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Roboto Slab"/>
      <p:regular r:id="rId47"/>
      <p:bold r:id="rId48"/>
    </p:embeddedFont>
    <p:embeddedFont>
      <p:font typeface="Robot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3" roundtripDataSignature="AMtx7mgtOTOWxnIZPrKqbYcfFwqaikPn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07AF93-F866-4237-872F-90EFC9A33054}">
  <a:tblStyle styleId="{C207AF93-F866-4237-872F-90EFC9A3305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Slab-bold.fntdata"/><Relationship Id="rId47" Type="http://schemas.openxmlformats.org/officeDocument/2006/relationships/font" Target="fonts/RobotoSlab-regular.fntdata"/><Relationship Id="rId49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customschemas.google.com/relationships/presentationmetadata" Target="meta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600">
                <a:latin typeface="Roboto"/>
                <a:ea typeface="Roboto"/>
                <a:cs typeface="Roboto"/>
                <a:sym typeface="Roboto"/>
              </a:rPr>
              <a:t>The main goal is to inject energy precisely and rapidly into the plasma, thus raising electron and ion temperatures to sustain fusion reactions</a:t>
            </a:r>
            <a:endParaRPr i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" name="Google Shape;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p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p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9" name="Google Shape;439;p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p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0" name="Google Shape;550;p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2" name="Google Shape;562;p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2" name="Google Shape;572;p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700" name="Google Shape;70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721" name="Google Shape;72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743" name="Google Shape;74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761" name="Google Shape;76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787" name="Google Shape;78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817" name="Google Shape;81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847" name="Google Shape;84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200"/>
          </a:p>
        </p:txBody>
      </p:sp>
      <p:sp>
        <p:nvSpPr>
          <p:cNvPr id="883" name="Google Shape;88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5" name="Google Shape;915;p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6" name="Google Shape;916;p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5" name="Google Shape;925;p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6" name="Google Shape;926;p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6" name="Google Shape;936;p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7" name="Google Shape;937;p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6" name="Google Shape;94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local electron density and fluctuation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radial electron temperature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Absolute Te and ne at laser crossing points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Line integrated Te and impurity content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These diagnostics let us watch how RF waves and instabilities change density, temperature, and radiation in real time—so we can verify heating, spot trouble, and steer the plasma</a:t>
            </a:r>
            <a:endParaRPr i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6c579a3ad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336c579a3ad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local electron density and fluctuation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radial electron temperature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Absolute Te and ne at laser crossing points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Line integrated Te and impurity content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These diagnostics let us watch how RF waves and instabilities change density, temperature, and radiation in real time—so we can verify heating, spot trouble, and steer the plasma</a:t>
            </a:r>
            <a:endParaRPr i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336c579a3ad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local electron density and fluctuation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radial electron temperature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Absolute Te and ne at laser crossing points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Line integrated Te and impurity content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These diagnostics let us watch how RF waves and instabilities change density, temperature, and radiation in real time—so we can verify heating, spot trouble, and steer the plasma</a:t>
            </a:r>
            <a:endParaRPr i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">
  <p:cSld name="Main 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2"/>
          <p:cNvPicPr preferRelativeResize="0"/>
          <p:nvPr/>
        </p:nvPicPr>
        <p:blipFill rotWithShape="1">
          <a:blip r:embed="rId2">
            <a:alphaModFix/>
          </a:blip>
          <a:srcRect b="0" l="0" r="0" t="11126"/>
          <a:stretch/>
        </p:blipFill>
        <p:spPr>
          <a:xfrm>
            <a:off x="3653875" y="-369950"/>
            <a:ext cx="6633124" cy="55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2"/>
          <p:cNvSpPr/>
          <p:nvPr/>
        </p:nvSpPr>
        <p:spPr>
          <a:xfrm>
            <a:off x="0" y="971550"/>
            <a:ext cx="8621486" cy="159916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42"/>
          <p:cNvSpPr txBox="1"/>
          <p:nvPr>
            <p:ph type="title"/>
          </p:nvPr>
        </p:nvSpPr>
        <p:spPr>
          <a:xfrm>
            <a:off x="190500" y="9782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18" name="Google Shape;1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189587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3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1;p43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 Slab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3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43"/>
          <p:cNvSpPr txBox="1"/>
          <p:nvPr>
            <p:ph idx="1" type="body"/>
          </p:nvPr>
        </p:nvSpPr>
        <p:spPr>
          <a:xfrm>
            <a:off x="190500" y="971551"/>
            <a:ext cx="8420100" cy="38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3"/>
          <p:cNvSpPr txBox="1"/>
          <p:nvPr>
            <p:ph idx="11" type="ftr"/>
          </p:nvPr>
        </p:nvSpPr>
        <p:spPr>
          <a:xfrm>
            <a:off x="190500" y="4819650"/>
            <a:ext cx="7953756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25" name="Google Shape;25;p43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1_Conte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4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" name="Google Shape;28;p44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4"/>
          <p:cNvSpPr txBox="1"/>
          <p:nvPr>
            <p:ph idx="1" type="body"/>
          </p:nvPr>
        </p:nvSpPr>
        <p:spPr>
          <a:xfrm>
            <a:off x="190500" y="971551"/>
            <a:ext cx="8763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30" name="Google Shape;30;p44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4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44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4"/>
          <p:cNvSpPr txBox="1"/>
          <p:nvPr>
            <p:ph idx="2" type="title"/>
          </p:nvPr>
        </p:nvSpPr>
        <p:spPr>
          <a:xfrm>
            <a:off x="288375" y="4827475"/>
            <a:ext cx="4004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b="0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er">
  <p:cSld name="Sub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5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" name="Google Shape;36;p45"/>
          <p:cNvSpPr txBox="1"/>
          <p:nvPr>
            <p:ph type="title"/>
          </p:nvPr>
        </p:nvSpPr>
        <p:spPr>
          <a:xfrm>
            <a:off x="190500" y="0"/>
            <a:ext cx="7621314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" type="body"/>
          </p:nvPr>
        </p:nvSpPr>
        <p:spPr>
          <a:xfrm>
            <a:off x="188494" y="751932"/>
            <a:ext cx="84201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5"/>
          <p:cNvSpPr txBox="1"/>
          <p:nvPr>
            <p:ph idx="11" type="ftr"/>
          </p:nvPr>
        </p:nvSpPr>
        <p:spPr>
          <a:xfrm>
            <a:off x="190499" y="4819650"/>
            <a:ext cx="7911085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drawing&#10;&#10;Description automatically generated" id="40" name="Google Shape;40;p45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2">
  <p:cSld name="Gallery x2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" name="Google Shape;43;p46"/>
          <p:cNvSpPr txBox="1"/>
          <p:nvPr>
            <p:ph type="title"/>
          </p:nvPr>
        </p:nvSpPr>
        <p:spPr>
          <a:xfrm>
            <a:off x="190500" y="0"/>
            <a:ext cx="8086397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11" type="ftr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6"/>
          <p:cNvSpPr txBox="1"/>
          <p:nvPr>
            <p:ph idx="1" type="body"/>
          </p:nvPr>
        </p:nvSpPr>
        <p:spPr>
          <a:xfrm>
            <a:off x="1057603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2" type="body"/>
          </p:nvPr>
        </p:nvSpPr>
        <p:spPr>
          <a:xfrm>
            <a:off x="4886459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6"/>
          <p:cNvSpPr/>
          <p:nvPr>
            <p:ph idx="3" type="pic"/>
          </p:nvPr>
        </p:nvSpPr>
        <p:spPr>
          <a:xfrm>
            <a:off x="153774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46"/>
          <p:cNvSpPr/>
          <p:nvPr>
            <p:ph idx="4" type="pic"/>
          </p:nvPr>
        </p:nvSpPr>
        <p:spPr>
          <a:xfrm>
            <a:off x="5366598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46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drawing&#10;&#10;Description automatically generated" id="50" name="Google Shape;50;p46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3">
  <p:cSld name="Gallery x3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7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" name="Google Shape;53;p47"/>
          <p:cNvSpPr txBox="1"/>
          <p:nvPr>
            <p:ph type="title"/>
          </p:nvPr>
        </p:nvSpPr>
        <p:spPr>
          <a:xfrm>
            <a:off x="190499" y="0"/>
            <a:ext cx="8086398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7"/>
          <p:cNvSpPr txBox="1"/>
          <p:nvPr>
            <p:ph idx="11" type="ftr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7"/>
          <p:cNvSpPr txBox="1"/>
          <p:nvPr>
            <p:ph idx="1" type="body"/>
          </p:nvPr>
        </p:nvSpPr>
        <p:spPr>
          <a:xfrm>
            <a:off x="190500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2" type="body"/>
          </p:nvPr>
        </p:nvSpPr>
        <p:spPr>
          <a:xfrm>
            <a:off x="3065542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3" type="body"/>
          </p:nvPr>
        </p:nvSpPr>
        <p:spPr>
          <a:xfrm>
            <a:off x="5940583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47"/>
          <p:cNvSpPr/>
          <p:nvPr>
            <p:ph idx="4" type="pic"/>
          </p:nvPr>
        </p:nvSpPr>
        <p:spPr>
          <a:xfrm>
            <a:off x="670639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47"/>
          <p:cNvSpPr/>
          <p:nvPr>
            <p:ph idx="5" type="pic"/>
          </p:nvPr>
        </p:nvSpPr>
        <p:spPr>
          <a:xfrm>
            <a:off x="3545681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47"/>
          <p:cNvSpPr/>
          <p:nvPr>
            <p:ph idx="6" type="pic"/>
          </p:nvPr>
        </p:nvSpPr>
        <p:spPr>
          <a:xfrm>
            <a:off x="642072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47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drawing&#10;&#10;Description automatically generated" id="62" name="Google Shape;62;p47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NoFooter">
  <p:cSld name="Content_NoFoot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/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8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48"/>
          <p:cNvSpPr txBox="1"/>
          <p:nvPr>
            <p:ph idx="1" type="body"/>
          </p:nvPr>
        </p:nvSpPr>
        <p:spPr>
          <a:xfrm>
            <a:off x="190500" y="971551"/>
            <a:ext cx="84201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67" name="Google Shape;67;p48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NoFooter">
  <p:cSld name="Blank_NoFoot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/>
          <p:nvPr>
            <p:ph idx="12" type="sldNum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cture containing drawing&#10;&#10;Description automatically generated" id="70" name="Google Shape;70;p49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title"/>
          </p:nvPr>
        </p:nvSpPr>
        <p:spPr>
          <a:xfrm>
            <a:off x="190500" y="0"/>
            <a:ext cx="8086396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b="1" i="0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1"/>
          <p:cNvSpPr txBox="1"/>
          <p:nvPr>
            <p:ph idx="12" type="sldNum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41"/>
          <p:cNvSpPr txBox="1"/>
          <p:nvPr>
            <p:ph idx="1" type="body"/>
          </p:nvPr>
        </p:nvSpPr>
        <p:spPr>
          <a:xfrm>
            <a:off x="190500" y="971550"/>
            <a:ext cx="8420099" cy="3848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3" name="Google Shape;13;p41"/>
          <p:cNvSpPr txBox="1"/>
          <p:nvPr>
            <p:ph idx="11" type="ftr"/>
          </p:nvPr>
        </p:nvSpPr>
        <p:spPr>
          <a:xfrm>
            <a:off x="190499" y="4819650"/>
            <a:ext cx="8420099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gif"/><Relationship Id="rId4" Type="http://schemas.openxmlformats.org/officeDocument/2006/relationships/image" Target="../media/image18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5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51.png"/><Relationship Id="rId6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Relationship Id="rId4" Type="http://schemas.openxmlformats.org/officeDocument/2006/relationships/image" Target="../media/image38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47.gif"/><Relationship Id="rId6" Type="http://schemas.openxmlformats.org/officeDocument/2006/relationships/image" Target="../media/image74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47.gif"/><Relationship Id="rId5" Type="http://schemas.openxmlformats.org/officeDocument/2006/relationships/image" Target="../media/image7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gif"/><Relationship Id="rId4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9.png"/><Relationship Id="rId11" Type="http://schemas.openxmlformats.org/officeDocument/2006/relationships/image" Target="../media/image20.jpg"/><Relationship Id="rId10" Type="http://schemas.openxmlformats.org/officeDocument/2006/relationships/image" Target="../media/image3.jpg"/><Relationship Id="rId9" Type="http://schemas.openxmlformats.org/officeDocument/2006/relationships/image" Target="../media/image5.jpg"/><Relationship Id="rId5" Type="http://schemas.openxmlformats.org/officeDocument/2006/relationships/image" Target="../media/image46.png"/><Relationship Id="rId6" Type="http://schemas.openxmlformats.org/officeDocument/2006/relationships/image" Target="../media/image8.jpg"/><Relationship Id="rId7" Type="http://schemas.openxmlformats.org/officeDocument/2006/relationships/image" Target="../media/image12.jpg"/><Relationship Id="rId8" Type="http://schemas.openxmlformats.org/officeDocument/2006/relationships/image" Target="../media/image2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21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gif"/><Relationship Id="rId4" Type="http://schemas.openxmlformats.org/officeDocument/2006/relationships/image" Target="../media/image41.png"/><Relationship Id="rId5" Type="http://schemas.openxmlformats.org/officeDocument/2006/relationships/image" Target="../media/image2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gif"/><Relationship Id="rId4" Type="http://schemas.openxmlformats.org/officeDocument/2006/relationships/image" Target="../media/image61.gif"/><Relationship Id="rId5" Type="http://schemas.openxmlformats.org/officeDocument/2006/relationships/image" Target="../media/image41.png"/><Relationship Id="rId6" Type="http://schemas.openxmlformats.org/officeDocument/2006/relationships/image" Target="../media/image21.gif"/><Relationship Id="rId7" Type="http://schemas.openxmlformats.org/officeDocument/2006/relationships/image" Target="../media/image74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gif"/><Relationship Id="rId4" Type="http://schemas.openxmlformats.org/officeDocument/2006/relationships/image" Target="../media/image61.gif"/><Relationship Id="rId5" Type="http://schemas.openxmlformats.org/officeDocument/2006/relationships/image" Target="../media/image41.png"/><Relationship Id="rId6" Type="http://schemas.openxmlformats.org/officeDocument/2006/relationships/image" Target="../media/image21.gif"/><Relationship Id="rId7" Type="http://schemas.openxmlformats.org/officeDocument/2006/relationships/image" Target="../media/image74.gif"/><Relationship Id="rId8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gif"/><Relationship Id="rId4" Type="http://schemas.openxmlformats.org/officeDocument/2006/relationships/image" Target="../media/image61.gif"/><Relationship Id="rId5" Type="http://schemas.openxmlformats.org/officeDocument/2006/relationships/image" Target="../media/image41.png"/><Relationship Id="rId6" Type="http://schemas.openxmlformats.org/officeDocument/2006/relationships/image" Target="../media/image21.gif"/><Relationship Id="rId7" Type="http://schemas.openxmlformats.org/officeDocument/2006/relationships/image" Target="../media/image74.gif"/><Relationship Id="rId8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png"/><Relationship Id="rId10" Type="http://schemas.openxmlformats.org/officeDocument/2006/relationships/image" Target="../media/image67.png"/><Relationship Id="rId13" Type="http://schemas.openxmlformats.org/officeDocument/2006/relationships/image" Target="../media/image69.png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png"/><Relationship Id="rId4" Type="http://schemas.openxmlformats.org/officeDocument/2006/relationships/image" Target="../media/image101.png"/><Relationship Id="rId9" Type="http://schemas.openxmlformats.org/officeDocument/2006/relationships/image" Target="../media/image72.png"/><Relationship Id="rId15" Type="http://schemas.openxmlformats.org/officeDocument/2006/relationships/image" Target="../media/image65.png"/><Relationship Id="rId14" Type="http://schemas.openxmlformats.org/officeDocument/2006/relationships/image" Target="../media/image6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7.png"/><Relationship Id="rId4" Type="http://schemas.openxmlformats.org/officeDocument/2006/relationships/image" Target="../media/image8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png"/><Relationship Id="rId10" Type="http://schemas.openxmlformats.org/officeDocument/2006/relationships/image" Target="../media/image79.png"/><Relationship Id="rId13" Type="http://schemas.openxmlformats.org/officeDocument/2006/relationships/image" Target="../media/image82.png"/><Relationship Id="rId1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96.png"/><Relationship Id="rId5" Type="http://schemas.openxmlformats.org/officeDocument/2006/relationships/image" Target="../media/image76.png"/><Relationship Id="rId6" Type="http://schemas.openxmlformats.org/officeDocument/2006/relationships/image" Target="../media/image93.png"/><Relationship Id="rId7" Type="http://schemas.openxmlformats.org/officeDocument/2006/relationships/image" Target="../media/image105.png"/><Relationship Id="rId8" Type="http://schemas.openxmlformats.org/officeDocument/2006/relationships/image" Target="../media/image9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g"/><Relationship Id="rId4" Type="http://schemas.openxmlformats.org/officeDocument/2006/relationships/image" Target="../media/image34.jpg"/><Relationship Id="rId5" Type="http://schemas.openxmlformats.org/officeDocument/2006/relationships/image" Target="../media/image3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ng"/><Relationship Id="rId4" Type="http://schemas.openxmlformats.org/officeDocument/2006/relationships/image" Target="../media/image81.png"/><Relationship Id="rId5" Type="http://schemas.openxmlformats.org/officeDocument/2006/relationships/image" Target="../media/image84.png"/><Relationship Id="rId6" Type="http://schemas.openxmlformats.org/officeDocument/2006/relationships/image" Target="../media/image98.png"/><Relationship Id="rId7" Type="http://schemas.openxmlformats.org/officeDocument/2006/relationships/image" Target="../media/image83.png"/><Relationship Id="rId8" Type="http://schemas.openxmlformats.org/officeDocument/2006/relationships/image" Target="../media/image10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7.png"/><Relationship Id="rId4" Type="http://schemas.openxmlformats.org/officeDocument/2006/relationships/image" Target="../media/image90.png"/><Relationship Id="rId5" Type="http://schemas.openxmlformats.org/officeDocument/2006/relationships/image" Target="../media/image8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9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9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Relationship Id="rId5" Type="http://schemas.openxmlformats.org/officeDocument/2006/relationships/image" Target="../media/image95.png"/><Relationship Id="rId6" Type="http://schemas.openxmlformats.org/officeDocument/2006/relationships/image" Target="../media/image8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Relationship Id="rId5" Type="http://schemas.openxmlformats.org/officeDocument/2006/relationships/image" Target="../media/image95.png"/><Relationship Id="rId6" Type="http://schemas.openxmlformats.org/officeDocument/2006/relationships/image" Target="../media/image8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3.png"/><Relationship Id="rId4" Type="http://schemas.openxmlformats.org/officeDocument/2006/relationships/image" Target="../media/image10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hyperlink" Target="mailto:asvillar@pppl.gov" TargetMode="External"/><Relationship Id="rId4" Type="http://schemas.openxmlformats.org/officeDocument/2006/relationships/hyperlink" Target="http://www.scikit-learn.org/" TargetMode="External"/><Relationship Id="rId5" Type="http://schemas.openxmlformats.org/officeDocument/2006/relationships/hyperlink" Target="http://www.scikit-learn.org/" TargetMode="External"/><Relationship Id="rId6" Type="http://schemas.openxmlformats.org/officeDocument/2006/relationships/hyperlink" Target="http://www.scikit-learn.org/" TargetMode="External"/><Relationship Id="rId7" Type="http://schemas.openxmlformats.org/officeDocument/2006/relationships/hyperlink" Target="http://www.pytorch.org/" TargetMode="External"/><Relationship Id="rId8" Type="http://schemas.openxmlformats.org/officeDocument/2006/relationships/hyperlink" Target="http://www.tensorflow.org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0.jp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>
            <p:ph type="title"/>
          </p:nvPr>
        </p:nvSpPr>
        <p:spPr>
          <a:xfrm>
            <a:off x="190500" y="9782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</a:pPr>
            <a:r>
              <a:rPr lang="en-US"/>
              <a:t>Radiofrequency Heating and AI</a:t>
            </a:r>
            <a:br>
              <a:rPr lang="en-US"/>
            </a:br>
            <a:r>
              <a:rPr b="0" lang="en-US" sz="1800">
                <a:solidFill>
                  <a:srgbClr val="D6DDDF"/>
                </a:solidFill>
              </a:rPr>
              <a:t>Alvaro Sanchez-Villar</a:t>
            </a:r>
            <a:br>
              <a:rPr b="0" lang="en-US" sz="1800">
                <a:solidFill>
                  <a:srgbClr val="D6DDDF"/>
                </a:solidFill>
              </a:rPr>
            </a:br>
            <a:r>
              <a:rPr b="0" lang="en-US" sz="1800">
                <a:solidFill>
                  <a:srgbClr val="D6DDDF"/>
                </a:solidFill>
              </a:rPr>
              <a:t>June 11, 2025</a:t>
            </a:r>
            <a:endParaRPr b="0">
              <a:solidFill>
                <a:srgbClr val="D6DDDF"/>
              </a:solidFill>
            </a:endParaRPr>
          </a:p>
        </p:txBody>
      </p:sp>
      <p:pic>
        <p:nvPicPr>
          <p:cNvPr id="76" name="Google Shape;76;p1"/>
          <p:cNvPicPr preferRelativeResize="0"/>
          <p:nvPr/>
        </p:nvPicPr>
        <p:blipFill rotWithShape="1">
          <a:blip r:embed="rId3">
            <a:alphaModFix/>
          </a:blip>
          <a:srcRect b="21247" l="31824" r="30596" t="22207"/>
          <a:stretch/>
        </p:blipFill>
        <p:spPr>
          <a:xfrm>
            <a:off x="0" y="2781915"/>
            <a:ext cx="1525224" cy="202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 title="Automated_Prediction.png"/>
          <p:cNvPicPr preferRelativeResize="0"/>
          <p:nvPr/>
        </p:nvPicPr>
        <p:blipFill rotWithShape="1">
          <a:blip r:embed="rId4">
            <a:alphaModFix/>
          </a:blip>
          <a:srcRect b="29171" l="1119" r="51710" t="0"/>
          <a:stretch/>
        </p:blipFill>
        <p:spPr>
          <a:xfrm>
            <a:off x="1564799" y="3816954"/>
            <a:ext cx="2120202" cy="132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2288" y="2672862"/>
            <a:ext cx="1525224" cy="112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>
            <p:ph idx="1" type="body"/>
          </p:nvPr>
        </p:nvSpPr>
        <p:spPr>
          <a:xfrm>
            <a:off x="190500" y="971550"/>
            <a:ext cx="4621343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Maxwell’s Equations + Plasma model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Fluid models (e.g. cold plasma approximation)</a:t>
            </a:r>
            <a:endParaRPr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Local / simplified dispersion relation</a:t>
            </a:r>
            <a:endParaRPr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wave propagation and absorption can be explained by the CMA diagram </a:t>
            </a:r>
            <a:endParaRPr/>
          </a:p>
        </p:txBody>
      </p:sp>
      <p:sp>
        <p:nvSpPr>
          <p:cNvPr id="206" name="Google Shape;206;p9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The RF modeling approaches are scenario dependent</a:t>
            </a:r>
            <a:endParaRPr/>
          </a:p>
        </p:txBody>
      </p:sp>
      <p:sp>
        <p:nvSpPr>
          <p:cNvPr id="207" name="Google Shape;207;p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9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9" title="Maxwell_High-res.png"/>
          <p:cNvPicPr preferRelativeResize="0"/>
          <p:nvPr/>
        </p:nvPicPr>
        <p:blipFill rotWithShape="1">
          <a:blip r:embed="rId3">
            <a:alphaModFix/>
          </a:blip>
          <a:srcRect b="50141" l="0" r="0" t="0"/>
          <a:stretch/>
        </p:blipFill>
        <p:spPr>
          <a:xfrm>
            <a:off x="1001067" y="1372647"/>
            <a:ext cx="1729125" cy="4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 title="Maxwell_High-res.png"/>
          <p:cNvPicPr preferRelativeResize="0"/>
          <p:nvPr/>
        </p:nvPicPr>
        <p:blipFill rotWithShape="1">
          <a:blip r:embed="rId3">
            <a:alphaModFix/>
          </a:blip>
          <a:srcRect b="0" l="0" r="0" t="55816"/>
          <a:stretch/>
        </p:blipFill>
        <p:spPr>
          <a:xfrm>
            <a:off x="2609530" y="1395597"/>
            <a:ext cx="1729125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AI-generated content may be incorrect." id="211" name="Google Shape;211;p9"/>
          <p:cNvPicPr preferRelativeResize="0"/>
          <p:nvPr/>
        </p:nvPicPr>
        <p:blipFill rotWithShape="1">
          <a:blip r:embed="rId4">
            <a:alphaModFix/>
          </a:blip>
          <a:srcRect b="0" l="0" r="0" t="45057"/>
          <a:stretch/>
        </p:blipFill>
        <p:spPr>
          <a:xfrm>
            <a:off x="99912" y="3617020"/>
            <a:ext cx="2531623" cy="110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4">
            <a:alphaModFix/>
          </a:blip>
          <a:srcRect b="56080" l="0" r="0" t="0"/>
          <a:stretch/>
        </p:blipFill>
        <p:spPr>
          <a:xfrm>
            <a:off x="2306920" y="3617020"/>
            <a:ext cx="3167010" cy="1109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AI-generated content may be incorrect." id="213" name="Google Shape;21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7463" y="928153"/>
            <a:ext cx="3561600" cy="374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4932976" y="4462515"/>
            <a:ext cx="23157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Source: Stix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 txBox="1"/>
          <p:nvPr/>
        </p:nvSpPr>
        <p:spPr>
          <a:xfrm>
            <a:off x="4124550" y="1033300"/>
            <a:ext cx="484245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electron cyclotron resonance thruster ECRT, features a low temperature plasma discharge. Although the model cannot capture cyclotron damping, a cold-collisional model may suffice to provide reasonable damping.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10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 scenario where the cold plasma model may suffice</a:t>
            </a:r>
            <a:endParaRPr/>
          </a:p>
        </p:txBody>
      </p:sp>
      <p:sp>
        <p:nvSpPr>
          <p:cNvPr id="223" name="Google Shape;223;p10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10"/>
          <p:cNvSpPr txBox="1"/>
          <p:nvPr/>
        </p:nvSpPr>
        <p:spPr>
          <a:xfrm>
            <a:off x="5458440" y="2538395"/>
            <a:ext cx="26493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ECRT prototype (ONERA)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10"/>
          <p:cNvSpPr txBox="1"/>
          <p:nvPr/>
        </p:nvSpPr>
        <p:spPr>
          <a:xfrm>
            <a:off x="8354875" y="32466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55" y="1033300"/>
            <a:ext cx="3120646" cy="18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6138" y="3025203"/>
            <a:ext cx="1460758" cy="15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1138" y="3025202"/>
            <a:ext cx="1901450" cy="155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8050" y="3025195"/>
            <a:ext cx="1658950" cy="155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10"/>
          <p:cNvCxnSpPr/>
          <p:nvPr/>
        </p:nvCxnSpPr>
        <p:spPr>
          <a:xfrm flipH="1">
            <a:off x="4037475" y="3970117"/>
            <a:ext cx="1852800" cy="1413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1" name="Google Shape;231;p10"/>
          <p:cNvSpPr txBox="1"/>
          <p:nvPr/>
        </p:nvSpPr>
        <p:spPr>
          <a:xfrm>
            <a:off x="585265" y="2675945"/>
            <a:ext cx="26493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Vacuum chamber (ONERA)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152500" y="3018075"/>
            <a:ext cx="3120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Plasma thrusters decimate mission cost of space missions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ECRT: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Dimensions: few cm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Flow rate: 0.1 mg/s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Thrust: ~1N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       Thrust efficiency ~10/15%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7430440" y="2726095"/>
            <a:ext cx="26493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Magnetic nozzle 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10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 scenario where the cold plasma model may suffice</a:t>
            </a:r>
            <a:endParaRPr/>
          </a:p>
        </p:txBody>
      </p:sp>
      <p:sp>
        <p:nvSpPr>
          <p:cNvPr id="241" name="Google Shape;241;p1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" name="Google Shape;242;p11"/>
          <p:cNvSpPr txBox="1"/>
          <p:nvPr/>
        </p:nvSpPr>
        <p:spPr>
          <a:xfrm>
            <a:off x="417564" y="4247265"/>
            <a:ext cx="30738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Sources: Sanchez-Villar et al. PSST (2021)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Sanchez-Villar et al. PSST (2023)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4608600" y="563025"/>
            <a:ext cx="45354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Studies show that parametric bounding surfaces affecting wave propagation in cold plasmas suffice to  explain the thruster heating mechanism. 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11" title="fiel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852695"/>
            <a:ext cx="1566750" cy="212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/>
          <p:nvPr/>
        </p:nvSpPr>
        <p:spPr>
          <a:xfrm>
            <a:off x="8354875" y="32466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4">
            <a:alphaModFix/>
          </a:blip>
          <a:srcRect b="0" l="56581" r="0" t="0"/>
          <a:stretch/>
        </p:blipFill>
        <p:spPr>
          <a:xfrm>
            <a:off x="6516290" y="2121247"/>
            <a:ext cx="1535110" cy="13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"/>
          <p:cNvSpPr txBox="1"/>
          <p:nvPr/>
        </p:nvSpPr>
        <p:spPr>
          <a:xfrm>
            <a:off x="5511230" y="2656742"/>
            <a:ext cx="37065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Validation and verification campaign of the thruster against experiments shows models strengths and weaknesses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Diagram&#10;&#10;AI-generated content may be incorrect." id="248" name="Google Shape;24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8500" y="1143910"/>
            <a:ext cx="2717300" cy="2855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hart&#10;&#10;AI-generated content may be incorrect." id="249" name="Google Shape;24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369" y="3028525"/>
            <a:ext cx="1614459" cy="1202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11"/>
          <p:cNvCxnSpPr/>
          <p:nvPr/>
        </p:nvCxnSpPr>
        <p:spPr>
          <a:xfrm flipH="1">
            <a:off x="607441" y="3044335"/>
            <a:ext cx="2634523" cy="65778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1" name="Google Shape;251;p11"/>
          <p:cNvCxnSpPr/>
          <p:nvPr/>
        </p:nvCxnSpPr>
        <p:spPr>
          <a:xfrm rot="10800000">
            <a:off x="1092599" y="2571750"/>
            <a:ext cx="1487602" cy="51309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2" name="Google Shape;252;p11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  <p:sp>
        <p:nvSpPr>
          <p:cNvPr id="253" name="Google Shape;253;p11"/>
          <p:cNvSpPr txBox="1"/>
          <p:nvPr/>
        </p:nvSpPr>
        <p:spPr>
          <a:xfrm>
            <a:off x="2417630" y="2757501"/>
            <a:ext cx="5667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ECR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 txBox="1"/>
          <p:nvPr/>
        </p:nvSpPr>
        <p:spPr>
          <a:xfrm>
            <a:off x="407137" y="3278131"/>
            <a:ext cx="5667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ECR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1940075" y="2658581"/>
            <a:ext cx="66137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UHR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Plasmas in tokamaks are further complex to model</a:t>
            </a:r>
            <a:endParaRPr/>
          </a:p>
        </p:txBody>
      </p:sp>
      <p:sp>
        <p:nvSpPr>
          <p:cNvPr id="262" name="Google Shape;262;p1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12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12"/>
          <p:cNvSpPr txBox="1"/>
          <p:nvPr>
            <p:ph idx="1" type="body"/>
          </p:nvPr>
        </p:nvSpPr>
        <p:spPr>
          <a:xfrm>
            <a:off x="137207" y="931982"/>
            <a:ext cx="4255376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4150" lvl="0" marL="412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85750" lvl="0" marL="412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Kinetic approximation (e.g. hot plasma)</a:t>
            </a:r>
            <a:endParaRPr/>
          </a:p>
          <a:p>
            <a:pPr indent="-184150" lvl="0" marL="412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/>
          </a:p>
          <a:p>
            <a:pPr indent="-285750" lvl="0" marL="412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Vlasov, unperturbed orbit and then applies a 1st order perturbation to the distribution function. </a:t>
            </a:r>
            <a:endParaRPr/>
          </a:p>
          <a:p>
            <a:pPr indent="-184150" lvl="0" marL="412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/>
          </a:p>
          <a:p>
            <a:pPr indent="-285750" lvl="0" marL="412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The result is a set of integrals (expressions involving Bessel function and plasma dispersion function. For further information see Stix).</a:t>
            </a:r>
            <a:endParaRPr/>
          </a:p>
        </p:txBody>
      </p:sp>
      <p:sp>
        <p:nvSpPr>
          <p:cNvPr id="265" name="Google Shape;265;p12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  <p:pic>
        <p:nvPicPr>
          <p:cNvPr descr="Text, letter&#10;&#10;AI-generated content may be incorrect." id="266" name="Google Shape;26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7814" y="909994"/>
            <a:ext cx="4381629" cy="192743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2"/>
          <p:cNvSpPr txBox="1"/>
          <p:nvPr/>
        </p:nvSpPr>
        <p:spPr>
          <a:xfrm>
            <a:off x="4187352" y="1928857"/>
            <a:ext cx="4944029" cy="381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-253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&#10;&#10;AI-generated content may be incorrect." id="268" name="Google Shape;268;p12"/>
          <p:cNvPicPr preferRelativeResize="0"/>
          <p:nvPr/>
        </p:nvPicPr>
        <p:blipFill rotWithShape="1">
          <a:blip r:embed="rId5">
            <a:alphaModFix/>
          </a:blip>
          <a:srcRect b="32686" l="2987" r="49998" t="30338"/>
          <a:stretch/>
        </p:blipFill>
        <p:spPr>
          <a:xfrm>
            <a:off x="8090203" y="1009457"/>
            <a:ext cx="643473" cy="172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Methods to solve Maxwell’s equations?</a:t>
            </a:r>
            <a:endParaRPr/>
          </a:p>
        </p:txBody>
      </p:sp>
      <p:sp>
        <p:nvSpPr>
          <p:cNvPr id="275" name="Google Shape;275;p13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13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13"/>
          <p:cNvSpPr txBox="1"/>
          <p:nvPr>
            <p:ph idx="1" type="body"/>
          </p:nvPr>
        </p:nvSpPr>
        <p:spPr>
          <a:xfrm>
            <a:off x="190500" y="971550"/>
            <a:ext cx="4488378" cy="3810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278" name="Google Shape;278;p13"/>
          <p:cNvSpPr txBox="1"/>
          <p:nvPr/>
        </p:nvSpPr>
        <p:spPr>
          <a:xfrm>
            <a:off x="4212052" y="1315957"/>
            <a:ext cx="4488378" cy="381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-1974" t="-165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Multiple RF heating schemes are available</a:t>
            </a:r>
            <a:endParaRPr/>
          </a:p>
        </p:txBody>
      </p:sp>
      <p:sp>
        <p:nvSpPr>
          <p:cNvPr id="286" name="Google Shape;286;p1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87" name="Google Shape;287;p14"/>
          <p:cNvGraphicFramePr/>
          <p:nvPr/>
        </p:nvGraphicFramePr>
        <p:xfrm>
          <a:off x="1355835" y="95621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{C207AF93-F866-4237-872F-90EFC9A33054}</a:tableStyleId>
              </a:tblPr>
              <a:tblGrid>
                <a:gridCol w="1458300"/>
                <a:gridCol w="2065425"/>
                <a:gridCol w="2442275"/>
              </a:tblGrid>
              <a:tr h="37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Scheme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Name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Typical f-band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64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ICRF/ICRH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Ion Cyclotron Range of Frequencies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25-120 MHz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57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ICRF-HHFW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High Harmonic Fast Wave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30-60 MHz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37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LHCD/LHH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Lower Hybrid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2-8 GHz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773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ECRH/ECCD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Electron Cyclotron Resonance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70-200 GHz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37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HH/HCD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Helicon 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0.4 - 1 GHz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37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EBW (O-X-B/X-B )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Electron Bernstein Wave 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2-30 GHz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88" name="Google Shape;288;p14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&#10;&#10;AI-generated content may be incorrect." id="294" name="Google Shape;2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9191" y="1883484"/>
            <a:ext cx="1630919" cy="167622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5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Some examples of ICRF heating codes</a:t>
            </a:r>
            <a:endParaRPr/>
          </a:p>
        </p:txBody>
      </p:sp>
      <p:sp>
        <p:nvSpPr>
          <p:cNvPr id="296" name="Google Shape;296;p15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7" name="Google Shape;297;p15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15"/>
          <p:cNvSpPr txBox="1"/>
          <p:nvPr>
            <p:ph idx="1" type="body"/>
          </p:nvPr>
        </p:nvSpPr>
        <p:spPr>
          <a:xfrm>
            <a:off x="190499" y="971550"/>
            <a:ext cx="6063463" cy="3810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-20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id="299" name="Google Shape;299;p15"/>
          <p:cNvPicPr preferRelativeResize="0"/>
          <p:nvPr/>
        </p:nvPicPr>
        <p:blipFill rotWithShape="1">
          <a:blip r:embed="rId5">
            <a:alphaModFix/>
          </a:blip>
          <a:srcRect b="5571" l="12010" r="9617" t="12659"/>
          <a:stretch/>
        </p:blipFill>
        <p:spPr>
          <a:xfrm>
            <a:off x="6293103" y="245766"/>
            <a:ext cx="1885516" cy="173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5"/>
          <p:cNvPicPr preferRelativeResize="0"/>
          <p:nvPr/>
        </p:nvPicPr>
        <p:blipFill rotWithShape="1">
          <a:blip r:embed="rId6">
            <a:alphaModFix/>
          </a:blip>
          <a:srcRect b="52511" l="61936" r="3184" t="9656"/>
          <a:stretch/>
        </p:blipFill>
        <p:spPr>
          <a:xfrm>
            <a:off x="6166826" y="3222816"/>
            <a:ext cx="2057824" cy="155963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5"/>
          <p:cNvSpPr txBox="1"/>
          <p:nvPr/>
        </p:nvSpPr>
        <p:spPr>
          <a:xfrm>
            <a:off x="8051400" y="743100"/>
            <a:ext cx="7425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5"/>
          <p:cNvSpPr txBox="1"/>
          <p:nvPr/>
        </p:nvSpPr>
        <p:spPr>
          <a:xfrm>
            <a:off x="6453227" y="2380661"/>
            <a:ext cx="8146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AORSA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7808521" y="3895235"/>
            <a:ext cx="992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PETRA-M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5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  <p:sp>
        <p:nvSpPr>
          <p:cNvPr id="305" name="Google Shape;305;p15"/>
          <p:cNvSpPr txBox="1"/>
          <p:nvPr/>
        </p:nvSpPr>
        <p:spPr>
          <a:xfrm>
            <a:off x="3943357" y="4332600"/>
            <a:ext cx="2816017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Courtesy of S. Shiraiwa and N. Bertelli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"/>
          <p:cNvSpPr txBox="1"/>
          <p:nvPr>
            <p:ph type="title"/>
          </p:nvPr>
        </p:nvSpPr>
        <p:spPr>
          <a:xfrm>
            <a:off x="190500" y="0"/>
            <a:ext cx="8838584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ICRF heating schemes: Minority Ion Cyclotron (WEST) </a:t>
            </a:r>
            <a:endParaRPr/>
          </a:p>
        </p:txBody>
      </p:sp>
      <p:sp>
        <p:nvSpPr>
          <p:cNvPr id="312" name="Google Shape;312;p16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" name="Google Shape;313;p16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p16"/>
          <p:cNvSpPr txBox="1"/>
          <p:nvPr>
            <p:ph idx="1" type="body"/>
          </p:nvPr>
        </p:nvSpPr>
        <p:spPr>
          <a:xfrm>
            <a:off x="190499" y="971550"/>
            <a:ext cx="5526000" cy="3810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-1371" t="-165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315" name="Google Shape;315;p16"/>
          <p:cNvPicPr preferRelativeResize="0"/>
          <p:nvPr/>
        </p:nvPicPr>
        <p:blipFill rotWithShape="1">
          <a:blip r:embed="rId4">
            <a:alphaModFix/>
          </a:blip>
          <a:srcRect b="5571" l="12010" r="9617" t="12659"/>
          <a:stretch/>
        </p:blipFill>
        <p:spPr>
          <a:xfrm>
            <a:off x="5708516" y="1416225"/>
            <a:ext cx="3435484" cy="316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6"/>
          <p:cNvPicPr preferRelativeResize="0"/>
          <p:nvPr/>
        </p:nvPicPr>
        <p:blipFill rotWithShape="1">
          <a:blip r:embed="rId5">
            <a:alphaModFix/>
          </a:blip>
          <a:srcRect b="52511" l="61936" r="3184" t="9656"/>
          <a:stretch/>
        </p:blipFill>
        <p:spPr>
          <a:xfrm>
            <a:off x="41999" y="3132944"/>
            <a:ext cx="2611260" cy="1649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16"/>
          <p:cNvCxnSpPr/>
          <p:nvPr/>
        </p:nvCxnSpPr>
        <p:spPr>
          <a:xfrm>
            <a:off x="7369954" y="1380600"/>
            <a:ext cx="4370" cy="2917628"/>
          </a:xfrm>
          <a:prstGeom prst="straightConnector1">
            <a:avLst/>
          </a:prstGeom>
          <a:noFill/>
          <a:ln cap="flat" cmpd="sng" w="349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16"/>
          <p:cNvCxnSpPr/>
          <p:nvPr/>
        </p:nvCxnSpPr>
        <p:spPr>
          <a:xfrm>
            <a:off x="7443209" y="1380600"/>
            <a:ext cx="0" cy="2917628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9" name="Google Shape;319;p16"/>
          <p:cNvSpPr txBox="1"/>
          <p:nvPr/>
        </p:nvSpPr>
        <p:spPr>
          <a:xfrm>
            <a:off x="2801758" y="3182011"/>
            <a:ext cx="2850894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 conversion to a backward mode called the ion Bernstein wave (IBW). FW can still exist after the IIH. IBW absorbed by electrons via Landau damping.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Conversion sensitive to minority concentration.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6"/>
          <p:cNvSpPr txBox="1"/>
          <p:nvPr/>
        </p:nvSpPr>
        <p:spPr>
          <a:xfrm>
            <a:off x="6890577" y="1583936"/>
            <a:ext cx="5116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IIH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6"/>
          <p:cNvSpPr txBox="1"/>
          <p:nvPr/>
        </p:nvSpPr>
        <p:spPr>
          <a:xfrm>
            <a:off x="6215868" y="3559564"/>
            <a:ext cx="114967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IBW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(small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wavelength)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6"/>
          <p:cNvSpPr txBox="1"/>
          <p:nvPr/>
        </p:nvSpPr>
        <p:spPr>
          <a:xfrm>
            <a:off x="7478122" y="3559564"/>
            <a:ext cx="3642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6"/>
          <p:cNvSpPr txBox="1"/>
          <p:nvPr/>
        </p:nvSpPr>
        <p:spPr>
          <a:xfrm>
            <a:off x="7819606" y="2334006"/>
            <a:ext cx="4635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6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7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ICRF heating schemes: HHFW (NSTX-U)</a:t>
            </a:r>
            <a:endParaRPr/>
          </a:p>
        </p:txBody>
      </p:sp>
      <p:sp>
        <p:nvSpPr>
          <p:cNvPr id="331" name="Google Shape;331;p17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p17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17"/>
          <p:cNvSpPr txBox="1"/>
          <p:nvPr>
            <p:ph idx="1" type="body"/>
          </p:nvPr>
        </p:nvSpPr>
        <p:spPr>
          <a:xfrm>
            <a:off x="190500" y="971550"/>
            <a:ext cx="5063078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FW is the main propagating mode</a:t>
            </a:r>
            <a:endParaRPr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12 strap antenna located at the outboard midplane.</a:t>
            </a:r>
            <a:endParaRPr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Absorption of ions (High-harmonic IC)</a:t>
            </a:r>
            <a:endParaRPr/>
          </a:p>
          <a:p>
            <a:pPr indent="0" lvl="0" marL="82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      and electrons via Landau damping.</a:t>
            </a:r>
            <a:endParaRPr/>
          </a:p>
          <a:p>
            <a:pPr indent="0" lvl="2" marL="1054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</p:txBody>
      </p:sp>
      <p:pic>
        <p:nvPicPr>
          <p:cNvPr id="334" name="Google Shape;334;p17"/>
          <p:cNvPicPr preferRelativeResize="0"/>
          <p:nvPr/>
        </p:nvPicPr>
        <p:blipFill rotWithShape="1">
          <a:blip r:embed="rId3">
            <a:alphaModFix/>
          </a:blip>
          <a:srcRect b="6835" l="12925" r="16760" t="12401"/>
          <a:stretch/>
        </p:blipFill>
        <p:spPr>
          <a:xfrm>
            <a:off x="4946552" y="971550"/>
            <a:ext cx="3559078" cy="360994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7"/>
          <p:cNvSpPr txBox="1"/>
          <p:nvPr/>
        </p:nvSpPr>
        <p:spPr>
          <a:xfrm>
            <a:off x="7633897" y="2048530"/>
            <a:ext cx="12698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field side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Excitation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7"/>
          <p:cNvSpPr txBox="1"/>
          <p:nvPr/>
        </p:nvSpPr>
        <p:spPr>
          <a:xfrm>
            <a:off x="4644406" y="2048530"/>
            <a:ext cx="13099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field side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7"/>
          <p:cNvSpPr txBox="1"/>
          <p:nvPr/>
        </p:nvSpPr>
        <p:spPr>
          <a:xfrm>
            <a:off x="4548386" y="791777"/>
            <a:ext cx="28119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Last Closed Flux Surface (LCFS)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7"/>
          <p:cNvSpPr txBox="1"/>
          <p:nvPr/>
        </p:nvSpPr>
        <p:spPr>
          <a:xfrm>
            <a:off x="7103733" y="2413009"/>
            <a:ext cx="5132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17"/>
          <p:cNvCxnSpPr>
            <a:stCxn id="337" idx="2"/>
          </p:cNvCxnSpPr>
          <p:nvPr/>
        </p:nvCxnSpPr>
        <p:spPr>
          <a:xfrm>
            <a:off x="5954380" y="1099554"/>
            <a:ext cx="79200" cy="281100"/>
          </a:xfrm>
          <a:prstGeom prst="straightConnector1">
            <a:avLst/>
          </a:prstGeom>
          <a:noFill/>
          <a:ln cap="flat" cmpd="sng" w="9525">
            <a:solidFill>
              <a:srgbClr val="42A3AB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 picture containing indoor, cooking, tiled&#10;&#10;AI-generated content may be incorrect." id="340" name="Google Shape;34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950" y="2877000"/>
            <a:ext cx="2895349" cy="18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7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Simulation capability with different physics fidelity</a:t>
            </a:r>
            <a:endParaRPr/>
          </a:p>
        </p:txBody>
      </p:sp>
      <p:sp>
        <p:nvSpPr>
          <p:cNvPr id="348" name="Google Shape;348;p1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18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4559651" y="1209796"/>
            <a:ext cx="2484407" cy="32242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8"/>
          <p:cNvSpPr/>
          <p:nvPr/>
        </p:nvSpPr>
        <p:spPr>
          <a:xfrm>
            <a:off x="6440209" y="1305354"/>
            <a:ext cx="624445" cy="29062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8"/>
          <p:cNvSpPr/>
          <p:nvPr/>
        </p:nvSpPr>
        <p:spPr>
          <a:xfrm flipH="1">
            <a:off x="1398816" y="905897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8"/>
          <p:cNvSpPr/>
          <p:nvPr/>
        </p:nvSpPr>
        <p:spPr>
          <a:xfrm>
            <a:off x="3736850" y="839828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8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</a:pPr>
            <a:r>
              <a:rPr lang="en-US"/>
              <a:t>A bit about me and how I got here!</a:t>
            </a:r>
            <a:endParaRPr/>
          </a:p>
        </p:txBody>
      </p:sp>
      <p:sp>
        <p:nvSpPr>
          <p:cNvPr id="84" name="Google Shape;84;p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2"/>
          <p:cNvSpPr txBox="1"/>
          <p:nvPr>
            <p:ph idx="1" type="body"/>
          </p:nvPr>
        </p:nvSpPr>
        <p:spPr>
          <a:xfrm>
            <a:off x="190500" y="814750"/>
            <a:ext cx="8420100" cy="3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B.S. Aerospace Engineering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M.S. Aeronautical Engineering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36828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Ph.D. Fluid Mechanics (Plasma Physics) </a:t>
            </a:r>
            <a:endParaRPr/>
          </a:p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Visiting Researcher</a:t>
            </a:r>
            <a:br>
              <a:rPr lang="en-US"/>
            </a:br>
            <a:r>
              <a:rPr lang="en-US"/>
              <a:t> at ONERA, France</a:t>
            </a:r>
            <a:endParaRPr/>
          </a:p>
        </p:txBody>
      </p:sp>
      <p:pic>
        <p:nvPicPr>
          <p:cNvPr id="86" name="Google Shape;86;p2" title="137142899925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98" y="1861086"/>
            <a:ext cx="2094707" cy="179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 title="charles-iii-university-of-madrid-logo-png_seeklogo-507673.png"/>
          <p:cNvPicPr preferRelativeResize="0"/>
          <p:nvPr/>
        </p:nvPicPr>
        <p:blipFill rotWithShape="1">
          <a:blip r:embed="rId4">
            <a:alphaModFix/>
          </a:blip>
          <a:srcRect b="34527" l="0" r="0" t="35651"/>
          <a:stretch/>
        </p:blipFill>
        <p:spPr>
          <a:xfrm>
            <a:off x="190500" y="1524849"/>
            <a:ext cx="2094701" cy="58258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"/>
          <p:cNvSpPr txBox="1"/>
          <p:nvPr>
            <p:ph idx="1" type="body"/>
          </p:nvPr>
        </p:nvSpPr>
        <p:spPr>
          <a:xfrm>
            <a:off x="5151761" y="463691"/>
            <a:ext cx="23610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i="1"/>
          </a:p>
          <a:p>
            <a:pPr indent="-182880" lvl="0" marL="182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/>
              <a:t>On a personal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note, I enjoy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painting, cooking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and basketball </a:t>
            </a:r>
            <a:endParaRPr/>
          </a:p>
          <a:p>
            <a:pPr indent="-81279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89" name="Google Shape;8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24852" y="2273724"/>
            <a:ext cx="1901716" cy="138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title="IMG_20160227_130504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5206" y="1861086"/>
            <a:ext cx="1239647" cy="179661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  <p:pic>
        <p:nvPicPr>
          <p:cNvPr descr="A picture containing person, crowd&#10;&#10;AI-generated content may be incorrect." id="92" name="Google Shape;9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97320" y="3022472"/>
            <a:ext cx="2295158" cy="1721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next to a tray of food&#10;&#10;AI-generated content may be incorrect." id="93" name="Google Shape;9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26567" y="2273724"/>
            <a:ext cx="1647271" cy="2196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AI-generated content may be incorrect." id="94" name="Google Shape;9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84982" y="4022665"/>
            <a:ext cx="2035141" cy="759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lipart&#10;&#10;AI-generated content may be incorrect." id="95" name="Google Shape;95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578264" y="1660845"/>
            <a:ext cx="1520073" cy="594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indoor&#10;&#10;AI-generated content may be incorrect." id="96" name="Google Shape;96;p2"/>
          <p:cNvPicPr preferRelativeResize="0"/>
          <p:nvPr/>
        </p:nvPicPr>
        <p:blipFill rotWithShape="1">
          <a:blip r:embed="rId11">
            <a:alphaModFix/>
          </a:blip>
          <a:srcRect b="194" l="9889" r="5701" t="0"/>
          <a:stretch/>
        </p:blipFill>
        <p:spPr>
          <a:xfrm rot="5400000">
            <a:off x="6957777" y="1163283"/>
            <a:ext cx="2050763" cy="18186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1588375" y="2031225"/>
            <a:ext cx="10728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Spain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238250" y="1486350"/>
            <a:ext cx="1520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Delft,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Nethelands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Simulation capability with different physics fidelity</a:t>
            </a:r>
            <a:endParaRPr/>
          </a:p>
        </p:txBody>
      </p:sp>
      <p:sp>
        <p:nvSpPr>
          <p:cNvPr id="361" name="Google Shape;361;p1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2" name="Google Shape;362;p19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19"/>
          <p:cNvSpPr/>
          <p:nvPr/>
        </p:nvSpPr>
        <p:spPr>
          <a:xfrm flipH="1">
            <a:off x="1431296" y="4281179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9"/>
          <p:cNvSpPr/>
          <p:nvPr/>
        </p:nvSpPr>
        <p:spPr>
          <a:xfrm>
            <a:off x="4559651" y="1209796"/>
            <a:ext cx="2484407" cy="32242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9"/>
          <p:cNvSpPr/>
          <p:nvPr/>
        </p:nvSpPr>
        <p:spPr>
          <a:xfrm>
            <a:off x="6440209" y="1305354"/>
            <a:ext cx="624445" cy="29062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3300" y="1384248"/>
            <a:ext cx="16002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9"/>
          <p:cNvSpPr/>
          <p:nvPr/>
        </p:nvSpPr>
        <p:spPr>
          <a:xfrm>
            <a:off x="3939219" y="4178595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Computational Expenses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9"/>
          <p:cNvSpPr/>
          <p:nvPr/>
        </p:nvSpPr>
        <p:spPr>
          <a:xfrm flipH="1">
            <a:off x="1398816" y="905897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9"/>
          <p:cNvSpPr/>
          <p:nvPr/>
        </p:nvSpPr>
        <p:spPr>
          <a:xfrm>
            <a:off x="3736850" y="839828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9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Simulation capability with different physics fidelity</a:t>
            </a:r>
            <a:endParaRPr/>
          </a:p>
        </p:txBody>
      </p:sp>
      <p:sp>
        <p:nvSpPr>
          <p:cNvPr id="377" name="Google Shape;377;p20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" name="Google Shape;378;p20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20"/>
          <p:cNvSpPr/>
          <p:nvPr/>
        </p:nvSpPr>
        <p:spPr>
          <a:xfrm flipH="1">
            <a:off x="1431296" y="4281179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4559651" y="1209796"/>
            <a:ext cx="2484407" cy="32242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6440209" y="1305354"/>
            <a:ext cx="624445" cy="29062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3300" y="1384248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0"/>
          <p:cNvPicPr preferRelativeResize="0"/>
          <p:nvPr/>
        </p:nvPicPr>
        <p:blipFill rotWithShape="1">
          <a:blip r:embed="rId4">
            <a:alphaModFix/>
          </a:blip>
          <a:srcRect b="21247" l="31824" r="30596" t="22207"/>
          <a:stretch/>
        </p:blipFill>
        <p:spPr>
          <a:xfrm>
            <a:off x="5370764" y="1777847"/>
            <a:ext cx="1525224" cy="202665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0"/>
          <p:cNvSpPr/>
          <p:nvPr/>
        </p:nvSpPr>
        <p:spPr>
          <a:xfrm>
            <a:off x="3939219" y="4178595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Computational Expenses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0"/>
          <p:cNvSpPr/>
          <p:nvPr/>
        </p:nvSpPr>
        <p:spPr>
          <a:xfrm flipH="1">
            <a:off x="1398816" y="905897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0"/>
          <p:cNvSpPr/>
          <p:nvPr/>
        </p:nvSpPr>
        <p:spPr>
          <a:xfrm>
            <a:off x="3736850" y="839828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0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1"/>
          <p:cNvGrpSpPr/>
          <p:nvPr/>
        </p:nvGrpSpPr>
        <p:grpSpPr>
          <a:xfrm>
            <a:off x="1859145" y="688466"/>
            <a:ext cx="5380340" cy="4055593"/>
            <a:chOff x="2405119" y="1335429"/>
            <a:chExt cx="4247373" cy="2955137"/>
          </a:xfrm>
        </p:grpSpPr>
        <p:pic>
          <p:nvPicPr>
            <p:cNvPr id="394" name="Google Shape;394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05119" y="1335429"/>
              <a:ext cx="3346419" cy="2955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21"/>
            <p:cNvSpPr/>
            <p:nvPr/>
          </p:nvSpPr>
          <p:spPr>
            <a:xfrm>
              <a:off x="4879893" y="1876894"/>
              <a:ext cx="450682" cy="183913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3090893" y="1554119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2938493" y="3686748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 flipH="1">
              <a:off x="2759077" y="1767430"/>
              <a:ext cx="475826" cy="24395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p21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Simulation capability with different physics fidelity</a:t>
            </a:r>
            <a:endParaRPr/>
          </a:p>
        </p:txBody>
      </p:sp>
      <p:sp>
        <p:nvSpPr>
          <p:cNvPr id="400" name="Google Shape;400;p2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1" name="Google Shape;401;p21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21"/>
          <p:cNvSpPr/>
          <p:nvPr/>
        </p:nvSpPr>
        <p:spPr>
          <a:xfrm flipH="1">
            <a:off x="1431296" y="4281179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>
            <a:off x="4559651" y="1209796"/>
            <a:ext cx="2484407" cy="32242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1"/>
          <p:cNvSpPr/>
          <p:nvPr/>
        </p:nvSpPr>
        <p:spPr>
          <a:xfrm>
            <a:off x="6440209" y="1305354"/>
            <a:ext cx="624445" cy="29062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3300" y="1384248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1"/>
          <p:cNvPicPr preferRelativeResize="0"/>
          <p:nvPr/>
        </p:nvPicPr>
        <p:blipFill rotWithShape="1">
          <a:blip r:embed="rId5">
            <a:alphaModFix/>
          </a:blip>
          <a:srcRect b="21247" l="31824" r="30596" t="22207"/>
          <a:stretch/>
        </p:blipFill>
        <p:spPr>
          <a:xfrm>
            <a:off x="5370764" y="1777847"/>
            <a:ext cx="1525224" cy="202665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1"/>
          <p:cNvSpPr/>
          <p:nvPr/>
        </p:nvSpPr>
        <p:spPr>
          <a:xfrm>
            <a:off x="3939219" y="4178595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Computational Expenses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flipH="1">
            <a:off x="1398816" y="905897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>
            <a:off x="3736850" y="839828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22"/>
          <p:cNvGrpSpPr/>
          <p:nvPr/>
        </p:nvGrpSpPr>
        <p:grpSpPr>
          <a:xfrm>
            <a:off x="1859145" y="688466"/>
            <a:ext cx="5380340" cy="4055593"/>
            <a:chOff x="2405119" y="1335429"/>
            <a:chExt cx="4247373" cy="2955137"/>
          </a:xfrm>
        </p:grpSpPr>
        <p:pic>
          <p:nvPicPr>
            <p:cNvPr id="417" name="Google Shape;417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05119" y="1335429"/>
              <a:ext cx="3346419" cy="2955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22"/>
            <p:cNvSpPr/>
            <p:nvPr/>
          </p:nvSpPr>
          <p:spPr>
            <a:xfrm>
              <a:off x="4879893" y="1876894"/>
              <a:ext cx="450682" cy="183913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3090893" y="1554119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2938493" y="3686748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2"/>
            <p:cNvSpPr/>
            <p:nvPr/>
          </p:nvSpPr>
          <p:spPr>
            <a:xfrm flipH="1">
              <a:off x="2783969" y="1767430"/>
              <a:ext cx="475826" cy="24395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22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Simulation capability with different physics fidelity</a:t>
            </a:r>
            <a:endParaRPr/>
          </a:p>
        </p:txBody>
      </p:sp>
      <p:sp>
        <p:nvSpPr>
          <p:cNvPr id="423" name="Google Shape;423;p2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p22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5" name="Google Shape;425;p22"/>
          <p:cNvPicPr preferRelativeResize="0"/>
          <p:nvPr/>
        </p:nvPicPr>
        <p:blipFill rotWithShape="1">
          <a:blip r:embed="rId4">
            <a:alphaModFix/>
          </a:blip>
          <a:srcRect b="0" l="15818" r="16023" t="0"/>
          <a:stretch/>
        </p:blipFill>
        <p:spPr>
          <a:xfrm>
            <a:off x="478776" y="1274163"/>
            <a:ext cx="1907067" cy="182275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2"/>
          <p:cNvSpPr/>
          <p:nvPr/>
        </p:nvSpPr>
        <p:spPr>
          <a:xfrm flipH="1">
            <a:off x="1431296" y="4281179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2"/>
          <p:cNvSpPr/>
          <p:nvPr/>
        </p:nvSpPr>
        <p:spPr>
          <a:xfrm>
            <a:off x="4559651" y="1209796"/>
            <a:ext cx="2484407" cy="32242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2"/>
          <p:cNvSpPr/>
          <p:nvPr/>
        </p:nvSpPr>
        <p:spPr>
          <a:xfrm>
            <a:off x="6440209" y="1305354"/>
            <a:ext cx="624445" cy="29062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3300" y="1384248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2"/>
          <p:cNvPicPr preferRelativeResize="0"/>
          <p:nvPr/>
        </p:nvPicPr>
        <p:blipFill rotWithShape="1">
          <a:blip r:embed="rId6">
            <a:alphaModFix/>
          </a:blip>
          <a:srcRect b="21247" l="31824" r="30596" t="22207"/>
          <a:stretch/>
        </p:blipFill>
        <p:spPr>
          <a:xfrm>
            <a:off x="5370764" y="1777847"/>
            <a:ext cx="1525224" cy="202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2"/>
          <p:cNvPicPr preferRelativeResize="0"/>
          <p:nvPr/>
        </p:nvPicPr>
        <p:blipFill rotWithShape="1">
          <a:blip r:embed="rId7">
            <a:alphaModFix/>
          </a:blip>
          <a:srcRect b="9468" l="15750" r="3185" t="9655"/>
          <a:stretch/>
        </p:blipFill>
        <p:spPr>
          <a:xfrm>
            <a:off x="105708" y="3014575"/>
            <a:ext cx="2702682" cy="111315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2"/>
          <p:cNvSpPr/>
          <p:nvPr/>
        </p:nvSpPr>
        <p:spPr>
          <a:xfrm>
            <a:off x="3939219" y="4178595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Computational Expenses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2"/>
          <p:cNvSpPr/>
          <p:nvPr/>
        </p:nvSpPr>
        <p:spPr>
          <a:xfrm flipH="1">
            <a:off x="1398816" y="905897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22"/>
          <p:cNvSpPr/>
          <p:nvPr/>
        </p:nvSpPr>
        <p:spPr>
          <a:xfrm>
            <a:off x="3736850" y="839828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2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23"/>
          <p:cNvGrpSpPr/>
          <p:nvPr/>
        </p:nvGrpSpPr>
        <p:grpSpPr>
          <a:xfrm>
            <a:off x="1859145" y="688466"/>
            <a:ext cx="5380340" cy="4055593"/>
            <a:chOff x="2405119" y="1335429"/>
            <a:chExt cx="4247373" cy="2955137"/>
          </a:xfrm>
        </p:grpSpPr>
        <p:pic>
          <p:nvPicPr>
            <p:cNvPr id="442" name="Google Shape;442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05119" y="1335429"/>
              <a:ext cx="3346419" cy="2955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23"/>
            <p:cNvSpPr/>
            <p:nvPr/>
          </p:nvSpPr>
          <p:spPr>
            <a:xfrm>
              <a:off x="4879893" y="1876894"/>
              <a:ext cx="450682" cy="183913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3090893" y="1554119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938493" y="3686748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 flipH="1">
              <a:off x="2783969" y="1767430"/>
              <a:ext cx="475826" cy="24395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23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Heating profiles are critical outputs for integrated modeling </a:t>
            </a:r>
            <a:endParaRPr/>
          </a:p>
        </p:txBody>
      </p:sp>
      <p:sp>
        <p:nvSpPr>
          <p:cNvPr id="448" name="Google Shape;448;p23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9" name="Google Shape;449;p23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0" name="Google Shape;450;p23"/>
          <p:cNvPicPr preferRelativeResize="0"/>
          <p:nvPr/>
        </p:nvPicPr>
        <p:blipFill rotWithShape="1">
          <a:blip r:embed="rId4">
            <a:alphaModFix/>
          </a:blip>
          <a:srcRect b="0" l="15818" r="16023" t="0"/>
          <a:stretch/>
        </p:blipFill>
        <p:spPr>
          <a:xfrm>
            <a:off x="478776" y="1274163"/>
            <a:ext cx="1907067" cy="182275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3"/>
          <p:cNvSpPr/>
          <p:nvPr/>
        </p:nvSpPr>
        <p:spPr>
          <a:xfrm flipH="1">
            <a:off x="1431296" y="4281179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4559651" y="1209796"/>
            <a:ext cx="2484407" cy="32242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6440209" y="1305354"/>
            <a:ext cx="624445" cy="29062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3300" y="1384248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3"/>
          <p:cNvPicPr preferRelativeResize="0"/>
          <p:nvPr/>
        </p:nvPicPr>
        <p:blipFill rotWithShape="1">
          <a:blip r:embed="rId6">
            <a:alphaModFix/>
          </a:blip>
          <a:srcRect b="21247" l="31824" r="30596" t="22207"/>
          <a:stretch/>
        </p:blipFill>
        <p:spPr>
          <a:xfrm>
            <a:off x="5370764" y="1777847"/>
            <a:ext cx="1525224" cy="202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3"/>
          <p:cNvPicPr preferRelativeResize="0"/>
          <p:nvPr/>
        </p:nvPicPr>
        <p:blipFill rotWithShape="1">
          <a:blip r:embed="rId7">
            <a:alphaModFix/>
          </a:blip>
          <a:srcRect b="9468" l="15750" r="3185" t="9655"/>
          <a:stretch/>
        </p:blipFill>
        <p:spPr>
          <a:xfrm>
            <a:off x="105708" y="3014575"/>
            <a:ext cx="2702682" cy="111315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3"/>
          <p:cNvSpPr/>
          <p:nvPr/>
        </p:nvSpPr>
        <p:spPr>
          <a:xfrm>
            <a:off x="3939219" y="4178595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Computational Expenses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3"/>
          <p:cNvSpPr/>
          <p:nvPr/>
        </p:nvSpPr>
        <p:spPr>
          <a:xfrm flipH="1">
            <a:off x="1398816" y="905897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3"/>
          <p:cNvSpPr/>
          <p:nvPr/>
        </p:nvSpPr>
        <p:spPr>
          <a:xfrm>
            <a:off x="3736850" y="839828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3"/>
          <p:cNvSpPr/>
          <p:nvPr/>
        </p:nvSpPr>
        <p:spPr>
          <a:xfrm>
            <a:off x="105708" y="743100"/>
            <a:ext cx="8932584" cy="4000959"/>
          </a:xfrm>
          <a:prstGeom prst="rect">
            <a:avLst/>
          </a:prstGeom>
          <a:solidFill>
            <a:srgbClr val="E3F7EC">
              <a:alpha val="8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55069" y="1468920"/>
            <a:ext cx="3393999" cy="2490162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3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4"/>
          <p:cNvGrpSpPr/>
          <p:nvPr/>
        </p:nvGrpSpPr>
        <p:grpSpPr>
          <a:xfrm>
            <a:off x="1859145" y="688466"/>
            <a:ext cx="5380340" cy="4055593"/>
            <a:chOff x="2405119" y="1335429"/>
            <a:chExt cx="4247373" cy="2955137"/>
          </a:xfrm>
        </p:grpSpPr>
        <p:pic>
          <p:nvPicPr>
            <p:cNvPr id="469" name="Google Shape;469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05119" y="1335429"/>
              <a:ext cx="3346419" cy="2955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0" name="Google Shape;470;p24"/>
            <p:cNvSpPr/>
            <p:nvPr/>
          </p:nvSpPr>
          <p:spPr>
            <a:xfrm>
              <a:off x="4879893" y="1876894"/>
              <a:ext cx="450682" cy="183913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090893" y="1554119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2938493" y="3686748"/>
              <a:ext cx="3561599" cy="367869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 flipH="1">
              <a:off x="2783969" y="1767430"/>
              <a:ext cx="475826" cy="243958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4" name="Google Shape;474;p24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Artificial intelligence to accelerate predictions</a:t>
            </a:r>
            <a:endParaRPr/>
          </a:p>
        </p:txBody>
      </p:sp>
      <p:sp>
        <p:nvSpPr>
          <p:cNvPr id="475" name="Google Shape;475;p2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6" name="Google Shape;476;p24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7" name="Google Shape;477;p24"/>
          <p:cNvPicPr preferRelativeResize="0"/>
          <p:nvPr/>
        </p:nvPicPr>
        <p:blipFill rotWithShape="1">
          <a:blip r:embed="rId4">
            <a:alphaModFix/>
          </a:blip>
          <a:srcRect b="0" l="15818" r="16023" t="0"/>
          <a:stretch/>
        </p:blipFill>
        <p:spPr>
          <a:xfrm>
            <a:off x="478776" y="1274163"/>
            <a:ext cx="1907067" cy="182275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4"/>
          <p:cNvSpPr/>
          <p:nvPr/>
        </p:nvSpPr>
        <p:spPr>
          <a:xfrm flipH="1">
            <a:off x="1431296" y="4281179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4"/>
          <p:cNvSpPr/>
          <p:nvPr/>
        </p:nvSpPr>
        <p:spPr>
          <a:xfrm>
            <a:off x="4559651" y="1209796"/>
            <a:ext cx="2484407" cy="322428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4"/>
          <p:cNvSpPr/>
          <p:nvPr/>
        </p:nvSpPr>
        <p:spPr>
          <a:xfrm>
            <a:off x="6440209" y="1305354"/>
            <a:ext cx="624445" cy="290620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3300" y="1384248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4"/>
          <p:cNvPicPr preferRelativeResize="0"/>
          <p:nvPr/>
        </p:nvPicPr>
        <p:blipFill rotWithShape="1">
          <a:blip r:embed="rId6">
            <a:alphaModFix/>
          </a:blip>
          <a:srcRect b="21247" l="31824" r="30596" t="22207"/>
          <a:stretch/>
        </p:blipFill>
        <p:spPr>
          <a:xfrm>
            <a:off x="5370764" y="1777847"/>
            <a:ext cx="1525224" cy="202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4"/>
          <p:cNvPicPr preferRelativeResize="0"/>
          <p:nvPr/>
        </p:nvPicPr>
        <p:blipFill rotWithShape="1">
          <a:blip r:embed="rId7">
            <a:alphaModFix/>
          </a:blip>
          <a:srcRect b="9468" l="15750" r="3185" t="9655"/>
          <a:stretch/>
        </p:blipFill>
        <p:spPr>
          <a:xfrm>
            <a:off x="105708" y="3014575"/>
            <a:ext cx="2702682" cy="111315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4"/>
          <p:cNvSpPr/>
          <p:nvPr/>
        </p:nvSpPr>
        <p:spPr>
          <a:xfrm>
            <a:off x="3939219" y="4178595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Computational Expenses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4"/>
          <p:cNvSpPr/>
          <p:nvPr/>
        </p:nvSpPr>
        <p:spPr>
          <a:xfrm flipH="1">
            <a:off x="1398816" y="905897"/>
            <a:ext cx="6782761" cy="322428"/>
          </a:xfrm>
          <a:prstGeom prst="rightArrow">
            <a:avLst>
              <a:gd fmla="val 50000" name="adj1"/>
              <a:gd fmla="val 118674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4"/>
          <p:cNvSpPr/>
          <p:nvPr/>
        </p:nvSpPr>
        <p:spPr>
          <a:xfrm>
            <a:off x="3736850" y="839828"/>
            <a:ext cx="2185240" cy="49463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Physics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4"/>
          <p:cNvSpPr/>
          <p:nvPr/>
        </p:nvSpPr>
        <p:spPr>
          <a:xfrm>
            <a:off x="105708" y="743100"/>
            <a:ext cx="5246835" cy="4000959"/>
          </a:xfrm>
          <a:prstGeom prst="rect">
            <a:avLst/>
          </a:prstGeom>
          <a:solidFill>
            <a:srgbClr val="E3F7EC">
              <a:alpha val="8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4"/>
          <p:cNvSpPr/>
          <p:nvPr/>
        </p:nvSpPr>
        <p:spPr>
          <a:xfrm>
            <a:off x="6966118" y="748901"/>
            <a:ext cx="2072174" cy="3995157"/>
          </a:xfrm>
          <a:prstGeom prst="rect">
            <a:avLst/>
          </a:prstGeom>
          <a:solidFill>
            <a:srgbClr val="E3F7EC">
              <a:alpha val="8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4"/>
          <p:cNvSpPr/>
          <p:nvPr/>
        </p:nvSpPr>
        <p:spPr>
          <a:xfrm>
            <a:off x="5352543" y="745200"/>
            <a:ext cx="1614364" cy="981071"/>
          </a:xfrm>
          <a:prstGeom prst="rect">
            <a:avLst/>
          </a:prstGeom>
          <a:solidFill>
            <a:srgbClr val="E3F7EC">
              <a:alpha val="8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4"/>
          <p:cNvSpPr/>
          <p:nvPr/>
        </p:nvSpPr>
        <p:spPr>
          <a:xfrm>
            <a:off x="5352670" y="3762987"/>
            <a:ext cx="1614364" cy="981071"/>
          </a:xfrm>
          <a:prstGeom prst="rect">
            <a:avLst/>
          </a:prstGeom>
          <a:solidFill>
            <a:srgbClr val="E3F7EC">
              <a:alpha val="8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4376" y="1556829"/>
            <a:ext cx="3393999" cy="2490162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4"/>
          <p:cNvSpPr/>
          <p:nvPr/>
        </p:nvSpPr>
        <p:spPr>
          <a:xfrm rot="10800000">
            <a:off x="4279055" y="2483108"/>
            <a:ext cx="892192" cy="1814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4"/>
          <p:cNvSpPr/>
          <p:nvPr/>
        </p:nvSpPr>
        <p:spPr>
          <a:xfrm>
            <a:off x="4193419" y="1124813"/>
            <a:ext cx="979796" cy="46032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TORIC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4"/>
          <p:cNvSpPr/>
          <p:nvPr/>
        </p:nvSpPr>
        <p:spPr>
          <a:xfrm>
            <a:off x="7165060" y="1124813"/>
            <a:ext cx="1705588" cy="315636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Simulation times unfeasible applications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Scenario optimization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Inter-shot predictive modeling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Real-time control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4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5"/>
          <p:cNvSpPr/>
          <p:nvPr/>
        </p:nvSpPr>
        <p:spPr>
          <a:xfrm>
            <a:off x="5743885" y="3279915"/>
            <a:ext cx="956700" cy="111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2" name="Google Shape;502;p25"/>
          <p:cNvSpPr/>
          <p:nvPr/>
        </p:nvSpPr>
        <p:spPr>
          <a:xfrm>
            <a:off x="2496200" y="523913"/>
            <a:ext cx="840300" cy="16341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code&quot;:&quot;$$\\begin{matrix}\n{\\text{Inputs}\\;\\text{(}\\mathbf{X}\\text{)}}\\\\\n{}\\\\\n{N_{\\varphi}}\\\\\n{T_{e0}}\\\\\n{\\vdots}\\\\\n{Z_{\\text{eff}}}\\\\\n\\end{matrix}$$&quot;,&quot;id&quot;:&quot;1&quot;,&quot;backgroundColor&quot;:&quot;#FFB400&quot;,&quot;aid&quot;:null,&quot;type&quot;:&quot;$$&quot;,&quot;backgroundColorModified&quot;:false,&quot;font&quot;:{&quot;family&quot;:&quot;Arial&quot;,&quot;size&quot;:11,&quot;color&quot;:&quot;#445256&quot;},&quot;ts&quot;:1677776421598,&quot;cs&quot;:&quot;crzKwcDVazlTCK6cW4yQrw==&quot;,&quot;size&quot;:{&quot;width&quot;:79.66666666666667,&quot;height&quot;:146.49999999999997}}" id="503" name="Google Shape;50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1271" y="641796"/>
            <a:ext cx="758825" cy="1395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25"/>
          <p:cNvCxnSpPr/>
          <p:nvPr/>
        </p:nvCxnSpPr>
        <p:spPr>
          <a:xfrm flipH="1" rot="10800000">
            <a:off x="2489600" y="905638"/>
            <a:ext cx="854100" cy="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5" name="Google Shape;505;p25"/>
          <p:cNvSpPr/>
          <p:nvPr/>
        </p:nvSpPr>
        <p:spPr>
          <a:xfrm>
            <a:off x="5711197" y="526850"/>
            <a:ext cx="956700" cy="111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id&quot;:&quot;1&quot;,&quot;code&quot;:&quot;$$\\begin{matrix}\n{\\text{Outputs}\\,\\left(\\mathbf{Y}\\right)}\\\\\n{P_{e}\\left(\\rho\\right)}\\\\\n{P_{D}\\left(\\rho\\right)}\\\\\n{\\vdots}\\\\\n\\end{matrix}$$&quot;,&quot;aid&quot;:null,&quot;type&quot;:&quot;$$&quot;,&quot;font&quot;:{&quot;family&quot;:&quot;Arial&quot;,&quot;size&quot;:11,&quot;color&quot;:&quot;#445256&quot;},&quot;backgroundColorModified&quot;:false,&quot;backgroundColor&quot;:&quot;#FFB400&quot;,&quot;ts&quot;:1687454492018,&quot;cs&quot;:&quot;r2J29C7sndEzNmIyQBebIA==&quot;,&quot;size&quot;:{&quot;width&quot;:91,&quot;height&quot;:95.16666666666667}}" id="506" name="Google Shape;50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3434" y="652994"/>
            <a:ext cx="866775" cy="9064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25"/>
          <p:cNvCxnSpPr/>
          <p:nvPr/>
        </p:nvCxnSpPr>
        <p:spPr>
          <a:xfrm flipH="1" rot="10800000">
            <a:off x="5703397" y="841162"/>
            <a:ext cx="972300" cy="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8" name="Google Shape;508;p25"/>
          <p:cNvSpPr/>
          <p:nvPr/>
        </p:nvSpPr>
        <p:spPr>
          <a:xfrm rot="1996">
            <a:off x="3419837" y="740478"/>
            <a:ext cx="516600" cy="22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5"/>
          <p:cNvSpPr/>
          <p:nvPr/>
        </p:nvSpPr>
        <p:spPr>
          <a:xfrm rot="5400000">
            <a:off x="4356738" y="1253516"/>
            <a:ext cx="338700" cy="27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0" name="Google Shape;510;p25"/>
          <p:cNvGrpSpPr/>
          <p:nvPr/>
        </p:nvGrpSpPr>
        <p:grpSpPr>
          <a:xfrm>
            <a:off x="3627930" y="1625750"/>
            <a:ext cx="1796332" cy="1634100"/>
            <a:chOff x="5661268" y="1743225"/>
            <a:chExt cx="1796332" cy="1634100"/>
          </a:xfrm>
        </p:grpSpPr>
        <p:sp>
          <p:nvSpPr>
            <p:cNvPr id="511" name="Google Shape;511;p25"/>
            <p:cNvSpPr/>
            <p:nvPr/>
          </p:nvSpPr>
          <p:spPr>
            <a:xfrm>
              <a:off x="5672900" y="1743225"/>
              <a:ext cx="1784700" cy="16341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{&quot;font&quot;:{&quot;family&quot;:&quot;Arial&quot;,&quot;size&quot;:11,&quot;color&quot;:&quot;#445256&quot;},&quot;backgroundColorModified&quot;:false,&quot;aid&quot;:null,&quot;id&quot;:&quot;1&quot;,&quot;backgroundColor&quot;:&quot;#FFB400&quot;,&quot;type&quot;:&quot;$$&quot;,&quot;code&quot;:&quot;$$\\begin{matrix}\n{\\text{Inputs}}&amp;{\\text{Outputs}}\\\\\n{}&amp;{}\\\\\n{\\mathbf{X}_{1}}&amp;{\\mathbf{Y}_{1}=f\\left(\\mathbf{X}_{1}\\right)}\\\\\n{\\mathbf{X}_{2}}&amp;{\\mathbf{Y}_{2}=f\\left(\\mathbf{X}_{2}\\right)}\\\\\n{\\vdots}&amp;{\\vdots_{}}\\\\\n{\\mathbf{X}_{n}}&amp;{\\mathbf{Y}_{n}=f\\left(\\mathbf{X}_{n}\\right)}\\\\\n\\end{matrix}$$&quot;,&quot;ts&quot;:1677698121961,&quot;cs&quot;:&quot;no1fC2aCqNOtkXb5IINKXw==&quot;,&quot;size&quot;:{&quot;width&quot;:155.66666666666674,&quot;height&quot;:146.5}}" id="512" name="Google Shape;512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21513" y="1894596"/>
              <a:ext cx="1482725" cy="13954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3" name="Google Shape;513;p25"/>
            <p:cNvCxnSpPr/>
            <p:nvPr/>
          </p:nvCxnSpPr>
          <p:spPr>
            <a:xfrm flipH="1" rot="10800000">
              <a:off x="5661268" y="2118650"/>
              <a:ext cx="1785000" cy="120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4" name="Google Shape;514;p25"/>
            <p:cNvCxnSpPr/>
            <p:nvPr/>
          </p:nvCxnSpPr>
          <p:spPr>
            <a:xfrm>
              <a:off x="6357519" y="1743225"/>
              <a:ext cx="0" cy="16341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15" name="Google Shape;515;p25"/>
          <p:cNvSpPr/>
          <p:nvPr/>
        </p:nvSpPr>
        <p:spPr>
          <a:xfrm rot="1996">
            <a:off x="5105937" y="725603"/>
            <a:ext cx="516600" cy="22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4012602" y="526850"/>
            <a:ext cx="982800" cy="6207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font&quot;:{&quot;size&quot;:11,&quot;family&quot;:&quot;Arial&quot;,&quot;color&quot;:&quot;#445256&quot;},&quot;backgroundColorModified&quot;:false,&quot;code&quot;:&quot;$$\\begin{matrix}\n{\\text{TORIC}}\\\\\n{\\mathbf{Y}=\\,f\\left(\\mathbf{X}\\right)}\\\\\n\\end{matrix}$$&quot;,&quot;backgroundColor&quot;:&quot;#FFB400&quot;,&quot;id&quot;:&quot;1&quot;,&quot;aid&quot;:null,&quot;type&quot;:&quot;$$&quot;,&quot;ts&quot;:1677703279987,&quot;cs&quot;:&quot;+xQYdrP7CLGlOSWFNkjDBA==&quot;,&quot;size&quot;:{&quot;width&quot;:76.66666666666674,&quot;height&quot;:40.666666666666664}}" id="517" name="Google Shape;51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41448" y="658607"/>
            <a:ext cx="730250" cy="387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8" name="Google Shape;518;p25"/>
          <p:cNvCxnSpPr>
            <a:endCxn id="516" idx="3"/>
          </p:cNvCxnSpPr>
          <p:nvPr/>
        </p:nvCxnSpPr>
        <p:spPr>
          <a:xfrm>
            <a:off x="4012602" y="837200"/>
            <a:ext cx="982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{&quot;code&quot;:&quot;$$\\text{Sampling}$$&quot;,&quot;id&quot;:&quot;1&quot;,&quot;type&quot;:&quot;$$&quot;,&quot;backgroundColor&quot;:&quot;#FFB400&quot;,&quot;aid&quot;:null,&quot;backgroundColorModified&quot;:false,&quot;font&quot;:{&quot;family&quot;:&quot;Arial&quot;,&quot;color&quot;:&quot;#445256&quot;,&quot;size&quot;:11},&quot;ts&quot;:1677698941530,&quot;cs&quot;:&quot;6m64p6sy0/46g8Qs4WTSbg==&quot;,&quot;size&quot;:{&quot;width&quot;:68.66666666666667,&quot;height&quot;:15.666666666666666}}" id="519" name="Google Shape;51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33946" y="1312029"/>
            <a:ext cx="654050" cy="149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5"/>
          <p:cNvSpPr/>
          <p:nvPr/>
        </p:nvSpPr>
        <p:spPr>
          <a:xfrm rot="5395085">
            <a:off x="5996965" y="1872036"/>
            <a:ext cx="419700" cy="166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5678509" y="2273129"/>
            <a:ext cx="1087500" cy="3387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type&quot;:&quot;$$&quot;,&quot;backgroundColor&quot;:&quot;#FFB400&quot;,&quot;id&quot;:&quot;1&quot;,&quot;code&quot;:&quot;$$\\overline{\\text{MSE}}\\text{,}\\;\\text{R}^{2}$$&quot;,&quot;font&quot;:{&quot;size&quot;:14,&quot;color&quot;:&quot;#445256&quot;,&quot;family&quot;:&quot;Arial&quot;},&quot;backgroundColorModified&quot;:false,&quot;aid&quot;:null,&quot;ts&quot;:1695043067700,&quot;cs&quot;:&quot;TKhSLZoP4d74ggGWGJXddg==&quot;,&quot;size&quot;:{&quot;width&quot;:82.5,&quot;height&quot;:24.833333333333332}}" id="522" name="Google Shape;522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17512" y="2321759"/>
            <a:ext cx="785813" cy="23653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5"/>
          <p:cNvSpPr/>
          <p:nvPr/>
        </p:nvSpPr>
        <p:spPr>
          <a:xfrm>
            <a:off x="3929778" y="3721588"/>
            <a:ext cx="1116000" cy="6207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aid&quot;:null,&quot;code&quot;:&quot;$$\\begin{matrix}\n{\\text{TORIC-ML}}\\\\\n{\\mathbf{y\\,}\\approx\\,f\\left(\\mathbf{X}\\right)}\\\\\n\\end{matrix}$$&quot;,&quot;font&quot;:{&quot;family&quot;:&quot;Arial&quot;,&quot;color&quot;:&quot;#445256&quot;,&quot;size&quot;:11},&quot;backgroundColor&quot;:&quot;#FFB400&quot;,&quot;type&quot;:&quot;$$&quot;,&quot;id&quot;:&quot;1&quot;,&quot;backgroundColorModified&quot;:false,&quot;ts&quot;:1677703344481,&quot;cs&quot;:&quot;RMdOC5cps1fT8EnFx5lI1A==&quot;,&quot;size&quot;:{&quot;width&quot;:88.16666666666674,&quot;height&quot;:40.666666666666664}}" id="524" name="Google Shape;524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67885" y="3838248"/>
            <a:ext cx="839788" cy="387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5" name="Google Shape;525;p25"/>
          <p:cNvCxnSpPr>
            <a:stCxn id="523" idx="1"/>
            <a:endCxn id="523" idx="3"/>
          </p:cNvCxnSpPr>
          <p:nvPr/>
        </p:nvCxnSpPr>
        <p:spPr>
          <a:xfrm>
            <a:off x="3929778" y="4031938"/>
            <a:ext cx="1116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{&quot;backgroundColor&quot;:&quot;#FFB400&quot;,&quot;type&quot;:&quot;$$&quot;,&quot;backgroundColorModified&quot;:false,&quot;id&quot;:&quot;1&quot;,&quot;aid&quot;:null,&quot;font&quot;:{&quot;size&quot;:11,&quot;family&quot;:&quot;Arial&quot;,&quot;color&quot;:&quot;#445256&quot;},&quot;code&quot;:&quot;$$\\begin{matrix}\n{\\text{Outputs}\\;\\text{(}\\mathbf{y}\\text{)}}\\\\\n{P_{e}\\left(\\rho\\right)}\\\\\n{P_{D}\\left(\\rho\\right)}\\\\\n{\\vdots}\\\\\n\\end{matrix}$$&quot;,&quot;ts&quot;:1687454667293,&quot;cs&quot;:&quot;cU4AroiFZkmxY+adhgdkvg==&quot;,&quot;size&quot;:{&quot;width&quot;:88.33333333333333,&quot;height&quot;:95.16666666666667}}" id="526" name="Google Shape;526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01568" y="3410171"/>
            <a:ext cx="841375" cy="90646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5"/>
          <p:cNvSpPr/>
          <p:nvPr/>
        </p:nvSpPr>
        <p:spPr>
          <a:xfrm rot="2394">
            <a:off x="5219234" y="3936802"/>
            <a:ext cx="430800" cy="22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25"/>
          <p:cNvSpPr/>
          <p:nvPr/>
        </p:nvSpPr>
        <p:spPr>
          <a:xfrm>
            <a:off x="2415382" y="3920206"/>
            <a:ext cx="832500" cy="22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backgroundColor&quot;:&quot;#FFB400&quot;,&quot;id&quot;:&quot;1&quot;,&quot;backgroundColorModified&quot;:false,&quot;type&quot;:&quot;$$&quot;,&quot;aid&quot;:null,&quot;code&quot;:&quot;$$\\text{Inputs}\\;\\left(\\mathbf{X}\\right)$$&quot;,&quot;font&quot;:{&quot;size&quot;:11,&quot;color&quot;:&quot;#445256&quot;,&quot;family&quot;:&quot;Arial&quot;},&quot;ts&quot;:1677775967625,&quot;cs&quot;:&quot;WIodlDzC22p1eDLLepR85A==&quot;,&quot;size&quot;:{&quot;width&quot;:79.66666666666667,&quot;height&quot;:17.333333333333332}}" id="529" name="Google Shape;529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452184" y="3949390"/>
            <a:ext cx="758825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5"/>
          <p:cNvSpPr/>
          <p:nvPr/>
        </p:nvSpPr>
        <p:spPr>
          <a:xfrm rot="5400000">
            <a:off x="4356736" y="3353475"/>
            <a:ext cx="338700" cy="274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backgroundColor&quot;:&quot;#FFB400&quot;,&quot;id&quot;:&quot;1&quot;,&quot;backgroundColorModified&quot;:false,&quot;font&quot;:{&quot;color&quot;:&quot;#445256&quot;,&quot;family&quot;:&quot;Arial&quot;,&quot;size&quot;:11},&quot;code&quot;:&quot;$$\\text{Training}$$&quot;,&quot;aid&quot;:null,&quot;type&quot;:&quot;$$&quot;,&quot;ts&quot;:1677698908978,&quot;cs&quot;:&quot;mvAASDKTsJXkygee2J5tYw==&quot;,&quot;size&quot;:{&quot;width&quot;:64.33333333333333,&quot;height&quot;:15.166666666666666}}" id="531" name="Google Shape;531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20813" y="3518575"/>
            <a:ext cx="612775" cy="14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p25"/>
          <p:cNvCxnSpPr/>
          <p:nvPr/>
        </p:nvCxnSpPr>
        <p:spPr>
          <a:xfrm flipH="1" rot="10800000">
            <a:off x="5736085" y="3594227"/>
            <a:ext cx="972300" cy="5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3" name="Google Shape;533;p25"/>
          <p:cNvSpPr/>
          <p:nvPr/>
        </p:nvSpPr>
        <p:spPr>
          <a:xfrm rot="-5404915">
            <a:off x="5996965" y="2885411"/>
            <a:ext cx="419700" cy="166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5"/>
          <p:cNvSpPr/>
          <p:nvPr/>
        </p:nvSpPr>
        <p:spPr>
          <a:xfrm rot="2394">
            <a:off x="3373422" y="3921927"/>
            <a:ext cx="430800" cy="22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backgroundColor&quot;:&quot;#FFB400&quot;,&quot;code&quot;:&quot;$$\\text{Testing}$$&quot;,&quot;type&quot;:&quot;$$&quot;,&quot;id&quot;:&quot;6&quot;,&quot;aid&quot;:null,&quot;font&quot;:{&quot;family&quot;:&quot;Arial&quot;,&quot;size&quot;:11,&quot;color&quot;:&quot;#445256&quot;},&quot;backgroundColorModified&quot;:false,&quot;ts&quot;:1688655787889,&quot;cs&quot;:&quot;oyOf+Tj5WjUQ2JehvqzCTQ==&quot;,&quot;size&quot;:{&quot;width&quot;:55.666666666666664,&quot;height&quot;:15.166666666666666}}" id="535" name="Google Shape;535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566500" y="3721600"/>
            <a:ext cx="530225" cy="144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backgroundColorModified&quot;:false,&quot;backgroundColor&quot;:&quot;#FFB400&quot;,&quot;type&quot;:&quot;$$&quot;,&quot;font&quot;:{&quot;family&quot;:&quot;Arial&quot;,&quot;size&quot;:11,&quot;color&quot;:&quot;#445256&quot;},&quot;aid&quot;:null,&quot;code&quot;:&quot;$$\\text{Predictions}$$&quot;,&quot;id&quot;:&quot;6&quot;,&quot;ts&quot;:1688655855526,&quot;cs&quot;:&quot;wJd0MxYc2pr5p9U/36IrzQ==&quot;,&quot;size&quot;:{&quot;width&quot;:83.5,&quot;height&quot;:12.166666666666666}}" id="536" name="Google Shape;536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802025" y="3540308"/>
            <a:ext cx="795338" cy="11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065025" y="3395845"/>
            <a:ext cx="1933326" cy="821461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5"/>
          <p:cNvSpPr txBox="1"/>
          <p:nvPr/>
        </p:nvSpPr>
        <p:spPr>
          <a:xfrm>
            <a:off x="1894775" y="4427250"/>
            <a:ext cx="6449700" cy="33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SURROGATE MODEL FOR THE FORWARD PROBLEM: O(µs)</a:t>
            </a:r>
            <a:endParaRPr b="1" i="0" sz="15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5"/>
          <p:cNvSpPr txBox="1"/>
          <p:nvPr/>
        </p:nvSpPr>
        <p:spPr>
          <a:xfrm>
            <a:off x="6878938" y="1777888"/>
            <a:ext cx="2153400" cy="1477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Regression accuracy measured by: </a:t>
            </a:r>
            <a:endParaRPr b="1" i="0" sz="14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1. Mean squared error (MSE) </a:t>
            </a:r>
            <a:endParaRPr b="1" i="0" sz="14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2. Coefficient of determination(R2)</a:t>
            </a:r>
            <a:endParaRPr b="1" i="0" sz="14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496375" y="2332200"/>
            <a:ext cx="2811900" cy="83096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Generate a database of TORIC solutions representative of the parametric space of interest</a:t>
            </a:r>
            <a:endParaRPr b="1" i="0" sz="19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5"/>
          <p:cNvSpPr/>
          <p:nvPr/>
        </p:nvSpPr>
        <p:spPr>
          <a:xfrm rot="9424995">
            <a:off x="3023133" y="3378337"/>
            <a:ext cx="832834" cy="2745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6813754" y="659075"/>
            <a:ext cx="2193300" cy="1046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“Ground truths” are TORIC electron and ion power absorption 1D profiles</a:t>
            </a:r>
            <a:endParaRPr b="1" i="0" sz="14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2550675" y="79725"/>
            <a:ext cx="4201200" cy="387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TORIC ICRF SPECTRUM SOLVER: O(min)</a:t>
            </a:r>
            <a:endParaRPr b="1" i="0" sz="1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6861300" y="134025"/>
            <a:ext cx="1939800" cy="431100"/>
          </a:xfrm>
          <a:prstGeom prst="rect">
            <a:avLst/>
          </a:prstGeom>
          <a:noFill/>
          <a:ln cap="flat" cmpd="sng" w="9525">
            <a:solidFill>
              <a:srgbClr val="4452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US" sz="10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M. Brambilla (1999)  PPCF </a:t>
            </a:r>
            <a:r>
              <a:rPr b="1" i="1" lang="en-US" sz="10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 b="0" i="1" sz="10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M. Brambilla (2002)  PPCF </a:t>
            </a:r>
            <a:r>
              <a:rPr b="1" i="1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 b="0" i="1" sz="10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150371" y="21751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</a:pPr>
            <a:r>
              <a:rPr b="1" i="0" lang="en-US" sz="28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Methodology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25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6"/>
          <p:cNvSpPr txBox="1"/>
          <p:nvPr>
            <p:ph type="title"/>
          </p:nvPr>
        </p:nvSpPr>
        <p:spPr>
          <a:xfrm>
            <a:off x="190500" y="0"/>
            <a:ext cx="8838584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Artificial intelligence and machine learning (AI/ML)</a:t>
            </a:r>
            <a:endParaRPr/>
          </a:p>
        </p:txBody>
      </p:sp>
      <p:sp>
        <p:nvSpPr>
          <p:cNvPr id="553" name="Google Shape;553;p26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4" name="Google Shape;554;p26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Google Shape;555;p26"/>
          <p:cNvSpPr txBox="1"/>
          <p:nvPr>
            <p:ph idx="1" type="body"/>
          </p:nvPr>
        </p:nvSpPr>
        <p:spPr>
          <a:xfrm>
            <a:off x="190500" y="513900"/>
            <a:ext cx="4580700" cy="4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82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8138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8138"/>
              <a:buNone/>
            </a:pPr>
            <a:r>
              <a:t/>
            </a:r>
            <a:endParaRPr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8138"/>
              <a:buChar char="•"/>
            </a:pPr>
            <a:r>
              <a:rPr lang="en-US"/>
              <a:t>Artificial Intelligence (AI): </a:t>
            </a:r>
            <a:endParaRPr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5405"/>
              <a:buChar char="•"/>
            </a:pPr>
            <a:r>
              <a:rPr lang="en-US"/>
              <a:t>Broad goal of creating system that can perform intelligent tasks</a:t>
            </a:r>
            <a:endParaRPr/>
          </a:p>
          <a:p>
            <a:pPr indent="-228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5405"/>
              <a:buNone/>
            </a:pPr>
            <a:r>
              <a:t/>
            </a:r>
            <a:endParaRPr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8138"/>
              <a:buChar char="•"/>
            </a:pPr>
            <a:r>
              <a:rPr lang="en-US"/>
              <a:t>Machine Learning (ML):</a:t>
            </a:r>
            <a:endParaRPr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5405"/>
              <a:buChar char="•"/>
            </a:pPr>
            <a:r>
              <a:rPr lang="en-US"/>
              <a:t>A subset of AI where algorithms learn patterns from data rather than follow explicit rules 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8138"/>
              <a:buNone/>
            </a:pPr>
            <a:r>
              <a:t/>
            </a:r>
            <a:endParaRPr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8138"/>
              <a:buChar char="•"/>
            </a:pPr>
            <a:r>
              <a:rPr lang="en-US"/>
              <a:t>High-performance computing (HPC) be used to train and optimize the models and generate/manage the datasets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8138"/>
              <a:buNone/>
            </a:pPr>
            <a:r>
              <a:t/>
            </a:r>
            <a:endParaRPr/>
          </a:p>
        </p:txBody>
      </p:sp>
      <p:pic>
        <p:nvPicPr>
          <p:cNvPr id="556" name="Google Shape;556;p26"/>
          <p:cNvPicPr preferRelativeResize="0"/>
          <p:nvPr/>
        </p:nvPicPr>
        <p:blipFill rotWithShape="1">
          <a:blip r:embed="rId3">
            <a:alphaModFix/>
          </a:blip>
          <a:srcRect b="0" l="5113" r="12225" t="0"/>
          <a:stretch/>
        </p:blipFill>
        <p:spPr>
          <a:xfrm>
            <a:off x="5572627" y="1035923"/>
            <a:ext cx="2655097" cy="178999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A picture containing text&#10;&#10;AI-generated content may be incorrect." id="557" name="Google Shape;55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2648" y="3118741"/>
            <a:ext cx="2213173" cy="1474526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6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7"/>
          <p:cNvSpPr txBox="1"/>
          <p:nvPr>
            <p:ph type="title"/>
          </p:nvPr>
        </p:nvSpPr>
        <p:spPr>
          <a:xfrm>
            <a:off x="190500" y="0"/>
            <a:ext cx="8838584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ML paradigms</a:t>
            </a:r>
            <a:endParaRPr/>
          </a:p>
        </p:txBody>
      </p:sp>
      <p:sp>
        <p:nvSpPr>
          <p:cNvPr id="565" name="Google Shape;565;p27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6" name="Google Shape;566;p27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567" name="Google Shape;567;p27"/>
          <p:cNvGraphicFramePr/>
          <p:nvPr/>
        </p:nvGraphicFramePr>
        <p:xfrm>
          <a:off x="450574" y="10941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{C207AF93-F866-4237-872F-90EFC9A33054}</a:tableStyleId>
              </a:tblPr>
              <a:tblGrid>
                <a:gridCol w="2668100"/>
                <a:gridCol w="2668100"/>
                <a:gridCol w="2668100"/>
              </a:tblGrid>
              <a:tr h="727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Paradigms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General Goal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Examples of Algorithms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  <a:tr h="823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Supervised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Learn inputs-&gt;Outputs mapping 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Linear, Random Forest, Gaussian Processes, Neural Networks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  <a:tr h="727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Unsupervised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Discover hidden structure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k-means, DBSCAN 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  <a:tr h="727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Reinforcement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Learn to make sequences of decisions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Q-learning, Policy Gradients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568" name="Google Shape;568;p27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8"/>
          <p:cNvSpPr txBox="1"/>
          <p:nvPr>
            <p:ph type="title"/>
          </p:nvPr>
        </p:nvSpPr>
        <p:spPr>
          <a:xfrm>
            <a:off x="190500" y="0"/>
            <a:ext cx="8838584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Supervised AI/ML models for Regression </a:t>
            </a:r>
            <a:endParaRPr/>
          </a:p>
        </p:txBody>
      </p:sp>
      <p:sp>
        <p:nvSpPr>
          <p:cNvPr id="575" name="Google Shape;575;p2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6" name="Google Shape;576;p28"/>
          <p:cNvSpPr txBox="1"/>
          <p:nvPr/>
        </p:nvSpPr>
        <p:spPr>
          <a:xfrm>
            <a:off x="328825" y="948600"/>
            <a:ext cx="3561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7" name="Google Shape;577;p28"/>
          <p:cNvSpPr txBox="1"/>
          <p:nvPr>
            <p:ph idx="1" type="body"/>
          </p:nvPr>
        </p:nvSpPr>
        <p:spPr>
          <a:xfrm>
            <a:off x="190498" y="971550"/>
            <a:ext cx="527262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40894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Random Forest Regressor (RFR)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Ensemble of decision trees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Final prediction average of the trees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By splitting feature values to maximize information gain at each node, RFR can deal with nonlinear relationships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Available in </a:t>
            </a:r>
            <a:r>
              <a:rPr b="1" lang="en-US" sz="1400"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  <a:p>
            <a:pPr indent="-2286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None/>
            </a:pPr>
            <a:r>
              <a:t/>
            </a:r>
            <a:endParaRPr b="1" sz="1400">
              <a:latin typeface="Calibri"/>
              <a:ea typeface="Calibri"/>
              <a:cs typeface="Calibri"/>
              <a:sym typeface="Calibri"/>
            </a:endParaRPr>
          </a:p>
          <a:p>
            <a:pPr indent="-33401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Multilayer perceptron (MLP)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Feed-forward neural network built of perceptrons that together can approximate highly nonlinear mappings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Careful hyperparameter tuning required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Bayesian optimization. </a:t>
            </a:r>
            <a:r>
              <a:rPr b="1" lang="en-US" sz="1400">
                <a:latin typeface="Calibri"/>
                <a:ea typeface="Calibri"/>
                <a:cs typeface="Calibri"/>
                <a:sym typeface="Calibri"/>
              </a:rPr>
              <a:t>PyTorch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Recommended </a:t>
            </a:r>
            <a:endParaRPr/>
          </a:p>
          <a:p>
            <a:pPr indent="-2286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33401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Gaussian Process Regressor (GPR):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Bayesian regression method that treats predictions as distributions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/>
              <a:t>Provides uncertainty quantification</a:t>
            </a:r>
            <a:endParaRPr/>
          </a:p>
          <a:p>
            <a:pPr indent="-33401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0"/>
              <a:buFont typeface="Calibri"/>
              <a:buChar char="•"/>
            </a:pPr>
            <a:r>
              <a:rPr lang="en-US" sz="1400"/>
              <a:t>Implementation with </a:t>
            </a:r>
            <a:r>
              <a:rPr b="1" lang="en-US" sz="1400"/>
              <a:t>TensorFlow</a:t>
            </a:r>
            <a:r>
              <a:rPr lang="en-US" sz="1400"/>
              <a:t> and </a:t>
            </a:r>
            <a:r>
              <a:rPr b="1" lang="en-US" sz="1400"/>
              <a:t>GPflow</a:t>
            </a:r>
            <a:endParaRPr b="1" sz="1400"/>
          </a:p>
        </p:txBody>
      </p:sp>
      <p:sp>
        <p:nvSpPr>
          <p:cNvPr id="578" name="Google Shape;578;p28"/>
          <p:cNvSpPr/>
          <p:nvPr/>
        </p:nvSpPr>
        <p:spPr>
          <a:xfrm>
            <a:off x="5682052" y="751502"/>
            <a:ext cx="2721306" cy="190943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8"/>
          <p:cNvSpPr/>
          <p:nvPr/>
        </p:nvSpPr>
        <p:spPr>
          <a:xfrm>
            <a:off x="5723862" y="1381557"/>
            <a:ext cx="1045863" cy="62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p28"/>
          <p:cNvCxnSpPr>
            <a:stCxn id="581" idx="6"/>
            <a:endCxn id="582" idx="0"/>
          </p:cNvCxnSpPr>
          <p:nvPr/>
        </p:nvCxnSpPr>
        <p:spPr>
          <a:xfrm>
            <a:off x="6293541" y="1436668"/>
            <a:ext cx="234900" cy="13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3" name="Google Shape;583;p28"/>
          <p:cNvSpPr/>
          <p:nvPr/>
        </p:nvSpPr>
        <p:spPr>
          <a:xfrm>
            <a:off x="6371241" y="1713790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8"/>
          <p:cNvSpPr/>
          <p:nvPr/>
        </p:nvSpPr>
        <p:spPr>
          <a:xfrm>
            <a:off x="6220796" y="1401418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8"/>
          <p:cNvSpPr/>
          <p:nvPr/>
        </p:nvSpPr>
        <p:spPr>
          <a:xfrm>
            <a:off x="6492126" y="1569878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8"/>
          <p:cNvSpPr/>
          <p:nvPr/>
        </p:nvSpPr>
        <p:spPr>
          <a:xfrm>
            <a:off x="6613011" y="1713441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p28"/>
          <p:cNvCxnSpPr>
            <a:stCxn id="582" idx="3"/>
            <a:endCxn id="583" idx="7"/>
          </p:cNvCxnSpPr>
          <p:nvPr/>
        </p:nvCxnSpPr>
        <p:spPr>
          <a:xfrm flipH="1">
            <a:off x="6433479" y="1630054"/>
            <a:ext cx="69300" cy="9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p28"/>
          <p:cNvCxnSpPr>
            <a:stCxn id="582" idx="5"/>
            <a:endCxn id="584" idx="1"/>
          </p:cNvCxnSpPr>
          <p:nvPr/>
        </p:nvCxnSpPr>
        <p:spPr>
          <a:xfrm>
            <a:off x="6554218" y="1630054"/>
            <a:ext cx="69300" cy="9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p28"/>
          <p:cNvCxnSpPr>
            <a:stCxn id="583" idx="3"/>
            <a:endCxn id="588" idx="0"/>
          </p:cNvCxnSpPr>
          <p:nvPr/>
        </p:nvCxnSpPr>
        <p:spPr>
          <a:xfrm flipH="1">
            <a:off x="6359694" y="1773966"/>
            <a:ext cx="222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9" name="Google Shape;589;p28"/>
          <p:cNvCxnSpPr>
            <a:stCxn id="583" idx="5"/>
            <a:endCxn id="590" idx="0"/>
          </p:cNvCxnSpPr>
          <p:nvPr/>
        </p:nvCxnSpPr>
        <p:spPr>
          <a:xfrm>
            <a:off x="6433333" y="1773966"/>
            <a:ext cx="219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8" name="Google Shape;588;p28"/>
          <p:cNvSpPr/>
          <p:nvPr/>
        </p:nvSpPr>
        <p:spPr>
          <a:xfrm>
            <a:off x="6323470" y="1866015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8"/>
          <p:cNvSpPr/>
          <p:nvPr/>
        </p:nvSpPr>
        <p:spPr>
          <a:xfrm>
            <a:off x="6418899" y="1866018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1" name="Google Shape;591;p28"/>
          <p:cNvCxnSpPr>
            <a:stCxn id="584" idx="3"/>
            <a:endCxn id="592" idx="0"/>
          </p:cNvCxnSpPr>
          <p:nvPr/>
        </p:nvCxnSpPr>
        <p:spPr>
          <a:xfrm flipH="1">
            <a:off x="6601764" y="1773617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3" name="Google Shape;593;p28"/>
          <p:cNvCxnSpPr>
            <a:stCxn id="584" idx="5"/>
            <a:endCxn id="594" idx="0"/>
          </p:cNvCxnSpPr>
          <p:nvPr/>
        </p:nvCxnSpPr>
        <p:spPr>
          <a:xfrm>
            <a:off x="6675103" y="1773617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2" name="Google Shape;592;p28"/>
          <p:cNvSpPr/>
          <p:nvPr/>
        </p:nvSpPr>
        <p:spPr>
          <a:xfrm>
            <a:off x="6565302" y="1870171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8"/>
          <p:cNvSpPr/>
          <p:nvPr/>
        </p:nvSpPr>
        <p:spPr>
          <a:xfrm>
            <a:off x="6660731" y="1870174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5" name="Google Shape;595;p28"/>
          <p:cNvCxnSpPr>
            <a:stCxn id="581" idx="2"/>
            <a:endCxn id="596" idx="0"/>
          </p:cNvCxnSpPr>
          <p:nvPr/>
        </p:nvCxnSpPr>
        <p:spPr>
          <a:xfrm flipH="1">
            <a:off x="5985896" y="1436668"/>
            <a:ext cx="234900" cy="14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7" name="Google Shape;597;p28"/>
          <p:cNvSpPr/>
          <p:nvPr/>
        </p:nvSpPr>
        <p:spPr>
          <a:xfrm>
            <a:off x="5828577" y="1722335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8"/>
          <p:cNvSpPr/>
          <p:nvPr/>
        </p:nvSpPr>
        <p:spPr>
          <a:xfrm>
            <a:off x="5949462" y="1578423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6070347" y="1721986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p28"/>
          <p:cNvCxnSpPr>
            <a:stCxn id="596" idx="3"/>
            <a:endCxn id="597" idx="7"/>
          </p:cNvCxnSpPr>
          <p:nvPr/>
        </p:nvCxnSpPr>
        <p:spPr>
          <a:xfrm flipH="1">
            <a:off x="5890815" y="1638599"/>
            <a:ext cx="69300" cy="9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0" name="Google Shape;600;p28"/>
          <p:cNvCxnSpPr>
            <a:stCxn id="596" idx="5"/>
            <a:endCxn id="598" idx="1"/>
          </p:cNvCxnSpPr>
          <p:nvPr/>
        </p:nvCxnSpPr>
        <p:spPr>
          <a:xfrm>
            <a:off x="6011554" y="1638599"/>
            <a:ext cx="69300" cy="9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1" name="Google Shape;601;p28"/>
          <p:cNvCxnSpPr>
            <a:stCxn id="597" idx="3"/>
            <a:endCxn id="602" idx="0"/>
          </p:cNvCxnSpPr>
          <p:nvPr/>
        </p:nvCxnSpPr>
        <p:spPr>
          <a:xfrm flipH="1">
            <a:off x="5817030" y="1782511"/>
            <a:ext cx="222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3" name="Google Shape;603;p28"/>
          <p:cNvCxnSpPr>
            <a:stCxn id="597" idx="5"/>
            <a:endCxn id="604" idx="0"/>
          </p:cNvCxnSpPr>
          <p:nvPr/>
        </p:nvCxnSpPr>
        <p:spPr>
          <a:xfrm>
            <a:off x="5890669" y="1782511"/>
            <a:ext cx="219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2" name="Google Shape;602;p28"/>
          <p:cNvSpPr/>
          <p:nvPr/>
        </p:nvSpPr>
        <p:spPr>
          <a:xfrm>
            <a:off x="5780806" y="1874560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5876235" y="1874563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Google Shape;605;p28"/>
          <p:cNvCxnSpPr>
            <a:stCxn id="598" idx="3"/>
            <a:endCxn id="606" idx="0"/>
          </p:cNvCxnSpPr>
          <p:nvPr/>
        </p:nvCxnSpPr>
        <p:spPr>
          <a:xfrm flipH="1">
            <a:off x="6059100" y="1782162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7" name="Google Shape;607;p28"/>
          <p:cNvCxnSpPr>
            <a:stCxn id="598" idx="5"/>
            <a:endCxn id="608" idx="0"/>
          </p:cNvCxnSpPr>
          <p:nvPr/>
        </p:nvCxnSpPr>
        <p:spPr>
          <a:xfrm>
            <a:off x="6132439" y="1782162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6" name="Google Shape;606;p28"/>
          <p:cNvSpPr/>
          <p:nvPr/>
        </p:nvSpPr>
        <p:spPr>
          <a:xfrm>
            <a:off x="6022638" y="1878716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8"/>
          <p:cNvSpPr/>
          <p:nvPr/>
        </p:nvSpPr>
        <p:spPr>
          <a:xfrm>
            <a:off x="6118067" y="1878719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9" name="Google Shape;609;p28"/>
          <p:cNvCxnSpPr>
            <a:stCxn id="610" idx="6"/>
            <a:endCxn id="611" idx="0"/>
          </p:cNvCxnSpPr>
          <p:nvPr/>
        </p:nvCxnSpPr>
        <p:spPr>
          <a:xfrm>
            <a:off x="7846991" y="1423074"/>
            <a:ext cx="234900" cy="13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2" name="Google Shape;612;p28"/>
          <p:cNvSpPr/>
          <p:nvPr/>
        </p:nvSpPr>
        <p:spPr>
          <a:xfrm>
            <a:off x="7924691" y="1700196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8"/>
          <p:cNvSpPr/>
          <p:nvPr/>
        </p:nvSpPr>
        <p:spPr>
          <a:xfrm>
            <a:off x="7774246" y="1387824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8"/>
          <p:cNvSpPr/>
          <p:nvPr/>
        </p:nvSpPr>
        <p:spPr>
          <a:xfrm>
            <a:off x="8045576" y="1556283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8"/>
          <p:cNvSpPr/>
          <p:nvPr/>
        </p:nvSpPr>
        <p:spPr>
          <a:xfrm>
            <a:off x="8166461" y="1699846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4" name="Google Shape;614;p28"/>
          <p:cNvCxnSpPr>
            <a:stCxn id="611" idx="3"/>
            <a:endCxn id="612" idx="7"/>
          </p:cNvCxnSpPr>
          <p:nvPr/>
        </p:nvCxnSpPr>
        <p:spPr>
          <a:xfrm flipH="1">
            <a:off x="7986929" y="1616459"/>
            <a:ext cx="69300" cy="9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5" name="Google Shape;615;p28"/>
          <p:cNvCxnSpPr>
            <a:stCxn id="611" idx="5"/>
            <a:endCxn id="613" idx="1"/>
          </p:cNvCxnSpPr>
          <p:nvPr/>
        </p:nvCxnSpPr>
        <p:spPr>
          <a:xfrm>
            <a:off x="8107668" y="1616459"/>
            <a:ext cx="69300" cy="9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6" name="Google Shape;616;p28"/>
          <p:cNvCxnSpPr>
            <a:stCxn id="612" idx="3"/>
            <a:endCxn id="617" idx="0"/>
          </p:cNvCxnSpPr>
          <p:nvPr/>
        </p:nvCxnSpPr>
        <p:spPr>
          <a:xfrm flipH="1">
            <a:off x="7913144" y="1760372"/>
            <a:ext cx="222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8" name="Google Shape;618;p28"/>
          <p:cNvCxnSpPr>
            <a:stCxn id="612" idx="5"/>
            <a:endCxn id="619" idx="0"/>
          </p:cNvCxnSpPr>
          <p:nvPr/>
        </p:nvCxnSpPr>
        <p:spPr>
          <a:xfrm>
            <a:off x="7986783" y="1760372"/>
            <a:ext cx="219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7" name="Google Shape;617;p28"/>
          <p:cNvSpPr/>
          <p:nvPr/>
        </p:nvSpPr>
        <p:spPr>
          <a:xfrm>
            <a:off x="7876920" y="1852420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8"/>
          <p:cNvSpPr/>
          <p:nvPr/>
        </p:nvSpPr>
        <p:spPr>
          <a:xfrm>
            <a:off x="7972349" y="1852423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0" name="Google Shape;620;p28"/>
          <p:cNvCxnSpPr>
            <a:stCxn id="613" idx="3"/>
            <a:endCxn id="621" idx="0"/>
          </p:cNvCxnSpPr>
          <p:nvPr/>
        </p:nvCxnSpPr>
        <p:spPr>
          <a:xfrm flipH="1">
            <a:off x="8155214" y="1760022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2" name="Google Shape;622;p28"/>
          <p:cNvCxnSpPr>
            <a:stCxn id="613" idx="5"/>
            <a:endCxn id="623" idx="0"/>
          </p:cNvCxnSpPr>
          <p:nvPr/>
        </p:nvCxnSpPr>
        <p:spPr>
          <a:xfrm>
            <a:off x="8228553" y="1760022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1" name="Google Shape;621;p28"/>
          <p:cNvSpPr/>
          <p:nvPr/>
        </p:nvSpPr>
        <p:spPr>
          <a:xfrm>
            <a:off x="8118752" y="1856577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28"/>
          <p:cNvSpPr/>
          <p:nvPr/>
        </p:nvSpPr>
        <p:spPr>
          <a:xfrm>
            <a:off x="8214181" y="1856579"/>
            <a:ext cx="72745" cy="705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4" name="Google Shape;624;p28"/>
          <p:cNvCxnSpPr>
            <a:stCxn id="610" idx="2"/>
            <a:endCxn id="625" idx="0"/>
          </p:cNvCxnSpPr>
          <p:nvPr/>
        </p:nvCxnSpPr>
        <p:spPr>
          <a:xfrm flipH="1">
            <a:off x="7539346" y="1423074"/>
            <a:ext cx="234900" cy="14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6" name="Google Shape;626;p28"/>
          <p:cNvSpPr/>
          <p:nvPr/>
        </p:nvSpPr>
        <p:spPr>
          <a:xfrm>
            <a:off x="7382027" y="1708741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8"/>
          <p:cNvSpPr/>
          <p:nvPr/>
        </p:nvSpPr>
        <p:spPr>
          <a:xfrm>
            <a:off x="7502912" y="1564828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28"/>
          <p:cNvSpPr/>
          <p:nvPr/>
        </p:nvSpPr>
        <p:spPr>
          <a:xfrm>
            <a:off x="7623797" y="1708392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8" name="Google Shape;628;p28"/>
          <p:cNvCxnSpPr>
            <a:stCxn id="625" idx="3"/>
            <a:endCxn id="626" idx="7"/>
          </p:cNvCxnSpPr>
          <p:nvPr/>
        </p:nvCxnSpPr>
        <p:spPr>
          <a:xfrm flipH="1">
            <a:off x="7444265" y="1625004"/>
            <a:ext cx="69300" cy="9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9" name="Google Shape;629;p28"/>
          <p:cNvCxnSpPr>
            <a:stCxn id="625" idx="5"/>
            <a:endCxn id="627" idx="1"/>
          </p:cNvCxnSpPr>
          <p:nvPr/>
        </p:nvCxnSpPr>
        <p:spPr>
          <a:xfrm>
            <a:off x="7565004" y="1625004"/>
            <a:ext cx="69300" cy="9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0" name="Google Shape;630;p28"/>
          <p:cNvCxnSpPr>
            <a:stCxn id="626" idx="3"/>
            <a:endCxn id="631" idx="0"/>
          </p:cNvCxnSpPr>
          <p:nvPr/>
        </p:nvCxnSpPr>
        <p:spPr>
          <a:xfrm flipH="1">
            <a:off x="7370480" y="1768917"/>
            <a:ext cx="222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p28"/>
          <p:cNvCxnSpPr>
            <a:stCxn id="626" idx="5"/>
            <a:endCxn id="633" idx="0"/>
          </p:cNvCxnSpPr>
          <p:nvPr/>
        </p:nvCxnSpPr>
        <p:spPr>
          <a:xfrm>
            <a:off x="7444119" y="1768917"/>
            <a:ext cx="21900" cy="9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1" name="Google Shape;631;p28"/>
          <p:cNvSpPr/>
          <p:nvPr/>
        </p:nvSpPr>
        <p:spPr>
          <a:xfrm>
            <a:off x="7334256" y="1860966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8"/>
          <p:cNvSpPr/>
          <p:nvPr/>
        </p:nvSpPr>
        <p:spPr>
          <a:xfrm>
            <a:off x="7429685" y="1860968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4" name="Google Shape;634;p28"/>
          <p:cNvCxnSpPr>
            <a:stCxn id="627" idx="3"/>
            <a:endCxn id="635" idx="0"/>
          </p:cNvCxnSpPr>
          <p:nvPr/>
        </p:nvCxnSpPr>
        <p:spPr>
          <a:xfrm flipH="1">
            <a:off x="7612550" y="1768568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6" name="Google Shape;636;p28"/>
          <p:cNvCxnSpPr>
            <a:stCxn id="627" idx="5"/>
            <a:endCxn id="637" idx="0"/>
          </p:cNvCxnSpPr>
          <p:nvPr/>
        </p:nvCxnSpPr>
        <p:spPr>
          <a:xfrm>
            <a:off x="7685889" y="1768568"/>
            <a:ext cx="21900" cy="9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5" name="Google Shape;635;p28"/>
          <p:cNvSpPr/>
          <p:nvPr/>
        </p:nvSpPr>
        <p:spPr>
          <a:xfrm>
            <a:off x="7576088" y="1865122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8"/>
          <p:cNvSpPr/>
          <p:nvPr/>
        </p:nvSpPr>
        <p:spPr>
          <a:xfrm>
            <a:off x="7671517" y="1865124"/>
            <a:ext cx="72745" cy="70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backgroundColorModified&quot;:false,&quot;type&quot;:&quot;$$&quot;,&quot;font&quot;:{&quot;family&quot;:&quot;Arial&quot;,&quot;color&quot;:&quot;#000000&quot;,&quot;size&quot;:11},&quot;aid&quot;:null,&quot;code&quot;:&quot;$$\\text{Tree}\\;\\text{1}$$&quot;,&quot;id&quot;:&quot;6&quot;,&quot;backgroundColor&quot;:&quot;#FFFFFF&quot;,&quot;ts&quot;:1677791728085,&quot;cs&quot;:&quot;nVEIZO1RA27UEqfWFg+xoA==&quot;,&quot;size&quot;:{&quot;width&quot;:46,&quot;height&quot;:11.833333333333334}}" id="638" name="Google Shape;6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2337" y="1414330"/>
            <a:ext cx="319056" cy="825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id&quot;:&quot;6&quot;,&quot;font&quot;:{&quot;color&quot;:&quot;#000000&quot;,&quot;family&quot;:&quot;Arial&quot;,&quot;size&quot;:8},&quot;backgroundColorModified&quot;:false,&quot;aid&quot;:null,&quot;code&quot;:&quot;$$\\text{Tree}\\;n$$&quot;,&quot;backgroundColor&quot;:&quot;#FFFFFF&quot;,&quot;type&quot;:&quot;$$&quot;,&quot;ts&quot;:1677792100667,&quot;cs&quot;:&quot;xO4hV8o6BzJpwy3AM4I1Mw==&quot;,&quot;size&quot;:{&quot;width&quot;:35.5,&quot;height&quot;:8.833333333333334}}" id="639" name="Google Shape;63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8698" y="1423437"/>
            <a:ext cx="320248" cy="8016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8"/>
          <p:cNvSpPr/>
          <p:nvPr/>
        </p:nvSpPr>
        <p:spPr>
          <a:xfrm>
            <a:off x="7281695" y="1373709"/>
            <a:ext cx="1045863" cy="62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8"/>
          <p:cNvSpPr/>
          <p:nvPr/>
        </p:nvSpPr>
        <p:spPr>
          <a:xfrm>
            <a:off x="6487517" y="1026039"/>
            <a:ext cx="1022310" cy="22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backgroundColor&quot;:&quot;#FFB400&quot;,&quot;font&quot;:{&quot;color&quot;:&quot;#445256&quot;,&quot;size&quot;:11,&quot;family&quot;:&quot;Arial&quot;},&quot;id&quot;:&quot;1&quot;,&quot;aid&quot;:null,&quot;backgroundColorModified&quot;:false,&quot;type&quot;:&quot;$$&quot;,&quot;code&quot;:&quot;$$\\text{Dataset}\\;\\mathbf{X}$$&quot;,&quot;ts&quot;:1677792882003,&quot;cs&quot;:&quot;NJrueuQwwZnXJKpMaYU5kQ==&quot;,&quot;size&quot;:{&quot;width&quot;:76.83333333333326,&quot;height&quot;:12}}" id="642" name="Google Shape;64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6304" y="1081090"/>
            <a:ext cx="727291" cy="114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p28"/>
          <p:cNvCxnSpPr>
            <a:stCxn id="641" idx="2"/>
            <a:endCxn id="579" idx="0"/>
          </p:cNvCxnSpPr>
          <p:nvPr/>
        </p:nvCxnSpPr>
        <p:spPr>
          <a:xfrm flipH="1">
            <a:off x="6246872" y="1249539"/>
            <a:ext cx="751800" cy="13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4" name="Google Shape;644;p28"/>
          <p:cNvCxnSpPr>
            <a:stCxn id="641" idx="2"/>
            <a:endCxn id="640" idx="0"/>
          </p:cNvCxnSpPr>
          <p:nvPr/>
        </p:nvCxnSpPr>
        <p:spPr>
          <a:xfrm>
            <a:off x="6998672" y="1249539"/>
            <a:ext cx="806100" cy="12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{&quot;id&quot;:&quot;1&quot;,&quot;backgroundColorModified&quot;:false,&quot;backgroundColor&quot;:&quot;#FFB400&quot;,&quot;font&quot;:{&quot;color&quot;:&quot;#445256&quot;,&quot;family&quot;:&quot;Arial&quot;,&quot;size&quot;:11},&quot;type&quot;:&quot;$$&quot;,&quot;code&quot;:&quot;$$\\dots$$&quot;,&quot;aid&quot;:null,&quot;ts&quot;:1677792789001,&quot;cs&quot;:&quot;it9+EPv+XDZnnt/ag65nyg==&quot;,&quot;size&quot;:{&quot;width&quot;:17.666666666666668,&quot;height&quot;:2.1666666666666665}}" id="645" name="Google Shape;64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62581" y="1652942"/>
            <a:ext cx="167230" cy="206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6" name="Google Shape;646;p28"/>
          <p:cNvCxnSpPr>
            <a:stCxn id="590" idx="4"/>
          </p:cNvCxnSpPr>
          <p:nvPr/>
        </p:nvCxnSpPr>
        <p:spPr>
          <a:xfrm flipH="1">
            <a:off x="6261472" y="1936518"/>
            <a:ext cx="193800" cy="14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47" name="Google Shape;647;p28"/>
          <p:cNvSpPr/>
          <p:nvPr/>
        </p:nvSpPr>
        <p:spPr>
          <a:xfrm>
            <a:off x="5638576" y="2083664"/>
            <a:ext cx="1022310" cy="22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code&quot;:&quot;$$\\text{Prediction}\\,\\text{1}$$&quot;,&quot;type&quot;:&quot;$$&quot;,&quot;backgroundColor&quot;:&quot;#FFB400&quot;,&quot;font&quot;:{&quot;size&quot;:11,&quot;family&quot;:&quot;Arial&quot;,&quot;color&quot;:&quot;#445256&quot;},&quot;aid&quot;:null,&quot;backgroundColorModified&quot;:false,&quot;id&quot;:&quot;1&quot;,&quot;ts&quot;:1677792969474,&quot;cs&quot;:&quot;caspHDQhMd4YS2K21fO5sg==&quot;,&quot;size&quot;:{&quot;width&quot;:87.5,&quot;height&quot;:12.166666666666666}}" id="648" name="Google Shape;64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56009" y="2126118"/>
            <a:ext cx="828261" cy="115888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28"/>
          <p:cNvSpPr/>
          <p:nvPr/>
        </p:nvSpPr>
        <p:spPr>
          <a:xfrm>
            <a:off x="7293416" y="2078041"/>
            <a:ext cx="1022310" cy="22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code&quot;:&quot;$$\\text{Prediction}\\,n$$&quot;,&quot;backgroundColorModified&quot;:false,&quot;aid&quot;:null,&quot;type&quot;:&quot;$$&quot;,&quot;font&quot;:{&quot;size&quot;:11,&quot;family&quot;:&quot;Arial&quot;,&quot;color&quot;:&quot;#445256&quot;},&quot;backgroundColor&quot;:&quot;#FFB400&quot;,&quot;id&quot;:&quot;1&quot;,&quot;ts&quot;:1677793085752,&quot;cs&quot;:&quot;CvO1PDGz8Pksi3rL4MWNKQ==&quot;,&quot;size&quot;:{&quot;width&quot;:90.16666666666667,&quot;height&quot;:12.166666666666666}}" id="650" name="Google Shape;65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89753" y="2121209"/>
            <a:ext cx="853503" cy="115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1" name="Google Shape;651;p28"/>
          <p:cNvCxnSpPr>
            <a:stCxn id="647" idx="2"/>
          </p:cNvCxnSpPr>
          <p:nvPr/>
        </p:nvCxnSpPr>
        <p:spPr>
          <a:xfrm>
            <a:off x="6149731" y="2307164"/>
            <a:ext cx="739500" cy="7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2" name="Google Shape;652;p28"/>
          <p:cNvCxnSpPr>
            <a:stCxn id="649" idx="2"/>
            <a:endCxn id="653" idx="0"/>
          </p:cNvCxnSpPr>
          <p:nvPr/>
        </p:nvCxnSpPr>
        <p:spPr>
          <a:xfrm flipH="1">
            <a:off x="6948971" y="2301541"/>
            <a:ext cx="855600" cy="10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53" name="Google Shape;653;p28"/>
          <p:cNvSpPr/>
          <p:nvPr/>
        </p:nvSpPr>
        <p:spPr>
          <a:xfrm>
            <a:off x="6262077" y="2403353"/>
            <a:ext cx="1373515" cy="22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{&quot;font&quot;:{&quot;family&quot;:&quot;Arial&quot;,&quot;size&quot;:11,&quot;color&quot;:&quot;#445256&quot;},&quot;code&quot;:&quot;$$\\text{Final}\\;\\text{prediction}\\,$$&quot;,&quot;backgroundColor&quot;:&quot;#FFB400&quot;,&quot;type&quot;:&quot;$$&quot;,&quot;backgroundColorModified&quot;:false,&quot;aid&quot;:null,&quot;id&quot;:&quot;1&quot;,&quot;ts&quot;:1677870480421,&quot;cs&quot;:&quot;G34WLBtHi8JzOOKj+X0nYg==&quot;,&quot;size&quot;:{&quot;width&quot;:118.66666666666667,&quot;height&quot;:15.333333333333334}}" id="654" name="Google Shape;654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19212" y="2450207"/>
            <a:ext cx="1123279" cy="14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id&quot;:&quot;6&quot;,&quot;aid&quot;:null,&quot;backgroundColorModified&quot;:false,&quot;type&quot;:&quot;$$&quot;,&quot;backgroundColor&quot;:&quot;#FFFFFF&quot;,&quot;font&quot;:{&quot;size&quot;:9,&quot;color&quot;:&quot;#000000&quot;,&quot;family&quot;:&quot;Arial&quot;},&quot;code&quot;:&quot;$$mean\\left(\\right)$$&quot;,&quot;ts&quot;:1677870501298,&quot;cs&quot;:&quot;Fd21LYQlYe6O8nKlNksYag==&quot;,&quot;size&quot;:{&quot;width&quot;:44.166666666666664,&quot;height&quot;:14.166666666666666}}" id="655" name="Google Shape;655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28137" y="2180916"/>
            <a:ext cx="418075" cy="134938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28"/>
          <p:cNvSpPr/>
          <p:nvPr/>
        </p:nvSpPr>
        <p:spPr>
          <a:xfrm rot="5400000">
            <a:off x="5373366" y="3291757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8"/>
          <p:cNvSpPr/>
          <p:nvPr/>
        </p:nvSpPr>
        <p:spPr>
          <a:xfrm rot="5400000">
            <a:off x="5373091" y="3667216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8"/>
          <p:cNvSpPr/>
          <p:nvPr/>
        </p:nvSpPr>
        <p:spPr>
          <a:xfrm rot="5400000">
            <a:off x="5378856" y="4042693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8"/>
          <p:cNvSpPr/>
          <p:nvPr/>
        </p:nvSpPr>
        <p:spPr>
          <a:xfrm rot="5400000">
            <a:off x="5384196" y="4418152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8"/>
          <p:cNvSpPr/>
          <p:nvPr/>
        </p:nvSpPr>
        <p:spPr>
          <a:xfrm rot="5400000">
            <a:off x="6059436" y="3479257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8"/>
          <p:cNvSpPr/>
          <p:nvPr/>
        </p:nvSpPr>
        <p:spPr>
          <a:xfrm rot="5400000">
            <a:off x="6059161" y="3854716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8"/>
          <p:cNvSpPr/>
          <p:nvPr/>
        </p:nvSpPr>
        <p:spPr>
          <a:xfrm rot="5400000">
            <a:off x="6064926" y="4230193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3" name="Google Shape;663;p28"/>
          <p:cNvCxnSpPr>
            <a:stCxn id="656" idx="0"/>
            <a:endCxn id="660" idx="4"/>
          </p:cNvCxnSpPr>
          <p:nvPr/>
        </p:nvCxnSpPr>
        <p:spPr>
          <a:xfrm>
            <a:off x="5564916" y="3389557"/>
            <a:ext cx="490500" cy="18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4" name="Google Shape;664;p28"/>
          <p:cNvCxnSpPr>
            <a:stCxn id="657" idx="0"/>
            <a:endCxn id="660" idx="4"/>
          </p:cNvCxnSpPr>
          <p:nvPr/>
        </p:nvCxnSpPr>
        <p:spPr>
          <a:xfrm flipH="1" rot="10800000">
            <a:off x="5564641" y="3576916"/>
            <a:ext cx="490800" cy="18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5" name="Google Shape;665;p28"/>
          <p:cNvCxnSpPr>
            <a:stCxn id="658" idx="0"/>
            <a:endCxn id="661" idx="4"/>
          </p:cNvCxnSpPr>
          <p:nvPr/>
        </p:nvCxnSpPr>
        <p:spPr>
          <a:xfrm flipH="1" rot="10800000">
            <a:off x="5570406" y="3952393"/>
            <a:ext cx="484800" cy="18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6" name="Google Shape;666;p28"/>
          <p:cNvCxnSpPr>
            <a:stCxn id="657" idx="0"/>
            <a:endCxn id="661" idx="4"/>
          </p:cNvCxnSpPr>
          <p:nvPr/>
        </p:nvCxnSpPr>
        <p:spPr>
          <a:xfrm>
            <a:off x="5564641" y="3765016"/>
            <a:ext cx="490500" cy="18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7" name="Google Shape;667;p28"/>
          <p:cNvCxnSpPr>
            <a:stCxn id="658" idx="0"/>
            <a:endCxn id="662" idx="4"/>
          </p:cNvCxnSpPr>
          <p:nvPr/>
        </p:nvCxnSpPr>
        <p:spPr>
          <a:xfrm>
            <a:off x="5570406" y="4140493"/>
            <a:ext cx="490500" cy="18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8" name="Google Shape;668;p28"/>
          <p:cNvCxnSpPr>
            <a:stCxn id="659" idx="0"/>
            <a:endCxn id="662" idx="4"/>
          </p:cNvCxnSpPr>
          <p:nvPr/>
        </p:nvCxnSpPr>
        <p:spPr>
          <a:xfrm flipH="1" rot="10800000">
            <a:off x="5575746" y="4327852"/>
            <a:ext cx="485100" cy="18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9" name="Google Shape;669;p28"/>
          <p:cNvCxnSpPr>
            <a:stCxn id="659" idx="0"/>
            <a:endCxn id="661" idx="4"/>
          </p:cNvCxnSpPr>
          <p:nvPr/>
        </p:nvCxnSpPr>
        <p:spPr>
          <a:xfrm flipH="1" rot="10800000">
            <a:off x="5575746" y="3952552"/>
            <a:ext cx="479400" cy="56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0" name="Google Shape;670;p28"/>
          <p:cNvCxnSpPr>
            <a:stCxn id="659" idx="0"/>
            <a:endCxn id="660" idx="4"/>
          </p:cNvCxnSpPr>
          <p:nvPr/>
        </p:nvCxnSpPr>
        <p:spPr>
          <a:xfrm flipH="1" rot="10800000">
            <a:off x="5575746" y="3576952"/>
            <a:ext cx="479700" cy="93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1" name="Google Shape;671;p28"/>
          <p:cNvCxnSpPr>
            <a:stCxn id="657" idx="0"/>
            <a:endCxn id="662" idx="4"/>
          </p:cNvCxnSpPr>
          <p:nvPr/>
        </p:nvCxnSpPr>
        <p:spPr>
          <a:xfrm>
            <a:off x="5564641" y="3765016"/>
            <a:ext cx="496200" cy="56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2" name="Google Shape;672;p28"/>
          <p:cNvCxnSpPr>
            <a:stCxn id="656" idx="0"/>
            <a:endCxn id="662" idx="4"/>
          </p:cNvCxnSpPr>
          <p:nvPr/>
        </p:nvCxnSpPr>
        <p:spPr>
          <a:xfrm>
            <a:off x="5564916" y="3389557"/>
            <a:ext cx="495900" cy="93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3" name="Google Shape;673;p28"/>
          <p:cNvCxnSpPr>
            <a:stCxn id="658" idx="0"/>
            <a:endCxn id="660" idx="4"/>
          </p:cNvCxnSpPr>
          <p:nvPr/>
        </p:nvCxnSpPr>
        <p:spPr>
          <a:xfrm flipH="1" rot="10800000">
            <a:off x="5570406" y="3577093"/>
            <a:ext cx="485100" cy="56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4" name="Google Shape;674;p28"/>
          <p:cNvSpPr/>
          <p:nvPr/>
        </p:nvSpPr>
        <p:spPr>
          <a:xfrm rot="-5400000">
            <a:off x="6750451" y="4418152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8"/>
          <p:cNvSpPr/>
          <p:nvPr/>
        </p:nvSpPr>
        <p:spPr>
          <a:xfrm rot="-5400000">
            <a:off x="6750726" y="4042693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8"/>
          <p:cNvSpPr/>
          <p:nvPr/>
        </p:nvSpPr>
        <p:spPr>
          <a:xfrm rot="-5400000">
            <a:off x="6744961" y="3667216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8"/>
          <p:cNvSpPr/>
          <p:nvPr/>
        </p:nvSpPr>
        <p:spPr>
          <a:xfrm rot="-5400000">
            <a:off x="6739621" y="3291757"/>
            <a:ext cx="187500" cy="195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8" name="Google Shape;678;p28"/>
          <p:cNvCxnSpPr>
            <a:stCxn id="674" idx="0"/>
            <a:endCxn id="662" idx="0"/>
          </p:cNvCxnSpPr>
          <p:nvPr/>
        </p:nvCxnSpPr>
        <p:spPr>
          <a:xfrm rot="10800000">
            <a:off x="6256501" y="4327852"/>
            <a:ext cx="489900" cy="18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9" name="Google Shape;679;p28"/>
          <p:cNvCxnSpPr>
            <a:stCxn id="675" idx="0"/>
            <a:endCxn id="662" idx="0"/>
          </p:cNvCxnSpPr>
          <p:nvPr/>
        </p:nvCxnSpPr>
        <p:spPr>
          <a:xfrm flipH="1">
            <a:off x="6256476" y="4140493"/>
            <a:ext cx="490200" cy="18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0" name="Google Shape;680;p28"/>
          <p:cNvCxnSpPr>
            <a:stCxn id="676" idx="0"/>
            <a:endCxn id="661" idx="0"/>
          </p:cNvCxnSpPr>
          <p:nvPr/>
        </p:nvCxnSpPr>
        <p:spPr>
          <a:xfrm flipH="1">
            <a:off x="6250711" y="3765016"/>
            <a:ext cx="490200" cy="18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1" name="Google Shape;681;p28"/>
          <p:cNvCxnSpPr>
            <a:stCxn id="675" idx="0"/>
            <a:endCxn id="661" idx="0"/>
          </p:cNvCxnSpPr>
          <p:nvPr/>
        </p:nvCxnSpPr>
        <p:spPr>
          <a:xfrm rot="10800000">
            <a:off x="6250776" y="3952393"/>
            <a:ext cx="495900" cy="18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2" name="Google Shape;682;p28"/>
          <p:cNvCxnSpPr>
            <a:stCxn id="676" idx="0"/>
            <a:endCxn id="660" idx="0"/>
          </p:cNvCxnSpPr>
          <p:nvPr/>
        </p:nvCxnSpPr>
        <p:spPr>
          <a:xfrm rot="10800000">
            <a:off x="6251011" y="3576916"/>
            <a:ext cx="489900" cy="18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3" name="Google Shape;683;p28"/>
          <p:cNvCxnSpPr>
            <a:stCxn id="677" idx="0"/>
            <a:endCxn id="660" idx="0"/>
          </p:cNvCxnSpPr>
          <p:nvPr/>
        </p:nvCxnSpPr>
        <p:spPr>
          <a:xfrm flipH="1">
            <a:off x="6251071" y="3389557"/>
            <a:ext cx="484500" cy="18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4" name="Google Shape;684;p28"/>
          <p:cNvCxnSpPr>
            <a:stCxn id="677" idx="0"/>
            <a:endCxn id="661" idx="0"/>
          </p:cNvCxnSpPr>
          <p:nvPr/>
        </p:nvCxnSpPr>
        <p:spPr>
          <a:xfrm flipH="1">
            <a:off x="6250771" y="3389557"/>
            <a:ext cx="484800" cy="56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5" name="Google Shape;685;p28"/>
          <p:cNvCxnSpPr>
            <a:stCxn id="677" idx="0"/>
            <a:endCxn id="662" idx="0"/>
          </p:cNvCxnSpPr>
          <p:nvPr/>
        </p:nvCxnSpPr>
        <p:spPr>
          <a:xfrm flipH="1">
            <a:off x="6256471" y="3389557"/>
            <a:ext cx="479100" cy="93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6" name="Google Shape;686;p28"/>
          <p:cNvCxnSpPr>
            <a:stCxn id="675" idx="0"/>
            <a:endCxn id="660" idx="0"/>
          </p:cNvCxnSpPr>
          <p:nvPr/>
        </p:nvCxnSpPr>
        <p:spPr>
          <a:xfrm rot="10800000">
            <a:off x="6251076" y="3577093"/>
            <a:ext cx="495600" cy="56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7" name="Google Shape;687;p28"/>
          <p:cNvCxnSpPr>
            <a:stCxn id="674" idx="0"/>
            <a:endCxn id="660" idx="0"/>
          </p:cNvCxnSpPr>
          <p:nvPr/>
        </p:nvCxnSpPr>
        <p:spPr>
          <a:xfrm rot="10800000">
            <a:off x="6251101" y="3576952"/>
            <a:ext cx="495300" cy="93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8" name="Google Shape;688;p28"/>
          <p:cNvCxnSpPr>
            <a:stCxn id="676" idx="0"/>
            <a:endCxn id="662" idx="0"/>
          </p:cNvCxnSpPr>
          <p:nvPr/>
        </p:nvCxnSpPr>
        <p:spPr>
          <a:xfrm flipH="1">
            <a:off x="6256411" y="3765016"/>
            <a:ext cx="484500" cy="56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{&quot;aid&quot;:null,&quot;code&quot;:&quot;\\begin{lalign*}\n&amp;{\\text{Input}}\\\\\n&amp;{\\text{Layer}}\\\\\n\\end{lalign*}&quot;,&quot;backgroundColorModified&quot;:false,&quot;backgroundColor&quot;:&quot;#FFFFFF&quot;,&quot;type&quot;:&quot;lalign*&quot;,&quot;font&quot;:{&quot;family&quot;:&quot;Arial&quot;,&quot;color&quot;:&quot;#000000&quot;,&quot;size&quot;:11},&quot;id&quot;:&quot;10&quot;,&quot;ts&quot;:1677873091506,&quot;cs&quot;:&quot;cGAXbzgBQE8gLG38RAAiyg==&quot;,&quot;size&quot;:{&quot;width&quot;:42.166666666666664,&quot;height&quot;:37.666666666666664}}" id="689" name="Google Shape;689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46656" y="3019097"/>
            <a:ext cx="295988" cy="223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font&quot;:{&quot;size&quot;:11,&quot;family&quot;:&quot;Arial&quot;,&quot;color&quot;:&quot;#000000&quot;},&quot;backgroundColor&quot;:&quot;#FFFFFF&quot;,&quot;type&quot;:&quot;gather*&quot;,&quot;aid&quot;:null,&quot;id&quot;:&quot;10&quot;,&quot;backgroundColorModified&quot;:false,&quot;code&quot;:&quot;\\begin{gather*}\n{\\text{Out}\\text{put}}\\\\\n{\\text{Layer}}\t\n\\end{gather*}&quot;,&quot;ts&quot;:1677873156499,&quot;cs&quot;:&quot;QOgiTUKGcjeqzActEuV3Ng==&quot;,&quot;size&quot;:{&quot;width&quot;:53.66666666666674,&quot;height&quot;:38.166666666666664}}" id="690" name="Google Shape;690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65125" y="3003951"/>
            <a:ext cx="316388" cy="241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type&quot;:&quot;gather*&quot;,&quot;code&quot;:&quot;\\begin{gather*}\n{\\text{Hidden}}\\\\\n{\\text{Layer}}\t\n\\end{gather*}&quot;,&quot;backgroundColor&quot;:&quot;#FFFFFF&quot;,&quot;aid&quot;:null,&quot;backgroundColorModified&quot;:false,&quot;font&quot;:{&quot;color&quot;:&quot;#000000&quot;,&quot;size&quot;:11,&quot;family&quot;:&quot;Arial&quot;},&quot;id&quot;:&quot;12&quot;,&quot;ts&quot;:1677873202875,&quot;cs&quot;:&quot;53TcGWh1wZldIWkpOtLq5g==&quot;,&quot;size&quot;:{&quot;width&quot;:53.5,&quot;height&quot;:38}}" id="691" name="Google Shape;691;p2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79266" y="3045792"/>
            <a:ext cx="324648" cy="21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28"/>
          <p:cNvPicPr preferRelativeResize="0"/>
          <p:nvPr/>
        </p:nvPicPr>
        <p:blipFill rotWithShape="1">
          <a:blip r:embed="rId14">
            <a:alphaModFix/>
          </a:blip>
          <a:srcRect b="0" l="0" r="7522" t="0"/>
          <a:stretch/>
        </p:blipFill>
        <p:spPr>
          <a:xfrm>
            <a:off x="7108139" y="3075599"/>
            <a:ext cx="1920946" cy="1557894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8"/>
          <p:cNvSpPr/>
          <p:nvPr/>
        </p:nvSpPr>
        <p:spPr>
          <a:xfrm>
            <a:off x="5269749" y="2794660"/>
            <a:ext cx="1793204" cy="190943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8"/>
          <p:cNvSpPr txBox="1"/>
          <p:nvPr/>
        </p:nvSpPr>
        <p:spPr>
          <a:xfrm>
            <a:off x="6675103" y="726875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RFR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8"/>
          <p:cNvSpPr txBox="1"/>
          <p:nvPr/>
        </p:nvSpPr>
        <p:spPr>
          <a:xfrm>
            <a:off x="5862255" y="2755500"/>
            <a:ext cx="5533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8"/>
          <p:cNvSpPr txBox="1"/>
          <p:nvPr/>
        </p:nvSpPr>
        <p:spPr>
          <a:xfrm>
            <a:off x="7941331" y="3274599"/>
            <a:ext cx="5741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8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>
            <p:ph idx="1" type="body"/>
          </p:nvPr>
        </p:nvSpPr>
        <p:spPr>
          <a:xfrm>
            <a:off x="190499" y="828879"/>
            <a:ext cx="4381501" cy="38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•"/>
            </a:pPr>
            <a:r>
              <a:rPr lang="en-US" sz="1600"/>
              <a:t>Associate Research Physicist</a:t>
            </a:r>
            <a:endParaRPr/>
          </a:p>
          <a:p>
            <a:pPr indent="-3746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•"/>
            </a:pPr>
            <a:r>
              <a:rPr lang="en-US" sz="1600"/>
              <a:t>Computational Sciences Department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04" name="Google Shape;104;p3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</a:pPr>
            <a:r>
              <a:rPr lang="en-US"/>
              <a:t>My role at PPPL</a:t>
            </a:r>
            <a:endParaRPr/>
          </a:p>
        </p:txBody>
      </p:sp>
      <p:sp>
        <p:nvSpPr>
          <p:cNvPr id="105" name="Google Shape;105;p3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4187352" y="819300"/>
            <a:ext cx="52845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Research interests: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Artificial intelligence and Machine learning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Radio-frequency actuator modeling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3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  <p:pic>
        <p:nvPicPr>
          <p:cNvPr descr="A person standing next to a table&#10;&#10;AI-generated content may be incorrect."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6177" y="1844701"/>
            <a:ext cx="2183525" cy="1637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AI-generated content may be incorrect."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1641" y="2331992"/>
            <a:ext cx="1634536" cy="21793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front of a large screen&#10;&#10;AI-generated content may be incorrect." id="110" name="Google Shape;11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1894726"/>
            <a:ext cx="4728850" cy="265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9"/>
          <p:cNvSpPr txBox="1"/>
          <p:nvPr>
            <p:ph idx="1" type="body"/>
          </p:nvPr>
        </p:nvSpPr>
        <p:spPr>
          <a:xfrm>
            <a:off x="4591088" y="726300"/>
            <a:ext cx="4457700" cy="14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036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b="1" lang="en-US" sz="17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Flat-top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scenario plasma properties (e.g. temperature, density, etc) as 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036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0/1 -&gt; core/edge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036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𝛼 and 𝛽 : profile shape exponents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760">
                <a:latin typeface="Arial"/>
                <a:ea typeface="Arial"/>
                <a:cs typeface="Arial"/>
                <a:sym typeface="Arial"/>
              </a:rPr>
              <a:t>  </a:t>
            </a:r>
            <a:endParaRPr sz="176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29"/>
          <p:cNvSpPr txBox="1"/>
          <p:nvPr>
            <p:ph idx="1" type="body"/>
          </p:nvPr>
        </p:nvSpPr>
        <p:spPr>
          <a:xfrm>
            <a:off x="38099" y="764216"/>
            <a:ext cx="4648201" cy="13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036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Heating schemes: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036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HHFW: 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036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IC minority: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036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Plasma species: D (D-H).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4036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Equilibriums are assumed to be fixed to: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700">
                <a:latin typeface="Arial"/>
                <a:ea typeface="Arial"/>
                <a:cs typeface="Arial"/>
                <a:sym typeface="Arial"/>
              </a:rPr>
              <a:t> 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2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{&quot;backgroundColorModified&quot;:false,&quot;code&quot;:&quot;\\begin{align*}\n{T_{e}\\,}&amp;={\\left(T_{e0}-T_{e1}\\right)\\left(1-\\rho^{\\alpha}\\right)^{\\beta}+T_{e1\\,}}\t\n\\end{align*}&quot;,&quot;backgroundColor&quot;:&quot;#FFFFFF&quot;,&quot;id&quot;:&quot;1&quot;,&quot;type&quot;:&quot;align*&quot;,&quot;font&quot;:{&quot;size&quot;:15,&quot;family&quot;:&quot;Arial&quot;,&quot;color&quot;:&quot;#000000&quot;},&quot;aid&quot;:null,&quot;ts&quot;:1698072828782,&quot;cs&quot;:&quot;mcTiGEos2IrxY3AyNAKwwg==&quot;,&quot;size&quot;:{&quot;width&quot;:316.75,&quot;height&quot;:28.75}}" id="705" name="Google Shape;7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8525" y="1243906"/>
            <a:ext cx="3017044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type&quot;:&quot;$$&quot;,&quot;backgroundColor&quot;:&quot;#FFFFFF&quot;,&quot;font&quot;:{&quot;color&quot;:&quot;#000000&quot;,&quot;size&quot;:29,&quot;family&quot;:&quot;Calibri&quot;},&quot;id&quot;:&quot;1&quot;,&quot;aid&quot;:null,&quot;code&quot;:&quot;$$\\omega&gt;\\Omega_{ci}$$&quot;,&quot;ts&quot;:1686840282949,&quot;cs&quot;:&quot;SP1D9k0fUsyNfi3qqWjRMg==&quot;,&quot;size&quot;:{&quot;width&quot;:124.83333333333333,&quot;height&quot;:33.833333333333336}}" id="706" name="Google Shape;70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6750" y="986106"/>
            <a:ext cx="689451" cy="186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{&quot;font&quot;:{&quot;color&quot;:&quot;#000000&quot;,&quot;family&quot;:&quot;Calibri&quot;,&quot;size&quot;:16.5},&quot;aid&quot;:null,&quot;type&quot;:&quot;$$&quot;,&quot;backgroundColor&quot;:&quot;#FFFFFF&quot;,&quot;id&quot;:&quot;1&quot;,&quot;code&quot;:&quot;$$\\omega\\sim\\Omega_{ci}$$&quot;,&quot;ts&quot;:1686840324223,&quot;cs&quot;:&quot;APZ70RhoeIFeK2i8xKRE2Q==&quot;,&quot;size&quot;:{&quot;width&quot;:71.16666666666667,&quot;height&quot;:19.5}}" id="707" name="Google Shape;70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0560" y="1208640"/>
            <a:ext cx="677863" cy="185738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9"/>
          <p:cNvSpPr txBox="1"/>
          <p:nvPr/>
        </p:nvSpPr>
        <p:spPr>
          <a:xfrm>
            <a:off x="5459810" y="2009550"/>
            <a:ext cx="220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WEST - Shot 56898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29"/>
          <p:cNvGrpSpPr/>
          <p:nvPr/>
        </p:nvGrpSpPr>
        <p:grpSpPr>
          <a:xfrm>
            <a:off x="4223225" y="2413850"/>
            <a:ext cx="4654862" cy="2284200"/>
            <a:chOff x="4223225" y="2413850"/>
            <a:chExt cx="4654862" cy="2284200"/>
          </a:xfrm>
        </p:grpSpPr>
        <p:pic>
          <p:nvPicPr>
            <p:cNvPr id="710" name="Google Shape;710;p29"/>
            <p:cNvPicPr preferRelativeResize="0"/>
            <p:nvPr/>
          </p:nvPicPr>
          <p:blipFill rotWithShape="1">
            <a:blip r:embed="rId6">
              <a:alphaModFix/>
            </a:blip>
            <a:srcRect b="0" l="0" r="0" t="9852"/>
            <a:stretch/>
          </p:blipFill>
          <p:spPr>
            <a:xfrm>
              <a:off x="4223225" y="2413850"/>
              <a:ext cx="4577876" cy="228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535187" y="2425455"/>
              <a:ext cx="342900" cy="14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2" name="Google Shape;712;p29"/>
          <p:cNvSpPr txBox="1"/>
          <p:nvPr/>
        </p:nvSpPr>
        <p:spPr>
          <a:xfrm>
            <a:off x="723124" y="2020400"/>
            <a:ext cx="2703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NSTX - Shot 138506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3" name="Google Shape;713;p29"/>
          <p:cNvGrpSpPr/>
          <p:nvPr/>
        </p:nvGrpSpPr>
        <p:grpSpPr>
          <a:xfrm>
            <a:off x="645000" y="2413849"/>
            <a:ext cx="2930649" cy="2367701"/>
            <a:chOff x="645000" y="2413849"/>
            <a:chExt cx="2930649" cy="2367701"/>
          </a:xfrm>
        </p:grpSpPr>
        <p:pic>
          <p:nvPicPr>
            <p:cNvPr id="714" name="Google Shape;714;p29"/>
            <p:cNvPicPr preferRelativeResize="0"/>
            <p:nvPr/>
          </p:nvPicPr>
          <p:blipFill rotWithShape="1">
            <a:blip r:embed="rId8">
              <a:alphaModFix/>
            </a:blip>
            <a:srcRect b="0" l="0" r="0" t="10778"/>
            <a:stretch/>
          </p:blipFill>
          <p:spPr>
            <a:xfrm>
              <a:off x="645000" y="2413849"/>
              <a:ext cx="2859539" cy="2367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5" name="Google Shape;715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2749" y="2440650"/>
              <a:ext cx="342900" cy="14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6" name="Google Shape;716;p29"/>
          <p:cNvSpPr txBox="1"/>
          <p:nvPr/>
        </p:nvSpPr>
        <p:spPr>
          <a:xfrm>
            <a:off x="3286807" y="1916100"/>
            <a:ext cx="1986600" cy="431100"/>
          </a:xfrm>
          <a:prstGeom prst="rect">
            <a:avLst/>
          </a:prstGeom>
          <a:noFill/>
          <a:ln cap="flat" cmpd="sng" w="9525">
            <a:solidFill>
              <a:srgbClr val="4452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US" sz="10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G. Taylor et al. (2012) PoP </a:t>
            </a:r>
            <a:r>
              <a:rPr b="1" i="1" lang="en-US" sz="10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b="1" i="1" sz="10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US" sz="10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J. Bucalossi et al. (2022) NF </a:t>
            </a:r>
            <a:r>
              <a:rPr b="1" i="1" lang="en-US" sz="10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62</a:t>
            </a:r>
            <a:endParaRPr b="1" i="1" sz="10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9"/>
          <p:cNvSpPr txBox="1"/>
          <p:nvPr>
            <p:ph type="title"/>
          </p:nvPr>
        </p:nvSpPr>
        <p:spPr>
          <a:xfrm>
            <a:off x="190500" y="0"/>
            <a:ext cx="89535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lang="en-US" sz="2600"/>
              <a:t>Two databases for flat-top operation of NSTX and WEST</a:t>
            </a:r>
            <a:endParaRPr/>
          </a:p>
        </p:txBody>
      </p:sp>
      <p:sp>
        <p:nvSpPr>
          <p:cNvPr id="718" name="Google Shape;718;p29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0"/>
          <p:cNvSpPr txBox="1"/>
          <p:nvPr>
            <p:ph idx="1" type="body"/>
          </p:nvPr>
        </p:nvSpPr>
        <p:spPr>
          <a:xfrm>
            <a:off x="-45025" y="627413"/>
            <a:ext cx="9050400" cy="3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036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b="1" lang="en-US" sz="176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Standardization </a:t>
            </a:r>
            <a:r>
              <a:rPr lang="en-US" sz="1760">
                <a:latin typeface="Calibri"/>
                <a:ea typeface="Calibri"/>
                <a:cs typeface="Calibri"/>
                <a:sym typeface="Calibri"/>
              </a:rPr>
              <a:t>of data using training data, and </a:t>
            </a:r>
            <a:r>
              <a:rPr b="1" lang="en-US" sz="176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principal component analysis </a:t>
            </a:r>
            <a:r>
              <a:rPr lang="en-US" sz="1760">
                <a:latin typeface="Calibri"/>
                <a:ea typeface="Calibri"/>
                <a:cs typeface="Calibri"/>
                <a:sym typeface="Calibri"/>
              </a:rPr>
              <a:t>on WEST outputs → dimensionality reduction, improved profile inference time and accuracy.</a:t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-34036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60"/>
              <a:buFont typeface="Calibri"/>
              <a:buChar char="•"/>
            </a:pPr>
            <a:r>
              <a:rPr lang="en-US" sz="1760">
                <a:latin typeface="Calibri"/>
                <a:ea typeface="Calibri"/>
                <a:cs typeface="Calibri"/>
                <a:sym typeface="Calibri"/>
              </a:rPr>
              <a:t>Exploratory analysis resulted in outlier identification in the NSTX database:</a:t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6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4" name="Google Shape;724;p30"/>
          <p:cNvPicPr preferRelativeResize="0"/>
          <p:nvPr/>
        </p:nvPicPr>
        <p:blipFill rotWithShape="1">
          <a:blip r:embed="rId3">
            <a:alphaModFix/>
          </a:blip>
          <a:srcRect b="48105" l="0" r="0" t="0"/>
          <a:stretch/>
        </p:blipFill>
        <p:spPr>
          <a:xfrm>
            <a:off x="802800" y="1477125"/>
            <a:ext cx="7998300" cy="2207022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0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6" name="Google Shape;726;p30"/>
          <p:cNvSpPr txBox="1"/>
          <p:nvPr/>
        </p:nvSpPr>
        <p:spPr>
          <a:xfrm>
            <a:off x="1395778" y="1190376"/>
            <a:ext cx="12396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30"/>
          <p:cNvSpPr txBox="1"/>
          <p:nvPr/>
        </p:nvSpPr>
        <p:spPr>
          <a:xfrm>
            <a:off x="5336528" y="1190388"/>
            <a:ext cx="12396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0"/>
          <p:cNvSpPr txBox="1"/>
          <p:nvPr/>
        </p:nvSpPr>
        <p:spPr>
          <a:xfrm>
            <a:off x="3074594" y="1190388"/>
            <a:ext cx="13980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 field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0"/>
          <p:cNvSpPr txBox="1"/>
          <p:nvPr/>
        </p:nvSpPr>
        <p:spPr>
          <a:xfrm>
            <a:off x="7110373" y="1190388"/>
            <a:ext cx="13980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 field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0"/>
          <p:cNvSpPr txBox="1"/>
          <p:nvPr/>
        </p:nvSpPr>
        <p:spPr>
          <a:xfrm rot="-5400000">
            <a:off x="-70050" y="2310750"/>
            <a:ext cx="8613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08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NSTX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0"/>
          <p:cNvSpPr txBox="1"/>
          <p:nvPr/>
        </p:nvSpPr>
        <p:spPr>
          <a:xfrm>
            <a:off x="2686450" y="3931804"/>
            <a:ext cx="4362936" cy="43085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22% outliers understood to be numerical. 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0"/>
          <p:cNvSpPr/>
          <p:nvPr/>
        </p:nvSpPr>
        <p:spPr>
          <a:xfrm>
            <a:off x="5165300" y="1748850"/>
            <a:ext cx="212700" cy="1605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0"/>
          <p:cNvSpPr/>
          <p:nvPr/>
        </p:nvSpPr>
        <p:spPr>
          <a:xfrm>
            <a:off x="7731650" y="2242775"/>
            <a:ext cx="198000" cy="274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0"/>
          <p:cNvSpPr/>
          <p:nvPr/>
        </p:nvSpPr>
        <p:spPr>
          <a:xfrm>
            <a:off x="7594900" y="2516975"/>
            <a:ext cx="342900" cy="372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5" name="Google Shape;735;p30"/>
          <p:cNvCxnSpPr>
            <a:stCxn id="732" idx="3"/>
            <a:endCxn id="731" idx="0"/>
          </p:cNvCxnSpPr>
          <p:nvPr/>
        </p:nvCxnSpPr>
        <p:spPr>
          <a:xfrm flipH="1">
            <a:off x="4867949" y="3118803"/>
            <a:ext cx="328500" cy="81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6" name="Google Shape;736;p30"/>
          <p:cNvSpPr txBox="1"/>
          <p:nvPr/>
        </p:nvSpPr>
        <p:spPr>
          <a:xfrm>
            <a:off x="1813851" y="3399000"/>
            <a:ext cx="22383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TYPICAL SCENARIO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0"/>
          <p:cNvSpPr txBox="1"/>
          <p:nvPr/>
        </p:nvSpPr>
        <p:spPr>
          <a:xfrm>
            <a:off x="5490526" y="3375075"/>
            <a:ext cx="22383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OUTLIER SCENARIO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p30"/>
          <p:cNvCxnSpPr>
            <a:stCxn id="734" idx="1"/>
            <a:endCxn id="732" idx="6"/>
          </p:cNvCxnSpPr>
          <p:nvPr/>
        </p:nvCxnSpPr>
        <p:spPr>
          <a:xfrm rot="10800000">
            <a:off x="5378017" y="2551397"/>
            <a:ext cx="2267100" cy="2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739" name="Google Shape;739;p30"/>
          <p:cNvSpPr txBox="1"/>
          <p:nvPr/>
        </p:nvSpPr>
        <p:spPr>
          <a:xfrm>
            <a:off x="190500" y="-159490"/>
            <a:ext cx="89535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b="1" i="0" lang="en-US" sz="26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Data is standardized and then analyzed and refined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0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6" name="Google Shape;746;p31"/>
          <p:cNvSpPr txBox="1"/>
          <p:nvPr/>
        </p:nvSpPr>
        <p:spPr>
          <a:xfrm>
            <a:off x="861096" y="202248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1"/>
          <p:cNvSpPr txBox="1"/>
          <p:nvPr/>
        </p:nvSpPr>
        <p:spPr>
          <a:xfrm>
            <a:off x="288375" y="545495"/>
            <a:ext cx="8665200" cy="800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Inference time ⇨ TORIC O(min) | TORIC-ML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O(µs)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Regression accuracy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⇨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NSTX 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0.95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0.7 </a:t>
            </a:r>
            <a:endParaRPr b="1" i="0" sz="2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8" name="Google Shape;748;p31"/>
          <p:cNvGrpSpPr/>
          <p:nvPr/>
        </p:nvGrpSpPr>
        <p:grpSpPr>
          <a:xfrm>
            <a:off x="108039" y="2555275"/>
            <a:ext cx="2989590" cy="2045724"/>
            <a:chOff x="190500" y="2555275"/>
            <a:chExt cx="2989590" cy="2045724"/>
          </a:xfrm>
        </p:grpSpPr>
        <p:pic>
          <p:nvPicPr>
            <p:cNvPr id="749" name="Google Shape;749;p31"/>
            <p:cNvPicPr preferRelativeResize="0"/>
            <p:nvPr/>
          </p:nvPicPr>
          <p:blipFill rotWithShape="1">
            <a:blip r:embed="rId3">
              <a:alphaModFix/>
            </a:blip>
            <a:srcRect b="11004" l="0" r="65239" t="21059"/>
            <a:stretch/>
          </p:blipFill>
          <p:spPr>
            <a:xfrm>
              <a:off x="190500" y="2555275"/>
              <a:ext cx="2973801" cy="1771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0" name="Google Shape;750;p31"/>
            <p:cNvSpPr txBox="1"/>
            <p:nvPr/>
          </p:nvSpPr>
          <p:spPr>
            <a:xfrm>
              <a:off x="1400900" y="2660083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1" name="Google Shape;751;p31"/>
            <p:cNvPicPr preferRelativeResize="0"/>
            <p:nvPr/>
          </p:nvPicPr>
          <p:blipFill rotWithShape="1">
            <a:blip r:embed="rId4">
              <a:alphaModFix/>
            </a:blip>
            <a:srcRect b="0" l="67334" r="915" t="89074"/>
            <a:stretch/>
          </p:blipFill>
          <p:spPr>
            <a:xfrm>
              <a:off x="368188" y="43268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2" name="Google Shape;752;p31"/>
          <p:cNvGrpSpPr/>
          <p:nvPr/>
        </p:nvGrpSpPr>
        <p:grpSpPr>
          <a:xfrm>
            <a:off x="3094139" y="2487248"/>
            <a:ext cx="2986844" cy="2113751"/>
            <a:chOff x="3158275" y="2550748"/>
            <a:chExt cx="2986844" cy="2113751"/>
          </a:xfrm>
        </p:grpSpPr>
        <p:pic>
          <p:nvPicPr>
            <p:cNvPr id="753" name="Google Shape;753;p31"/>
            <p:cNvPicPr preferRelativeResize="0"/>
            <p:nvPr/>
          </p:nvPicPr>
          <p:blipFill rotWithShape="1">
            <a:blip r:embed="rId5">
              <a:alphaModFix/>
            </a:blip>
            <a:srcRect b="10578" l="0" r="65132" t="18237"/>
            <a:stretch/>
          </p:blipFill>
          <p:spPr>
            <a:xfrm>
              <a:off x="3158275" y="2550748"/>
              <a:ext cx="2971976" cy="183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31"/>
            <p:cNvPicPr preferRelativeResize="0"/>
            <p:nvPr/>
          </p:nvPicPr>
          <p:blipFill rotWithShape="1">
            <a:blip r:embed="rId4">
              <a:alphaModFix/>
            </a:blip>
            <a:srcRect b="0" l="67334" r="915" t="89074"/>
            <a:stretch/>
          </p:blipFill>
          <p:spPr>
            <a:xfrm>
              <a:off x="3333217" y="43903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5" name="Google Shape;755;p31"/>
            <p:cNvSpPr txBox="1"/>
            <p:nvPr/>
          </p:nvSpPr>
          <p:spPr>
            <a:xfrm>
              <a:off x="4367800" y="2723725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6" name="Google Shape;756;p31"/>
          <p:cNvSpPr txBox="1"/>
          <p:nvPr/>
        </p:nvSpPr>
        <p:spPr>
          <a:xfrm>
            <a:off x="3846314" y="2041150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Hydrogen - WEST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1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lang="en-US" sz="2300"/>
              <a:t>Full-wave + ML enables robust real-time capable ICRF models</a:t>
            </a:r>
            <a:endParaRPr/>
          </a:p>
        </p:txBody>
      </p:sp>
      <p:sp>
        <p:nvSpPr>
          <p:cNvPr id="758" name="Google Shape;758;p31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32"/>
          <p:cNvPicPr preferRelativeResize="0"/>
          <p:nvPr/>
        </p:nvPicPr>
        <p:blipFill rotWithShape="1">
          <a:blip r:embed="rId3">
            <a:alphaModFix/>
          </a:blip>
          <a:srcRect b="0" l="67334" r="915" t="22372"/>
          <a:stretch/>
        </p:blipFill>
        <p:spPr>
          <a:xfrm>
            <a:off x="6251467" y="2550899"/>
            <a:ext cx="2725823" cy="20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3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5" name="Google Shape;765;p32"/>
          <p:cNvSpPr txBox="1"/>
          <p:nvPr/>
        </p:nvSpPr>
        <p:spPr>
          <a:xfrm>
            <a:off x="861096" y="202248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 txBox="1"/>
          <p:nvPr/>
        </p:nvSpPr>
        <p:spPr>
          <a:xfrm>
            <a:off x="288375" y="545495"/>
            <a:ext cx="8665200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Inference time ⇨ TORIC O(min) | TORIC-ML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O(µs)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Regression accuracy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⇨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NSTX 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0.95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0.7 </a:t>
            </a:r>
            <a:endParaRPr b="1" i="0" sz="2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ROBUST: 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 physical profiles beyond the original model capability, overcoming numerically challenging scenarios in HHFW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 txBox="1"/>
          <p:nvPr/>
        </p:nvSpPr>
        <p:spPr>
          <a:xfrm>
            <a:off x="6754107" y="204113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8" name="Google Shape;768;p32"/>
          <p:cNvGrpSpPr/>
          <p:nvPr/>
        </p:nvGrpSpPr>
        <p:grpSpPr>
          <a:xfrm>
            <a:off x="108039" y="2555275"/>
            <a:ext cx="2989590" cy="2045724"/>
            <a:chOff x="190500" y="2555275"/>
            <a:chExt cx="2989590" cy="2045724"/>
          </a:xfrm>
        </p:grpSpPr>
        <p:pic>
          <p:nvPicPr>
            <p:cNvPr id="769" name="Google Shape;769;p32"/>
            <p:cNvPicPr preferRelativeResize="0"/>
            <p:nvPr/>
          </p:nvPicPr>
          <p:blipFill rotWithShape="1">
            <a:blip r:embed="rId4">
              <a:alphaModFix/>
            </a:blip>
            <a:srcRect b="11004" l="0" r="65239" t="21059"/>
            <a:stretch/>
          </p:blipFill>
          <p:spPr>
            <a:xfrm>
              <a:off x="190500" y="2555275"/>
              <a:ext cx="2973801" cy="1771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32"/>
            <p:cNvSpPr txBox="1"/>
            <p:nvPr/>
          </p:nvSpPr>
          <p:spPr>
            <a:xfrm>
              <a:off x="1400900" y="2660083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1" name="Google Shape;771;p32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68188" y="43268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2" name="Google Shape;772;p32"/>
          <p:cNvGrpSpPr/>
          <p:nvPr/>
        </p:nvGrpSpPr>
        <p:grpSpPr>
          <a:xfrm>
            <a:off x="3094139" y="2487248"/>
            <a:ext cx="2986844" cy="2113751"/>
            <a:chOff x="3158275" y="2550748"/>
            <a:chExt cx="2986844" cy="2113751"/>
          </a:xfrm>
        </p:grpSpPr>
        <p:pic>
          <p:nvPicPr>
            <p:cNvPr id="773" name="Google Shape;773;p32"/>
            <p:cNvPicPr preferRelativeResize="0"/>
            <p:nvPr/>
          </p:nvPicPr>
          <p:blipFill rotWithShape="1">
            <a:blip r:embed="rId5">
              <a:alphaModFix/>
            </a:blip>
            <a:srcRect b="10578" l="0" r="65132" t="18237"/>
            <a:stretch/>
          </p:blipFill>
          <p:spPr>
            <a:xfrm>
              <a:off x="3158275" y="2550748"/>
              <a:ext cx="2971976" cy="183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32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333217" y="43903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32"/>
            <p:cNvSpPr txBox="1"/>
            <p:nvPr/>
          </p:nvSpPr>
          <p:spPr>
            <a:xfrm>
              <a:off x="4367800" y="2723725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6" name="Google Shape;776;p32"/>
          <p:cNvSpPr txBox="1"/>
          <p:nvPr/>
        </p:nvSpPr>
        <p:spPr>
          <a:xfrm>
            <a:off x="3846314" y="2041150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Hydrogen - WEST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6938975" y="2606675"/>
            <a:ext cx="666900" cy="1484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 txBox="1"/>
          <p:nvPr/>
        </p:nvSpPr>
        <p:spPr>
          <a:xfrm>
            <a:off x="7426325" y="2690338"/>
            <a:ext cx="13212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RFR</a:t>
            </a:r>
            <a:endParaRPr b="1" i="0" sz="13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3D9119"/>
                </a:solidFill>
                <a:latin typeface="Georgia"/>
                <a:ea typeface="Georgia"/>
                <a:cs typeface="Georgia"/>
                <a:sym typeface="Georgia"/>
              </a:rPr>
              <a:t>TORIC-fixed</a:t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779" name="Google Shape;779;p32"/>
          <p:cNvCxnSpPr>
            <a:endCxn id="777" idx="2"/>
          </p:cNvCxnSpPr>
          <p:nvPr/>
        </p:nvCxnSpPr>
        <p:spPr>
          <a:xfrm flipH="1" rot="10800000">
            <a:off x="7137425" y="4091075"/>
            <a:ext cx="135000" cy="23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80" name="Google Shape;780;p32"/>
          <p:cNvPicPr preferRelativeResize="0"/>
          <p:nvPr/>
        </p:nvPicPr>
        <p:blipFill rotWithShape="1">
          <a:blip r:embed="rId4">
            <a:alphaModFix/>
          </a:blip>
          <a:srcRect b="11004" l="782" r="97008" t="21059"/>
          <a:stretch/>
        </p:blipFill>
        <p:spPr>
          <a:xfrm>
            <a:off x="6080977" y="2567975"/>
            <a:ext cx="188776" cy="17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32"/>
          <p:cNvPicPr preferRelativeResize="0"/>
          <p:nvPr/>
        </p:nvPicPr>
        <p:blipFill rotWithShape="1">
          <a:blip r:embed="rId6">
            <a:alphaModFix/>
          </a:blip>
          <a:srcRect b="11569" l="67685" r="0" t="22004"/>
          <a:stretch/>
        </p:blipFill>
        <p:spPr>
          <a:xfrm>
            <a:off x="6279800" y="2558300"/>
            <a:ext cx="2776148" cy="1756526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32"/>
          <p:cNvSpPr txBox="1"/>
          <p:nvPr/>
        </p:nvSpPr>
        <p:spPr>
          <a:xfrm>
            <a:off x="7426325" y="2690350"/>
            <a:ext cx="15510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RFR (extrap.)</a:t>
            </a:r>
            <a:endParaRPr b="1" i="0" sz="1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83" name="Google Shape;783;p32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lang="en-US" sz="2300"/>
              <a:t>Full-wave + ML enables robust real-time capable ICRF models</a:t>
            </a:r>
            <a:endParaRPr/>
          </a:p>
        </p:txBody>
      </p:sp>
      <p:sp>
        <p:nvSpPr>
          <p:cNvPr id="784" name="Google Shape;784;p32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33"/>
          <p:cNvPicPr preferRelativeResize="0"/>
          <p:nvPr/>
        </p:nvPicPr>
        <p:blipFill rotWithShape="1">
          <a:blip r:embed="rId3">
            <a:alphaModFix/>
          </a:blip>
          <a:srcRect b="0" l="67334" r="915" t="22372"/>
          <a:stretch/>
        </p:blipFill>
        <p:spPr>
          <a:xfrm>
            <a:off x="6251467" y="2550899"/>
            <a:ext cx="2725823" cy="20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33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1" name="Google Shape;791;p33"/>
          <p:cNvSpPr txBox="1"/>
          <p:nvPr/>
        </p:nvSpPr>
        <p:spPr>
          <a:xfrm>
            <a:off x="861096" y="202248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33"/>
          <p:cNvSpPr txBox="1"/>
          <p:nvPr/>
        </p:nvSpPr>
        <p:spPr>
          <a:xfrm>
            <a:off x="288375" y="545495"/>
            <a:ext cx="8665200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Inference time ⇨ TORIC O(min) | TORIC-ML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O(µs)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Regression accuracy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⇨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NSTX 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0.95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0.7 </a:t>
            </a:r>
            <a:endParaRPr b="1" i="0" sz="2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ROBUST: 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 physical profiles beyond the original model capability, overcoming numerically challenging scenarios in HHFW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3"/>
          <p:cNvSpPr txBox="1"/>
          <p:nvPr/>
        </p:nvSpPr>
        <p:spPr>
          <a:xfrm>
            <a:off x="6754107" y="204113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33"/>
          <p:cNvGrpSpPr/>
          <p:nvPr/>
        </p:nvGrpSpPr>
        <p:grpSpPr>
          <a:xfrm>
            <a:off x="108039" y="2555275"/>
            <a:ext cx="2989590" cy="2045724"/>
            <a:chOff x="190500" y="2555275"/>
            <a:chExt cx="2989590" cy="2045724"/>
          </a:xfrm>
        </p:grpSpPr>
        <p:pic>
          <p:nvPicPr>
            <p:cNvPr id="795" name="Google Shape;795;p33"/>
            <p:cNvPicPr preferRelativeResize="0"/>
            <p:nvPr/>
          </p:nvPicPr>
          <p:blipFill rotWithShape="1">
            <a:blip r:embed="rId4">
              <a:alphaModFix/>
            </a:blip>
            <a:srcRect b="11004" l="0" r="65239" t="21059"/>
            <a:stretch/>
          </p:blipFill>
          <p:spPr>
            <a:xfrm>
              <a:off x="190500" y="2555275"/>
              <a:ext cx="2973801" cy="1771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p33"/>
            <p:cNvSpPr txBox="1"/>
            <p:nvPr/>
          </p:nvSpPr>
          <p:spPr>
            <a:xfrm>
              <a:off x="1400900" y="2660083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7" name="Google Shape;797;p33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68188" y="43268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8" name="Google Shape;798;p33"/>
          <p:cNvGrpSpPr/>
          <p:nvPr/>
        </p:nvGrpSpPr>
        <p:grpSpPr>
          <a:xfrm>
            <a:off x="3094139" y="2487248"/>
            <a:ext cx="2986844" cy="2113751"/>
            <a:chOff x="3158275" y="2550748"/>
            <a:chExt cx="2986844" cy="2113751"/>
          </a:xfrm>
        </p:grpSpPr>
        <p:pic>
          <p:nvPicPr>
            <p:cNvPr id="799" name="Google Shape;799;p33"/>
            <p:cNvPicPr preferRelativeResize="0"/>
            <p:nvPr/>
          </p:nvPicPr>
          <p:blipFill rotWithShape="1">
            <a:blip r:embed="rId5">
              <a:alphaModFix/>
            </a:blip>
            <a:srcRect b="10578" l="0" r="65132" t="18237"/>
            <a:stretch/>
          </p:blipFill>
          <p:spPr>
            <a:xfrm>
              <a:off x="3158275" y="2550748"/>
              <a:ext cx="2971976" cy="183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33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333217" y="43903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1" name="Google Shape;801;p33"/>
            <p:cNvSpPr txBox="1"/>
            <p:nvPr/>
          </p:nvSpPr>
          <p:spPr>
            <a:xfrm>
              <a:off x="4367800" y="2723725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2" name="Google Shape;802;p33"/>
          <p:cNvSpPr txBox="1"/>
          <p:nvPr/>
        </p:nvSpPr>
        <p:spPr>
          <a:xfrm>
            <a:off x="3846314" y="2041150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Hydrogen - WEST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33"/>
          <p:cNvSpPr/>
          <p:nvPr/>
        </p:nvSpPr>
        <p:spPr>
          <a:xfrm>
            <a:off x="6938975" y="2606675"/>
            <a:ext cx="666900" cy="1484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33"/>
          <p:cNvSpPr txBox="1"/>
          <p:nvPr/>
        </p:nvSpPr>
        <p:spPr>
          <a:xfrm>
            <a:off x="7426325" y="2690338"/>
            <a:ext cx="13212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RFR</a:t>
            </a:r>
            <a:endParaRPr b="1" i="0" sz="13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3D9119"/>
                </a:solidFill>
                <a:latin typeface="Georgia"/>
                <a:ea typeface="Georgia"/>
                <a:cs typeface="Georgia"/>
                <a:sym typeface="Georgia"/>
              </a:rPr>
              <a:t>TORIC-fixed</a:t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05" name="Google Shape;805;p33"/>
          <p:cNvCxnSpPr>
            <a:endCxn id="803" idx="2"/>
          </p:cNvCxnSpPr>
          <p:nvPr/>
        </p:nvCxnSpPr>
        <p:spPr>
          <a:xfrm flipH="1" rot="10800000">
            <a:off x="7137425" y="4091075"/>
            <a:ext cx="135000" cy="23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06" name="Google Shape;806;p33"/>
          <p:cNvPicPr preferRelativeResize="0"/>
          <p:nvPr/>
        </p:nvPicPr>
        <p:blipFill rotWithShape="1">
          <a:blip r:embed="rId4">
            <a:alphaModFix/>
          </a:blip>
          <a:srcRect b="11004" l="782" r="97008" t="21059"/>
          <a:stretch/>
        </p:blipFill>
        <p:spPr>
          <a:xfrm>
            <a:off x="6080977" y="2567975"/>
            <a:ext cx="188776" cy="1771524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33"/>
          <p:cNvSpPr txBox="1"/>
          <p:nvPr/>
        </p:nvSpPr>
        <p:spPr>
          <a:xfrm>
            <a:off x="6237950" y="4329025"/>
            <a:ext cx="1161600" cy="428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limitation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8" name="Google Shape;808;p33"/>
          <p:cNvPicPr preferRelativeResize="0"/>
          <p:nvPr/>
        </p:nvPicPr>
        <p:blipFill rotWithShape="1">
          <a:blip r:embed="rId6">
            <a:alphaModFix/>
          </a:blip>
          <a:srcRect b="11569" l="67685" r="0" t="22004"/>
          <a:stretch/>
        </p:blipFill>
        <p:spPr>
          <a:xfrm>
            <a:off x="6279800" y="2558300"/>
            <a:ext cx="2776148" cy="1756526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33"/>
          <p:cNvSpPr/>
          <p:nvPr/>
        </p:nvSpPr>
        <p:spPr>
          <a:xfrm>
            <a:off x="6938975" y="2606675"/>
            <a:ext cx="666900" cy="1484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0" name="Google Shape;810;p33"/>
          <p:cNvCxnSpPr/>
          <p:nvPr/>
        </p:nvCxnSpPr>
        <p:spPr>
          <a:xfrm flipH="1" rot="10800000">
            <a:off x="7137425" y="3784175"/>
            <a:ext cx="100800" cy="546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11" name="Google Shape;811;p33"/>
          <p:cNvSpPr txBox="1"/>
          <p:nvPr/>
        </p:nvSpPr>
        <p:spPr>
          <a:xfrm>
            <a:off x="7426325" y="2690350"/>
            <a:ext cx="15510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RFR (extrap.)</a:t>
            </a:r>
            <a:endParaRPr b="1" i="0" sz="1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12" name="Google Shape;812;p33"/>
          <p:cNvCxnSpPr/>
          <p:nvPr/>
        </p:nvCxnSpPr>
        <p:spPr>
          <a:xfrm flipH="1">
            <a:off x="7284050" y="2794500"/>
            <a:ext cx="558900" cy="100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13" name="Google Shape;813;p33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lang="en-US" sz="2300"/>
              <a:t>Full-wave + ML enables robust real-time capable ICRF models</a:t>
            </a:r>
            <a:endParaRPr/>
          </a:p>
        </p:txBody>
      </p:sp>
      <p:sp>
        <p:nvSpPr>
          <p:cNvPr id="814" name="Google Shape;814;p33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34"/>
          <p:cNvPicPr preferRelativeResize="0"/>
          <p:nvPr/>
        </p:nvPicPr>
        <p:blipFill rotWithShape="1">
          <a:blip r:embed="rId3">
            <a:alphaModFix/>
          </a:blip>
          <a:srcRect b="0" l="67334" r="915" t="22372"/>
          <a:stretch/>
        </p:blipFill>
        <p:spPr>
          <a:xfrm>
            <a:off x="6251467" y="2550899"/>
            <a:ext cx="2725823" cy="20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3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1" name="Google Shape;821;p34"/>
          <p:cNvSpPr/>
          <p:nvPr/>
        </p:nvSpPr>
        <p:spPr>
          <a:xfrm>
            <a:off x="6938975" y="2606675"/>
            <a:ext cx="666900" cy="1484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34"/>
          <p:cNvSpPr txBox="1"/>
          <p:nvPr/>
        </p:nvSpPr>
        <p:spPr>
          <a:xfrm>
            <a:off x="7426325" y="2690338"/>
            <a:ext cx="13212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RFR</a:t>
            </a:r>
            <a:endParaRPr b="1" i="0" sz="13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3D9119"/>
                </a:solidFill>
                <a:latin typeface="Georgia"/>
                <a:ea typeface="Georgia"/>
                <a:cs typeface="Georgia"/>
                <a:sym typeface="Georgia"/>
              </a:rPr>
              <a:t>TORIC-fixed</a:t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23" name="Google Shape;823;p34"/>
          <p:cNvCxnSpPr>
            <a:endCxn id="821" idx="2"/>
          </p:cNvCxnSpPr>
          <p:nvPr/>
        </p:nvCxnSpPr>
        <p:spPr>
          <a:xfrm flipH="1" rot="10800000">
            <a:off x="7137425" y="4091075"/>
            <a:ext cx="135000" cy="23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24" name="Google Shape;824;p34"/>
          <p:cNvPicPr preferRelativeResize="0"/>
          <p:nvPr/>
        </p:nvPicPr>
        <p:blipFill rotWithShape="1">
          <a:blip r:embed="rId4">
            <a:alphaModFix/>
          </a:blip>
          <a:srcRect b="11004" l="782" r="97008" t="21059"/>
          <a:stretch/>
        </p:blipFill>
        <p:spPr>
          <a:xfrm>
            <a:off x="6080977" y="2567975"/>
            <a:ext cx="188776" cy="17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4"/>
          <p:cNvPicPr preferRelativeResize="0"/>
          <p:nvPr/>
        </p:nvPicPr>
        <p:blipFill rotWithShape="1">
          <a:blip r:embed="rId5">
            <a:alphaModFix/>
          </a:blip>
          <a:srcRect b="11569" l="67685" r="0" t="22004"/>
          <a:stretch/>
        </p:blipFill>
        <p:spPr>
          <a:xfrm>
            <a:off x="6279800" y="2558300"/>
            <a:ext cx="2776148" cy="1756526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34"/>
          <p:cNvSpPr/>
          <p:nvPr/>
        </p:nvSpPr>
        <p:spPr>
          <a:xfrm>
            <a:off x="6938975" y="2606675"/>
            <a:ext cx="666900" cy="1484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7" name="Google Shape;827;p34"/>
          <p:cNvCxnSpPr>
            <a:endCxn id="826" idx="2"/>
          </p:cNvCxnSpPr>
          <p:nvPr/>
        </p:nvCxnSpPr>
        <p:spPr>
          <a:xfrm flipH="1" rot="10800000">
            <a:off x="7137425" y="4091075"/>
            <a:ext cx="135000" cy="239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28" name="Google Shape;828;p34"/>
          <p:cNvSpPr txBox="1"/>
          <p:nvPr/>
        </p:nvSpPr>
        <p:spPr>
          <a:xfrm>
            <a:off x="7426325" y="2690350"/>
            <a:ext cx="15510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RFR (extrap.)</a:t>
            </a:r>
            <a:endParaRPr b="1" i="0" sz="1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29" name="Google Shape;829;p34"/>
          <p:cNvCxnSpPr/>
          <p:nvPr/>
        </p:nvCxnSpPr>
        <p:spPr>
          <a:xfrm flipH="1">
            <a:off x="7494875" y="3151850"/>
            <a:ext cx="412200" cy="843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0" name="Google Shape;830;p34"/>
          <p:cNvSpPr txBox="1"/>
          <p:nvPr/>
        </p:nvSpPr>
        <p:spPr>
          <a:xfrm>
            <a:off x="861096" y="202248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4"/>
          <p:cNvSpPr txBox="1"/>
          <p:nvPr/>
        </p:nvSpPr>
        <p:spPr>
          <a:xfrm>
            <a:off x="288375" y="545495"/>
            <a:ext cx="8665200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Inference time ⇨ TORIC O(min) | TORIC-ML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O(µs)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Regression accuracy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⇨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NSTX 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0.95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0.7 </a:t>
            </a:r>
            <a:endParaRPr b="1" i="0" sz="2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ROBUST: 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 physical profiles beyond the original model capability, overcoming numerically challenging scenarios in HHFW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4"/>
          <p:cNvSpPr txBox="1"/>
          <p:nvPr/>
        </p:nvSpPr>
        <p:spPr>
          <a:xfrm>
            <a:off x="6754107" y="204113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3" name="Google Shape;833;p34"/>
          <p:cNvGrpSpPr/>
          <p:nvPr/>
        </p:nvGrpSpPr>
        <p:grpSpPr>
          <a:xfrm>
            <a:off x="108039" y="2555275"/>
            <a:ext cx="2989590" cy="2045724"/>
            <a:chOff x="190500" y="2555275"/>
            <a:chExt cx="2989590" cy="2045724"/>
          </a:xfrm>
        </p:grpSpPr>
        <p:pic>
          <p:nvPicPr>
            <p:cNvPr id="834" name="Google Shape;834;p34"/>
            <p:cNvPicPr preferRelativeResize="0"/>
            <p:nvPr/>
          </p:nvPicPr>
          <p:blipFill rotWithShape="1">
            <a:blip r:embed="rId4">
              <a:alphaModFix/>
            </a:blip>
            <a:srcRect b="11004" l="0" r="65239" t="21059"/>
            <a:stretch/>
          </p:blipFill>
          <p:spPr>
            <a:xfrm>
              <a:off x="190500" y="2555275"/>
              <a:ext cx="2973801" cy="1771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5" name="Google Shape;835;p34"/>
            <p:cNvSpPr txBox="1"/>
            <p:nvPr/>
          </p:nvSpPr>
          <p:spPr>
            <a:xfrm>
              <a:off x="1400900" y="2660083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6" name="Google Shape;836;p34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68188" y="43268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7" name="Google Shape;837;p34"/>
          <p:cNvGrpSpPr/>
          <p:nvPr/>
        </p:nvGrpSpPr>
        <p:grpSpPr>
          <a:xfrm>
            <a:off x="3094139" y="2487248"/>
            <a:ext cx="2986844" cy="2113751"/>
            <a:chOff x="3158275" y="2550748"/>
            <a:chExt cx="2986844" cy="2113751"/>
          </a:xfrm>
        </p:grpSpPr>
        <p:pic>
          <p:nvPicPr>
            <p:cNvPr id="838" name="Google Shape;838;p34"/>
            <p:cNvPicPr preferRelativeResize="0"/>
            <p:nvPr/>
          </p:nvPicPr>
          <p:blipFill rotWithShape="1">
            <a:blip r:embed="rId6">
              <a:alphaModFix/>
            </a:blip>
            <a:srcRect b="10578" l="0" r="65132" t="18237"/>
            <a:stretch/>
          </p:blipFill>
          <p:spPr>
            <a:xfrm>
              <a:off x="3158275" y="2550748"/>
              <a:ext cx="2971976" cy="183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Google Shape;839;p34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333217" y="43903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" name="Google Shape;840;p34"/>
            <p:cNvSpPr txBox="1"/>
            <p:nvPr/>
          </p:nvSpPr>
          <p:spPr>
            <a:xfrm>
              <a:off x="4367800" y="2723725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1" name="Google Shape;841;p34"/>
          <p:cNvSpPr txBox="1"/>
          <p:nvPr/>
        </p:nvSpPr>
        <p:spPr>
          <a:xfrm>
            <a:off x="3846314" y="2041150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Hydrogen - WEST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4"/>
          <p:cNvSpPr txBox="1"/>
          <p:nvPr/>
        </p:nvSpPr>
        <p:spPr>
          <a:xfrm>
            <a:off x="5921325" y="4329025"/>
            <a:ext cx="1478400" cy="428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RFR </a:t>
            </a:r>
            <a:r>
              <a:rPr b="1" i="0" lang="en-US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corrects heating profile</a:t>
            </a:r>
            <a:endParaRPr b="1" i="0" sz="13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4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lang="en-US" sz="2300"/>
              <a:t>Full-wave + ML enables robust real-time capable ICRF models</a:t>
            </a:r>
            <a:endParaRPr/>
          </a:p>
        </p:txBody>
      </p:sp>
      <p:sp>
        <p:nvSpPr>
          <p:cNvPr id="844" name="Google Shape;844;p34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35"/>
          <p:cNvPicPr preferRelativeResize="0"/>
          <p:nvPr/>
        </p:nvPicPr>
        <p:blipFill rotWithShape="1">
          <a:blip r:embed="rId3">
            <a:alphaModFix/>
          </a:blip>
          <a:srcRect b="0" l="67334" r="915" t="22372"/>
          <a:stretch/>
        </p:blipFill>
        <p:spPr>
          <a:xfrm>
            <a:off x="6251467" y="2550899"/>
            <a:ext cx="2725823" cy="20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35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1" name="Google Shape;851;p35"/>
          <p:cNvSpPr/>
          <p:nvPr/>
        </p:nvSpPr>
        <p:spPr>
          <a:xfrm>
            <a:off x="6938975" y="2606675"/>
            <a:ext cx="666900" cy="1484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5"/>
          <p:cNvSpPr txBox="1"/>
          <p:nvPr/>
        </p:nvSpPr>
        <p:spPr>
          <a:xfrm>
            <a:off x="7426325" y="2690338"/>
            <a:ext cx="13212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RFR</a:t>
            </a:r>
            <a:endParaRPr b="1" i="0" sz="13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3D9119"/>
                </a:solidFill>
                <a:latin typeface="Georgia"/>
                <a:ea typeface="Georgia"/>
                <a:cs typeface="Georgia"/>
                <a:sym typeface="Georgia"/>
              </a:rPr>
              <a:t>TORIC-fixed</a:t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53" name="Google Shape;853;p35"/>
          <p:cNvCxnSpPr>
            <a:endCxn id="851" idx="2"/>
          </p:cNvCxnSpPr>
          <p:nvPr/>
        </p:nvCxnSpPr>
        <p:spPr>
          <a:xfrm flipH="1" rot="10800000">
            <a:off x="7137425" y="4091075"/>
            <a:ext cx="135000" cy="23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54" name="Google Shape;854;p35"/>
          <p:cNvPicPr preferRelativeResize="0"/>
          <p:nvPr/>
        </p:nvPicPr>
        <p:blipFill rotWithShape="1">
          <a:blip r:embed="rId4">
            <a:alphaModFix/>
          </a:blip>
          <a:srcRect b="11004" l="782" r="97008" t="21059"/>
          <a:stretch/>
        </p:blipFill>
        <p:spPr>
          <a:xfrm>
            <a:off x="6080977" y="2567975"/>
            <a:ext cx="188776" cy="17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35"/>
          <p:cNvPicPr preferRelativeResize="0"/>
          <p:nvPr/>
        </p:nvPicPr>
        <p:blipFill rotWithShape="1">
          <a:blip r:embed="rId5">
            <a:alphaModFix/>
          </a:blip>
          <a:srcRect b="11569" l="67685" r="0" t="22004"/>
          <a:stretch/>
        </p:blipFill>
        <p:spPr>
          <a:xfrm>
            <a:off x="6279800" y="2558300"/>
            <a:ext cx="2776148" cy="1756526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35"/>
          <p:cNvSpPr/>
          <p:nvPr/>
        </p:nvSpPr>
        <p:spPr>
          <a:xfrm>
            <a:off x="6938975" y="2606675"/>
            <a:ext cx="666900" cy="1484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7" name="Google Shape;857;p35"/>
          <p:cNvCxnSpPr>
            <a:endCxn id="856" idx="2"/>
          </p:cNvCxnSpPr>
          <p:nvPr/>
        </p:nvCxnSpPr>
        <p:spPr>
          <a:xfrm flipH="1" rot="10800000">
            <a:off x="7137425" y="4091075"/>
            <a:ext cx="135000" cy="239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58" name="Google Shape;858;p35"/>
          <p:cNvSpPr txBox="1"/>
          <p:nvPr/>
        </p:nvSpPr>
        <p:spPr>
          <a:xfrm>
            <a:off x="7426325" y="2690350"/>
            <a:ext cx="15510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RFR (extrap.)</a:t>
            </a:r>
            <a:endParaRPr b="1" i="0" sz="1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859" name="Google Shape;859;p35"/>
          <p:cNvCxnSpPr/>
          <p:nvPr/>
        </p:nvCxnSpPr>
        <p:spPr>
          <a:xfrm flipH="1">
            <a:off x="7494875" y="3151850"/>
            <a:ext cx="412200" cy="843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60" name="Google Shape;860;p35"/>
          <p:cNvSpPr txBox="1"/>
          <p:nvPr/>
        </p:nvSpPr>
        <p:spPr>
          <a:xfrm>
            <a:off x="861096" y="202248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5"/>
          <p:cNvSpPr txBox="1"/>
          <p:nvPr/>
        </p:nvSpPr>
        <p:spPr>
          <a:xfrm>
            <a:off x="288375" y="545495"/>
            <a:ext cx="8665200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Inference time ⇨ TORIC O(min) | TORIC-ML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O(µs)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Regression accuracy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⇨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NSTX 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0.95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0.7 </a:t>
            </a:r>
            <a:endParaRPr b="1" i="0" sz="2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ROBUST: 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 physical profiles beyond the original model capability, overcoming numerically challenging scenarios in HHFW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5"/>
          <p:cNvSpPr txBox="1"/>
          <p:nvPr/>
        </p:nvSpPr>
        <p:spPr>
          <a:xfrm>
            <a:off x="6754107" y="204113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3" name="Google Shape;863;p35"/>
          <p:cNvGrpSpPr/>
          <p:nvPr/>
        </p:nvGrpSpPr>
        <p:grpSpPr>
          <a:xfrm>
            <a:off x="108039" y="2555275"/>
            <a:ext cx="2989590" cy="2045724"/>
            <a:chOff x="190500" y="2555275"/>
            <a:chExt cx="2989590" cy="2045724"/>
          </a:xfrm>
        </p:grpSpPr>
        <p:pic>
          <p:nvPicPr>
            <p:cNvPr id="864" name="Google Shape;864;p35"/>
            <p:cNvPicPr preferRelativeResize="0"/>
            <p:nvPr/>
          </p:nvPicPr>
          <p:blipFill rotWithShape="1">
            <a:blip r:embed="rId4">
              <a:alphaModFix/>
            </a:blip>
            <a:srcRect b="11004" l="0" r="65239" t="21059"/>
            <a:stretch/>
          </p:blipFill>
          <p:spPr>
            <a:xfrm>
              <a:off x="190500" y="2555275"/>
              <a:ext cx="2973801" cy="1771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5" name="Google Shape;865;p35"/>
            <p:cNvSpPr txBox="1"/>
            <p:nvPr/>
          </p:nvSpPr>
          <p:spPr>
            <a:xfrm>
              <a:off x="1400900" y="2660083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66" name="Google Shape;866;p35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68188" y="43268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7" name="Google Shape;867;p35"/>
          <p:cNvGrpSpPr/>
          <p:nvPr/>
        </p:nvGrpSpPr>
        <p:grpSpPr>
          <a:xfrm>
            <a:off x="3094139" y="2487248"/>
            <a:ext cx="2986844" cy="2113751"/>
            <a:chOff x="3158275" y="2550748"/>
            <a:chExt cx="2986844" cy="2113751"/>
          </a:xfrm>
        </p:grpSpPr>
        <p:pic>
          <p:nvPicPr>
            <p:cNvPr id="868" name="Google Shape;868;p35"/>
            <p:cNvPicPr preferRelativeResize="0"/>
            <p:nvPr/>
          </p:nvPicPr>
          <p:blipFill rotWithShape="1">
            <a:blip r:embed="rId6">
              <a:alphaModFix/>
            </a:blip>
            <a:srcRect b="10578" l="0" r="65132" t="18237"/>
            <a:stretch/>
          </p:blipFill>
          <p:spPr>
            <a:xfrm>
              <a:off x="3158275" y="2550748"/>
              <a:ext cx="2971976" cy="183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9" name="Google Shape;869;p35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333217" y="43903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0" name="Google Shape;870;p35"/>
            <p:cNvSpPr txBox="1"/>
            <p:nvPr/>
          </p:nvSpPr>
          <p:spPr>
            <a:xfrm>
              <a:off x="4367800" y="2723725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1" name="Google Shape;871;p35"/>
          <p:cNvSpPr txBox="1"/>
          <p:nvPr/>
        </p:nvSpPr>
        <p:spPr>
          <a:xfrm>
            <a:off x="3846314" y="2041150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Hydrogen - WEST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5"/>
          <p:cNvSpPr txBox="1"/>
          <p:nvPr/>
        </p:nvSpPr>
        <p:spPr>
          <a:xfrm>
            <a:off x="5921325" y="4329025"/>
            <a:ext cx="1478400" cy="428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RFR </a:t>
            </a:r>
            <a:r>
              <a:rPr b="1" i="0" lang="en-US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corrects heating profile</a:t>
            </a:r>
            <a:endParaRPr b="1" i="0" sz="13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5"/>
          <p:cNvSpPr/>
          <p:nvPr/>
        </p:nvSpPr>
        <p:spPr>
          <a:xfrm>
            <a:off x="1819200" y="3575050"/>
            <a:ext cx="3646500" cy="961800"/>
          </a:xfrm>
          <a:prstGeom prst="rect">
            <a:avLst/>
          </a:prstGeom>
          <a:solidFill>
            <a:srgbClr val="CFD6F3">
              <a:alpha val="709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5"/>
          <p:cNvSpPr txBox="1"/>
          <p:nvPr/>
        </p:nvSpPr>
        <p:spPr>
          <a:xfrm>
            <a:off x="1953346" y="3688963"/>
            <a:ext cx="3339600" cy="7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452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A. Sanchez-Villar et 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Nucl. Fusion, </a:t>
            </a:r>
            <a:r>
              <a:rPr b="1" i="1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64,</a:t>
            </a:r>
            <a:r>
              <a:rPr b="0" i="1" lang="en-US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096039 (2024) </a:t>
            </a:r>
            <a:endParaRPr b="0" i="1" sz="19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5" name="Google Shape;875;p35"/>
          <p:cNvCxnSpPr/>
          <p:nvPr/>
        </p:nvCxnSpPr>
        <p:spPr>
          <a:xfrm rot="10800000">
            <a:off x="8301960" y="3711475"/>
            <a:ext cx="6300" cy="25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76" name="Google Shape;876;p35"/>
          <p:cNvCxnSpPr>
            <a:stCxn id="877" idx="0"/>
          </p:cNvCxnSpPr>
          <p:nvPr/>
        </p:nvCxnSpPr>
        <p:spPr>
          <a:xfrm flipH="1" rot="10800000">
            <a:off x="8517325" y="4095500"/>
            <a:ext cx="49500" cy="2613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78" name="Google Shape;878;p35"/>
          <p:cNvSpPr/>
          <p:nvPr/>
        </p:nvSpPr>
        <p:spPr>
          <a:xfrm>
            <a:off x="7773475" y="3639175"/>
            <a:ext cx="936300" cy="467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35"/>
          <p:cNvSpPr txBox="1"/>
          <p:nvPr/>
        </p:nvSpPr>
        <p:spPr>
          <a:xfrm>
            <a:off x="7936525" y="4356800"/>
            <a:ext cx="1161600" cy="4287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Higher heating?</a:t>
            </a:r>
            <a:endParaRPr b="1" i="0" sz="1300" u="none" cap="none" strike="noStrik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79" name="Google Shape;879;p35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lang="en-US" sz="2300"/>
              <a:t>Full-wave + ML enables robust real-time capable ICRF models</a:t>
            </a:r>
            <a:endParaRPr/>
          </a:p>
        </p:txBody>
      </p:sp>
      <p:sp>
        <p:nvSpPr>
          <p:cNvPr id="880" name="Google Shape;880;p35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36"/>
          <p:cNvPicPr preferRelativeResize="0"/>
          <p:nvPr/>
        </p:nvPicPr>
        <p:blipFill rotWithShape="1">
          <a:blip r:embed="rId3">
            <a:alphaModFix/>
          </a:blip>
          <a:srcRect b="0" l="67334" r="915" t="22372"/>
          <a:stretch/>
        </p:blipFill>
        <p:spPr>
          <a:xfrm>
            <a:off x="6251467" y="2550899"/>
            <a:ext cx="2725823" cy="20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36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7" name="Google Shape;887;p36"/>
          <p:cNvSpPr txBox="1"/>
          <p:nvPr/>
        </p:nvSpPr>
        <p:spPr>
          <a:xfrm>
            <a:off x="7426325" y="2690338"/>
            <a:ext cx="1321200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RFR</a:t>
            </a:r>
            <a:endParaRPr b="1" i="0" sz="1300" u="none" cap="none" strike="noStrike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3D9119"/>
                </a:solidFill>
                <a:latin typeface="Georgia"/>
                <a:ea typeface="Georgia"/>
                <a:cs typeface="Georgia"/>
                <a:sym typeface="Georgia"/>
              </a:rPr>
              <a:t>TORIC-fixed</a:t>
            </a:r>
            <a:endParaRPr b="1" i="0" sz="1300" u="none" cap="none" strike="noStrike">
              <a:solidFill>
                <a:srgbClr val="3D911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88" name="Google Shape;888;p36"/>
          <p:cNvPicPr preferRelativeResize="0"/>
          <p:nvPr/>
        </p:nvPicPr>
        <p:blipFill rotWithShape="1">
          <a:blip r:embed="rId4">
            <a:alphaModFix/>
          </a:blip>
          <a:srcRect b="11004" l="782" r="97008" t="21059"/>
          <a:stretch/>
        </p:blipFill>
        <p:spPr>
          <a:xfrm>
            <a:off x="6080977" y="2567975"/>
            <a:ext cx="188776" cy="1771524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36"/>
          <p:cNvSpPr txBox="1"/>
          <p:nvPr/>
        </p:nvSpPr>
        <p:spPr>
          <a:xfrm>
            <a:off x="7318172" y="2690350"/>
            <a:ext cx="1760321" cy="645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TORIC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RFR (extrap.)</a:t>
            </a:r>
            <a:endParaRPr b="1" i="0" sz="13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3D9119"/>
                </a:solidFill>
                <a:latin typeface="Georgia"/>
                <a:ea typeface="Georgia"/>
                <a:cs typeface="Georgia"/>
                <a:sym typeface="Georgia"/>
              </a:rPr>
              <a:t>TORIC (upgraded)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36"/>
          <p:cNvSpPr txBox="1"/>
          <p:nvPr/>
        </p:nvSpPr>
        <p:spPr>
          <a:xfrm>
            <a:off x="861096" y="202248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36"/>
          <p:cNvSpPr txBox="1"/>
          <p:nvPr/>
        </p:nvSpPr>
        <p:spPr>
          <a:xfrm>
            <a:off x="288375" y="545495"/>
            <a:ext cx="8665200" cy="14157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Inference time ⇨ TORIC O(min) | TORIC-ML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O(µs)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Regression accuracy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⇨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NSTX 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0.95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 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1" baseline="30000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= 0.7 </a:t>
            </a:r>
            <a:endParaRPr b="1" i="0" sz="20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862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2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ROBUST: 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 physical profiles beyond the original model capability, overcoming numerically challenging scenarios in HHFW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36"/>
          <p:cNvSpPr txBox="1"/>
          <p:nvPr/>
        </p:nvSpPr>
        <p:spPr>
          <a:xfrm>
            <a:off x="6754107" y="2041131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Deuterium - NSTX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3" name="Google Shape;893;p36"/>
          <p:cNvGrpSpPr/>
          <p:nvPr/>
        </p:nvGrpSpPr>
        <p:grpSpPr>
          <a:xfrm>
            <a:off x="108039" y="2555275"/>
            <a:ext cx="2989590" cy="2045724"/>
            <a:chOff x="190500" y="2555275"/>
            <a:chExt cx="2989590" cy="2045724"/>
          </a:xfrm>
        </p:grpSpPr>
        <p:pic>
          <p:nvPicPr>
            <p:cNvPr id="894" name="Google Shape;894;p36"/>
            <p:cNvPicPr preferRelativeResize="0"/>
            <p:nvPr/>
          </p:nvPicPr>
          <p:blipFill rotWithShape="1">
            <a:blip r:embed="rId4">
              <a:alphaModFix/>
            </a:blip>
            <a:srcRect b="11004" l="0" r="65239" t="21059"/>
            <a:stretch/>
          </p:blipFill>
          <p:spPr>
            <a:xfrm>
              <a:off x="190500" y="2555275"/>
              <a:ext cx="2973801" cy="1771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5" name="Google Shape;895;p36"/>
            <p:cNvSpPr txBox="1"/>
            <p:nvPr/>
          </p:nvSpPr>
          <p:spPr>
            <a:xfrm>
              <a:off x="1400900" y="2660083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6" name="Google Shape;896;p36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68188" y="43268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7" name="Google Shape;897;p36"/>
          <p:cNvGrpSpPr/>
          <p:nvPr/>
        </p:nvGrpSpPr>
        <p:grpSpPr>
          <a:xfrm>
            <a:off x="3094139" y="2487248"/>
            <a:ext cx="2986844" cy="2113751"/>
            <a:chOff x="3158275" y="2550748"/>
            <a:chExt cx="2986844" cy="2113751"/>
          </a:xfrm>
        </p:grpSpPr>
        <p:pic>
          <p:nvPicPr>
            <p:cNvPr id="898" name="Google Shape;898;p36"/>
            <p:cNvPicPr preferRelativeResize="0"/>
            <p:nvPr/>
          </p:nvPicPr>
          <p:blipFill rotWithShape="1">
            <a:blip r:embed="rId5">
              <a:alphaModFix/>
            </a:blip>
            <a:srcRect b="10578" l="0" r="65132" t="18237"/>
            <a:stretch/>
          </p:blipFill>
          <p:spPr>
            <a:xfrm>
              <a:off x="3158275" y="2550748"/>
              <a:ext cx="2971976" cy="183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9" name="Google Shape;899;p36"/>
            <p:cNvPicPr preferRelativeResize="0"/>
            <p:nvPr/>
          </p:nvPicPr>
          <p:blipFill rotWithShape="1">
            <a:blip r:embed="rId3">
              <a:alphaModFix/>
            </a:blip>
            <a:srcRect b="0" l="67334" r="915" t="89074"/>
            <a:stretch/>
          </p:blipFill>
          <p:spPr>
            <a:xfrm>
              <a:off x="3333217" y="4390300"/>
              <a:ext cx="2811902" cy="274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p36"/>
            <p:cNvSpPr txBox="1"/>
            <p:nvPr/>
          </p:nvSpPr>
          <p:spPr>
            <a:xfrm>
              <a:off x="4367800" y="2723725"/>
              <a:ext cx="864900" cy="645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TORIC</a:t>
              </a:r>
              <a:endParaRPr b="1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RFR</a:t>
              </a:r>
              <a:endParaRPr b="1" i="0" sz="1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US" sz="13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MLP</a:t>
              </a:r>
              <a:endParaRPr b="1" i="0" sz="1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6"/>
          <p:cNvSpPr txBox="1"/>
          <p:nvPr/>
        </p:nvSpPr>
        <p:spPr>
          <a:xfrm>
            <a:off x="3846314" y="2041150"/>
            <a:ext cx="1956532" cy="39933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Hydrogen - WEST</a:t>
            </a:r>
            <a:endParaRPr b="1" i="0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36"/>
          <p:cNvSpPr/>
          <p:nvPr/>
        </p:nvSpPr>
        <p:spPr>
          <a:xfrm>
            <a:off x="1819200" y="3575050"/>
            <a:ext cx="3646500" cy="961800"/>
          </a:xfrm>
          <a:prstGeom prst="rect">
            <a:avLst/>
          </a:prstGeom>
          <a:solidFill>
            <a:srgbClr val="CFD6F3">
              <a:alpha val="709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3" name="Google Shape;903;p36"/>
          <p:cNvCxnSpPr/>
          <p:nvPr/>
        </p:nvCxnSpPr>
        <p:spPr>
          <a:xfrm rot="10800000">
            <a:off x="8301960" y="3711475"/>
            <a:ext cx="6300" cy="25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04" name="Google Shape;904;p36"/>
          <p:cNvCxnSpPr>
            <a:stCxn id="905" idx="0"/>
          </p:cNvCxnSpPr>
          <p:nvPr/>
        </p:nvCxnSpPr>
        <p:spPr>
          <a:xfrm flipH="1" rot="10800000">
            <a:off x="8517325" y="4095500"/>
            <a:ext cx="49500" cy="2613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06" name="Google Shape;906;p36"/>
          <p:cNvSpPr/>
          <p:nvPr/>
        </p:nvSpPr>
        <p:spPr>
          <a:xfrm>
            <a:off x="7773475" y="3639175"/>
            <a:ext cx="936300" cy="467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6"/>
          <p:cNvSpPr txBox="1"/>
          <p:nvPr/>
        </p:nvSpPr>
        <p:spPr>
          <a:xfrm>
            <a:off x="7936525" y="4356800"/>
            <a:ext cx="1161600" cy="4287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Higher heating?</a:t>
            </a:r>
            <a:endParaRPr b="1" i="0" sz="1300" u="none" cap="none" strike="noStrik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7" name="Google Shape;907;p36"/>
          <p:cNvSpPr txBox="1"/>
          <p:nvPr/>
        </p:nvSpPr>
        <p:spPr>
          <a:xfrm>
            <a:off x="5913540" y="4352743"/>
            <a:ext cx="1478400" cy="428700"/>
          </a:xfrm>
          <a:prstGeom prst="rect">
            <a:avLst/>
          </a:prstGeom>
          <a:noFill/>
          <a:ln cap="flat" cmpd="sng" w="28575">
            <a:solidFill>
              <a:srgbClr val="3D91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445256"/>
                </a:solidFill>
                <a:latin typeface="Georgia"/>
                <a:ea typeface="Georgia"/>
                <a:cs typeface="Georgia"/>
                <a:sym typeface="Georgia"/>
              </a:rPr>
              <a:t>RFR- Physical prediction</a:t>
            </a:r>
            <a:endParaRPr b="1" i="0" sz="1300" u="none" cap="none" strike="noStrike">
              <a:solidFill>
                <a:srgbClr val="445256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908" name="Google Shape;908;p36"/>
          <p:cNvCxnSpPr/>
          <p:nvPr/>
        </p:nvCxnSpPr>
        <p:spPr>
          <a:xfrm flipH="1" rot="10800000">
            <a:off x="7129815" y="4099193"/>
            <a:ext cx="533400" cy="254700"/>
          </a:xfrm>
          <a:prstGeom prst="straightConnector1">
            <a:avLst/>
          </a:prstGeom>
          <a:noFill/>
          <a:ln cap="flat" cmpd="sng" w="28575">
            <a:solidFill>
              <a:srgbClr val="3D911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09" name="Google Shape;909;p36"/>
          <p:cNvSpPr/>
          <p:nvPr/>
        </p:nvSpPr>
        <p:spPr>
          <a:xfrm>
            <a:off x="7777015" y="3642718"/>
            <a:ext cx="936300" cy="467400"/>
          </a:xfrm>
          <a:prstGeom prst="rect">
            <a:avLst/>
          </a:prstGeom>
          <a:noFill/>
          <a:ln cap="flat" cmpd="sng" w="28575">
            <a:solidFill>
              <a:srgbClr val="3D91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91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6"/>
          <p:cNvSpPr txBox="1"/>
          <p:nvPr/>
        </p:nvSpPr>
        <p:spPr>
          <a:xfrm>
            <a:off x="1953346" y="3688963"/>
            <a:ext cx="3339600" cy="7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452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A. Sanchez-Villar et al</a:t>
            </a:r>
            <a:endParaRPr b="0" i="1" sz="16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Phys. Plasmas (2025) </a:t>
            </a:r>
            <a:endParaRPr b="0" i="1" sz="19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6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lang="en-US" sz="2300"/>
              <a:t>Full-wave + ML enables robust real-time capable ICRF models</a:t>
            </a:r>
            <a:endParaRPr/>
          </a:p>
        </p:txBody>
      </p:sp>
      <p:sp>
        <p:nvSpPr>
          <p:cNvPr id="912" name="Google Shape;912;p36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7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9" name="Google Shape;91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7613" y="586500"/>
            <a:ext cx="6468776" cy="37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37"/>
          <p:cNvSpPr txBox="1"/>
          <p:nvPr/>
        </p:nvSpPr>
        <p:spPr>
          <a:xfrm>
            <a:off x="3247575" y="4292575"/>
            <a:ext cx="2772000" cy="491100"/>
          </a:xfrm>
          <a:prstGeom prst="rect">
            <a:avLst/>
          </a:prstGeom>
          <a:noFill/>
          <a:ln cap="flat" cmpd="sng" w="9525">
            <a:solidFill>
              <a:srgbClr val="4452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Á. Sánchez-Villar et al</a:t>
            </a:r>
            <a:endParaRPr b="0" i="1" sz="14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Phys. Plasmas (2025) </a:t>
            </a:r>
            <a:endParaRPr b="0" i="1" sz="17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7"/>
          <p:cNvSpPr txBox="1"/>
          <p:nvPr/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b="1" i="0" lang="en-US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Comparison at extrapolated inference to HHFW outliers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7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9" name="Google Shape;92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6800" y="514500"/>
            <a:ext cx="6619432" cy="377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5500" y="2928350"/>
            <a:ext cx="160825" cy="8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38"/>
          <p:cNvSpPr txBox="1"/>
          <p:nvPr/>
        </p:nvSpPr>
        <p:spPr>
          <a:xfrm>
            <a:off x="2767067" y="4273539"/>
            <a:ext cx="3838898" cy="491100"/>
          </a:xfrm>
          <a:prstGeom prst="rect">
            <a:avLst/>
          </a:prstGeom>
          <a:noFill/>
          <a:ln cap="flat" cmpd="sng" w="9525">
            <a:solidFill>
              <a:srgbClr val="44525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445256"/>
                </a:solidFill>
                <a:latin typeface="Arial"/>
                <a:ea typeface="Arial"/>
                <a:cs typeface="Arial"/>
                <a:sym typeface="Arial"/>
              </a:rPr>
              <a:t>Á. Sánchez-Villar et al Phys. Plasmas (2025)</a:t>
            </a:r>
            <a:endParaRPr b="0" i="1" sz="1700" u="none" cap="none" strike="noStrike">
              <a:solidFill>
                <a:srgbClr val="4452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8"/>
          <p:cNvSpPr txBox="1"/>
          <p:nvPr/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b="1" i="0" lang="en-US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Final models for HHFW at NSTX (including GPR)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8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RF waves propagate in the ionosphere and magnetosphere</a:t>
            </a:r>
            <a:endParaRPr/>
          </a:p>
        </p:txBody>
      </p:sp>
      <p:sp>
        <p:nvSpPr>
          <p:cNvPr id="117" name="Google Shape;117;p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8" name="Google Shape;118;p4" title="the ionospher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425" y="971550"/>
            <a:ext cx="3240324" cy="15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732413" y="2454550"/>
            <a:ext cx="17343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Source: NOAA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7112" y="2417738"/>
            <a:ext cx="1884675" cy="16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6706075" y="4261124"/>
            <a:ext cx="23157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Source: Kim et al. GRL (2023)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47075" y="2582215"/>
            <a:ext cx="2315700" cy="1756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4236188" y="4243013"/>
            <a:ext cx="17343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Source: NASA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6">
            <a:alphaModFix/>
          </a:blip>
          <a:srcRect b="0" l="13577" r="0" t="9255"/>
          <a:stretch/>
        </p:blipFill>
        <p:spPr>
          <a:xfrm>
            <a:off x="7176950" y="4051663"/>
            <a:ext cx="1280119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4429500" y="913525"/>
            <a:ext cx="31302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propagation of radio waves relies in the reflection/transmission characteristics of the ionospheric plasma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554400" y="2927350"/>
            <a:ext cx="35493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Waves in the magnetosphere carry and couple energy, causing significant charged particle losses in Earth’s atmosphere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4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40" name="Google Shape;940;p39" title="Automated_Prediction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451" y="1704198"/>
            <a:ext cx="6710323" cy="2984926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39"/>
          <p:cNvSpPr txBox="1"/>
          <p:nvPr/>
        </p:nvSpPr>
        <p:spPr>
          <a:xfrm>
            <a:off x="531425" y="742950"/>
            <a:ext cx="8145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Train, test, save, load surrogates &amp; results.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optimize the hyperparameters (including architecture) for the RFR, MLP and GPR models for a given dataset + final training.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9"/>
          <p:cNvSpPr txBox="1"/>
          <p:nvPr/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</a:pPr>
            <a:r>
              <a:rPr b="1" i="0" lang="en-US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Bayesian Optimization Methods used to develop an Automated Surrogate Model Generator Suite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9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40"/>
          <p:cNvSpPr txBox="1"/>
          <p:nvPr>
            <p:ph type="title"/>
          </p:nvPr>
        </p:nvSpPr>
        <p:spPr>
          <a:xfrm>
            <a:off x="190500" y="0"/>
            <a:ext cx="7621314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</a:pPr>
            <a:r>
              <a:rPr lang="en-US"/>
              <a:t>Some final references</a:t>
            </a:r>
            <a:endParaRPr/>
          </a:p>
        </p:txBody>
      </p:sp>
      <p:sp>
        <p:nvSpPr>
          <p:cNvPr id="949" name="Google Shape;949;p40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50" name="Google Shape;950;p40"/>
          <p:cNvGrpSpPr/>
          <p:nvPr/>
        </p:nvGrpSpPr>
        <p:grpSpPr>
          <a:xfrm>
            <a:off x="190497" y="1127361"/>
            <a:ext cx="7757340" cy="692497"/>
            <a:chOff x="607325" y="2681786"/>
            <a:chExt cx="4681752" cy="692497"/>
          </a:xfrm>
        </p:grpSpPr>
        <p:sp>
          <p:nvSpPr>
            <p:cNvPr id="951" name="Google Shape;951;p40"/>
            <p:cNvSpPr txBox="1"/>
            <p:nvPr/>
          </p:nvSpPr>
          <p:spPr>
            <a:xfrm>
              <a:off x="607326" y="2681786"/>
              <a:ext cx="4681751" cy="430857"/>
            </a:xfrm>
            <a:prstGeom prst="rect">
              <a:avLst/>
            </a:prstGeom>
            <a:solidFill>
              <a:srgbClr val="D6DDDF"/>
            </a:solidFill>
            <a:ln>
              <a:noFill/>
            </a:ln>
          </p:spPr>
          <p:txBody>
            <a:bodyPr anchorCtr="0" anchor="t" bIns="91425" lIns="274300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Email: </a:t>
              </a:r>
              <a:r>
                <a:rPr b="1" i="0" lang="en-US" sz="1600" u="sng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asvillar@pppl.gov</a:t>
              </a:r>
              <a:r>
                <a:rPr b="1" i="0" lang="en-US" sz="16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 | asvillar@princeton.edu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0"/>
            <p:cNvSpPr/>
            <p:nvPr/>
          </p:nvSpPr>
          <p:spPr>
            <a:xfrm>
              <a:off x="607325" y="2681786"/>
              <a:ext cx="45990" cy="692497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953" name="Google Shape;953;p40"/>
          <p:cNvGrpSpPr/>
          <p:nvPr/>
        </p:nvGrpSpPr>
        <p:grpSpPr>
          <a:xfrm>
            <a:off x="190497" y="1982320"/>
            <a:ext cx="1986643" cy="800219"/>
            <a:chOff x="607326" y="2589454"/>
            <a:chExt cx="1198990" cy="800219"/>
          </a:xfrm>
        </p:grpSpPr>
        <p:sp>
          <p:nvSpPr>
            <p:cNvPr id="954" name="Google Shape;954;p40"/>
            <p:cNvSpPr txBox="1"/>
            <p:nvPr/>
          </p:nvSpPr>
          <p:spPr>
            <a:xfrm>
              <a:off x="607326" y="2589454"/>
              <a:ext cx="1198990" cy="800219"/>
            </a:xfrm>
            <a:prstGeom prst="rect">
              <a:avLst/>
            </a:prstGeom>
            <a:solidFill>
              <a:srgbClr val="D6DDDF"/>
            </a:solidFill>
            <a:ln>
              <a:noFill/>
            </a:ln>
          </p:spPr>
          <p:txBody>
            <a:bodyPr anchorCtr="0" anchor="ctr" bIns="274300" lIns="274300" spcFirstLastPara="1" rIns="91425" wrap="square" tIns="2743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Books RF: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Stix, Brambilla</a:t>
              </a:r>
              <a:r>
                <a:rPr b="0" i="0" lang="en-US" sz="12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, </a:t>
              </a:r>
              <a:r>
                <a:rPr b="1" i="0" lang="en-US" sz="12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Dawson</a:t>
              </a:r>
              <a:r>
                <a:rPr b="0" i="0" lang="en-US" sz="12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, </a:t>
              </a:r>
              <a:r>
                <a:rPr b="0" i="0" lang="en-US" sz="11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Bittencourt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0"/>
            <p:cNvSpPr/>
            <p:nvPr/>
          </p:nvSpPr>
          <p:spPr>
            <a:xfrm>
              <a:off x="607326" y="2589454"/>
              <a:ext cx="45990" cy="8002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956" name="Google Shape;956;p40"/>
          <p:cNvGrpSpPr/>
          <p:nvPr/>
        </p:nvGrpSpPr>
        <p:grpSpPr>
          <a:xfrm>
            <a:off x="190495" y="3056750"/>
            <a:ext cx="1986645" cy="800219"/>
            <a:chOff x="607325" y="2589454"/>
            <a:chExt cx="1198991" cy="800219"/>
          </a:xfrm>
        </p:grpSpPr>
        <p:sp>
          <p:nvSpPr>
            <p:cNvPr id="957" name="Google Shape;957;p40"/>
            <p:cNvSpPr txBox="1"/>
            <p:nvPr/>
          </p:nvSpPr>
          <p:spPr>
            <a:xfrm>
              <a:off x="607326" y="2589454"/>
              <a:ext cx="1198990" cy="800219"/>
            </a:xfrm>
            <a:prstGeom prst="rect">
              <a:avLst/>
            </a:prstGeom>
            <a:solidFill>
              <a:srgbClr val="D6DDDF"/>
            </a:solidFill>
            <a:ln>
              <a:noFill/>
            </a:ln>
          </p:spPr>
          <p:txBody>
            <a:bodyPr anchorCtr="0" anchor="ctr" bIns="274300" lIns="274300" spcFirstLastPara="1" rIns="91425" wrap="square" tIns="2743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RF models: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TORIC, AORSA,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 Petra-M, etc.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0"/>
            <p:cNvSpPr/>
            <p:nvPr/>
          </p:nvSpPr>
          <p:spPr>
            <a:xfrm>
              <a:off x="607325" y="2589454"/>
              <a:ext cx="45990" cy="8002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959" name="Google Shape;959;p40"/>
          <p:cNvGrpSpPr/>
          <p:nvPr/>
        </p:nvGrpSpPr>
        <p:grpSpPr>
          <a:xfrm>
            <a:off x="2381270" y="1982319"/>
            <a:ext cx="1986643" cy="800219"/>
            <a:chOff x="607326" y="2589454"/>
            <a:chExt cx="1198990" cy="800219"/>
          </a:xfrm>
        </p:grpSpPr>
        <p:sp>
          <p:nvSpPr>
            <p:cNvPr id="960" name="Google Shape;960;p40"/>
            <p:cNvSpPr txBox="1"/>
            <p:nvPr/>
          </p:nvSpPr>
          <p:spPr>
            <a:xfrm>
              <a:off x="607326" y="2589454"/>
              <a:ext cx="1198990" cy="800219"/>
            </a:xfrm>
            <a:prstGeom prst="rect">
              <a:avLst/>
            </a:prstGeom>
            <a:solidFill>
              <a:srgbClr val="D6DDDF"/>
            </a:solidFill>
            <a:ln>
              <a:noFill/>
            </a:ln>
          </p:spPr>
          <p:txBody>
            <a:bodyPr anchorCtr="0" anchor="ctr" bIns="274300" lIns="274300" spcFirstLastPara="1" rIns="91425" wrap="square" tIns="2743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Books AI/ML: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Bishop, Goodfellow, etc.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0"/>
            <p:cNvSpPr/>
            <p:nvPr/>
          </p:nvSpPr>
          <p:spPr>
            <a:xfrm>
              <a:off x="607326" y="2589454"/>
              <a:ext cx="45990" cy="8002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grpSp>
        <p:nvGrpSpPr>
          <p:cNvPr id="962" name="Google Shape;962;p40"/>
          <p:cNvGrpSpPr/>
          <p:nvPr/>
        </p:nvGrpSpPr>
        <p:grpSpPr>
          <a:xfrm>
            <a:off x="2381268" y="3056750"/>
            <a:ext cx="1986645" cy="800219"/>
            <a:chOff x="607325" y="2589454"/>
            <a:chExt cx="1198991" cy="800219"/>
          </a:xfrm>
        </p:grpSpPr>
        <p:sp>
          <p:nvSpPr>
            <p:cNvPr id="963" name="Google Shape;963;p40"/>
            <p:cNvSpPr txBox="1"/>
            <p:nvPr/>
          </p:nvSpPr>
          <p:spPr>
            <a:xfrm>
              <a:off x="607326" y="2589454"/>
              <a:ext cx="1198990" cy="800219"/>
            </a:xfrm>
            <a:prstGeom prst="rect">
              <a:avLst/>
            </a:prstGeom>
            <a:solidFill>
              <a:srgbClr val="D6DDDF"/>
            </a:solidFill>
            <a:ln>
              <a:noFill/>
            </a:ln>
          </p:spPr>
          <p:txBody>
            <a:bodyPr anchorCtr="0" anchor="ctr" bIns="274300" lIns="274300" spcFirstLastPara="1" rIns="91425" wrap="square" tIns="2743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ML models: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PyTorch, TensorFlow, Sklearn, Gpflow, BoTorch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607325" y="2589454"/>
              <a:ext cx="45990" cy="8002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965" name="Google Shape;965;p40"/>
          <p:cNvSpPr txBox="1"/>
          <p:nvPr/>
        </p:nvSpPr>
        <p:spPr>
          <a:xfrm>
            <a:off x="4776089" y="1976549"/>
            <a:ext cx="3121565" cy="1803550"/>
          </a:xfrm>
          <a:prstGeom prst="rect">
            <a:avLst/>
          </a:prstGeom>
          <a:solidFill>
            <a:srgbClr val="D6DDDF"/>
          </a:solidFill>
          <a:ln>
            <a:noFill/>
          </a:ln>
        </p:spPr>
        <p:txBody>
          <a:bodyPr anchorCtr="0" anchor="t" bIns="137150" lIns="182875" spcFirstLastPara="1" rIns="137150" wrap="square" tIns="13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Some links: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200" u="sng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www.github.com/piScope/piScope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200" u="sng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www.github.com/piScope/PetraM_RF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200" u="sng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www.scikit-learn.org</a:t>
            </a:r>
            <a:endParaRPr b="0" i="0" sz="12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b="0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www.pytorch.org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; </a:t>
            </a:r>
            <a:r>
              <a:rPr b="0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www.tensorflow.org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40"/>
          <p:cNvSpPr txBox="1"/>
          <p:nvPr/>
        </p:nvSpPr>
        <p:spPr>
          <a:xfrm>
            <a:off x="190495" y="4016139"/>
            <a:ext cx="7757338" cy="461645"/>
          </a:xfrm>
          <a:prstGeom prst="rect">
            <a:avLst/>
          </a:prstGeom>
          <a:solidFill>
            <a:srgbClr val="D6DDDF"/>
          </a:solidFill>
          <a:ln>
            <a:noFill/>
          </a:ln>
        </p:spPr>
        <p:txBody>
          <a:bodyPr anchorCtr="0" anchor="t" bIns="137150" lIns="182875" spcFirstLastPara="1" rIns="137150" wrap="square" tIns="13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Special thanks</a:t>
            </a:r>
            <a:r>
              <a:rPr b="0" i="0" lang="en-US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to N. Bertelli, S. Shiraiwa, and to the organizers and participants of the SULI</a:t>
            </a:r>
            <a:endParaRPr b="0" i="0" sz="105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Google Shape;967;p40"/>
          <p:cNvSpPr txBox="1"/>
          <p:nvPr/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900" u="none" cap="none" strike="noStrik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rPr>
              <a:t>06/11/25	Princeton Plasma Physics Laboratory               A. Sanchez-Villar - RF Heating and AI	Introduction to Plasma and Fusion Course</a:t>
            </a:r>
            <a:endParaRPr b="0" i="0" sz="900" u="none" cap="none" strike="noStrike">
              <a:solidFill>
                <a:srgbClr val="D6DDD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RF waves also in solar corona </a:t>
            </a:r>
            <a:endParaRPr/>
          </a:p>
        </p:txBody>
      </p:sp>
      <p:sp>
        <p:nvSpPr>
          <p:cNvPr id="134" name="Google Shape;134;p5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5"/>
          <p:cNvSpPr txBox="1"/>
          <p:nvPr/>
        </p:nvSpPr>
        <p:spPr>
          <a:xfrm>
            <a:off x="5387950" y="4266399"/>
            <a:ext cx="23157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Source: Bose et al. The Astrophysical Journal (2024)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1572213" y="4194463"/>
            <a:ext cx="17343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Source: NASA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749" y="2370900"/>
            <a:ext cx="2995350" cy="19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 title="image_6890e-Alfven-Waves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850" y="1199097"/>
            <a:ext cx="2995349" cy="299537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4225450" y="1037100"/>
            <a:ext cx="4091400" cy="13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Studies suggest that Alfvén wave propagation and reflection in the solar corona drive turbulence and help heat the solar corona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5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Also in space plasma thrusters!</a:t>
            </a:r>
            <a:endParaRPr/>
          </a:p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 b="1224" l="4462" r="12906" t="0"/>
          <a:stretch/>
        </p:blipFill>
        <p:spPr>
          <a:xfrm>
            <a:off x="382225" y="2023725"/>
            <a:ext cx="2943477" cy="20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 b="16903" l="13021" r="48564" t="25144"/>
          <a:stretch/>
        </p:blipFill>
        <p:spPr>
          <a:xfrm>
            <a:off x="3540135" y="2023724"/>
            <a:ext cx="2546787" cy="201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1350" y="2023727"/>
            <a:ext cx="2142264" cy="20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761400" y="829575"/>
            <a:ext cx="7621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Electrodeless Plasma Thrusters</a:t>
            </a:r>
            <a:endParaRPr b="1" i="0" sz="20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b="1" i="0" sz="18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RF HEATING SOURCE </a:t>
            </a: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+ </a:t>
            </a:r>
            <a:r>
              <a:rPr b="0" i="0" lang="en-US" sz="1800" u="none" cap="none" strike="noStrik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MAGNETIC NOZZLE (MN)</a:t>
            </a: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= </a:t>
            </a:r>
            <a:r>
              <a:rPr b="0" i="0" lang="en-US" sz="1800" u="none" cap="none" strike="noStrike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PROPULSION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2272450" y="1981975"/>
            <a:ext cx="12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VASIMIR</a:t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3504325" y="1974038"/>
            <a:ext cx="122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Helicon Thruster </a:t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6323725" y="1974038"/>
            <a:ext cx="12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ECR </a:t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6"/>
          <p:cNvSpPr txBox="1"/>
          <p:nvPr/>
        </p:nvSpPr>
        <p:spPr>
          <a:xfrm>
            <a:off x="2725350" y="3186300"/>
            <a:ext cx="12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MN</a:t>
            </a:r>
            <a:endParaRPr b="0" i="0" sz="1800" u="none" cap="none" strike="noStrik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5609550" y="3108925"/>
            <a:ext cx="12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MN</a:t>
            </a:r>
            <a:endParaRPr b="0" i="0" sz="1800" u="none" cap="none" strike="noStrik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7672325" y="2522300"/>
            <a:ext cx="12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MN</a:t>
            </a:r>
            <a:endParaRPr b="0" i="0" sz="1800" u="none" cap="none" strike="noStrik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386675" y="1908200"/>
            <a:ext cx="187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Helicon </a:t>
            </a:r>
            <a:endParaRPr b="0" i="0" sz="18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antennas</a:t>
            </a:r>
            <a:endParaRPr b="0" i="0" sz="18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3532525" y="3570625"/>
            <a:ext cx="187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Helicon antenna </a:t>
            </a:r>
            <a:endParaRPr b="0" i="0" sz="18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301350" y="3607150"/>
            <a:ext cx="187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Coaxial + ECR</a:t>
            </a:r>
            <a:endParaRPr b="0" i="0" sz="18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6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RF waves also exist in fusion devices: what is their role?</a:t>
            </a:r>
            <a:endParaRPr/>
          </a:p>
        </p:txBody>
      </p:sp>
      <p:sp>
        <p:nvSpPr>
          <p:cNvPr id="168" name="Google Shape;168;p7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7"/>
          <p:cNvSpPr txBox="1"/>
          <p:nvPr>
            <p:ph idx="1" type="body"/>
          </p:nvPr>
        </p:nvSpPr>
        <p:spPr>
          <a:xfrm>
            <a:off x="285750" y="9530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3682188" y="1102475"/>
            <a:ext cx="1616400" cy="95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RF WAVES </a:t>
            </a:r>
            <a:endParaRPr b="1" i="0" sz="16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3775713" y="3658725"/>
            <a:ext cx="1616400" cy="95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PLASMA</a:t>
            </a:r>
            <a:endParaRPr b="1" i="0" sz="16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172" name="Google Shape;172;p7"/>
          <p:cNvCxnSpPr>
            <a:stCxn id="170" idx="3"/>
            <a:endCxn id="171" idx="3"/>
          </p:cNvCxnSpPr>
          <p:nvPr/>
        </p:nvCxnSpPr>
        <p:spPr>
          <a:xfrm>
            <a:off x="5298588" y="1580375"/>
            <a:ext cx="93600" cy="2556300"/>
          </a:xfrm>
          <a:prstGeom prst="bentConnector3">
            <a:avLst>
              <a:gd fmla="val 1032626" name="adj1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3" name="Google Shape;173;p7"/>
          <p:cNvSpPr txBox="1"/>
          <p:nvPr/>
        </p:nvSpPr>
        <p:spPr>
          <a:xfrm>
            <a:off x="6347550" y="822150"/>
            <a:ext cx="27963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Transfer momentum and energy to plasmas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Applications: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1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Bulk heating</a:t>
            </a:r>
            <a:endParaRPr b="1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Non-inductive 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current drive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Fast control of profiles, scenario &amp; impurity 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Wall conditioning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MHD-Instability suppression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Fast-ion tailoring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Start-up &amp; breakdown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Etc…</a:t>
            </a:r>
            <a:endParaRPr b="0" i="0" sz="17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4" name="Google Shape;174;p7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6c579a3ad_0_2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RF waves also exist in fusion devices: what is their role?</a:t>
            </a:r>
            <a:endParaRPr/>
          </a:p>
        </p:txBody>
      </p:sp>
      <p:sp>
        <p:nvSpPr>
          <p:cNvPr id="181" name="Google Shape;181;g336c579a3ad_0_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g336c579a3ad_0_2"/>
          <p:cNvSpPr txBox="1"/>
          <p:nvPr>
            <p:ph idx="1" type="body"/>
          </p:nvPr>
        </p:nvSpPr>
        <p:spPr>
          <a:xfrm>
            <a:off x="285750" y="9530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/>
          </a:p>
        </p:txBody>
      </p:sp>
      <p:sp>
        <p:nvSpPr>
          <p:cNvPr id="183" name="Google Shape;183;g336c579a3ad_0_2"/>
          <p:cNvSpPr/>
          <p:nvPr/>
        </p:nvSpPr>
        <p:spPr>
          <a:xfrm>
            <a:off x="3682188" y="1102475"/>
            <a:ext cx="1616400" cy="95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RF WAVES </a:t>
            </a:r>
            <a:endParaRPr b="1" i="0" sz="16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4" name="Google Shape;184;g336c579a3ad_0_2"/>
          <p:cNvSpPr/>
          <p:nvPr/>
        </p:nvSpPr>
        <p:spPr>
          <a:xfrm>
            <a:off x="3775713" y="3658725"/>
            <a:ext cx="1616400" cy="95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PLASMA</a:t>
            </a:r>
            <a:endParaRPr b="1" i="0" sz="16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185" name="Google Shape;185;g336c579a3ad_0_2"/>
          <p:cNvCxnSpPr>
            <a:stCxn id="183" idx="3"/>
            <a:endCxn id="184" idx="3"/>
          </p:cNvCxnSpPr>
          <p:nvPr/>
        </p:nvCxnSpPr>
        <p:spPr>
          <a:xfrm>
            <a:off x="5298588" y="1580375"/>
            <a:ext cx="93600" cy="2556300"/>
          </a:xfrm>
          <a:prstGeom prst="bentConnector3">
            <a:avLst>
              <a:gd fmla="val 1032626" name="adj1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6" name="Google Shape;186;g336c579a3ad_0_2"/>
          <p:cNvSpPr txBox="1"/>
          <p:nvPr/>
        </p:nvSpPr>
        <p:spPr>
          <a:xfrm>
            <a:off x="6347550" y="822150"/>
            <a:ext cx="27963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Transfer momentum and energy to plasmas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Applications: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1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Bulk heating</a:t>
            </a:r>
            <a:endParaRPr b="1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Non-inductive 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current drive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Fast control of profiles, scenario &amp; impurity 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Wall conditioning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MHD-Instability suppression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Fast-ion tailoring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Start-up &amp; breakdown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Etc…</a:t>
            </a:r>
            <a:endParaRPr b="0" i="0" sz="17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187" name="Google Shape;187;g336c579a3ad_0_2"/>
          <p:cNvCxnSpPr>
            <a:stCxn id="184" idx="1"/>
            <a:endCxn id="183" idx="1"/>
          </p:cNvCxnSpPr>
          <p:nvPr/>
        </p:nvCxnSpPr>
        <p:spPr>
          <a:xfrm rot="10800000">
            <a:off x="3682113" y="1580325"/>
            <a:ext cx="93600" cy="2556300"/>
          </a:xfrm>
          <a:prstGeom prst="bentConnector3">
            <a:avLst>
              <a:gd fmla="val 1153005" name="adj1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8" name="Google Shape;188;g336c579a3ad_0_2"/>
          <p:cNvSpPr txBox="1"/>
          <p:nvPr/>
        </p:nvSpPr>
        <p:spPr>
          <a:xfrm>
            <a:off x="285750" y="1065250"/>
            <a:ext cx="22665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Emission/Instabilities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Diagnostics:</a:t>
            </a:r>
            <a:endParaRPr b="1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Microwave reflectometers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Electron Cyclotron Emisison 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Thomson scattering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Soft X-rays diodes/cameras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n-US" sz="1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Etc…</a:t>
            </a:r>
            <a:endParaRPr b="0" i="0" sz="17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9" name="Google Shape;189;g336c579a3ad_0_2"/>
          <p:cNvSpPr txBox="1"/>
          <p:nvPr>
            <p:ph idx="11" type="ftr"/>
          </p:nvPr>
        </p:nvSpPr>
        <p:spPr>
          <a:xfrm>
            <a:off x="190500" y="4819650"/>
            <a:ext cx="79938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The key frequencies in fusion devices</a:t>
            </a:r>
            <a:endParaRPr/>
          </a:p>
        </p:txBody>
      </p:sp>
      <p:sp>
        <p:nvSpPr>
          <p:cNvPr id="196" name="Google Shape;196;p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7" name="Google Shape;197;p8" title="FReq_Fusion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713" y="895500"/>
            <a:ext cx="8146583" cy="37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"/>
          <p:cNvSpPr txBox="1"/>
          <p:nvPr/>
        </p:nvSpPr>
        <p:spPr>
          <a:xfrm>
            <a:off x="6876975" y="4373524"/>
            <a:ext cx="23157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Courtesy of N. Bertelli</a:t>
            </a:r>
            <a:endParaRPr b="0" i="1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8"/>
          <p:cNvSpPr txBox="1"/>
          <p:nvPr>
            <p:ph idx="11" type="ftr"/>
          </p:nvPr>
        </p:nvSpPr>
        <p:spPr>
          <a:xfrm>
            <a:off x="190500" y="4819650"/>
            <a:ext cx="7993704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06/11/25	Princeton Plasma Physics Laboratory               A. Sanchez-Villar - RF Heating and AI	Introduction to Plasma and Fusion Course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