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4" r:id="rId3"/>
    <p:sldId id="279" r:id="rId4"/>
    <p:sldId id="280" r:id="rId5"/>
    <p:sldId id="272" r:id="rId6"/>
    <p:sldId id="274" r:id="rId7"/>
    <p:sldId id="275" r:id="rId8"/>
    <p:sldId id="282" r:id="rId9"/>
    <p:sldId id="276" r:id="rId10"/>
    <p:sldId id="277" r:id="rId11"/>
    <p:sldId id="284" r:id="rId12"/>
    <p:sldId id="286" r:id="rId13"/>
    <p:sldId id="285" r:id="rId14"/>
    <p:sldId id="283" r:id="rId15"/>
    <p:sldId id="293" r:id="rId16"/>
    <p:sldId id="287" r:id="rId17"/>
    <p:sldId id="288" r:id="rId18"/>
    <p:sldId id="289" r:id="rId19"/>
    <p:sldId id="290" r:id="rId20"/>
    <p:sldId id="292" r:id="rId21"/>
    <p:sldId id="291" r:id="rId22"/>
    <p:sldId id="281" r:id="rId23"/>
    <p:sldId id="273" r:id="rId24"/>
    <p:sldId id="264" r:id="rId25"/>
    <p:sldId id="278" r:id="rId2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Slab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WbCTWFIly9FvzIdwoA+oeirbb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B81A45-4DE2-4855-BC56-6480936E6B95}">
  <a:tblStyle styleId="{69B81A45-4DE2-4855-BC56-6480936E6B95}" styleName="Table_0">
    <a:wholeTbl>
      <a:tcTxStyle b="off" i="off">
        <a:font>
          <a:latin typeface="Georgia"/>
          <a:ea typeface="Georgia"/>
          <a:cs typeface="Georg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0F1"/>
          </a:solidFill>
        </a:fill>
      </a:tcStyle>
    </a:wholeTbl>
    <a:band1H>
      <a:tcTxStyle/>
      <a:tcStyle>
        <a:tcBdr/>
        <a:fill>
          <a:solidFill>
            <a:srgbClr val="CEE0E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E0E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eorgia"/>
          <a:ea typeface="Georgia"/>
          <a:cs typeface="Georg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eorgia"/>
          <a:ea typeface="Georgia"/>
          <a:cs typeface="Georg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0204"/>
  </p:normalViewPr>
  <p:slideViewPr>
    <p:cSldViewPr snapToGrid="0">
      <p:cViewPr varScale="1">
        <p:scale>
          <a:sx n="117" d="100"/>
          <a:sy n="117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Schematic view of the elongated plasma displaced from the equilibrium point  inside the “circular” vacuum vessel and the response of the latter to the VDE. The vector  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Fpw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the Ampère force (71) due to the plasma toroidal current j  and uniform horizontal field 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celta_B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produced by the eddy currents j ⁠, and  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Fpcis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 force (72) attracting plasma to the outer shaping coils.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30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Demonstration of plasma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current, vertical stability, position and shape control. Top, target shape points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with 2 cm radius (blue circles), compared with the post-experiment equilibrium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reconstruction (black continuous line in contour plot). Bottom left, target time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traces (blue traces) compared with reconstructed observation (orange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traces), with the window of diverted plasma marked (green rectangle). Bottom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right, picture inside the vessel at 0.6 s showing the diverted plasma with its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legs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24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yes, we do care about how much fuel goes in—but the real party trick is using PF coils to pinch, poke, and shape our giant glowing </a:t>
            </a:r>
            <a:r>
              <a:rPr lang="en-US" dirty="0" err="1"/>
              <a:t>doughnu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355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the plasma as a current ring. Its self-field traps particles but doesn’t let us steer it. That’s where external PF coils come in—they ‘push’ or ‘pull’ the plasma to keep it </a:t>
            </a:r>
            <a:r>
              <a:rPr lang="en-US" dirty="0" err="1"/>
              <a:t>centred</a:t>
            </a:r>
            <a:r>
              <a:rPr lang="en-US" dirty="0"/>
              <a:t> and shaped.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05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State-space lets us handle multiple outputs and inputs simultaneously. We compute an optimal gain matrix K (via LQR) that shapes the entire system’s dynamics—far more powerful than independent SISO loops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4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By moving poles left or right, up or down in the complex plane, we speed up or slow down responses and introduce or damp </a:t>
            </a:r>
            <a:r>
              <a:rPr lang="en-US" dirty="0" err="1"/>
              <a:t>oscillatio</a:t>
            </a:r>
            <a:r>
              <a:rPr lang="en-US" dirty="0"/>
              <a:t> </a:t>
            </a:r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Even without heavy math, you can see that a few marks on a plane tell you everything about how a controller will behave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520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Main 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/>
        </p:nvSpPr>
        <p:spPr>
          <a:xfrm>
            <a:off x="0" y="971550"/>
            <a:ext cx="8621486" cy="1599161"/>
          </a:xfrm>
          <a:custGeom>
            <a:avLst/>
            <a:gdLst/>
            <a:ahLst/>
            <a:cxnLst/>
            <a:rect l="l" t="t" r="r" b="b"/>
            <a:pathLst>
              <a:path w="8621486" h="1969477" extrusionOk="0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1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89587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190500" y="971551"/>
            <a:ext cx="8420100" cy="38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1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">
  <p:cSld name="Chapter 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>
            <a:spLocks noGrp="1"/>
          </p:cNvSpPr>
          <p:nvPr>
            <p:ph type="pic" idx="2"/>
          </p:nvPr>
        </p:nvSpPr>
        <p:spPr>
          <a:xfrm>
            <a:off x="0" y="742950"/>
            <a:ext cx="9144000" cy="4449817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1"/>
          <p:cNvSpPr/>
          <p:nvPr/>
        </p:nvSpPr>
        <p:spPr>
          <a:xfrm>
            <a:off x="0" y="1836683"/>
            <a:ext cx="8621486" cy="1481785"/>
          </a:xfrm>
          <a:custGeom>
            <a:avLst/>
            <a:gdLst/>
            <a:ahLst/>
            <a:cxnLst/>
            <a:rect l="l" t="t" r="r" b="b"/>
            <a:pathLst>
              <a:path w="8621486" h="1969477" extrusionOk="0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190500" y="1836682"/>
            <a:ext cx="8086396" cy="148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21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89587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69BA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60728" cy="74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190502" y="971550"/>
            <a:ext cx="4247492" cy="380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2"/>
          </p:nvPr>
        </p:nvSpPr>
        <p:spPr>
          <a:xfrm>
            <a:off x="4649513" y="976289"/>
            <a:ext cx="4303987" cy="380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2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 x2">
  <p:cSld name="Gallery x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8086397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1057603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2"/>
          </p:nvPr>
        </p:nvSpPr>
        <p:spPr>
          <a:xfrm>
            <a:off x="4886459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>
            <a:spLocks noGrp="1"/>
          </p:cNvSpPr>
          <p:nvPr>
            <p:ph type="pic" idx="3"/>
          </p:nvPr>
        </p:nvSpPr>
        <p:spPr>
          <a:xfrm>
            <a:off x="153774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5"/>
          <p:cNvSpPr>
            <a:spLocks noGrp="1"/>
          </p:cNvSpPr>
          <p:nvPr>
            <p:ph type="pic" idx="4"/>
          </p:nvPr>
        </p:nvSpPr>
        <p:spPr>
          <a:xfrm>
            <a:off x="5366598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" name="Google Shape;74;p2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 x3">
  <p:cSld name="Gallery x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7" name="Google Shape;77;p26"/>
          <p:cNvSpPr txBox="1">
            <a:spLocks noGrp="1"/>
          </p:cNvSpPr>
          <p:nvPr>
            <p:ph type="title"/>
          </p:nvPr>
        </p:nvSpPr>
        <p:spPr>
          <a:xfrm>
            <a:off x="190499" y="0"/>
            <a:ext cx="8086398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>
            <a:off x="190500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2"/>
          </p:nvPr>
        </p:nvSpPr>
        <p:spPr>
          <a:xfrm>
            <a:off x="3065542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3"/>
          </p:nvPr>
        </p:nvSpPr>
        <p:spPr>
          <a:xfrm>
            <a:off x="5940583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>
            <a:spLocks noGrp="1"/>
          </p:cNvSpPr>
          <p:nvPr>
            <p:ph type="pic" idx="4"/>
          </p:nvPr>
        </p:nvSpPr>
        <p:spPr>
          <a:xfrm>
            <a:off x="670639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6"/>
          <p:cNvSpPr>
            <a:spLocks noGrp="1"/>
          </p:cNvSpPr>
          <p:nvPr>
            <p:ph type="pic" idx="5"/>
          </p:nvPr>
        </p:nvSpPr>
        <p:spPr>
          <a:xfrm>
            <a:off x="3545681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6"/>
          <p:cNvSpPr>
            <a:spLocks noGrp="1"/>
          </p:cNvSpPr>
          <p:nvPr>
            <p:ph type="pic" idx="6"/>
          </p:nvPr>
        </p:nvSpPr>
        <p:spPr>
          <a:xfrm>
            <a:off x="642072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" name="Google Shape;86;p2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NoFooter">
  <p:cSld name="Content_NoFoot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1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2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NoFooter">
  <p:cSld name="Blank_NoFoot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" name="Google Shape;94;p2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8086396" cy="74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 b="1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ldNum" idx="12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190500" y="971550"/>
            <a:ext cx="8420099" cy="384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48550/arXiv.2010.1614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142/9789812818805_001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>
            <a:spLocks noGrp="1"/>
          </p:cNvSpPr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</a:pPr>
            <a:r>
              <a:rPr lang="en-US" dirty="0"/>
              <a:t>Plasma Control</a:t>
            </a:r>
            <a:br>
              <a:rPr lang="en-US" dirty="0"/>
            </a:br>
            <a:r>
              <a:rPr lang="en-US" sz="1800" b="0" dirty="0">
                <a:solidFill>
                  <a:srgbClr val="D6DDDF"/>
                </a:solidFill>
              </a:rPr>
              <a:t>Doménica Corona</a:t>
            </a:r>
            <a:br>
              <a:rPr lang="en-US" sz="1800" b="0" dirty="0">
                <a:solidFill>
                  <a:srgbClr val="D6DDDF"/>
                </a:solidFill>
              </a:rPr>
            </a:br>
            <a:r>
              <a:rPr lang="en-US" sz="1800" b="0" dirty="0">
                <a:solidFill>
                  <a:srgbClr val="D6DDDF"/>
                </a:solidFill>
              </a:rPr>
              <a:t>June 12</a:t>
            </a:r>
            <a:r>
              <a:rPr lang="en-US" sz="1800" b="0" baseline="30000" dirty="0">
                <a:solidFill>
                  <a:srgbClr val="D6DDDF"/>
                </a:solidFill>
              </a:rPr>
              <a:t>th</a:t>
            </a:r>
            <a:r>
              <a:rPr lang="en-US" sz="1800" b="0" dirty="0">
                <a:solidFill>
                  <a:srgbClr val="D6DDDF"/>
                </a:solidFill>
              </a:rPr>
              <a:t> 2025</a:t>
            </a:r>
            <a:endParaRPr b="0" dirty="0">
              <a:solidFill>
                <a:srgbClr val="D6DDD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A7C16-D59B-6D83-919E-C532DAB548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E1692F-59EA-2C87-8351-6969171A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/>
          <a:lstStyle/>
          <a:p>
            <a:r>
              <a:rPr lang="en-US" dirty="0"/>
              <a:t>Why tokamak control matters?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E4E05-A10B-099D-8C7D-F3878E7A4FFD}"/>
              </a:ext>
            </a:extLst>
          </p:cNvPr>
          <p:cNvSpPr txBox="1"/>
          <p:nvPr/>
        </p:nvSpPr>
        <p:spPr>
          <a:xfrm>
            <a:off x="266812" y="819706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the risks of having an uncontrolled plasma?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52125-62D1-E00C-CF38-0C69F82EA87D}"/>
              </a:ext>
            </a:extLst>
          </p:cNvPr>
          <p:cNvSpPr txBox="1"/>
          <p:nvPr/>
        </p:nvSpPr>
        <p:spPr>
          <a:xfrm>
            <a:off x="266812" y="1235016"/>
            <a:ext cx="80263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so famous Vertical Displacements Events (VDEs)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Fast upward/downward drifts leading to a wall contact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itchFamily="2" charset="2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Disruptions  Sudden loss of confinements, it causes thermal and electromagnetic loads on the vessel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Wall damage and lost of operations  Damage in the tiles, overstressing of the coils and time of our machine not operating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 deviations in field balance can cause the plasma to drift!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15698-65DD-F5FE-9A92-3CDDE3449CBB}"/>
              </a:ext>
            </a:extLst>
          </p:cNvPr>
          <p:cNvSpPr txBox="1"/>
          <p:nvPr/>
        </p:nvSpPr>
        <p:spPr>
          <a:xfrm>
            <a:off x="331748" y="3481785"/>
            <a:ext cx="3049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is vertical position critical?</a:t>
            </a:r>
          </a:p>
          <a:p>
            <a:endParaRPr lang="en-US" sz="16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21CCB-0836-75D5-72B0-B7338C059456}"/>
              </a:ext>
            </a:extLst>
          </p:cNvPr>
          <p:cNvSpPr txBox="1"/>
          <p:nvPr/>
        </p:nvSpPr>
        <p:spPr>
          <a:xfrm>
            <a:off x="413468" y="3848432"/>
            <a:ext cx="7641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instabilities grow very fast </a:t>
            </a:r>
            <a:r>
              <a:rPr lang="en-US" dirty="0">
                <a:sym typeface="Wingdings" pitchFamily="2" charset="2"/>
              </a:rPr>
              <a:t> they must be detected almost instantly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Without stabilization, the plasma touches the top or bottom of the vessel  aborted discharge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8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0295-27AA-18E6-E378-E789461E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Instability in a tokamak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B3570-D170-752E-FE8F-0B06B18D7F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B97B0-5E37-7BEC-B3CA-220F87310E4F}"/>
              </a:ext>
            </a:extLst>
          </p:cNvPr>
          <p:cNvSpPr txBox="1"/>
          <p:nvPr/>
        </p:nvSpPr>
        <p:spPr>
          <a:xfrm>
            <a:off x="411480" y="905256"/>
            <a:ext cx="2730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Inherent Unstable Equilibrium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E58DD-5D87-1CEA-7204-67A9CB471589}"/>
              </a:ext>
            </a:extLst>
          </p:cNvPr>
          <p:cNvSpPr txBox="1"/>
          <p:nvPr/>
        </p:nvSpPr>
        <p:spPr>
          <a:xfrm>
            <a:off x="713232" y="1224463"/>
            <a:ext cx="679865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elongated plasma column has no natural restoring force in the vertical direction</a:t>
            </a:r>
          </a:p>
          <a:p>
            <a:endParaRPr lang="en-US" dirty="0"/>
          </a:p>
          <a:p>
            <a:r>
              <a:rPr lang="en-US" dirty="0"/>
              <a:t>Small vertical displacements grow exponentially without feedback</a:t>
            </a:r>
          </a:p>
          <a:p>
            <a:endParaRPr lang="en-US" dirty="0"/>
          </a:p>
          <a:p>
            <a:r>
              <a:rPr lang="en-US" dirty="0"/>
              <a:t>Requires detection and correction on less than one millisecond timescales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0D185-ABB2-BBBB-0539-0C1C357E8644}"/>
              </a:ext>
            </a:extLst>
          </p:cNvPr>
          <p:cNvSpPr txBox="1"/>
          <p:nvPr/>
        </p:nvSpPr>
        <p:spPr>
          <a:xfrm>
            <a:off x="425853" y="2441710"/>
            <a:ext cx="282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Dependence on Plasma Shape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7883B-3CD8-BCDF-2F93-D83C0E402C36}"/>
              </a:ext>
            </a:extLst>
          </p:cNvPr>
          <p:cNvSpPr txBox="1"/>
          <p:nvPr/>
        </p:nvSpPr>
        <p:spPr>
          <a:xfrm>
            <a:off x="822960" y="2875527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Higer elongation </a:t>
            </a:r>
            <a:r>
              <a:rPr lang="en-US" dirty="0" err="1"/>
              <a:t>κ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faster vertical growth</a:t>
            </a:r>
          </a:p>
          <a:p>
            <a:r>
              <a:rPr lang="en-US" dirty="0">
                <a:sym typeface="Wingdings" pitchFamily="2" charset="2"/>
              </a:rPr>
              <a:t>Triangularity </a:t>
            </a:r>
            <a:r>
              <a:rPr lang="en-US" dirty="0" err="1">
                <a:sym typeface="Wingdings" pitchFamily="2" charset="2"/>
              </a:rPr>
              <a:t>δ</a:t>
            </a:r>
            <a:r>
              <a:rPr lang="en-US" dirty="0">
                <a:sym typeface="Wingdings" pitchFamily="2" charset="2"/>
              </a:rPr>
              <a:t> and plasma current profile also influence stability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9543B-C6B1-48CF-FD77-ABEF44AED248}"/>
              </a:ext>
            </a:extLst>
          </p:cNvPr>
          <p:cNvSpPr txBox="1"/>
          <p:nvPr/>
        </p:nvSpPr>
        <p:spPr>
          <a:xfrm>
            <a:off x="631091" y="3726371"/>
            <a:ext cx="2291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Need for active feedback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83D00-230F-623E-3A5C-B9D89A4EA6A5}"/>
              </a:ext>
            </a:extLst>
          </p:cNvPr>
          <p:cNvSpPr txBox="1"/>
          <p:nvPr/>
        </p:nvSpPr>
        <p:spPr>
          <a:xfrm>
            <a:off x="832104" y="4207883"/>
            <a:ext cx="5115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PF coils + real-time controller can avoid the instability </a:t>
            </a:r>
          </a:p>
        </p:txBody>
      </p:sp>
      <p:pic>
        <p:nvPicPr>
          <p:cNvPr id="13" name="Picture 12" descr="A diagram of a circle with arrows and a circle with a circle in the middle&#10;&#10;AI-generated content may be incorrect.">
            <a:extLst>
              <a:ext uri="{FF2B5EF4-FFF2-40B4-BE49-F238E27FC236}">
                <a16:creationId xmlns:a16="http://schemas.microsoft.com/office/drawing/2014/main" id="{CF56901A-0E72-B7F0-EBB2-6441A231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27" y="1634438"/>
            <a:ext cx="2367538" cy="19578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0B37E4-E950-1227-1550-581E7697077E}"/>
              </a:ext>
            </a:extLst>
          </p:cNvPr>
          <p:cNvSpPr txBox="1"/>
          <p:nvPr/>
        </p:nvSpPr>
        <p:spPr>
          <a:xfrm>
            <a:off x="6726053" y="3869329"/>
            <a:ext cx="2291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Analytical estimates of the vertical displacement growth rate in tokamaks with a resistive wall,” </a:t>
            </a:r>
            <a:r>
              <a:rPr lang="en-US" sz="900" i="1" dirty="0"/>
              <a:t>Physics of Plasmas</a:t>
            </a:r>
            <a:r>
              <a:rPr lang="en-US" sz="900" dirty="0"/>
              <a:t> </a:t>
            </a:r>
            <a:r>
              <a:rPr lang="en-US" sz="900" b="1" dirty="0"/>
              <a:t>32</a:t>
            </a:r>
            <a:r>
              <a:rPr lang="en-US" sz="900" dirty="0"/>
              <a:t>, 032511 </a:t>
            </a:r>
          </a:p>
        </p:txBody>
      </p:sp>
    </p:spTree>
    <p:extLst>
      <p:ext uri="{BB962C8B-B14F-4D97-AF65-F5344CB8AC3E}">
        <p14:creationId xmlns:p14="http://schemas.microsoft.com/office/powerpoint/2010/main" val="355228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9C37-9EF4-2F31-EBBD-E7BD990F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Control of Tokamaks via Deep Reinforcement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9F987D-A20F-3884-6842-46DC7537AD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screenshot of a newspaper&#10;&#10;AI-generated content may be incorrect.">
            <a:extLst>
              <a:ext uri="{FF2B5EF4-FFF2-40B4-BE49-F238E27FC236}">
                <a16:creationId xmlns:a16="http://schemas.microsoft.com/office/drawing/2014/main" id="{170B8F65-8E8D-321B-E5E6-008D6D17F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247" y="772556"/>
            <a:ext cx="2565853" cy="1768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1C79E-CB68-6DC4-0304-8EF6ACD87A31}"/>
              </a:ext>
            </a:extLst>
          </p:cNvPr>
          <p:cNvSpPr txBox="1"/>
          <p:nvPr/>
        </p:nvSpPr>
        <p:spPr>
          <a:xfrm>
            <a:off x="457200" y="1023256"/>
            <a:ext cx="297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So.. What’s now the problem? 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0BC40-FAB5-A826-B11E-9098414635FF}"/>
              </a:ext>
            </a:extLst>
          </p:cNvPr>
          <p:cNvSpPr txBox="1"/>
          <p:nvPr/>
        </p:nvSpPr>
        <p:spPr>
          <a:xfrm>
            <a:off x="457200" y="1177144"/>
            <a:ext cx="53122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controllers struggle with complex, time-varying plasma dynamics and MHD instabilities, engineers needed to tune a lot during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1EB06-66CB-8A6F-D17A-84B7B2110526}"/>
              </a:ext>
            </a:extLst>
          </p:cNvPr>
          <p:cNvSpPr txBox="1"/>
          <p:nvPr/>
        </p:nvSpPr>
        <p:spPr>
          <a:xfrm>
            <a:off x="457200" y="2215944"/>
            <a:ext cx="3219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Reinforcement Learning solution 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3B034-EFEA-7876-2A93-496E929310B0}"/>
              </a:ext>
            </a:extLst>
          </p:cNvPr>
          <p:cNvSpPr txBox="1"/>
          <p:nvPr/>
        </p:nvSpPr>
        <p:spPr>
          <a:xfrm>
            <a:off x="457200" y="257506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agent “learns” coil-current policies by trial in a high-fidelity simulator, optimizing position &amp; stability objectives.</a:t>
            </a:r>
          </a:p>
        </p:txBody>
      </p:sp>
      <p:pic>
        <p:nvPicPr>
          <p:cNvPr id="12" name="Picture 11" descr="A text on a page&#10;&#10;AI-generated content may be incorrect.">
            <a:extLst>
              <a:ext uri="{FF2B5EF4-FFF2-40B4-BE49-F238E27FC236}">
                <a16:creationId xmlns:a16="http://schemas.microsoft.com/office/drawing/2014/main" id="{8D7DA27E-065B-0B2A-C3E7-B35725C65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05" y="2755009"/>
            <a:ext cx="2715445" cy="1877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2A376-005F-1347-4365-509D68A97BB9}"/>
              </a:ext>
            </a:extLst>
          </p:cNvPr>
          <p:cNvSpPr txBox="1"/>
          <p:nvPr/>
        </p:nvSpPr>
        <p:spPr>
          <a:xfrm>
            <a:off x="504872" y="3349564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6C603-CBF6-F95A-C906-FEAEFA4F0214}"/>
              </a:ext>
            </a:extLst>
          </p:cNvPr>
          <p:cNvSpPr txBox="1"/>
          <p:nvPr/>
        </p:nvSpPr>
        <p:spPr>
          <a:xfrm>
            <a:off x="457200" y="3862453"/>
            <a:ext cx="531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on real-time achieving a faster suppression of the vertical drifts</a:t>
            </a:r>
          </a:p>
        </p:txBody>
      </p:sp>
    </p:spTree>
    <p:extLst>
      <p:ext uri="{BB962C8B-B14F-4D97-AF65-F5344CB8AC3E}">
        <p14:creationId xmlns:p14="http://schemas.microsoft.com/office/powerpoint/2010/main" val="227161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AF9D84-3810-7A0D-88CB-EA4E5C4951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6146" name="Picture 2" descr="Magnetic control of tokamak plasmas through deep reinforcement learning |  Nature">
            <a:extLst>
              <a:ext uri="{FF2B5EF4-FFF2-40B4-BE49-F238E27FC236}">
                <a16:creationId xmlns:a16="http://schemas.microsoft.com/office/drawing/2014/main" id="{A8E7F9FD-5AE1-B239-E9EF-7E9F1EAA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4620"/>
            <a:ext cx="86995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3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567C-13BF-1CBC-F6DB-0B9F8080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&amp; Control approaches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489AD-A384-DFA0-2109-90391A110C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7170" name="Picture 2" descr="A small tokamak, LTX-beta, at the Princeton Plasma Physics Laboratory. :  r/MachinePorn">
            <a:extLst>
              <a:ext uri="{FF2B5EF4-FFF2-40B4-BE49-F238E27FC236}">
                <a16:creationId xmlns:a16="http://schemas.microsoft.com/office/drawing/2014/main" id="{BF87782E-01E5-4B5F-24F4-871D87FE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806903"/>
            <a:ext cx="5294539" cy="352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omas Struth, Tokamak Asdex Upgrade Periphery, Max Planck IPP, Garching,  Germany, 2009 | Marian Goodman">
            <a:extLst>
              <a:ext uri="{FF2B5EF4-FFF2-40B4-BE49-F238E27FC236}">
                <a16:creationId xmlns:a16="http://schemas.microsoft.com/office/drawing/2014/main" id="{7B057A40-C0FC-4779-D888-2319D7A8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7" y="806903"/>
            <a:ext cx="2777219" cy="366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DAC63-E1DE-FEEF-16F7-0B07D0947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790" y="672837"/>
            <a:ext cx="1548494" cy="623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EA837-C770-2C28-0AA3-285672C47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3" y="3618593"/>
            <a:ext cx="1146481" cy="11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B556-268B-4772-2F17-C05A71C7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they talk about control in tokamak 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7BBE1-5410-A50D-38A8-640657CD36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AEE53-7777-DEBC-7C4A-72B46F87CB71}"/>
              </a:ext>
            </a:extLst>
          </p:cNvPr>
          <p:cNvSpPr txBox="1"/>
          <p:nvPr/>
        </p:nvSpPr>
        <p:spPr>
          <a:xfrm>
            <a:off x="718457" y="12192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Density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7B640-DB25-9D74-202E-F8F457B5FBBC}"/>
              </a:ext>
            </a:extLst>
          </p:cNvPr>
          <p:cNvSpPr txBox="1"/>
          <p:nvPr/>
        </p:nvSpPr>
        <p:spPr>
          <a:xfrm>
            <a:off x="1218023" y="168815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Fueling and pumping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2D97C-436B-6058-4236-7B5C836891ED}"/>
              </a:ext>
            </a:extLst>
          </p:cNvPr>
          <p:cNvSpPr txBox="1"/>
          <p:nvPr/>
        </p:nvSpPr>
        <p:spPr>
          <a:xfrm>
            <a:off x="827314" y="215711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Magnetic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E5D6E-E0A4-A009-D2C4-423C4346D8B8}"/>
              </a:ext>
            </a:extLst>
          </p:cNvPr>
          <p:cNvSpPr txBox="1"/>
          <p:nvPr/>
        </p:nvSpPr>
        <p:spPr>
          <a:xfrm>
            <a:off x="1218023" y="267860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PF coils and plasma stabilization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E3C6E-4023-F9E6-AF88-68CE023523B2}"/>
              </a:ext>
            </a:extLst>
          </p:cNvPr>
          <p:cNvSpPr txBox="1"/>
          <p:nvPr/>
        </p:nvSpPr>
        <p:spPr>
          <a:xfrm>
            <a:off x="433033" y="3370302"/>
            <a:ext cx="7872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Whenever someone says “control”, they really mean ” magnetic control”, density folks are a silent majority 🤭</a:t>
            </a:r>
          </a:p>
        </p:txBody>
      </p:sp>
    </p:spTree>
    <p:extLst>
      <p:ext uri="{BB962C8B-B14F-4D97-AF65-F5344CB8AC3E}">
        <p14:creationId xmlns:p14="http://schemas.microsoft.com/office/powerpoint/2010/main" val="1292911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864D-6742-AB0C-C735-F0BFD34D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PF coils … again 🙄 in case we forgot 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607A1A-9F40-DC46-856A-09DC8E97AB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7E56F-B2F0-5515-37DF-AFE7D5C3E950}"/>
              </a:ext>
            </a:extLst>
          </p:cNvPr>
          <p:cNvSpPr txBox="1"/>
          <p:nvPr/>
        </p:nvSpPr>
        <p:spPr>
          <a:xfrm>
            <a:off x="381000" y="914401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Equilibrium and position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4072D-F014-74DF-F9B4-756C188F0713}"/>
              </a:ext>
            </a:extLst>
          </p:cNvPr>
          <p:cNvSpPr txBox="1"/>
          <p:nvPr/>
        </p:nvSpPr>
        <p:spPr>
          <a:xfrm>
            <a:off x="685800" y="1235785"/>
            <a:ext cx="6263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 coil currents to maintain the plasma major-radius and vertical 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BDC27-4A59-50D5-547C-E5C9115D06D5}"/>
              </a:ext>
            </a:extLst>
          </p:cNvPr>
          <p:cNvSpPr txBox="1"/>
          <p:nvPr/>
        </p:nvSpPr>
        <p:spPr>
          <a:xfrm>
            <a:off x="925285" y="1631625"/>
            <a:ext cx="3764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feedback loop: position </a:t>
            </a:r>
            <a:r>
              <a:rPr lang="en-US" dirty="0">
                <a:sym typeface="Wingdings" pitchFamily="2" charset="2"/>
              </a:rPr>
              <a:t> PF coils drive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CCBA6-55C0-6D4C-60E8-33D52E5EC140}"/>
              </a:ext>
            </a:extLst>
          </p:cNvPr>
          <p:cNvSpPr txBox="1"/>
          <p:nvPr/>
        </p:nvSpPr>
        <p:spPr>
          <a:xfrm>
            <a:off x="555172" y="2231572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Shaping &amp; Stability Shaping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570FF-E8E2-032A-C823-314965E1397B}"/>
              </a:ext>
            </a:extLst>
          </p:cNvPr>
          <p:cNvSpPr txBox="1"/>
          <p:nvPr/>
        </p:nvSpPr>
        <p:spPr>
          <a:xfrm>
            <a:off x="685800" y="2677630"/>
            <a:ext cx="48894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 coil currents to control elongation </a:t>
            </a:r>
            <a:r>
              <a:rPr lang="en-US" dirty="0" err="1"/>
              <a:t>κ</a:t>
            </a:r>
            <a:r>
              <a:rPr lang="en-US" dirty="0"/>
              <a:t> and triangularity </a:t>
            </a:r>
            <a:r>
              <a:rPr lang="en-US" dirty="0" err="1"/>
              <a:t>δ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Tailor flux-surface geometry to suppress MHD modes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DD114-CEC7-5418-F0B0-FDF9F0C86AEE}"/>
              </a:ext>
            </a:extLst>
          </p:cNvPr>
          <p:cNvSpPr txBox="1"/>
          <p:nvPr/>
        </p:nvSpPr>
        <p:spPr>
          <a:xfrm>
            <a:off x="566058" y="3712029"/>
            <a:ext cx="2799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Inductive support &amp; Ramp-rate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5FCE4-3FCB-CDB5-D405-DDCC376C37EB}"/>
              </a:ext>
            </a:extLst>
          </p:cNvPr>
          <p:cNvSpPr txBox="1"/>
          <p:nvPr/>
        </p:nvSpPr>
        <p:spPr>
          <a:xfrm>
            <a:off x="925285" y="4019806"/>
            <a:ext cx="7156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current ramp-up/down, PF coils provide changing flux to drive plasma current too</a:t>
            </a:r>
          </a:p>
          <a:p>
            <a:r>
              <a:rPr lang="en-US" dirty="0"/>
              <a:t>Ensures smooth transition without large loop-voltage spikes</a:t>
            </a:r>
          </a:p>
        </p:txBody>
      </p:sp>
      <p:pic>
        <p:nvPicPr>
          <p:cNvPr id="13314" name="Picture 2" descr="The ITER magnet system indicating the TF coils (yellow) and each of the...  | Download Scientific Diagram">
            <a:extLst>
              <a:ext uri="{FF2B5EF4-FFF2-40B4-BE49-F238E27FC236}">
                <a16:creationId xmlns:a16="http://schemas.microsoft.com/office/drawing/2014/main" id="{BF3FBF02-A185-41F1-4BE1-6E985A78B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80" y="1616529"/>
            <a:ext cx="2810048" cy="23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F27A8A-5054-111E-BCE8-C25E28D6CDD2}"/>
              </a:ext>
            </a:extLst>
          </p:cNvPr>
          <p:cNvSpPr txBox="1"/>
          <p:nvPr/>
        </p:nvSpPr>
        <p:spPr>
          <a:xfrm>
            <a:off x="7970353" y="1025851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 coils</a:t>
            </a: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B7E97B44-2969-B071-D1D6-4A0A44107A15}"/>
              </a:ext>
            </a:extLst>
          </p:cNvPr>
          <p:cNvSpPr/>
          <p:nvPr/>
        </p:nvSpPr>
        <p:spPr>
          <a:xfrm rot="9440033">
            <a:off x="8465992" y="1447461"/>
            <a:ext cx="448130" cy="421886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9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7FC1-46DF-863C-E1F3-28BFD47D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23670-1AA7-9473-46C9-12BE088F8E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8194" name="Picture 2" descr="What is a PID Controller? | Dewesoft">
            <a:extLst>
              <a:ext uri="{FF2B5EF4-FFF2-40B4-BE49-F238E27FC236}">
                <a16:creationId xmlns:a16="http://schemas.microsoft.com/office/drawing/2014/main" id="{D5E67286-DF0C-F8BE-C563-E201704F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21" y="1178379"/>
            <a:ext cx="4228679" cy="15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vershoot and undershoot in servo control systems">
            <a:extLst>
              <a:ext uri="{FF2B5EF4-FFF2-40B4-BE49-F238E27FC236}">
                <a16:creationId xmlns:a16="http://schemas.microsoft.com/office/drawing/2014/main" id="{35ED38E0-CAEB-05B0-0C8D-4E829B88B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475" y="3012349"/>
            <a:ext cx="3404553" cy="17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E86DC0-7A5E-A732-C618-CB453F953B01}"/>
              </a:ext>
            </a:extLst>
          </p:cNvPr>
          <p:cNvSpPr txBox="1"/>
          <p:nvPr/>
        </p:nvSpPr>
        <p:spPr>
          <a:xfrm>
            <a:off x="424543" y="1024489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a PID controller?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D80C5A-29FC-7C92-F042-A9CA464AD01B}"/>
                  </a:ext>
                </a:extLst>
              </p:cNvPr>
              <p:cNvSpPr txBox="1"/>
              <p:nvPr/>
            </p:nvSpPr>
            <p:spPr>
              <a:xfrm>
                <a:off x="190500" y="1556285"/>
                <a:ext cx="4501008" cy="1526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Proportional: acts on current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Integral: eliminates steady-state error by accumulating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Derivative: predicts future error via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D80C5A-29FC-7C92-F042-A9CA464AD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1556285"/>
                <a:ext cx="4501008" cy="1526572"/>
              </a:xfrm>
              <a:prstGeom prst="rect">
                <a:avLst/>
              </a:prstGeom>
              <a:blipFill>
                <a:blip r:embed="rId4"/>
                <a:stretch>
                  <a:fillRect l="-6461" t="-826" b="-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0739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57E1-1E80-E401-F4F8-763D199B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State-Space Feedback &amp; MIMO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18229-AA81-D8DF-AE92-123D37B87C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5D4FD-2127-2922-4B88-F72E765CA4A7}"/>
              </a:ext>
            </a:extLst>
          </p:cNvPr>
          <p:cNvSpPr txBox="1"/>
          <p:nvPr/>
        </p:nvSpPr>
        <p:spPr>
          <a:xfrm>
            <a:off x="468087" y="990601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State-Space?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BDE42-4A2E-B094-D387-CEC007CA5416}"/>
                  </a:ext>
                </a:extLst>
              </p:cNvPr>
              <p:cNvSpPr txBox="1"/>
              <p:nvPr/>
            </p:nvSpPr>
            <p:spPr>
              <a:xfrm>
                <a:off x="827314" y="1447800"/>
                <a:ext cx="4312399" cy="765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Captures multi-variable dynamics in the matrix form:</a:t>
                </a:r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BDE42-4A2E-B094-D387-CEC007CA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14" y="1447800"/>
                <a:ext cx="4312399" cy="765466"/>
              </a:xfrm>
              <a:prstGeom prst="rect">
                <a:avLst/>
              </a:prstGeom>
              <a:blipFill>
                <a:blip r:embed="rId3"/>
                <a:stretch>
                  <a:fillRect l="-588"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General block diagram of full state feedback controller | Download  Scientific Diagram">
            <a:extLst>
              <a:ext uri="{FF2B5EF4-FFF2-40B4-BE49-F238E27FC236}">
                <a16:creationId xmlns:a16="http://schemas.microsoft.com/office/drawing/2014/main" id="{05025873-CD45-B8E2-8F81-787BF829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13" y="1830533"/>
            <a:ext cx="3467323" cy="14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FABD3-F126-5901-2E71-750BF7F1C4A3}"/>
              </a:ext>
            </a:extLst>
          </p:cNvPr>
          <p:cNvSpPr txBox="1"/>
          <p:nvPr/>
        </p:nvSpPr>
        <p:spPr>
          <a:xfrm>
            <a:off x="870857" y="2623457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Full state feedback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172EEC-CF16-23A8-E3F3-AC630A0D0129}"/>
                  </a:ext>
                </a:extLst>
              </p:cNvPr>
              <p:cNvSpPr txBox="1"/>
              <p:nvPr/>
            </p:nvSpPr>
            <p:spPr>
              <a:xfrm>
                <a:off x="1513114" y="3033648"/>
                <a:ext cx="26341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Control law: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172EEC-CF16-23A8-E3F3-AC630A0D0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14" y="3033648"/>
                <a:ext cx="2634183" cy="307777"/>
              </a:xfrm>
              <a:prstGeom prst="rect">
                <a:avLst/>
              </a:prstGeom>
              <a:blipFill>
                <a:blip r:embed="rId5"/>
                <a:stretch>
                  <a:fillRect l="-96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575E034-0CAB-4B71-6387-D1C957900747}"/>
              </a:ext>
            </a:extLst>
          </p:cNvPr>
          <p:cNvSpPr txBox="1"/>
          <p:nvPr/>
        </p:nvSpPr>
        <p:spPr>
          <a:xfrm>
            <a:off x="1665514" y="3505200"/>
            <a:ext cx="450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Places closed-loop poles for desired speed &amp; damping</a:t>
            </a:r>
          </a:p>
        </p:txBody>
      </p:sp>
    </p:spTree>
    <p:extLst>
      <p:ext uri="{BB962C8B-B14F-4D97-AF65-F5344CB8AC3E}">
        <p14:creationId xmlns:p14="http://schemas.microsoft.com/office/powerpoint/2010/main" val="137222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ECFAF-54D2-3832-D29D-54DB54B031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08C85B-B554-7ED0-06B2-89BF3D86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/>
          <a:lstStyle/>
          <a:p>
            <a:r>
              <a:rPr lang="en-US" dirty="0"/>
              <a:t>State-Space Feedback &amp; MIMO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C99DD-32BA-4646-3936-5042CA325155}"/>
              </a:ext>
            </a:extLst>
          </p:cNvPr>
          <p:cNvSpPr txBox="1"/>
          <p:nvPr/>
        </p:nvSpPr>
        <p:spPr>
          <a:xfrm>
            <a:off x="783772" y="1001486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Design 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90CBE4-4885-6572-CF31-875A3F1D9FDB}"/>
                  </a:ext>
                </a:extLst>
              </p:cNvPr>
              <p:cNvSpPr txBox="1"/>
              <p:nvPr/>
            </p:nvSpPr>
            <p:spPr>
              <a:xfrm>
                <a:off x="783772" y="1567799"/>
                <a:ext cx="5210707" cy="341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LQR: solves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𝑚𝑖𝑛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𝑅𝑢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90CBE4-4885-6572-CF31-875A3F1D9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2" y="1567799"/>
                <a:ext cx="5210707" cy="341055"/>
              </a:xfrm>
              <a:prstGeom prst="rect">
                <a:avLst/>
              </a:prstGeom>
              <a:blipFill>
                <a:blip r:embed="rId2"/>
                <a:stretch>
                  <a:fillRect l="-243" t="-110714" b="-16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EFAF1DC-00BF-10F7-B0A9-2E081B1BCAFF}"/>
              </a:ext>
            </a:extLst>
          </p:cNvPr>
          <p:cNvSpPr txBox="1"/>
          <p:nvPr/>
        </p:nvSpPr>
        <p:spPr>
          <a:xfrm>
            <a:off x="783772" y="1963584"/>
            <a:ext cx="5210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Kalman filter: estimates x from noisy sensors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0F8B3-F498-8E54-3CE5-26CBDC143FBD}"/>
              </a:ext>
            </a:extLst>
          </p:cNvPr>
          <p:cNvSpPr txBox="1"/>
          <p:nvPr/>
        </p:nvSpPr>
        <p:spPr>
          <a:xfrm>
            <a:off x="783772" y="2579814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Implementation in PCS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857F5-CA56-A16A-55C7-D2F9CB4B0FF4}"/>
              </a:ext>
            </a:extLst>
          </p:cNvPr>
          <p:cNvSpPr txBox="1"/>
          <p:nvPr/>
        </p:nvSpPr>
        <p:spPr>
          <a:xfrm>
            <a:off x="783772" y="3080758"/>
            <a:ext cx="6009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a Real-time set up: state estimation </a:t>
            </a:r>
            <a:r>
              <a:rPr lang="en-US" dirty="0">
                <a:sym typeface="Wingdings" pitchFamily="2" charset="2"/>
              </a:rPr>
              <a:t> Gain x State  coil commands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C3F37A-8759-4A39-37E4-CA50221BD5B2}"/>
              </a:ext>
            </a:extLst>
          </p:cNvPr>
          <p:cNvSpPr txBox="1"/>
          <p:nvPr/>
        </p:nvSpPr>
        <p:spPr>
          <a:xfrm>
            <a:off x="783772" y="3775854"/>
            <a:ext cx="362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But wait …  what is a ”pole” what is a “PCS” ??? 🤔</a:t>
            </a:r>
          </a:p>
        </p:txBody>
      </p:sp>
    </p:spTree>
    <p:extLst>
      <p:ext uri="{BB962C8B-B14F-4D97-AF65-F5344CB8AC3E}">
        <p14:creationId xmlns:p14="http://schemas.microsoft.com/office/powerpoint/2010/main" val="309996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3C7D-0F75-F819-171C-AEE9E83F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Doménica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5CE43-4883-1DC8-581C-7E4D7EEE8B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14338" name="Picture 2" descr="Domenica Corona Rivera">
            <a:extLst>
              <a:ext uri="{FF2B5EF4-FFF2-40B4-BE49-F238E27FC236}">
                <a16:creationId xmlns:a16="http://schemas.microsoft.com/office/drawing/2014/main" id="{4D9F442E-975F-F17D-91E0-832F781E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1" y="824593"/>
            <a:ext cx="2027465" cy="20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4468E8-04DE-4123-4BBC-A8D850703699}"/>
              </a:ext>
            </a:extLst>
          </p:cNvPr>
          <p:cNvSpPr txBox="1"/>
          <p:nvPr/>
        </p:nvSpPr>
        <p:spPr>
          <a:xfrm>
            <a:off x="3091292" y="1034143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/>
              <a:t>lcoronar@pppl.gov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9B322-CE0F-B617-90E5-C3CB2C2322CB}"/>
              </a:ext>
            </a:extLst>
          </p:cNvPr>
          <p:cNvSpPr txBox="1"/>
          <p:nvPr/>
        </p:nvSpPr>
        <p:spPr>
          <a:xfrm>
            <a:off x="3091292" y="1625083"/>
            <a:ext cx="570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Posdoc</a:t>
            </a:r>
            <a:r>
              <a:rPr lang="en-US" sz="1800" dirty="0"/>
              <a:t> at PPPL since 2022 </a:t>
            </a:r>
            <a:r>
              <a:rPr lang="en-US" sz="1800" dirty="0">
                <a:sym typeface="Wingdings" pitchFamily="2" charset="2"/>
              </a:rPr>
              <a:t> ML, Control, Real-time</a:t>
            </a:r>
            <a:endParaRPr lang="en-US" sz="1800" dirty="0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95E2E83-C54F-2369-E284-F3416985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92" y="2216023"/>
            <a:ext cx="4578130" cy="1918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86473D-35F0-DAAF-5B65-C7B904B1E6F5}"/>
              </a:ext>
            </a:extLst>
          </p:cNvPr>
          <p:cNvSpPr txBox="1"/>
          <p:nvPr/>
        </p:nvSpPr>
        <p:spPr>
          <a:xfrm>
            <a:off x="3094672" y="4202196"/>
            <a:ext cx="2954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 check the CSD/PPPL webpage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65A2C-F9AE-D1AD-3DBE-828A6CACD532}"/>
              </a:ext>
            </a:extLst>
          </p:cNvPr>
          <p:cNvSpPr txBox="1"/>
          <p:nvPr/>
        </p:nvSpPr>
        <p:spPr>
          <a:xfrm>
            <a:off x="3091292" y="4423803"/>
            <a:ext cx="4604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www.pppl.gov</a:t>
            </a:r>
            <a:r>
              <a:rPr lang="en-US" dirty="0"/>
              <a:t>/research/computational-sciences</a:t>
            </a:r>
          </a:p>
        </p:txBody>
      </p:sp>
    </p:spTree>
    <p:extLst>
      <p:ext uri="{BB962C8B-B14F-4D97-AF65-F5344CB8AC3E}">
        <p14:creationId xmlns:p14="http://schemas.microsoft.com/office/powerpoint/2010/main" val="155029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CEF9-DBEA-1207-A16B-6B7CBFB0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Poles and Zeros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FD2CC-5FB4-2B61-931D-CEB2911CED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12290" name="Picture 2" descr="Poles and Zeros – Isaac's science blog">
            <a:extLst>
              <a:ext uri="{FF2B5EF4-FFF2-40B4-BE49-F238E27FC236}">
                <a16:creationId xmlns:a16="http://schemas.microsoft.com/office/drawing/2014/main" id="{EAB8CF85-F740-DAF2-9670-3C055AD9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443" y="680821"/>
            <a:ext cx="3616644" cy="23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9891E-3FF6-06CE-F5FF-6ED9AA8C5641}"/>
              </a:ext>
            </a:extLst>
          </p:cNvPr>
          <p:cNvSpPr txBox="1"/>
          <p:nvPr/>
        </p:nvSpPr>
        <p:spPr>
          <a:xfrm>
            <a:off x="473365" y="908829"/>
            <a:ext cx="238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Transfers function Basics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EE240A-EE52-8753-4758-D1664A4711F1}"/>
                  </a:ext>
                </a:extLst>
              </p:cNvPr>
              <p:cNvSpPr txBox="1"/>
              <p:nvPr/>
            </p:nvSpPr>
            <p:spPr>
              <a:xfrm>
                <a:off x="669308" y="1382486"/>
                <a:ext cx="3573414" cy="183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Any linear system can be written as:</a:t>
                </a:r>
                <a:br>
                  <a:rPr lang="en-US" dirty="0"/>
                </a:b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z are the zeros (roots of numerator)</a:t>
                </a:r>
              </a:p>
              <a:p>
                <a:endParaRPr lang="en-US" dirty="0"/>
              </a:p>
              <a:p>
                <a:r>
                  <a:rPr lang="en-US" dirty="0"/>
                  <a:t>P are the poles (roots in denominator)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EE240A-EE52-8753-4758-D1664A471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8" y="1382486"/>
                <a:ext cx="3573414" cy="1839414"/>
              </a:xfrm>
              <a:prstGeom prst="rect">
                <a:avLst/>
              </a:prstGeom>
              <a:blipFill>
                <a:blip r:embed="rId4"/>
                <a:stretch>
                  <a:fillRect l="-353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11760DC-51D4-94BC-2D73-536F4D1D0013}"/>
              </a:ext>
            </a:extLst>
          </p:cNvPr>
          <p:cNvSpPr txBox="1"/>
          <p:nvPr/>
        </p:nvSpPr>
        <p:spPr>
          <a:xfrm>
            <a:off x="473365" y="3461168"/>
            <a:ext cx="7148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Zeros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Act like “notches” to the response, they block certain behaviors</a:t>
            </a:r>
          </a:p>
          <a:p>
            <a:r>
              <a:rPr lang="en-US" b="1" dirty="0">
                <a:sym typeface="Wingdings" pitchFamily="2" charset="2"/>
              </a:rPr>
              <a:t>Poles  </a:t>
            </a:r>
            <a:r>
              <a:rPr lang="en-US" dirty="0">
                <a:sym typeface="Wingdings" pitchFamily="2" charset="2"/>
              </a:rPr>
              <a:t>Natural modes of the system, determine how fast or slow the system responds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F32F16-080F-C2DD-8A95-ACF555BE91C7}"/>
                  </a:ext>
                </a:extLst>
              </p:cNvPr>
              <p:cNvSpPr txBox="1"/>
              <p:nvPr/>
            </p:nvSpPr>
            <p:spPr>
              <a:xfrm>
                <a:off x="402771" y="4223657"/>
                <a:ext cx="55504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Stability </a:t>
                </a:r>
                <a:r>
                  <a:rPr lang="en-US" b="1" dirty="0">
                    <a:sym typeface="Wingdings" pitchFamily="2" charset="2"/>
                  </a:rPr>
                  <a:t> </a:t>
                </a:r>
                <a:r>
                  <a:rPr lang="en-US" dirty="0">
                    <a:sym typeface="Wingdings" pitchFamily="2" charset="2"/>
                  </a:rPr>
                  <a:t>If all poles lie in the left half of the s-plane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&lt;0)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F32F16-080F-C2DD-8A95-ACF555BE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71" y="4223657"/>
                <a:ext cx="5550494" cy="307777"/>
              </a:xfrm>
              <a:prstGeom prst="rect">
                <a:avLst/>
              </a:prstGeom>
              <a:blipFill>
                <a:blip r:embed="rId5"/>
                <a:stretch>
                  <a:fillRect l="-228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750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B3E5-C202-F95D-E833-01FD126A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plasma control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01F44B-994E-AC63-8873-283D064302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11266" name="Picture 2" descr="General PCS with two separated layers: tokamak-dependent and... | Download  Scientific Diagram">
            <a:extLst>
              <a:ext uri="{FF2B5EF4-FFF2-40B4-BE49-F238E27FC236}">
                <a16:creationId xmlns:a16="http://schemas.microsoft.com/office/drawing/2014/main" id="{C07D2B23-880E-3683-4890-B3F8E18E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8" y="945067"/>
            <a:ext cx="4308702" cy="32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ntrol System – JT-60SA">
            <a:extLst>
              <a:ext uri="{FF2B5EF4-FFF2-40B4-BE49-F238E27FC236}">
                <a16:creationId xmlns:a16="http://schemas.microsoft.com/office/drawing/2014/main" id="{9FDD267D-7C44-1E54-1834-2C01A48CF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r="3307"/>
          <a:stretch>
            <a:fillRect/>
          </a:stretch>
        </p:blipFill>
        <p:spPr bwMode="auto">
          <a:xfrm>
            <a:off x="4656673" y="1055913"/>
            <a:ext cx="4441348" cy="29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A1ABB-2B9E-8FEA-3BFF-5B95293F1FE6}"/>
              </a:ext>
            </a:extLst>
          </p:cNvPr>
          <p:cNvSpPr txBox="1"/>
          <p:nvPr/>
        </p:nvSpPr>
        <p:spPr>
          <a:xfrm>
            <a:off x="190500" y="4357507"/>
            <a:ext cx="46046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900" b="0" i="0" u="none" strike="noStrike" dirty="0">
                <a:solidFill>
                  <a:srgbClr val="52525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DOI: </a:t>
            </a:r>
            <a:r>
              <a:rPr lang="en-US" sz="900" b="0" i="0" u="sng" strike="noStrike" dirty="0">
                <a:solidFill>
                  <a:srgbClr val="52525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10.48550/arXiv.2010.16145</a:t>
            </a:r>
            <a:endParaRPr lang="en-US" sz="900" b="0" i="0" u="none" strike="noStrike" dirty="0">
              <a:solidFill>
                <a:srgbClr val="525254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17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7FB5-B917-CBC1-21D4-15E09332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991100" cy="742950"/>
          </a:xfrm>
        </p:spPr>
        <p:txBody>
          <a:bodyPr/>
          <a:lstStyle/>
          <a:p>
            <a:r>
              <a:rPr lang="en-US" dirty="0"/>
              <a:t>Personal favorite: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97022C-D109-F7E5-995B-555CB7D819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Magnetic Control of Tokamak Plasmas (Advances in Industrial Control):  Alfredo Pironti Marco Ariola: 9781848003231: Amazon.com: Books">
            <a:extLst>
              <a:ext uri="{FF2B5EF4-FFF2-40B4-BE49-F238E27FC236}">
                <a16:creationId xmlns:a16="http://schemas.microsoft.com/office/drawing/2014/main" id="{DD17879A-1D5E-7D9C-50B5-E5E02C79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" y="1090749"/>
            <a:ext cx="1825258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asma Physics and Fusion Energy">
            <a:extLst>
              <a:ext uri="{FF2B5EF4-FFF2-40B4-BE49-F238E27FC236}">
                <a16:creationId xmlns:a16="http://schemas.microsoft.com/office/drawing/2014/main" id="{E3D0D65F-D8D3-FE96-ACBF-B82CE4F1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43" y="1090749"/>
            <a:ext cx="1933681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ntrolled Fusion and Plasma Physics">
            <a:extLst>
              <a:ext uri="{FF2B5EF4-FFF2-40B4-BE49-F238E27FC236}">
                <a16:creationId xmlns:a16="http://schemas.microsoft.com/office/drawing/2014/main" id="{577439AB-FA2B-3203-3D17-84E7486E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58" y="1090749"/>
            <a:ext cx="1836357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uture Of Fusion Energy, The by Jason Parisi, Justin Ball | Paper Plus">
            <a:extLst>
              <a:ext uri="{FF2B5EF4-FFF2-40B4-BE49-F238E27FC236}">
                <a16:creationId xmlns:a16="http://schemas.microsoft.com/office/drawing/2014/main" id="{B50FA71F-EAE2-D01C-400C-4162DD264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4445" r="24603" b="14074"/>
          <a:stretch>
            <a:fillRect/>
          </a:stretch>
        </p:blipFill>
        <p:spPr bwMode="auto">
          <a:xfrm>
            <a:off x="6443448" y="1001418"/>
            <a:ext cx="2268905" cy="31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02BEA-DC1C-E28F-31FA-26E1D5B3B0A4}"/>
              </a:ext>
            </a:extLst>
          </p:cNvPr>
          <p:cNvSpPr txBox="1"/>
          <p:nvPr/>
        </p:nvSpPr>
        <p:spPr>
          <a:xfrm>
            <a:off x="6443448" y="4256315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Wrote by PPPL folk 👆🏼</a:t>
            </a:r>
          </a:p>
        </p:txBody>
      </p:sp>
    </p:spTree>
    <p:extLst>
      <p:ext uri="{BB962C8B-B14F-4D97-AF65-F5344CB8AC3E}">
        <p14:creationId xmlns:p14="http://schemas.microsoft.com/office/powerpoint/2010/main" val="248722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1F369-B90B-F780-D0B1-DB103317B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A two pictures of people in a factory&#10;&#10;Description automatically generated">
            <a:extLst>
              <a:ext uri="{FF2B5EF4-FFF2-40B4-BE49-F238E27FC236}">
                <a16:creationId xmlns:a16="http://schemas.microsoft.com/office/drawing/2014/main" id="{E5CC5F35-178C-B70F-6B61-1517EC19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519930" cy="47866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80326-0913-F158-D75D-89818203DDF0}"/>
              </a:ext>
            </a:extLst>
          </p:cNvPr>
          <p:cNvSpPr txBox="1"/>
          <p:nvPr/>
        </p:nvSpPr>
        <p:spPr>
          <a:xfrm>
            <a:off x="662666" y="1001486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Question, comments , thoughts ….. </a:t>
            </a:r>
          </a:p>
        </p:txBody>
      </p:sp>
    </p:spTree>
    <p:extLst>
      <p:ext uri="{BB962C8B-B14F-4D97-AF65-F5344CB8AC3E}">
        <p14:creationId xmlns:p14="http://schemas.microsoft.com/office/powerpoint/2010/main" val="793941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>
            <a:spLocks noGrp="1"/>
          </p:cNvSpPr>
          <p:nvPr>
            <p:ph type="pic" idx="2"/>
          </p:nvPr>
        </p:nvSpPr>
        <p:spPr>
          <a:xfrm>
            <a:off x="0" y="742950"/>
            <a:ext cx="9144000" cy="444981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190500" y="1836682"/>
            <a:ext cx="8086396" cy="148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</a:pPr>
            <a:endParaRPr dirty="0"/>
          </a:p>
        </p:txBody>
      </p:sp>
      <p:sp>
        <p:nvSpPr>
          <p:cNvPr id="167" name="Google Shape;167;p9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change this, go to Insert &gt; Header and Footer...</a:t>
            </a:r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B6B80-F71E-2992-AE94-6BB62087BD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7D50BE-ED05-DF4C-2081-93C02083BC63}"/>
                  </a:ext>
                </a:extLst>
              </p:cNvPr>
              <p:cNvSpPr txBox="1"/>
              <p:nvPr/>
            </p:nvSpPr>
            <p:spPr>
              <a:xfrm>
                <a:off x="3892164" y="505081"/>
                <a:ext cx="3156377" cy="41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𝑀𝐸𝐴𝑆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𝑀𝐸𝐴𝑆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𝐶𝑂𝑀𝑀𝐴𝑁𝐷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7D50BE-ED05-DF4C-2081-93C02083B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164" y="505081"/>
                <a:ext cx="3156377" cy="410369"/>
              </a:xfrm>
              <a:prstGeom prst="rect">
                <a:avLst/>
              </a:prstGeom>
              <a:blipFill>
                <a:blip r:embed="rId2"/>
                <a:stretch>
                  <a:fillRect l="-803" t="-3030" r="-160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081F4E-626C-4C9D-1CC4-B599EEA43940}"/>
                  </a:ext>
                </a:extLst>
              </p:cNvPr>
              <p:cNvSpPr txBox="1"/>
              <p:nvPr/>
            </p:nvSpPr>
            <p:spPr>
              <a:xfrm>
                <a:off x="3892164" y="1168975"/>
                <a:ext cx="3396699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𝐶𝑂𝑀𝑀𝐴𝑁𝐷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081F4E-626C-4C9D-1CC4-B599EEA4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164" y="1168975"/>
                <a:ext cx="3396699" cy="401905"/>
              </a:xfrm>
              <a:prstGeom prst="rect">
                <a:avLst/>
              </a:prstGeom>
              <a:blipFill>
                <a:blip r:embed="rId3"/>
                <a:stretch>
                  <a:fillRect l="-743" t="-6250" r="-111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D1E5DB-B237-B936-EDBD-FAA29D9C1592}"/>
                  </a:ext>
                </a:extLst>
              </p:cNvPr>
              <p:cNvSpPr txBox="1"/>
              <p:nvPr/>
            </p:nvSpPr>
            <p:spPr>
              <a:xfrm>
                <a:off x="4082995" y="2162755"/>
                <a:ext cx="2950808" cy="634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𝐶𝑂𝑀𝑀𝐴𝑁𝐷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D1E5DB-B237-B936-EDBD-FAA29D9C1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995" y="2162755"/>
                <a:ext cx="2950808" cy="634533"/>
              </a:xfrm>
              <a:prstGeom prst="rect">
                <a:avLst/>
              </a:prstGeom>
              <a:blipFill>
                <a:blip r:embed="rId4"/>
                <a:stretch>
                  <a:fillRect l="-858" t="-105882" r="-386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392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BDB59-439F-1EB7-11AC-17A623B2DE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E3116-4185-39DB-2845-642B6CBB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1" y="889717"/>
            <a:ext cx="7594642" cy="36663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9C5F78-BE82-40CD-074C-4291E5AB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/>
          <a:lstStyle/>
          <a:p>
            <a:r>
              <a:rPr lang="en-US" dirty="0"/>
              <a:t>Have you heard this words? Put your hand up!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17A75-837B-D7EF-A3EC-FB045BE099B3}"/>
              </a:ext>
            </a:extLst>
          </p:cNvPr>
          <p:cNvSpPr txBox="1"/>
          <p:nvPr/>
        </p:nvSpPr>
        <p:spPr>
          <a:xfrm>
            <a:off x="4197296" y="1376738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PID controller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74E26D-EFF2-4C57-CE7C-A540592C0B1E}"/>
              </a:ext>
            </a:extLst>
          </p:cNvPr>
          <p:cNvSpPr txBox="1"/>
          <p:nvPr/>
        </p:nvSpPr>
        <p:spPr>
          <a:xfrm>
            <a:off x="3900358" y="2102520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Magnetic Confinement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BF166-1924-A234-2A10-7CF57D6A34E5}"/>
              </a:ext>
            </a:extLst>
          </p:cNvPr>
          <p:cNvSpPr txBox="1"/>
          <p:nvPr/>
        </p:nvSpPr>
        <p:spPr>
          <a:xfrm>
            <a:off x="3900358" y="3262841"/>
            <a:ext cx="14009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Disruption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5845E2-329C-99AC-7D1A-C40B3B655876}"/>
              </a:ext>
            </a:extLst>
          </p:cNvPr>
          <p:cNvSpPr txBox="1"/>
          <p:nvPr/>
        </p:nvSpPr>
        <p:spPr>
          <a:xfrm>
            <a:off x="3746628" y="2718517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Vertical Displacement Event (VDE)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9ECBC-336A-5458-1DC2-2E05492AB02D}"/>
              </a:ext>
            </a:extLst>
          </p:cNvPr>
          <p:cNvSpPr txBox="1"/>
          <p:nvPr/>
        </p:nvSpPr>
        <p:spPr>
          <a:xfrm>
            <a:off x="1980207" y="2176459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Plasma equilibrium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860D7-57F4-6698-7197-F7D2C8E7B199}"/>
              </a:ext>
            </a:extLst>
          </p:cNvPr>
          <p:cNvSpPr txBox="1"/>
          <p:nvPr/>
        </p:nvSpPr>
        <p:spPr>
          <a:xfrm>
            <a:off x="1640862" y="3343547"/>
            <a:ext cx="1708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State-Space models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BA1A0-C3F2-EE59-4914-2A1C72884084}"/>
              </a:ext>
            </a:extLst>
          </p:cNvPr>
          <p:cNvSpPr txBox="1"/>
          <p:nvPr/>
        </p:nvSpPr>
        <p:spPr>
          <a:xfrm>
            <a:off x="1444726" y="2763108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Poloidal Field Coils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9FAACA-38EB-1136-C12C-E92B8BD13B4F}"/>
              </a:ext>
            </a:extLst>
          </p:cNvPr>
          <p:cNvSpPr txBox="1"/>
          <p:nvPr/>
        </p:nvSpPr>
        <p:spPr>
          <a:xfrm>
            <a:off x="6202260" y="3517732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Surrogate model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7843C2-46C4-E02F-5E7E-E6D6142BE149}"/>
              </a:ext>
            </a:extLst>
          </p:cNvPr>
          <p:cNvSpPr txBox="1"/>
          <p:nvPr/>
        </p:nvSpPr>
        <p:spPr>
          <a:xfrm>
            <a:off x="1598456" y="3878596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Sensor-Actuator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A6D5E-DD93-E5F7-3777-880DF54665D6}"/>
              </a:ext>
            </a:extLst>
          </p:cNvPr>
          <p:cNvSpPr txBox="1"/>
          <p:nvPr/>
        </p:nvSpPr>
        <p:spPr>
          <a:xfrm>
            <a:off x="3942764" y="3953760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Real-time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5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82561-DBB7-689A-CFA4-36D64CEF08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 descr="Robot Fail GIFs | Tenor">
            <a:extLst>
              <a:ext uri="{FF2B5EF4-FFF2-40B4-BE49-F238E27FC236}">
                <a16:creationId xmlns:a16="http://schemas.microsoft.com/office/drawing/2014/main" id="{000C8141-1990-651B-EFFC-B39BE785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24" y="488949"/>
            <a:ext cx="3604680" cy="26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518C0A-69CA-751B-D692-E38205F2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683" y="488949"/>
            <a:ext cx="3913417" cy="74295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5D271-16E2-D04E-7008-7AB90F617780}"/>
              </a:ext>
            </a:extLst>
          </p:cNvPr>
          <p:cNvSpPr txBox="1"/>
          <p:nvPr/>
        </p:nvSpPr>
        <p:spPr>
          <a:xfrm>
            <a:off x="712067" y="3744686"/>
            <a:ext cx="823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Just like a robot can wreck your factory floor, an uncontrolled plasma can wreck your machine</a:t>
            </a:r>
          </a:p>
        </p:txBody>
      </p:sp>
    </p:spTree>
    <p:extLst>
      <p:ext uri="{BB962C8B-B14F-4D97-AF65-F5344CB8AC3E}">
        <p14:creationId xmlns:p14="http://schemas.microsoft.com/office/powerpoint/2010/main" val="333504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EDFB-4B30-49B4-546F-965C370CB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8823BB-0DDF-2C10-455C-A696CE7D70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A line drawing of a circuit&#10;&#10;AI-generated content may be incorrect.">
            <a:extLst>
              <a:ext uri="{FF2B5EF4-FFF2-40B4-BE49-F238E27FC236}">
                <a16:creationId xmlns:a16="http://schemas.microsoft.com/office/drawing/2014/main" id="{24FF99F7-1C27-BD7A-8FE7-4543D2243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6" y="871165"/>
            <a:ext cx="1143000" cy="1143000"/>
          </a:xfrm>
          <a:prstGeom prst="rect">
            <a:avLst/>
          </a:prstGeom>
        </p:spPr>
      </p:pic>
      <p:pic>
        <p:nvPicPr>
          <p:cNvPr id="8" name="Picture 7" descr="A black and blue spirals on a white background&#10;&#10;AI-generated content may be incorrect.">
            <a:extLst>
              <a:ext uri="{FF2B5EF4-FFF2-40B4-BE49-F238E27FC236}">
                <a16:creationId xmlns:a16="http://schemas.microsoft.com/office/drawing/2014/main" id="{057138B7-23E0-BEB9-BE1D-BACBBBDAC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6" y="2142380"/>
            <a:ext cx="1358900" cy="1270000"/>
          </a:xfrm>
          <a:prstGeom prst="rect">
            <a:avLst/>
          </a:prstGeom>
        </p:spPr>
      </p:pic>
      <p:pic>
        <p:nvPicPr>
          <p:cNvPr id="10" name="Picture 9" descr="A blue and black line drawing of a pulley&#10;&#10;AI-generated content may be incorrect.">
            <a:extLst>
              <a:ext uri="{FF2B5EF4-FFF2-40B4-BE49-F238E27FC236}">
                <a16:creationId xmlns:a16="http://schemas.microsoft.com/office/drawing/2014/main" id="{9CD48E7B-98B4-2C36-5C5D-726B75869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436" y="2205880"/>
            <a:ext cx="1219200" cy="1206500"/>
          </a:xfrm>
          <a:prstGeom prst="rect">
            <a:avLst/>
          </a:prstGeom>
        </p:spPr>
      </p:pic>
      <p:pic>
        <p:nvPicPr>
          <p:cNvPr id="12" name="Picture 11" descr="A drawing of two glass containers&#10;&#10;AI-generated content may be incorrect.">
            <a:extLst>
              <a:ext uri="{FF2B5EF4-FFF2-40B4-BE49-F238E27FC236}">
                <a16:creationId xmlns:a16="http://schemas.microsoft.com/office/drawing/2014/main" id="{281CBD09-270B-3A20-DB16-648BA6CA1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3475880"/>
            <a:ext cx="1422400" cy="1079500"/>
          </a:xfrm>
          <a:prstGeom prst="rect">
            <a:avLst/>
          </a:prstGeom>
        </p:spPr>
      </p:pic>
      <p:pic>
        <p:nvPicPr>
          <p:cNvPr id="14" name="Picture 13" descr="A black and yellow line with black circles and a black and white circle with black letters&#10;&#10;AI-generated content may be incorrect.">
            <a:extLst>
              <a:ext uri="{FF2B5EF4-FFF2-40B4-BE49-F238E27FC236}">
                <a16:creationId xmlns:a16="http://schemas.microsoft.com/office/drawing/2014/main" id="{05F4E8D5-22DF-59BB-98B6-098249137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436" y="967630"/>
            <a:ext cx="1181100" cy="1206500"/>
          </a:xfrm>
          <a:prstGeom prst="rect">
            <a:avLst/>
          </a:prstGeom>
        </p:spPr>
      </p:pic>
      <p:pic>
        <p:nvPicPr>
          <p:cNvPr id="16" name="Picture 15" descr="A black and blue logo&#10;&#10;AI-generated content may be incorrect.">
            <a:extLst>
              <a:ext uri="{FF2B5EF4-FFF2-40B4-BE49-F238E27FC236}">
                <a16:creationId xmlns:a16="http://schemas.microsoft.com/office/drawing/2014/main" id="{E757A324-05F6-259A-35A2-5E15E5CFE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736" y="3539380"/>
            <a:ext cx="1193800" cy="101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770EB0-4EFE-9E58-4800-7B2B9C5F2D6E}"/>
              </a:ext>
            </a:extLst>
          </p:cNvPr>
          <p:cNvSpPr txBox="1"/>
          <p:nvPr/>
        </p:nvSpPr>
        <p:spPr>
          <a:xfrm>
            <a:off x="2866444" y="919445"/>
            <a:ext cx="5728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Regulating a process or system in order to get a desired behavior.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4C151-7F9A-2505-E397-7FCFC6D1ED14}"/>
              </a:ext>
            </a:extLst>
          </p:cNvPr>
          <p:cNvSpPr txBox="1"/>
          <p:nvPr/>
        </p:nvSpPr>
        <p:spPr>
          <a:xfrm>
            <a:off x="2755900" y="2408173"/>
            <a:ext cx="604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Plant: The system to be controlled. The current in a circuit. The velocity of a mass. The temperature of a liquid. A tokamak!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Sensor: Measures the plant’s outputs.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Controller: Computes and action to be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Actuator: Applies the control signal … the voltage command to a power supply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9517D-F1E6-479E-AD68-8531524614C0}"/>
              </a:ext>
            </a:extLst>
          </p:cNvPr>
          <p:cNvSpPr txBox="1"/>
          <p:nvPr/>
        </p:nvSpPr>
        <p:spPr>
          <a:xfrm>
            <a:off x="2866444" y="1988491"/>
            <a:ext cx="460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key components: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450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2619-EBAE-8900-F8B6-99B09205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Loops vs Closed Loop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9812E-DE2E-2238-F635-F42D76AAB4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Open-Loop vs Closed-Loop Tension Control - Dover Flexo Electronics, Inc.  (DFE)">
            <a:extLst>
              <a:ext uri="{FF2B5EF4-FFF2-40B4-BE49-F238E27FC236}">
                <a16:creationId xmlns:a16="http://schemas.microsoft.com/office/drawing/2014/main" id="{ABD77028-FB72-48A1-7B10-D4FEC01F2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08" y="502993"/>
            <a:ext cx="3443288" cy="257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8406F-8149-F2CF-3090-90A763829D87}"/>
              </a:ext>
            </a:extLst>
          </p:cNvPr>
          <p:cNvSpPr txBox="1"/>
          <p:nvPr/>
        </p:nvSpPr>
        <p:spPr>
          <a:xfrm>
            <a:off x="419199" y="1203797"/>
            <a:ext cx="48604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Open-Loop:</a:t>
            </a:r>
            <a:r>
              <a:rPr lang="en-US" dirty="0"/>
              <a:t> Controller acts without any feedback, there is no correction of the error</a:t>
            </a:r>
          </a:p>
          <a:p>
            <a:endParaRPr lang="en-US" b="1" dirty="0"/>
          </a:p>
          <a:p>
            <a:r>
              <a:rPr lang="en-US" b="1" dirty="0"/>
              <a:t>Closed-Loop: </a:t>
            </a:r>
            <a:r>
              <a:rPr lang="en-US" dirty="0"/>
              <a:t>Controller uses a sensor feedback to minimize the error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84394-A15F-4847-2361-5D9F8301828D}"/>
              </a:ext>
            </a:extLst>
          </p:cNvPr>
          <p:cNvSpPr txBox="1"/>
          <p:nvPr/>
        </p:nvSpPr>
        <p:spPr>
          <a:xfrm>
            <a:off x="419199" y="2571750"/>
            <a:ext cx="3387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control general objectives?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9CE5D-9511-B324-9CAE-5BE24D55672F}"/>
              </a:ext>
            </a:extLst>
          </p:cNvPr>
          <p:cNvSpPr txBox="1"/>
          <p:nvPr/>
        </p:nvSpPr>
        <p:spPr>
          <a:xfrm>
            <a:off x="326004" y="3182269"/>
            <a:ext cx="5398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Stability</a:t>
            </a:r>
            <a:r>
              <a:rPr lang="en-US" dirty="0"/>
              <a:t>: Prevent the system from diverging and becoming unstable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Tracking: </a:t>
            </a:r>
            <a:r>
              <a:rPr lang="en-US" dirty="0"/>
              <a:t>Follow a reference accurately.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Disturbance Rejection: </a:t>
            </a:r>
            <a:r>
              <a:rPr lang="en-US" dirty="0"/>
              <a:t>Reject external perturbations</a:t>
            </a:r>
            <a:endParaRPr lang="en-US" b="1" dirty="0"/>
          </a:p>
        </p:txBody>
      </p:sp>
      <p:pic>
        <p:nvPicPr>
          <p:cNvPr id="1034" name="Picture 10" descr="Kicking Robot GIFs | Tenor">
            <a:extLst>
              <a:ext uri="{FF2B5EF4-FFF2-40B4-BE49-F238E27FC236}">
                <a16:creationId xmlns:a16="http://schemas.microsoft.com/office/drawing/2014/main" id="{B2BAE356-EAC3-F041-EB3C-CD450A0CE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39" y="2879527"/>
            <a:ext cx="27940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0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997F-584C-976F-B87D-36B951E3B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</a:t>
            </a:r>
            <a:r>
              <a:rPr lang="en-US" dirty="0" err="1"/>
              <a:t>confiment</a:t>
            </a:r>
            <a:r>
              <a:rPr lang="en-US" dirty="0"/>
              <a:t> basics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56533-9D48-AE69-20EA-193056558A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7B2C7-A2CB-1D33-8780-CA2283DFB914}"/>
              </a:ext>
            </a:extLst>
          </p:cNvPr>
          <p:cNvSpPr txBox="1"/>
          <p:nvPr/>
        </p:nvSpPr>
        <p:spPr>
          <a:xfrm>
            <a:off x="420624" y="1088136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How Magnetic Fields Confine Plasma?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0A7E7-9E52-530E-B7D4-6BF81BD964B0}"/>
              </a:ext>
            </a:extLst>
          </p:cNvPr>
          <p:cNvSpPr txBox="1"/>
          <p:nvPr/>
        </p:nvSpPr>
        <p:spPr>
          <a:xfrm>
            <a:off x="557784" y="1618488"/>
            <a:ext cx="56941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uniform magnetic field, charged particles gyrate around field lines</a:t>
            </a:r>
          </a:p>
          <a:p>
            <a:endParaRPr lang="en-US" dirty="0"/>
          </a:p>
          <a:p>
            <a:r>
              <a:rPr lang="en-US" dirty="0"/>
              <a:t>Without field curvature: particles drift </a:t>
            </a:r>
            <a:r>
              <a:rPr lang="en-US" dirty="0">
                <a:sym typeface="Wingdings" pitchFamily="2" charset="2"/>
              </a:rPr>
              <a:t> they need field shaping</a:t>
            </a:r>
            <a:endParaRPr lang="en-US" dirty="0"/>
          </a:p>
        </p:txBody>
      </p:sp>
      <p:pic>
        <p:nvPicPr>
          <p:cNvPr id="4098" name="Picture 2" descr="Charged particle drift | Plasma-Universe.com">
            <a:extLst>
              <a:ext uri="{FF2B5EF4-FFF2-40B4-BE49-F238E27FC236}">
                <a16:creationId xmlns:a16="http://schemas.microsoft.com/office/drawing/2014/main" id="{1DE6BE54-7BA6-4278-433F-21D5FB1F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64" y="65900"/>
            <a:ext cx="1203336" cy="20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B2D97D-6F13-8FF6-FF7C-DCA2474CF69E}"/>
              </a:ext>
            </a:extLst>
          </p:cNvPr>
          <p:cNvSpPr txBox="1"/>
          <p:nvPr/>
        </p:nvSpPr>
        <p:spPr>
          <a:xfrm>
            <a:off x="7038356" y="2110372"/>
            <a:ext cx="44828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www.plasma-universe.com</a:t>
            </a:r>
            <a:r>
              <a:rPr lang="en-US" sz="1100" dirty="0"/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B5DDB-C4D0-898C-F8CC-20E1D596B6F8}"/>
              </a:ext>
            </a:extLst>
          </p:cNvPr>
          <p:cNvSpPr txBox="1"/>
          <p:nvPr/>
        </p:nvSpPr>
        <p:spPr>
          <a:xfrm>
            <a:off x="420624" y="2704399"/>
            <a:ext cx="238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Toroidal &amp; Poloidal Fields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6BB9B8-591D-7715-3E50-1580EA1D8DE7}"/>
                  </a:ext>
                </a:extLst>
              </p:cNvPr>
              <p:cNvSpPr txBox="1"/>
              <p:nvPr/>
            </p:nvSpPr>
            <p:spPr>
              <a:xfrm>
                <a:off x="420624" y="3316734"/>
                <a:ext cx="613123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from external coils keeps the plasma wrapped around the tokamak 🍩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generated by the plasma current, it “twists” field lines into closed helices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6BB9B8-591D-7715-3E50-1580EA1D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4" y="3316734"/>
                <a:ext cx="6131230" cy="738664"/>
              </a:xfrm>
              <a:prstGeom prst="rect">
                <a:avLst/>
              </a:prstGeom>
              <a:blipFill>
                <a:blip r:embed="rId3"/>
                <a:stretch>
                  <a:fillRect t="-3390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Magnetic field lines - Images - Free Downloads - Energy Encyclopedia">
            <a:extLst>
              <a:ext uri="{FF2B5EF4-FFF2-40B4-BE49-F238E27FC236}">
                <a16:creationId xmlns:a16="http://schemas.microsoft.com/office/drawing/2014/main" id="{F7A82292-FA19-8442-ADA9-9490DAD46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3" b="29778"/>
          <a:stretch>
            <a:fillRect/>
          </a:stretch>
        </p:blipFill>
        <p:spPr bwMode="auto">
          <a:xfrm>
            <a:off x="3129607" y="2530796"/>
            <a:ext cx="2393330" cy="7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DA325F-630B-5184-824B-3D263CD10892}"/>
              </a:ext>
            </a:extLst>
          </p:cNvPr>
          <p:cNvSpPr txBox="1"/>
          <p:nvPr/>
        </p:nvSpPr>
        <p:spPr>
          <a:xfrm>
            <a:off x="320040" y="4506027"/>
            <a:ext cx="53995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Freidberg</a:t>
            </a:r>
            <a:r>
              <a:rPr lang="en-US" sz="900" dirty="0"/>
              <a:t>, J. P., </a:t>
            </a:r>
            <a:r>
              <a:rPr lang="en-US" sz="900" i="1" dirty="0"/>
              <a:t>Plasma Physics and Fusion Energy</a:t>
            </a:r>
            <a:endParaRPr lang="en-US" sz="900" dirty="0"/>
          </a:p>
        </p:txBody>
      </p:sp>
      <p:pic>
        <p:nvPicPr>
          <p:cNvPr id="4102" name="Picture 6" descr="Ellipticity - FusionWiki">
            <a:extLst>
              <a:ext uri="{FF2B5EF4-FFF2-40B4-BE49-F238E27FC236}">
                <a16:creationId xmlns:a16="http://schemas.microsoft.com/office/drawing/2014/main" id="{358D132F-2938-4DE4-B8B6-25CD922CB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/>
          <a:stretch>
            <a:fillRect/>
          </a:stretch>
        </p:blipFill>
        <p:spPr bwMode="auto">
          <a:xfrm>
            <a:off x="6715147" y="2530796"/>
            <a:ext cx="1362687" cy="19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52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A265-33FC-C302-E17C-1E91B4EC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external PF coils are needed?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0ADC8-DEDC-D39B-5DB2-F559BE4B77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CE43EA41-90BF-7795-6DB4-5AAC4A0A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31" y="841248"/>
            <a:ext cx="2383277" cy="200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71CF6-6250-3560-2CF1-7ED2A7C0D486}"/>
              </a:ext>
            </a:extLst>
          </p:cNvPr>
          <p:cNvSpPr txBox="1"/>
          <p:nvPr/>
        </p:nvSpPr>
        <p:spPr>
          <a:xfrm>
            <a:off x="411480" y="1115568"/>
            <a:ext cx="4139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Plasma-generated Poloidal Field Is Insufficient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6B024-FCBC-F0A5-B9F8-78E200D56E41}"/>
              </a:ext>
            </a:extLst>
          </p:cNvPr>
          <p:cNvSpPr txBox="1"/>
          <p:nvPr/>
        </p:nvSpPr>
        <p:spPr>
          <a:xfrm>
            <a:off x="511092" y="1579763"/>
            <a:ext cx="5738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field from the plasma current Ip alone cannot maintain desired equilibrium and shape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D6636-BD9F-9F42-CDFB-F745468FDBCD}"/>
              </a:ext>
            </a:extLst>
          </p:cNvPr>
          <p:cNvSpPr txBox="1"/>
          <p:nvPr/>
        </p:nvSpPr>
        <p:spPr>
          <a:xfrm>
            <a:off x="411480" y="2381549"/>
            <a:ext cx="277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Equilibrium &amp; Control 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0C9BF-9F7D-C764-7B3E-EF484C182E36}"/>
              </a:ext>
            </a:extLst>
          </p:cNvPr>
          <p:cNvSpPr txBox="1"/>
          <p:nvPr/>
        </p:nvSpPr>
        <p:spPr>
          <a:xfrm>
            <a:off x="411480" y="2908866"/>
            <a:ext cx="650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PF coils supply adjustable magnetic flux to hold the plasma column at the correct major radius and vertical position.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A95A3-24AD-3B62-60B7-5F77A5BBCC7F}"/>
              </a:ext>
            </a:extLst>
          </p:cNvPr>
          <p:cNvSpPr txBox="1"/>
          <p:nvPr/>
        </p:nvSpPr>
        <p:spPr>
          <a:xfrm>
            <a:off x="411480" y="3647530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Shape &amp; Stability Shaping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115A6-5E54-0C25-49BF-DF96F4626E04}"/>
              </a:ext>
            </a:extLst>
          </p:cNvPr>
          <p:cNvSpPr txBox="1"/>
          <p:nvPr/>
        </p:nvSpPr>
        <p:spPr>
          <a:xfrm>
            <a:off x="411480" y="4040642"/>
            <a:ext cx="8073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varying PF coil currents, we can control elongation and triangularity of lux surfaces, improving confinement and suppressing instabilities</a:t>
            </a:r>
          </a:p>
        </p:txBody>
      </p:sp>
    </p:spTree>
    <p:extLst>
      <p:ext uri="{BB962C8B-B14F-4D97-AF65-F5344CB8AC3E}">
        <p14:creationId xmlns:p14="http://schemas.microsoft.com/office/powerpoint/2010/main" val="293793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52E35-F605-F3F7-9EE0-841550B3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tokamak control matters?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92622-5AC1-838C-D67D-F2C1EBC59E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80C1D-CB10-3D17-BAA5-56DA5F9523DD}"/>
              </a:ext>
            </a:extLst>
          </p:cNvPr>
          <p:cNvSpPr txBox="1"/>
          <p:nvPr/>
        </p:nvSpPr>
        <p:spPr>
          <a:xfrm>
            <a:off x="266812" y="1141824"/>
            <a:ext cx="476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do we need active control in a tokamak????</a:t>
            </a:r>
          </a:p>
        </p:txBody>
      </p:sp>
      <p:pic>
        <p:nvPicPr>
          <p:cNvPr id="1026" name="Picture 2" descr="DOE Explains...Tokamaks | Department of Energy">
            <a:extLst>
              <a:ext uri="{FF2B5EF4-FFF2-40B4-BE49-F238E27FC236}">
                <a16:creationId xmlns:a16="http://schemas.microsoft.com/office/drawing/2014/main" id="{C8B490E8-946F-0D7B-4746-E2AB6C4C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43" y="2775006"/>
            <a:ext cx="2611323" cy="19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B9BBD-A682-6E1E-1E60-B7710EB54363}"/>
              </a:ext>
            </a:extLst>
          </p:cNvPr>
          <p:cNvSpPr txBox="1"/>
          <p:nvPr/>
        </p:nvSpPr>
        <p:spPr>
          <a:xfrm>
            <a:off x="266812" y="1623071"/>
            <a:ext cx="4766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Plasma is confined by a combination of toroidal and poloidal magnetic fields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 deviations in field balance can cause the plasma to drift!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 descr="A poloidal cross section of half the DIII-D tokamak shown in Fig. 1... |  Download Scientific Diagram">
            <a:extLst>
              <a:ext uri="{FF2B5EF4-FFF2-40B4-BE49-F238E27FC236}">
                <a16:creationId xmlns:a16="http://schemas.microsoft.com/office/drawing/2014/main" id="{8432502F-88CE-5BDA-0E42-0C4520A1F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83" y="156045"/>
            <a:ext cx="3625017" cy="373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60767-95F4-AC89-3F13-BECF8AC75A05}"/>
              </a:ext>
            </a:extLst>
          </p:cNvPr>
          <p:cNvSpPr txBox="1"/>
          <p:nvPr/>
        </p:nvSpPr>
        <p:spPr>
          <a:xfrm>
            <a:off x="5851053" y="3888188"/>
            <a:ext cx="4603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52525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DOI: </a:t>
            </a:r>
            <a:r>
              <a:rPr lang="en-US" sz="1100" b="0" i="0" u="sng" strike="noStrike" dirty="0">
                <a:solidFill>
                  <a:srgbClr val="52525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10.1142/9789812818805_0011</a:t>
            </a:r>
            <a:endParaRPr lang="en-US" sz="1100" b="0" i="0" u="none" strike="noStrike" dirty="0">
              <a:solidFill>
                <a:srgbClr val="525254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116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3545</TotalTime>
  <Words>1525</Words>
  <Application>Microsoft Macintosh PowerPoint</Application>
  <PresentationFormat>On-screen Show (16:9)</PresentationFormat>
  <Paragraphs>188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Georgia</vt:lpstr>
      <vt:lpstr>Cambria Math</vt:lpstr>
      <vt:lpstr>Calibri</vt:lpstr>
      <vt:lpstr>Wingdings</vt:lpstr>
      <vt:lpstr>Roboto Slab</vt:lpstr>
      <vt:lpstr>Roboto</vt:lpstr>
      <vt:lpstr>Arial</vt:lpstr>
      <vt:lpstr>1_Default Theme</vt:lpstr>
      <vt:lpstr>Plasma Control Doménica Corona June 12th 2025</vt:lpstr>
      <vt:lpstr>About Doménica</vt:lpstr>
      <vt:lpstr>Have you heard this words? Put your hand up!</vt:lpstr>
      <vt:lpstr>Let’s get started</vt:lpstr>
      <vt:lpstr>Control systems</vt:lpstr>
      <vt:lpstr>Open Loops vs Closed Loop</vt:lpstr>
      <vt:lpstr>Magnetic confiment basics</vt:lpstr>
      <vt:lpstr>Why external PF coils are needed?</vt:lpstr>
      <vt:lpstr>Why tokamak control matters?</vt:lpstr>
      <vt:lpstr>Why tokamak control matters?</vt:lpstr>
      <vt:lpstr>Vertical Instability in a tokamak</vt:lpstr>
      <vt:lpstr>Magnetic Control of Tokamaks via Deep Reinforcement Learning</vt:lpstr>
      <vt:lpstr>PowerPoint Presentation</vt:lpstr>
      <vt:lpstr>Engineering &amp; Control approaches</vt:lpstr>
      <vt:lpstr>When they talk about control in tokamak ….</vt:lpstr>
      <vt:lpstr>The PF coils … again 🙄 in case we forgot it</vt:lpstr>
      <vt:lpstr>PID Controller</vt:lpstr>
      <vt:lpstr>State-Space Feedback &amp; MIMO control</vt:lpstr>
      <vt:lpstr>State-Space Feedback &amp; MIMO control</vt:lpstr>
      <vt:lpstr>Poles and Zeros</vt:lpstr>
      <vt:lpstr>The plasma control systems</vt:lpstr>
      <vt:lpstr>Personal favorite: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Doménica Corona</cp:lastModifiedBy>
  <cp:revision>30</cp:revision>
  <dcterms:created xsi:type="dcterms:W3CDTF">2020-06-11T16:38:14Z</dcterms:created>
  <dcterms:modified xsi:type="dcterms:W3CDTF">2025-06-12T16:03:14Z</dcterms:modified>
</cp:coreProperties>
</file>