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495" r:id="rId2"/>
    <p:sldId id="1001" r:id="rId3"/>
    <p:sldId id="1022" r:id="rId4"/>
    <p:sldId id="1011" r:id="rId5"/>
    <p:sldId id="1009" r:id="rId6"/>
    <p:sldId id="1023" r:id="rId7"/>
    <p:sldId id="1010" r:id="rId8"/>
    <p:sldId id="1024" r:id="rId9"/>
    <p:sldId id="778" r:id="rId10"/>
    <p:sldId id="1025" r:id="rId11"/>
    <p:sldId id="1026" r:id="rId12"/>
    <p:sldId id="1002" r:id="rId13"/>
    <p:sldId id="1028" r:id="rId14"/>
    <p:sldId id="1027" r:id="rId15"/>
    <p:sldId id="1014" r:id="rId16"/>
    <p:sldId id="1013" r:id="rId17"/>
    <p:sldId id="1029" r:id="rId18"/>
    <p:sldId id="1012" r:id="rId19"/>
    <p:sldId id="780" r:id="rId20"/>
    <p:sldId id="797" r:id="rId21"/>
    <p:sldId id="781" r:id="rId22"/>
    <p:sldId id="1015" r:id="rId23"/>
    <p:sldId id="1016" r:id="rId24"/>
    <p:sldId id="1017" r:id="rId25"/>
    <p:sldId id="1019" r:id="rId26"/>
    <p:sldId id="1020" r:id="rId27"/>
    <p:sldId id="1030" r:id="rId28"/>
    <p:sldId id="1021" r:id="rId29"/>
    <p:sldId id="1031" r:id="rId30"/>
    <p:sldId id="783" r:id="rId31"/>
    <p:sldId id="1033" r:id="rId32"/>
    <p:sldId id="1034" r:id="rId33"/>
    <p:sldId id="998" r:id="rId34"/>
    <p:sldId id="784" r:id="rId35"/>
    <p:sldId id="997" r:id="rId36"/>
    <p:sldId id="1005" r:id="rId37"/>
    <p:sldId id="1018" r:id="rId38"/>
    <p:sldId id="984" r:id="rId39"/>
    <p:sldId id="985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l" defTabSz="821531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432FF"/>
    <a:srgbClr val="F8C39A"/>
    <a:srgbClr val="00980B"/>
    <a:srgbClr val="00B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2"/>
    <p:restoredTop sz="94856"/>
  </p:normalViewPr>
  <p:slideViewPr>
    <p:cSldViewPr snapToGrid="0" snapToObjects="1">
      <p:cViewPr varScale="1">
        <p:scale>
          <a:sx n="75" d="100"/>
          <a:sy n="75" d="100"/>
        </p:scale>
        <p:origin x="328" y="18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ojjo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0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4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67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6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0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7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15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8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9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 whithe (gu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"/>
          <p:cNvSpPr txBox="1"/>
          <p:nvPr/>
        </p:nvSpPr>
        <p:spPr>
          <a:xfrm>
            <a:off x="23647336" y="13026677"/>
            <a:ext cx="371377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B7313C"/>
                </a:solidFill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8D34D3-795C-91E4-3F5A-D2ABC24941E8}"/>
              </a:ext>
            </a:extLst>
          </p:cNvPr>
          <p:cNvCxnSpPr/>
          <p:nvPr userDrawn="1"/>
        </p:nvCxnSpPr>
        <p:spPr>
          <a:xfrm>
            <a:off x="0" y="1655805"/>
            <a:ext cx="24384000" cy="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alphaModFix amt="30455"/>
          </a:blip>
          <a:stretch>
            <a:fillRect/>
          </a:stretch>
        </p:blipFill>
        <p:spPr>
          <a:xfrm rot="5400000">
            <a:off x="14002691" y="3316811"/>
            <a:ext cx="13716001" cy="70911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/>
          <p:cNvSpPr/>
          <p:nvPr/>
        </p:nvSpPr>
        <p:spPr>
          <a:xfrm>
            <a:off x="30715" y="1498147"/>
            <a:ext cx="14630401" cy="5789661"/>
          </a:xfrm>
          <a:prstGeom prst="rect">
            <a:avLst/>
          </a:prstGeom>
          <a:solidFill>
            <a:srgbClr val="B7313C"/>
          </a:solidFill>
          <a:ln w="63500">
            <a:solidFill>
              <a:srgbClr val="B7313C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4"/>
          <a:srcRect r="12573" b="24068"/>
          <a:stretch>
            <a:fillRect/>
          </a:stretch>
        </p:blipFill>
        <p:spPr>
          <a:xfrm>
            <a:off x="419100" y="12038931"/>
            <a:ext cx="5457837" cy="1362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634" y="11941629"/>
            <a:ext cx="10215638" cy="14593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DCF3D496-2BD6-4023-A5DF-14201522AE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507660" y="13010554"/>
            <a:ext cx="5350823" cy="513601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C00000"/>
                </a:solidFill>
                <a:latin typeface="Gill Sans Light"/>
              </a:defRPr>
            </a:lvl1pPr>
          </a:lstStyle>
          <a:p>
            <a:r>
              <a:rPr lang="en-US" dirty="0"/>
              <a:t>Muni Zhou | MIT | </a:t>
            </a:r>
            <a:r>
              <a:rPr lang="en-CA" dirty="0"/>
              <a:t>Plasma Physics Seminar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med"/>
  <p:txStyles>
    <p:titleStyle>
      <a:lvl1pPr marL="0" marR="0" indent="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2286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4572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6858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9144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11430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13716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6002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0" marR="0" indent="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2286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4572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6858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9144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11430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13716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6002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l" defTabSz="821531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2.pn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6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NULL"/><Relationship Id="rId10" Type="http://schemas.openxmlformats.org/officeDocument/2006/relationships/image" Target="../media/image35.png"/><Relationship Id="rId9" Type="http://schemas.openxmlformats.org/officeDocument/2006/relationships/image" Target="NULL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NUL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NUL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NULL"/><Relationship Id="rId10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royalsocietypublishing.org/doi/10.1098/rspa.2016.0479" TargetMode="External"/><Relationship Id="rId3" Type="http://schemas.openxmlformats.org/officeDocument/2006/relationships/hyperlink" Target="https://www.astro.princeton.edu/~kunz/Site/AST521/AST521_lecture_notes_Kunz.pdf" TargetMode="External"/><Relationship Id="rId7" Type="http://schemas.openxmlformats.org/officeDocument/2006/relationships/hyperlink" Target="https://journals.aps.org/rmp/abstract/10.1103/RevModPhys.82.603" TargetMode="External"/><Relationship Id="rId2" Type="http://schemas.openxmlformats.org/officeDocument/2006/relationships/hyperlink" Target="https://farside.ph.utexas.edu/teaching/plasma/lectur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i.adsabs.harvard.edu/abs/2009ARA%26A..47..291Z/abstract" TargetMode="External"/><Relationship Id="rId5" Type="http://schemas.openxmlformats.org/officeDocument/2006/relationships/hyperlink" Target="https://elizabethtolman.com/wp-content/uploads/2020/11/aps-dpp-6.pdf" TargetMode="External"/><Relationship Id="rId4" Type="http://schemas.openxmlformats.org/officeDocument/2006/relationships/hyperlink" Target="http://userpages.irap.omp.eu/~frincon/houches/Loureiro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3F7D67-0CC4-9F87-923C-8F4DB29FF419}"/>
              </a:ext>
            </a:extLst>
          </p:cNvPr>
          <p:cNvSpPr txBox="1"/>
          <p:nvPr/>
        </p:nvSpPr>
        <p:spPr>
          <a:xfrm>
            <a:off x="4226835" y="10128603"/>
            <a:ext cx="16753566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Muni Zhou (Institute for Advanced Study)</a:t>
            </a:r>
            <a:endParaRPr lang="en-US" sz="4000" dirty="0"/>
          </a:p>
        </p:txBody>
      </p:sp>
      <p:sp>
        <p:nvSpPr>
          <p:cNvPr id="2" name="How we made Fusion (and Astro) happen with the new fancy template">
            <a:extLst>
              <a:ext uri="{FF2B5EF4-FFF2-40B4-BE49-F238E27FC236}">
                <a16:creationId xmlns:a16="http://schemas.microsoft.com/office/drawing/2014/main" id="{8394E59C-46C3-14BF-3169-9AE7CD2FA9C7}"/>
              </a:ext>
            </a:extLst>
          </p:cNvPr>
          <p:cNvSpPr txBox="1"/>
          <p:nvPr/>
        </p:nvSpPr>
        <p:spPr>
          <a:xfrm>
            <a:off x="3074572" y="4180709"/>
            <a:ext cx="18234855" cy="3714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Magnetic reconnection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Introduction to Plasma and Fusion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PPPL June 2024</a:t>
            </a:r>
          </a:p>
        </p:txBody>
      </p:sp>
    </p:spTree>
    <p:extLst>
      <p:ext uri="{BB962C8B-B14F-4D97-AF65-F5344CB8AC3E}">
        <p14:creationId xmlns:p14="http://schemas.microsoft.com/office/powerpoint/2010/main" val="121133725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A1C91EFF-D7DB-5345-7929-61DBFFF03054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Frozen flux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B81EE-EC0A-644B-B888-5E0FB447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0" y="1817298"/>
            <a:ext cx="11437551" cy="4716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/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Consider the magnetic flux through a surface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 bounded by a curve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blipFill>
                <a:blip r:embed="rId4"/>
                <a:stretch>
                  <a:fillRect l="-2046" t="-9559" b="-92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715F6F-71F5-C32F-B3DF-C328A3941889}"/>
                  </a:ext>
                </a:extLst>
              </p:cNvPr>
              <p:cNvSpPr txBox="1"/>
              <p:nvPr/>
            </p:nvSpPr>
            <p:spPr>
              <a:xfrm>
                <a:off x="12783649" y="3949886"/>
                <a:ext cx="9319754" cy="1619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Garamond" panose="02020404030301010803" pitchFamily="18" charset="0"/>
                  </a:rPr>
                  <a:t>Let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the surface move with the  plasma fluid with velocity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𝑢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,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the change of flux is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715F6F-71F5-C32F-B3DF-C328A3941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649" y="3949886"/>
                <a:ext cx="9319754" cy="1619545"/>
              </a:xfrm>
              <a:prstGeom prst="rect">
                <a:avLst/>
              </a:prstGeom>
              <a:blipFill>
                <a:blip r:embed="rId5"/>
                <a:stretch>
                  <a:fillRect l="-2177" b="-109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55B15-1D09-14E0-CD3C-FDBA49ABBC42}"/>
                  </a:ext>
                </a:extLst>
              </p:cNvPr>
              <p:cNvSpPr txBox="1"/>
              <p:nvPr/>
            </p:nvSpPr>
            <p:spPr>
              <a:xfrm>
                <a:off x="13953161" y="6438545"/>
                <a:ext cx="6630533" cy="25494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Ψ</m:t>
                          </m:r>
                        </m:num>
                        <m:den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𝑑𝑡</m:t>
                          </m:r>
                        </m:den>
                      </m:f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fPr>
                            <m:num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𝜕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𝜕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𝑡</m:t>
                              </m:r>
                            </m:den>
                          </m:f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⋅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nary>
                            <m:naryPr>
                              <m:supHide m:val="on"/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𝐵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⋅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𝑢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 ×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𝑑𝑙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𝑐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∇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×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𝐸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 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naryPr>
                            <m:sub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∇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kumimoji="0" lang="en-US" sz="360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𝑢</m:t>
                                  </m:r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×</m:t>
                                  </m:r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𝑑𝑆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55B15-1D09-14E0-CD3C-FDBA49ABB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61" y="6438545"/>
                <a:ext cx="6630533" cy="2549480"/>
              </a:xfrm>
              <a:prstGeom prst="rect">
                <a:avLst/>
              </a:prstGeom>
              <a:blipFill>
                <a:blip r:embed="rId6"/>
                <a:stretch>
                  <a:fillRect l="-11281" t="-85644" r="-956" b="-1301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F6BB2AB-54DF-B539-44F7-070CEAA8FF14}"/>
              </a:ext>
            </a:extLst>
          </p:cNvPr>
          <p:cNvSpPr/>
          <p:nvPr/>
        </p:nvSpPr>
        <p:spPr>
          <a:xfrm>
            <a:off x="15508051" y="6438545"/>
            <a:ext cx="1976250" cy="1418161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8CAB6-181A-5EAB-0885-BB944FE9E66D}"/>
              </a:ext>
            </a:extLst>
          </p:cNvPr>
          <p:cNvSpPr/>
          <p:nvPr/>
        </p:nvSpPr>
        <p:spPr>
          <a:xfrm>
            <a:off x="17925172" y="6440756"/>
            <a:ext cx="2471028" cy="14181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E4F54-2303-3607-01E2-E0A36B6E4F3B}"/>
                  </a:ext>
                </a:extLst>
              </p:cNvPr>
              <p:cNvSpPr txBox="1"/>
              <p:nvPr/>
            </p:nvSpPr>
            <p:spPr>
              <a:xfrm>
                <a:off x="14258844" y="5307226"/>
                <a:ext cx="2794000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Change of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𝐵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E4F54-2303-3607-01E2-E0A36B6E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8844" y="5307226"/>
                <a:ext cx="2794000" cy="1010147"/>
              </a:xfrm>
              <a:prstGeom prst="rect">
                <a:avLst/>
              </a:prstGeom>
              <a:blipFill>
                <a:blip r:embed="rId9"/>
                <a:stretch>
                  <a:fillRect l="-7240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2C63E6-F70F-9492-44BA-61B5E8E172F3}"/>
                  </a:ext>
                </a:extLst>
              </p:cNvPr>
              <p:cNvSpPr txBox="1"/>
              <p:nvPr/>
            </p:nvSpPr>
            <p:spPr>
              <a:xfrm>
                <a:off x="18363658" y="5332626"/>
                <a:ext cx="4180616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Change of surface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 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𝑆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2C63E6-F70F-9492-44BA-61B5E8E17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3658" y="5332626"/>
                <a:ext cx="4180616" cy="1010147"/>
              </a:xfrm>
              <a:prstGeom prst="rect">
                <a:avLst/>
              </a:prstGeom>
              <a:blipFill>
                <a:blip r:embed="rId10"/>
                <a:stretch>
                  <a:fillRect l="-4834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1AD2E7-0908-C7B4-0D94-6B040B20EB8C}"/>
              </a:ext>
            </a:extLst>
          </p:cNvPr>
          <p:cNvSpPr txBox="1"/>
          <p:nvPr/>
        </p:nvSpPr>
        <p:spPr>
          <a:xfrm>
            <a:off x="3968408" y="6137478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2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A1C91EFF-D7DB-5345-7929-61DBFFF03054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Frozen flux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B81EE-EC0A-644B-B888-5E0FB447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0" y="1817298"/>
            <a:ext cx="11437551" cy="4716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/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Consider the magnetic flux through a surface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 bounded by a curve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blipFill>
                <a:blip r:embed="rId4"/>
                <a:stretch>
                  <a:fillRect l="-2046" t="-9559" b="-92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715F6F-71F5-C32F-B3DF-C328A3941889}"/>
                  </a:ext>
                </a:extLst>
              </p:cNvPr>
              <p:cNvSpPr txBox="1"/>
              <p:nvPr/>
            </p:nvSpPr>
            <p:spPr>
              <a:xfrm>
                <a:off x="12783649" y="3949886"/>
                <a:ext cx="9319754" cy="1619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Garamond" panose="02020404030301010803" pitchFamily="18" charset="0"/>
                  </a:rPr>
                  <a:t>Let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the surface move with the  plasma fluid with velocity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𝑢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,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the change of flux is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715F6F-71F5-C32F-B3DF-C328A3941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649" y="3949886"/>
                <a:ext cx="9319754" cy="1619545"/>
              </a:xfrm>
              <a:prstGeom prst="rect">
                <a:avLst/>
              </a:prstGeom>
              <a:blipFill>
                <a:blip r:embed="rId5"/>
                <a:stretch>
                  <a:fillRect l="-2177" b="-109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55B15-1D09-14E0-CD3C-FDBA49ABBC42}"/>
                  </a:ext>
                </a:extLst>
              </p:cNvPr>
              <p:cNvSpPr txBox="1"/>
              <p:nvPr/>
            </p:nvSpPr>
            <p:spPr>
              <a:xfrm>
                <a:off x="13953161" y="6438545"/>
                <a:ext cx="6630533" cy="25494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Ψ</m:t>
                          </m:r>
                        </m:num>
                        <m:den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𝑑𝑡</m:t>
                          </m:r>
                        </m:den>
                      </m:f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fPr>
                            <m:num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𝜕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𝜕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𝑡</m:t>
                              </m:r>
                            </m:den>
                          </m:f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⋅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nary>
                            <m:naryPr>
                              <m:supHide m:val="on"/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𝐵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⋅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𝑢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 ×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𝑑𝑙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𝑐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∇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×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𝐸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 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naryPr>
                            <m:sub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∇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kumimoji="0" lang="en-US" sz="360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𝑢</m:t>
                                  </m:r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×</m:t>
                                  </m:r>
                                  <m:r>
                                    <a:rPr kumimoji="0" lang="en-US" sz="360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𝑑𝑆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55B15-1D09-14E0-CD3C-FDBA49ABB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61" y="6438545"/>
                <a:ext cx="6630533" cy="2549480"/>
              </a:xfrm>
              <a:prstGeom prst="rect">
                <a:avLst/>
              </a:prstGeom>
              <a:blipFill>
                <a:blip r:embed="rId6"/>
                <a:stretch>
                  <a:fillRect l="-11281" t="-85644" r="-956" b="-1301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86D3E-C011-E1ED-B882-528BEC11C643}"/>
                  </a:ext>
                </a:extLst>
              </p:cNvPr>
              <p:cNvSpPr txBox="1"/>
              <p:nvPr/>
            </p:nvSpPr>
            <p:spPr>
              <a:xfrm>
                <a:off x="13953161" y="9022760"/>
                <a:ext cx="7062280" cy="12661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Recall the Ohm’s law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𝐸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+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𝑢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×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𝐵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𝑐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𝜂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𝐽</m:t>
                    </m:r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86D3E-C011-E1ED-B882-528BEC11C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161" y="9022760"/>
                <a:ext cx="7062280" cy="1266179"/>
              </a:xfrm>
              <a:prstGeom prst="rect">
                <a:avLst/>
              </a:prstGeom>
              <a:blipFill>
                <a:blip r:embed="rId7"/>
                <a:stretch>
                  <a:fillRect l="-2873" b="-69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C51E30-8A18-49B5-1E95-FD0E02FC6232}"/>
                  </a:ext>
                </a:extLst>
              </p:cNvPr>
              <p:cNvSpPr txBox="1"/>
              <p:nvPr/>
            </p:nvSpPr>
            <p:spPr>
              <a:xfrm>
                <a:off x="14833679" y="10323674"/>
                <a:ext cx="4438331" cy="12977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Ψ</m:t>
                          </m:r>
                        </m:num>
                        <m:den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𝑑𝑡</m:t>
                          </m:r>
                        </m:den>
                      </m:f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𝑐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∇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 ×</m:t>
                          </m:r>
                          <m:d>
                            <m:dPr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𝜂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𝐽</m:t>
                              </m:r>
                            </m:e>
                          </m:d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C51E30-8A18-49B5-1E95-FD0E02FC6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3679" y="10323674"/>
                <a:ext cx="4438331" cy="1297728"/>
              </a:xfrm>
              <a:prstGeom prst="rect">
                <a:avLst/>
              </a:prstGeom>
              <a:blipFill>
                <a:blip r:embed="rId8"/>
                <a:stretch>
                  <a:fillRect l="-1709" t="-171569" r="-1425" b="-2588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F6BB2AB-54DF-B539-44F7-070CEAA8FF14}"/>
              </a:ext>
            </a:extLst>
          </p:cNvPr>
          <p:cNvSpPr/>
          <p:nvPr/>
        </p:nvSpPr>
        <p:spPr>
          <a:xfrm>
            <a:off x="15508051" y="6438545"/>
            <a:ext cx="1976250" cy="1418161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8CAB6-181A-5EAB-0885-BB944FE9E66D}"/>
              </a:ext>
            </a:extLst>
          </p:cNvPr>
          <p:cNvSpPr/>
          <p:nvPr/>
        </p:nvSpPr>
        <p:spPr>
          <a:xfrm>
            <a:off x="17925172" y="6440756"/>
            <a:ext cx="2471028" cy="14181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E4F54-2303-3607-01E2-E0A36B6E4F3B}"/>
                  </a:ext>
                </a:extLst>
              </p:cNvPr>
              <p:cNvSpPr txBox="1"/>
              <p:nvPr/>
            </p:nvSpPr>
            <p:spPr>
              <a:xfrm>
                <a:off x="14258844" y="5307226"/>
                <a:ext cx="2794000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Change of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𝐵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E4F54-2303-3607-01E2-E0A36B6E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8844" y="5307226"/>
                <a:ext cx="2794000" cy="1010147"/>
              </a:xfrm>
              <a:prstGeom prst="rect">
                <a:avLst/>
              </a:prstGeom>
              <a:blipFill>
                <a:blip r:embed="rId9"/>
                <a:stretch>
                  <a:fillRect l="-7240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2C63E6-F70F-9492-44BA-61B5E8E172F3}"/>
                  </a:ext>
                </a:extLst>
              </p:cNvPr>
              <p:cNvSpPr txBox="1"/>
              <p:nvPr/>
            </p:nvSpPr>
            <p:spPr>
              <a:xfrm>
                <a:off x="18363658" y="5332626"/>
                <a:ext cx="4180616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Change of surface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 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𝑆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2C63E6-F70F-9492-44BA-61B5E8E17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3658" y="5332626"/>
                <a:ext cx="4180616" cy="1010147"/>
              </a:xfrm>
              <a:prstGeom prst="rect">
                <a:avLst/>
              </a:prstGeom>
              <a:blipFill>
                <a:blip r:embed="rId10"/>
                <a:stretch>
                  <a:fillRect l="-4834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7D4100-128E-0DE9-489E-B9271D45E5EB}"/>
                  </a:ext>
                </a:extLst>
              </p:cNvPr>
              <p:cNvSpPr txBox="1"/>
              <p:nvPr/>
            </p:nvSpPr>
            <p:spPr>
              <a:xfrm>
                <a:off x="13259558" y="11330672"/>
                <a:ext cx="10208200" cy="12784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Ψ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𝑑𝑡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=0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 for ideal plasma, </a:t>
                </a:r>
                <a:r>
                  <a:rPr lang="en-US" i="1" dirty="0">
                    <a:latin typeface="Garamond" panose="02020404030301010803" pitchFamily="18" charset="0"/>
                  </a:rPr>
                  <a:t>flux is frozen in the flow </a:t>
                </a:r>
                <a:endParaRPr kumimoji="0" lang="en-US" sz="360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7D4100-128E-0DE9-489E-B9271D45E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558" y="11330672"/>
                <a:ext cx="10208200" cy="1278426"/>
              </a:xfrm>
              <a:prstGeom prst="rect">
                <a:avLst/>
              </a:prstGeom>
              <a:blipFill>
                <a:blip r:embed="rId11"/>
                <a:stretch>
                  <a:fillRect l="-373" b="-69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1AD2E7-0908-C7B4-0D94-6B040B20EB8C}"/>
              </a:ext>
            </a:extLst>
          </p:cNvPr>
          <p:cNvSpPr txBox="1"/>
          <p:nvPr/>
        </p:nvSpPr>
        <p:spPr>
          <a:xfrm>
            <a:off x="3968408" y="6137478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447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How can resistivity be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D6B84-9193-54D0-5E48-8126F35B3654}"/>
              </a:ext>
            </a:extLst>
          </p:cNvPr>
          <p:cNvSpPr txBox="1"/>
          <p:nvPr/>
        </p:nvSpPr>
        <p:spPr>
          <a:xfrm>
            <a:off x="717698" y="232259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DB1FF-C95D-BB08-8FB7-B22B36DDB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44" y="2374204"/>
            <a:ext cx="6815871" cy="1026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FB8F0-B9E7-FFB3-0BEF-C63D7238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431" y="1937672"/>
            <a:ext cx="6815871" cy="731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97C4C-BE08-7426-E20D-09088AA9F68F}"/>
              </a:ext>
            </a:extLst>
          </p:cNvPr>
          <p:cNvSpPr txBox="1"/>
          <p:nvPr/>
        </p:nvSpPr>
        <p:spPr>
          <a:xfrm>
            <a:off x="16837201" y="927297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Adapted from E. Tolman+ (2018)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JPP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9FF5E-E6F1-EA90-4A65-988B19244692}"/>
              </a:ext>
            </a:extLst>
          </p:cNvPr>
          <p:cNvSpPr/>
          <p:nvPr/>
        </p:nvSpPr>
        <p:spPr>
          <a:xfrm>
            <a:off x="19202400" y="2810107"/>
            <a:ext cx="356839" cy="59547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FF2E11-D7DA-2FAB-797B-A524809ED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196" y="4963231"/>
            <a:ext cx="3379269" cy="72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4B00-946F-4192-69AF-F1680FC1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2196" y="5787483"/>
            <a:ext cx="3540247" cy="1260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6A84ED-C35C-14B7-58BF-823620612819}"/>
              </a:ext>
            </a:extLst>
          </p:cNvPr>
          <p:cNvSpPr txBox="1"/>
          <p:nvPr/>
        </p:nvSpPr>
        <p:spPr>
          <a:xfrm>
            <a:off x="11553589" y="3581083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Consider this configuration:</a:t>
            </a:r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4B9E75-72E6-F0EE-2042-15E4FA4A9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844" y="3634413"/>
            <a:ext cx="6103348" cy="1104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875C64-3D2F-87CF-C08B-6782905F2B64}"/>
              </a:ext>
            </a:extLst>
          </p:cNvPr>
          <p:cNvSpPr txBox="1"/>
          <p:nvPr/>
        </p:nvSpPr>
        <p:spPr>
          <a:xfrm>
            <a:off x="728277" y="3462702"/>
            <a:ext cx="281781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Induction: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77785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How can resistivity be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D6B84-9193-54D0-5E48-8126F35B3654}"/>
              </a:ext>
            </a:extLst>
          </p:cNvPr>
          <p:cNvSpPr txBox="1"/>
          <p:nvPr/>
        </p:nvSpPr>
        <p:spPr>
          <a:xfrm>
            <a:off x="717698" y="232259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DB1FF-C95D-BB08-8FB7-B22B36DDB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44" y="2374204"/>
            <a:ext cx="6815871" cy="1026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FB8F0-B9E7-FFB3-0BEF-C63D7238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431" y="1937672"/>
            <a:ext cx="6815871" cy="731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97C4C-BE08-7426-E20D-09088AA9F68F}"/>
              </a:ext>
            </a:extLst>
          </p:cNvPr>
          <p:cNvSpPr txBox="1"/>
          <p:nvPr/>
        </p:nvSpPr>
        <p:spPr>
          <a:xfrm>
            <a:off x="16837201" y="927297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Adapted from E. Tolman+ (2018)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JPP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9FF5E-E6F1-EA90-4A65-988B19244692}"/>
              </a:ext>
            </a:extLst>
          </p:cNvPr>
          <p:cNvSpPr/>
          <p:nvPr/>
        </p:nvSpPr>
        <p:spPr>
          <a:xfrm>
            <a:off x="19202400" y="2810107"/>
            <a:ext cx="356839" cy="59547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FF2E11-D7DA-2FAB-797B-A524809ED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196" y="4963231"/>
            <a:ext cx="3379269" cy="72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4B00-946F-4192-69AF-F1680FC1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2196" y="5787483"/>
            <a:ext cx="3540247" cy="1260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6A84ED-C35C-14B7-58BF-823620612819}"/>
              </a:ext>
            </a:extLst>
          </p:cNvPr>
          <p:cNvSpPr txBox="1"/>
          <p:nvPr/>
        </p:nvSpPr>
        <p:spPr>
          <a:xfrm>
            <a:off x="11553589" y="3581083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Consider this configuration:</a:t>
            </a:r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4B9E75-72E6-F0EE-2042-15E4FA4A9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844" y="3634413"/>
            <a:ext cx="6103348" cy="1104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875C64-3D2F-87CF-C08B-6782905F2B64}"/>
              </a:ext>
            </a:extLst>
          </p:cNvPr>
          <p:cNvSpPr txBox="1"/>
          <p:nvPr/>
        </p:nvSpPr>
        <p:spPr>
          <a:xfrm>
            <a:off x="728277" y="3462702"/>
            <a:ext cx="281781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Induction: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97A69-F911-0066-3AEC-4E1A70C00929}"/>
              </a:ext>
            </a:extLst>
          </p:cNvPr>
          <p:cNvSpPr txBox="1"/>
          <p:nvPr/>
        </p:nvSpPr>
        <p:spPr>
          <a:xfrm>
            <a:off x="715814" y="5878597"/>
            <a:ext cx="982990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The equilibrium the limit of zero resistivity: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F056C-6991-795B-9F56-A40F104DEFC5}"/>
                  </a:ext>
                </a:extLst>
              </p:cNvPr>
              <p:cNvSpPr txBox="1"/>
              <p:nvPr/>
            </p:nvSpPr>
            <p:spPr>
              <a:xfrm>
                <a:off x="691795" y="7018700"/>
                <a:ext cx="11762166" cy="1767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The configuration has a </a:t>
                </a:r>
                <a:r>
                  <a:rPr lang="en-US" sz="40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shrinking wid</a:t>
                </a: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-- the exponential collapse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F056C-6991-795B-9F56-A40F104DE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95" y="7018700"/>
                <a:ext cx="11762166" cy="1767021"/>
              </a:xfrm>
              <a:prstGeom prst="rect">
                <a:avLst/>
              </a:prstGeom>
              <a:blipFill>
                <a:blip r:embed="rId7"/>
                <a:stretch>
                  <a:fillRect l="-1942"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1D4A0-3926-6CA8-FB19-2ECA9D186B99}"/>
                  </a:ext>
                </a:extLst>
              </p:cNvPr>
              <p:cNvSpPr txBox="1"/>
              <p:nvPr/>
            </p:nvSpPr>
            <p:spPr>
              <a:xfrm>
                <a:off x="728277" y="8978542"/>
                <a:ext cx="13567586" cy="1089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And thus an </a:t>
                </a:r>
                <a:r>
                  <a:rPr lang="en-US" sz="40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exponential growth of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1D4A0-3926-6CA8-FB19-2ECA9D186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7" y="8978542"/>
                <a:ext cx="13567586" cy="1089913"/>
              </a:xfrm>
              <a:prstGeom prst="rect">
                <a:avLst/>
              </a:prstGeom>
              <a:blipFill>
                <a:blip r:embed="rId8"/>
                <a:stretch>
                  <a:fillRect l="-1777" b="-1860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1785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How can resistivity be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D6B84-9193-54D0-5E48-8126F35B3654}"/>
              </a:ext>
            </a:extLst>
          </p:cNvPr>
          <p:cNvSpPr txBox="1"/>
          <p:nvPr/>
        </p:nvSpPr>
        <p:spPr>
          <a:xfrm>
            <a:off x="717698" y="232259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DB1FF-C95D-BB08-8FB7-B22B36DDB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44" y="2374204"/>
            <a:ext cx="6815871" cy="1026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FB8F0-B9E7-FFB3-0BEF-C63D7238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431" y="1937672"/>
            <a:ext cx="6815871" cy="731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97C4C-BE08-7426-E20D-09088AA9F68F}"/>
              </a:ext>
            </a:extLst>
          </p:cNvPr>
          <p:cNvSpPr txBox="1"/>
          <p:nvPr/>
        </p:nvSpPr>
        <p:spPr>
          <a:xfrm>
            <a:off x="16837201" y="927297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Adapted from E. Tolman+ (2018)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JPP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9FF5E-E6F1-EA90-4A65-988B19244692}"/>
              </a:ext>
            </a:extLst>
          </p:cNvPr>
          <p:cNvSpPr/>
          <p:nvPr/>
        </p:nvSpPr>
        <p:spPr>
          <a:xfrm>
            <a:off x="19202400" y="2810107"/>
            <a:ext cx="356839" cy="59547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FF2E11-D7DA-2FAB-797B-A524809ED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196" y="4963231"/>
            <a:ext cx="3379269" cy="72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4B00-946F-4192-69AF-F1680FC1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2196" y="5787483"/>
            <a:ext cx="3540247" cy="1260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6A84ED-C35C-14B7-58BF-823620612819}"/>
              </a:ext>
            </a:extLst>
          </p:cNvPr>
          <p:cNvSpPr txBox="1"/>
          <p:nvPr/>
        </p:nvSpPr>
        <p:spPr>
          <a:xfrm>
            <a:off x="11553589" y="3581083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Consider this configuration:</a:t>
            </a:r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4B9E75-72E6-F0EE-2042-15E4FA4A9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844" y="3634413"/>
            <a:ext cx="6103348" cy="1104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875C64-3D2F-87CF-C08B-6782905F2B64}"/>
              </a:ext>
            </a:extLst>
          </p:cNvPr>
          <p:cNvSpPr txBox="1"/>
          <p:nvPr/>
        </p:nvSpPr>
        <p:spPr>
          <a:xfrm>
            <a:off x="728277" y="3462702"/>
            <a:ext cx="281781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Induction: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97A69-F911-0066-3AEC-4E1A70C00929}"/>
              </a:ext>
            </a:extLst>
          </p:cNvPr>
          <p:cNvSpPr txBox="1"/>
          <p:nvPr/>
        </p:nvSpPr>
        <p:spPr>
          <a:xfrm>
            <a:off x="715814" y="5878597"/>
            <a:ext cx="982990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The equilibrium the limit of zero resistivity: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F056C-6991-795B-9F56-A40F104DEFC5}"/>
                  </a:ext>
                </a:extLst>
              </p:cNvPr>
              <p:cNvSpPr txBox="1"/>
              <p:nvPr/>
            </p:nvSpPr>
            <p:spPr>
              <a:xfrm>
                <a:off x="691795" y="7018700"/>
                <a:ext cx="11762166" cy="1767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The configuration has a </a:t>
                </a:r>
                <a:r>
                  <a:rPr lang="en-US" sz="40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shrinking wid</a:t>
                </a: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-- the exponential collapse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F056C-6991-795B-9F56-A40F104DE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95" y="7018700"/>
                <a:ext cx="11762166" cy="1767021"/>
              </a:xfrm>
              <a:prstGeom prst="rect">
                <a:avLst/>
              </a:prstGeom>
              <a:blipFill>
                <a:blip r:embed="rId7"/>
                <a:stretch>
                  <a:fillRect l="-1942"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1D4A0-3926-6CA8-FB19-2ECA9D186B99}"/>
                  </a:ext>
                </a:extLst>
              </p:cNvPr>
              <p:cNvSpPr txBox="1"/>
              <p:nvPr/>
            </p:nvSpPr>
            <p:spPr>
              <a:xfrm>
                <a:off x="728277" y="8978542"/>
                <a:ext cx="13567586" cy="1089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And thus an </a:t>
                </a:r>
                <a:r>
                  <a:rPr lang="en-US" sz="40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exponential growth of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1D4A0-3926-6CA8-FB19-2ECA9D186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7" y="8978542"/>
                <a:ext cx="13567586" cy="1089913"/>
              </a:xfrm>
              <a:prstGeom prst="rect">
                <a:avLst/>
              </a:prstGeom>
              <a:blipFill>
                <a:blip r:embed="rId8"/>
                <a:stretch>
                  <a:fillRect l="-1777" b="-1860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17A9A6-01A1-3499-B891-F3D663B80BCF}"/>
                  </a:ext>
                </a:extLst>
              </p:cNvPr>
              <p:cNvSpPr txBox="1"/>
              <p:nvPr/>
            </p:nvSpPr>
            <p:spPr>
              <a:xfrm>
                <a:off x="1114610" y="10666548"/>
                <a:ext cx="4438331" cy="12977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Ψ</m:t>
                          </m:r>
                        </m:num>
                        <m:den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𝑑𝑡</m:t>
                          </m:r>
                        </m:den>
                      </m:f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𝑐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∇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 ×</m:t>
                          </m:r>
                          <m:d>
                            <m:dPr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𝜂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𝐽</m:t>
                              </m:r>
                            </m:e>
                          </m:d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17A9A6-01A1-3499-B891-F3D663B80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610" y="10666548"/>
                <a:ext cx="4438331" cy="1297728"/>
              </a:xfrm>
              <a:prstGeom prst="rect">
                <a:avLst/>
              </a:prstGeom>
              <a:blipFill>
                <a:blip r:embed="rId9"/>
                <a:stretch>
                  <a:fillRect l="-1709" t="-168932" r="-1425" b="-2553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7029D69-E0BE-3237-39D6-76398ECE2539}"/>
              </a:ext>
            </a:extLst>
          </p:cNvPr>
          <p:cNvSpPr txBox="1"/>
          <p:nvPr/>
        </p:nvSpPr>
        <p:spPr>
          <a:xfrm>
            <a:off x="6428403" y="10716692"/>
            <a:ext cx="13567586" cy="1089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The resistive term becomes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locally important </a:t>
            </a:r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in a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270575303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Reconnection can happen due to the resistivity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8FB8F0-B9E7-FFB3-0BEF-C63D7238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431" y="1937672"/>
            <a:ext cx="6815871" cy="731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97C4C-BE08-7426-E20D-09088AA9F68F}"/>
              </a:ext>
            </a:extLst>
          </p:cNvPr>
          <p:cNvSpPr txBox="1"/>
          <p:nvPr/>
        </p:nvSpPr>
        <p:spPr>
          <a:xfrm>
            <a:off x="16837201" y="927297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Adapted from E. Tolman+ (2018)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JPP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9FF5E-E6F1-EA90-4A65-988B19244692}"/>
              </a:ext>
            </a:extLst>
          </p:cNvPr>
          <p:cNvSpPr/>
          <p:nvPr/>
        </p:nvSpPr>
        <p:spPr>
          <a:xfrm>
            <a:off x="19202400" y="2810107"/>
            <a:ext cx="356839" cy="59547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17A9A6-01A1-3499-B891-F3D663B80BCF}"/>
                  </a:ext>
                </a:extLst>
              </p:cNvPr>
              <p:cNvSpPr txBox="1"/>
              <p:nvPr/>
            </p:nvSpPr>
            <p:spPr>
              <a:xfrm>
                <a:off x="1114610" y="10666548"/>
                <a:ext cx="4438331" cy="12977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Ψ</m:t>
                          </m:r>
                        </m:num>
                        <m:den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𝑑𝑡</m:t>
                          </m:r>
                        </m:den>
                      </m:f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r>
                        <a:rPr kumimoji="0" lang="en-US" sz="360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𝑐</m:t>
                      </m:r>
                      <m:nary>
                        <m:naryPr>
                          <m:supHide m:val="on"/>
                          <m:ctrlPr>
                            <a:rPr kumimoji="0" lang="en-US" sz="36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naryPr>
                        <m:sub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∇</m:t>
                          </m:r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 ×</m:t>
                          </m:r>
                          <m:d>
                            <m:dPr>
                              <m:ctrlPr>
                                <a:rPr kumimoji="0" lang="en-US" sz="36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𝜂</m:t>
                              </m:r>
                              <m:r>
                                <a:rPr kumimoji="0" lang="en-US" sz="360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𝐽</m:t>
                              </m:r>
                            </m:e>
                          </m:d>
                          <m:r>
                            <a:rPr kumimoji="0" lang="en-US" sz="360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17A9A6-01A1-3499-B891-F3D663B80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610" y="10666548"/>
                <a:ext cx="4438331" cy="1297728"/>
              </a:xfrm>
              <a:prstGeom prst="rect">
                <a:avLst/>
              </a:prstGeom>
              <a:blipFill>
                <a:blip r:embed="rId3"/>
                <a:stretch>
                  <a:fillRect l="-1709" t="-168932" r="-1425" b="-2553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7029D69-E0BE-3237-39D6-76398ECE2539}"/>
              </a:ext>
            </a:extLst>
          </p:cNvPr>
          <p:cNvSpPr txBox="1"/>
          <p:nvPr/>
        </p:nvSpPr>
        <p:spPr>
          <a:xfrm>
            <a:off x="6428403" y="10716692"/>
            <a:ext cx="13567586" cy="1089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The resistive term becomes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locally important </a:t>
            </a:r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in a boundary layer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A301312-913A-07EE-BF0F-35E5C43D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5" y="3890803"/>
            <a:ext cx="7029102" cy="510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2E925A-AD4C-38EF-038B-774147B97A64}"/>
                  </a:ext>
                </a:extLst>
              </p:cNvPr>
              <p:cNvSpPr txBox="1"/>
              <p:nvPr/>
            </p:nvSpPr>
            <p:spPr>
              <a:xfrm>
                <a:off x="648751" y="1852558"/>
                <a:ext cx="8051800" cy="1619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Resistivity </a:t>
                </a:r>
                <a14:m>
                  <m:oMath xmlns:m="http://schemas.openxmlformats.org/officeDocument/2006/math"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𝜂</m:t>
                    </m:r>
                  </m:oMath>
                </a14:m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is usually</a:t>
                </a:r>
                <a:r>
                  <a:rPr kumimoji="0" lang="en-US" sz="360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small, need strong current for a significant change of flux. </a:t>
                </a:r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2E925A-AD4C-38EF-038B-774147B97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51" y="1852558"/>
                <a:ext cx="8051800" cy="1619545"/>
              </a:xfrm>
              <a:prstGeom prst="rect">
                <a:avLst/>
              </a:prstGeom>
              <a:blipFill>
                <a:blip r:embed="rId5"/>
                <a:stretch>
                  <a:fillRect l="-2362" b="-108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8450551-3B20-E6A6-53EF-CA6B7A1CD01B}"/>
              </a:ext>
            </a:extLst>
          </p:cNvPr>
          <p:cNvSpPr txBox="1"/>
          <p:nvPr/>
        </p:nvSpPr>
        <p:spPr>
          <a:xfrm>
            <a:off x="7919966" y="4213398"/>
            <a:ext cx="14965751" cy="31481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Reconnection: 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change of magnetic fields’ topology 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fast release of magnetic energy  </a:t>
            </a:r>
          </a:p>
        </p:txBody>
      </p:sp>
    </p:spTree>
    <p:extLst>
      <p:ext uri="{BB962C8B-B14F-4D97-AF65-F5344CB8AC3E}">
        <p14:creationId xmlns:p14="http://schemas.microsoft.com/office/powerpoint/2010/main" val="6338114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How to initiate reconnection? Linear regime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57CC2-69B8-60AA-90A1-B8F1496DC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555" y="1837660"/>
            <a:ext cx="5909978" cy="5027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FC167-851B-8CB2-2B96-BDBC16FAF09B}"/>
              </a:ext>
            </a:extLst>
          </p:cNvPr>
          <p:cNvSpPr txBox="1"/>
          <p:nvPr/>
        </p:nvSpPr>
        <p:spPr>
          <a:xfrm>
            <a:off x="17863114" y="659313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Fitzpatrick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B289E-06D6-B9B2-52DA-F0210190417E}"/>
              </a:ext>
            </a:extLst>
          </p:cNvPr>
          <p:cNvSpPr txBox="1"/>
          <p:nvPr/>
        </p:nvSpPr>
        <p:spPr>
          <a:xfrm>
            <a:off x="717698" y="232259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5E0AD9-946F-99CA-D10D-E1CC806C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844" y="2374204"/>
            <a:ext cx="6815871" cy="1026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906A9-5252-E67A-D4C8-0AE11ED97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44" y="3634413"/>
            <a:ext cx="6103348" cy="1104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EA7216-2750-CBE7-0754-B32B15161F41}"/>
              </a:ext>
            </a:extLst>
          </p:cNvPr>
          <p:cNvSpPr txBox="1"/>
          <p:nvPr/>
        </p:nvSpPr>
        <p:spPr>
          <a:xfrm>
            <a:off x="728277" y="3462702"/>
            <a:ext cx="281781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Induction: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4CD261-2026-0F2D-1A7E-DEC43AB4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168" y="3372608"/>
            <a:ext cx="3056585" cy="7007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3601EE-5D47-526B-7135-1E278D4C2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3233" y="8400252"/>
            <a:ext cx="8560848" cy="4187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D560F1-D265-D590-6063-732C08E39397}"/>
              </a:ext>
            </a:extLst>
          </p:cNvPr>
          <p:cNvSpPr txBox="1"/>
          <p:nvPr/>
        </p:nvSpPr>
        <p:spPr>
          <a:xfrm>
            <a:off x="17998690" y="12374633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M. Kunz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4263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:a16="http://schemas.microsoft.com/office/drawing/2014/main" id="{5397D10E-3004-F0AD-3CBB-0D7460889EFA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How to initiate reconnection? Linear regime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57CC2-69B8-60AA-90A1-B8F1496DC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555" y="1837660"/>
            <a:ext cx="5909978" cy="5027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FC167-851B-8CB2-2B96-BDBC16FAF09B}"/>
              </a:ext>
            </a:extLst>
          </p:cNvPr>
          <p:cNvSpPr txBox="1"/>
          <p:nvPr/>
        </p:nvSpPr>
        <p:spPr>
          <a:xfrm>
            <a:off x="17863114" y="6593132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Fitzpatrick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B289E-06D6-B9B2-52DA-F0210190417E}"/>
              </a:ext>
            </a:extLst>
          </p:cNvPr>
          <p:cNvSpPr txBox="1"/>
          <p:nvPr/>
        </p:nvSpPr>
        <p:spPr>
          <a:xfrm>
            <a:off x="717698" y="232259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5E0AD9-946F-99CA-D10D-E1CC806C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844" y="2374204"/>
            <a:ext cx="6815871" cy="1026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906A9-5252-E67A-D4C8-0AE11ED97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44" y="3634413"/>
            <a:ext cx="6103348" cy="1104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EA7216-2750-CBE7-0754-B32B15161F41}"/>
              </a:ext>
            </a:extLst>
          </p:cNvPr>
          <p:cNvSpPr txBox="1"/>
          <p:nvPr/>
        </p:nvSpPr>
        <p:spPr>
          <a:xfrm>
            <a:off x="728277" y="3462702"/>
            <a:ext cx="2817811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Induction: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4CD261-2026-0F2D-1A7E-DEC43AB4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168" y="3372608"/>
            <a:ext cx="3056585" cy="7007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E63018-F9F4-43F6-39B1-DE2FA6CF5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369" y="11341796"/>
            <a:ext cx="7700097" cy="1056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3601EE-5D47-526B-7135-1E278D4C2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3233" y="8400252"/>
            <a:ext cx="8560848" cy="4187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D560F1-D265-D590-6063-732C08E39397}"/>
              </a:ext>
            </a:extLst>
          </p:cNvPr>
          <p:cNvSpPr txBox="1"/>
          <p:nvPr/>
        </p:nvSpPr>
        <p:spPr>
          <a:xfrm>
            <a:off x="17998690" y="12374633"/>
            <a:ext cx="710995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M. Kunz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F5839-92BF-ECD4-356E-38C13612DA62}"/>
              </a:ext>
            </a:extLst>
          </p:cNvPr>
          <p:cNvSpPr txBox="1"/>
          <p:nvPr/>
        </p:nvSpPr>
        <p:spPr>
          <a:xfrm>
            <a:off x="1241624" y="5608334"/>
            <a:ext cx="13117841" cy="49763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Pe</a:t>
            </a:r>
            <a:r>
              <a:rPr lang="en-US" sz="4000" dirty="0">
                <a:latin typeface="Garamond" panose="02020404030301010803" pitchFamily="18" charset="0"/>
              </a:rPr>
              <a:t>rforming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linear perturbation </a:t>
            </a:r>
            <a:r>
              <a:rPr lang="en-US" sz="4000" dirty="0">
                <a:latin typeface="Garamond" panose="02020404030301010803" pitchFamily="18" charset="0"/>
              </a:rPr>
              <a:t>analysis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Garamond" panose="02020404030301010803" pitchFamily="18" charset="0"/>
              </a:rPr>
              <a:t>Looking for the growth rate to be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hybrid</a:t>
            </a:r>
            <a:r>
              <a:rPr lang="en-US" sz="4000" dirty="0">
                <a:latin typeface="Garamond" panose="02020404030301010803" pitchFamily="18" charset="0"/>
              </a:rPr>
              <a:t>, i.e., intermediate between the resistive diffusion time scale (slow) and the ideal Alfven time scale (fast)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Assuming ideal MHD behavior away from the reconnection layer and </a:t>
            </a: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diffusion/resistivity dominating in the reconnection layer</a:t>
            </a:r>
          </a:p>
        </p:txBody>
      </p:sp>
    </p:spTree>
    <p:extLst>
      <p:ext uri="{BB962C8B-B14F-4D97-AF65-F5344CB8AC3E}">
        <p14:creationId xmlns:p14="http://schemas.microsoft.com/office/powerpoint/2010/main" val="14138714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A2AB4C-2121-5648-C8EC-F30BEDF5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435" y="2977531"/>
            <a:ext cx="9313127" cy="7760939"/>
          </a:xfrm>
          <a:prstGeom prst="rect">
            <a:avLst/>
          </a:prstGeom>
        </p:spPr>
      </p:pic>
      <p:sp>
        <p:nvSpPr>
          <p:cNvPr id="3" name="Shape 136">
            <a:extLst>
              <a:ext uri="{FF2B5EF4-FFF2-40B4-BE49-F238E27FC236}">
                <a16:creationId xmlns:a16="http://schemas.microsoft.com/office/drawing/2014/main" id="{A5579893-F7D3-B040-766E-C6ED76E0ECA1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Onset of tearing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E0E6E-8F73-7BBB-4EEB-71D8BBC72346}"/>
              </a:ext>
            </a:extLst>
          </p:cNvPr>
          <p:cNvSpPr txBox="1"/>
          <p:nvPr/>
        </p:nvSpPr>
        <p:spPr>
          <a:xfrm>
            <a:off x="10883057" y="10738469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E. Tolman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859D8-CA54-16D2-7197-A18FBD9D5CF6}"/>
              </a:ext>
            </a:extLst>
          </p:cNvPr>
          <p:cNvSpPr txBox="1"/>
          <p:nvPr/>
        </p:nvSpPr>
        <p:spPr>
          <a:xfrm>
            <a:off x="508706" y="6250447"/>
            <a:ext cx="7284137" cy="4488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Stage dominated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by ideal dynamics</a:t>
            </a:r>
          </a:p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Configuration is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shrinking</a:t>
            </a:r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, forming the current layer. </a:t>
            </a:r>
          </a:p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Tearing mode is weak.</a:t>
            </a:r>
          </a:p>
          <a:p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17CFE-0F93-3123-411A-36D1802ED798}"/>
              </a:ext>
            </a:extLst>
          </p:cNvPr>
          <p:cNvSpPr txBox="1"/>
          <p:nvPr/>
        </p:nvSpPr>
        <p:spPr>
          <a:xfrm>
            <a:off x="17099862" y="3112821"/>
            <a:ext cx="7284137" cy="58422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Linear tearing stage:</a:t>
            </a:r>
          </a:p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The current layer becomes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sufficiently thin</a:t>
            </a:r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 that the growth of tearing mode surpass the evolution of the flow.</a:t>
            </a: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AB237-0C60-32E2-557D-DC70DDC746C3}"/>
              </a:ext>
            </a:extLst>
          </p:cNvPr>
          <p:cNvSpPr txBox="1"/>
          <p:nvPr/>
        </p:nvSpPr>
        <p:spPr>
          <a:xfrm>
            <a:off x="4150774" y="11666142"/>
            <a:ext cx="19652699" cy="1619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We will skip the discussion about the nonlinear evolution of tearing and X-point collapse. Please refer to Rutherford(1973), </a:t>
            </a:r>
            <a:r>
              <a:rPr lang="en-US" dirty="0" err="1">
                <a:solidFill>
                  <a:schemeClr val="tx1"/>
                </a:solidFill>
                <a:latin typeface="Garamond" panose="02020404030301010803" pitchFamily="18" charset="0"/>
              </a:rPr>
              <a:t>Militello&amp;Porcelli</a:t>
            </a: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 (2004), </a:t>
            </a:r>
            <a:r>
              <a:rPr lang="en-US" dirty="0" err="1">
                <a:solidFill>
                  <a:schemeClr val="tx1"/>
                </a:solidFill>
                <a:latin typeface="Garamond" panose="02020404030301010803" pitchFamily="18" charset="0"/>
              </a:rPr>
              <a:t>Escande&amp;Ottaviani</a:t>
            </a: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 (2004), Loureiro+(2005).</a:t>
            </a:r>
            <a:endParaRPr lang="en-US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10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3ABEFE4B-27E3-5D93-CE92-AF710E673C2D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A classic nonlinear solution --- Sweet Parker Reconnection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38C224-760E-7A4F-1AB5-D35C4D2DFAFF}"/>
              </a:ext>
            </a:extLst>
          </p:cNvPr>
          <p:cNvGrpSpPr/>
          <p:nvPr/>
        </p:nvGrpSpPr>
        <p:grpSpPr>
          <a:xfrm>
            <a:off x="518972" y="2119540"/>
            <a:ext cx="9010657" cy="5297014"/>
            <a:chOff x="518972" y="2119540"/>
            <a:chExt cx="9010657" cy="5297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27193-DD8D-C1B6-488D-4848EE7D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972" y="2119540"/>
              <a:ext cx="8447132" cy="52970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3551EA2-5999-77E0-71DE-95C7FA34B2A5}"/>
                    </a:ext>
                  </a:extLst>
                </p:cNvPr>
                <p:cNvSpPr txBox="1"/>
                <p:nvPr/>
              </p:nvSpPr>
              <p:spPr>
                <a:xfrm>
                  <a:off x="6655980" y="2437695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3551EA2-5999-77E0-71DE-95C7FA34B2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5980" y="2437695"/>
                  <a:ext cx="1127051" cy="7536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15DEC-03ED-6AFA-C2B5-0102036639C7}"/>
                    </a:ext>
                  </a:extLst>
                </p:cNvPr>
                <p:cNvSpPr txBox="1"/>
                <p:nvPr/>
              </p:nvSpPr>
              <p:spPr>
                <a:xfrm>
                  <a:off x="8402578" y="4430123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15DEC-03ED-6AFA-C2B5-0102036639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2578" y="4430123"/>
                  <a:ext cx="1127051" cy="753667"/>
                </a:xfrm>
                <a:prstGeom prst="rect">
                  <a:avLst/>
                </a:prstGeom>
                <a:blipFill>
                  <a:blip r:embed="rId8"/>
                  <a:stretch>
                    <a:fillRect l="-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3609B3-48D9-9D07-FC07-48C9D3A905B8}"/>
                    </a:ext>
                  </a:extLst>
                </p:cNvPr>
                <p:cNvSpPr txBox="1"/>
                <p:nvPr/>
              </p:nvSpPr>
              <p:spPr>
                <a:xfrm>
                  <a:off x="4524589" y="2782851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3609B3-48D9-9D07-FC07-48C9D3A90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589" y="2782851"/>
                  <a:ext cx="1127051" cy="75366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963C0B-21BF-102F-41B5-1A7099173373}"/>
              </a:ext>
            </a:extLst>
          </p:cNvPr>
          <p:cNvSpPr txBox="1"/>
          <p:nvPr/>
        </p:nvSpPr>
        <p:spPr>
          <a:xfrm>
            <a:off x="11741285" y="6308329"/>
            <a:ext cx="65" cy="86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FB585D-8497-C93C-30FD-8C8B73E4AE7B}"/>
                  </a:ext>
                </a:extLst>
              </p:cNvPr>
              <p:cNvSpPr txBox="1"/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Set up: 2D; Current sheet aspect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steady state </a:t>
                </a:r>
                <a:r>
                  <a:rPr lang="en-US" dirty="0">
                    <a:latin typeface="Garamond" panose="02020404030301010803" pitchFamily="18" charset="0"/>
                    <a:sym typeface="Wingdings" pitchFamily="2" charset="2"/>
                  </a:rPr>
                  <a:t> uniform electric field </a:t>
                </a:r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Outer regime: ideal plasma;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𝑎𝑤𝑎𝑦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Current sheet: resistivity dominates;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FB585D-8497-C93C-30FD-8C8B73E4A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blipFill>
                <a:blip r:embed="rId10"/>
                <a:stretch>
                  <a:fillRect l="-1401" b="-2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3713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80789328-E9A3-FDF5-639D-BAAF65EBF7CC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Reconnection related phenomena</a:t>
            </a:r>
          </a:p>
        </p:txBody>
      </p:sp>
      <p:pic>
        <p:nvPicPr>
          <p:cNvPr id="4" name="SDO_EVE_Late_Phase_Flares.webm.720p.vp9">
            <a:hlinkClick r:id="" action="ppaction://media"/>
            <a:extLst>
              <a:ext uri="{FF2B5EF4-FFF2-40B4-BE49-F238E27FC236}">
                <a16:creationId xmlns:a16="http://schemas.microsoft.com/office/drawing/2014/main" id="{2C8522D6-7373-26AD-EB4A-2569AA10D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933" y="2131500"/>
            <a:ext cx="17729199" cy="10549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4D0AF-3344-ACEE-4129-630ED8C7C520}"/>
              </a:ext>
            </a:extLst>
          </p:cNvPr>
          <p:cNvSpPr txBox="1"/>
          <p:nvPr/>
        </p:nvSpPr>
        <p:spPr>
          <a:xfrm>
            <a:off x="18973628" y="11738670"/>
            <a:ext cx="4241972" cy="94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NASA, SDO 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6264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3ABEFE4B-27E3-5D93-CE92-AF710E673C2D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Classic model --- Sweet Parker Reconnection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/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blipFill>
                <a:blip r:embed="rId5"/>
                <a:stretch>
                  <a:fillRect b="-30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338C224-760E-7A4F-1AB5-D35C4D2DFAFF}"/>
              </a:ext>
            </a:extLst>
          </p:cNvPr>
          <p:cNvGrpSpPr/>
          <p:nvPr/>
        </p:nvGrpSpPr>
        <p:grpSpPr>
          <a:xfrm>
            <a:off x="518972" y="2119540"/>
            <a:ext cx="9010657" cy="5297014"/>
            <a:chOff x="518972" y="2119540"/>
            <a:chExt cx="9010657" cy="5297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27193-DD8D-C1B6-488D-4848EE7D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972" y="2119540"/>
              <a:ext cx="8447132" cy="52970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3551EA2-5999-77E0-71DE-95C7FA34B2A5}"/>
                    </a:ext>
                  </a:extLst>
                </p:cNvPr>
                <p:cNvSpPr txBox="1"/>
                <p:nvPr/>
              </p:nvSpPr>
              <p:spPr>
                <a:xfrm>
                  <a:off x="6655980" y="2437695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3551EA2-5999-77E0-71DE-95C7FA34B2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5980" y="2437695"/>
                  <a:ext cx="1127051" cy="7536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15DEC-03ED-6AFA-C2B5-0102036639C7}"/>
                    </a:ext>
                  </a:extLst>
                </p:cNvPr>
                <p:cNvSpPr txBox="1"/>
                <p:nvPr/>
              </p:nvSpPr>
              <p:spPr>
                <a:xfrm>
                  <a:off x="8402578" y="4430123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15DEC-03ED-6AFA-C2B5-0102036639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2578" y="4430123"/>
                  <a:ext cx="1127051" cy="753667"/>
                </a:xfrm>
                <a:prstGeom prst="rect">
                  <a:avLst/>
                </a:prstGeom>
                <a:blipFill>
                  <a:blip r:embed="rId8"/>
                  <a:stretch>
                    <a:fillRect l="-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3609B3-48D9-9D07-FC07-48C9D3A905B8}"/>
                    </a:ext>
                  </a:extLst>
                </p:cNvPr>
                <p:cNvSpPr txBox="1"/>
                <p:nvPr/>
              </p:nvSpPr>
              <p:spPr>
                <a:xfrm>
                  <a:off x="4524589" y="2782851"/>
                  <a:ext cx="1127051" cy="7536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0" marR="0" indent="0" algn="l" defTabSz="821531" rtl="0" fontAlgn="auto" latinLnBrk="0" hangingPunct="0">
                    <a:lnSpc>
                      <a:spcPct val="110000"/>
                    </a:lnSpc>
                    <a:spcBef>
                      <a:spcPts val="2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3609B3-48D9-9D07-FC07-48C9D3A90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589" y="2782851"/>
                  <a:ext cx="1127051" cy="75366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963C0B-21BF-102F-41B5-1A7099173373}"/>
              </a:ext>
            </a:extLst>
          </p:cNvPr>
          <p:cNvSpPr txBox="1"/>
          <p:nvPr/>
        </p:nvSpPr>
        <p:spPr>
          <a:xfrm>
            <a:off x="11741285" y="6308329"/>
            <a:ext cx="65" cy="86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/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Lundquis</a:t>
                </a:r>
                <a:r>
                  <a:rPr lang="en-US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t number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blipFill>
                <a:blip r:embed="rId10"/>
                <a:stretch>
                  <a:fillRect l="-2225" b="-6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FB585D-8497-C93C-30FD-8C8B73E4AE7B}"/>
                  </a:ext>
                </a:extLst>
              </p:cNvPr>
              <p:cNvSpPr txBox="1"/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Set up: 2D; Current sheet aspect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steady state </a:t>
                </a:r>
                <a:r>
                  <a:rPr lang="en-US" dirty="0">
                    <a:latin typeface="Garamond" panose="02020404030301010803" pitchFamily="18" charset="0"/>
                    <a:sym typeface="Wingdings" pitchFamily="2" charset="2"/>
                  </a:rPr>
                  <a:t> uniform electric field </a:t>
                </a:r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Outer regime: ideal plasma;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𝑎𝑤𝑎𝑦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Current sheet: resistivity dominates;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FB585D-8497-C93C-30FD-8C8B73E4A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blipFill>
                <a:blip r:embed="rId12"/>
                <a:stretch>
                  <a:fillRect l="-1401" b="-2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6978D-D1FC-B8AC-AF97-9135EBACB1A4}"/>
                  </a:ext>
                </a:extLst>
              </p:cNvPr>
              <p:cNvSpPr txBox="1"/>
              <p:nvPr/>
            </p:nvSpPr>
            <p:spPr>
              <a:xfrm>
                <a:off x="19745696" y="7174207"/>
                <a:ext cx="4555201" cy="2032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3200" dirty="0">
                    <a:latin typeface="Garamond" panose="02020404030301010803" pitchFamily="18" charset="0"/>
                  </a:rPr>
                  <a:t>Solar corona </a:t>
                </a:r>
                <a14:m>
                  <m:oMath xmlns:m="http://schemas.openxmlformats.org/officeDocument/2006/math">
                    <m:r>
                      <a:rPr lang="en-US" sz="320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; Solar wind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; ISM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6978D-D1FC-B8AC-AF97-9135EBACB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5696" y="7174207"/>
                <a:ext cx="4555201" cy="2032030"/>
              </a:xfrm>
              <a:prstGeom prst="rect">
                <a:avLst/>
              </a:prstGeom>
              <a:blipFill>
                <a:blip r:embed="rId13"/>
                <a:stretch>
                  <a:fillRect l="-3611" r="-1111" b="-74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920C-B45B-5AA4-EF9C-ADE9CF8EFC57}"/>
                  </a:ext>
                </a:extLst>
              </p:cNvPr>
              <p:cNvSpPr txBox="1"/>
              <p:nvPr/>
            </p:nvSpPr>
            <p:spPr>
              <a:xfrm>
                <a:off x="10621282" y="9634417"/>
                <a:ext cx="12355450" cy="2492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The flux reconnects at the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𝜓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𝑑𝑡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𝑐</m:t>
                    </m:r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𝐸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Normalized 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reconnection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𝜖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𝑟𝑒𝑐</m:t>
                        </m:r>
                      </m:sub>
                    </m:sSub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≡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𝑐</m:t>
                        </m:r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~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∼</m:t>
                    </m:r>
                    <m:sSup>
                      <m:sSup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p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𝑆</m:t>
                        </m:r>
                      </m:e>
                      <m:sup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−1/2</m:t>
                        </m:r>
                      </m:sup>
                    </m:sSup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920C-B45B-5AA4-EF9C-ADE9CF8EF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9634417"/>
                <a:ext cx="12355450" cy="2492476"/>
              </a:xfrm>
              <a:prstGeom prst="rect">
                <a:avLst/>
              </a:prstGeom>
              <a:blipFill>
                <a:blip r:embed="rId14"/>
                <a:stretch>
                  <a:fillRect l="-1643" b="-10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256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3ABEFE4B-27E3-5D93-CE92-AF710E673C2D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Classic model --- Sweet Parker Reconnection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/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Set up: 2D; Current sheet aspect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steady state </a:t>
                </a:r>
                <a:r>
                  <a:rPr lang="en-US" dirty="0">
                    <a:latin typeface="Garamond" panose="02020404030301010803" pitchFamily="18" charset="0"/>
                    <a:sym typeface="Wingdings" pitchFamily="2" charset="2"/>
                  </a:rPr>
                  <a:t> uniform electric field </a:t>
                </a:r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Outer regime: ideal plasma;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𝑎𝑤𝑎𝑦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Current sheet: resistivity dominates;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blipFill>
                <a:blip r:embed="rId3"/>
                <a:stretch>
                  <a:fillRect l="-1401" b="-2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881365-5A5F-12C1-F452-33359CAFCB94}"/>
                  </a:ext>
                </a:extLst>
              </p:cNvPr>
              <p:cNvSpPr txBox="1"/>
              <p:nvPr/>
            </p:nvSpPr>
            <p:spPr>
              <a:xfrm>
                <a:off x="19745696" y="7174207"/>
                <a:ext cx="4555201" cy="2032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3200" dirty="0">
                    <a:latin typeface="Garamond" panose="02020404030301010803" pitchFamily="18" charset="0"/>
                  </a:rPr>
                  <a:t>Solar corona </a:t>
                </a:r>
                <a14:m>
                  <m:oMath xmlns:m="http://schemas.openxmlformats.org/officeDocument/2006/math">
                    <m:r>
                      <a:rPr lang="en-US" sz="320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; Solar wind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; ISM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32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881365-5A5F-12C1-F452-33359CAFC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5696" y="7174207"/>
                <a:ext cx="4555201" cy="2032030"/>
              </a:xfrm>
              <a:prstGeom prst="rect">
                <a:avLst/>
              </a:prstGeom>
              <a:blipFill>
                <a:blip r:embed="rId4"/>
                <a:stretch>
                  <a:fillRect l="-3611" r="-1111" b="-74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/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blipFill>
                <a:blip r:embed="rId5"/>
                <a:stretch>
                  <a:fillRect b="-30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963C0B-21BF-102F-41B5-1A7099173373}"/>
              </a:ext>
            </a:extLst>
          </p:cNvPr>
          <p:cNvSpPr txBox="1"/>
          <p:nvPr/>
        </p:nvSpPr>
        <p:spPr>
          <a:xfrm>
            <a:off x="11741285" y="6308329"/>
            <a:ext cx="65" cy="86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/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Lundquis</a:t>
                </a:r>
                <a:r>
                  <a:rPr lang="en-US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t number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blipFill>
                <a:blip r:embed="rId6"/>
                <a:stretch>
                  <a:fillRect l="-2225" b="-6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/>
              <p:nvPr/>
            </p:nvSpPr>
            <p:spPr>
              <a:xfrm>
                <a:off x="10621282" y="9634417"/>
                <a:ext cx="12355450" cy="2492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The flux reconnects at the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𝜓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𝑑𝑡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𝑐</m:t>
                    </m:r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𝐸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Normalized 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reconnection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𝜖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𝑟𝑒𝑐</m:t>
                        </m:r>
                      </m:sub>
                    </m:sSub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≡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𝑐</m:t>
                        </m:r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~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∼</m:t>
                    </m:r>
                    <m:sSup>
                      <m:sSup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p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𝑆</m:t>
                        </m:r>
                      </m:e>
                      <m:sup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−1/2</m:t>
                        </m:r>
                      </m:sup>
                    </m:sSup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9634417"/>
                <a:ext cx="12355450" cy="2492476"/>
              </a:xfrm>
              <a:prstGeom prst="rect">
                <a:avLst/>
              </a:prstGeom>
              <a:blipFill>
                <a:blip r:embed="rId7"/>
                <a:stretch>
                  <a:fillRect l="-1643" b="-10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65BDD2A-F813-C285-6699-44EAE2B3710D}"/>
              </a:ext>
            </a:extLst>
          </p:cNvPr>
          <p:cNvSpPr txBox="1"/>
          <p:nvPr/>
        </p:nvSpPr>
        <p:spPr>
          <a:xfrm>
            <a:off x="1913510" y="1902155"/>
            <a:ext cx="6497070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</a:t>
            </a:r>
            <a:r>
              <a:rPr lang="en-US" dirty="0">
                <a:latin typeface="Garamond" panose="02020404030301010803" pitchFamily="18" charset="0"/>
              </a:rPr>
              <a:t>xperiment confirmation by MRX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D8654C-4075-D5B9-53ED-1BABEA6FB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125" y="2857348"/>
            <a:ext cx="6776900" cy="6519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4CCC8-F3B3-994A-D67C-E867B1422C1D}"/>
              </a:ext>
            </a:extLst>
          </p:cNvPr>
          <p:cNvSpPr txBox="1"/>
          <p:nvPr/>
        </p:nvSpPr>
        <p:spPr>
          <a:xfrm>
            <a:off x="3949430" y="9232110"/>
            <a:ext cx="34689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[Ji+1999]</a:t>
            </a:r>
          </a:p>
        </p:txBody>
      </p:sp>
    </p:spTree>
    <p:extLst>
      <p:ext uri="{BB962C8B-B14F-4D97-AF65-F5344CB8AC3E}">
        <p14:creationId xmlns:p14="http://schemas.microsoft.com/office/powerpoint/2010/main" val="4207229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/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Set up: 2D; Current sheet aspect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steady state </a:t>
                </a:r>
                <a:r>
                  <a:rPr lang="en-US" dirty="0">
                    <a:latin typeface="Garamond" panose="02020404030301010803" pitchFamily="18" charset="0"/>
                    <a:sym typeface="Wingdings" pitchFamily="2" charset="2"/>
                  </a:rPr>
                  <a:t> uniform electric field </a:t>
                </a:r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Outer regime: ideal plasma;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𝑎𝑤𝑎𝑦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Current sheet: resistivity dominates;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blipFill>
                <a:blip r:embed="rId3"/>
                <a:stretch>
                  <a:fillRect l="-1401" b="-2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/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blipFill>
                <a:blip r:embed="rId5"/>
                <a:stretch>
                  <a:fillRect b="-30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963C0B-21BF-102F-41B5-1A7099173373}"/>
              </a:ext>
            </a:extLst>
          </p:cNvPr>
          <p:cNvSpPr txBox="1"/>
          <p:nvPr/>
        </p:nvSpPr>
        <p:spPr>
          <a:xfrm>
            <a:off x="11741285" y="6308329"/>
            <a:ext cx="65" cy="86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/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Lundquis</a:t>
                </a:r>
                <a:r>
                  <a:rPr lang="en-US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t number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blipFill>
                <a:blip r:embed="rId6"/>
                <a:stretch>
                  <a:fillRect l="-2225" b="-6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/>
              <p:nvPr/>
            </p:nvSpPr>
            <p:spPr>
              <a:xfrm>
                <a:off x="10726330" y="9368258"/>
                <a:ext cx="12355450" cy="2492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The flux reconnects at the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𝜓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𝑑𝑡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𝑐</m:t>
                    </m:r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𝐸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Normalized 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reconnection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𝜖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𝑟𝑒𝑐</m:t>
                        </m:r>
                      </m:sub>
                    </m:sSub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≡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𝑐</m:t>
                        </m:r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~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∼</m:t>
                    </m:r>
                    <m:sSup>
                      <m:sSup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p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𝑆</m:t>
                        </m:r>
                      </m:e>
                      <m:sup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−1/2</m:t>
                        </m:r>
                      </m:sup>
                    </m:sSup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330" y="9368258"/>
                <a:ext cx="12355450" cy="2492476"/>
              </a:xfrm>
              <a:prstGeom prst="rect">
                <a:avLst/>
              </a:prstGeom>
              <a:blipFill>
                <a:blip r:embed="rId7"/>
                <a:stretch>
                  <a:fillRect l="-1643" b="-50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65BDD2A-F813-C285-6699-44EAE2B3710D}"/>
              </a:ext>
            </a:extLst>
          </p:cNvPr>
          <p:cNvSpPr txBox="1"/>
          <p:nvPr/>
        </p:nvSpPr>
        <p:spPr>
          <a:xfrm>
            <a:off x="1913510" y="1902155"/>
            <a:ext cx="6497070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</a:t>
            </a:r>
            <a:r>
              <a:rPr lang="en-US" dirty="0">
                <a:latin typeface="Garamond" panose="02020404030301010803" pitchFamily="18" charset="0"/>
              </a:rPr>
              <a:t>xperiment confirmation by MRX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D8654C-4075-D5B9-53ED-1BABEA6FB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125" y="2857348"/>
            <a:ext cx="6776900" cy="6519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4CCC8-F3B3-994A-D67C-E867B1422C1D}"/>
              </a:ext>
            </a:extLst>
          </p:cNvPr>
          <p:cNvSpPr txBox="1"/>
          <p:nvPr/>
        </p:nvSpPr>
        <p:spPr>
          <a:xfrm>
            <a:off x="3949430" y="9232110"/>
            <a:ext cx="34689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[Ji+1999]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F04C7-1513-71E2-B8A4-5F81F427E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843" y="2712675"/>
            <a:ext cx="12355449" cy="9468473"/>
          </a:xfrm>
          <a:prstGeom prst="rect">
            <a:avLst/>
          </a:prstGeom>
        </p:spPr>
      </p:pic>
      <p:sp>
        <p:nvSpPr>
          <p:cNvPr id="12" name="Shape 136">
            <a:extLst>
              <a:ext uri="{FF2B5EF4-FFF2-40B4-BE49-F238E27FC236}">
                <a16:creationId xmlns:a16="http://schemas.microsoft.com/office/drawing/2014/main" id="{75A56A15-9118-8F12-F83C-9C6223438A5B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Does the Sweet Parker work? – Yes! </a:t>
            </a:r>
          </a:p>
        </p:txBody>
      </p:sp>
    </p:spTree>
    <p:extLst>
      <p:ext uri="{BB962C8B-B14F-4D97-AF65-F5344CB8AC3E}">
        <p14:creationId xmlns:p14="http://schemas.microsoft.com/office/powerpoint/2010/main" val="15117791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3ABEFE4B-27E3-5D93-CE92-AF710E673C2D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But…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/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Set up: 2D; Current sheet aspect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steady state </a:t>
                </a:r>
                <a:r>
                  <a:rPr lang="en-US" dirty="0">
                    <a:latin typeface="Garamond" panose="02020404030301010803" pitchFamily="18" charset="0"/>
                    <a:sym typeface="Wingdings" pitchFamily="2" charset="2"/>
                  </a:rPr>
                  <a:t> uniform electric field </a:t>
                </a:r>
                <a:r>
                  <a:rPr lang="en-US" dirty="0">
                    <a:latin typeface="Garamond" panose="02020404030301010803" pitchFamily="18" charset="0"/>
                  </a:rPr>
                  <a:t>;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Outer regime: ideal plasma;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𝑎𝑤𝑎𝑦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dirty="0">
                    <a:latin typeface="Garamond" panose="02020404030301010803" pitchFamily="18" charset="0"/>
                  </a:rPr>
                  <a:t>Current sheet: resistivity dominates;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F8135-4D49-0789-22FB-30E50191E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64" y="2342256"/>
                <a:ext cx="13583905" cy="4195315"/>
              </a:xfrm>
              <a:prstGeom prst="rect">
                <a:avLst/>
              </a:prstGeom>
              <a:blipFill>
                <a:blip r:embed="rId3"/>
                <a:stretch>
                  <a:fillRect l="-1401" b="-2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/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40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4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97675F-5C6C-7506-24DC-02878D0B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775" y="8356252"/>
                <a:ext cx="12099230" cy="1686038"/>
              </a:xfrm>
              <a:prstGeom prst="rect">
                <a:avLst/>
              </a:prstGeom>
              <a:blipFill>
                <a:blip r:embed="rId5"/>
                <a:stretch>
                  <a:fillRect b="-30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963C0B-21BF-102F-41B5-1A7099173373}"/>
              </a:ext>
            </a:extLst>
          </p:cNvPr>
          <p:cNvSpPr txBox="1"/>
          <p:nvPr/>
        </p:nvSpPr>
        <p:spPr>
          <a:xfrm>
            <a:off x="11741285" y="6308329"/>
            <a:ext cx="65" cy="86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/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Lundquis</a:t>
                </a:r>
                <a:r>
                  <a:rPr lang="en-US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t number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58993-08B3-C7A3-824D-7FE49C60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282" y="6958698"/>
                <a:ext cx="9124414" cy="1394291"/>
              </a:xfrm>
              <a:prstGeom prst="rect">
                <a:avLst/>
              </a:prstGeom>
              <a:blipFill>
                <a:blip r:embed="rId6"/>
                <a:stretch>
                  <a:fillRect l="-2225" b="-6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/>
              <p:nvPr/>
            </p:nvSpPr>
            <p:spPr>
              <a:xfrm>
                <a:off x="10726330" y="9368258"/>
                <a:ext cx="12355450" cy="2492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The flux reconnects at the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</m:t>
                        </m:r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𝜓</m:t>
                        </m:r>
                      </m:num>
                      <m:den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𝑑𝑡</m:t>
                        </m:r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𝑐</m:t>
                    </m:r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𝐸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Normalized </a:t>
                </a: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reconnection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𝜖</m:t>
                        </m:r>
                      </m:e>
                      <m:sub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𝑟𝑒𝑐</m:t>
                        </m:r>
                      </m:sub>
                    </m:sSub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≡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𝑐</m:t>
                        </m:r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~</m:t>
                    </m:r>
                    <m:f>
                      <m:f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360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kumimoji="0" lang="en-US" sz="36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∼</m:t>
                    </m:r>
                    <m:sSup>
                      <m:sSupPr>
                        <m:ctrlPr>
                          <a:rPr kumimoji="0" lang="en-US" sz="36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pPr>
                      <m:e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𝑆</m:t>
                        </m:r>
                      </m:e>
                      <m:sup>
                        <m:r>
                          <a:rPr kumimoji="0" lang="en-US" sz="36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−1/2</m:t>
                        </m:r>
                      </m:sup>
                    </m:sSup>
                  </m:oMath>
                </a14:m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26665B-A3AF-0B9C-EBEE-114D88C9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330" y="9368258"/>
                <a:ext cx="12355450" cy="2492476"/>
              </a:xfrm>
              <a:prstGeom prst="rect">
                <a:avLst/>
              </a:prstGeom>
              <a:blipFill>
                <a:blip r:embed="rId7"/>
                <a:stretch>
                  <a:fillRect l="-1643" b="-50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9A6E6-5B7A-6216-8153-70CE470BD734}"/>
                  </a:ext>
                </a:extLst>
              </p:cNvPr>
              <p:cNvSpPr txBox="1"/>
              <p:nvPr/>
            </p:nvSpPr>
            <p:spPr>
              <a:xfrm>
                <a:off x="821491" y="10331707"/>
                <a:ext cx="8198329" cy="1947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In solar corona: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∼1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 (solar flare). Too slow!!!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9A6E6-5B7A-6216-8153-70CE470BD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91" y="10331707"/>
                <a:ext cx="8198329" cy="1947968"/>
              </a:xfrm>
              <a:prstGeom prst="rect">
                <a:avLst/>
              </a:prstGeom>
              <a:blipFill>
                <a:blip r:embed="rId8"/>
                <a:stretch>
                  <a:fillRect l="-2473" b="-909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65BDD2A-F813-C285-6699-44EAE2B3710D}"/>
              </a:ext>
            </a:extLst>
          </p:cNvPr>
          <p:cNvSpPr txBox="1"/>
          <p:nvPr/>
        </p:nvSpPr>
        <p:spPr>
          <a:xfrm>
            <a:off x="1913510" y="1902155"/>
            <a:ext cx="6497070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</a:t>
            </a:r>
            <a:r>
              <a:rPr lang="en-US" dirty="0">
                <a:latin typeface="Garamond" panose="02020404030301010803" pitchFamily="18" charset="0"/>
              </a:rPr>
              <a:t>xperiment confirmation by MRX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D8654C-4075-D5B9-53ED-1BABEA6FBE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3125" y="2857348"/>
            <a:ext cx="6776900" cy="6519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4CCC8-F3B3-994A-D67C-E867B1422C1D}"/>
              </a:ext>
            </a:extLst>
          </p:cNvPr>
          <p:cNvSpPr txBox="1"/>
          <p:nvPr/>
        </p:nvSpPr>
        <p:spPr>
          <a:xfrm>
            <a:off x="3949430" y="9232110"/>
            <a:ext cx="34689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[Ji+1999]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F04C7-1513-71E2-B8A4-5F81F427E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843" y="2712675"/>
            <a:ext cx="12355449" cy="9468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548740-421A-A817-6890-73AD3791700F}"/>
              </a:ext>
            </a:extLst>
          </p:cNvPr>
          <p:cNvSpPr txBox="1"/>
          <p:nvPr/>
        </p:nvSpPr>
        <p:spPr>
          <a:xfrm>
            <a:off x="16276767" y="12240429"/>
            <a:ext cx="34689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MRX at PPPL</a:t>
            </a:r>
          </a:p>
        </p:txBody>
      </p:sp>
    </p:spTree>
    <p:extLst>
      <p:ext uri="{BB962C8B-B14F-4D97-AF65-F5344CB8AC3E}">
        <p14:creationId xmlns:p14="http://schemas.microsoft.com/office/powerpoint/2010/main" val="35270281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9F2E0338-8514-A14E-266F-4BE61F920162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Is the Sweet-Parker current sheet always stable?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2B991-CE14-6455-DBB9-00BB9C9C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77" y="10719794"/>
            <a:ext cx="8696506" cy="2649036"/>
          </a:xfrm>
          <a:prstGeom prst="rect">
            <a:avLst/>
          </a:prstGeom>
        </p:spPr>
      </p:pic>
      <p:pic>
        <p:nvPicPr>
          <p:cNvPr id="7" name="tear_">
            <a:hlinkClick r:id="" action="ppaction://media"/>
            <a:extLst>
              <a:ext uri="{FF2B5EF4-FFF2-40B4-BE49-F238E27FC236}">
                <a16:creationId xmlns:a16="http://schemas.microsoft.com/office/drawing/2014/main" id="{2DE3572D-4356-9B79-C017-F615C3DA2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155" y="1854726"/>
            <a:ext cx="11180958" cy="8385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0648C5-1418-14BB-3EAA-544DC6AC237A}"/>
                  </a:ext>
                </a:extLst>
              </p:cNvPr>
              <p:cNvSpPr txBox="1"/>
              <p:nvPr/>
            </p:nvSpPr>
            <p:spPr>
              <a:xfrm>
                <a:off x="11790557" y="3374845"/>
                <a:ext cx="12385288" cy="30948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At high S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he SP sheet become unstable to the ``</a:t>
                </a:r>
                <a:r>
                  <a:rPr lang="en-US" dirty="0" err="1">
                    <a:latin typeface="Garamond" panose="02020404030301010803" pitchFamily="18" charset="0"/>
                  </a:rPr>
                  <a:t>plasmoid</a:t>
                </a:r>
                <a:r>
                  <a:rPr lang="en-US" dirty="0">
                    <a:latin typeface="Garamond" panose="02020404030301010803" pitchFamily="18" charset="0"/>
                  </a:rPr>
                  <a:t> instability’’ --- a tearing-like instability which gives rise to multiple magnetic islands (plasmoids</a:t>
                </a:r>
                <a:r>
                  <a:rPr lang="en-U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)</a:t>
                </a:r>
                <a:r>
                  <a:rPr lang="en-US" dirty="0">
                    <a:solidFill>
                      <a:schemeClr val="accent2"/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Biskamp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1986,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Shibata&amp;Tanuma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2001, Loureiro et al. 2007)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0648C5-1418-14BB-3EAA-544DC6AC2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0557" y="3374845"/>
                <a:ext cx="12385288" cy="3094821"/>
              </a:xfrm>
              <a:prstGeom prst="rect">
                <a:avLst/>
              </a:prstGeom>
              <a:blipFill>
                <a:blip r:embed="rId6"/>
                <a:stretch>
                  <a:fillRect l="-1639" b="-53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07E1C4C-8FCC-CBD0-34C9-42E9C42462A2}"/>
              </a:ext>
            </a:extLst>
          </p:cNvPr>
          <p:cNvSpPr txBox="1"/>
          <p:nvPr/>
        </p:nvSpPr>
        <p:spPr>
          <a:xfrm>
            <a:off x="10393865" y="12694030"/>
            <a:ext cx="3596268" cy="674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[Loureiro+ 2005]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80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F8579DB9-4EC4-83FA-BD26-1A198C80291C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Tearing instability on Sweet-Parker current sheets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3A6BC-65AF-0832-68EB-04822C50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641" y="1860658"/>
            <a:ext cx="5168899" cy="1004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C4EDA-16C5-0928-770B-536270062EC4}"/>
              </a:ext>
            </a:extLst>
          </p:cNvPr>
          <p:cNvSpPr txBox="1"/>
          <p:nvPr/>
        </p:nvSpPr>
        <p:spPr>
          <a:xfrm>
            <a:off x="476097" y="2233985"/>
            <a:ext cx="10942752" cy="1288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Loureiro et al. 2007, 2013 performed the first calculation of tearing modes on a SP-current-type of configuration: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E3FC7-648A-6D49-E266-2E3A19928CA3}"/>
              </a:ext>
            </a:extLst>
          </p:cNvPr>
          <p:cNvSpPr txBox="1"/>
          <p:nvPr/>
        </p:nvSpPr>
        <p:spPr>
          <a:xfrm>
            <a:off x="19960681" y="11909286"/>
            <a:ext cx="5443655" cy="678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4E911-2CFC-9367-0C59-CDD23433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849" y="1905164"/>
            <a:ext cx="4148465" cy="19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88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F8579DB9-4EC4-83FA-BD26-1A198C80291C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Tearing instability on Sweet-Parker current sheets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3A6BC-65AF-0832-68EB-04822C50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641" y="1860658"/>
            <a:ext cx="5168899" cy="1004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C4EDA-16C5-0928-770B-536270062EC4}"/>
              </a:ext>
            </a:extLst>
          </p:cNvPr>
          <p:cNvSpPr txBox="1"/>
          <p:nvPr/>
        </p:nvSpPr>
        <p:spPr>
          <a:xfrm>
            <a:off x="476097" y="2233985"/>
            <a:ext cx="10942752" cy="1288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Loureiro et al. 2007, 2013 performed the first calculation of tearing modes on a SP-current-type of configuration: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E3FC7-648A-6D49-E266-2E3A19928CA3}"/>
              </a:ext>
            </a:extLst>
          </p:cNvPr>
          <p:cNvSpPr txBox="1"/>
          <p:nvPr/>
        </p:nvSpPr>
        <p:spPr>
          <a:xfrm>
            <a:off x="19960681" y="11909286"/>
            <a:ext cx="5443655" cy="678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4E911-2CFC-9367-0C59-CDD23433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849" y="1905164"/>
            <a:ext cx="4148465" cy="1946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87C21-80B9-17E0-AD8E-2A6C7CB9B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9992"/>
            <a:ext cx="16262284" cy="2970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07C292-7CA3-20A5-BD39-4016A0DD270F}"/>
                  </a:ext>
                </a:extLst>
              </p:cNvPr>
              <p:cNvSpPr txBox="1"/>
              <p:nvPr/>
            </p:nvSpPr>
            <p:spPr>
              <a:xfrm>
                <a:off x="476097" y="6994548"/>
                <a:ext cx="12052389" cy="16265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A</a:t>
                </a:r>
                <a:r>
                  <a:rPr lang="en-US" dirty="0">
                    <a:latin typeface="Garamond" panose="02020404030301010803" pitchFamily="18" charset="0"/>
                  </a:rPr>
                  <a:t>s S increases (from top to bottom,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), the number of plasmoids and their growth rate increase.</a:t>
                </a:r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07C292-7CA3-20A5-BD39-4016A0DD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7" y="6994548"/>
                <a:ext cx="12052389" cy="1626535"/>
              </a:xfrm>
              <a:prstGeom prst="rect">
                <a:avLst/>
              </a:prstGeom>
              <a:blipFill>
                <a:blip r:embed="rId5"/>
                <a:stretch>
                  <a:fillRect l="-1684" r="-211" b="-108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E98431-55E0-DBD5-9C35-C1B1FBD2868C}"/>
              </a:ext>
            </a:extLst>
          </p:cNvPr>
          <p:cNvSpPr txBox="1"/>
          <p:nvPr/>
        </p:nvSpPr>
        <p:spPr>
          <a:xfrm>
            <a:off x="13259122" y="6858000"/>
            <a:ext cx="4474723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Samtaney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et al. 2009]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1EC55-3AC9-05EA-B0A8-8E6298DA7E22}"/>
                  </a:ext>
                </a:extLst>
              </p:cNvPr>
              <p:cNvSpPr txBox="1"/>
              <p:nvPr/>
            </p:nvSpPr>
            <p:spPr>
              <a:xfrm>
                <a:off x="3162300" y="3313342"/>
                <a:ext cx="7631151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Threshold for the instability: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1EC55-3AC9-05EA-B0A8-8E6298DA7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3313342"/>
                <a:ext cx="7631151" cy="1010147"/>
              </a:xfrm>
              <a:prstGeom prst="rect">
                <a:avLst/>
              </a:prstGeom>
              <a:blipFill>
                <a:blip r:embed="rId7"/>
                <a:stretch>
                  <a:fillRect l="-2824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210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F8579DB9-4EC4-83FA-BD26-1A198C80291C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Tearing instability on Sweet-Parker current sheets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3A6BC-65AF-0832-68EB-04822C50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641" y="1860658"/>
            <a:ext cx="5168899" cy="1004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C4EDA-16C5-0928-770B-536270062EC4}"/>
              </a:ext>
            </a:extLst>
          </p:cNvPr>
          <p:cNvSpPr txBox="1"/>
          <p:nvPr/>
        </p:nvSpPr>
        <p:spPr>
          <a:xfrm>
            <a:off x="476097" y="2233985"/>
            <a:ext cx="10942752" cy="1288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Loureiro et al. 2007, 2013 performed the first calculation of tearing modes on a SP-current-type of configuration: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E3FC7-648A-6D49-E266-2E3A19928CA3}"/>
              </a:ext>
            </a:extLst>
          </p:cNvPr>
          <p:cNvSpPr txBox="1"/>
          <p:nvPr/>
        </p:nvSpPr>
        <p:spPr>
          <a:xfrm>
            <a:off x="19960681" y="11909286"/>
            <a:ext cx="5443655" cy="678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4E911-2CFC-9367-0C59-CDD23433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849" y="1905164"/>
            <a:ext cx="4148465" cy="1946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87C21-80B9-17E0-AD8E-2A6C7CB9B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9992"/>
            <a:ext cx="16262284" cy="2970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07C292-7CA3-20A5-BD39-4016A0DD270F}"/>
                  </a:ext>
                </a:extLst>
              </p:cNvPr>
              <p:cNvSpPr txBox="1"/>
              <p:nvPr/>
            </p:nvSpPr>
            <p:spPr>
              <a:xfrm>
                <a:off x="476097" y="6994548"/>
                <a:ext cx="12052389" cy="16265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l" defTabSz="821531" rtl="0" fontAlgn="auto" latinLnBrk="0" hangingPunct="0">
                  <a:lnSpc>
                    <a:spcPct val="11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A</a:t>
                </a:r>
                <a:r>
                  <a:rPr lang="en-US" dirty="0">
                    <a:latin typeface="Garamond" panose="02020404030301010803" pitchFamily="18" charset="0"/>
                  </a:rPr>
                  <a:t>s S increases (from top to bottom,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), the number of plasmoids and their growth rate increase.</a:t>
                </a:r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07C292-7CA3-20A5-BD39-4016A0DD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7" y="6994548"/>
                <a:ext cx="12052389" cy="1626535"/>
              </a:xfrm>
              <a:prstGeom prst="rect">
                <a:avLst/>
              </a:prstGeom>
              <a:blipFill>
                <a:blip r:embed="rId5"/>
                <a:stretch>
                  <a:fillRect l="-1684" r="-211" b="-108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E98431-55E0-DBD5-9C35-C1B1FBD2868C}"/>
              </a:ext>
            </a:extLst>
          </p:cNvPr>
          <p:cNvSpPr txBox="1"/>
          <p:nvPr/>
        </p:nvSpPr>
        <p:spPr>
          <a:xfrm>
            <a:off x="13259122" y="6858000"/>
            <a:ext cx="4474723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Samtaney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et al. 2009]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1D359-8DB9-7E92-F3D0-1E725CD2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254" y="8870979"/>
            <a:ext cx="11407697" cy="4479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1EC55-3AC9-05EA-B0A8-8E6298DA7E22}"/>
                  </a:ext>
                </a:extLst>
              </p:cNvPr>
              <p:cNvSpPr txBox="1"/>
              <p:nvPr/>
            </p:nvSpPr>
            <p:spPr>
              <a:xfrm>
                <a:off x="3162300" y="3313342"/>
                <a:ext cx="7631151" cy="10101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Threshold for the instability: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1EC55-3AC9-05EA-B0A8-8E6298DA7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3313342"/>
                <a:ext cx="7631151" cy="1010147"/>
              </a:xfrm>
              <a:prstGeom prst="rect">
                <a:avLst/>
              </a:prstGeom>
              <a:blipFill>
                <a:blip r:embed="rId7"/>
                <a:stretch>
                  <a:fillRect l="-2824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428801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A361A215-4E76-BE59-EBFC-FC887C269324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Nonlinear regime: hierarchical </a:t>
            </a:r>
            <a:r>
              <a:rPr lang="en-US" sz="8000" dirty="0" err="1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plasmoid</a:t>
            </a: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 chains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37C38-B132-2C33-91DE-079F6699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75" y="2087756"/>
            <a:ext cx="5712471" cy="6364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B47F3-95B9-23C0-9A02-D81552DFDD06}"/>
              </a:ext>
            </a:extLst>
          </p:cNvPr>
          <p:cNvSpPr txBox="1"/>
          <p:nvPr/>
        </p:nvSpPr>
        <p:spPr>
          <a:xfrm>
            <a:off x="1170496" y="8659932"/>
            <a:ext cx="535422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[Shibata &amp;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Tanuma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2001]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B7182-940C-57A8-CB07-1CB4EFF0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74" y="2087756"/>
            <a:ext cx="7581900" cy="966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3C33E-74BE-3562-9B01-7692E2F098EB}"/>
              </a:ext>
            </a:extLst>
          </p:cNvPr>
          <p:cNvSpPr txBox="1"/>
          <p:nvPr/>
        </p:nvSpPr>
        <p:spPr>
          <a:xfrm>
            <a:off x="8025544" y="11825018"/>
            <a:ext cx="633471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[Huang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Bhattacharje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. 2012]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99827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A361A215-4E76-BE59-EBFC-FC887C269324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Nonlinear regime: hierarchical </a:t>
            </a:r>
            <a:r>
              <a:rPr lang="en-US" sz="8000" dirty="0" err="1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plasmoid</a:t>
            </a: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 chains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37C38-B132-2C33-91DE-079F6699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75" y="2087756"/>
            <a:ext cx="5712471" cy="6364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B47F3-95B9-23C0-9A02-D81552DFDD06}"/>
              </a:ext>
            </a:extLst>
          </p:cNvPr>
          <p:cNvSpPr txBox="1"/>
          <p:nvPr/>
        </p:nvSpPr>
        <p:spPr>
          <a:xfrm>
            <a:off x="1170496" y="8659932"/>
            <a:ext cx="535422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[Shibata &amp;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Tanuma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2001]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1187A-B73D-AF4E-C7BA-8564D08E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9287" y="6226132"/>
            <a:ext cx="5918063" cy="5526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0AEA8-ECF1-AAAD-960A-FE7E5B37A130}"/>
              </a:ext>
            </a:extLst>
          </p:cNvPr>
          <p:cNvSpPr txBox="1"/>
          <p:nvPr/>
        </p:nvSpPr>
        <p:spPr>
          <a:xfrm>
            <a:off x="18155948" y="11628244"/>
            <a:ext cx="537209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[Bhattacharjee et al. 2009]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ABF031-99E6-77E2-242F-D79D7725A24D}"/>
                  </a:ext>
                </a:extLst>
              </p:cNvPr>
              <p:cNvSpPr txBox="1"/>
              <p:nvPr/>
            </p:nvSpPr>
            <p:spPr>
              <a:xfrm>
                <a:off x="15697938" y="2087756"/>
                <a:ext cx="8320763" cy="30948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In the nonlinear statistical steady state, the reconnection rate is independent of Resistivity/Lundquist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𝒓𝒆𝒄</m:t>
                        </m:r>
                      </m:sub>
                    </m:sSub>
                    <m:r>
                      <a:rPr lang="en-US" b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𝟎𝟏</m:t>
                    </m:r>
                  </m:oMath>
                </a14:m>
                <a:endParaRPr lang="en-US" b="1" dirty="0">
                  <a:latin typeface="Garamond" panose="02020404030301010803" pitchFamily="18" charset="0"/>
                </a:endParaRPr>
              </a:p>
              <a:p>
                <a:r>
                  <a:rPr lang="en-US" dirty="0">
                    <a:latin typeface="Garamond" panose="02020404030301010803" pitchFamily="18" charset="0"/>
                  </a:rPr>
                  <a:t>[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Uzdensky et al 2010]</a:t>
                </a:r>
                <a:endParaRPr kumimoji="0" lang="en-US" sz="3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aramond" panose="02020404030301010803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ABF031-99E6-77E2-242F-D79D7725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938" y="2087756"/>
                <a:ext cx="8320763" cy="3094821"/>
              </a:xfrm>
              <a:prstGeom prst="rect">
                <a:avLst/>
              </a:prstGeom>
              <a:blipFill>
                <a:blip r:embed="rId4"/>
                <a:stretch>
                  <a:fillRect l="-2439" b="-48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49B7182-940C-57A8-CB07-1CB4EFF08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74" y="2087756"/>
            <a:ext cx="7581900" cy="966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3C33E-74BE-3562-9B01-7692E2F098EB}"/>
              </a:ext>
            </a:extLst>
          </p:cNvPr>
          <p:cNvSpPr txBox="1"/>
          <p:nvPr/>
        </p:nvSpPr>
        <p:spPr>
          <a:xfrm>
            <a:off x="8025544" y="11825018"/>
            <a:ext cx="6334716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[Huang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Bhattacharje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. 2012]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061128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1BAF5-B73E-8F24-A41F-BC33AC17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4" y="3318933"/>
            <a:ext cx="15706990" cy="9211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3B9EF-A71E-0816-1EEB-985A3F68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283" y="4165599"/>
            <a:ext cx="5372100" cy="7518400"/>
          </a:xfrm>
          <a:prstGeom prst="rect">
            <a:avLst/>
          </a:prstGeom>
        </p:spPr>
      </p:pic>
      <p:sp>
        <p:nvSpPr>
          <p:cNvPr id="4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B7F78242-A0E2-C3BD-06F9-A5E974875923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Reconnection related phenomena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D6558-07BD-4D1D-6112-674A730A9A5E}"/>
              </a:ext>
            </a:extLst>
          </p:cNvPr>
          <p:cNvSpPr txBox="1"/>
          <p:nvPr/>
        </p:nvSpPr>
        <p:spPr>
          <a:xfrm>
            <a:off x="18973628" y="11738670"/>
            <a:ext cx="4241972" cy="94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NASA, SDO 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1027583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7672572B-4827-AE67-681A-14A968FF3D83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Implication of the </a:t>
            </a:r>
            <a:r>
              <a:rPr lang="en-US" sz="8000" dirty="0" err="1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plasmoid</a:t>
            </a: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 instability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9094-C519-E0A2-0B28-6769D24F35EE}"/>
              </a:ext>
            </a:extLst>
          </p:cNvPr>
          <p:cNvSpPr txBox="1"/>
          <p:nvPr/>
        </p:nvSpPr>
        <p:spPr>
          <a:xfrm>
            <a:off x="675145" y="1875095"/>
            <a:ext cx="1765004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Garamond" panose="02020404030301010803" pitchFamily="18" charset="0"/>
              </a:rPr>
              <a:t>The formation of plasmoids changes the structure of magnetic fields and particle energization 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1F474-5C0A-8452-14A0-DF9207E19B99}"/>
              </a:ext>
            </a:extLst>
          </p:cNvPr>
          <p:cNvSpPr txBox="1"/>
          <p:nvPr/>
        </p:nvSpPr>
        <p:spPr>
          <a:xfrm>
            <a:off x="6660821" y="4345584"/>
            <a:ext cx="4124528" cy="2093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Particles are trapped and accelerated at/around plasmoids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76633-4FDC-9217-D0D0-094496BB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6140"/>
            <a:ext cx="6283405" cy="4744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E48A5E-02A5-C129-9CD8-D0E9B85F132B}"/>
              </a:ext>
            </a:extLst>
          </p:cNvPr>
          <p:cNvSpPr txBox="1"/>
          <p:nvPr/>
        </p:nvSpPr>
        <p:spPr>
          <a:xfrm>
            <a:off x="1765005" y="7212555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Drake 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et al. 2006]</a:t>
            </a:r>
          </a:p>
        </p:txBody>
      </p:sp>
    </p:spTree>
    <p:extLst>
      <p:ext uri="{BB962C8B-B14F-4D97-AF65-F5344CB8AC3E}">
        <p14:creationId xmlns:p14="http://schemas.microsoft.com/office/powerpoint/2010/main" val="7492006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7672572B-4827-AE67-681A-14A968FF3D83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Implication of the </a:t>
            </a:r>
            <a:r>
              <a:rPr lang="en-US" sz="8000" dirty="0" err="1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plasmoid</a:t>
            </a: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 instability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9094-C519-E0A2-0B28-6769D24F35EE}"/>
              </a:ext>
            </a:extLst>
          </p:cNvPr>
          <p:cNvSpPr txBox="1"/>
          <p:nvPr/>
        </p:nvSpPr>
        <p:spPr>
          <a:xfrm>
            <a:off x="675145" y="1875095"/>
            <a:ext cx="1765004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Garamond" panose="02020404030301010803" pitchFamily="18" charset="0"/>
              </a:rPr>
              <a:t>The formation of plasmoids changes the structure of magnetic fields and particle energization 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1F474-5C0A-8452-14A0-DF9207E19B99}"/>
              </a:ext>
            </a:extLst>
          </p:cNvPr>
          <p:cNvSpPr txBox="1"/>
          <p:nvPr/>
        </p:nvSpPr>
        <p:spPr>
          <a:xfrm>
            <a:off x="6660821" y="4345584"/>
            <a:ext cx="4124528" cy="2093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Particles are trapped and accelerated at/around plasmoids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31351-5A60-6032-6C7B-2855101BE825}"/>
              </a:ext>
            </a:extLst>
          </p:cNvPr>
          <p:cNvSpPr txBox="1"/>
          <p:nvPr/>
        </p:nvSpPr>
        <p:spPr>
          <a:xfrm>
            <a:off x="19147894" y="4142733"/>
            <a:ext cx="4237400" cy="2025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Garamond" panose="02020404030301010803" pitchFamily="18" charset="0"/>
              </a:rPr>
              <a:t>Instabilities and c</a:t>
            </a: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omplex dynamics of plasmoids drive turbulence.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76633-4FDC-9217-D0D0-094496BB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6140"/>
            <a:ext cx="6283405" cy="4744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E48A5E-02A5-C129-9CD8-D0E9B85F132B}"/>
              </a:ext>
            </a:extLst>
          </p:cNvPr>
          <p:cNvSpPr txBox="1"/>
          <p:nvPr/>
        </p:nvSpPr>
        <p:spPr>
          <a:xfrm>
            <a:off x="1765005" y="7212555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Drake 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et al. 2006]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662EF-6D19-4CA5-D25C-2F7F9A436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354" y="2933293"/>
            <a:ext cx="6283405" cy="42312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3AE132-642C-71CD-F5C5-AB3E43D07E23}"/>
              </a:ext>
            </a:extLst>
          </p:cNvPr>
          <p:cNvSpPr txBox="1"/>
          <p:nvPr/>
        </p:nvSpPr>
        <p:spPr>
          <a:xfrm>
            <a:off x="14098504" y="6938824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lang="en-US" dirty="0" err="1">
                <a:solidFill>
                  <a:schemeClr val="accent2"/>
                </a:solidFill>
                <a:latin typeface="Garamond" panose="02020404030301010803" pitchFamily="18" charset="0"/>
              </a:rPr>
              <a:t>Daughton</a:t>
            </a: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et al. 2011]</a:t>
            </a:r>
          </a:p>
        </p:txBody>
      </p:sp>
    </p:spTree>
    <p:extLst>
      <p:ext uri="{BB962C8B-B14F-4D97-AF65-F5344CB8AC3E}">
        <p14:creationId xmlns:p14="http://schemas.microsoft.com/office/powerpoint/2010/main" val="21535954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7672572B-4827-AE67-681A-14A968FF3D83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Implication of the </a:t>
            </a:r>
            <a:r>
              <a:rPr lang="en-US" sz="8000" dirty="0" err="1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plasmoid</a:t>
            </a: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 instability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9094-C519-E0A2-0B28-6769D24F35EE}"/>
              </a:ext>
            </a:extLst>
          </p:cNvPr>
          <p:cNvSpPr txBox="1"/>
          <p:nvPr/>
        </p:nvSpPr>
        <p:spPr>
          <a:xfrm>
            <a:off x="675145" y="1875095"/>
            <a:ext cx="1765004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Garamond" panose="02020404030301010803" pitchFamily="18" charset="0"/>
              </a:rPr>
              <a:t>The formation of plasmoids changes the structure of magnetic fields and particle energization 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39CD5-4418-AD0C-88F6-1D2306315F65}"/>
              </a:ext>
            </a:extLst>
          </p:cNvPr>
          <p:cNvSpPr txBox="1"/>
          <p:nvPr/>
        </p:nvSpPr>
        <p:spPr>
          <a:xfrm>
            <a:off x="382773" y="7948971"/>
            <a:ext cx="1765004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Garamond" panose="02020404030301010803" pitchFamily="18" charset="0"/>
              </a:rPr>
              <a:t>The formation of plasmoids changes the global dynamics of accretion disks 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740C8-CCAA-892A-C30F-355EE6C4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96" y="9182364"/>
            <a:ext cx="7772400" cy="4146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36E4E-D0D9-2E35-B134-839892C445C5}"/>
              </a:ext>
            </a:extLst>
          </p:cNvPr>
          <p:cNvSpPr txBox="1"/>
          <p:nvPr/>
        </p:nvSpPr>
        <p:spPr>
          <a:xfrm>
            <a:off x="9742461" y="11335831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kumimoji="0" lang="en-US" sz="360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Ripperda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et al.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1F474-5C0A-8452-14A0-DF9207E19B99}"/>
              </a:ext>
            </a:extLst>
          </p:cNvPr>
          <p:cNvSpPr txBox="1"/>
          <p:nvPr/>
        </p:nvSpPr>
        <p:spPr>
          <a:xfrm>
            <a:off x="6660821" y="4345584"/>
            <a:ext cx="4124528" cy="2093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Particles are trapped and accelerated at/around plasmoids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31351-5A60-6032-6C7B-2855101BE825}"/>
              </a:ext>
            </a:extLst>
          </p:cNvPr>
          <p:cNvSpPr txBox="1"/>
          <p:nvPr/>
        </p:nvSpPr>
        <p:spPr>
          <a:xfrm>
            <a:off x="19147894" y="4142733"/>
            <a:ext cx="4237400" cy="2025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Garamond" panose="02020404030301010803" pitchFamily="18" charset="0"/>
              </a:rPr>
              <a:t>Instabilities and c</a:t>
            </a:r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omplex dynamics of plasmoids drive turbulence.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76633-4FDC-9217-D0D0-094496BBA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6140"/>
            <a:ext cx="6283405" cy="4744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E48A5E-02A5-C129-9CD8-D0E9B85F132B}"/>
              </a:ext>
            </a:extLst>
          </p:cNvPr>
          <p:cNvSpPr txBox="1"/>
          <p:nvPr/>
        </p:nvSpPr>
        <p:spPr>
          <a:xfrm>
            <a:off x="1765005" y="7212555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Drake 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et al. 2006]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662EF-6D19-4CA5-D25C-2F7F9A436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354" y="2933293"/>
            <a:ext cx="6283405" cy="42312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3AE132-642C-71CD-F5C5-AB3E43D07E23}"/>
              </a:ext>
            </a:extLst>
          </p:cNvPr>
          <p:cNvSpPr txBox="1"/>
          <p:nvPr/>
        </p:nvSpPr>
        <p:spPr>
          <a:xfrm>
            <a:off x="14098504" y="6938824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</a:t>
            </a:r>
            <a:r>
              <a:rPr lang="en-US" dirty="0" err="1">
                <a:solidFill>
                  <a:schemeClr val="accent2"/>
                </a:solidFill>
                <a:latin typeface="Garamond" panose="02020404030301010803" pitchFamily="18" charset="0"/>
              </a:rPr>
              <a:t>Daughton</a:t>
            </a: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et al. 2011]</a:t>
            </a:r>
          </a:p>
        </p:txBody>
      </p:sp>
    </p:spTree>
    <p:extLst>
      <p:ext uri="{BB962C8B-B14F-4D97-AF65-F5344CB8AC3E}">
        <p14:creationId xmlns:p14="http://schemas.microsoft.com/office/powerpoint/2010/main" val="394146389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BEB020-45FE-13FE-40E6-927FF4908065}"/>
                  </a:ext>
                </a:extLst>
              </p:cNvPr>
              <p:cNvSpPr txBox="1"/>
              <p:nvPr/>
            </p:nvSpPr>
            <p:spPr>
              <a:xfrm>
                <a:off x="472053" y="1707830"/>
                <a:ext cx="22519931" cy="1890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sz="4400" dirty="0">
                    <a:latin typeface="Garamond" panose="02020404030301010803" pitchFamily="18" charset="0"/>
                  </a:rPr>
                  <a:t>Non–ideal effects (hall effect, ambipolar diffusion, small-scale–turbulence, plasma instability) provide </a:t>
                </a:r>
                <a:r>
                  <a:rPr lang="en-US" sz="44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effective resistivity. </a:t>
                </a:r>
                <a:r>
                  <a:rPr kumimoji="0" lang="en-US" sz="44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Reconnection is fast with the</a:t>
                </a:r>
                <a:r>
                  <a:rPr kumimoji="0" lang="en-US" sz="440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</a:t>
                </a:r>
                <a:r>
                  <a:rPr kumimoji="0" lang="en-US" sz="44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40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44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𝜖</m:t>
                        </m:r>
                      </m:e>
                      <m:sub>
                        <m:r>
                          <a:rPr kumimoji="0" lang="en-US" sz="440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𝑟𝑒𝑐</m:t>
                        </m:r>
                      </m:sub>
                    </m:sSub>
                    <m:r>
                      <a:rPr kumimoji="0" lang="en-US" sz="440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~0.1</m:t>
                    </m:r>
                  </m:oMath>
                </a14:m>
                <a:r>
                  <a:rPr lang="en-US" sz="44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44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  <a:sym typeface="Wingdings" pitchFamily="2" charset="2"/>
                  </a:rPr>
                  <a:t> an</a:t>
                </a:r>
                <a:r>
                  <a:rPr lang="en-US" sz="4400" dirty="0">
                    <a:solidFill>
                      <a:schemeClr val="bg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ongoing popular research topic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BEB020-45FE-13FE-40E6-927FF4908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53" y="1707830"/>
                <a:ext cx="22519931" cy="1890388"/>
              </a:xfrm>
              <a:prstGeom prst="rect">
                <a:avLst/>
              </a:prstGeom>
              <a:blipFill>
                <a:blip r:embed="rId2"/>
                <a:stretch>
                  <a:fillRect l="-1183" b="-12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hape 136">
            <a:extLst>
              <a:ext uri="{FF2B5EF4-FFF2-40B4-BE49-F238E27FC236}">
                <a16:creationId xmlns:a16="http://schemas.microsoft.com/office/drawing/2014/main" id="{2D7F66F1-6768-4156-1DCD-EE690BAF1A85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Collisionless reconnection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E2A46-C0F6-0AFE-EB61-F2BA35E3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66" y="4984595"/>
            <a:ext cx="6967593" cy="2077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B642A-6B4B-E255-FD48-91A889DA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130" y="4607324"/>
            <a:ext cx="12234747" cy="5511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ECA7B-EADF-1726-9FF3-2FA5F689A767}"/>
              </a:ext>
            </a:extLst>
          </p:cNvPr>
          <p:cNvSpPr txBox="1"/>
          <p:nvPr/>
        </p:nvSpPr>
        <p:spPr>
          <a:xfrm>
            <a:off x="5155227" y="7616280"/>
            <a:ext cx="7442791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Credit: N. Loureiro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84480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E2E223CE-E747-835C-C01A-B7504F03F846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Reconnection in astrophysical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566F1-0F93-3A5A-AC6E-958F6680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15" y="9110903"/>
            <a:ext cx="4822042" cy="3361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56520-CC9D-209D-E328-02A1DDD9C747}"/>
              </a:ext>
            </a:extLst>
          </p:cNvPr>
          <p:cNvSpPr txBox="1"/>
          <p:nvPr/>
        </p:nvSpPr>
        <p:spPr>
          <a:xfrm>
            <a:off x="1189718" y="8085035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Crinquand+2022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681E4-FE36-ADCF-9C35-EB2F7415DAD5}"/>
              </a:ext>
            </a:extLst>
          </p:cNvPr>
          <p:cNvSpPr txBox="1"/>
          <p:nvPr/>
        </p:nvSpPr>
        <p:spPr>
          <a:xfrm>
            <a:off x="1205534" y="7378423"/>
            <a:ext cx="670367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Reconnection around blackholes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7A532-309B-2792-8B78-3B46366DD248}"/>
              </a:ext>
            </a:extLst>
          </p:cNvPr>
          <p:cNvSpPr txBox="1"/>
          <p:nvPr/>
        </p:nvSpPr>
        <p:spPr>
          <a:xfrm>
            <a:off x="8380181" y="8263230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Werner+2018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5AF771-5D68-7FE8-5A78-303013F733E2}"/>
              </a:ext>
            </a:extLst>
          </p:cNvPr>
          <p:cNvSpPr txBox="1"/>
          <p:nvPr/>
        </p:nvSpPr>
        <p:spPr>
          <a:xfrm>
            <a:off x="8217856" y="7595682"/>
            <a:ext cx="6703677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Radiative kinetic reconnection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9BE35-0A5A-7B46-0467-77299FC5A06F}"/>
              </a:ext>
            </a:extLst>
          </p:cNvPr>
          <p:cNvSpPr txBox="1"/>
          <p:nvPr/>
        </p:nvSpPr>
        <p:spPr>
          <a:xfrm>
            <a:off x="16718062" y="7420087"/>
            <a:ext cx="7594458" cy="1619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Reconnection-powered </a:t>
            </a:r>
            <a:r>
              <a:rPr kumimoji="0" lang="en-US" sz="3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Tev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flares around black</a:t>
            </a:r>
            <a:r>
              <a:rPr kumimoji="0" lang="en-US" sz="36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holes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885EB-3F5C-EC16-96DB-BF4137FC5BCD}"/>
              </a:ext>
            </a:extLst>
          </p:cNvPr>
          <p:cNvSpPr txBox="1"/>
          <p:nvPr/>
        </p:nvSpPr>
        <p:spPr>
          <a:xfrm>
            <a:off x="19073570" y="9215880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Hakobyan+2023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7D73B-466B-592F-FBA2-8951C2AF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22" y="9110903"/>
            <a:ext cx="5582185" cy="3045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B0610-C5ED-D8F6-E281-DF32DF1A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747" y="9451573"/>
            <a:ext cx="7772400" cy="2680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5589C-7848-D1FF-1DD0-7FB1CA529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3" y="2213384"/>
            <a:ext cx="5948748" cy="45471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9A71D0-189D-B276-AD47-BAF07E87D883}"/>
              </a:ext>
            </a:extLst>
          </p:cNvPr>
          <p:cNvSpPr txBox="1"/>
          <p:nvPr/>
        </p:nvSpPr>
        <p:spPr>
          <a:xfrm>
            <a:off x="6420801" y="3124977"/>
            <a:ext cx="6553238" cy="2485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Reconnection is an efficient source of non-thermal particles.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[e.g.,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Sironi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et al. 2014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55EF7-3AD6-27E2-0D86-9125FE628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283" y="4041530"/>
            <a:ext cx="7772400" cy="2351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86989C-A58B-D2E0-4F9D-55BFA2D1EB8F}"/>
              </a:ext>
            </a:extLst>
          </p:cNvPr>
          <p:cNvSpPr txBox="1"/>
          <p:nvPr/>
        </p:nvSpPr>
        <p:spPr>
          <a:xfrm>
            <a:off x="15565283" y="1958794"/>
            <a:ext cx="7594458" cy="1619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Plasmoid</a:t>
            </a: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-mediated</a:t>
            </a:r>
            <a:r>
              <a:rPr kumimoji="0" lang="en-US" sz="36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production of Fast radio bursts (FRBs) </a:t>
            </a:r>
            <a:r>
              <a:rPr kumimoji="0" lang="en-US" sz="3600" u="none" strike="noStrike" cap="none" spc="0" normalizeH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Mahlmann</a:t>
            </a:r>
            <a:r>
              <a:rPr kumimoji="0" lang="en-US" sz="3600" u="none" strike="noStrike" cap="none" spc="0" normalizeH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+ 2022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647312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6">
            <a:extLst>
              <a:ext uri="{FF2B5EF4-FFF2-40B4-BE49-F238E27FC236}">
                <a16:creationId xmlns:a16="http://schemas.microsoft.com/office/drawing/2014/main" id="{E0E6CAAE-BB19-5120-7C3C-772D627D082D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Interaction between reconnection and turbulence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43A80-813F-E9CC-DBFC-1E80D4B3D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843" y="3609750"/>
            <a:ext cx="9237547" cy="6496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4DDFB-267B-EE07-6E1A-4062A136B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553" y="2028289"/>
            <a:ext cx="7985432" cy="854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FA306-8D40-690E-8513-B36F4291C15C}"/>
              </a:ext>
            </a:extLst>
          </p:cNvPr>
          <p:cNvSpPr txBox="1"/>
          <p:nvPr/>
        </p:nvSpPr>
        <p:spPr>
          <a:xfrm>
            <a:off x="1848800" y="10829133"/>
            <a:ext cx="8321112" cy="2485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Thickness of the reconnection layer is determined by typical field line’s wandering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Lazarian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&amp;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Vishniac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1999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0E3CD-7DB7-C21D-388C-332B7ECB14AD}"/>
              </a:ext>
            </a:extLst>
          </p:cNvPr>
          <p:cNvSpPr txBox="1"/>
          <p:nvPr/>
        </p:nvSpPr>
        <p:spPr>
          <a:xfrm>
            <a:off x="14780498" y="10577664"/>
            <a:ext cx="8321112" cy="2485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Garamond" panose="02020404030301010803" pitchFamily="18" charset="0"/>
              </a:rPr>
              <a:t>Reconnection rate is close to 0.1 with the presence of the turbulent background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Kowal et al.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98E4E-D7A3-C5DC-5F22-B52BCFA1A339}"/>
              </a:ext>
            </a:extLst>
          </p:cNvPr>
          <p:cNvSpPr txBox="1"/>
          <p:nvPr/>
        </p:nvSpPr>
        <p:spPr>
          <a:xfrm>
            <a:off x="9662088" y="2090960"/>
            <a:ext cx="10236820" cy="1145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Reconnection in a turbulent background</a:t>
            </a:r>
          </a:p>
        </p:txBody>
      </p:sp>
    </p:spTree>
    <p:extLst>
      <p:ext uri="{BB962C8B-B14F-4D97-AF65-F5344CB8AC3E}">
        <p14:creationId xmlns:p14="http://schemas.microsoft.com/office/powerpoint/2010/main" val="280729975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BCD30FF8-8BDC-A105-B951-56496C1DCD1C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Reconnection-mediated turbulence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321D2-90FB-63BD-7E52-C560E86A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920"/>
            <a:ext cx="15385579" cy="8519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CAC65C-C189-D1C1-EB5D-D8DAA371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669" y="3024979"/>
            <a:ext cx="7772400" cy="6225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F196F-20F5-D040-9DB1-7A2BA8F445F1}"/>
              </a:ext>
            </a:extLst>
          </p:cNvPr>
          <p:cNvSpPr txBox="1"/>
          <p:nvPr/>
        </p:nvSpPr>
        <p:spPr>
          <a:xfrm>
            <a:off x="16865599" y="10046680"/>
            <a:ext cx="7153124" cy="1740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Theory: Loureiro &amp; Boldyrev 2017, 2018 </a:t>
            </a: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Simulation: Dong+2018,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BF7A5-5C20-DCBD-F475-E33AC587A113}"/>
              </a:ext>
            </a:extLst>
          </p:cNvPr>
          <p:cNvSpPr txBox="1"/>
          <p:nvPr/>
        </p:nvSpPr>
        <p:spPr>
          <a:xfrm>
            <a:off x="2329542" y="11294704"/>
            <a:ext cx="11742058" cy="1484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Biggest simulation on turbulence confirms that the mediation of reconnection changes the turbulent spectrum 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0992934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BCD30FF8-8BDC-A105-B951-56496C1DCD1C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Some references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3E8A1-541B-F25B-34E1-3291463FD5C6}"/>
              </a:ext>
            </a:extLst>
          </p:cNvPr>
          <p:cNvSpPr txBox="1"/>
          <p:nvPr/>
        </p:nvSpPr>
        <p:spPr>
          <a:xfrm>
            <a:off x="804316" y="2079642"/>
            <a:ext cx="21500409" cy="4778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5400" dirty="0">
                <a:latin typeface="Garamond" panose="02020404030301010803" pitchFamily="18" charset="0"/>
              </a:rPr>
              <a:t>This presentation adapt materials available at:</a:t>
            </a:r>
          </a:p>
          <a:p>
            <a:r>
              <a:rPr lang="en-US" dirty="0">
                <a:latin typeface="Garamond" panose="02020404030301010803" pitchFamily="18" charset="0"/>
              </a:rPr>
              <a:t>Fitzpatrick’s text book: </a:t>
            </a:r>
            <a:r>
              <a:rPr lang="en-US" dirty="0">
                <a:latin typeface="Garamond" panose="02020404030301010803" pitchFamily="18" charset="0"/>
                <a:hlinkClick r:id="rId2"/>
              </a:rPr>
              <a:t>https://farside.ph.utexas.edu/teaching/plasma/lectures/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Kunz’s lecture notes: </a:t>
            </a:r>
            <a:r>
              <a:rPr lang="en-US" dirty="0">
                <a:latin typeface="Garamond" panose="02020404030301010803" pitchFamily="18" charset="0"/>
                <a:hlinkClick r:id="rId3"/>
              </a:rPr>
              <a:t>https://www.astro.princeton.edu/%7Ekunz/Site/AST521/AST521_lecture_notes_Kunz.pdf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Loureiro’s presentation </a:t>
            </a:r>
            <a:r>
              <a:rPr lang="en-US" dirty="0">
                <a:latin typeface="Garamond" panose="02020404030301010803" pitchFamily="18" charset="0"/>
                <a:hlinkClick r:id="rId4"/>
              </a:rPr>
              <a:t>http://userpages.irap.omp.eu/%7Efrincon/houches/Loureiro.pdf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E. Tolman’s presentation: </a:t>
            </a:r>
            <a:r>
              <a:rPr lang="en-US" dirty="0">
                <a:latin typeface="Garamond" panose="02020404030301010803" pitchFamily="18" charset="0"/>
                <a:hlinkClick r:id="rId5"/>
              </a:rPr>
              <a:t>https://elizabethtolman.com//wp-content/uploads/2020/11/aps-dpp-6.pdf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4FABD-DC82-B3B6-DC3B-78CEE82DD8AD}"/>
              </a:ext>
            </a:extLst>
          </p:cNvPr>
          <p:cNvSpPr txBox="1"/>
          <p:nvPr/>
        </p:nvSpPr>
        <p:spPr>
          <a:xfrm>
            <a:off x="752276" y="8221109"/>
            <a:ext cx="19608419" cy="3912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5400" dirty="0">
                <a:latin typeface="Garamond" panose="02020404030301010803" pitchFamily="18" charset="0"/>
              </a:rPr>
              <a:t>For further reading about magnetic reconnection:</a:t>
            </a:r>
          </a:p>
          <a:p>
            <a:r>
              <a:rPr lang="en-US" dirty="0" err="1">
                <a:latin typeface="Garamond" panose="02020404030301010803" pitchFamily="18" charset="0"/>
              </a:rPr>
              <a:t>Zweibel</a:t>
            </a:r>
            <a:r>
              <a:rPr lang="en-US" dirty="0">
                <a:latin typeface="Garamond" panose="02020404030301010803" pitchFamily="18" charset="0"/>
              </a:rPr>
              <a:t> and Yamada (2009) </a:t>
            </a:r>
            <a:r>
              <a:rPr lang="en-US" dirty="0">
                <a:latin typeface="Garamond" panose="02020404030301010803" pitchFamily="18" charset="0"/>
                <a:hlinkClick r:id="rId6"/>
              </a:rPr>
              <a:t>https://ui.adsabs.harvard.edu/abs/2009ARA%26A..47..291Z/abstract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r>
              <a:rPr lang="en-US" dirty="0">
                <a:latin typeface="Garamond" panose="02020404030301010803" pitchFamily="18" charset="0"/>
              </a:rPr>
              <a:t>Yamada et al (2010) </a:t>
            </a:r>
            <a:r>
              <a:rPr lang="en-US" dirty="0">
                <a:latin typeface="Garamond" panose="02020404030301010803" pitchFamily="18" charset="0"/>
                <a:hlinkClick r:id="rId7"/>
              </a:rPr>
              <a:t>https://journals.aps.org/rmp/abstract/10.1103/RevModPhys.82.603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r>
              <a:rPr lang="en-US" dirty="0" err="1">
                <a:latin typeface="Garamond" panose="02020404030301010803" pitchFamily="18" charset="0"/>
              </a:rPr>
              <a:t>Zweibel</a:t>
            </a:r>
            <a:r>
              <a:rPr lang="en-US" dirty="0">
                <a:latin typeface="Garamond" panose="02020404030301010803" pitchFamily="18" charset="0"/>
              </a:rPr>
              <a:t> and Yamada (2016) </a:t>
            </a:r>
            <a:r>
              <a:rPr lang="en-US" dirty="0">
                <a:latin typeface="Garamond" panose="02020404030301010803" pitchFamily="18" charset="0"/>
                <a:hlinkClick r:id="rId8"/>
              </a:rPr>
              <a:t>https://royalsocietypublishing.org/doi/10.1098/rspa.2016.0479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60585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25822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3736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121562-7397-CC8B-F837-0FBDF477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960333"/>
            <a:ext cx="10183875" cy="6556917"/>
          </a:xfrm>
          <a:prstGeom prst="rect">
            <a:avLst/>
          </a:prstGeom>
        </p:spPr>
      </p:pic>
      <p:sp>
        <p:nvSpPr>
          <p:cNvPr id="3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66B86573-B0B1-85F0-7116-A724675F1C5B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Reconnection related phenomena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95B1-4E6A-0749-371C-A5545FC0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995" y="8444521"/>
            <a:ext cx="16734092" cy="4861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04036-35FA-606E-435A-222115C64C15}"/>
              </a:ext>
            </a:extLst>
          </p:cNvPr>
          <p:cNvSpPr txBox="1"/>
          <p:nvPr/>
        </p:nvSpPr>
        <p:spPr>
          <a:xfrm>
            <a:off x="6222828" y="12578084"/>
            <a:ext cx="16963053" cy="94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e.g., Yamada+1994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695CC-0E12-1ECC-F02E-B47EB75EAD8F}"/>
              </a:ext>
            </a:extLst>
          </p:cNvPr>
          <p:cNvSpPr txBox="1"/>
          <p:nvPr/>
        </p:nvSpPr>
        <p:spPr>
          <a:xfrm>
            <a:off x="922694" y="8469365"/>
            <a:ext cx="16963053" cy="94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NASA 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7B83C-747B-F77C-824E-93EF5A576B91}"/>
              </a:ext>
            </a:extLst>
          </p:cNvPr>
          <p:cNvSpPr txBox="1"/>
          <p:nvPr/>
        </p:nvSpPr>
        <p:spPr>
          <a:xfrm>
            <a:off x="11031895" y="3203098"/>
            <a:ext cx="16963053" cy="94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Reconnection around Earth’s magnetosphere 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2AF3D-75D7-C7E6-5CA0-344FBC558534}"/>
              </a:ext>
            </a:extLst>
          </p:cNvPr>
          <p:cNvSpPr txBox="1"/>
          <p:nvPr/>
        </p:nvSpPr>
        <p:spPr>
          <a:xfrm>
            <a:off x="1917701" y="10521116"/>
            <a:ext cx="5092700" cy="1484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Sawtooth instability in magnetically controlled fusion 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82301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491603-E84A-9EAC-C236-C6AA15103A35}"/>
              </a:ext>
            </a:extLst>
          </p:cNvPr>
          <p:cNvSpPr txBox="1"/>
          <p:nvPr/>
        </p:nvSpPr>
        <p:spPr>
          <a:xfrm>
            <a:off x="805443" y="207632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Continuity: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9F732-C546-9A0A-5615-78055832789F}"/>
              </a:ext>
            </a:extLst>
          </p:cNvPr>
          <p:cNvSpPr txBox="1"/>
          <p:nvPr/>
        </p:nvSpPr>
        <p:spPr>
          <a:xfrm>
            <a:off x="805443" y="3042154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61B6-D041-7CFB-3488-84A44685424B}"/>
              </a:ext>
            </a:extLst>
          </p:cNvPr>
          <p:cNvSpPr txBox="1"/>
          <p:nvPr/>
        </p:nvSpPr>
        <p:spPr>
          <a:xfrm>
            <a:off x="805443" y="4206611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Ohm’s law: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89922-1EF3-BA4B-AE5B-72DFC05D1984}"/>
              </a:ext>
            </a:extLst>
          </p:cNvPr>
          <p:cNvSpPr txBox="1"/>
          <p:nvPr/>
        </p:nvSpPr>
        <p:spPr>
          <a:xfrm>
            <a:off x="805443" y="5172436"/>
            <a:ext cx="4007189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Equation of state: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1272C-E316-3581-CC64-A23436FD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3" y="2169198"/>
            <a:ext cx="3441032" cy="892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78123-847A-B411-CD84-2BF41C12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999" y="3349325"/>
            <a:ext cx="5793809" cy="872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E85204-E7D4-93FA-0725-42E4C4D2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931" y="4372260"/>
            <a:ext cx="3379269" cy="955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AA7EE6-55F4-0C93-0424-C2DD94A81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916" y="5458560"/>
            <a:ext cx="3142998" cy="1077858"/>
          </a:xfrm>
          <a:prstGeom prst="rect">
            <a:avLst/>
          </a:prstGeom>
        </p:spPr>
      </p:pic>
      <p:sp>
        <p:nvSpPr>
          <p:cNvPr id="6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17CEEF31-CB0C-E554-5AB0-3B3C64487344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Let’s start from the MHD framework</a:t>
            </a:r>
          </a:p>
        </p:txBody>
      </p:sp>
    </p:spTree>
    <p:extLst>
      <p:ext uri="{BB962C8B-B14F-4D97-AF65-F5344CB8AC3E}">
        <p14:creationId xmlns:p14="http://schemas.microsoft.com/office/powerpoint/2010/main" val="17292653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7D0A7-D598-AB80-F12C-CDB7B6563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499" y="3958409"/>
            <a:ext cx="4278726" cy="2039080"/>
          </a:xfrm>
          <a:prstGeom prst="rect">
            <a:avLst/>
          </a:prstGeom>
        </p:spPr>
      </p:pic>
      <p:sp>
        <p:nvSpPr>
          <p:cNvPr id="3" name="Plus 2">
            <a:extLst>
              <a:ext uri="{FF2B5EF4-FFF2-40B4-BE49-F238E27FC236}">
                <a16:creationId xmlns:a16="http://schemas.microsoft.com/office/drawing/2014/main" id="{6871A621-40D4-1B18-DE90-12ED99CA8051}"/>
              </a:ext>
            </a:extLst>
          </p:cNvPr>
          <p:cNvSpPr/>
          <p:nvPr/>
        </p:nvSpPr>
        <p:spPr>
          <a:xfrm>
            <a:off x="12346325" y="4745540"/>
            <a:ext cx="938335" cy="914400"/>
          </a:xfrm>
          <a:prstGeom prst="mathPlus">
            <a:avLst/>
          </a:prstGeom>
          <a:solidFill>
            <a:schemeClr val="bg2">
              <a:lumMod val="50000"/>
            </a:schemeClr>
          </a:solidFill>
          <a:ln w="12700" cap="flat">
            <a:solidFill>
              <a:schemeClr val="bg2">
                <a:lumMod val="25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C3B6A4-3BD6-BA90-EB3C-C226C89BCBF7}"/>
              </a:ext>
            </a:extLst>
          </p:cNvPr>
          <p:cNvCxnSpPr/>
          <p:nvPr/>
        </p:nvCxnSpPr>
        <p:spPr>
          <a:xfrm>
            <a:off x="805443" y="5382593"/>
            <a:ext cx="9432758" cy="0"/>
          </a:xfrm>
          <a:prstGeom prst="line">
            <a:avLst/>
          </a:prstGeom>
          <a:noFill/>
          <a:ln w="6985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2D7079-F99C-4F4C-178E-1E07B335DDC9}"/>
              </a:ext>
            </a:extLst>
          </p:cNvPr>
          <p:cNvSpPr txBox="1"/>
          <p:nvPr/>
        </p:nvSpPr>
        <p:spPr>
          <a:xfrm>
            <a:off x="805443" y="6326260"/>
            <a:ext cx="7616662" cy="2688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(assuming incompressible flow) Induction equation: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91603-E84A-9EAC-C236-C6AA15103A35}"/>
              </a:ext>
            </a:extLst>
          </p:cNvPr>
          <p:cNvSpPr txBox="1"/>
          <p:nvPr/>
        </p:nvSpPr>
        <p:spPr>
          <a:xfrm>
            <a:off x="805443" y="2076329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Continuity: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9F732-C546-9A0A-5615-78055832789F}"/>
              </a:ext>
            </a:extLst>
          </p:cNvPr>
          <p:cNvSpPr txBox="1"/>
          <p:nvPr/>
        </p:nvSpPr>
        <p:spPr>
          <a:xfrm>
            <a:off x="805443" y="3042154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Momentum: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61B6-D041-7CFB-3488-84A44685424B}"/>
              </a:ext>
            </a:extLst>
          </p:cNvPr>
          <p:cNvSpPr txBox="1"/>
          <p:nvPr/>
        </p:nvSpPr>
        <p:spPr>
          <a:xfrm>
            <a:off x="805443" y="4206611"/>
            <a:ext cx="964932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Ohm’s law: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89922-1EF3-BA4B-AE5B-72DFC05D1984}"/>
              </a:ext>
            </a:extLst>
          </p:cNvPr>
          <p:cNvSpPr txBox="1"/>
          <p:nvPr/>
        </p:nvSpPr>
        <p:spPr>
          <a:xfrm>
            <a:off x="805443" y="5172436"/>
            <a:ext cx="4007189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Equation of state: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1272C-E316-3581-CC64-A23436FD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63" y="2169198"/>
            <a:ext cx="3441032" cy="892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78123-847A-B411-CD84-2BF41C128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999" y="3349325"/>
            <a:ext cx="5793809" cy="872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E85204-E7D4-93FA-0725-42E4C4D2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931" y="4372260"/>
            <a:ext cx="3379269" cy="955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AA7EE6-55F4-0C93-0424-C2DD94A81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916" y="5458560"/>
            <a:ext cx="3142998" cy="107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15DE28-55D4-562E-6567-5887DEAEF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8862" y="7782396"/>
            <a:ext cx="2032000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25FFB-5B10-1FB1-E614-3FE51F957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107" y="7509245"/>
            <a:ext cx="7509172" cy="1359227"/>
          </a:xfrm>
          <a:prstGeom prst="rect">
            <a:avLst/>
          </a:prstGeom>
        </p:spPr>
      </p:pic>
      <p:sp>
        <p:nvSpPr>
          <p:cNvPr id="6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17CEEF31-CB0C-E554-5AB0-3B3C64487344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Let’s start from the MHD framework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7FC94-A8F5-94A9-F2CA-CFB4EF7DF219}"/>
              </a:ext>
            </a:extLst>
          </p:cNvPr>
          <p:cNvSpPr txBox="1"/>
          <p:nvPr/>
        </p:nvSpPr>
        <p:spPr>
          <a:xfrm>
            <a:off x="3564294" y="9925651"/>
            <a:ext cx="16963053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Plasmas (that we are mostly interested in)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are</a:t>
            </a: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 good conductors --  resistivity is small.  </a:t>
            </a:r>
          </a:p>
        </p:txBody>
      </p:sp>
    </p:spTree>
    <p:extLst>
      <p:ext uri="{BB962C8B-B14F-4D97-AF65-F5344CB8AC3E}">
        <p14:creationId xmlns:p14="http://schemas.microsoft.com/office/powerpoint/2010/main" val="28122208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1D49A552-7735-3A63-58D4-F5CB10E836EB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Dimensionless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C5172-204C-A193-0EA3-55A416BC47B5}"/>
              </a:ext>
            </a:extLst>
          </p:cNvPr>
          <p:cNvSpPr txBox="1"/>
          <p:nvPr/>
        </p:nvSpPr>
        <p:spPr>
          <a:xfrm>
            <a:off x="2344310" y="2268172"/>
            <a:ext cx="7616662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Induction equation: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BA1446-64F9-9A92-3592-6562290B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101" y="2268172"/>
            <a:ext cx="7509172" cy="13592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C10258-5B6B-888A-C785-D3AD07AB7025}"/>
              </a:ext>
            </a:extLst>
          </p:cNvPr>
          <p:cNvSpPr txBox="1"/>
          <p:nvPr/>
        </p:nvSpPr>
        <p:spPr>
          <a:xfrm>
            <a:off x="2344310" y="4300445"/>
            <a:ext cx="6799690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Nonlinear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term/</a:t>
            </a: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Diffusion term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4C1C9A-ECC0-1F74-4750-BE079B0F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362" y="4077202"/>
            <a:ext cx="5938374" cy="16991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923743-6FF7-CC8D-38B8-85303EE7885A}"/>
              </a:ext>
            </a:extLst>
          </p:cNvPr>
          <p:cNvSpPr txBox="1"/>
          <p:nvPr/>
        </p:nvSpPr>
        <p:spPr>
          <a:xfrm>
            <a:off x="16603630" y="4123476"/>
            <a:ext cx="6799690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magnetic Reynolds number 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982959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is will be the title of your slide with a short subtitle that describes the content of your slide">
            <a:extLst>
              <a:ext uri="{FF2B5EF4-FFF2-40B4-BE49-F238E27FC236}">
                <a16:creationId xmlns:a16="http://schemas.microsoft.com/office/drawing/2014/main" id="{1D49A552-7735-3A63-58D4-F5CB10E836EB}"/>
              </a:ext>
            </a:extLst>
          </p:cNvPr>
          <p:cNvSpPr txBox="1"/>
          <p:nvPr/>
        </p:nvSpPr>
        <p:spPr>
          <a:xfrm>
            <a:off x="444500" y="161624"/>
            <a:ext cx="23516587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pPr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ill Sans Light"/>
              </a:rPr>
              <a:t>Dimensionless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C5172-204C-A193-0EA3-55A416BC47B5}"/>
              </a:ext>
            </a:extLst>
          </p:cNvPr>
          <p:cNvSpPr txBox="1"/>
          <p:nvPr/>
        </p:nvSpPr>
        <p:spPr>
          <a:xfrm>
            <a:off x="2344310" y="2268172"/>
            <a:ext cx="7616662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Induction equation: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BA1446-64F9-9A92-3592-6562290B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101" y="2268172"/>
            <a:ext cx="7509172" cy="13592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C10258-5B6B-888A-C785-D3AD07AB7025}"/>
              </a:ext>
            </a:extLst>
          </p:cNvPr>
          <p:cNvSpPr txBox="1"/>
          <p:nvPr/>
        </p:nvSpPr>
        <p:spPr>
          <a:xfrm>
            <a:off x="2344310" y="4300445"/>
            <a:ext cx="6799690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Nonlinear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term/</a:t>
            </a: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Diffusion term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4C1C9A-ECC0-1F74-4750-BE079B0F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362" y="4077202"/>
            <a:ext cx="5938374" cy="16991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923743-6FF7-CC8D-38B8-85303EE7885A}"/>
              </a:ext>
            </a:extLst>
          </p:cNvPr>
          <p:cNvSpPr txBox="1"/>
          <p:nvPr/>
        </p:nvSpPr>
        <p:spPr>
          <a:xfrm>
            <a:off x="16603630" y="4123476"/>
            <a:ext cx="6799690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magnetic Reynolds number 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A55D72-6857-88AA-124E-CED47E6CA0A4}"/>
              </a:ext>
            </a:extLst>
          </p:cNvPr>
          <p:cNvSpPr txBox="1"/>
          <p:nvPr/>
        </p:nvSpPr>
        <p:spPr>
          <a:xfrm>
            <a:off x="3764362" y="6319071"/>
            <a:ext cx="12839268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If estimating the relevant velocity as being the Alfven speed: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00C6AC-02F8-D4D3-A5CA-A31C749CC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363" y="8035692"/>
            <a:ext cx="5631522" cy="17327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F5BDCB-67B2-2D56-E7BC-75248E5CFAED}"/>
              </a:ext>
            </a:extLst>
          </p:cNvPr>
          <p:cNvSpPr txBox="1"/>
          <p:nvPr/>
        </p:nvSpPr>
        <p:spPr>
          <a:xfrm>
            <a:off x="16603630" y="8337697"/>
            <a:ext cx="6799690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Lundquist number</a:t>
            </a:r>
            <a:endParaRPr kumimoji="0" lang="en-US" sz="4000" b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Garamond" panose="02020404030301010803" pitchFamily="18" charset="0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9191AB-7D40-5CDC-F6EB-2DCB5B46610A}"/>
                  </a:ext>
                </a:extLst>
              </p:cNvPr>
              <p:cNvSpPr txBox="1"/>
              <p:nvPr/>
            </p:nvSpPr>
            <p:spPr>
              <a:xfrm>
                <a:off x="4767971" y="10387161"/>
                <a:ext cx="13363911" cy="1077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kumimoji="0" lang="en-US" sz="4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Solar corona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𝑆</m:t>
                    </m:r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Gill Sans"/>
                      </a:rPr>
                      <m:t>∼</m:t>
                    </m:r>
                    <m:sSup>
                      <m:sSup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pPr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10</m:t>
                        </m:r>
                      </m:e>
                      <m:sup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13</m:t>
                        </m:r>
                      </m:sup>
                    </m:sSup>
                  </m:oMath>
                </a14:m>
                <a:r>
                  <a:rPr kumimoji="0" lang="en-US" sz="4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; ISM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US" sz="4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, typical</a:t>
                </a:r>
                <a:r>
                  <a:rPr kumimoji="0" lang="en-US" sz="4000" b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 tokamak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US" sz="40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aramond" panose="02020404030301010803" pitchFamily="18" charset="0"/>
                    <a:sym typeface="Gill Sans"/>
                  </a:rPr>
                  <a:t>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9191AB-7D40-5CDC-F6EB-2DCB5B466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971" y="10387161"/>
                <a:ext cx="13363911" cy="1077858"/>
              </a:xfrm>
              <a:prstGeom prst="rect">
                <a:avLst/>
              </a:prstGeom>
              <a:blipFill>
                <a:blip r:embed="rId5"/>
                <a:stretch>
                  <a:fillRect l="-1804" r="-1235" b="-197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3844F35-0168-D487-FA8D-6AA9D70D5E21}"/>
              </a:ext>
            </a:extLst>
          </p:cNvPr>
          <p:cNvSpPr txBox="1"/>
          <p:nvPr/>
        </p:nvSpPr>
        <p:spPr>
          <a:xfrm>
            <a:off x="2344310" y="11694863"/>
            <a:ext cx="20799805" cy="1077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Garamond" panose="02020404030301010803" pitchFamily="18" charset="0"/>
                <a:sym typeface="Gill Sans"/>
              </a:rPr>
              <a:t>At large (/system) scales, the diffusion of magnetic fields is negligible (compared to nonlinear effects)</a:t>
            </a:r>
          </a:p>
        </p:txBody>
      </p:sp>
    </p:spTree>
    <p:extLst>
      <p:ext uri="{BB962C8B-B14F-4D97-AF65-F5344CB8AC3E}">
        <p14:creationId xmlns:p14="http://schemas.microsoft.com/office/powerpoint/2010/main" val="8749891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6">
            <a:extLst>
              <a:ext uri="{FF2B5EF4-FFF2-40B4-BE49-F238E27FC236}">
                <a16:creationId xmlns:a16="http://schemas.microsoft.com/office/drawing/2014/main" id="{A1C91EFF-D7DB-5345-7929-61DBFFF03054}"/>
              </a:ext>
            </a:extLst>
          </p:cNvPr>
          <p:cNvSpPr/>
          <p:nvPr/>
        </p:nvSpPr>
        <p:spPr>
          <a:xfrm>
            <a:off x="0" y="0"/>
            <a:ext cx="24383999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pPr marL="1371600" indent="-457200" algn="just"/>
            <a:r>
              <a:rPr lang="en-US" sz="8000" dirty="0">
                <a:solidFill>
                  <a:schemeClr val="tx1"/>
                </a:solidFill>
                <a:latin typeface="Garamond" panose="02020404030301010803" pitchFamily="18" charset="0"/>
                <a:ea typeface="Gill Sans" charset="0"/>
                <a:cs typeface="Gill Sans" charset="0"/>
              </a:rPr>
              <a:t>Frozen flux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B81EE-EC0A-644B-B888-5E0FB447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0" y="1817298"/>
            <a:ext cx="11437551" cy="4716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/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Consider the magnetic flux through a surface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 bounded by a curve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1E1A26-768A-6670-2677-A5F267A8D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649" y="2154329"/>
                <a:ext cx="9909244" cy="1717649"/>
              </a:xfrm>
              <a:prstGeom prst="rect">
                <a:avLst/>
              </a:prstGeom>
              <a:blipFill>
                <a:blip r:embed="rId4"/>
                <a:stretch>
                  <a:fillRect l="-2046" t="-9559" b="-92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1AD2E7-0908-C7B4-0D94-6B040B20EB8C}"/>
              </a:ext>
            </a:extLst>
          </p:cNvPr>
          <p:cNvSpPr txBox="1"/>
          <p:nvPr/>
        </p:nvSpPr>
        <p:spPr>
          <a:xfrm>
            <a:off x="3968408" y="6137478"/>
            <a:ext cx="6379029" cy="1010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Credit: N. Loureiro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3247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Light"/>
        <a:ea typeface="Gill Sans Light"/>
        <a:cs typeface="Gill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Light"/>
        <a:ea typeface="Gill Sans Light"/>
        <a:cs typeface="Gill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137094</TotalTime>
  <Words>2063</Words>
  <Application>Microsoft Macintosh PowerPoint</Application>
  <PresentationFormat>Custom</PresentationFormat>
  <Paragraphs>250</Paragraphs>
  <Slides>39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Cambria Math</vt:lpstr>
      <vt:lpstr>Garamond</vt:lpstr>
      <vt:lpstr>Gill Sans</vt:lpstr>
      <vt:lpstr>Gill Sans Light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Muni Zhou</cp:lastModifiedBy>
  <cp:revision>1208</cp:revision>
  <cp:lastPrinted>2020-11-10T19:17:36Z</cp:lastPrinted>
  <dcterms:modified xsi:type="dcterms:W3CDTF">2024-06-14T18:50:23Z</dcterms:modified>
</cp:coreProperties>
</file>