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60" r:id="rId1"/>
  </p:sldMasterIdLst>
  <p:notesMasterIdLst>
    <p:notesMasterId r:id="rId50"/>
  </p:notesMasterIdLst>
  <p:sldIdLst>
    <p:sldId id="257" r:id="rId2"/>
    <p:sldId id="263" r:id="rId3"/>
    <p:sldId id="292" r:id="rId4"/>
    <p:sldId id="275" r:id="rId5"/>
    <p:sldId id="308" r:id="rId6"/>
    <p:sldId id="280" r:id="rId7"/>
    <p:sldId id="312" r:id="rId8"/>
    <p:sldId id="283" r:id="rId9"/>
    <p:sldId id="288" r:id="rId10"/>
    <p:sldId id="289" r:id="rId11"/>
    <p:sldId id="284" r:id="rId12"/>
    <p:sldId id="282" r:id="rId13"/>
    <p:sldId id="286" r:id="rId14"/>
    <p:sldId id="313" r:id="rId15"/>
    <p:sldId id="294" r:id="rId16"/>
    <p:sldId id="295" r:id="rId17"/>
    <p:sldId id="297" r:id="rId18"/>
    <p:sldId id="302" r:id="rId19"/>
    <p:sldId id="301" r:id="rId20"/>
    <p:sldId id="314" r:id="rId21"/>
    <p:sldId id="318" r:id="rId22"/>
    <p:sldId id="319" r:id="rId23"/>
    <p:sldId id="322" r:id="rId24"/>
    <p:sldId id="323" r:id="rId25"/>
    <p:sldId id="324" r:id="rId26"/>
    <p:sldId id="326" r:id="rId27"/>
    <p:sldId id="317" r:id="rId28"/>
    <p:sldId id="325" r:id="rId29"/>
    <p:sldId id="328" r:id="rId30"/>
    <p:sldId id="327" r:id="rId31"/>
    <p:sldId id="337" r:id="rId32"/>
    <p:sldId id="336" r:id="rId33"/>
    <p:sldId id="330" r:id="rId34"/>
    <p:sldId id="329" r:id="rId35"/>
    <p:sldId id="321" r:id="rId36"/>
    <p:sldId id="338" r:id="rId37"/>
    <p:sldId id="320" r:id="rId38"/>
    <p:sldId id="332" r:id="rId39"/>
    <p:sldId id="333" r:id="rId40"/>
    <p:sldId id="334" r:id="rId41"/>
    <p:sldId id="335" r:id="rId42"/>
    <p:sldId id="315" r:id="rId43"/>
    <p:sldId id="316" r:id="rId44"/>
    <p:sldId id="331" r:id="rId45"/>
    <p:sldId id="272" r:id="rId46"/>
    <p:sldId id="273" r:id="rId47"/>
    <p:sldId id="290" r:id="rId48"/>
    <p:sldId id="293" r:id="rId4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47A5AE"/>
    <a:srgbClr val="FFB400"/>
    <a:srgbClr val="FFFF00"/>
    <a:srgbClr val="AE2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5"/>
    <p:restoredTop sz="76166"/>
  </p:normalViewPr>
  <p:slideViewPr>
    <p:cSldViewPr snapToGrid="0">
      <p:cViewPr varScale="1">
        <p:scale>
          <a:sx n="155" d="100"/>
          <a:sy n="155" d="100"/>
        </p:scale>
        <p:origin x="30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EAEEF-920F-3D44-BC65-8E4D52F04ADE}" type="datetimeFigureOut">
              <a:rPr lang="en-US" smtClean="0"/>
              <a:t>6/18/24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E5278-99D3-7E47-A03D-D0C1B41D5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4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07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36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89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24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43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79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29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0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56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09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0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26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89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86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74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25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51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080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6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05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83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3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92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908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579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912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990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01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3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57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673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60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2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0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5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17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48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EE5278-99D3-7E47-A03D-D0C1B41D59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>
  <p:cSld name="Main 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/>
          <p:nvPr/>
        </p:nvSpPr>
        <p:spPr>
          <a:xfrm>
            <a:off x="0" y="1295400"/>
            <a:ext cx="11495315" cy="2132215"/>
          </a:xfrm>
          <a:custGeom>
            <a:avLst/>
            <a:gdLst/>
            <a:ahLst/>
            <a:cxnLst/>
            <a:rect l="l" t="t" r="r" b="b"/>
            <a:pathLst>
              <a:path w="8621486" h="1969477" extrusionOk="0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254000" y="1304280"/>
            <a:ext cx="10781861" cy="212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sz="4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7" name="Google Shape;17;p18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2919449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37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/>
          <p:nvPr/>
        </p:nvSpPr>
        <p:spPr>
          <a:xfrm>
            <a:off x="-81886" y="6376416"/>
            <a:ext cx="11047429" cy="608053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" name="Google Shape;20;p19"/>
          <p:cNvSpPr txBox="1">
            <a:spLocks noGrp="1"/>
          </p:cNvSpPr>
          <p:nvPr>
            <p:ph type="title"/>
          </p:nvPr>
        </p:nvSpPr>
        <p:spPr>
          <a:xfrm>
            <a:off x="254000" y="0"/>
            <a:ext cx="10161752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3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ldNum" idx="12"/>
          </p:nvPr>
        </p:nvSpPr>
        <p:spPr>
          <a:xfrm>
            <a:off x="11734800" y="6492643"/>
            <a:ext cx="457200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1444DC3C-036D-6D4F-A313-9FC6B86DD8B4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Google Shape;22;p19"/>
          <p:cNvSpPr txBox="1">
            <a:spLocks noGrp="1"/>
          </p:cNvSpPr>
          <p:nvPr>
            <p:ph type="body" idx="1"/>
          </p:nvPr>
        </p:nvSpPr>
        <p:spPr>
          <a:xfrm>
            <a:off x="254000" y="1295401"/>
            <a:ext cx="11226800" cy="508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marL="1219170" lvl="1" indent="-44025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marL="2438339" lvl="3" indent="-40639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marL="3047924" lvl="4" indent="-389457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253999" y="6426200"/>
            <a:ext cx="9825423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H. Schamis - Plasma-Material Interactions - PPPL Intro Course - June 18, 2024</a:t>
            </a:r>
          </a:p>
        </p:txBody>
      </p:sp>
      <p:pic>
        <p:nvPicPr>
          <p:cNvPr id="24" name="Google Shape;24;p19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11358458" y="6452579"/>
            <a:ext cx="342225" cy="323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86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/>
          <p:nvPr/>
        </p:nvSpPr>
        <p:spPr>
          <a:xfrm>
            <a:off x="-81886" y="6376416"/>
            <a:ext cx="11047429" cy="608053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" name="Google Shape;42;p22"/>
          <p:cNvSpPr txBox="1">
            <a:spLocks noGrp="1"/>
          </p:cNvSpPr>
          <p:nvPr>
            <p:ph type="title"/>
          </p:nvPr>
        </p:nvSpPr>
        <p:spPr>
          <a:xfrm>
            <a:off x="254000" y="0"/>
            <a:ext cx="10214304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1"/>
          </p:nvPr>
        </p:nvSpPr>
        <p:spPr>
          <a:xfrm>
            <a:off x="254002" y="1295401"/>
            <a:ext cx="5663323" cy="50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3pPr>
            <a:lvl4pPr marL="2438339" lvl="3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3047924" lvl="4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2"/>
          </p:nvPr>
        </p:nvSpPr>
        <p:spPr>
          <a:xfrm>
            <a:off x="6199351" y="1301720"/>
            <a:ext cx="5738649" cy="5074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3pPr>
            <a:lvl4pPr marL="2438339" lvl="3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3047924" lvl="4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2"/>
          <p:cNvSpPr txBox="1">
            <a:spLocks noGrp="1"/>
          </p:cNvSpPr>
          <p:nvPr>
            <p:ph type="ftr" idx="11"/>
          </p:nvPr>
        </p:nvSpPr>
        <p:spPr>
          <a:xfrm>
            <a:off x="253999" y="6426200"/>
            <a:ext cx="9825423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46" name="Google Shape;46;p22"/>
          <p:cNvSpPr txBox="1">
            <a:spLocks noGrp="1"/>
          </p:cNvSpPr>
          <p:nvPr>
            <p:ph type="sldNum" idx="12"/>
          </p:nvPr>
        </p:nvSpPr>
        <p:spPr>
          <a:xfrm>
            <a:off x="11734800" y="6492643"/>
            <a:ext cx="457200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1444DC3C-036D-6D4F-A313-9FC6B86DD8B4}" type="slidenum">
              <a:rPr lang="en-US" smtClean="0"/>
              <a:t>‹#›</a:t>
            </a:fld>
            <a:endParaRPr lang="en-US"/>
          </a:p>
        </p:txBody>
      </p:sp>
      <p:pic>
        <p:nvPicPr>
          <p:cNvPr id="47" name="Google Shape;47;p22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11358458" y="6452579"/>
            <a:ext cx="342225" cy="323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42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+ Subheader">
  <p:cSld name="Two Content + Sub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/>
          <p:nvPr/>
        </p:nvSpPr>
        <p:spPr>
          <a:xfrm>
            <a:off x="-81886" y="6376416"/>
            <a:ext cx="11047429" cy="608053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253999" y="0"/>
            <a:ext cx="10214305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1"/>
          </p:nvPr>
        </p:nvSpPr>
        <p:spPr>
          <a:xfrm>
            <a:off x="254002" y="1665115"/>
            <a:ext cx="5663323" cy="4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3pPr>
            <a:lvl4pPr marL="2438339" lvl="3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3047924" lvl="4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2"/>
          </p:nvPr>
        </p:nvSpPr>
        <p:spPr>
          <a:xfrm>
            <a:off x="6199351" y="1665117"/>
            <a:ext cx="5738649" cy="4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3pPr>
            <a:lvl4pPr marL="2438339" lvl="3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3047924" lvl="4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3"/>
          </p:nvPr>
        </p:nvSpPr>
        <p:spPr>
          <a:xfrm>
            <a:off x="253999" y="999745"/>
            <a:ext cx="11226800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1219170" lvl="1" indent="-3047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marL="1828754" lvl="2" indent="-3047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marL="3047924" lvl="4" indent="-3047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23"/>
          <p:cNvSpPr txBox="1">
            <a:spLocks noGrp="1"/>
          </p:cNvSpPr>
          <p:nvPr>
            <p:ph type="ftr" idx="11"/>
          </p:nvPr>
        </p:nvSpPr>
        <p:spPr>
          <a:xfrm>
            <a:off x="253999" y="6426200"/>
            <a:ext cx="9825423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55" name="Google Shape;55;p23"/>
          <p:cNvSpPr txBox="1">
            <a:spLocks noGrp="1"/>
          </p:cNvSpPr>
          <p:nvPr>
            <p:ph type="sldNum" idx="12"/>
          </p:nvPr>
        </p:nvSpPr>
        <p:spPr>
          <a:xfrm>
            <a:off x="11734800" y="6492643"/>
            <a:ext cx="457200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1444DC3C-036D-6D4F-A313-9FC6B86DD8B4}" type="slidenum">
              <a:rPr lang="en-US" smtClean="0"/>
              <a:t>‹#›</a:t>
            </a:fld>
            <a:endParaRPr lang="en-US"/>
          </a:p>
        </p:txBody>
      </p:sp>
      <p:pic>
        <p:nvPicPr>
          <p:cNvPr id="56" name="Google Shape;56;p23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11358458" y="6452579"/>
            <a:ext cx="342225" cy="323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90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">
  <p:cSld name="Imag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/>
          <p:nvPr/>
        </p:nvSpPr>
        <p:spPr>
          <a:xfrm>
            <a:off x="-81886" y="6375400"/>
            <a:ext cx="11047429" cy="608053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254000" y="0"/>
            <a:ext cx="10182773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254000" y="5622160"/>
            <a:ext cx="11684000" cy="753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609585" lvl="0" indent="-304792" algn="l">
              <a:spcBef>
                <a:spcPts val="800"/>
              </a:spcBef>
              <a:spcAft>
                <a:spcPts val="0"/>
              </a:spcAft>
              <a:buSzPts val="1400"/>
              <a:buNone/>
              <a:defRPr sz="1867" i="1"/>
            </a:lvl1pPr>
            <a:lvl2pPr marL="1219170" lvl="1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3pPr>
            <a:lvl4pPr marL="2438339" lvl="3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4pPr>
            <a:lvl5pPr marL="3047924" lvl="4" indent="-45718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–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24"/>
          <p:cNvSpPr>
            <a:spLocks noGrp="1"/>
          </p:cNvSpPr>
          <p:nvPr>
            <p:ph type="pic" idx="2"/>
          </p:nvPr>
        </p:nvSpPr>
        <p:spPr>
          <a:xfrm>
            <a:off x="254000" y="1295400"/>
            <a:ext cx="11684001" cy="432763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4"/>
          <p:cNvSpPr txBox="1">
            <a:spLocks noGrp="1"/>
          </p:cNvSpPr>
          <p:nvPr>
            <p:ph type="ftr" idx="11"/>
          </p:nvPr>
        </p:nvSpPr>
        <p:spPr>
          <a:xfrm>
            <a:off x="253999" y="6426200"/>
            <a:ext cx="9825423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3" name="Google Shape;63;p24"/>
          <p:cNvSpPr txBox="1">
            <a:spLocks noGrp="1"/>
          </p:cNvSpPr>
          <p:nvPr>
            <p:ph type="sldNum" idx="12"/>
          </p:nvPr>
        </p:nvSpPr>
        <p:spPr>
          <a:xfrm>
            <a:off x="11734800" y="6492643"/>
            <a:ext cx="457200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1444DC3C-036D-6D4F-A313-9FC6B86DD8B4}" type="slidenum">
              <a:rPr lang="en-US" smtClean="0"/>
              <a:t>‹#›</a:t>
            </a:fld>
            <a:endParaRPr lang="en-US"/>
          </a:p>
        </p:txBody>
      </p:sp>
      <p:pic>
        <p:nvPicPr>
          <p:cNvPr id="64" name="Google Shape;64;p24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11358458" y="6452579"/>
            <a:ext cx="342225" cy="323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571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 x2">
  <p:cSld name="Gallery x2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/>
          <p:nvPr/>
        </p:nvSpPr>
        <p:spPr>
          <a:xfrm>
            <a:off x="-81886" y="6376416"/>
            <a:ext cx="11047429" cy="608053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254001" y="0"/>
            <a:ext cx="1078186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ftr" idx="11"/>
          </p:nvPr>
        </p:nvSpPr>
        <p:spPr>
          <a:xfrm>
            <a:off x="253999" y="6426200"/>
            <a:ext cx="9825423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>
            <a:off x="1410138" y="4225159"/>
            <a:ext cx="3560023" cy="215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609585" lvl="0" indent="-304792" algn="ctr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marL="1828754" lvl="2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marL="3047924" lvl="4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2"/>
          </p:nvPr>
        </p:nvSpPr>
        <p:spPr>
          <a:xfrm>
            <a:off x="6515279" y="4225159"/>
            <a:ext cx="3560023" cy="215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609585" lvl="0" indent="-304792" algn="ctr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marL="1828754" lvl="2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marL="3047924" lvl="4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25"/>
          <p:cNvSpPr>
            <a:spLocks noGrp="1"/>
          </p:cNvSpPr>
          <p:nvPr>
            <p:ph type="pic" idx="3"/>
          </p:nvPr>
        </p:nvSpPr>
        <p:spPr>
          <a:xfrm>
            <a:off x="2050323" y="1250951"/>
            <a:ext cx="2279651" cy="2658533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5"/>
          <p:cNvSpPr>
            <a:spLocks noGrp="1"/>
          </p:cNvSpPr>
          <p:nvPr>
            <p:ph type="pic" idx="4"/>
          </p:nvPr>
        </p:nvSpPr>
        <p:spPr>
          <a:xfrm>
            <a:off x="7155464" y="1250951"/>
            <a:ext cx="2279651" cy="2658533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11734800" y="6492643"/>
            <a:ext cx="457200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1444DC3C-036D-6D4F-A313-9FC6B86DD8B4}" type="slidenum">
              <a:rPr lang="en-US" smtClean="0"/>
              <a:t>‹#›</a:t>
            </a:fld>
            <a:endParaRPr lang="en-US"/>
          </a:p>
        </p:txBody>
      </p:sp>
      <p:pic>
        <p:nvPicPr>
          <p:cNvPr id="74" name="Google Shape;74;p25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11358458" y="6452579"/>
            <a:ext cx="342225" cy="323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911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 x3">
  <p:cSld name="Gallery x3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6"/>
          <p:cNvSpPr/>
          <p:nvPr/>
        </p:nvSpPr>
        <p:spPr>
          <a:xfrm>
            <a:off x="-81886" y="6376416"/>
            <a:ext cx="11047429" cy="608053"/>
          </a:xfrm>
          <a:custGeom>
            <a:avLst/>
            <a:gdLst/>
            <a:ahLst/>
            <a:cxnLst/>
            <a:rect l="l" t="t" r="r" b="b"/>
            <a:pathLst>
              <a:path w="8285572" h="456040" extrusionOk="0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7" name="Google Shape;77;p26"/>
          <p:cNvSpPr txBox="1">
            <a:spLocks noGrp="1"/>
          </p:cNvSpPr>
          <p:nvPr>
            <p:ph type="title"/>
          </p:nvPr>
        </p:nvSpPr>
        <p:spPr>
          <a:xfrm>
            <a:off x="253999" y="0"/>
            <a:ext cx="1078186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253999" y="6426200"/>
            <a:ext cx="9825423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>
            <a:off x="254000" y="4225159"/>
            <a:ext cx="3560023" cy="2150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609585" lvl="0" indent="-304792" algn="ctr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marL="1828754" lvl="2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marL="3047924" lvl="4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2"/>
          </p:nvPr>
        </p:nvSpPr>
        <p:spPr>
          <a:xfrm>
            <a:off x="4087390" y="4225159"/>
            <a:ext cx="3560023" cy="2150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609585" lvl="0" indent="-304792" algn="ctr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marL="1828754" lvl="2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marL="3047924" lvl="4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26"/>
          <p:cNvSpPr txBox="1">
            <a:spLocks noGrp="1"/>
          </p:cNvSpPr>
          <p:nvPr>
            <p:ph type="body" idx="3"/>
          </p:nvPr>
        </p:nvSpPr>
        <p:spPr>
          <a:xfrm>
            <a:off x="7920778" y="4225159"/>
            <a:ext cx="3560023" cy="2150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609585" lvl="0" indent="-304792" algn="ctr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marL="1828754" lvl="2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marL="3047924" lvl="4" indent="-30479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Google Shape;82;p26"/>
          <p:cNvSpPr>
            <a:spLocks noGrp="1"/>
          </p:cNvSpPr>
          <p:nvPr>
            <p:ph type="pic" idx="4"/>
          </p:nvPr>
        </p:nvSpPr>
        <p:spPr>
          <a:xfrm>
            <a:off x="894185" y="1250951"/>
            <a:ext cx="2279651" cy="2658533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26"/>
          <p:cNvSpPr>
            <a:spLocks noGrp="1"/>
          </p:cNvSpPr>
          <p:nvPr>
            <p:ph type="pic" idx="5"/>
          </p:nvPr>
        </p:nvSpPr>
        <p:spPr>
          <a:xfrm>
            <a:off x="4727575" y="1250951"/>
            <a:ext cx="2279651" cy="2658533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6"/>
          <p:cNvSpPr>
            <a:spLocks noGrp="1"/>
          </p:cNvSpPr>
          <p:nvPr>
            <p:ph type="pic" idx="6"/>
          </p:nvPr>
        </p:nvSpPr>
        <p:spPr>
          <a:xfrm>
            <a:off x="8560963" y="1250951"/>
            <a:ext cx="2279651" cy="2658533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6"/>
          <p:cNvSpPr txBox="1">
            <a:spLocks noGrp="1"/>
          </p:cNvSpPr>
          <p:nvPr>
            <p:ph type="sldNum" idx="12"/>
          </p:nvPr>
        </p:nvSpPr>
        <p:spPr>
          <a:xfrm>
            <a:off x="11734800" y="6492643"/>
            <a:ext cx="457200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1444DC3C-036D-6D4F-A313-9FC6B86DD8B4}" type="slidenum">
              <a:rPr lang="en-US" smtClean="0"/>
              <a:t>‹#›</a:t>
            </a:fld>
            <a:endParaRPr lang="en-US"/>
          </a:p>
        </p:txBody>
      </p:sp>
      <p:pic>
        <p:nvPicPr>
          <p:cNvPr id="86" name="Google Shape;86;p26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11358458" y="6452579"/>
            <a:ext cx="342225" cy="323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25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NoFooter">
  <p:cSld name="Content_NoFoot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 txBox="1">
            <a:spLocks noGrp="1"/>
          </p:cNvSpPr>
          <p:nvPr>
            <p:ph type="title"/>
          </p:nvPr>
        </p:nvSpPr>
        <p:spPr>
          <a:xfrm>
            <a:off x="254000" y="0"/>
            <a:ext cx="10161752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3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sldNum" idx="12"/>
          </p:nvPr>
        </p:nvSpPr>
        <p:spPr>
          <a:xfrm>
            <a:off x="11734800" y="6492643"/>
            <a:ext cx="457200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lvl="1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lvl="2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lvl="3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lvl="4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lvl="5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lvl="6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lvl="7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lvl="8" indent="0" algn="l">
              <a:spcBef>
                <a:spcPts val="0"/>
              </a:spcBef>
              <a:buNone/>
              <a:defRPr sz="1333" b="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1444DC3C-036D-6D4F-A313-9FC6B86DD8B4}" type="slidenum">
              <a:rPr lang="en-US" smtClean="0"/>
              <a:t>‹#›</a:t>
            </a:fld>
            <a:endParaRPr lang="en-US"/>
          </a:p>
        </p:txBody>
      </p:sp>
      <p:sp>
        <p:nvSpPr>
          <p:cNvPr id="90" name="Google Shape;90;p27"/>
          <p:cNvSpPr txBox="1">
            <a:spLocks noGrp="1"/>
          </p:cNvSpPr>
          <p:nvPr>
            <p:ph type="body" idx="1"/>
          </p:nvPr>
        </p:nvSpPr>
        <p:spPr>
          <a:xfrm>
            <a:off x="254000" y="1295401"/>
            <a:ext cx="11226800" cy="5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marL="1219170" lvl="1" indent="-440256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marL="2438339" lvl="3" indent="-40639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marL="3047924" lvl="4" indent="-389457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1" name="Google Shape;91;p27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11358458" y="6452579"/>
            <a:ext cx="342225" cy="323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5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NoFooter">
  <p:cSld name="Blank_NoFoot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8"/>
          <p:cNvSpPr txBox="1">
            <a:spLocks noGrp="1"/>
          </p:cNvSpPr>
          <p:nvPr>
            <p:ph type="sldNum" idx="12"/>
          </p:nvPr>
        </p:nvSpPr>
        <p:spPr>
          <a:xfrm>
            <a:off x="11740896" y="6492643"/>
            <a:ext cx="463296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1444DC3C-036D-6D4F-A313-9FC6B86DD8B4}" type="slidenum">
              <a:rPr lang="en-US" smtClean="0"/>
              <a:t>‹#›</a:t>
            </a:fld>
            <a:endParaRPr lang="en-US"/>
          </a:p>
        </p:txBody>
      </p:sp>
      <p:pic>
        <p:nvPicPr>
          <p:cNvPr id="94" name="Google Shape;94;p28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9198" t="24196" r="72239" b="24021"/>
          <a:stretch/>
        </p:blipFill>
        <p:spPr>
          <a:xfrm>
            <a:off x="11358458" y="6452579"/>
            <a:ext cx="342225" cy="323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80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254000" y="0"/>
            <a:ext cx="10781861" cy="9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 b="1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sldNum" idx="12"/>
          </p:nvPr>
        </p:nvSpPr>
        <p:spPr>
          <a:xfrm>
            <a:off x="11740896" y="6492643"/>
            <a:ext cx="463296" cy="29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spAutoFit/>
          </a:bodyPr>
          <a:lstStyle>
            <a:lvl1pPr marL="0" marR="0" lvl="0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0" marR="0" lvl="1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0" marR="0" lvl="2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0" marR="0" lvl="3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0" marR="0" lvl="4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0" marR="0" lvl="5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0" marR="0" lvl="6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0" marR="0" lvl="7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0" marR="0" lvl="8" indent="0" algn="l" rtl="0">
              <a:spcBef>
                <a:spcPts val="0"/>
              </a:spcBef>
              <a:buNone/>
              <a:defRPr sz="1333" b="0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1444DC3C-036D-6D4F-A313-9FC6B86DD8B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Google Shape;12;p17"/>
          <p:cNvSpPr txBox="1">
            <a:spLocks noGrp="1"/>
          </p:cNvSpPr>
          <p:nvPr>
            <p:ph type="body" idx="1"/>
          </p:nvPr>
        </p:nvSpPr>
        <p:spPr>
          <a:xfrm>
            <a:off x="254001" y="1295401"/>
            <a:ext cx="11226799" cy="513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253999" y="6426200"/>
            <a:ext cx="9825423" cy="4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H. Schamis - Plasma-Material Interactions - PPPL Intro Course - June 18, 2024</a:t>
            </a:r>
          </a:p>
        </p:txBody>
      </p:sp>
    </p:spTree>
    <p:extLst>
      <p:ext uri="{BB962C8B-B14F-4D97-AF65-F5344CB8AC3E}">
        <p14:creationId xmlns:p14="http://schemas.microsoft.com/office/powerpoint/2010/main" val="2006835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12">
          <p15:clr>
            <a:srgbClr val="F26B43"/>
          </p15:clr>
        </p15:guide>
        <p15:guide id="2" pos="120">
          <p15:clr>
            <a:srgbClr val="F26B43"/>
          </p15:clr>
        </p15:guide>
        <p15:guide id="3" pos="5424">
          <p15:clr>
            <a:srgbClr val="F26B43"/>
          </p15:clr>
        </p15:guide>
        <p15:guide id="4" pos="5640">
          <p15:clr>
            <a:srgbClr val="F26B43"/>
          </p15:clr>
        </p15:guide>
        <p15:guide id="5" orient="horz" pos="468">
          <p15:clr>
            <a:srgbClr val="F26B43"/>
          </p15:clr>
        </p15:guide>
        <p15:guide id="6" orient="horz" pos="6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doi.org/10.1088/0029-5515/41/12/218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doi.org/10.1088/0029-5515/41/12/218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doi.org/10.1088/0029-5515/41/12/218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088/0741-3335/38/9/001" TargetMode="External"/><Relationship Id="rId2" Type="http://schemas.openxmlformats.org/officeDocument/2006/relationships/hyperlink" Target="https://doi.org/10.1088/0029-5515/41/12/21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i.org/10.1088/1361-6587/ab4156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EE717-62E0-B077-6542-4F5F383AD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1" y="1304280"/>
            <a:ext cx="10089408" cy="2123336"/>
          </a:xfrm>
        </p:spPr>
        <p:txBody>
          <a:bodyPr>
            <a:normAutofit/>
          </a:bodyPr>
          <a:lstStyle/>
          <a:p>
            <a:r>
              <a:rPr lang="en-US" dirty="0"/>
              <a:t>Plasma-Material Interactions</a:t>
            </a:r>
            <a:br>
              <a:rPr lang="en-US" sz="1400" dirty="0"/>
            </a:br>
            <a:br>
              <a:rPr lang="en-US" sz="1400" dirty="0"/>
            </a:b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Hanna Schamis </a:t>
            </a:r>
            <a:r>
              <a:rPr lang="en-US" sz="2400" b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(PPPL)</a:t>
            </a:r>
            <a:br>
              <a:rPr lang="en-US" sz="1400" b="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n-US" sz="2000" b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Introduction to Plasma and Fusion, June 18, 2024</a:t>
            </a:r>
            <a:endParaRPr lang="en-US" sz="1600" b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065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2816-F514-AE6C-0A7C-DB71DB06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 conditioning – Discharge Cleaning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8260E-A666-44EB-1CD5-70F4DD57C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3DDCD9-06C1-98DE-3A28-F1F75E84B313}"/>
              </a:ext>
            </a:extLst>
          </p:cNvPr>
          <p:cNvSpPr/>
          <p:nvPr/>
        </p:nvSpPr>
        <p:spPr>
          <a:xfrm>
            <a:off x="7115266" y="1469475"/>
            <a:ext cx="914400" cy="473286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Wall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B92191-145C-688D-8065-75846661DE46}"/>
              </a:ext>
            </a:extLst>
          </p:cNvPr>
          <p:cNvSpPr/>
          <p:nvPr/>
        </p:nvSpPr>
        <p:spPr>
          <a:xfrm>
            <a:off x="6932386" y="2323652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DC623A-06A7-B281-E34A-5705AA933776}"/>
              </a:ext>
            </a:extLst>
          </p:cNvPr>
          <p:cNvSpPr/>
          <p:nvPr/>
        </p:nvSpPr>
        <p:spPr>
          <a:xfrm>
            <a:off x="6932386" y="250213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1C77CF-8327-6336-5019-E5AC0BF65B08}"/>
              </a:ext>
            </a:extLst>
          </p:cNvPr>
          <p:cNvSpPr/>
          <p:nvPr/>
        </p:nvSpPr>
        <p:spPr>
          <a:xfrm>
            <a:off x="6930041" y="3177829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6F718E-412C-C5D0-35A4-F7C5EC1B9F80}"/>
              </a:ext>
            </a:extLst>
          </p:cNvPr>
          <p:cNvSpPr/>
          <p:nvPr/>
        </p:nvSpPr>
        <p:spPr>
          <a:xfrm>
            <a:off x="6932386" y="402336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C087BA-B393-C9CB-007E-F625A63BDFB3}"/>
              </a:ext>
            </a:extLst>
          </p:cNvPr>
          <p:cNvSpPr/>
          <p:nvPr/>
        </p:nvSpPr>
        <p:spPr>
          <a:xfrm>
            <a:off x="6930041" y="488482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A31F94-62E8-6B36-E059-766FB792A81B}"/>
              </a:ext>
            </a:extLst>
          </p:cNvPr>
          <p:cNvSpPr/>
          <p:nvPr/>
        </p:nvSpPr>
        <p:spPr>
          <a:xfrm>
            <a:off x="6930041" y="158112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548275-5553-7BD8-BD4D-63FBA5240536}"/>
              </a:ext>
            </a:extLst>
          </p:cNvPr>
          <p:cNvSpPr/>
          <p:nvPr/>
        </p:nvSpPr>
        <p:spPr>
          <a:xfrm>
            <a:off x="6930041" y="4209129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79A539-9071-E70C-C822-E9A4F9D86EF9}"/>
              </a:ext>
            </a:extLst>
          </p:cNvPr>
          <p:cNvSpPr/>
          <p:nvPr/>
        </p:nvSpPr>
        <p:spPr>
          <a:xfrm>
            <a:off x="6930041" y="297473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6122FB-EBE8-7718-F7DF-676B52C2120D}"/>
              </a:ext>
            </a:extLst>
          </p:cNvPr>
          <p:cNvSpPr/>
          <p:nvPr/>
        </p:nvSpPr>
        <p:spPr>
          <a:xfrm>
            <a:off x="6930041" y="536034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334772-EF6F-7F8A-44E7-484AED64099B}"/>
              </a:ext>
            </a:extLst>
          </p:cNvPr>
          <p:cNvSpPr/>
          <p:nvPr/>
        </p:nvSpPr>
        <p:spPr>
          <a:xfrm>
            <a:off x="6930041" y="440931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F69DD6-30CF-47AD-CD71-BC0683266954}"/>
              </a:ext>
            </a:extLst>
          </p:cNvPr>
          <p:cNvSpPr/>
          <p:nvPr/>
        </p:nvSpPr>
        <p:spPr>
          <a:xfrm>
            <a:off x="6930041" y="568549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11" name="Group 4110">
            <a:extLst>
              <a:ext uri="{FF2B5EF4-FFF2-40B4-BE49-F238E27FC236}">
                <a16:creationId xmlns:a16="http://schemas.microsoft.com/office/drawing/2014/main" id="{7B98E21E-7D52-DACE-D865-8210AD72523F}"/>
              </a:ext>
            </a:extLst>
          </p:cNvPr>
          <p:cNvGrpSpPr/>
          <p:nvPr/>
        </p:nvGrpSpPr>
        <p:grpSpPr>
          <a:xfrm>
            <a:off x="8029666" y="3786691"/>
            <a:ext cx="1504747" cy="1025955"/>
            <a:chOff x="8029666" y="3786691"/>
            <a:chExt cx="1504747" cy="102595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9E485F3-2F3F-2BF2-4308-4139D7058FEF}"/>
                </a:ext>
              </a:extLst>
            </p:cNvPr>
            <p:cNvCxnSpPr/>
            <p:nvPr/>
          </p:nvCxnSpPr>
          <p:spPr>
            <a:xfrm>
              <a:off x="8029666" y="3808207"/>
              <a:ext cx="123266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A874D09-2D87-9159-DB4C-BBCD61C24E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2334" y="3786691"/>
              <a:ext cx="0" cy="7839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4B82F5F-B7FF-29D6-088C-C69EA6043F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0255" y="4592196"/>
              <a:ext cx="54415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A9DB562-5785-BD39-8103-20D557760A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6402" y="4701564"/>
              <a:ext cx="3588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4FAD103-6AF8-BB89-42B1-F1C6C167D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5126" y="4812646"/>
              <a:ext cx="17593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loud 35">
            <a:extLst>
              <a:ext uri="{FF2B5EF4-FFF2-40B4-BE49-F238E27FC236}">
                <a16:creationId xmlns:a16="http://schemas.microsoft.com/office/drawing/2014/main" id="{0B42771F-0089-0A1F-1FFC-52D1295E24D2}"/>
              </a:ext>
            </a:extLst>
          </p:cNvPr>
          <p:cNvSpPr/>
          <p:nvPr/>
        </p:nvSpPr>
        <p:spPr>
          <a:xfrm>
            <a:off x="4280647" y="1890301"/>
            <a:ext cx="2302494" cy="2575055"/>
          </a:xfrm>
          <a:prstGeom prst="cloud">
            <a:avLst/>
          </a:prstGeom>
          <a:solidFill>
            <a:srgbClr val="7030A0">
              <a:alpha val="3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Gas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(He, H)</a:t>
            </a:r>
          </a:p>
        </p:txBody>
      </p:sp>
      <p:grpSp>
        <p:nvGrpSpPr>
          <p:cNvPr id="4112" name="Group 4111">
            <a:extLst>
              <a:ext uri="{FF2B5EF4-FFF2-40B4-BE49-F238E27FC236}">
                <a16:creationId xmlns:a16="http://schemas.microsoft.com/office/drawing/2014/main" id="{2F1171B4-CE80-723F-3DE4-7891CC8C5E11}"/>
              </a:ext>
            </a:extLst>
          </p:cNvPr>
          <p:cNvGrpSpPr/>
          <p:nvPr/>
        </p:nvGrpSpPr>
        <p:grpSpPr>
          <a:xfrm>
            <a:off x="1822817" y="2372061"/>
            <a:ext cx="2418513" cy="4102081"/>
            <a:chOff x="1822817" y="2372061"/>
            <a:chExt cx="2418513" cy="4102081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40E6AED5-9513-9D79-A5F5-EEF94AD773E5}"/>
                </a:ext>
              </a:extLst>
            </p:cNvPr>
            <p:cNvSpPr/>
            <p:nvPr/>
          </p:nvSpPr>
          <p:spPr>
            <a:xfrm>
              <a:off x="3461757" y="2372061"/>
              <a:ext cx="258183" cy="188258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774025C-465A-14ED-1D8C-C25F86567E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83900" y="4254650"/>
              <a:ext cx="6948" cy="10766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897E108-B44E-AEBF-F7B0-999AC50C3FE2}"/>
                </a:ext>
              </a:extLst>
            </p:cNvPr>
            <p:cNvSpPr txBox="1"/>
            <p:nvPr/>
          </p:nvSpPr>
          <p:spPr>
            <a:xfrm>
              <a:off x="1822817" y="2897356"/>
              <a:ext cx="16377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Electrode </a:t>
              </a:r>
              <a:r>
                <a:rPr lang="en-US" sz="2000" dirty="0">
                  <a:sym typeface="Wingdings" pitchFamily="2" charset="2"/>
                </a:rPr>
                <a:t> </a:t>
              </a:r>
              <a:endParaRPr lang="en-US" sz="2000" dirty="0"/>
            </a:p>
          </p:txBody>
        </p: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2A5FB88D-5166-FB93-79A2-96D97A87AC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0130" y="5192942"/>
              <a:ext cx="1281200" cy="12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10" name="Group 4109">
            <a:extLst>
              <a:ext uri="{FF2B5EF4-FFF2-40B4-BE49-F238E27FC236}">
                <a16:creationId xmlns:a16="http://schemas.microsoft.com/office/drawing/2014/main" id="{8088E0E6-5763-7036-A93D-676C33BA5FE7}"/>
              </a:ext>
            </a:extLst>
          </p:cNvPr>
          <p:cNvGrpSpPr/>
          <p:nvPr/>
        </p:nvGrpSpPr>
        <p:grpSpPr>
          <a:xfrm>
            <a:off x="4800112" y="1970900"/>
            <a:ext cx="1863523" cy="2000159"/>
            <a:chOff x="4800112" y="1970900"/>
            <a:chExt cx="1863523" cy="200015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9D22777-7A19-2CBB-2C28-577B4D9BC612}"/>
                </a:ext>
              </a:extLst>
            </p:cNvPr>
            <p:cNvGrpSpPr/>
            <p:nvPr/>
          </p:nvGrpSpPr>
          <p:grpSpPr>
            <a:xfrm>
              <a:off x="6142029" y="2389899"/>
              <a:ext cx="521606" cy="118334"/>
              <a:chOff x="5948061" y="2453720"/>
              <a:chExt cx="521606" cy="11833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EC50128-9BEF-D1B8-F52B-C2F770DBC195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FB437A2-84D4-797D-FE14-C37B5364E484}"/>
                  </a:ext>
                </a:extLst>
              </p:cNvPr>
              <p:cNvCxnSpPr>
                <a:cxnSpLocks/>
                <a:stCxn id="41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90B9087-A6B5-D911-EF90-902D9830DA48}"/>
                </a:ext>
              </a:extLst>
            </p:cNvPr>
            <p:cNvGrpSpPr/>
            <p:nvPr/>
          </p:nvGrpSpPr>
          <p:grpSpPr>
            <a:xfrm>
              <a:off x="6114548" y="2995361"/>
              <a:ext cx="521606" cy="118334"/>
              <a:chOff x="5948061" y="2453720"/>
              <a:chExt cx="521606" cy="11833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5DACB0D-7CDC-2085-3663-6E701BCCDF6A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2E0D137D-34C8-3ED0-59AC-2CD875065B02}"/>
                  </a:ext>
                </a:extLst>
              </p:cNvPr>
              <p:cNvCxnSpPr>
                <a:cxnSpLocks/>
                <a:stCxn id="60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2CFD9F2-D8E7-0F6F-98F3-8C25324F0314}"/>
                </a:ext>
              </a:extLst>
            </p:cNvPr>
            <p:cNvGrpSpPr/>
            <p:nvPr/>
          </p:nvGrpSpPr>
          <p:grpSpPr>
            <a:xfrm>
              <a:off x="6061535" y="3852725"/>
              <a:ext cx="521606" cy="118334"/>
              <a:chOff x="5948061" y="2453720"/>
              <a:chExt cx="521606" cy="118334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A507B46-D9B9-61BE-E4E9-EB1A6ED23B84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96" name="Straight Arrow Connector 4095">
                <a:extLst>
                  <a:ext uri="{FF2B5EF4-FFF2-40B4-BE49-F238E27FC236}">
                    <a16:creationId xmlns:a16="http://schemas.microsoft.com/office/drawing/2014/main" id="{CDBB6014-5569-6D20-4E51-31D0A95976D8}"/>
                  </a:ext>
                </a:extLst>
              </p:cNvPr>
              <p:cNvCxnSpPr>
                <a:cxnSpLocks/>
                <a:stCxn id="63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5395F414-ADCF-9601-92F4-8D44C9EEC202}"/>
                </a:ext>
              </a:extLst>
            </p:cNvPr>
            <p:cNvGrpSpPr/>
            <p:nvPr/>
          </p:nvGrpSpPr>
          <p:grpSpPr>
            <a:xfrm>
              <a:off x="5995954" y="1970900"/>
              <a:ext cx="521606" cy="118334"/>
              <a:chOff x="5948061" y="2453720"/>
              <a:chExt cx="521606" cy="118334"/>
            </a:xfrm>
          </p:grpSpPr>
          <p:sp>
            <p:nvSpPr>
              <p:cNvPr id="4099" name="Oval 4098">
                <a:extLst>
                  <a:ext uri="{FF2B5EF4-FFF2-40B4-BE49-F238E27FC236}">
                    <a16:creationId xmlns:a16="http://schemas.microsoft.com/office/drawing/2014/main" id="{218A075A-1FA2-70BD-9F2D-EF340628DBFD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00" name="Straight Arrow Connector 4099">
                <a:extLst>
                  <a:ext uri="{FF2B5EF4-FFF2-40B4-BE49-F238E27FC236}">
                    <a16:creationId xmlns:a16="http://schemas.microsoft.com/office/drawing/2014/main" id="{C9FBC2AC-6263-0C54-32EA-31F18E01323F}"/>
                  </a:ext>
                </a:extLst>
              </p:cNvPr>
              <p:cNvCxnSpPr>
                <a:cxnSpLocks/>
                <a:stCxn id="4099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01" name="Group 4100">
              <a:extLst>
                <a:ext uri="{FF2B5EF4-FFF2-40B4-BE49-F238E27FC236}">
                  <a16:creationId xmlns:a16="http://schemas.microsoft.com/office/drawing/2014/main" id="{BCA564EB-3808-5C12-FC15-78F3072B0455}"/>
                </a:ext>
              </a:extLst>
            </p:cNvPr>
            <p:cNvGrpSpPr/>
            <p:nvPr/>
          </p:nvGrpSpPr>
          <p:grpSpPr>
            <a:xfrm>
              <a:off x="4800112" y="2474867"/>
              <a:ext cx="521606" cy="118334"/>
              <a:chOff x="5948061" y="2453720"/>
              <a:chExt cx="521606" cy="118334"/>
            </a:xfrm>
          </p:grpSpPr>
          <p:sp>
            <p:nvSpPr>
              <p:cNvPr id="4102" name="Oval 4101">
                <a:extLst>
                  <a:ext uri="{FF2B5EF4-FFF2-40B4-BE49-F238E27FC236}">
                    <a16:creationId xmlns:a16="http://schemas.microsoft.com/office/drawing/2014/main" id="{CAE99C71-8B15-5314-B3B0-E53C8BA74087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03" name="Straight Arrow Connector 4102">
                <a:extLst>
                  <a:ext uri="{FF2B5EF4-FFF2-40B4-BE49-F238E27FC236}">
                    <a16:creationId xmlns:a16="http://schemas.microsoft.com/office/drawing/2014/main" id="{2808CD20-2946-8738-5687-ABB2F48A158E}"/>
                  </a:ext>
                </a:extLst>
              </p:cNvPr>
              <p:cNvCxnSpPr>
                <a:cxnSpLocks/>
                <a:stCxn id="4102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04" name="Group 4103">
              <a:extLst>
                <a:ext uri="{FF2B5EF4-FFF2-40B4-BE49-F238E27FC236}">
                  <a16:creationId xmlns:a16="http://schemas.microsoft.com/office/drawing/2014/main" id="{1011E9AA-9B41-0D53-2772-2FE03CFC7363}"/>
                </a:ext>
              </a:extLst>
            </p:cNvPr>
            <p:cNvGrpSpPr/>
            <p:nvPr/>
          </p:nvGrpSpPr>
          <p:grpSpPr>
            <a:xfrm>
              <a:off x="4906075" y="3834917"/>
              <a:ext cx="521606" cy="118334"/>
              <a:chOff x="5948061" y="2453720"/>
              <a:chExt cx="521606" cy="118334"/>
            </a:xfrm>
          </p:grpSpPr>
          <p:sp>
            <p:nvSpPr>
              <p:cNvPr id="4105" name="Oval 4104">
                <a:extLst>
                  <a:ext uri="{FF2B5EF4-FFF2-40B4-BE49-F238E27FC236}">
                    <a16:creationId xmlns:a16="http://schemas.microsoft.com/office/drawing/2014/main" id="{D90FFEF4-5F49-8095-898F-82C5AEF03029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06" name="Straight Arrow Connector 4105">
                <a:extLst>
                  <a:ext uri="{FF2B5EF4-FFF2-40B4-BE49-F238E27FC236}">
                    <a16:creationId xmlns:a16="http://schemas.microsoft.com/office/drawing/2014/main" id="{B0E1FC25-C482-1E0F-F565-7F781416F189}"/>
                  </a:ext>
                </a:extLst>
              </p:cNvPr>
              <p:cNvCxnSpPr>
                <a:cxnSpLocks/>
                <a:stCxn id="4105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07" name="Group 4106">
              <a:extLst>
                <a:ext uri="{FF2B5EF4-FFF2-40B4-BE49-F238E27FC236}">
                  <a16:creationId xmlns:a16="http://schemas.microsoft.com/office/drawing/2014/main" id="{63D0DD7A-772E-F686-E914-9A0A59F9823A}"/>
                </a:ext>
              </a:extLst>
            </p:cNvPr>
            <p:cNvGrpSpPr/>
            <p:nvPr/>
          </p:nvGrpSpPr>
          <p:grpSpPr>
            <a:xfrm>
              <a:off x="5236803" y="2153001"/>
              <a:ext cx="521606" cy="118334"/>
              <a:chOff x="5948061" y="2453720"/>
              <a:chExt cx="521606" cy="118334"/>
            </a:xfrm>
          </p:grpSpPr>
          <p:sp>
            <p:nvSpPr>
              <p:cNvPr id="4108" name="Oval 4107">
                <a:extLst>
                  <a:ext uri="{FF2B5EF4-FFF2-40B4-BE49-F238E27FC236}">
                    <a16:creationId xmlns:a16="http://schemas.microsoft.com/office/drawing/2014/main" id="{80923136-3FA8-EF6D-6547-FA89D99F7CA6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09" name="Straight Arrow Connector 4108">
                <a:extLst>
                  <a:ext uri="{FF2B5EF4-FFF2-40B4-BE49-F238E27FC236}">
                    <a16:creationId xmlns:a16="http://schemas.microsoft.com/office/drawing/2014/main" id="{7EA78213-734D-2857-20E7-5CCF4D908C94}"/>
                  </a:ext>
                </a:extLst>
              </p:cNvPr>
              <p:cNvCxnSpPr>
                <a:cxnSpLocks/>
                <a:stCxn id="4108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13" name="Group 4112">
            <a:extLst>
              <a:ext uri="{FF2B5EF4-FFF2-40B4-BE49-F238E27FC236}">
                <a16:creationId xmlns:a16="http://schemas.microsoft.com/office/drawing/2014/main" id="{61E36A52-3896-B328-04B5-79BB001B7FFB}"/>
              </a:ext>
            </a:extLst>
          </p:cNvPr>
          <p:cNvGrpSpPr/>
          <p:nvPr/>
        </p:nvGrpSpPr>
        <p:grpSpPr>
          <a:xfrm rot="900000">
            <a:off x="5541790" y="2205459"/>
            <a:ext cx="739709" cy="182880"/>
            <a:chOff x="5418161" y="1672567"/>
            <a:chExt cx="739709" cy="182880"/>
          </a:xfrm>
        </p:grpSpPr>
        <p:sp>
          <p:nvSpPr>
            <p:cNvPr id="4114" name="Oval 4113">
              <a:extLst>
                <a:ext uri="{FF2B5EF4-FFF2-40B4-BE49-F238E27FC236}">
                  <a16:creationId xmlns:a16="http://schemas.microsoft.com/office/drawing/2014/main" id="{A674C9AE-D278-61CF-6F04-C260BAB42006}"/>
                </a:ext>
              </a:extLst>
            </p:cNvPr>
            <p:cNvSpPr/>
            <p:nvPr/>
          </p:nvSpPr>
          <p:spPr>
            <a:xfrm>
              <a:off x="5974990" y="16725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15" name="Straight Arrow Connector 4114">
              <a:extLst>
                <a:ext uri="{FF2B5EF4-FFF2-40B4-BE49-F238E27FC236}">
                  <a16:creationId xmlns:a16="http://schemas.microsoft.com/office/drawing/2014/main" id="{4B6B151B-3C63-BDD3-7139-1E00CEA5AABB}"/>
                </a:ext>
              </a:extLst>
            </p:cNvPr>
            <p:cNvCxnSpPr>
              <a:cxnSpLocks/>
              <a:stCxn id="4114" idx="2"/>
            </p:cNvCxnSpPr>
            <p:nvPr/>
          </p:nvCxnSpPr>
          <p:spPr>
            <a:xfrm flipH="1">
              <a:off x="5418161" y="1764007"/>
              <a:ext cx="556829" cy="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6" name="Group 4115">
            <a:extLst>
              <a:ext uri="{FF2B5EF4-FFF2-40B4-BE49-F238E27FC236}">
                <a16:creationId xmlns:a16="http://schemas.microsoft.com/office/drawing/2014/main" id="{C59B8BCE-2366-BC61-D9D0-0028EF541423}"/>
              </a:ext>
            </a:extLst>
          </p:cNvPr>
          <p:cNvGrpSpPr/>
          <p:nvPr/>
        </p:nvGrpSpPr>
        <p:grpSpPr>
          <a:xfrm>
            <a:off x="5273950" y="3214424"/>
            <a:ext cx="739709" cy="182880"/>
            <a:chOff x="5418161" y="1672567"/>
            <a:chExt cx="739709" cy="182880"/>
          </a:xfrm>
        </p:grpSpPr>
        <p:sp>
          <p:nvSpPr>
            <p:cNvPr id="4117" name="Oval 4116">
              <a:extLst>
                <a:ext uri="{FF2B5EF4-FFF2-40B4-BE49-F238E27FC236}">
                  <a16:creationId xmlns:a16="http://schemas.microsoft.com/office/drawing/2014/main" id="{9C0D6576-493F-464B-91EF-E566D5498A7A}"/>
                </a:ext>
              </a:extLst>
            </p:cNvPr>
            <p:cNvSpPr/>
            <p:nvPr/>
          </p:nvSpPr>
          <p:spPr>
            <a:xfrm>
              <a:off x="5974990" y="16725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18" name="Straight Arrow Connector 4117">
              <a:extLst>
                <a:ext uri="{FF2B5EF4-FFF2-40B4-BE49-F238E27FC236}">
                  <a16:creationId xmlns:a16="http://schemas.microsoft.com/office/drawing/2014/main" id="{DD38AB39-B1A4-5DAA-B648-91BC4336ED5B}"/>
                </a:ext>
              </a:extLst>
            </p:cNvPr>
            <p:cNvCxnSpPr>
              <a:cxnSpLocks/>
              <a:stCxn id="4117" idx="2"/>
            </p:cNvCxnSpPr>
            <p:nvPr/>
          </p:nvCxnSpPr>
          <p:spPr>
            <a:xfrm flipH="1">
              <a:off x="5418161" y="1764007"/>
              <a:ext cx="556829" cy="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9" name="Group 4118">
            <a:extLst>
              <a:ext uri="{FF2B5EF4-FFF2-40B4-BE49-F238E27FC236}">
                <a16:creationId xmlns:a16="http://schemas.microsoft.com/office/drawing/2014/main" id="{CE92E283-62D1-5817-267C-8B4368A046E9}"/>
              </a:ext>
            </a:extLst>
          </p:cNvPr>
          <p:cNvGrpSpPr/>
          <p:nvPr/>
        </p:nvGrpSpPr>
        <p:grpSpPr>
          <a:xfrm>
            <a:off x="5334876" y="4377052"/>
            <a:ext cx="739709" cy="182880"/>
            <a:chOff x="5418161" y="1672567"/>
            <a:chExt cx="739709" cy="182880"/>
          </a:xfrm>
        </p:grpSpPr>
        <p:sp>
          <p:nvSpPr>
            <p:cNvPr id="4120" name="Oval 4119">
              <a:extLst>
                <a:ext uri="{FF2B5EF4-FFF2-40B4-BE49-F238E27FC236}">
                  <a16:creationId xmlns:a16="http://schemas.microsoft.com/office/drawing/2014/main" id="{05896944-2A42-D4EE-E0B5-E409AFA7FF90}"/>
                </a:ext>
              </a:extLst>
            </p:cNvPr>
            <p:cNvSpPr/>
            <p:nvPr/>
          </p:nvSpPr>
          <p:spPr>
            <a:xfrm>
              <a:off x="5974990" y="16725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21" name="Straight Arrow Connector 4120">
              <a:extLst>
                <a:ext uri="{FF2B5EF4-FFF2-40B4-BE49-F238E27FC236}">
                  <a16:creationId xmlns:a16="http://schemas.microsoft.com/office/drawing/2014/main" id="{E8C31558-76FC-9DFF-19CE-9DD17BF5F82A}"/>
                </a:ext>
              </a:extLst>
            </p:cNvPr>
            <p:cNvCxnSpPr>
              <a:cxnSpLocks/>
              <a:stCxn id="4120" idx="2"/>
            </p:cNvCxnSpPr>
            <p:nvPr/>
          </p:nvCxnSpPr>
          <p:spPr>
            <a:xfrm flipH="1">
              <a:off x="5418161" y="1764007"/>
              <a:ext cx="556829" cy="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22" name="Group 4121">
            <a:extLst>
              <a:ext uri="{FF2B5EF4-FFF2-40B4-BE49-F238E27FC236}">
                <a16:creationId xmlns:a16="http://schemas.microsoft.com/office/drawing/2014/main" id="{E74A716A-6DD1-6DE8-999F-933057A550B2}"/>
              </a:ext>
            </a:extLst>
          </p:cNvPr>
          <p:cNvGrpSpPr/>
          <p:nvPr/>
        </p:nvGrpSpPr>
        <p:grpSpPr>
          <a:xfrm rot="20700000">
            <a:off x="5526178" y="5596394"/>
            <a:ext cx="739709" cy="182880"/>
            <a:chOff x="5418161" y="1672567"/>
            <a:chExt cx="739709" cy="182880"/>
          </a:xfrm>
        </p:grpSpPr>
        <p:sp>
          <p:nvSpPr>
            <p:cNvPr id="4123" name="Oval 4122">
              <a:extLst>
                <a:ext uri="{FF2B5EF4-FFF2-40B4-BE49-F238E27FC236}">
                  <a16:creationId xmlns:a16="http://schemas.microsoft.com/office/drawing/2014/main" id="{E2D607DA-1725-6B13-2714-B8433B8B5D05}"/>
                </a:ext>
              </a:extLst>
            </p:cNvPr>
            <p:cNvSpPr/>
            <p:nvPr/>
          </p:nvSpPr>
          <p:spPr>
            <a:xfrm>
              <a:off x="5974990" y="16725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24" name="Straight Arrow Connector 4123">
              <a:extLst>
                <a:ext uri="{FF2B5EF4-FFF2-40B4-BE49-F238E27FC236}">
                  <a16:creationId xmlns:a16="http://schemas.microsoft.com/office/drawing/2014/main" id="{4ADB5ADB-4B7D-6345-EAAE-E7C6060BAAED}"/>
                </a:ext>
              </a:extLst>
            </p:cNvPr>
            <p:cNvCxnSpPr>
              <a:cxnSpLocks/>
              <a:stCxn id="4123" idx="2"/>
            </p:cNvCxnSpPr>
            <p:nvPr/>
          </p:nvCxnSpPr>
          <p:spPr>
            <a:xfrm flipH="1">
              <a:off x="5418161" y="1764007"/>
              <a:ext cx="556829" cy="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CBE4F-D740-482F-C57C-6E66A62DD5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E1026-53E9-9785-039F-67BC2CD4FC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EB005E5C-859B-4E5D-5C01-E53C287FA20B}"/>
              </a:ext>
            </a:extLst>
          </p:cNvPr>
          <p:cNvSpPr txBox="1"/>
          <p:nvPr/>
        </p:nvSpPr>
        <p:spPr>
          <a:xfrm>
            <a:off x="2810933" y="6068640"/>
            <a:ext cx="9381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[G. Federici,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Fusion, 2001; P.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Stangeby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“The Plasma Boundary of Magnetic Fusion Devices,” 2000 ]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ACC713-065E-2292-D6D6-91A76C4F0A2A}"/>
              </a:ext>
            </a:extLst>
          </p:cNvPr>
          <p:cNvGrpSpPr/>
          <p:nvPr/>
        </p:nvGrpSpPr>
        <p:grpSpPr>
          <a:xfrm>
            <a:off x="8031481" y="1827887"/>
            <a:ext cx="3787454" cy="3752385"/>
            <a:chOff x="8300155" y="3240415"/>
            <a:chExt cx="2740379" cy="27150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7EF57C-67B0-BAB3-79BC-BBE2A7092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0155" y="3240415"/>
              <a:ext cx="2740379" cy="2715005"/>
            </a:xfrm>
            <a:prstGeom prst="rect">
              <a:avLst/>
            </a:prstGeom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9C212E7-C9E0-8DBB-7C39-A9B2386B48B9}"/>
                </a:ext>
              </a:extLst>
            </p:cNvPr>
            <p:cNvSpPr/>
            <p:nvPr/>
          </p:nvSpPr>
          <p:spPr>
            <a:xfrm>
              <a:off x="10511286" y="4461237"/>
              <a:ext cx="420570" cy="300251"/>
            </a:xfrm>
            <a:prstGeom prst="roundRect">
              <a:avLst/>
            </a:prstGeom>
            <a:solidFill>
              <a:srgbClr val="FFB4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A14F492-CD85-13B1-FF68-CFFD910816B8}"/>
                </a:ext>
              </a:extLst>
            </p:cNvPr>
            <p:cNvSpPr/>
            <p:nvPr/>
          </p:nvSpPr>
          <p:spPr>
            <a:xfrm>
              <a:off x="8920425" y="3835841"/>
              <a:ext cx="1590861" cy="1590861"/>
            </a:xfrm>
            <a:prstGeom prst="ellipse">
              <a:avLst/>
            </a:prstGeom>
            <a:solidFill>
              <a:srgbClr val="47A5AE">
                <a:alpha val="2941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D7908A3-E93D-C802-DE2B-D58A8FE9F073}"/>
              </a:ext>
            </a:extLst>
          </p:cNvPr>
          <p:cNvSpPr txBox="1">
            <a:spLocks/>
          </p:cNvSpPr>
          <p:nvPr/>
        </p:nvSpPr>
        <p:spPr>
          <a:xfrm>
            <a:off x="245763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1960s: Early tokamaks contained large amounts of carbon, oxygen and metallic impurities, despite reduction efforts.</a:t>
            </a: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400" dirty="0"/>
              <a:t>Late 1960s, early 1970s: Limiters are introduced</a:t>
            </a:r>
          </a:p>
          <a:p>
            <a:pPr marL="952485" lvl="1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000" dirty="0"/>
              <a:t>Stainless steel</a:t>
            </a:r>
          </a:p>
          <a:p>
            <a:pPr marL="952485" lvl="1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000" dirty="0"/>
              <a:t>Refractory metals (molybdenum, tungsten, titanium)</a:t>
            </a:r>
          </a:p>
          <a:p>
            <a:pPr marL="952485" lvl="1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000" dirty="0"/>
              <a:t>Ceramics (boron carbide, alumina) </a:t>
            </a: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endParaRPr lang="en-US" sz="2400" dirty="0"/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endParaRPr lang="en-US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DFAB79-7BB5-077A-465A-9BEE47ECE11D}"/>
              </a:ext>
            </a:extLst>
          </p:cNvPr>
          <p:cNvGrpSpPr/>
          <p:nvPr/>
        </p:nvGrpSpPr>
        <p:grpSpPr>
          <a:xfrm>
            <a:off x="0" y="225145"/>
            <a:ext cx="12192000" cy="1246495"/>
            <a:chOff x="0" y="1125068"/>
            <a:chExt cx="12192000" cy="124649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9567EE0-812B-D9E7-8D01-068FEF2717C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D0FC03-E8FC-9661-C065-3EFD4CE21F5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66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BB020A-969B-D202-CE5A-BD4A28C27B47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1970        1980        1990        2000        2010        2020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65A1626-7D96-B227-E710-9F529D85227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F2AA337-00D4-0CF8-51ED-0AF7EF1775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83704BB-ED23-4CC7-E881-8DF351BCE937}"/>
              </a:ext>
            </a:extLst>
          </p:cNvPr>
          <p:cNvSpPr txBox="1">
            <a:spLocks/>
          </p:cNvSpPr>
          <p:nvPr/>
        </p:nvSpPr>
        <p:spPr>
          <a:xfrm>
            <a:off x="254002" y="1607820"/>
            <a:ext cx="7259034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400" dirty="0"/>
              <a:t>Mid-1970s: new divertors move contact surface further away from the core</a:t>
            </a:r>
          </a:p>
          <a:p>
            <a:pPr marL="952485" lvl="1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200" dirty="0"/>
              <a:t>Scrape-off-layer (SOL): buffer zone between core and materials</a:t>
            </a:r>
          </a:p>
        </p:txBody>
      </p:sp>
      <p:sp>
        <p:nvSpPr>
          <p:cNvPr id="1059" name="TextBox 1058">
            <a:extLst>
              <a:ext uri="{FF2B5EF4-FFF2-40B4-BE49-F238E27FC236}">
                <a16:creationId xmlns:a16="http://schemas.microsoft.com/office/drawing/2014/main" id="{B0747D4B-DBD9-76D8-8E25-8BBB01F72449}"/>
              </a:ext>
            </a:extLst>
          </p:cNvPr>
          <p:cNvSpPr txBox="1"/>
          <p:nvPr/>
        </p:nvSpPr>
        <p:spPr>
          <a:xfrm>
            <a:off x="2810933" y="6068640"/>
            <a:ext cx="9381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[G. Federici,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Fusion, 2001; P.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Stangeby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“The Plasma Boundary of Magnetic Fusion Devices,” 2000 ]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E2A04C-2505-ECC9-2487-7C8A796E6A84}"/>
              </a:ext>
            </a:extLst>
          </p:cNvPr>
          <p:cNvGrpSpPr/>
          <p:nvPr/>
        </p:nvGrpSpPr>
        <p:grpSpPr>
          <a:xfrm>
            <a:off x="6814444" y="1080704"/>
            <a:ext cx="4384407" cy="4998404"/>
            <a:chOff x="7553584" y="1698852"/>
            <a:chExt cx="3833009" cy="4369788"/>
          </a:xfrm>
        </p:grpSpPr>
        <p:pic>
          <p:nvPicPr>
            <p:cNvPr id="1063" name="Picture 1062">
              <a:extLst>
                <a:ext uri="{FF2B5EF4-FFF2-40B4-BE49-F238E27FC236}">
                  <a16:creationId xmlns:a16="http://schemas.microsoft.com/office/drawing/2014/main" id="{00449D84-DB77-0625-9DBC-6B38DD488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53786" y="1698852"/>
              <a:ext cx="2532807" cy="4369788"/>
            </a:xfrm>
            <a:prstGeom prst="rect">
              <a:avLst/>
            </a:prstGeom>
          </p:spPr>
        </p:pic>
        <p:cxnSp>
          <p:nvCxnSpPr>
            <p:cNvPr id="1066" name="Straight Arrow Connector 1065">
              <a:extLst>
                <a:ext uri="{FF2B5EF4-FFF2-40B4-BE49-F238E27FC236}">
                  <a16:creationId xmlns:a16="http://schemas.microsoft.com/office/drawing/2014/main" id="{A3D966C7-6384-8726-0BE1-2E4BBD30759A}"/>
                </a:ext>
              </a:extLst>
            </p:cNvPr>
            <p:cNvCxnSpPr>
              <a:cxnSpLocks/>
            </p:cNvCxnSpPr>
            <p:nvPr/>
          </p:nvCxnSpPr>
          <p:spPr>
            <a:xfrm>
              <a:off x="8490379" y="5123385"/>
              <a:ext cx="159601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5116A2AE-4954-4058-3534-A2BBDD643184}"/>
                </a:ext>
              </a:extLst>
            </p:cNvPr>
            <p:cNvSpPr/>
            <p:nvPr/>
          </p:nvSpPr>
          <p:spPr>
            <a:xfrm>
              <a:off x="9048466" y="1965395"/>
              <a:ext cx="2129050" cy="2561139"/>
            </a:xfrm>
            <a:prstGeom prst="ellipse">
              <a:avLst/>
            </a:prstGeom>
            <a:solidFill>
              <a:srgbClr val="47A5AE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Triangle 1069">
              <a:extLst>
                <a:ext uri="{FF2B5EF4-FFF2-40B4-BE49-F238E27FC236}">
                  <a16:creationId xmlns:a16="http://schemas.microsoft.com/office/drawing/2014/main" id="{181A9E25-FAF4-E99A-4DE2-9B42193DC445}"/>
                </a:ext>
              </a:extLst>
            </p:cNvPr>
            <p:cNvSpPr/>
            <p:nvPr/>
          </p:nvSpPr>
          <p:spPr>
            <a:xfrm flipV="1">
              <a:off x="9524078" y="4536024"/>
              <a:ext cx="1245783" cy="587361"/>
            </a:xfrm>
            <a:prstGeom prst="triangle">
              <a:avLst/>
            </a:prstGeom>
            <a:solidFill>
              <a:srgbClr val="47A5AE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Freeform 1070">
              <a:extLst>
                <a:ext uri="{FF2B5EF4-FFF2-40B4-BE49-F238E27FC236}">
                  <a16:creationId xmlns:a16="http://schemas.microsoft.com/office/drawing/2014/main" id="{97408CB2-3811-4E3E-1655-7F58AAE55C10}"/>
                </a:ext>
              </a:extLst>
            </p:cNvPr>
            <p:cNvSpPr/>
            <p:nvPr/>
          </p:nvSpPr>
          <p:spPr>
            <a:xfrm>
              <a:off x="9204648" y="3923475"/>
              <a:ext cx="881743" cy="611203"/>
            </a:xfrm>
            <a:custGeom>
              <a:avLst/>
              <a:gdLst>
                <a:gd name="connsiteX0" fmla="*/ 0 w 863082"/>
                <a:gd name="connsiteY0" fmla="*/ 0 h 583164"/>
                <a:gd name="connsiteX1" fmla="*/ 139959 w 863082"/>
                <a:gd name="connsiteY1" fmla="*/ 279919 h 583164"/>
                <a:gd name="connsiteX2" fmla="*/ 251927 w 863082"/>
                <a:gd name="connsiteY2" fmla="*/ 452535 h 583164"/>
                <a:gd name="connsiteX3" fmla="*/ 340567 w 863082"/>
                <a:gd name="connsiteY3" fmla="*/ 578498 h 583164"/>
                <a:gd name="connsiteX4" fmla="*/ 863082 w 863082"/>
                <a:gd name="connsiteY4" fmla="*/ 583164 h 583164"/>
                <a:gd name="connsiteX5" fmla="*/ 657808 w 863082"/>
                <a:gd name="connsiteY5" fmla="*/ 541176 h 583164"/>
                <a:gd name="connsiteX6" fmla="*/ 396551 w 863082"/>
                <a:gd name="connsiteY6" fmla="*/ 424543 h 583164"/>
                <a:gd name="connsiteX7" fmla="*/ 209939 w 863082"/>
                <a:gd name="connsiteY7" fmla="*/ 270588 h 583164"/>
                <a:gd name="connsiteX8" fmla="*/ 139959 w 863082"/>
                <a:gd name="connsiteY8" fmla="*/ 167951 h 583164"/>
                <a:gd name="connsiteX9" fmla="*/ 0 w 863082"/>
                <a:gd name="connsiteY9" fmla="*/ 0 h 58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3082" h="583164">
                  <a:moveTo>
                    <a:pt x="0" y="0"/>
                  </a:moveTo>
                  <a:lnTo>
                    <a:pt x="139959" y="279919"/>
                  </a:lnTo>
                  <a:lnTo>
                    <a:pt x="251927" y="452535"/>
                  </a:lnTo>
                  <a:lnTo>
                    <a:pt x="340567" y="578498"/>
                  </a:lnTo>
                  <a:lnTo>
                    <a:pt x="863082" y="583164"/>
                  </a:lnTo>
                  <a:lnTo>
                    <a:pt x="657808" y="541176"/>
                  </a:lnTo>
                  <a:lnTo>
                    <a:pt x="396551" y="424543"/>
                  </a:lnTo>
                  <a:lnTo>
                    <a:pt x="209939" y="270588"/>
                  </a:lnTo>
                  <a:lnTo>
                    <a:pt x="139959" y="167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A5AE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Freeform 1071">
              <a:extLst>
                <a:ext uri="{FF2B5EF4-FFF2-40B4-BE49-F238E27FC236}">
                  <a16:creationId xmlns:a16="http://schemas.microsoft.com/office/drawing/2014/main" id="{D02CB76A-D856-3E57-025A-855F527F0D9A}"/>
                </a:ext>
              </a:extLst>
            </p:cNvPr>
            <p:cNvSpPr/>
            <p:nvPr/>
          </p:nvSpPr>
          <p:spPr>
            <a:xfrm flipH="1">
              <a:off x="10135753" y="3704253"/>
              <a:ext cx="1041762" cy="830425"/>
            </a:xfrm>
            <a:custGeom>
              <a:avLst/>
              <a:gdLst>
                <a:gd name="connsiteX0" fmla="*/ 0 w 863082"/>
                <a:gd name="connsiteY0" fmla="*/ 0 h 583164"/>
                <a:gd name="connsiteX1" fmla="*/ 139959 w 863082"/>
                <a:gd name="connsiteY1" fmla="*/ 279919 h 583164"/>
                <a:gd name="connsiteX2" fmla="*/ 251927 w 863082"/>
                <a:gd name="connsiteY2" fmla="*/ 452535 h 583164"/>
                <a:gd name="connsiteX3" fmla="*/ 340567 w 863082"/>
                <a:gd name="connsiteY3" fmla="*/ 578498 h 583164"/>
                <a:gd name="connsiteX4" fmla="*/ 863082 w 863082"/>
                <a:gd name="connsiteY4" fmla="*/ 583164 h 583164"/>
                <a:gd name="connsiteX5" fmla="*/ 657808 w 863082"/>
                <a:gd name="connsiteY5" fmla="*/ 541176 h 583164"/>
                <a:gd name="connsiteX6" fmla="*/ 396551 w 863082"/>
                <a:gd name="connsiteY6" fmla="*/ 424543 h 583164"/>
                <a:gd name="connsiteX7" fmla="*/ 209939 w 863082"/>
                <a:gd name="connsiteY7" fmla="*/ 270588 h 583164"/>
                <a:gd name="connsiteX8" fmla="*/ 139959 w 863082"/>
                <a:gd name="connsiteY8" fmla="*/ 167951 h 583164"/>
                <a:gd name="connsiteX9" fmla="*/ 0 w 863082"/>
                <a:gd name="connsiteY9" fmla="*/ 0 h 58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3082" h="583164">
                  <a:moveTo>
                    <a:pt x="0" y="0"/>
                  </a:moveTo>
                  <a:lnTo>
                    <a:pt x="139959" y="279919"/>
                  </a:lnTo>
                  <a:lnTo>
                    <a:pt x="251927" y="452535"/>
                  </a:lnTo>
                  <a:lnTo>
                    <a:pt x="340567" y="578498"/>
                  </a:lnTo>
                  <a:lnTo>
                    <a:pt x="863082" y="583164"/>
                  </a:lnTo>
                  <a:lnTo>
                    <a:pt x="657808" y="541176"/>
                  </a:lnTo>
                  <a:lnTo>
                    <a:pt x="396551" y="424543"/>
                  </a:lnTo>
                  <a:lnTo>
                    <a:pt x="209939" y="270588"/>
                  </a:lnTo>
                  <a:lnTo>
                    <a:pt x="139959" y="167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A5AE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Rounded Rectangle 1072">
              <a:extLst>
                <a:ext uri="{FF2B5EF4-FFF2-40B4-BE49-F238E27FC236}">
                  <a16:creationId xmlns:a16="http://schemas.microsoft.com/office/drawing/2014/main" id="{6B820A90-C149-4133-7D1E-5C64A9E34BBD}"/>
                </a:ext>
              </a:extLst>
            </p:cNvPr>
            <p:cNvSpPr/>
            <p:nvPr/>
          </p:nvSpPr>
          <p:spPr>
            <a:xfrm>
              <a:off x="9074126" y="5741736"/>
              <a:ext cx="590573" cy="291140"/>
            </a:xfrm>
            <a:prstGeom prst="roundRect">
              <a:avLst/>
            </a:prstGeom>
            <a:solidFill>
              <a:srgbClr val="FFB4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Rounded Rectangle 1073">
              <a:extLst>
                <a:ext uri="{FF2B5EF4-FFF2-40B4-BE49-F238E27FC236}">
                  <a16:creationId xmlns:a16="http://schemas.microsoft.com/office/drawing/2014/main" id="{E7034391-3FE5-FFD6-3E22-F73D550A15D3}"/>
                </a:ext>
              </a:extLst>
            </p:cNvPr>
            <p:cNvSpPr/>
            <p:nvPr/>
          </p:nvSpPr>
          <p:spPr>
            <a:xfrm>
              <a:off x="10642043" y="5741736"/>
              <a:ext cx="590573" cy="291140"/>
            </a:xfrm>
            <a:prstGeom prst="roundRect">
              <a:avLst/>
            </a:prstGeom>
            <a:solidFill>
              <a:srgbClr val="FFB4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ECF769-3948-69BB-5CD6-87A79910413C}"/>
                </a:ext>
              </a:extLst>
            </p:cNvPr>
            <p:cNvSpPr txBox="1"/>
            <p:nvPr/>
          </p:nvSpPr>
          <p:spPr>
            <a:xfrm>
              <a:off x="7553584" y="4969496"/>
              <a:ext cx="936796" cy="30777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X-point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0EE670-6907-091C-7F67-05D675D1E7FF}"/>
              </a:ext>
            </a:extLst>
          </p:cNvPr>
          <p:cNvGrpSpPr/>
          <p:nvPr/>
        </p:nvGrpSpPr>
        <p:grpSpPr>
          <a:xfrm>
            <a:off x="0" y="225145"/>
            <a:ext cx="12192000" cy="1246495"/>
            <a:chOff x="0" y="1125068"/>
            <a:chExt cx="12192000" cy="124649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9C94D9F-91B7-E6F1-B4F6-E5D54D21AF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51B7A8-76E2-4D79-A2F2-67D922B05D1A}"/>
                </a:ext>
              </a:extLst>
            </p:cNvPr>
            <p:cNvCxnSpPr>
              <a:cxnSpLocks/>
            </p:cNvCxnSpPr>
            <p:nvPr/>
          </p:nvCxnSpPr>
          <p:spPr>
            <a:xfrm>
              <a:off x="3576046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5A9978-5543-908E-623E-73511F9FC841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1980        1990        2000        2010        2020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E5CECD3-7536-98EC-A18F-7BA2C36334B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4775657-A378-8D66-284D-6939C123AD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9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7E7A8D-9946-EF4E-41EE-9461C6185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281" y="1928564"/>
            <a:ext cx="4729719" cy="3760981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1766103-424E-CBDC-9EFD-5B36BB533DC4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7152639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Mid-1970s: new divertors move contact surface further away from the core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Late 1970s: Auxiliary heating (neutral beams) results in hotter plasmas</a:t>
            </a:r>
          </a:p>
          <a:p>
            <a:pPr marL="952485" lvl="1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000" dirty="0"/>
              <a:t>Higher heat fluxes at the limiter, higher edge </a:t>
            </a:r>
            <a:r>
              <a:rPr lang="en-US" sz="2000" dirty="0" err="1"/>
              <a:t>Te</a:t>
            </a:r>
            <a:endParaRPr lang="en-US" sz="2000" dirty="0"/>
          </a:p>
          <a:p>
            <a:pPr marL="952485" lvl="1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000" dirty="0"/>
              <a:t>Princeton Large Torus had a tungsten limiter switched to graphite, reduced core radiation</a:t>
            </a:r>
          </a:p>
          <a:p>
            <a:pPr marL="0" indent="0">
              <a:buClr>
                <a:schemeClr val="accent3"/>
              </a:buClr>
              <a:buNone/>
            </a:pPr>
            <a:endParaRPr lang="en-US" sz="2400" dirty="0"/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endParaRPr lang="en-US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1FFF7F-31FA-3B48-1574-0ED9CCD40059}"/>
              </a:ext>
            </a:extLst>
          </p:cNvPr>
          <p:cNvSpPr txBox="1"/>
          <p:nvPr/>
        </p:nvSpPr>
        <p:spPr>
          <a:xfrm>
            <a:off x="420414" y="6068640"/>
            <a:ext cx="11771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[G. Federici,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Fusion, 2001; P.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Stangeby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“The Plasma Boundary of Magnetic Fusion Devices,” 2000; M. S. Parsons, Dissertation, 2023]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5949F9C-3AA3-2E2C-571F-D7A7063C3C14}"/>
              </a:ext>
            </a:extLst>
          </p:cNvPr>
          <p:cNvSpPr>
            <a:spLocks noChangeAspect="1"/>
          </p:cNvSpPr>
          <p:nvPr/>
        </p:nvSpPr>
        <p:spPr>
          <a:xfrm>
            <a:off x="8456203" y="2858180"/>
            <a:ext cx="226389" cy="228600"/>
          </a:xfrm>
          <a:prstGeom prst="ellipse">
            <a:avLst/>
          </a:prstGeom>
          <a:solidFill>
            <a:srgbClr val="AE265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A995C1-0FCE-88BE-6A17-AFAB52066D91}"/>
              </a:ext>
            </a:extLst>
          </p:cNvPr>
          <p:cNvSpPr>
            <a:spLocks noChangeAspect="1"/>
          </p:cNvSpPr>
          <p:nvPr/>
        </p:nvSpPr>
        <p:spPr>
          <a:xfrm>
            <a:off x="11824804" y="4741002"/>
            <a:ext cx="226389" cy="228600"/>
          </a:xfrm>
          <a:prstGeom prst="ellipse">
            <a:avLst/>
          </a:prstGeom>
          <a:solidFill>
            <a:srgbClr val="AE265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917BE0-CFFE-B110-6584-9E52FA2DEF37}"/>
              </a:ext>
            </a:extLst>
          </p:cNvPr>
          <p:cNvGrpSpPr/>
          <p:nvPr/>
        </p:nvGrpSpPr>
        <p:grpSpPr>
          <a:xfrm>
            <a:off x="0" y="225145"/>
            <a:ext cx="12192000" cy="1246495"/>
            <a:chOff x="0" y="1125068"/>
            <a:chExt cx="12192000" cy="124649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E28C651-BF3F-44D1-8DB6-3D44E439B98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DD485EB-165E-66DF-89EF-5CADCE79FE7B}"/>
                </a:ext>
              </a:extLst>
            </p:cNvPr>
            <p:cNvCxnSpPr>
              <a:cxnSpLocks/>
            </p:cNvCxnSpPr>
            <p:nvPr/>
          </p:nvCxnSpPr>
          <p:spPr>
            <a:xfrm>
              <a:off x="3576046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B6E081-7A93-5F6C-2AFE-676A336425CE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1980        1990        2000        2010        2020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BC72FD-A6C0-99F7-5C91-3FB4AB2E6464}"/>
              </a:ext>
            </a:extLst>
          </p:cNvPr>
          <p:cNvGrpSpPr/>
          <p:nvPr/>
        </p:nvGrpSpPr>
        <p:grpSpPr>
          <a:xfrm>
            <a:off x="8031481" y="1827887"/>
            <a:ext cx="3787454" cy="3752385"/>
            <a:chOff x="8300155" y="3240415"/>
            <a:chExt cx="2740379" cy="271500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26C73BD-1DDF-5DA0-BA14-FEE478D5C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00155" y="3240415"/>
              <a:ext cx="2740379" cy="2715005"/>
            </a:xfrm>
            <a:prstGeom prst="rect">
              <a:avLst/>
            </a:prstGeom>
          </p:spPr>
        </p:pic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05A0FBEC-73C8-7680-753E-6800DF12EC41}"/>
                </a:ext>
              </a:extLst>
            </p:cNvPr>
            <p:cNvSpPr/>
            <p:nvPr/>
          </p:nvSpPr>
          <p:spPr>
            <a:xfrm>
              <a:off x="10511286" y="4461237"/>
              <a:ext cx="420570" cy="300251"/>
            </a:xfrm>
            <a:prstGeom prst="roundRect">
              <a:avLst/>
            </a:prstGeom>
            <a:solidFill>
              <a:srgbClr val="FFB4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E70BE41-CE60-1D86-4231-7E1CC44669EA}"/>
                </a:ext>
              </a:extLst>
            </p:cNvPr>
            <p:cNvSpPr/>
            <p:nvPr/>
          </p:nvSpPr>
          <p:spPr>
            <a:xfrm>
              <a:off x="8920425" y="3835841"/>
              <a:ext cx="1590861" cy="1590861"/>
            </a:xfrm>
            <a:prstGeom prst="ellipse">
              <a:avLst/>
            </a:prstGeom>
            <a:solidFill>
              <a:srgbClr val="47A5AE">
                <a:alpha val="2941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54954901-0B4E-CF87-B8EA-CAF3292BC3C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A5A3C04D-D934-5E4B-A842-0082ADCE8B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E78B411-B666-DE90-9F1E-32B8AD5083F3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Early laboratory experiments</a:t>
            </a:r>
            <a:r>
              <a:rPr lang="en-US" sz="2200" dirty="0">
                <a:solidFill>
                  <a:schemeClr val="tx1"/>
                </a:solidFill>
              </a:rPr>
              <a:t> of D </a:t>
            </a: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 C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ym typeface="Wingdings" pitchFamily="2" charset="2"/>
              </a:rPr>
              <a:t>High chemical sputtering 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ym typeface="Wingdings" pitchFamily="2" charset="2"/>
              </a:rPr>
              <a:t>Trapping of hydrogen in co-deposited layers </a:t>
            </a:r>
          </a:p>
          <a:p>
            <a:pPr marL="952485" lvl="1" indent="-342900">
              <a:buFont typeface="Wingdings" pitchFamily="2" charset="2"/>
              <a:buChar char="§"/>
            </a:pPr>
            <a:endParaRPr lang="en-US" sz="2200" dirty="0"/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B2CE01-1175-4B54-7277-C53A03FC1EDB}"/>
              </a:ext>
            </a:extLst>
          </p:cNvPr>
          <p:cNvSpPr txBox="1"/>
          <p:nvPr/>
        </p:nvSpPr>
        <p:spPr>
          <a:xfrm>
            <a:off x="9211733" y="6068640"/>
            <a:ext cx="2980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[G. Federici,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Fusion, 2001]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B31234-AD11-1F00-0B4C-FE7D9B062D31}"/>
              </a:ext>
            </a:extLst>
          </p:cNvPr>
          <p:cNvGrpSpPr/>
          <p:nvPr/>
        </p:nvGrpSpPr>
        <p:grpSpPr>
          <a:xfrm>
            <a:off x="0" y="225145"/>
            <a:ext cx="12192000" cy="1246495"/>
            <a:chOff x="0" y="1125068"/>
            <a:chExt cx="12192000" cy="124649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0D6897C-CF0A-EBA2-0CAD-10B5EA79148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33AD491-D9C2-7E3C-C941-56B5159CB86C}"/>
                </a:ext>
              </a:extLst>
            </p:cNvPr>
            <p:cNvCxnSpPr>
              <a:cxnSpLocks/>
            </p:cNvCxnSpPr>
            <p:nvPr/>
          </p:nvCxnSpPr>
          <p:spPr>
            <a:xfrm>
              <a:off x="5176246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69BB48-B83E-2AC3-8EC7-846C8DAB53B9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1980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1990        2000        2010        2020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BB4E22-D975-AD7A-5DD0-7F25E40B8D9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FEC2AD-D25D-FBBD-1FF6-033F9A56E0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53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17054-F6EE-72B2-D322-3AD5A9E35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Sputtering processes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88E1E9-6E1B-40E1-C5D1-A6977F2B4119}"/>
              </a:ext>
            </a:extLst>
          </p:cNvPr>
          <p:cNvSpPr/>
          <p:nvPr/>
        </p:nvSpPr>
        <p:spPr>
          <a:xfrm>
            <a:off x="7474608" y="4498428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20EBE3-1329-3370-9E4B-60C3858C7FF6}"/>
              </a:ext>
            </a:extLst>
          </p:cNvPr>
          <p:cNvSpPr/>
          <p:nvPr/>
        </p:nvSpPr>
        <p:spPr>
          <a:xfrm>
            <a:off x="8063187" y="4498427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7C2501-4BCA-30C2-D5CC-5F5C331CDC6E}"/>
              </a:ext>
            </a:extLst>
          </p:cNvPr>
          <p:cNvSpPr/>
          <p:nvPr/>
        </p:nvSpPr>
        <p:spPr>
          <a:xfrm>
            <a:off x="8650890" y="4498426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B0F1ED-5103-DCD0-3BA4-05154593E7CC}"/>
              </a:ext>
            </a:extLst>
          </p:cNvPr>
          <p:cNvSpPr/>
          <p:nvPr/>
        </p:nvSpPr>
        <p:spPr>
          <a:xfrm>
            <a:off x="9240345" y="4498426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4DC5E6-316A-1F4B-8841-A631FBAF77DB}"/>
              </a:ext>
            </a:extLst>
          </p:cNvPr>
          <p:cNvSpPr/>
          <p:nvPr/>
        </p:nvSpPr>
        <p:spPr>
          <a:xfrm>
            <a:off x="9827173" y="4498426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EA62C9-3143-AA8C-FDE1-04C9860A02B6}"/>
              </a:ext>
            </a:extLst>
          </p:cNvPr>
          <p:cNvSpPr/>
          <p:nvPr/>
        </p:nvSpPr>
        <p:spPr>
          <a:xfrm>
            <a:off x="7767584" y="5087005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C03D31-079A-47C6-3F59-09FF86E23C2B}"/>
              </a:ext>
            </a:extLst>
          </p:cNvPr>
          <p:cNvSpPr/>
          <p:nvPr/>
        </p:nvSpPr>
        <p:spPr>
          <a:xfrm>
            <a:off x="8354849" y="5097516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DB672C2-ADE4-BC48-84C1-81DEA15F79F2}"/>
              </a:ext>
            </a:extLst>
          </p:cNvPr>
          <p:cNvSpPr/>
          <p:nvPr/>
        </p:nvSpPr>
        <p:spPr>
          <a:xfrm>
            <a:off x="8943865" y="5087004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5B84521-52DC-CAB9-F04A-43016DBCA2AB}"/>
              </a:ext>
            </a:extLst>
          </p:cNvPr>
          <p:cNvSpPr/>
          <p:nvPr/>
        </p:nvSpPr>
        <p:spPr>
          <a:xfrm>
            <a:off x="9530253" y="5076492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CAC66E-65BF-EAD8-575B-CDB8DAD5529C}"/>
              </a:ext>
            </a:extLst>
          </p:cNvPr>
          <p:cNvSpPr/>
          <p:nvPr/>
        </p:nvSpPr>
        <p:spPr>
          <a:xfrm>
            <a:off x="7474608" y="5679155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897705-25BC-A958-4C62-926C50418A80}"/>
              </a:ext>
            </a:extLst>
          </p:cNvPr>
          <p:cNvSpPr/>
          <p:nvPr/>
        </p:nvSpPr>
        <p:spPr>
          <a:xfrm>
            <a:off x="8063187" y="5679154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768D18-FAB8-83BE-9123-51020A94C42D}"/>
              </a:ext>
            </a:extLst>
          </p:cNvPr>
          <p:cNvSpPr/>
          <p:nvPr/>
        </p:nvSpPr>
        <p:spPr>
          <a:xfrm>
            <a:off x="8650890" y="5679153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67DD3B-91E0-3793-6EA1-0C3B8B000AAF}"/>
              </a:ext>
            </a:extLst>
          </p:cNvPr>
          <p:cNvSpPr/>
          <p:nvPr/>
        </p:nvSpPr>
        <p:spPr>
          <a:xfrm>
            <a:off x="9240345" y="5679153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64EEDDE-A29F-E8B2-4BAE-5A04B627E614}"/>
              </a:ext>
            </a:extLst>
          </p:cNvPr>
          <p:cNvSpPr/>
          <p:nvPr/>
        </p:nvSpPr>
        <p:spPr>
          <a:xfrm>
            <a:off x="9827173" y="5679153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548B384-2C4E-3644-3F3A-D4491F840CBB}"/>
              </a:ext>
            </a:extLst>
          </p:cNvPr>
          <p:cNvSpPr/>
          <p:nvPr/>
        </p:nvSpPr>
        <p:spPr>
          <a:xfrm>
            <a:off x="7317827" y="3074272"/>
            <a:ext cx="375750" cy="375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FA71AD1-CB9F-E577-E30B-5F999E7D3F3D}"/>
              </a:ext>
            </a:extLst>
          </p:cNvPr>
          <p:cNvCxnSpPr>
            <a:stCxn id="20" idx="5"/>
          </p:cNvCxnSpPr>
          <p:nvPr/>
        </p:nvCxnSpPr>
        <p:spPr>
          <a:xfrm>
            <a:off x="7638550" y="3394995"/>
            <a:ext cx="424637" cy="409750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20DE71C2-1E67-8E46-6F58-7D44AC868A56}"/>
              </a:ext>
            </a:extLst>
          </p:cNvPr>
          <p:cNvSpPr/>
          <p:nvPr/>
        </p:nvSpPr>
        <p:spPr>
          <a:xfrm>
            <a:off x="8547968" y="4130559"/>
            <a:ext cx="375750" cy="375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419EA93-413E-1900-263B-E935C9758DA2}"/>
              </a:ext>
            </a:extLst>
          </p:cNvPr>
          <p:cNvSpPr/>
          <p:nvPr/>
        </p:nvSpPr>
        <p:spPr>
          <a:xfrm>
            <a:off x="9137655" y="3531468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99F49D6-9AA4-0329-B26C-E7248CFF61C1}"/>
              </a:ext>
            </a:extLst>
          </p:cNvPr>
          <p:cNvSpPr/>
          <p:nvPr/>
        </p:nvSpPr>
        <p:spPr>
          <a:xfrm>
            <a:off x="8846425" y="3336552"/>
            <a:ext cx="375750" cy="375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3B8565-E613-AF8F-B365-6AFCA2F40438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9431945" y="2636222"/>
            <a:ext cx="256808" cy="895246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B8FEDF9A-C842-A4BE-4EA0-2F408CE9B9F2}"/>
              </a:ext>
            </a:extLst>
          </p:cNvPr>
          <p:cNvSpPr/>
          <p:nvPr/>
        </p:nvSpPr>
        <p:spPr>
          <a:xfrm>
            <a:off x="1392406" y="4498428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C8C816C-B241-E630-6014-E9A3FBC6894B}"/>
              </a:ext>
            </a:extLst>
          </p:cNvPr>
          <p:cNvSpPr/>
          <p:nvPr/>
        </p:nvSpPr>
        <p:spPr>
          <a:xfrm>
            <a:off x="1980985" y="4498427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DCFF451-36A5-2D89-CE52-0FE73B2B5B2F}"/>
              </a:ext>
            </a:extLst>
          </p:cNvPr>
          <p:cNvSpPr/>
          <p:nvPr/>
        </p:nvSpPr>
        <p:spPr>
          <a:xfrm>
            <a:off x="2568688" y="4498426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7D70FF8-1906-D3D6-75E7-1C4D1FF5A8AD}"/>
              </a:ext>
            </a:extLst>
          </p:cNvPr>
          <p:cNvSpPr/>
          <p:nvPr/>
        </p:nvSpPr>
        <p:spPr>
          <a:xfrm>
            <a:off x="3158143" y="4498426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D638065-0CCE-B72E-7ADF-FC19531C5ABB}"/>
              </a:ext>
            </a:extLst>
          </p:cNvPr>
          <p:cNvSpPr/>
          <p:nvPr/>
        </p:nvSpPr>
        <p:spPr>
          <a:xfrm>
            <a:off x="3744971" y="4498426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E6693B6-329C-562E-2ED2-54B2D55F70F5}"/>
              </a:ext>
            </a:extLst>
          </p:cNvPr>
          <p:cNvSpPr/>
          <p:nvPr/>
        </p:nvSpPr>
        <p:spPr>
          <a:xfrm>
            <a:off x="1685382" y="5087005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239F6F5-EFBC-6157-70FD-5C16CDB7D57C}"/>
              </a:ext>
            </a:extLst>
          </p:cNvPr>
          <p:cNvSpPr/>
          <p:nvPr/>
        </p:nvSpPr>
        <p:spPr>
          <a:xfrm>
            <a:off x="2272647" y="5097516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1C6F71-0B96-BCAA-652B-D53ABE31ED9B}"/>
              </a:ext>
            </a:extLst>
          </p:cNvPr>
          <p:cNvSpPr/>
          <p:nvPr/>
        </p:nvSpPr>
        <p:spPr>
          <a:xfrm>
            <a:off x="2861663" y="5087004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6C1192D-8B2D-B69D-1B29-5BCE394642A6}"/>
              </a:ext>
            </a:extLst>
          </p:cNvPr>
          <p:cNvSpPr/>
          <p:nvPr/>
        </p:nvSpPr>
        <p:spPr>
          <a:xfrm>
            <a:off x="3448051" y="5076492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D03860C-E351-387A-645C-C184627DD1B2}"/>
              </a:ext>
            </a:extLst>
          </p:cNvPr>
          <p:cNvSpPr/>
          <p:nvPr/>
        </p:nvSpPr>
        <p:spPr>
          <a:xfrm>
            <a:off x="1392406" y="5679155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88051E1-6C4D-83DC-3E6F-F22AC55D68CD}"/>
              </a:ext>
            </a:extLst>
          </p:cNvPr>
          <p:cNvSpPr/>
          <p:nvPr/>
        </p:nvSpPr>
        <p:spPr>
          <a:xfrm>
            <a:off x="1980985" y="5679154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ACB4522-8F92-93D8-5E97-46A0C83DE7AB}"/>
              </a:ext>
            </a:extLst>
          </p:cNvPr>
          <p:cNvSpPr/>
          <p:nvPr/>
        </p:nvSpPr>
        <p:spPr>
          <a:xfrm>
            <a:off x="2568688" y="5679153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38EB48A-4AE1-BB2E-7E12-2D5678A095F6}"/>
              </a:ext>
            </a:extLst>
          </p:cNvPr>
          <p:cNvSpPr/>
          <p:nvPr/>
        </p:nvSpPr>
        <p:spPr>
          <a:xfrm>
            <a:off x="3158143" y="5679153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A8B5461-E744-B2B9-FE5D-044F38D174A5}"/>
              </a:ext>
            </a:extLst>
          </p:cNvPr>
          <p:cNvSpPr/>
          <p:nvPr/>
        </p:nvSpPr>
        <p:spPr>
          <a:xfrm>
            <a:off x="3744971" y="5679153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1BD861-61B1-4BFC-F01F-46C61818D113}"/>
              </a:ext>
            </a:extLst>
          </p:cNvPr>
          <p:cNvGrpSpPr/>
          <p:nvPr/>
        </p:nvGrpSpPr>
        <p:grpSpPr>
          <a:xfrm>
            <a:off x="1235625" y="3074272"/>
            <a:ext cx="745360" cy="730473"/>
            <a:chOff x="620985" y="3053251"/>
            <a:chExt cx="745360" cy="730473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6266A37-9ECD-1236-9CCE-2344DE1F6B5D}"/>
                </a:ext>
              </a:extLst>
            </p:cNvPr>
            <p:cNvSpPr/>
            <p:nvPr/>
          </p:nvSpPr>
          <p:spPr>
            <a:xfrm>
              <a:off x="620985" y="3053251"/>
              <a:ext cx="375750" cy="37575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5A81B40-348D-7059-31E9-4330A1E19282}"/>
                </a:ext>
              </a:extLst>
            </p:cNvPr>
            <p:cNvCxnSpPr>
              <a:stCxn id="39" idx="5"/>
            </p:cNvCxnSpPr>
            <p:nvPr/>
          </p:nvCxnSpPr>
          <p:spPr>
            <a:xfrm>
              <a:off x="941708" y="3373974"/>
              <a:ext cx="424637" cy="409750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71C980CF-6D42-76E5-2CE3-6401B1F4A4D8}"/>
              </a:ext>
            </a:extLst>
          </p:cNvPr>
          <p:cNvSpPr/>
          <p:nvPr/>
        </p:nvSpPr>
        <p:spPr>
          <a:xfrm>
            <a:off x="2465766" y="4130559"/>
            <a:ext cx="375750" cy="375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4B0B0B5-2B35-4409-4E62-142CE47B5BF6}"/>
              </a:ext>
            </a:extLst>
          </p:cNvPr>
          <p:cNvGrpSpPr/>
          <p:nvPr/>
        </p:nvGrpSpPr>
        <p:grpSpPr>
          <a:xfrm>
            <a:off x="3062771" y="2816559"/>
            <a:ext cx="1098392" cy="1180727"/>
            <a:chOff x="3062771" y="2816559"/>
            <a:chExt cx="1098392" cy="118072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667FC4D-5799-14F6-9923-B35F21E8BAE5}"/>
                </a:ext>
              </a:extLst>
            </p:cNvPr>
            <p:cNvSpPr/>
            <p:nvPr/>
          </p:nvSpPr>
          <p:spPr>
            <a:xfrm>
              <a:off x="3062771" y="3408707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A9F0E77-402E-D469-27A1-9244ADA81BD1}"/>
                </a:ext>
              </a:extLst>
            </p:cNvPr>
            <p:cNvCxnSpPr>
              <a:cxnSpLocks/>
              <a:stCxn id="36" idx="7"/>
            </p:cNvCxnSpPr>
            <p:nvPr/>
          </p:nvCxnSpPr>
          <p:spPr>
            <a:xfrm flipV="1">
              <a:off x="3565155" y="2816559"/>
              <a:ext cx="596008" cy="678343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7807F5C9-7CAF-F8EB-6965-60F09A4D6669}"/>
              </a:ext>
            </a:extLst>
          </p:cNvPr>
          <p:cNvSpPr/>
          <p:nvPr/>
        </p:nvSpPr>
        <p:spPr>
          <a:xfrm>
            <a:off x="2886191" y="4524329"/>
            <a:ext cx="375750" cy="375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1E7EFC5-42CD-DD43-5720-827B131A7606}"/>
              </a:ext>
            </a:extLst>
          </p:cNvPr>
          <p:cNvSpPr/>
          <p:nvPr/>
        </p:nvSpPr>
        <p:spPr>
          <a:xfrm>
            <a:off x="2501468" y="4805667"/>
            <a:ext cx="375750" cy="375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EFA12CB-8996-00A2-D847-F19C39C3EEF2}"/>
              </a:ext>
            </a:extLst>
          </p:cNvPr>
          <p:cNvSpPr txBox="1"/>
          <p:nvPr/>
        </p:nvSpPr>
        <p:spPr>
          <a:xfrm>
            <a:off x="996950" y="2052251"/>
            <a:ext cx="3689131" cy="40011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Physical Sputtering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D68A48C-4C59-50C6-E06D-CB2A979F0F74}"/>
              </a:ext>
            </a:extLst>
          </p:cNvPr>
          <p:cNvSpPr txBox="1"/>
          <p:nvPr/>
        </p:nvSpPr>
        <p:spPr>
          <a:xfrm>
            <a:off x="7079152" y="2045407"/>
            <a:ext cx="3689131" cy="40011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Chemical Sputtering</a:t>
            </a:r>
          </a:p>
        </p:txBody>
      </p:sp>
      <p:sp>
        <p:nvSpPr>
          <p:cNvPr id="64" name="Footer Placeholder 63">
            <a:extLst>
              <a:ext uri="{FF2B5EF4-FFF2-40B4-BE49-F238E27FC236}">
                <a16:creationId xmlns:a16="http://schemas.microsoft.com/office/drawing/2014/main" id="{6716A345-BBBB-442C-612B-C7CF3357D57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166B7C5F-B5FD-9C41-D134-7B957DED79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0" grpId="1" animBg="1"/>
      <p:bldP spid="24" grpId="0" animBg="1"/>
      <p:bldP spid="24" grpId="1" animBg="1"/>
      <p:bldP spid="26" grpId="0" animBg="1"/>
      <p:bldP spid="27" grpId="0" animBg="1"/>
      <p:bldP spid="41" grpId="0" animBg="1"/>
      <p:bldP spid="42" grpId="0" animBg="1"/>
      <p:bldP spid="43" grpId="0" animBg="1"/>
      <p:bldP spid="43" grpId="1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35" grpId="0" animBg="1"/>
      <p:bldP spid="35" grpId="1" animBg="1"/>
      <p:bldP spid="55" grpId="0" animBg="1"/>
      <p:bldP spid="55" grpId="1" animBg="1"/>
      <p:bldP spid="56" grpId="0" animBg="1"/>
      <p:bldP spid="56" grpId="2" animBg="1"/>
      <p:bldP spid="62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FDE28-C73D-ED36-1B38-9172C54E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migration: re- and co-deposition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222D3D-862D-EA19-10F4-2BE89458D4AF}"/>
              </a:ext>
            </a:extLst>
          </p:cNvPr>
          <p:cNvSpPr txBox="1"/>
          <p:nvPr/>
        </p:nvSpPr>
        <p:spPr>
          <a:xfrm>
            <a:off x="996950" y="2052251"/>
            <a:ext cx="3689131" cy="40011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Redeposition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E3564-19F6-25DE-7DBD-162AA01A3F80}"/>
              </a:ext>
            </a:extLst>
          </p:cNvPr>
          <p:cNvSpPr txBox="1"/>
          <p:nvPr/>
        </p:nvSpPr>
        <p:spPr>
          <a:xfrm>
            <a:off x="7505919" y="2052251"/>
            <a:ext cx="3689131" cy="40011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Co-Deposition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812353-3FB2-145E-991E-AF9E30E5C90D}"/>
              </a:ext>
            </a:extLst>
          </p:cNvPr>
          <p:cNvGrpSpPr/>
          <p:nvPr/>
        </p:nvGrpSpPr>
        <p:grpSpPr>
          <a:xfrm>
            <a:off x="720178" y="2820145"/>
            <a:ext cx="1150663" cy="1015764"/>
            <a:chOff x="3062771" y="3408707"/>
            <a:chExt cx="1150663" cy="10157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8DF8CB0-C461-46D8-0B3D-232D748F7EE1}"/>
                </a:ext>
              </a:extLst>
            </p:cNvPr>
            <p:cNvSpPr/>
            <p:nvPr/>
          </p:nvSpPr>
          <p:spPr>
            <a:xfrm>
              <a:off x="3062771" y="3408707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85425B-A70D-9ABA-7D36-BF0D0F7D211A}"/>
                </a:ext>
              </a:extLst>
            </p:cNvPr>
            <p:cNvCxnSpPr>
              <a:cxnSpLocks/>
              <a:stCxn id="7" idx="5"/>
            </p:cNvCxnSpPr>
            <p:nvPr/>
          </p:nvCxnSpPr>
          <p:spPr>
            <a:xfrm>
              <a:off x="3565155" y="3911091"/>
              <a:ext cx="648279" cy="513380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4CE11B-CC52-58AD-40A1-4351E0D70B4D}"/>
              </a:ext>
            </a:extLst>
          </p:cNvPr>
          <p:cNvGrpSpPr/>
          <p:nvPr/>
        </p:nvGrpSpPr>
        <p:grpSpPr>
          <a:xfrm>
            <a:off x="7879912" y="4498426"/>
            <a:ext cx="2941144" cy="1769308"/>
            <a:chOff x="7474608" y="4498426"/>
            <a:chExt cx="2941144" cy="176930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E954521-FB14-6550-5144-3C99BFA530FC}"/>
                </a:ext>
              </a:extLst>
            </p:cNvPr>
            <p:cNvSpPr/>
            <p:nvPr/>
          </p:nvSpPr>
          <p:spPr>
            <a:xfrm>
              <a:off x="7474608" y="4498428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BD3D21D-4D7C-0B48-C08C-8A5AAA03C5A5}"/>
                </a:ext>
              </a:extLst>
            </p:cNvPr>
            <p:cNvSpPr/>
            <p:nvPr/>
          </p:nvSpPr>
          <p:spPr>
            <a:xfrm>
              <a:off x="8063187" y="4498427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2AEEB93-ECD5-9927-8E9A-957D2B5489F0}"/>
                </a:ext>
              </a:extLst>
            </p:cNvPr>
            <p:cNvSpPr/>
            <p:nvPr/>
          </p:nvSpPr>
          <p:spPr>
            <a:xfrm>
              <a:off x="8650890" y="4498426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FF34090-48FD-4890-065C-AD96C486723C}"/>
                </a:ext>
              </a:extLst>
            </p:cNvPr>
            <p:cNvSpPr/>
            <p:nvPr/>
          </p:nvSpPr>
          <p:spPr>
            <a:xfrm>
              <a:off x="9240345" y="4498426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BF1F177-A7F3-7F3B-F966-1DBC03A3004E}"/>
                </a:ext>
              </a:extLst>
            </p:cNvPr>
            <p:cNvSpPr/>
            <p:nvPr/>
          </p:nvSpPr>
          <p:spPr>
            <a:xfrm>
              <a:off x="9827173" y="4498426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75568D-DE45-2EC5-9AA1-2AAC66A45B6A}"/>
                </a:ext>
              </a:extLst>
            </p:cNvPr>
            <p:cNvSpPr/>
            <p:nvPr/>
          </p:nvSpPr>
          <p:spPr>
            <a:xfrm>
              <a:off x="7767584" y="5087005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FF6A10-019A-AAD9-01BD-9F447A95DEA9}"/>
                </a:ext>
              </a:extLst>
            </p:cNvPr>
            <p:cNvSpPr/>
            <p:nvPr/>
          </p:nvSpPr>
          <p:spPr>
            <a:xfrm>
              <a:off x="8354849" y="5097516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41601A-18D1-4CBE-FC01-F80332D5BC77}"/>
                </a:ext>
              </a:extLst>
            </p:cNvPr>
            <p:cNvSpPr/>
            <p:nvPr/>
          </p:nvSpPr>
          <p:spPr>
            <a:xfrm>
              <a:off x="8943865" y="5087004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0A03A92-ECF4-045C-782E-65FF78945710}"/>
                </a:ext>
              </a:extLst>
            </p:cNvPr>
            <p:cNvSpPr/>
            <p:nvPr/>
          </p:nvSpPr>
          <p:spPr>
            <a:xfrm>
              <a:off x="9530253" y="5076492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FB2D3E7-D854-F349-48E7-842884F4DF62}"/>
                </a:ext>
              </a:extLst>
            </p:cNvPr>
            <p:cNvSpPr/>
            <p:nvPr/>
          </p:nvSpPr>
          <p:spPr>
            <a:xfrm>
              <a:off x="7474608" y="5679155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13EDB29-3206-56E8-FFDB-8DE4B96D8C5E}"/>
                </a:ext>
              </a:extLst>
            </p:cNvPr>
            <p:cNvSpPr/>
            <p:nvPr/>
          </p:nvSpPr>
          <p:spPr>
            <a:xfrm>
              <a:off x="8063187" y="5679154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B12AE8-7670-2055-7BC2-2527D262560E}"/>
                </a:ext>
              </a:extLst>
            </p:cNvPr>
            <p:cNvSpPr/>
            <p:nvPr/>
          </p:nvSpPr>
          <p:spPr>
            <a:xfrm>
              <a:off x="8650890" y="5679153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7594085-40AB-B305-C2C2-69BF320FAF33}"/>
                </a:ext>
              </a:extLst>
            </p:cNvPr>
            <p:cNvSpPr/>
            <p:nvPr/>
          </p:nvSpPr>
          <p:spPr>
            <a:xfrm>
              <a:off x="9240345" y="5679153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BB7463E-6683-50E9-53EF-AE566BD883E5}"/>
                </a:ext>
              </a:extLst>
            </p:cNvPr>
            <p:cNvSpPr/>
            <p:nvPr/>
          </p:nvSpPr>
          <p:spPr>
            <a:xfrm>
              <a:off x="9827173" y="5679153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7390D4-E4EF-814D-B8D1-932841CFA987}"/>
              </a:ext>
            </a:extLst>
          </p:cNvPr>
          <p:cNvGrpSpPr/>
          <p:nvPr/>
        </p:nvGrpSpPr>
        <p:grpSpPr>
          <a:xfrm>
            <a:off x="1376417" y="4496639"/>
            <a:ext cx="2941144" cy="1769308"/>
            <a:chOff x="7474608" y="4498426"/>
            <a:chExt cx="2941144" cy="176930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6420E74-D3CD-49C4-1D28-A7B287B23B2A}"/>
                </a:ext>
              </a:extLst>
            </p:cNvPr>
            <p:cNvSpPr/>
            <p:nvPr/>
          </p:nvSpPr>
          <p:spPr>
            <a:xfrm>
              <a:off x="7474608" y="4498428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A7DC19A-DD29-F53F-E945-665FEE60EE24}"/>
                </a:ext>
              </a:extLst>
            </p:cNvPr>
            <p:cNvSpPr/>
            <p:nvPr/>
          </p:nvSpPr>
          <p:spPr>
            <a:xfrm>
              <a:off x="8063187" y="4498427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05A7A34-AB55-B995-5D69-0A91A207B6B7}"/>
                </a:ext>
              </a:extLst>
            </p:cNvPr>
            <p:cNvSpPr/>
            <p:nvPr/>
          </p:nvSpPr>
          <p:spPr>
            <a:xfrm>
              <a:off x="8650890" y="4498426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A4BB172-F1C1-6D91-5801-69636E44C4FE}"/>
                </a:ext>
              </a:extLst>
            </p:cNvPr>
            <p:cNvSpPr/>
            <p:nvPr/>
          </p:nvSpPr>
          <p:spPr>
            <a:xfrm>
              <a:off x="9240345" y="4498426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10B5ED6-7F4F-3BA1-488B-F8A6AD5F6CC5}"/>
                </a:ext>
              </a:extLst>
            </p:cNvPr>
            <p:cNvSpPr/>
            <p:nvPr/>
          </p:nvSpPr>
          <p:spPr>
            <a:xfrm>
              <a:off x="9827173" y="4498426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64505D0-08DA-3CD6-DFAE-342C151239E9}"/>
                </a:ext>
              </a:extLst>
            </p:cNvPr>
            <p:cNvSpPr/>
            <p:nvPr/>
          </p:nvSpPr>
          <p:spPr>
            <a:xfrm>
              <a:off x="7767584" y="5087005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1C5B33F-21E0-9A2C-B386-0DA91915FFF0}"/>
                </a:ext>
              </a:extLst>
            </p:cNvPr>
            <p:cNvSpPr/>
            <p:nvPr/>
          </p:nvSpPr>
          <p:spPr>
            <a:xfrm>
              <a:off x="8354849" y="5097516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8886D89-EE03-9EAC-E843-A2BEA297BA21}"/>
                </a:ext>
              </a:extLst>
            </p:cNvPr>
            <p:cNvSpPr/>
            <p:nvPr/>
          </p:nvSpPr>
          <p:spPr>
            <a:xfrm>
              <a:off x="8943865" y="5087004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650ED59-6F34-965A-9856-9721E096DADA}"/>
                </a:ext>
              </a:extLst>
            </p:cNvPr>
            <p:cNvSpPr/>
            <p:nvPr/>
          </p:nvSpPr>
          <p:spPr>
            <a:xfrm>
              <a:off x="9530253" y="5076492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3FA1E2C-B23E-B131-1247-09738C114C20}"/>
                </a:ext>
              </a:extLst>
            </p:cNvPr>
            <p:cNvSpPr/>
            <p:nvPr/>
          </p:nvSpPr>
          <p:spPr>
            <a:xfrm>
              <a:off x="7474608" y="5679155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9AB3259-3737-3E4A-92CC-8FE7F3286A9B}"/>
                </a:ext>
              </a:extLst>
            </p:cNvPr>
            <p:cNvSpPr/>
            <p:nvPr/>
          </p:nvSpPr>
          <p:spPr>
            <a:xfrm>
              <a:off x="8063187" y="5679154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69FFD9A-3FB6-BA40-D411-5D67F3B0FB81}"/>
                </a:ext>
              </a:extLst>
            </p:cNvPr>
            <p:cNvSpPr/>
            <p:nvPr/>
          </p:nvSpPr>
          <p:spPr>
            <a:xfrm>
              <a:off x="8650890" y="5679153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895D262-D6D3-1F12-29DC-CB4B5761E4C9}"/>
                </a:ext>
              </a:extLst>
            </p:cNvPr>
            <p:cNvSpPr/>
            <p:nvPr/>
          </p:nvSpPr>
          <p:spPr>
            <a:xfrm>
              <a:off x="9240345" y="5679153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93848BC-D460-78ED-DB17-499E101BF901}"/>
                </a:ext>
              </a:extLst>
            </p:cNvPr>
            <p:cNvSpPr/>
            <p:nvPr/>
          </p:nvSpPr>
          <p:spPr>
            <a:xfrm>
              <a:off x="9827173" y="5679153"/>
              <a:ext cx="588579" cy="588579"/>
            </a:xfrm>
            <a:prstGeom prst="ellipse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/>
                  </a:solidFill>
                </a:rPr>
                <a:t>C</a:t>
              </a: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DC9D63BA-AD6C-98D1-1774-37D02B7C6039}"/>
              </a:ext>
            </a:extLst>
          </p:cNvPr>
          <p:cNvSpPr/>
          <p:nvPr/>
        </p:nvSpPr>
        <p:spPr>
          <a:xfrm>
            <a:off x="2252936" y="3922042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B4D80F5-ECC5-C0C5-0B01-2317B8A9CDDB}"/>
              </a:ext>
            </a:extLst>
          </p:cNvPr>
          <p:cNvSpPr/>
          <p:nvPr/>
        </p:nvSpPr>
        <p:spPr>
          <a:xfrm>
            <a:off x="2882570" y="3915895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A792F13-E4B4-7925-BB34-E7FFFD4CDC14}"/>
              </a:ext>
            </a:extLst>
          </p:cNvPr>
          <p:cNvSpPr/>
          <p:nvPr/>
        </p:nvSpPr>
        <p:spPr>
          <a:xfrm>
            <a:off x="1598665" y="3915894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F456F5C-069F-AA5B-0E27-63A4699B1C1C}"/>
              </a:ext>
            </a:extLst>
          </p:cNvPr>
          <p:cNvGrpSpPr/>
          <p:nvPr/>
        </p:nvGrpSpPr>
        <p:grpSpPr>
          <a:xfrm>
            <a:off x="7258344" y="2812262"/>
            <a:ext cx="1398238" cy="1015764"/>
            <a:chOff x="7258344" y="2812262"/>
            <a:chExt cx="1398238" cy="101576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894FCBE-1EFE-CA99-4EDC-0917F44219F6}"/>
                </a:ext>
              </a:extLst>
            </p:cNvPr>
            <p:cNvGrpSpPr/>
            <p:nvPr/>
          </p:nvGrpSpPr>
          <p:grpSpPr>
            <a:xfrm>
              <a:off x="7505919" y="2812262"/>
              <a:ext cx="1150663" cy="1015764"/>
              <a:chOff x="3062771" y="3408707"/>
              <a:chExt cx="1150663" cy="1015764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D2304CA-A9CF-F3B7-1A6E-E006AA9E03CF}"/>
                  </a:ext>
                </a:extLst>
              </p:cNvPr>
              <p:cNvSpPr/>
              <p:nvPr/>
            </p:nvSpPr>
            <p:spPr>
              <a:xfrm>
                <a:off x="3062771" y="3408707"/>
                <a:ext cx="588579" cy="588579"/>
              </a:xfrm>
              <a:prstGeom prst="ellipse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3A554F0-A31F-0493-E81A-8E4AD998037B}"/>
                  </a:ext>
                </a:extLst>
              </p:cNvPr>
              <p:cNvCxnSpPr>
                <a:cxnSpLocks/>
                <a:stCxn id="47" idx="5"/>
              </p:cNvCxnSpPr>
              <p:nvPr/>
            </p:nvCxnSpPr>
            <p:spPr>
              <a:xfrm>
                <a:off x="3565155" y="3911091"/>
                <a:ext cx="648279" cy="513380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AC16ED5-F598-6F65-2DF5-CA64D6C5003C}"/>
                </a:ext>
              </a:extLst>
            </p:cNvPr>
            <p:cNvSpPr/>
            <p:nvPr/>
          </p:nvSpPr>
          <p:spPr>
            <a:xfrm>
              <a:off x="7258344" y="3238683"/>
              <a:ext cx="375750" cy="37575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</a:t>
              </a:r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07D3949E-3EB7-C939-43B9-308C0C662CAF}"/>
              </a:ext>
            </a:extLst>
          </p:cNvPr>
          <p:cNvSpPr/>
          <p:nvPr/>
        </p:nvSpPr>
        <p:spPr>
          <a:xfrm>
            <a:off x="8297804" y="3915893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0D6609F-6F6A-2F07-0825-096331E52DAA}"/>
              </a:ext>
            </a:extLst>
          </p:cNvPr>
          <p:cNvSpPr/>
          <p:nvPr/>
        </p:nvSpPr>
        <p:spPr>
          <a:xfrm>
            <a:off x="8866567" y="4196386"/>
            <a:ext cx="375750" cy="375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30DE5E4-9419-23E9-AEA9-E3DE8942D96E}"/>
              </a:ext>
            </a:extLst>
          </p:cNvPr>
          <p:cNvSpPr/>
          <p:nvPr/>
        </p:nvSpPr>
        <p:spPr>
          <a:xfrm>
            <a:off x="7894472" y="4112753"/>
            <a:ext cx="375750" cy="375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0413B1E-EDA3-80CB-AF07-427A909F64CD}"/>
              </a:ext>
            </a:extLst>
          </p:cNvPr>
          <p:cNvSpPr/>
          <p:nvPr/>
        </p:nvSpPr>
        <p:spPr>
          <a:xfrm>
            <a:off x="9192212" y="3899336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E245694-84BD-AC2A-C872-4301DCF6A23D}"/>
              </a:ext>
            </a:extLst>
          </p:cNvPr>
          <p:cNvSpPr/>
          <p:nvPr/>
        </p:nvSpPr>
        <p:spPr>
          <a:xfrm>
            <a:off x="10045373" y="4192815"/>
            <a:ext cx="375750" cy="375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88958DC-D646-FD93-2E13-3352CA665DD3}"/>
              </a:ext>
            </a:extLst>
          </p:cNvPr>
          <p:cNvSpPr/>
          <p:nvPr/>
        </p:nvSpPr>
        <p:spPr>
          <a:xfrm>
            <a:off x="9738961" y="3653642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F266FAD-37B6-D421-1591-C9C9C4C07150}"/>
              </a:ext>
            </a:extLst>
          </p:cNvPr>
          <p:cNvSpPr/>
          <p:nvPr/>
        </p:nvSpPr>
        <p:spPr>
          <a:xfrm>
            <a:off x="8851423" y="3783781"/>
            <a:ext cx="375750" cy="375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15CEBE1-80C7-D84C-C72F-FD5F1415CB9C}"/>
              </a:ext>
            </a:extLst>
          </p:cNvPr>
          <p:cNvSpPr/>
          <p:nvPr/>
        </p:nvSpPr>
        <p:spPr>
          <a:xfrm>
            <a:off x="7820428" y="3527196"/>
            <a:ext cx="588579" cy="588579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4" name="Footer Placeholder 63">
            <a:extLst>
              <a:ext uri="{FF2B5EF4-FFF2-40B4-BE49-F238E27FC236}">
                <a16:creationId xmlns:a16="http://schemas.microsoft.com/office/drawing/2014/main" id="{26169C1B-A431-2710-93B6-161A548FFDA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E78B3316-40E3-8E0A-212D-1E0C0CE35A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0" animBg="1"/>
      <p:bldP spid="43" grpId="0" animBg="1"/>
      <p:bldP spid="44" grpId="0" animBg="1"/>
      <p:bldP spid="45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492C7-21FD-FEBC-B76D-03D56A464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Co- and re-deposition happens constantly in tokamaks and leads to thick mixed-material layers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7009E-9A5A-BCBA-138A-C217B62B6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ASDEX upgrade: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2396" indent="0">
              <a:buNone/>
            </a:pPr>
            <a:r>
              <a:rPr lang="en-US" dirty="0"/>
              <a:t>Note: H/D/T can’t be detected in most surface analysis techniques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08804-D4A8-5A97-FD05-73BD9CA52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350" y="1014039"/>
            <a:ext cx="4051300" cy="4749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17A01F-4E23-FB28-B887-88AE40E2A72F}"/>
              </a:ext>
            </a:extLst>
          </p:cNvPr>
          <p:cNvSpPr txBox="1"/>
          <p:nvPr/>
        </p:nvSpPr>
        <p:spPr>
          <a:xfrm>
            <a:off x="2810933" y="6068640"/>
            <a:ext cx="9381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[A.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Kallenbach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J. of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Mater. 2011]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FB66D-EC4B-5DF2-5A19-E800B60D48F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27F09-F66E-C4CF-8002-05009DCDA7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86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BC9CBDC-4C34-47A9-D72E-11483D020181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Early laboratory experiments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 of D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C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First plasma-deposited coatings: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u="sng" dirty="0">
                <a:solidFill>
                  <a:schemeClr val="tx1"/>
                </a:solidFill>
                <a:sym typeface="Wingdings" pitchFamily="2" charset="2"/>
              </a:rPr>
              <a:t>Boronization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Siliconization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Carbonization</a:t>
            </a:r>
            <a:endParaRPr lang="en-US" sz="2200" dirty="0"/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B34AD-73F2-0578-E51F-8FD8F5CF0744}"/>
              </a:ext>
            </a:extLst>
          </p:cNvPr>
          <p:cNvSpPr txBox="1"/>
          <p:nvPr/>
        </p:nvSpPr>
        <p:spPr>
          <a:xfrm>
            <a:off x="9211733" y="6068640"/>
            <a:ext cx="2980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[G. Federici,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Fusion, 2001]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C48A7F-F043-DCEA-7718-52FC7ECB5F7C}"/>
              </a:ext>
            </a:extLst>
          </p:cNvPr>
          <p:cNvGrpSpPr/>
          <p:nvPr/>
        </p:nvGrpSpPr>
        <p:grpSpPr>
          <a:xfrm>
            <a:off x="0" y="225145"/>
            <a:ext cx="12192000" cy="1246495"/>
            <a:chOff x="0" y="1125068"/>
            <a:chExt cx="12192000" cy="124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1533FC9-9F6C-9B73-EC80-933E75BB7AA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AB6D13-894B-D47C-0D3D-007F4FE17ACF}"/>
                </a:ext>
              </a:extLst>
            </p:cNvPr>
            <p:cNvCxnSpPr>
              <a:cxnSpLocks/>
            </p:cNvCxnSpPr>
            <p:nvPr/>
          </p:nvCxnSpPr>
          <p:spPr>
            <a:xfrm>
              <a:off x="5176246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BE134E-C5AD-B137-05B8-91B6A613FA98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1980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1990        2000        2010        2020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764DAE6-871A-8A3F-2C66-6AA718B1D97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A25539F-9DF4-2D8A-6219-C940F0B603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20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EA2A-151F-0453-2DE8-3C4AF905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 conditioning – coatings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14E78B-CD68-65BC-F275-42CA9F9EBC51}"/>
              </a:ext>
            </a:extLst>
          </p:cNvPr>
          <p:cNvSpPr/>
          <p:nvPr/>
        </p:nvSpPr>
        <p:spPr>
          <a:xfrm>
            <a:off x="7115266" y="1469475"/>
            <a:ext cx="914400" cy="473286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Wall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841A6F-2569-C6AE-412E-A48AC06B67CE}"/>
              </a:ext>
            </a:extLst>
          </p:cNvPr>
          <p:cNvGrpSpPr/>
          <p:nvPr/>
        </p:nvGrpSpPr>
        <p:grpSpPr>
          <a:xfrm>
            <a:off x="8029666" y="3786691"/>
            <a:ext cx="1504747" cy="1025955"/>
            <a:chOff x="8029666" y="3786691"/>
            <a:chExt cx="1504747" cy="102595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6924D8-03F5-925C-61DB-C832EBCB165A}"/>
                </a:ext>
              </a:extLst>
            </p:cNvPr>
            <p:cNvCxnSpPr/>
            <p:nvPr/>
          </p:nvCxnSpPr>
          <p:spPr>
            <a:xfrm>
              <a:off x="8029666" y="3808207"/>
              <a:ext cx="123266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8685C2A-3E53-3C57-F1E4-E7E1DE1764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2334" y="3786691"/>
              <a:ext cx="0" cy="7839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AEECFBC-FAAE-D47D-CEB4-8CC006C09A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0255" y="4592196"/>
              <a:ext cx="54415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62ADED-1E44-E165-9E96-5321EC38C2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6402" y="4701564"/>
              <a:ext cx="3588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C2515B-09C7-72DA-7C07-EE7CDA5A47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85126" y="4812646"/>
              <a:ext cx="17593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loud 10">
            <a:extLst>
              <a:ext uri="{FF2B5EF4-FFF2-40B4-BE49-F238E27FC236}">
                <a16:creationId xmlns:a16="http://schemas.microsoft.com/office/drawing/2014/main" id="{DD6055BC-82C9-719C-1A45-525CF9F66904}"/>
              </a:ext>
            </a:extLst>
          </p:cNvPr>
          <p:cNvSpPr/>
          <p:nvPr/>
        </p:nvSpPr>
        <p:spPr>
          <a:xfrm>
            <a:off x="4280647" y="1890301"/>
            <a:ext cx="2302494" cy="2575055"/>
          </a:xfrm>
          <a:prstGeom prst="cloud">
            <a:avLst/>
          </a:prstGeom>
          <a:solidFill>
            <a:srgbClr val="7030A0">
              <a:alpha val="30196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Gas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(He + B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D</a:t>
            </a:r>
            <a:r>
              <a:rPr lang="en-US" sz="2000" baseline="-25000" dirty="0">
                <a:solidFill>
                  <a:schemeClr val="tx1"/>
                </a:solidFill>
              </a:rPr>
              <a:t>6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72043E-4EF9-CC90-D60F-653F6B17A5F3}"/>
              </a:ext>
            </a:extLst>
          </p:cNvPr>
          <p:cNvGrpSpPr/>
          <p:nvPr/>
        </p:nvGrpSpPr>
        <p:grpSpPr>
          <a:xfrm>
            <a:off x="2132159" y="2372061"/>
            <a:ext cx="2109171" cy="4102081"/>
            <a:chOff x="2132159" y="2372061"/>
            <a:chExt cx="2109171" cy="4102081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DF17BC5E-422A-599C-8D85-3DAFE2307B1A}"/>
                </a:ext>
              </a:extLst>
            </p:cNvPr>
            <p:cNvSpPr/>
            <p:nvPr/>
          </p:nvSpPr>
          <p:spPr>
            <a:xfrm>
              <a:off x="3461757" y="2372061"/>
              <a:ext cx="258183" cy="188258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71EB33-A775-93BF-70EE-DDF69EEAA0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83900" y="4254650"/>
              <a:ext cx="6948" cy="10766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C60680-79E6-C16C-7BE5-5B3D9ED3C2A0}"/>
                </a:ext>
              </a:extLst>
            </p:cNvPr>
            <p:cNvSpPr txBox="1"/>
            <p:nvPr/>
          </p:nvSpPr>
          <p:spPr>
            <a:xfrm>
              <a:off x="2132159" y="2897356"/>
              <a:ext cx="1328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Anode </a:t>
              </a:r>
              <a:r>
                <a:rPr lang="en-US" sz="2000" dirty="0">
                  <a:sym typeface="Wingdings" pitchFamily="2" charset="2"/>
                </a:rPr>
                <a:t> </a:t>
              </a:r>
              <a:endParaRPr lang="en-US" sz="2000" dirty="0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255CB57B-3FD7-D053-8FC1-101914533F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0130" y="5192942"/>
              <a:ext cx="1281200" cy="12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402091-FD19-6985-B146-8A28D844AE5E}"/>
              </a:ext>
            </a:extLst>
          </p:cNvPr>
          <p:cNvGrpSpPr/>
          <p:nvPr/>
        </p:nvGrpSpPr>
        <p:grpSpPr>
          <a:xfrm>
            <a:off x="4800112" y="1970900"/>
            <a:ext cx="1863523" cy="2000159"/>
            <a:chOff x="4800112" y="1970900"/>
            <a:chExt cx="1863523" cy="20001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AB7AFED-608E-7B72-45F8-28ABCBAF3A45}"/>
                </a:ext>
              </a:extLst>
            </p:cNvPr>
            <p:cNvGrpSpPr/>
            <p:nvPr/>
          </p:nvGrpSpPr>
          <p:grpSpPr>
            <a:xfrm>
              <a:off x="6142029" y="2389899"/>
              <a:ext cx="521606" cy="118334"/>
              <a:chOff x="5948061" y="2453720"/>
              <a:chExt cx="521606" cy="11833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7205DE4-8BE7-0B8B-8519-95E1F54AEB44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094DBA6-6921-D288-BA33-5F955AA4BAF4}"/>
                  </a:ext>
                </a:extLst>
              </p:cNvPr>
              <p:cNvCxnSpPr>
                <a:cxnSpLocks/>
                <a:stCxn id="37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79A9352-87C5-D9E9-2769-B236A447A6B3}"/>
                </a:ext>
              </a:extLst>
            </p:cNvPr>
            <p:cNvGrpSpPr/>
            <p:nvPr/>
          </p:nvGrpSpPr>
          <p:grpSpPr>
            <a:xfrm>
              <a:off x="6114548" y="2995361"/>
              <a:ext cx="521606" cy="118334"/>
              <a:chOff x="5948061" y="2453720"/>
              <a:chExt cx="521606" cy="11833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1903DC3-3BA2-13DE-F085-D15369D9D387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F80BB12E-367E-B35C-8AF3-F3D2ADC80D74}"/>
                  </a:ext>
                </a:extLst>
              </p:cNvPr>
              <p:cNvCxnSpPr>
                <a:cxnSpLocks/>
                <a:stCxn id="35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FCAC695-22E1-7555-303F-1BE4B9EAED29}"/>
                </a:ext>
              </a:extLst>
            </p:cNvPr>
            <p:cNvGrpSpPr/>
            <p:nvPr/>
          </p:nvGrpSpPr>
          <p:grpSpPr>
            <a:xfrm>
              <a:off x="6061535" y="3852725"/>
              <a:ext cx="521606" cy="118334"/>
              <a:chOff x="5948061" y="2453720"/>
              <a:chExt cx="521606" cy="118334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DE29127-C6BF-2CD6-2BF8-9C0C88B4E3CF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EDF6E175-8C3A-E80E-A201-8A5C54B5FC01}"/>
                  </a:ext>
                </a:extLst>
              </p:cNvPr>
              <p:cNvCxnSpPr>
                <a:cxnSpLocks/>
                <a:stCxn id="33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8122DFA-2A50-258A-2469-9A937AA95742}"/>
                </a:ext>
              </a:extLst>
            </p:cNvPr>
            <p:cNvGrpSpPr/>
            <p:nvPr/>
          </p:nvGrpSpPr>
          <p:grpSpPr>
            <a:xfrm>
              <a:off x="5995954" y="1970900"/>
              <a:ext cx="521606" cy="118334"/>
              <a:chOff x="5948061" y="2453720"/>
              <a:chExt cx="521606" cy="11833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8CA4D4-AC2C-0C3A-D4EE-120CA2AF433C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7455B69B-BB6A-B42E-D308-699336F317E5}"/>
                  </a:ext>
                </a:extLst>
              </p:cNvPr>
              <p:cNvCxnSpPr>
                <a:cxnSpLocks/>
                <a:stCxn id="31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7056CD9-395E-D260-7CAC-CC11FF6992FD}"/>
                </a:ext>
              </a:extLst>
            </p:cNvPr>
            <p:cNvGrpSpPr/>
            <p:nvPr/>
          </p:nvGrpSpPr>
          <p:grpSpPr>
            <a:xfrm>
              <a:off x="4800112" y="2474867"/>
              <a:ext cx="521606" cy="118334"/>
              <a:chOff x="5948061" y="2453720"/>
              <a:chExt cx="521606" cy="11833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D132C29-500E-8338-3678-E6A02F85D6DB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E1FB7E3D-DE68-A1B8-C1CE-E195D548F76F}"/>
                  </a:ext>
                </a:extLst>
              </p:cNvPr>
              <p:cNvCxnSpPr>
                <a:cxnSpLocks/>
                <a:stCxn id="29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43F5B28-0274-AE92-35C6-97B7FC12115C}"/>
                </a:ext>
              </a:extLst>
            </p:cNvPr>
            <p:cNvGrpSpPr/>
            <p:nvPr/>
          </p:nvGrpSpPr>
          <p:grpSpPr>
            <a:xfrm>
              <a:off x="4906075" y="3834917"/>
              <a:ext cx="521606" cy="118334"/>
              <a:chOff x="5948061" y="2453720"/>
              <a:chExt cx="521606" cy="118334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D4DEE76-75E5-42CA-731B-1B75D832DD78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12BC2FA-539E-A8B5-157D-CBB35C807B5B}"/>
                  </a:ext>
                </a:extLst>
              </p:cNvPr>
              <p:cNvCxnSpPr>
                <a:cxnSpLocks/>
                <a:stCxn id="27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0A6D2D8-F361-32FF-BE3B-2012F6366E96}"/>
                </a:ext>
              </a:extLst>
            </p:cNvPr>
            <p:cNvGrpSpPr/>
            <p:nvPr/>
          </p:nvGrpSpPr>
          <p:grpSpPr>
            <a:xfrm>
              <a:off x="5236803" y="2153001"/>
              <a:ext cx="521606" cy="118334"/>
              <a:chOff x="5948061" y="2453720"/>
              <a:chExt cx="521606" cy="11833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4429352-8500-1286-DF3A-F6EE592355B7}"/>
                  </a:ext>
                </a:extLst>
              </p:cNvPr>
              <p:cNvSpPr/>
              <p:nvPr/>
            </p:nvSpPr>
            <p:spPr>
              <a:xfrm>
                <a:off x="5948061" y="2453720"/>
                <a:ext cx="139850" cy="118334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9BA65A7-A366-7EF4-04AE-9F55E39C74C6}"/>
                  </a:ext>
                </a:extLst>
              </p:cNvPr>
              <p:cNvCxnSpPr>
                <a:cxnSpLocks/>
                <a:stCxn id="25" idx="6"/>
              </p:cNvCxnSpPr>
              <p:nvPr/>
            </p:nvCxnSpPr>
            <p:spPr>
              <a:xfrm>
                <a:off x="6087911" y="2512887"/>
                <a:ext cx="381756" cy="0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A781EE90-147C-9430-1D0E-5CD59EEF6D6E}"/>
              </a:ext>
            </a:extLst>
          </p:cNvPr>
          <p:cNvSpPr/>
          <p:nvPr/>
        </p:nvSpPr>
        <p:spPr>
          <a:xfrm>
            <a:off x="6930041" y="4409316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5A550DC-01AF-E3C9-4E3C-7BC81812CF2E}"/>
              </a:ext>
            </a:extLst>
          </p:cNvPr>
          <p:cNvSpPr/>
          <p:nvPr/>
        </p:nvSpPr>
        <p:spPr>
          <a:xfrm>
            <a:off x="6930612" y="4639998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38293FC-7306-8D1F-DC4C-293EB3571CB1}"/>
              </a:ext>
            </a:extLst>
          </p:cNvPr>
          <p:cNvSpPr/>
          <p:nvPr/>
        </p:nvSpPr>
        <p:spPr>
          <a:xfrm>
            <a:off x="6921956" y="4870680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3F50B4D-3FF3-5745-B318-8ACA3CAB23E0}"/>
              </a:ext>
            </a:extLst>
          </p:cNvPr>
          <p:cNvSpPr/>
          <p:nvPr/>
        </p:nvSpPr>
        <p:spPr>
          <a:xfrm>
            <a:off x="6930041" y="5106230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992A969-CFB4-8D1D-96B8-9E64D713C509}"/>
              </a:ext>
            </a:extLst>
          </p:cNvPr>
          <p:cNvSpPr/>
          <p:nvPr/>
        </p:nvSpPr>
        <p:spPr>
          <a:xfrm>
            <a:off x="6916780" y="3532669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FC3460E-0744-98CE-C322-4A1E26D6C6A4}"/>
              </a:ext>
            </a:extLst>
          </p:cNvPr>
          <p:cNvSpPr/>
          <p:nvPr/>
        </p:nvSpPr>
        <p:spPr>
          <a:xfrm>
            <a:off x="6916264" y="3022255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F77B125-B9B1-50FF-6ACC-44F7923A0EDE}"/>
              </a:ext>
            </a:extLst>
          </p:cNvPr>
          <p:cNvSpPr/>
          <p:nvPr/>
        </p:nvSpPr>
        <p:spPr>
          <a:xfrm>
            <a:off x="6935393" y="3742121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378B17-8B7B-D0D0-ECE9-A3F86BE94469}"/>
              </a:ext>
            </a:extLst>
          </p:cNvPr>
          <p:cNvSpPr/>
          <p:nvPr/>
        </p:nvSpPr>
        <p:spPr>
          <a:xfrm>
            <a:off x="6935964" y="3972803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3AB85E7-E173-D108-4F35-CE54391F43D7}"/>
              </a:ext>
            </a:extLst>
          </p:cNvPr>
          <p:cNvSpPr/>
          <p:nvPr/>
        </p:nvSpPr>
        <p:spPr>
          <a:xfrm>
            <a:off x="6927308" y="4203485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5B4B56A-A54C-A7B4-7C39-2DFBAD4B1558}"/>
              </a:ext>
            </a:extLst>
          </p:cNvPr>
          <p:cNvSpPr/>
          <p:nvPr/>
        </p:nvSpPr>
        <p:spPr>
          <a:xfrm>
            <a:off x="6921616" y="2355060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E33FD8B-2866-C9C9-9B7E-9BD70975D5DB}"/>
              </a:ext>
            </a:extLst>
          </p:cNvPr>
          <p:cNvSpPr/>
          <p:nvPr/>
        </p:nvSpPr>
        <p:spPr>
          <a:xfrm>
            <a:off x="6919271" y="1698391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4DCB56E-CD37-C9FB-D5C0-6967520F62FA}"/>
              </a:ext>
            </a:extLst>
          </p:cNvPr>
          <p:cNvSpPr/>
          <p:nvPr/>
        </p:nvSpPr>
        <p:spPr>
          <a:xfrm>
            <a:off x="6919842" y="1929073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8F42843-5BCF-4019-2F93-7CACF477B112}"/>
              </a:ext>
            </a:extLst>
          </p:cNvPr>
          <p:cNvSpPr/>
          <p:nvPr/>
        </p:nvSpPr>
        <p:spPr>
          <a:xfrm>
            <a:off x="6911186" y="2159755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9098B2C-71D0-D9E5-CBD7-D78DBED19206}"/>
              </a:ext>
            </a:extLst>
          </p:cNvPr>
          <p:cNvSpPr/>
          <p:nvPr/>
        </p:nvSpPr>
        <p:spPr>
          <a:xfrm>
            <a:off x="6915720" y="3235439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4B7CE6D-8B23-962F-B6C8-62CA250CBD47}"/>
              </a:ext>
            </a:extLst>
          </p:cNvPr>
          <p:cNvSpPr/>
          <p:nvPr/>
        </p:nvSpPr>
        <p:spPr>
          <a:xfrm>
            <a:off x="6913946" y="2809452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6ACC963-233B-9A8B-DBAA-6EEDF27DCA08}"/>
              </a:ext>
            </a:extLst>
          </p:cNvPr>
          <p:cNvSpPr/>
          <p:nvPr/>
        </p:nvSpPr>
        <p:spPr>
          <a:xfrm>
            <a:off x="6927308" y="2570882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746EEDA-E56C-D413-9FD6-7F87EE240222}"/>
              </a:ext>
            </a:extLst>
          </p:cNvPr>
          <p:cNvSpPr/>
          <p:nvPr/>
        </p:nvSpPr>
        <p:spPr>
          <a:xfrm>
            <a:off x="6935393" y="5308501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4C3864E-8B15-DDE7-F2F8-94911074B116}"/>
              </a:ext>
            </a:extLst>
          </p:cNvPr>
          <p:cNvSpPr/>
          <p:nvPr/>
        </p:nvSpPr>
        <p:spPr>
          <a:xfrm>
            <a:off x="6935964" y="5539183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DC861E0-4877-45AD-70D6-F0D9E633EBCF}"/>
              </a:ext>
            </a:extLst>
          </p:cNvPr>
          <p:cNvSpPr/>
          <p:nvPr/>
        </p:nvSpPr>
        <p:spPr>
          <a:xfrm>
            <a:off x="6927308" y="5769865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5AECB32-9C6F-31D4-B903-C54C72B57C89}"/>
              </a:ext>
            </a:extLst>
          </p:cNvPr>
          <p:cNvSpPr/>
          <p:nvPr/>
        </p:nvSpPr>
        <p:spPr>
          <a:xfrm>
            <a:off x="6935393" y="6005415"/>
            <a:ext cx="182880" cy="182880"/>
          </a:xfrm>
          <a:prstGeom prst="ellipse">
            <a:avLst/>
          </a:prstGeom>
          <a:solidFill>
            <a:srgbClr val="7030A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ooter Placeholder 66">
            <a:extLst>
              <a:ext uri="{FF2B5EF4-FFF2-40B4-BE49-F238E27FC236}">
                <a16:creationId xmlns:a16="http://schemas.microsoft.com/office/drawing/2014/main" id="{836C0F7A-7A8D-318E-C119-106E05CF5AC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8B78B445-5ACB-0FF0-C93B-66D950FEDA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5B0FC-3FDF-73A0-B666-F8791F6F9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About me – how I got here</a:t>
            </a:r>
            <a:br>
              <a:rPr lang="en-US" dirty="0"/>
            </a:b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6450AA-0295-9BD6-47FF-C1E4488099AA}"/>
              </a:ext>
            </a:extLst>
          </p:cNvPr>
          <p:cNvGrpSpPr/>
          <p:nvPr/>
        </p:nvGrpSpPr>
        <p:grpSpPr>
          <a:xfrm>
            <a:off x="253999" y="1010470"/>
            <a:ext cx="3179810" cy="2418530"/>
            <a:chOff x="253999" y="1010470"/>
            <a:chExt cx="3179810" cy="2418530"/>
          </a:xfrm>
        </p:grpSpPr>
        <p:pic>
          <p:nvPicPr>
            <p:cNvPr id="1026" name="Picture 2" descr="Buenos Aires | History, Climate, Population, Map, Meaning, &amp; Facts |  Britannica">
              <a:extLst>
                <a:ext uri="{FF2B5EF4-FFF2-40B4-BE49-F238E27FC236}">
                  <a16:creationId xmlns:a16="http://schemas.microsoft.com/office/drawing/2014/main" id="{2091E7A0-0764-CB87-E546-B627B5B82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1318247"/>
              <a:ext cx="3179809" cy="2110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0DECB6-B5A3-F113-8836-1DA1BA7D6A39}"/>
                </a:ext>
              </a:extLst>
            </p:cNvPr>
            <p:cNvSpPr txBox="1"/>
            <p:nvPr/>
          </p:nvSpPr>
          <p:spPr>
            <a:xfrm>
              <a:off x="253999" y="1010470"/>
              <a:ext cx="26533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Grew up in Buenos Aires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1A852C-8B36-3980-C9B8-5CDB80689C9F}"/>
                </a:ext>
              </a:extLst>
            </p:cNvPr>
            <p:cNvSpPr/>
            <p:nvPr/>
          </p:nvSpPr>
          <p:spPr>
            <a:xfrm>
              <a:off x="254000" y="1010470"/>
              <a:ext cx="3179809" cy="24185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19ACBA-CADC-9FD5-F8C6-A4D978534B58}"/>
              </a:ext>
            </a:extLst>
          </p:cNvPr>
          <p:cNvGrpSpPr/>
          <p:nvPr/>
        </p:nvGrpSpPr>
        <p:grpSpPr>
          <a:xfrm>
            <a:off x="3563815" y="1003827"/>
            <a:ext cx="3789410" cy="2423370"/>
            <a:chOff x="3563815" y="1003827"/>
            <a:chExt cx="3789410" cy="242337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24A48A6-07C6-BB88-D1B6-BCC0D9AF6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03" t="40547" r="203" b="13650"/>
            <a:stretch/>
          </p:blipFill>
          <p:spPr>
            <a:xfrm>
              <a:off x="4173416" y="1488039"/>
              <a:ext cx="3167577" cy="19344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060999-25FE-F4F1-4CD5-C460CDE041C5}"/>
                </a:ext>
              </a:extLst>
            </p:cNvPr>
            <p:cNvSpPr txBox="1"/>
            <p:nvPr/>
          </p:nvSpPr>
          <p:spPr>
            <a:xfrm>
              <a:off x="4173416" y="1003827"/>
              <a:ext cx="237587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University of Michigan </a:t>
              </a:r>
              <a:r>
                <a:rPr lang="en-US" sz="1200" b="1" dirty="0">
                  <a:solidFill>
                    <a:schemeClr val="accent1"/>
                  </a:solidFill>
                </a:rPr>
                <a:t>(2016, BS Physics)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15522D-48CD-5433-FF0D-DE482672366F}"/>
                </a:ext>
              </a:extLst>
            </p:cNvPr>
            <p:cNvSpPr/>
            <p:nvPr/>
          </p:nvSpPr>
          <p:spPr>
            <a:xfrm>
              <a:off x="4173416" y="1008667"/>
              <a:ext cx="3179809" cy="24185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4679AA0F-C3B3-7ABF-8BF8-FB4D69B6B9F3}"/>
                </a:ext>
              </a:extLst>
            </p:cNvPr>
            <p:cNvSpPr/>
            <p:nvPr/>
          </p:nvSpPr>
          <p:spPr>
            <a:xfrm>
              <a:off x="3563815" y="2016535"/>
              <a:ext cx="488774" cy="414215"/>
            </a:xfrm>
            <a:prstGeom prst="rightArrow">
              <a:avLst>
                <a:gd name="adj1" fmla="val 50000"/>
                <a:gd name="adj2" fmla="val 59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D2F0D5-1EFD-240B-A535-C035B671ED04}"/>
              </a:ext>
            </a:extLst>
          </p:cNvPr>
          <p:cNvGrpSpPr/>
          <p:nvPr/>
        </p:nvGrpSpPr>
        <p:grpSpPr>
          <a:xfrm>
            <a:off x="7474052" y="1008667"/>
            <a:ext cx="4280285" cy="2418530"/>
            <a:chOff x="7474052" y="1008667"/>
            <a:chExt cx="4280285" cy="2418530"/>
          </a:xfrm>
        </p:grpSpPr>
        <p:pic>
          <p:nvPicPr>
            <p:cNvPr id="3074" name="Picture 2" descr="Fusion News – Page 54 – Fusion 4 Freedom">
              <a:extLst>
                <a:ext uri="{FF2B5EF4-FFF2-40B4-BE49-F238E27FC236}">
                  <a16:creationId xmlns:a16="http://schemas.microsoft.com/office/drawing/2014/main" id="{4D3EECF0-561C-5699-4D8A-807EBCC6E8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283"/>
            <a:stretch/>
          </p:blipFill>
          <p:spPr bwMode="auto">
            <a:xfrm>
              <a:off x="8080600" y="1672390"/>
              <a:ext cx="3179809" cy="1746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E0A26FE1-F643-22FA-CD17-DC05667D383B}"/>
                </a:ext>
              </a:extLst>
            </p:cNvPr>
            <p:cNvSpPr/>
            <p:nvPr/>
          </p:nvSpPr>
          <p:spPr>
            <a:xfrm>
              <a:off x="7474052" y="2004497"/>
              <a:ext cx="488774" cy="414215"/>
            </a:xfrm>
            <a:prstGeom prst="rightArrow">
              <a:avLst>
                <a:gd name="adj1" fmla="val 50000"/>
                <a:gd name="adj2" fmla="val 59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46DDE7-D909-515C-C0A1-08B56B952DA8}"/>
                </a:ext>
              </a:extLst>
            </p:cNvPr>
            <p:cNvSpPr txBox="1"/>
            <p:nvPr/>
          </p:nvSpPr>
          <p:spPr>
            <a:xfrm>
              <a:off x="8092832" y="1010470"/>
              <a:ext cx="36615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SULI at PPPL (x2!)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FCD624F-E26B-CD48-7EF9-33D21C9762AB}"/>
                </a:ext>
              </a:extLst>
            </p:cNvPr>
            <p:cNvSpPr/>
            <p:nvPr/>
          </p:nvSpPr>
          <p:spPr>
            <a:xfrm>
              <a:off x="8092832" y="1008667"/>
              <a:ext cx="3179809" cy="24185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397B96-82E7-6FBD-A425-837C4547BD3B}"/>
              </a:ext>
            </a:extLst>
          </p:cNvPr>
          <p:cNvGrpSpPr/>
          <p:nvPr/>
        </p:nvGrpSpPr>
        <p:grpSpPr>
          <a:xfrm>
            <a:off x="132365" y="3901886"/>
            <a:ext cx="3816916" cy="2422513"/>
            <a:chOff x="97853" y="3949669"/>
            <a:chExt cx="3816916" cy="2422513"/>
          </a:xfrm>
        </p:grpSpPr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71FD5F9C-A2D6-E946-4932-83B14DA1DBDB}"/>
                </a:ext>
              </a:extLst>
            </p:cNvPr>
            <p:cNvSpPr/>
            <p:nvPr/>
          </p:nvSpPr>
          <p:spPr>
            <a:xfrm rot="10800000">
              <a:off x="3425995" y="4951826"/>
              <a:ext cx="488774" cy="414215"/>
            </a:xfrm>
            <a:prstGeom prst="rightArrow">
              <a:avLst>
                <a:gd name="adj1" fmla="val 50000"/>
                <a:gd name="adj2" fmla="val 59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416219C-3B17-A571-A9D9-B04FC8C4604B}"/>
                </a:ext>
              </a:extLst>
            </p:cNvPr>
            <p:cNvGrpSpPr/>
            <p:nvPr/>
          </p:nvGrpSpPr>
          <p:grpSpPr>
            <a:xfrm>
              <a:off x="97853" y="3949669"/>
              <a:ext cx="3679831" cy="2422513"/>
              <a:chOff x="97853" y="3949669"/>
              <a:chExt cx="3679831" cy="2422513"/>
            </a:xfrm>
          </p:grpSpPr>
          <p:pic>
            <p:nvPicPr>
              <p:cNvPr id="27" name="Picture 26" descr="A person in a white protective suit&#10;&#10;Description automatically generated">
                <a:extLst>
                  <a:ext uri="{FF2B5EF4-FFF2-40B4-BE49-F238E27FC236}">
                    <a16:creationId xmlns:a16="http://schemas.microsoft.com/office/drawing/2014/main" id="{5A337530-2419-7B06-9241-65DB00C7AB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1620" t="775" r="28045" b="-775"/>
              <a:stretch/>
            </p:blipFill>
            <p:spPr>
              <a:xfrm rot="5400000">
                <a:off x="622010" y="3708715"/>
                <a:ext cx="2139310" cy="3187624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61BED31-1A7C-0520-C61C-27129A4EBBC2}"/>
                  </a:ext>
                </a:extLst>
              </p:cNvPr>
              <p:cNvSpPr/>
              <p:nvPr/>
            </p:nvSpPr>
            <p:spPr>
              <a:xfrm>
                <a:off x="116179" y="3956765"/>
                <a:ext cx="3179809" cy="2411434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05585EE-564B-751A-F9F0-06349D4C5BCB}"/>
                  </a:ext>
                </a:extLst>
              </p:cNvPr>
              <p:cNvSpPr txBox="1"/>
              <p:nvPr/>
            </p:nvSpPr>
            <p:spPr>
              <a:xfrm>
                <a:off x="116179" y="3949669"/>
                <a:ext cx="36615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PPPL (2023 -- ??) 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03F97E-F085-6229-A39E-7B8D2AF34D6D}"/>
              </a:ext>
            </a:extLst>
          </p:cNvPr>
          <p:cNvGrpSpPr/>
          <p:nvPr/>
        </p:nvGrpSpPr>
        <p:grpSpPr>
          <a:xfrm>
            <a:off x="7989524" y="3478213"/>
            <a:ext cx="3427663" cy="2852089"/>
            <a:chOff x="7962826" y="3534854"/>
            <a:chExt cx="3427663" cy="2852089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B7379BF7-A650-7F02-E4AB-90E20CA957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72"/>
            <a:stretch/>
          </p:blipFill>
          <p:spPr bwMode="auto">
            <a:xfrm>
              <a:off x="7972005" y="4485533"/>
              <a:ext cx="3179810" cy="1901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C0C25274-CEBA-4884-7110-17B3AE462BF7}"/>
                </a:ext>
              </a:extLst>
            </p:cNvPr>
            <p:cNvSpPr/>
            <p:nvPr/>
          </p:nvSpPr>
          <p:spPr>
            <a:xfrm rot="5400000">
              <a:off x="9471580" y="3532227"/>
              <a:ext cx="408961" cy="414215"/>
            </a:xfrm>
            <a:prstGeom prst="rightArrow">
              <a:avLst>
                <a:gd name="adj1" fmla="val 50000"/>
                <a:gd name="adj2" fmla="val 59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3EC29C9-D4BB-B279-36A9-2587A0FE16A8}"/>
                </a:ext>
              </a:extLst>
            </p:cNvPr>
            <p:cNvSpPr/>
            <p:nvPr/>
          </p:nvSpPr>
          <p:spPr>
            <a:xfrm>
              <a:off x="7964191" y="3968413"/>
              <a:ext cx="3179809" cy="24185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B71CDB-D3F8-5072-7ED4-62E711E5BBA5}"/>
                </a:ext>
              </a:extLst>
            </p:cNvPr>
            <p:cNvSpPr txBox="1"/>
            <p:nvPr/>
          </p:nvSpPr>
          <p:spPr>
            <a:xfrm>
              <a:off x="7962826" y="3963061"/>
              <a:ext cx="342766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University of Illinois </a:t>
              </a:r>
              <a:r>
                <a:rPr lang="en-US" sz="1200" b="1" dirty="0">
                  <a:solidFill>
                    <a:schemeClr val="accent1"/>
                  </a:solidFill>
                </a:rPr>
                <a:t>(2019, MS Nuclear, Plasma, and Radiological Engineering)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B708A9-96C7-C3CE-4E4D-01D1F24646F4}"/>
              </a:ext>
            </a:extLst>
          </p:cNvPr>
          <p:cNvGrpSpPr/>
          <p:nvPr/>
        </p:nvGrpSpPr>
        <p:grpSpPr>
          <a:xfrm>
            <a:off x="4071472" y="3887174"/>
            <a:ext cx="3789411" cy="2440015"/>
            <a:chOff x="4044774" y="3928184"/>
            <a:chExt cx="3789411" cy="2440015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D199EE98-F15E-1AA3-E255-B15249538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2589" y="4247344"/>
              <a:ext cx="3179810" cy="2120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2C0457-2576-0065-A088-A88AC57D5091}"/>
                </a:ext>
              </a:extLst>
            </p:cNvPr>
            <p:cNvSpPr/>
            <p:nvPr/>
          </p:nvSpPr>
          <p:spPr>
            <a:xfrm>
              <a:off x="4044775" y="3949669"/>
              <a:ext cx="3179809" cy="24185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46C69F-82E7-8CD4-218C-BA67E14797A8}"/>
                </a:ext>
              </a:extLst>
            </p:cNvPr>
            <p:cNvSpPr txBox="1"/>
            <p:nvPr/>
          </p:nvSpPr>
          <p:spPr>
            <a:xfrm>
              <a:off x="4044774" y="3928184"/>
              <a:ext cx="36615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Penn State </a:t>
              </a:r>
              <a:r>
                <a:rPr lang="en-US" sz="1200" b="1" dirty="0">
                  <a:solidFill>
                    <a:schemeClr val="accent1"/>
                  </a:solidFill>
                </a:rPr>
                <a:t>(PhD Nuclear Engineering)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EDFD8DDC-9A30-802C-8B7F-6F516B22DCA2}"/>
                </a:ext>
              </a:extLst>
            </p:cNvPr>
            <p:cNvSpPr/>
            <p:nvPr/>
          </p:nvSpPr>
          <p:spPr>
            <a:xfrm rot="10800000">
              <a:off x="7345411" y="4955744"/>
              <a:ext cx="488774" cy="414215"/>
            </a:xfrm>
            <a:prstGeom prst="rightArrow">
              <a:avLst>
                <a:gd name="adj1" fmla="val 50000"/>
                <a:gd name="adj2" fmla="val 59019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43D3-A800-F048-A556-1759B54A8CB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17F00EEC-F069-11DE-A1E3-B1DE28F2AC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5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69AD853-DC26-B00D-FC51-BF6DCAEE6DFB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Early laboratory experiments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 of D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C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First plasma-deposited coatings</a:t>
            </a:r>
            <a:endParaRPr lang="en-US" sz="2000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Many tokamaks had graphite limiters/divertor plates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New tokamaks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TEXTOR 1980 – 2013 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TFTR 1982 – 1997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JET 1983 – 2023 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  <a:sym typeface="Wingdings" pitchFamily="2" charset="2"/>
              </a:rPr>
              <a:t>DIII-D 1986 – present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Tore Supra 1988 – 2010 / </a:t>
            </a:r>
            <a:r>
              <a:rPr lang="en-US" sz="2200" b="1" dirty="0">
                <a:solidFill>
                  <a:schemeClr val="tx1"/>
                </a:solidFill>
                <a:sym typeface="Wingdings" pitchFamily="2" charset="2"/>
              </a:rPr>
              <a:t>WEST 2016 – present</a:t>
            </a:r>
          </a:p>
          <a:p>
            <a:pPr marL="0" indent="0">
              <a:buNone/>
            </a:pPr>
            <a:endParaRPr lang="en-US" sz="2400" dirty="0"/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7A4901-C0A3-A898-3733-AD1EEC3D66E8}"/>
              </a:ext>
            </a:extLst>
          </p:cNvPr>
          <p:cNvSpPr txBox="1"/>
          <p:nvPr/>
        </p:nvSpPr>
        <p:spPr>
          <a:xfrm>
            <a:off x="9211733" y="6068640"/>
            <a:ext cx="2980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[G. Federici,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Fusion, 2001]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C78873-E5B4-5E41-779E-0738EDDE6B5A}"/>
              </a:ext>
            </a:extLst>
          </p:cNvPr>
          <p:cNvGrpSpPr/>
          <p:nvPr/>
        </p:nvGrpSpPr>
        <p:grpSpPr>
          <a:xfrm>
            <a:off x="0" y="225145"/>
            <a:ext cx="12192000" cy="1246495"/>
            <a:chOff x="0" y="1125068"/>
            <a:chExt cx="12192000" cy="124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2C85CA-5EC1-15C6-0635-7DD9E9D967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23294A-535A-9EA9-0267-96368AF00482}"/>
                </a:ext>
              </a:extLst>
            </p:cNvPr>
            <p:cNvCxnSpPr>
              <a:cxnSpLocks/>
            </p:cNvCxnSpPr>
            <p:nvPr/>
          </p:nvCxnSpPr>
          <p:spPr>
            <a:xfrm>
              <a:off x="5176246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CC345-8B4A-D2C4-B9E3-B53D86CD2B7F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1980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1990        2000        2010        2020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BE4E304-8B21-2159-B01B-E4B17B1A5E0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8052C23-22B1-8E00-FC17-DE3009E96C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69AD853-DC26-B00D-FC51-BF6DCAEE6DFB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TFTR ”</a:t>
            </a:r>
            <a:r>
              <a:rPr lang="en-US" sz="2400" dirty="0" err="1">
                <a:solidFill>
                  <a:schemeClr val="tx1"/>
                </a:solidFill>
                <a:sym typeface="Wingdings" pitchFamily="2" charset="2"/>
              </a:rPr>
              <a:t>Supershot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”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Q = 0.27 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Higher neutron rate</a:t>
            </a:r>
            <a:endParaRPr lang="en-US" sz="2200" b="1" dirty="0">
              <a:solidFill>
                <a:schemeClr val="tx1"/>
              </a:solidFill>
              <a:sym typeface="Wingdings" pitchFamily="2" charset="2"/>
            </a:endParaRP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Higher stored energy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Higher energy confinement time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Higher ion temperature 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Less carbon in core</a:t>
            </a:r>
          </a:p>
          <a:p>
            <a:pPr marL="952485" lvl="1" indent="-342900"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  <a:sym typeface="Wingdings" pitchFamily="2" charset="2"/>
            </a:endParaRPr>
          </a:p>
          <a:p>
            <a:pPr marL="952485" lvl="1" indent="-342900">
              <a:buFont typeface="Wingdings" pitchFamily="2" charset="2"/>
              <a:buChar char="§"/>
            </a:pPr>
            <a:endParaRPr lang="en-US" sz="1800" dirty="0">
              <a:solidFill>
                <a:schemeClr val="tx1"/>
              </a:solidFill>
              <a:sym typeface="Wingdings" pitchFamily="2" charset="2"/>
            </a:endParaRPr>
          </a:p>
          <a:p>
            <a:pPr marL="952485" lvl="1" indent="-342900">
              <a:buFont typeface="Wingdings" pitchFamily="2" charset="2"/>
              <a:buChar char="§"/>
            </a:pPr>
            <a:endParaRPr lang="en-US" sz="2200" dirty="0"/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7A4901-C0A3-A898-3733-AD1EEC3D66E8}"/>
              </a:ext>
            </a:extLst>
          </p:cNvPr>
          <p:cNvSpPr txBox="1"/>
          <p:nvPr/>
        </p:nvSpPr>
        <p:spPr>
          <a:xfrm>
            <a:off x="7216141" y="6068640"/>
            <a:ext cx="4975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[J.A. Snipes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JNM 1992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C78873-E5B4-5E41-779E-0738EDDE6B5A}"/>
              </a:ext>
            </a:extLst>
          </p:cNvPr>
          <p:cNvGrpSpPr/>
          <p:nvPr/>
        </p:nvGrpSpPr>
        <p:grpSpPr>
          <a:xfrm>
            <a:off x="0" y="232765"/>
            <a:ext cx="12192000" cy="1246495"/>
            <a:chOff x="0" y="1125068"/>
            <a:chExt cx="12192000" cy="124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2C85CA-5EC1-15C6-0635-7DD9E9D967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23294A-535A-9EA9-0267-96368AF00482}"/>
                </a:ext>
              </a:extLst>
            </p:cNvPr>
            <p:cNvCxnSpPr>
              <a:cxnSpLocks/>
            </p:cNvCxnSpPr>
            <p:nvPr/>
          </p:nvCxnSpPr>
          <p:spPr>
            <a:xfrm>
              <a:off x="6745966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CC345-8B4A-D2C4-B9E3-B53D86CD2B7F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1980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1990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2000        2010        2020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A0F6A7D-F0B4-48D8-78E1-8730476C9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452" y="1571724"/>
            <a:ext cx="4578472" cy="422488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FB1B2-640F-377F-E2F7-A96A35DEFB7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4626-AAA7-8B93-898A-A68535BEA7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34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14DC-BC2D-45FD-F2DA-C33A14FB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as the plasma-facing material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F75C1-D2FE-B981-D32D-BA7471403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NSTX Liquid Lithium Divertor and Lithium Evaporators (LITER)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2EA63-EB30-B272-9FA1-6970C1423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976" y="1408711"/>
            <a:ext cx="4401205" cy="4346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568E63-DF5A-C8C0-B33A-017AC6037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262" y="2745219"/>
            <a:ext cx="4401205" cy="2817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330DDC-2CCC-C36E-725F-8DB1FAB80570}"/>
              </a:ext>
            </a:extLst>
          </p:cNvPr>
          <p:cNvSpPr txBox="1"/>
          <p:nvPr/>
        </p:nvSpPr>
        <p:spPr>
          <a:xfrm>
            <a:off x="7216141" y="6068640"/>
            <a:ext cx="4975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H. W. Kugel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Fusion Engineering and Design, 2012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488B184-EF9A-92E4-AD09-712F1579150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8ADE15-7D82-FD35-A159-E00DEFFB7B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86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14DC-BC2D-45FD-F2DA-C33A14FB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as the plasma-facing material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F75C1-D2FE-B981-D32D-BA7471403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NSTX-U Liquid Lithium Divertor and Lithium Evaporators (LITER)</a:t>
            </a: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Flowing liquid lithium concepts:</a:t>
            </a:r>
          </a:p>
          <a:p>
            <a:pPr lvl="1"/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Flowing liquid lithium (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FLiLi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 limiter </a:t>
            </a:r>
          </a:p>
          <a:p>
            <a:pPr lvl="1"/>
            <a:r>
              <a:rPr lang="en-US" sz="2200" b="0" i="0" u="none" strike="noStrike" dirty="0">
                <a:solidFill>
                  <a:srgbClr val="1F1F1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Lithium Metal Infused Trenches (</a:t>
            </a:r>
            <a:r>
              <a:rPr lang="en-US" sz="2200" b="0" i="0" u="none" strike="noStrike" dirty="0" err="1">
                <a:solidFill>
                  <a:srgbClr val="1F1F1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LiMIT</a:t>
            </a:r>
            <a:r>
              <a:rPr lang="en-US" sz="2200" b="0" i="0" u="none" strike="noStrike" dirty="0">
                <a:solidFill>
                  <a:srgbClr val="1F1F1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B6B2C-0F41-88E7-7F0E-D8549E182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32653"/>
            <a:ext cx="5333619" cy="20347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217248-FE71-39B3-0F61-F2777727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44" y="3581855"/>
            <a:ext cx="6166325" cy="2794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BAF11F-DE8B-2FCC-79DF-1048C91ACF5D}"/>
              </a:ext>
            </a:extLst>
          </p:cNvPr>
          <p:cNvSpPr txBox="1"/>
          <p:nvPr/>
        </p:nvSpPr>
        <p:spPr>
          <a:xfrm>
            <a:off x="4819135" y="6068640"/>
            <a:ext cx="7372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[G. Z.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Zuo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PoP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2020; D. N.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Ruzic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NME 2017]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8B6E26-866E-FB23-9E09-E5DC9473504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52E2F9-D350-FAFB-76E2-F008C4B76C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58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14DC-BC2D-45FD-F2DA-C33A14FB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as the plasma-facing material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F75C1-D2FE-B981-D32D-BA7471403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NSTX-U Liquid Lithium Divertor and Lithium Evaporators (LITER)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Flowing liquid lithium concepts</a:t>
            </a:r>
          </a:p>
          <a:p>
            <a:r>
              <a:rPr lang="en-US" sz="2400" dirty="0"/>
              <a:t>Capillary porous systems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C7E22-DDD3-3EA5-676E-F35E1089D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36" y="3424447"/>
            <a:ext cx="4514335" cy="2951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F87C7E-AF69-1961-A899-6CE260D46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281" y="3745446"/>
            <a:ext cx="5831016" cy="23190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456C1C-34BA-CB1C-12DF-696DF25EA76B}"/>
              </a:ext>
            </a:extLst>
          </p:cNvPr>
          <p:cNvSpPr txBox="1"/>
          <p:nvPr/>
        </p:nvSpPr>
        <p:spPr>
          <a:xfrm>
            <a:off x="4819135" y="6068640"/>
            <a:ext cx="7372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[P.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Rindt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Fusion 2019; C. López Pérez,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Mater. Energy 2023]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69C3E2F-CE8C-26FE-C866-E9A86EA012F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247C733-C1CD-1B7B-D8D0-CC6391B819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13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14DC-BC2D-45FD-F2DA-C33A14FB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as the plasma-facing material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F75C1-D2FE-B981-D32D-BA7471403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NSTX-U Liquid Lithium Divertor and Lithium Evaporators (LITER)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Flowing liquid lithium concepts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Capillary porous systems</a:t>
            </a:r>
          </a:p>
          <a:p>
            <a:r>
              <a:rPr lang="en-US" sz="2400" dirty="0"/>
              <a:t>Lithium vapor box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456C1C-34BA-CB1C-12DF-696DF25EA76B}"/>
              </a:ext>
            </a:extLst>
          </p:cNvPr>
          <p:cNvSpPr txBox="1"/>
          <p:nvPr/>
        </p:nvSpPr>
        <p:spPr>
          <a:xfrm>
            <a:off x="4819135" y="6068640"/>
            <a:ext cx="7372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[E. D.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Emdee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NF 2019]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1203D-F758-F6C2-C4C3-B1B4D822A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135" y="1904583"/>
            <a:ext cx="4302617" cy="385925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F37F0-96D1-23FA-7B12-B855FFCFEA2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D210E-C7EB-A948-1FBB-E0B9CF085A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50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14DC-BC2D-45FD-F2DA-C33A14FB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as the plasma-facing material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F75C1-D2FE-B981-D32D-BA7471403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NSTX-U Liquid Lithium Divertor and Lithium Evaporators (LITER)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Flowing liquid lithium concepts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Capillary porous systems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Lithium vapor box</a:t>
            </a:r>
          </a:p>
          <a:p>
            <a:r>
              <a:rPr lang="en-US" sz="2400" dirty="0"/>
              <a:t>All-lithium walls: </a:t>
            </a:r>
            <a:br>
              <a:rPr lang="en-US" sz="2400" dirty="0"/>
            </a:br>
            <a:r>
              <a:rPr lang="en-US" sz="2400" u="sng" dirty="0"/>
              <a:t>L</a:t>
            </a:r>
            <a:r>
              <a:rPr lang="en-US" sz="2400" dirty="0"/>
              <a:t>ithium </a:t>
            </a:r>
            <a:r>
              <a:rPr lang="en-US" sz="2400" u="sng" dirty="0"/>
              <a:t>T</a:t>
            </a:r>
            <a:r>
              <a:rPr lang="en-US" sz="2400" dirty="0"/>
              <a:t>okamak </a:t>
            </a:r>
            <a:r>
              <a:rPr lang="en-US" sz="2400" dirty="0" err="1"/>
              <a:t>e</a:t>
            </a:r>
            <a:r>
              <a:rPr lang="en-US" sz="2400" u="sng" dirty="0" err="1"/>
              <a:t>X</a:t>
            </a:r>
            <a:r>
              <a:rPr lang="en-US" sz="2400" dirty="0" err="1"/>
              <a:t>periment</a:t>
            </a:r>
            <a:r>
              <a:rPr lang="en-US" sz="2400" dirty="0"/>
              <a:t> (LTX)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456C1C-34BA-CB1C-12DF-696DF25EA76B}"/>
              </a:ext>
            </a:extLst>
          </p:cNvPr>
          <p:cNvSpPr txBox="1"/>
          <p:nvPr/>
        </p:nvSpPr>
        <p:spPr>
          <a:xfrm>
            <a:off x="4819135" y="6068640"/>
            <a:ext cx="7372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[D. P. Boyle,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PRL 2017]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71C86-0F9F-43FA-9111-C490461A6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589" y="2105160"/>
            <a:ext cx="5119211" cy="374576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1B729-16A5-B00B-8BCB-8354F4575DD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9113A-20D8-81A2-3357-42FF03DB5B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33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69AD853-DC26-B00D-FC51-BF6DCAEE6DFB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TFTR ”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Supershot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”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First ITER design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Goal: Q &gt; 10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Divertor: CFC + W (later: just W)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sym typeface="Wingdings" pitchFamily="2" charset="2"/>
              </a:rPr>
              <a:t>First wall: Be</a:t>
            </a:r>
            <a:endParaRPr lang="en-US" sz="2200" dirty="0"/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7A4901-C0A3-A898-3733-AD1EEC3D66E8}"/>
              </a:ext>
            </a:extLst>
          </p:cNvPr>
          <p:cNvSpPr txBox="1"/>
          <p:nvPr/>
        </p:nvSpPr>
        <p:spPr>
          <a:xfrm>
            <a:off x="7216141" y="6068640"/>
            <a:ext cx="4975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[R.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Aymar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Plasma Phys. Control. Fusion 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44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2002]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C78873-E5B4-5E41-779E-0738EDDE6B5A}"/>
              </a:ext>
            </a:extLst>
          </p:cNvPr>
          <p:cNvGrpSpPr/>
          <p:nvPr/>
        </p:nvGrpSpPr>
        <p:grpSpPr>
          <a:xfrm>
            <a:off x="0" y="232765"/>
            <a:ext cx="12192000" cy="1246495"/>
            <a:chOff x="0" y="1125068"/>
            <a:chExt cx="12192000" cy="124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2C85CA-5EC1-15C6-0635-7DD9E9D967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23294A-535A-9EA9-0267-96368AF00482}"/>
                </a:ext>
              </a:extLst>
            </p:cNvPr>
            <p:cNvCxnSpPr>
              <a:cxnSpLocks/>
            </p:cNvCxnSpPr>
            <p:nvPr/>
          </p:nvCxnSpPr>
          <p:spPr>
            <a:xfrm>
              <a:off x="6745966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CC345-8B4A-D2C4-B9E3-B53D86CD2B7F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1980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1990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2000        2010        2020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AE96FD5-2EDA-7091-3E96-2B60A0171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086" y="1824561"/>
            <a:ext cx="5832639" cy="384084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89B3FC-84F2-C7EF-6B5B-CBF09654F70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F13E0-09F1-7828-2180-13D7F5E986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29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69AD853-DC26-B00D-FC51-BF6DCAEE6DFB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2008: tungsten fuzz</a:t>
            </a:r>
            <a:endParaRPr lang="en-US" sz="1800" dirty="0">
              <a:solidFill>
                <a:schemeClr val="tx1"/>
              </a:solidFill>
              <a:sym typeface="Wingdings" pitchFamily="2" charset="2"/>
            </a:endParaRP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C78873-E5B4-5E41-779E-0738EDDE6B5A}"/>
              </a:ext>
            </a:extLst>
          </p:cNvPr>
          <p:cNvGrpSpPr/>
          <p:nvPr/>
        </p:nvGrpSpPr>
        <p:grpSpPr>
          <a:xfrm>
            <a:off x="0" y="232765"/>
            <a:ext cx="12192000" cy="1246495"/>
            <a:chOff x="0" y="1125068"/>
            <a:chExt cx="12192000" cy="124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2C85CA-5EC1-15C6-0635-7DD9E9D967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23294A-535A-9EA9-0267-96368AF00482}"/>
                </a:ext>
              </a:extLst>
            </p:cNvPr>
            <p:cNvCxnSpPr>
              <a:cxnSpLocks/>
            </p:cNvCxnSpPr>
            <p:nvPr/>
          </p:nvCxnSpPr>
          <p:spPr>
            <a:xfrm>
              <a:off x="8237014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CC345-8B4A-D2C4-B9E3-B53D86CD2B7F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1980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1990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2000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2010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6E2D6E-FA11-99CE-7573-27050010C797}"/>
              </a:ext>
            </a:extLst>
          </p:cNvPr>
          <p:cNvSpPr txBox="1"/>
          <p:nvPr/>
        </p:nvSpPr>
        <p:spPr>
          <a:xfrm>
            <a:off x="7672553" y="6068640"/>
            <a:ext cx="4519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[M. J. Baldwin, et al., Nuclear Fusion 48 (2008)]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9C8319-63F6-AB8F-AB97-C528CB69AC2A}"/>
              </a:ext>
            </a:extLst>
          </p:cNvPr>
          <p:cNvGrpSpPr/>
          <p:nvPr/>
        </p:nvGrpSpPr>
        <p:grpSpPr>
          <a:xfrm>
            <a:off x="4189491" y="1762742"/>
            <a:ext cx="7368167" cy="3973290"/>
            <a:chOff x="2705100" y="1778000"/>
            <a:chExt cx="6781800" cy="36570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8A3F50-1069-E869-CC91-6E06563B4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5100" y="1778000"/>
              <a:ext cx="6781800" cy="3302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0B08A7-ACCD-60F8-208A-E0B6ACCC5271}"/>
                </a:ext>
              </a:extLst>
            </p:cNvPr>
            <p:cNvSpPr txBox="1"/>
            <p:nvPr/>
          </p:nvSpPr>
          <p:spPr>
            <a:xfrm>
              <a:off x="2705100" y="5077024"/>
              <a:ext cx="6781800" cy="358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A9392D4-50AC-C1FA-2143-4731771AF2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3E01021-6621-7F17-73D2-4F7ACC1698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66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69AD853-DC26-B00D-FC51-BF6DCAEE6DFB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2008: tungsten fuzz</a:t>
            </a:r>
            <a:endParaRPr lang="en-US" sz="1800" dirty="0">
              <a:solidFill>
                <a:schemeClr val="tx1"/>
              </a:solidFill>
              <a:sym typeface="Wingdings" pitchFamily="2" charset="2"/>
            </a:endParaRPr>
          </a:p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C78873-E5B4-5E41-779E-0738EDDE6B5A}"/>
              </a:ext>
            </a:extLst>
          </p:cNvPr>
          <p:cNvGrpSpPr/>
          <p:nvPr/>
        </p:nvGrpSpPr>
        <p:grpSpPr>
          <a:xfrm>
            <a:off x="0" y="232765"/>
            <a:ext cx="12192000" cy="1246495"/>
            <a:chOff x="0" y="1125068"/>
            <a:chExt cx="12192000" cy="124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2C85CA-5EC1-15C6-0635-7DD9E9D967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23294A-535A-9EA9-0267-96368AF00482}"/>
                </a:ext>
              </a:extLst>
            </p:cNvPr>
            <p:cNvCxnSpPr>
              <a:cxnSpLocks/>
            </p:cNvCxnSpPr>
            <p:nvPr/>
          </p:nvCxnSpPr>
          <p:spPr>
            <a:xfrm>
              <a:off x="8237014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CC345-8B4A-D2C4-B9E3-B53D86CD2B7F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1980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1990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2000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2010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D8A0626-4EE9-EBAB-CCFF-490C4125BDFA}"/>
              </a:ext>
            </a:extLst>
          </p:cNvPr>
          <p:cNvSpPr txBox="1"/>
          <p:nvPr/>
        </p:nvSpPr>
        <p:spPr>
          <a:xfrm>
            <a:off x="7672553" y="6068640"/>
            <a:ext cx="4519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[D. Dasgupta, et al., Nuclear Fusion 59 (2019)]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359F7B-826C-5E85-D26D-0B9AB8ABA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204" y="927471"/>
            <a:ext cx="3414795" cy="4887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944305-81B7-DBF3-3659-951027DBE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96" y="1819653"/>
            <a:ext cx="4641808" cy="370492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EBDD7-41A0-5CD7-B119-D9471B55356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554D2-22A8-D33D-2695-69A0DE173F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47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BA908-B913-E10B-97CD-EB24A85A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51E646-CCC1-343D-5551-3F5E4B5AD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This talk focuses on plasma material interactions (PMI) for </a:t>
            </a:r>
            <a:r>
              <a:rPr lang="en-US" sz="2400" u="sng" dirty="0"/>
              <a:t>fusion applications</a:t>
            </a:r>
          </a:p>
          <a:p>
            <a:endParaRPr lang="en-US" sz="2400" u="sng" dirty="0"/>
          </a:p>
          <a:p>
            <a:r>
              <a:rPr lang="en-US" sz="2400" dirty="0"/>
              <a:t>Other areas where PMI is important:</a:t>
            </a:r>
          </a:p>
          <a:p>
            <a:pPr lvl="1"/>
            <a:r>
              <a:rPr lang="en-US" sz="2200" dirty="0"/>
              <a:t>Semiconductor manufacturing</a:t>
            </a:r>
          </a:p>
          <a:p>
            <a:pPr lvl="1"/>
            <a:r>
              <a:rPr lang="en-US" sz="2200" dirty="0"/>
              <a:t>Electric propulsion </a:t>
            </a:r>
          </a:p>
          <a:p>
            <a:pPr lvl="1"/>
            <a:r>
              <a:rPr lang="en-US" sz="2200" dirty="0"/>
              <a:t>Solar wind/space weathering of asteroids 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r>
              <a:rPr lang="en-US" sz="2400" dirty="0"/>
              <a:t>In this talk: “hydrogen” is short for “hydrogen isotopes” = H/D/T</a:t>
            </a:r>
          </a:p>
          <a:p>
            <a:pPr lvl="1"/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2A3B7-666A-767A-B3DB-39A7CC41AC0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EBBD9-1120-0546-E36C-6F464BE51C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50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69AD853-DC26-B00D-FC51-BF6DCAEE6DFB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2011: JET ITER-like wall (ILW) </a:t>
            </a:r>
            <a:endParaRPr lang="en-US" sz="2200" dirty="0"/>
          </a:p>
          <a:p>
            <a:pPr marL="0" indent="0">
              <a:buClr>
                <a:schemeClr val="accent3"/>
              </a:buClr>
              <a:buNone/>
            </a:pP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C78873-E5B4-5E41-779E-0738EDDE6B5A}"/>
              </a:ext>
            </a:extLst>
          </p:cNvPr>
          <p:cNvGrpSpPr/>
          <p:nvPr/>
        </p:nvGrpSpPr>
        <p:grpSpPr>
          <a:xfrm>
            <a:off x="0" y="241003"/>
            <a:ext cx="12192000" cy="1246495"/>
            <a:chOff x="0" y="1125068"/>
            <a:chExt cx="12192000" cy="124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2C85CA-5EC1-15C6-0635-7DD9E9D967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23294A-535A-9EA9-0267-96368AF00482}"/>
                </a:ext>
              </a:extLst>
            </p:cNvPr>
            <p:cNvCxnSpPr>
              <a:cxnSpLocks/>
            </p:cNvCxnSpPr>
            <p:nvPr/>
          </p:nvCxnSpPr>
          <p:spPr>
            <a:xfrm>
              <a:off x="9777491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CC345-8B4A-D2C4-B9E3-B53D86CD2B7F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1980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1990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2000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2010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75044B-0E2F-0BBA-F373-5B229E221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603" y="1607820"/>
            <a:ext cx="6064228" cy="43006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317D07-CE99-0611-F4D1-B28869420D81}"/>
              </a:ext>
            </a:extLst>
          </p:cNvPr>
          <p:cNvSpPr txBox="1"/>
          <p:nvPr/>
        </p:nvSpPr>
        <p:spPr>
          <a:xfrm>
            <a:off x="6796216" y="6068640"/>
            <a:ext cx="539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[L. Horton,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Fusion Engineering and Design, 2013]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8667E-EAF0-616D-E8CE-1A9A0C59EC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62957-9800-09F9-0844-95F0DA5245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49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8A82E3-F8C3-8C98-C2F4-9C8741187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41" t="75993" r="8587"/>
          <a:stretch/>
        </p:blipFill>
        <p:spPr>
          <a:xfrm>
            <a:off x="8641491" y="1736169"/>
            <a:ext cx="3418703" cy="21867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0AD3D4-54AB-15C2-F5E9-FB317ABC1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204"/>
          <a:stretch/>
        </p:blipFill>
        <p:spPr>
          <a:xfrm>
            <a:off x="5446797" y="921824"/>
            <a:ext cx="3271706" cy="519807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69AD853-DC26-B00D-FC51-BF6DCAEE6DFB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2011: JET ITER-like wall (ILW)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2015: DIII-D Metal Rings Campaign</a:t>
            </a:r>
            <a:endParaRPr lang="en-US" sz="2200" dirty="0"/>
          </a:p>
          <a:p>
            <a:pPr marL="0" indent="0">
              <a:buClr>
                <a:schemeClr val="accent3"/>
              </a:buClr>
              <a:buNone/>
            </a:pP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C78873-E5B4-5E41-779E-0738EDDE6B5A}"/>
              </a:ext>
            </a:extLst>
          </p:cNvPr>
          <p:cNvGrpSpPr/>
          <p:nvPr/>
        </p:nvGrpSpPr>
        <p:grpSpPr>
          <a:xfrm>
            <a:off x="0" y="241003"/>
            <a:ext cx="12192000" cy="1246495"/>
            <a:chOff x="0" y="1125068"/>
            <a:chExt cx="12192000" cy="124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2C85CA-5EC1-15C6-0635-7DD9E9D967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23294A-535A-9EA9-0267-96368AF00482}"/>
                </a:ext>
              </a:extLst>
            </p:cNvPr>
            <p:cNvCxnSpPr>
              <a:cxnSpLocks/>
            </p:cNvCxnSpPr>
            <p:nvPr/>
          </p:nvCxnSpPr>
          <p:spPr>
            <a:xfrm>
              <a:off x="9777491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CC345-8B4A-D2C4-B9E3-B53D86CD2B7F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1980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1990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2000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2010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317D07-CE99-0611-F4D1-B28869420D81}"/>
              </a:ext>
            </a:extLst>
          </p:cNvPr>
          <p:cNvSpPr txBox="1"/>
          <p:nvPr/>
        </p:nvSpPr>
        <p:spPr>
          <a:xfrm>
            <a:off x="6796216" y="6068640"/>
            <a:ext cx="539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[E. A. Unterberg,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Nuclear Materials and Energy, 2019]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8667E-EAF0-616D-E8CE-1A9A0C59EC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62957-9800-09F9-0844-95F0DA5245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91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69AD853-DC26-B00D-FC51-BF6DCAEE6DFB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2011: JET ITER-like wall (ILW)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2015: DIII-D Metal Rings Campaign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2017: WEST operates with full W walls </a:t>
            </a:r>
            <a:endParaRPr lang="en-US" sz="2200" dirty="0"/>
          </a:p>
          <a:p>
            <a:pPr marL="0" indent="0">
              <a:buClr>
                <a:schemeClr val="accent3"/>
              </a:buClr>
              <a:buNone/>
            </a:pP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C78873-E5B4-5E41-779E-0738EDDE6B5A}"/>
              </a:ext>
            </a:extLst>
          </p:cNvPr>
          <p:cNvGrpSpPr/>
          <p:nvPr/>
        </p:nvGrpSpPr>
        <p:grpSpPr>
          <a:xfrm>
            <a:off x="0" y="241003"/>
            <a:ext cx="12192000" cy="1246495"/>
            <a:chOff x="0" y="1125068"/>
            <a:chExt cx="12192000" cy="124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2C85CA-5EC1-15C6-0635-7DD9E9D967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23294A-535A-9EA9-0267-96368AF00482}"/>
                </a:ext>
              </a:extLst>
            </p:cNvPr>
            <p:cNvCxnSpPr>
              <a:cxnSpLocks/>
            </p:cNvCxnSpPr>
            <p:nvPr/>
          </p:nvCxnSpPr>
          <p:spPr>
            <a:xfrm>
              <a:off x="9777491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CC345-8B4A-D2C4-B9E3-B53D86CD2B7F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1980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1990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2000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2010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3" name="Picture 2" descr="page7image2484379904">
            <a:extLst>
              <a:ext uri="{FF2B5EF4-FFF2-40B4-BE49-F238E27FC236}">
                <a16:creationId xmlns:a16="http://schemas.microsoft.com/office/drawing/2014/main" id="{4223AC79-4E68-AA69-58D1-1B567E314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63" y="1784215"/>
            <a:ext cx="5980950" cy="37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D766C9-5F5D-78DB-E1A8-334183E4C40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9D4BC-4B7A-4546-AC0F-FC7C78364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1E1CD-57C9-9767-2AF2-73B4A1BDD949}"/>
              </a:ext>
            </a:extLst>
          </p:cNvPr>
          <p:cNvSpPr txBox="1"/>
          <p:nvPr/>
        </p:nvSpPr>
        <p:spPr>
          <a:xfrm>
            <a:off x="6796216" y="6068640"/>
            <a:ext cx="539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[J.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Bucalossi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., Nuclear Fusion, 2022]</a:t>
            </a:r>
          </a:p>
        </p:txBody>
      </p:sp>
    </p:spTree>
    <p:extLst>
      <p:ext uri="{BB962C8B-B14F-4D97-AF65-F5344CB8AC3E}">
        <p14:creationId xmlns:p14="http://schemas.microsoft.com/office/powerpoint/2010/main" val="1226853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69AD853-DC26-B00D-FC51-BF6DCAEE6DFB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5633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2011: JET ITER-like wall (ILW)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2015: DIII-D Metal Rings Campaign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2017: WEST operates with full W walls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2018: Impurity Powder Droppers</a:t>
            </a:r>
            <a:endParaRPr lang="en-US" sz="1800" dirty="0">
              <a:solidFill>
                <a:schemeClr val="tx1"/>
              </a:solidFill>
              <a:sym typeface="Wingdings" pitchFamily="2" charset="2"/>
            </a:endParaRP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/>
              <a:t>Insert powders into plasma </a:t>
            </a:r>
            <a:r>
              <a:rPr lang="en-US" sz="2200" i="1" u="sng" dirty="0"/>
              <a:t>during</a:t>
            </a:r>
            <a:r>
              <a:rPr lang="en-US" sz="2200" dirty="0"/>
              <a:t> plasma discharges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/>
              <a:t>Can be used with almost any powder (Li, Si, C) 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/>
              <a:t>Installed on DIII-D, ASDEX-Upgrade, WEST, </a:t>
            </a:r>
            <a:br>
              <a:rPr lang="en-US" sz="2200" dirty="0"/>
            </a:br>
            <a:r>
              <a:rPr lang="en-US" sz="2200" dirty="0"/>
              <a:t>W7X, LHD, KSTAR and EAST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2200" dirty="0"/>
              <a:t>Results: </a:t>
            </a:r>
            <a:r>
              <a:rPr lang="en-US" sz="2000" dirty="0"/>
              <a:t>ELM suppression and mitigation, wall conditioning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en-US" sz="2200" dirty="0"/>
          </a:p>
          <a:p>
            <a:pPr marL="0" indent="0">
              <a:buClr>
                <a:schemeClr val="accent3"/>
              </a:buClr>
              <a:buNone/>
            </a:pP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C78873-E5B4-5E41-779E-0738EDDE6B5A}"/>
              </a:ext>
            </a:extLst>
          </p:cNvPr>
          <p:cNvGrpSpPr/>
          <p:nvPr/>
        </p:nvGrpSpPr>
        <p:grpSpPr>
          <a:xfrm>
            <a:off x="0" y="241003"/>
            <a:ext cx="12192000" cy="1246495"/>
            <a:chOff x="0" y="1125068"/>
            <a:chExt cx="12192000" cy="124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2C85CA-5EC1-15C6-0635-7DD9E9D967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23294A-535A-9EA9-0267-96368AF00482}"/>
                </a:ext>
              </a:extLst>
            </p:cNvPr>
            <p:cNvCxnSpPr>
              <a:cxnSpLocks/>
            </p:cNvCxnSpPr>
            <p:nvPr/>
          </p:nvCxnSpPr>
          <p:spPr>
            <a:xfrm>
              <a:off x="9777491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CC345-8B4A-D2C4-B9E3-B53D86CD2B7F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1980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1990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2000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2010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834B2E6-912E-CCCF-3DA9-FF2507E20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623" y="1684605"/>
            <a:ext cx="3491177" cy="41869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2CE8AE-BAB8-9F5F-2123-5CCBBA275A8C}"/>
              </a:ext>
            </a:extLst>
          </p:cNvPr>
          <p:cNvSpPr txBox="1"/>
          <p:nvPr/>
        </p:nvSpPr>
        <p:spPr>
          <a:xfrm>
            <a:off x="7672553" y="6068640"/>
            <a:ext cx="4519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[A. Nagy, et al., Rev. Sci.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Instrum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89 (2018)]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2E722-DB17-A827-9A96-D535BFAADF5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D015A-B68D-254C-E952-A437A99A53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7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69AD853-DC26-B00D-FC51-BF6DCAEE6DFB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2023: ITER updates its baseline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Be first wall  W first wall</a:t>
            </a:r>
          </a:p>
          <a:p>
            <a:pPr marL="952485" lvl="1" indent="-3429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Needs boronization</a:t>
            </a:r>
          </a:p>
          <a:p>
            <a:pPr marL="0" indent="0">
              <a:buClr>
                <a:schemeClr val="accent3"/>
              </a:buClr>
              <a:buNone/>
            </a:pP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C78873-E5B4-5E41-779E-0738EDDE6B5A}"/>
              </a:ext>
            </a:extLst>
          </p:cNvPr>
          <p:cNvGrpSpPr/>
          <p:nvPr/>
        </p:nvGrpSpPr>
        <p:grpSpPr>
          <a:xfrm>
            <a:off x="0" y="232765"/>
            <a:ext cx="12192000" cy="1246495"/>
            <a:chOff x="0" y="1125068"/>
            <a:chExt cx="12192000" cy="124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62C85CA-5EC1-15C6-0635-7DD9E9D9676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23294A-535A-9EA9-0267-96368AF00482}"/>
                </a:ext>
              </a:extLst>
            </p:cNvPr>
            <p:cNvCxnSpPr>
              <a:cxnSpLocks/>
            </p:cNvCxnSpPr>
            <p:nvPr/>
          </p:nvCxnSpPr>
          <p:spPr>
            <a:xfrm>
              <a:off x="11458009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0CC345-8B4A-D2C4-B9E3-B53D86CD2B7F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1970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1980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1990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2000        2010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D98E61-5257-A045-DDC4-CA8E9AA31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727" y="1430239"/>
            <a:ext cx="5360773" cy="468742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BA48B1-7164-F0AD-AFA1-78BFB91B981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CEFEFE-0B3A-B392-D463-98DFD9680E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F86C3F-42EE-FF1B-D1AA-508B488EAF1D}"/>
              </a:ext>
            </a:extLst>
          </p:cNvPr>
          <p:cNvSpPr txBox="1"/>
          <p:nvPr/>
        </p:nvSpPr>
        <p:spPr>
          <a:xfrm>
            <a:off x="6796216" y="6068640"/>
            <a:ext cx="539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[H. Schamis,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in preparation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98263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E3C32-5CCC-BDAB-C08F-83DE5D647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Brief overview of other PMI topics: Divertor geometry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56068-A21E-6AEE-F7D2-5DBE61700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Snowflake divertor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Additional null point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4 strike points instead of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AB987-D1D8-C351-455C-27ACDC6A59AA}"/>
              </a:ext>
            </a:extLst>
          </p:cNvPr>
          <p:cNvSpPr txBox="1"/>
          <p:nvPr/>
        </p:nvSpPr>
        <p:spPr>
          <a:xfrm>
            <a:off x="3690298" y="6068640"/>
            <a:ext cx="8501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[D. D.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Ryutov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PoP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2015]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F3E412-7C62-1456-719A-E2E247097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5"/>
          <a:stretch/>
        </p:blipFill>
        <p:spPr>
          <a:xfrm>
            <a:off x="7160007" y="1318590"/>
            <a:ext cx="2806357" cy="477962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0C0EDE-4850-8622-0910-3669C11D32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9C6406-074E-BA13-892F-5F5EA63893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33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E3C32-5CCC-BDAB-C08F-83DE5D647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Brief overview of other PMI topics: Divertor geometry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56068-A21E-6AEE-F7D2-5DBE61700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Snowflake divertor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Additional null point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4 strike points instead of 2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Long legged divertor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dirty="0"/>
              <a:t>Strike point further from X-point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AB987-D1D8-C351-455C-27ACDC6A59AA}"/>
              </a:ext>
            </a:extLst>
          </p:cNvPr>
          <p:cNvSpPr txBox="1"/>
          <p:nvPr/>
        </p:nvSpPr>
        <p:spPr>
          <a:xfrm>
            <a:off x="3690298" y="6068640"/>
            <a:ext cx="8501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[M.R.K.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Wingram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Fus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59 2019]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974158-EF3C-4E62-CF45-565D1CE4D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439" y="1159598"/>
            <a:ext cx="3715313" cy="490904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0C0EDE-4850-8622-0910-3669C11D322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9C6406-074E-BA13-892F-5F5EA63893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E9B57-BCE1-8269-A7CE-39E240916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059"/>
            <a:ext cx="10161752" cy="990600"/>
          </a:xfrm>
        </p:spPr>
        <p:txBody>
          <a:bodyPr>
            <a:normAutofit/>
          </a:bodyPr>
          <a:lstStyle/>
          <a:p>
            <a:r>
              <a:rPr lang="en-US" sz="2900" dirty="0"/>
              <a:t>Brief overview of other PMI topics: Detachment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94148-FDE4-3DD9-CD22-3C163B56F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Impurity seeding (e.g., Ne gas puffing) increases neutral pressure in SOL: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/>
              <a:t>Increases collisions and radiative losses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/>
              <a:t>Decreases heat flux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/>
              <a:t>Decreases </a:t>
            </a:r>
            <a:r>
              <a:rPr lang="en-US" sz="2200" dirty="0" err="1"/>
              <a:t>Te</a:t>
            </a:r>
            <a:endParaRPr lang="en-US" sz="2200" dirty="0"/>
          </a:p>
          <a:p>
            <a:pPr lvl="1">
              <a:buFont typeface="Wingdings" pitchFamily="2" charset="2"/>
              <a:buChar char="§"/>
            </a:pPr>
            <a:r>
              <a:rPr lang="en-US" sz="2200" dirty="0"/>
              <a:t>Decreases ion impact energy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/>
              <a:t>Increases flux to the divertor plates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881EB-3C13-0B6B-6A6C-F8985925871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5F6F3-48D5-E37B-56D7-EC247C7A32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38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01FCE-05FE-8D2A-30FD-4E332CD987B5}"/>
              </a:ext>
            </a:extLst>
          </p:cNvPr>
          <p:cNvSpPr txBox="1"/>
          <p:nvPr/>
        </p:nvSpPr>
        <p:spPr>
          <a:xfrm>
            <a:off x="3690298" y="6068640"/>
            <a:ext cx="8501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[R. Pitts,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Nuclear Materials and Energy 20 (2019)]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8316B-34A0-CFA7-5C05-4E6F1C5FE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59" b="-1"/>
          <a:stretch/>
        </p:blipFill>
        <p:spPr>
          <a:xfrm>
            <a:off x="9071835" y="2361955"/>
            <a:ext cx="3187959" cy="35553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FAD6B80-13E7-A9D2-A48E-9514C0A6AB4D}"/>
              </a:ext>
            </a:extLst>
          </p:cNvPr>
          <p:cNvGrpSpPr/>
          <p:nvPr/>
        </p:nvGrpSpPr>
        <p:grpSpPr>
          <a:xfrm>
            <a:off x="6007443" y="2229631"/>
            <a:ext cx="3196198" cy="3687637"/>
            <a:chOff x="4168855" y="102973"/>
            <a:chExt cx="3196198" cy="36876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34B70E-D925-016B-222F-D55096CDC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1502"/>
            <a:stretch/>
          </p:blipFill>
          <p:spPr>
            <a:xfrm>
              <a:off x="4177094" y="102973"/>
              <a:ext cx="3187959" cy="33260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C51888-29E0-1648-83C5-0A37181E9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4414"/>
            <a:stretch/>
          </p:blipFill>
          <p:spPr>
            <a:xfrm>
              <a:off x="4168855" y="3407552"/>
              <a:ext cx="3187959" cy="383058"/>
            </a:xfrm>
            <a:prstGeom prst="rect">
              <a:avLst/>
            </a:prstGeom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652D34-AD19-F7DA-E155-92DE180D297D}"/>
              </a:ext>
            </a:extLst>
          </p:cNvPr>
          <p:cNvCxnSpPr>
            <a:cxnSpLocks/>
          </p:cNvCxnSpPr>
          <p:nvPr/>
        </p:nvCxnSpPr>
        <p:spPr>
          <a:xfrm>
            <a:off x="7115391" y="2361955"/>
            <a:ext cx="349640" cy="145458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9377EDB-5268-9AB4-BFCD-84848706E9D8}"/>
              </a:ext>
            </a:extLst>
          </p:cNvPr>
          <p:cNvCxnSpPr>
            <a:cxnSpLocks/>
          </p:cNvCxnSpPr>
          <p:nvPr/>
        </p:nvCxnSpPr>
        <p:spPr>
          <a:xfrm>
            <a:off x="7290211" y="4079621"/>
            <a:ext cx="349640" cy="145458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3D7E17-838A-1BEB-74F9-5A62CE8E6F0C}"/>
              </a:ext>
            </a:extLst>
          </p:cNvPr>
          <p:cNvCxnSpPr>
            <a:cxnSpLocks/>
          </p:cNvCxnSpPr>
          <p:nvPr/>
        </p:nvCxnSpPr>
        <p:spPr>
          <a:xfrm flipV="1">
            <a:off x="10143224" y="2565322"/>
            <a:ext cx="172099" cy="132363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97DD4C6-FCFF-2662-F52A-9E44B6AF0C22}"/>
              </a:ext>
            </a:extLst>
          </p:cNvPr>
          <p:cNvCxnSpPr>
            <a:cxnSpLocks/>
          </p:cNvCxnSpPr>
          <p:nvPr/>
        </p:nvCxnSpPr>
        <p:spPr>
          <a:xfrm flipV="1">
            <a:off x="10234514" y="4191699"/>
            <a:ext cx="209618" cy="1103621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16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6C6C-C5C0-0BB9-2779-871F16E5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Brief overview of other PMI topics: Novel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D4601-D715-B665-11ED-2DFB10DB5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High-entropy alloys (HEAs)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/>
              <a:t>Example: W</a:t>
            </a:r>
            <a:r>
              <a:rPr lang="en-US" sz="2200" baseline="-25000" dirty="0"/>
              <a:t>31</a:t>
            </a:r>
            <a:r>
              <a:rPr lang="en-US" sz="2200" dirty="0"/>
              <a:t> Ta</a:t>
            </a:r>
            <a:r>
              <a:rPr lang="en-US" sz="2200" baseline="-25000" dirty="0"/>
              <a:t>34</a:t>
            </a:r>
            <a:r>
              <a:rPr lang="en-US" sz="2200" dirty="0"/>
              <a:t> Cr</a:t>
            </a:r>
            <a:r>
              <a:rPr lang="en-US" sz="2200" baseline="-25000" dirty="0"/>
              <a:t>5</a:t>
            </a:r>
            <a:r>
              <a:rPr lang="en-US" sz="2200" dirty="0"/>
              <a:t> V</a:t>
            </a:r>
            <a:r>
              <a:rPr lang="en-US" sz="2200" baseline="-25000" dirty="0"/>
              <a:t>27</a:t>
            </a:r>
            <a:r>
              <a:rPr lang="en-US" sz="2200" dirty="0"/>
              <a:t>Hf</a:t>
            </a:r>
            <a:r>
              <a:rPr lang="en-US" sz="2200" baseline="-25000" dirty="0"/>
              <a:t>3</a:t>
            </a:r>
            <a:r>
              <a:rPr lang="en-US" sz="22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101D2-8448-18A4-EC72-B2FFA0C04775}"/>
              </a:ext>
            </a:extLst>
          </p:cNvPr>
          <p:cNvSpPr txBox="1"/>
          <p:nvPr/>
        </p:nvSpPr>
        <p:spPr>
          <a:xfrm>
            <a:off x="3690298" y="6068640"/>
            <a:ext cx="8501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 O. El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Atwani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Nature 2023,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C4D966-6162-0722-93BB-30A46DD21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577" y="4919362"/>
            <a:ext cx="3591079" cy="516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52DE6A-ACC5-B2CE-65C5-157EA2677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535" y="1131784"/>
            <a:ext cx="3910090" cy="377316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39EACB-D7D0-FB8D-5115-2610D04D8EB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AFC36A-E4E6-B89B-D939-4D092C5056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32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6C6C-C5C0-0BB9-2779-871F16E5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Brief overview of other PMI topics: Novel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D4601-D715-B665-11ED-2DFB10DB5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High-entropy alloys (HEAs)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Dispersion-strengthened tungsten composites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/>
              <a:t>Transition metal carbide or oxide dispersoids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101D2-8448-18A4-EC72-B2FFA0C04775}"/>
              </a:ext>
            </a:extLst>
          </p:cNvPr>
          <p:cNvSpPr txBox="1"/>
          <p:nvPr/>
        </p:nvSpPr>
        <p:spPr>
          <a:xfrm>
            <a:off x="3690298" y="6068640"/>
            <a:ext cx="8501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[T.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Marchhart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al.,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Sci. Rep. 2024]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66326E-7DBB-A959-11AA-61951A4A4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414" y="2827066"/>
            <a:ext cx="4893699" cy="3395462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4686DBF-85FC-027F-6250-CB1B256E554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B18E18-237F-ECD8-303A-2E0B03941F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0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52E36-D9B1-AFA5-D80C-0CADFA137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Plasmas affect materials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C79A57-7540-54E4-F717-7C452F9F8E56}"/>
              </a:ext>
            </a:extLst>
          </p:cNvPr>
          <p:cNvSpPr/>
          <p:nvPr/>
        </p:nvSpPr>
        <p:spPr>
          <a:xfrm>
            <a:off x="8621889" y="1388532"/>
            <a:ext cx="914400" cy="473286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Wall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327CAE-6236-E535-726C-66553868DF53}"/>
              </a:ext>
            </a:extLst>
          </p:cNvPr>
          <p:cNvGrpSpPr/>
          <p:nvPr/>
        </p:nvGrpSpPr>
        <p:grpSpPr>
          <a:xfrm>
            <a:off x="5358690" y="1953800"/>
            <a:ext cx="6833310" cy="2950231"/>
            <a:chOff x="5358690" y="1953800"/>
            <a:chExt cx="6833310" cy="295023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93FFC4-4E45-7B5D-8EEE-8C49E5F5B468}"/>
                </a:ext>
              </a:extLst>
            </p:cNvPr>
            <p:cNvGrpSpPr/>
            <p:nvPr/>
          </p:nvGrpSpPr>
          <p:grpSpPr>
            <a:xfrm>
              <a:off x="5358690" y="1953800"/>
              <a:ext cx="2768604" cy="1475200"/>
              <a:chOff x="5358690" y="1953800"/>
              <a:chExt cx="2768604" cy="1475200"/>
            </a:xfrm>
          </p:grpSpPr>
          <p:sp>
            <p:nvSpPr>
              <p:cNvPr id="7" name="Right Arrow 6">
                <a:extLst>
                  <a:ext uri="{FF2B5EF4-FFF2-40B4-BE49-F238E27FC236}">
                    <a16:creationId xmlns:a16="http://schemas.microsoft.com/office/drawing/2014/main" id="{DC1B6B8D-4E5C-A55C-799B-07B2BB60C7DB}"/>
                  </a:ext>
                </a:extLst>
              </p:cNvPr>
              <p:cNvSpPr/>
              <p:nvPr/>
            </p:nvSpPr>
            <p:spPr>
              <a:xfrm>
                <a:off x="5358694" y="2921000"/>
                <a:ext cx="2768600" cy="508000"/>
              </a:xfrm>
              <a:prstGeom prst="rightArrow">
                <a:avLst>
                  <a:gd name="adj1" fmla="val 50000"/>
                  <a:gd name="adj2" fmla="val 110000"/>
                </a:avLst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81EFA1-EED7-A136-0A46-F888EBB981FE}"/>
                  </a:ext>
                </a:extLst>
              </p:cNvPr>
              <p:cNvSpPr txBox="1"/>
              <p:nvPr/>
            </p:nvSpPr>
            <p:spPr>
              <a:xfrm>
                <a:off x="5358690" y="1953800"/>
                <a:ext cx="276860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Heat, ion, and neutron fluxes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E99DCE-6EAC-F447-C475-F2AA84B3433F}"/>
                </a:ext>
              </a:extLst>
            </p:cNvPr>
            <p:cNvSpPr txBox="1"/>
            <p:nvPr/>
          </p:nvSpPr>
          <p:spPr>
            <a:xfrm>
              <a:off x="9893300" y="2595707"/>
              <a:ext cx="22987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Melting</a:t>
              </a:r>
            </a:p>
            <a:p>
              <a:r>
                <a:rPr lang="en-US" sz="2400" dirty="0"/>
                <a:t>Cracking</a:t>
              </a:r>
            </a:p>
            <a:p>
              <a:r>
                <a:rPr lang="en-US" sz="2400" dirty="0"/>
                <a:t>Embrittlement</a:t>
              </a:r>
            </a:p>
            <a:p>
              <a:r>
                <a:rPr lang="en-US" sz="2400" dirty="0"/>
                <a:t>Transmutations</a:t>
              </a:r>
            </a:p>
            <a:p>
              <a:r>
                <a:rPr lang="en-US" sz="2400" dirty="0"/>
                <a:t>Erosion</a:t>
              </a:r>
            </a:p>
            <a:p>
              <a:r>
                <a:rPr lang="en-US" sz="2400" dirty="0">
                  <a:solidFill>
                    <a:schemeClr val="tx1"/>
                  </a:solidFill>
                </a:rPr>
                <a:t>Retention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80D61D-0F62-109D-5AA8-D214C13B4CF1}"/>
              </a:ext>
            </a:extLst>
          </p:cNvPr>
          <p:cNvGrpSpPr/>
          <p:nvPr/>
        </p:nvGrpSpPr>
        <p:grpSpPr>
          <a:xfrm>
            <a:off x="1041392" y="3565204"/>
            <a:ext cx="7085902" cy="2393738"/>
            <a:chOff x="1041392" y="3565204"/>
            <a:chExt cx="7085902" cy="2393738"/>
          </a:xfrm>
        </p:grpSpPr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715C0107-25BA-544A-0B5A-7E48F31B9F4F}"/>
                </a:ext>
              </a:extLst>
            </p:cNvPr>
            <p:cNvSpPr/>
            <p:nvPr/>
          </p:nvSpPr>
          <p:spPr>
            <a:xfrm rot="10800000">
              <a:off x="5358694" y="3565204"/>
              <a:ext cx="2768600" cy="508000"/>
            </a:xfrm>
            <a:prstGeom prst="rightArrow">
              <a:avLst>
                <a:gd name="adj1" fmla="val 50000"/>
                <a:gd name="adj2" fmla="val 11000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619F7D-71E7-FA2C-64B6-B1FF6AE6C050}"/>
                </a:ext>
              </a:extLst>
            </p:cNvPr>
            <p:cNvSpPr txBox="1"/>
            <p:nvPr/>
          </p:nvSpPr>
          <p:spPr>
            <a:xfrm>
              <a:off x="5358690" y="4299698"/>
              <a:ext cx="276860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Reflected particles</a:t>
              </a:r>
            </a:p>
            <a:p>
              <a:pPr algn="ctr"/>
              <a:r>
                <a:rPr lang="en-US" sz="2400" dirty="0"/>
                <a:t>Sputtered atoms</a:t>
              </a:r>
            </a:p>
            <a:p>
              <a:pPr algn="ctr"/>
              <a:endParaRPr lang="en-US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BAE805-BC4C-7A9A-43CC-2437EDE66C32}"/>
                </a:ext>
              </a:extLst>
            </p:cNvPr>
            <p:cNvSpPr txBox="1"/>
            <p:nvPr/>
          </p:nvSpPr>
          <p:spPr>
            <a:xfrm>
              <a:off x="1041392" y="5127945"/>
              <a:ext cx="38227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Low or high recycling</a:t>
              </a:r>
            </a:p>
            <a:p>
              <a:r>
                <a:rPr lang="en-US" sz="2400" dirty="0"/>
                <a:t>Core impurities 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7465FD4-6E06-D3AB-9730-6D0AF600A000}"/>
              </a:ext>
            </a:extLst>
          </p:cNvPr>
          <p:cNvSpPr/>
          <p:nvPr/>
        </p:nvSpPr>
        <p:spPr>
          <a:xfrm>
            <a:off x="1167773" y="1457082"/>
            <a:ext cx="3569937" cy="35699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Plasma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DB93A2-A91E-7092-5BD5-99100FA7E599}"/>
              </a:ext>
            </a:extLst>
          </p:cNvPr>
          <p:cNvSpPr txBox="1">
            <a:spLocks/>
          </p:cNvSpPr>
          <p:nvPr/>
        </p:nvSpPr>
        <p:spPr>
          <a:xfrm>
            <a:off x="4737710" y="-13700"/>
            <a:ext cx="5338712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3200" b="1" i="0" u="none" strike="noStrike" cap="non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900" dirty="0"/>
              <a:t>and materials affect plasmas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2609410-88C8-93BA-F42C-2FA03A7EBE0C}"/>
              </a:ext>
            </a:extLst>
          </p:cNvPr>
          <p:cNvSpPr/>
          <p:nvPr/>
        </p:nvSpPr>
        <p:spPr>
          <a:xfrm>
            <a:off x="1041392" y="5231757"/>
            <a:ext cx="2986598" cy="311686"/>
          </a:xfrm>
          <a:prstGeom prst="roundRect">
            <a:avLst/>
          </a:prstGeom>
          <a:solidFill>
            <a:srgbClr val="FFB400">
              <a:alpha val="29804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B596E55-59CA-9294-7759-D8B637D9EDFB}"/>
              </a:ext>
            </a:extLst>
          </p:cNvPr>
          <p:cNvSpPr/>
          <p:nvPr/>
        </p:nvSpPr>
        <p:spPr>
          <a:xfrm>
            <a:off x="5456786" y="4379531"/>
            <a:ext cx="2564470" cy="311686"/>
          </a:xfrm>
          <a:prstGeom prst="roundRect">
            <a:avLst/>
          </a:prstGeom>
          <a:solidFill>
            <a:srgbClr val="FFB400">
              <a:alpha val="29804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653905-FE8D-F24A-C015-E2F3AB343E00}"/>
              </a:ext>
            </a:extLst>
          </p:cNvPr>
          <p:cNvSpPr/>
          <p:nvPr/>
        </p:nvSpPr>
        <p:spPr>
          <a:xfrm>
            <a:off x="9893299" y="4512224"/>
            <a:ext cx="1493299" cy="311686"/>
          </a:xfrm>
          <a:prstGeom prst="roundRect">
            <a:avLst/>
          </a:prstGeom>
          <a:solidFill>
            <a:srgbClr val="FFB400">
              <a:alpha val="29804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8F9BFFAF-B85E-E7C1-2448-28A6AF4D2A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7166E1C-9F92-8181-7B2F-D95F8B3AB9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0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6" grpId="0" animBg="1"/>
      <p:bldP spid="17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6C6C-C5C0-0BB9-2779-871F16E5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Brief overview of other PMI topics: Novel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D4601-D715-B665-11ED-2DFB10DB5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High-entropy alloys (HEAs)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Dispersion-strengthened tungsten composites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Tungsten Fiber composites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/>
              <a:t>Tungsten fiber embedded in a tungsten matrix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101D2-8448-18A4-EC72-B2FFA0C04775}"/>
              </a:ext>
            </a:extLst>
          </p:cNvPr>
          <p:cNvSpPr txBox="1"/>
          <p:nvPr/>
        </p:nvSpPr>
        <p:spPr>
          <a:xfrm>
            <a:off x="3690298" y="6068640"/>
            <a:ext cx="8501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[A.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Karcher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al.,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Mater. Energy, 2021]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636C6-F7C1-CAA1-35C4-38F2D200A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38" y="3384473"/>
            <a:ext cx="7772400" cy="283805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79C4B-8196-8C13-2CF4-EC960BF23CC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4E9C3-4CF0-7F83-5393-F3E540D646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03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E6C6C-C5C0-0BB9-2779-871F16E5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Brief overview of other PMI topics: Novel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D4601-D715-B665-11ED-2DFB10DB5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High-entropy alloys (HEAs)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Dispersion-strengthened tungsten composites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Tungsten Fiber composites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Tungsten and/or Tantalum cold spray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101D2-8448-18A4-EC72-B2FFA0C04775}"/>
              </a:ext>
            </a:extLst>
          </p:cNvPr>
          <p:cNvSpPr txBox="1"/>
          <p:nvPr/>
        </p:nvSpPr>
        <p:spPr>
          <a:xfrm>
            <a:off x="3690298" y="6068640"/>
            <a:ext cx="8501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[R. Neu,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Mater. Energy,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FB2DD-189E-C5D5-3040-E6BD06BF5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972" y="1549042"/>
            <a:ext cx="4631028" cy="401355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585692-C9B7-92B4-B11A-8AD6F28D7A4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85979A-61BC-62E8-4EFB-FD7CF04458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52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0B14-730E-D61E-B989-EEB9C33A0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Semiconductors (aka the profitable plasma reactors)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4DEA0-6C91-D19C-CA6D-5842FB030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Fine-tuned PMI processes are used for semiconductor manufacturing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/>
              <a:t>Film deposition (e.g., chemical or physical vapor deposition)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/>
              <a:t>Etching (chemical etching, or chemical or physical ion sputtering)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CB6E4-40EB-616B-3239-0E3966F1C88E}"/>
              </a:ext>
            </a:extLst>
          </p:cNvPr>
          <p:cNvSpPr/>
          <p:nvPr/>
        </p:nvSpPr>
        <p:spPr>
          <a:xfrm>
            <a:off x="2506979" y="3884907"/>
            <a:ext cx="1463040" cy="304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Substrate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614054-639A-2C30-D77D-F930728AFCFE}"/>
              </a:ext>
            </a:extLst>
          </p:cNvPr>
          <p:cNvSpPr/>
          <p:nvPr/>
        </p:nvSpPr>
        <p:spPr>
          <a:xfrm>
            <a:off x="2506979" y="3580107"/>
            <a:ext cx="1463040" cy="304800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Deposited Film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229E2E-7244-A956-BDFA-0EB40CACB20E}"/>
              </a:ext>
            </a:extLst>
          </p:cNvPr>
          <p:cNvGrpSpPr/>
          <p:nvPr/>
        </p:nvGrpSpPr>
        <p:grpSpPr>
          <a:xfrm>
            <a:off x="4853939" y="3450567"/>
            <a:ext cx="1463040" cy="739140"/>
            <a:chOff x="4853940" y="3649980"/>
            <a:chExt cx="1463040" cy="7391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C9BFD0-F49B-9186-3798-7BDCFE30F103}"/>
                </a:ext>
              </a:extLst>
            </p:cNvPr>
            <p:cNvSpPr/>
            <p:nvPr/>
          </p:nvSpPr>
          <p:spPr>
            <a:xfrm>
              <a:off x="4853940" y="4084320"/>
              <a:ext cx="1463040" cy="3048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AB40AD-5C72-EF0C-4BEF-82C3059A096B}"/>
                </a:ext>
              </a:extLst>
            </p:cNvPr>
            <p:cNvSpPr/>
            <p:nvPr/>
          </p:nvSpPr>
          <p:spPr>
            <a:xfrm>
              <a:off x="4853940" y="3771899"/>
              <a:ext cx="1463040" cy="304800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3256A4-4D4B-444B-5088-A691D989BD37}"/>
                </a:ext>
              </a:extLst>
            </p:cNvPr>
            <p:cNvSpPr/>
            <p:nvPr/>
          </p:nvSpPr>
          <p:spPr>
            <a:xfrm>
              <a:off x="4853940" y="3649980"/>
              <a:ext cx="1463040" cy="129539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Photoresist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A271A98-FA43-AD21-2904-A6AF53EE86C7}"/>
              </a:ext>
            </a:extLst>
          </p:cNvPr>
          <p:cNvGrpSpPr/>
          <p:nvPr/>
        </p:nvGrpSpPr>
        <p:grpSpPr>
          <a:xfrm>
            <a:off x="2506980" y="5271511"/>
            <a:ext cx="1463040" cy="754384"/>
            <a:chOff x="9547860" y="3634736"/>
            <a:chExt cx="1463040" cy="75438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7DEAA60-3819-4970-5CFD-2F85E74B619F}"/>
                </a:ext>
              </a:extLst>
            </p:cNvPr>
            <p:cNvGrpSpPr/>
            <p:nvPr/>
          </p:nvGrpSpPr>
          <p:grpSpPr>
            <a:xfrm>
              <a:off x="9547860" y="3634736"/>
              <a:ext cx="1463040" cy="754384"/>
              <a:chOff x="4853940" y="3634736"/>
              <a:chExt cx="1463040" cy="754384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DAAC4BA-EA26-63C1-6B4C-4766D09A4754}"/>
                  </a:ext>
                </a:extLst>
              </p:cNvPr>
              <p:cNvSpPr/>
              <p:nvPr/>
            </p:nvSpPr>
            <p:spPr>
              <a:xfrm>
                <a:off x="4853940" y="4084320"/>
                <a:ext cx="1463040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29D28A7-8360-A42A-428C-157CE8942954}"/>
                  </a:ext>
                </a:extLst>
              </p:cNvPr>
              <p:cNvSpPr/>
              <p:nvPr/>
            </p:nvSpPr>
            <p:spPr>
              <a:xfrm>
                <a:off x="4853940" y="3771899"/>
                <a:ext cx="1463040" cy="304800"/>
              </a:xfrm>
              <a:prstGeom prst="rect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E315D5-A6DE-8126-54F9-9285E8015D81}"/>
                  </a:ext>
                </a:extLst>
              </p:cNvPr>
              <p:cNvSpPr/>
              <p:nvPr/>
            </p:nvSpPr>
            <p:spPr>
              <a:xfrm>
                <a:off x="4853940" y="3634736"/>
                <a:ext cx="365758" cy="129538"/>
              </a:xfrm>
              <a:prstGeom prst="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4416B8B-1545-7FBF-60F1-E72E7EAFEE34}"/>
                </a:ext>
              </a:extLst>
            </p:cNvPr>
            <p:cNvSpPr/>
            <p:nvPr/>
          </p:nvSpPr>
          <p:spPr>
            <a:xfrm>
              <a:off x="10645142" y="3634736"/>
              <a:ext cx="365758" cy="129538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85CCBBA-0BA9-9A2A-B6B4-AEBBE57CCC09}"/>
                </a:ext>
              </a:extLst>
            </p:cNvPr>
            <p:cNvSpPr/>
            <p:nvPr/>
          </p:nvSpPr>
          <p:spPr>
            <a:xfrm>
              <a:off x="10096501" y="3634736"/>
              <a:ext cx="365758" cy="129538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0E97BC6-FB41-BE55-A096-7A6542423C46}"/>
              </a:ext>
            </a:extLst>
          </p:cNvPr>
          <p:cNvGrpSpPr/>
          <p:nvPr/>
        </p:nvGrpSpPr>
        <p:grpSpPr>
          <a:xfrm>
            <a:off x="4853939" y="5271511"/>
            <a:ext cx="1463040" cy="754384"/>
            <a:chOff x="160020" y="5303516"/>
            <a:chExt cx="1463040" cy="75438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0C44C0F-B486-9FF7-1951-5357047E4A04}"/>
                </a:ext>
              </a:extLst>
            </p:cNvPr>
            <p:cNvGrpSpPr/>
            <p:nvPr/>
          </p:nvGrpSpPr>
          <p:grpSpPr>
            <a:xfrm>
              <a:off x="160020" y="5303516"/>
              <a:ext cx="1463040" cy="754384"/>
              <a:chOff x="9547860" y="3634736"/>
              <a:chExt cx="1463040" cy="754384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0225961-A296-71E3-1F38-D275C79D3388}"/>
                  </a:ext>
                </a:extLst>
              </p:cNvPr>
              <p:cNvGrpSpPr/>
              <p:nvPr/>
            </p:nvGrpSpPr>
            <p:grpSpPr>
              <a:xfrm>
                <a:off x="9547860" y="3634736"/>
                <a:ext cx="1463040" cy="754384"/>
                <a:chOff x="4853940" y="3634736"/>
                <a:chExt cx="1463040" cy="754384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403BAE6C-C921-E35E-D657-B0319D88F772}"/>
                    </a:ext>
                  </a:extLst>
                </p:cNvPr>
                <p:cNvSpPr/>
                <p:nvPr/>
              </p:nvSpPr>
              <p:spPr>
                <a:xfrm>
                  <a:off x="4853940" y="4084320"/>
                  <a:ext cx="1463040" cy="304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F8B6338-DF8B-323E-C495-C2B2DF051A1C}"/>
                    </a:ext>
                  </a:extLst>
                </p:cNvPr>
                <p:cNvSpPr/>
                <p:nvPr/>
              </p:nvSpPr>
              <p:spPr>
                <a:xfrm>
                  <a:off x="4853940" y="3771899"/>
                  <a:ext cx="365758" cy="30480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15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FA214AA0-0585-04C0-1613-66418FC54816}"/>
                    </a:ext>
                  </a:extLst>
                </p:cNvPr>
                <p:cNvSpPr/>
                <p:nvPr/>
              </p:nvSpPr>
              <p:spPr>
                <a:xfrm>
                  <a:off x="4853940" y="3634736"/>
                  <a:ext cx="365758" cy="129538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7AFF6E2-B786-0102-D09D-E01913A9EEF6}"/>
                  </a:ext>
                </a:extLst>
              </p:cNvPr>
              <p:cNvSpPr/>
              <p:nvPr/>
            </p:nvSpPr>
            <p:spPr>
              <a:xfrm>
                <a:off x="10645142" y="3634736"/>
                <a:ext cx="365758" cy="129538"/>
              </a:xfrm>
              <a:prstGeom prst="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8011762-E000-82BB-DE0F-5357AF4DAF20}"/>
                  </a:ext>
                </a:extLst>
              </p:cNvPr>
              <p:cNvSpPr/>
              <p:nvPr/>
            </p:nvSpPr>
            <p:spPr>
              <a:xfrm>
                <a:off x="10096501" y="3634736"/>
                <a:ext cx="365758" cy="129538"/>
              </a:xfrm>
              <a:prstGeom prst="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3F2DCA2-291E-6F69-57B9-B53685DFB4B2}"/>
                </a:ext>
              </a:extLst>
            </p:cNvPr>
            <p:cNvSpPr/>
            <p:nvPr/>
          </p:nvSpPr>
          <p:spPr>
            <a:xfrm>
              <a:off x="708661" y="5440677"/>
              <a:ext cx="365758" cy="304800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4B64206-5543-F22A-038A-3FAF64081F26}"/>
                </a:ext>
              </a:extLst>
            </p:cNvPr>
            <p:cNvSpPr/>
            <p:nvPr/>
          </p:nvSpPr>
          <p:spPr>
            <a:xfrm>
              <a:off x="1257302" y="5440677"/>
              <a:ext cx="365758" cy="304800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9FFAA28-3B1A-F535-5281-9B87E949E47A}"/>
              </a:ext>
            </a:extLst>
          </p:cNvPr>
          <p:cNvGrpSpPr/>
          <p:nvPr/>
        </p:nvGrpSpPr>
        <p:grpSpPr>
          <a:xfrm>
            <a:off x="7200900" y="5385808"/>
            <a:ext cx="1463040" cy="617223"/>
            <a:chOff x="160020" y="5440677"/>
            <a:chExt cx="1463040" cy="617223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03BAB84-3859-108C-E2CF-A9A6460E4774}"/>
                </a:ext>
              </a:extLst>
            </p:cNvPr>
            <p:cNvGrpSpPr/>
            <p:nvPr/>
          </p:nvGrpSpPr>
          <p:grpSpPr>
            <a:xfrm>
              <a:off x="160020" y="5440679"/>
              <a:ext cx="1463040" cy="617221"/>
              <a:chOff x="4853940" y="3771899"/>
              <a:chExt cx="1463040" cy="617221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E3D4EA9-1E63-58D0-9C20-02585833698D}"/>
                  </a:ext>
                </a:extLst>
              </p:cNvPr>
              <p:cNvSpPr/>
              <p:nvPr/>
            </p:nvSpPr>
            <p:spPr>
              <a:xfrm>
                <a:off x="4853940" y="4084320"/>
                <a:ext cx="1463040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D6CEFCD4-4910-4C01-7A74-10E7E6A9302B}"/>
                  </a:ext>
                </a:extLst>
              </p:cNvPr>
              <p:cNvSpPr/>
              <p:nvPr/>
            </p:nvSpPr>
            <p:spPr>
              <a:xfrm>
                <a:off x="4853940" y="3771899"/>
                <a:ext cx="365758" cy="304800"/>
              </a:xfrm>
              <a:prstGeom prst="rect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9FDB802-86FD-1928-30FB-AA6E4032BEEE}"/>
                </a:ext>
              </a:extLst>
            </p:cNvPr>
            <p:cNvSpPr/>
            <p:nvPr/>
          </p:nvSpPr>
          <p:spPr>
            <a:xfrm>
              <a:off x="708661" y="5440677"/>
              <a:ext cx="365758" cy="304800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7A7323E-0B94-916A-89F7-16928F2A8510}"/>
                </a:ext>
              </a:extLst>
            </p:cNvPr>
            <p:cNvSpPr/>
            <p:nvPr/>
          </p:nvSpPr>
          <p:spPr>
            <a:xfrm>
              <a:off x="1257302" y="5440677"/>
              <a:ext cx="365758" cy="304800"/>
            </a:xfrm>
            <a:prstGeom prst="rect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56883AF-1D19-EF20-A33F-9EA7A959FC6C}"/>
              </a:ext>
            </a:extLst>
          </p:cNvPr>
          <p:cNvGrpSpPr/>
          <p:nvPr/>
        </p:nvGrpSpPr>
        <p:grpSpPr>
          <a:xfrm>
            <a:off x="7200899" y="2833054"/>
            <a:ext cx="3665220" cy="1356653"/>
            <a:chOff x="7200899" y="2833054"/>
            <a:chExt cx="3665220" cy="13566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9ED7CC6-3E7A-4766-9134-87ACADD09807}"/>
                </a:ext>
              </a:extLst>
            </p:cNvPr>
            <p:cNvGrpSpPr/>
            <p:nvPr/>
          </p:nvGrpSpPr>
          <p:grpSpPr>
            <a:xfrm>
              <a:off x="7200899" y="3450567"/>
              <a:ext cx="1463040" cy="739140"/>
              <a:chOff x="4853940" y="3649980"/>
              <a:chExt cx="1463040" cy="73914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B4B52B8-C3CF-DC84-AA23-413E0216702B}"/>
                  </a:ext>
                </a:extLst>
              </p:cNvPr>
              <p:cNvSpPr/>
              <p:nvPr/>
            </p:nvSpPr>
            <p:spPr>
              <a:xfrm>
                <a:off x="4853940" y="4084320"/>
                <a:ext cx="1463040" cy="3048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2FF06AF-658F-2310-122D-F573A11C8ACD}"/>
                  </a:ext>
                </a:extLst>
              </p:cNvPr>
              <p:cNvSpPr/>
              <p:nvPr/>
            </p:nvSpPr>
            <p:spPr>
              <a:xfrm>
                <a:off x="4853940" y="3771899"/>
                <a:ext cx="1463040" cy="304800"/>
              </a:xfrm>
              <a:prstGeom prst="rect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62BDC26-A50F-1D51-7803-FFFCF7F23D07}"/>
                  </a:ext>
                </a:extLst>
              </p:cNvPr>
              <p:cNvSpPr/>
              <p:nvPr/>
            </p:nvSpPr>
            <p:spPr>
              <a:xfrm>
                <a:off x="4853940" y="3649980"/>
                <a:ext cx="1463040" cy="129539"/>
              </a:xfrm>
              <a:prstGeom prst="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C6987D2-DB79-3918-4379-574A5DD8D205}"/>
                </a:ext>
              </a:extLst>
            </p:cNvPr>
            <p:cNvCxnSpPr>
              <a:cxnSpLocks/>
            </p:cNvCxnSpPr>
            <p:nvPr/>
          </p:nvCxnSpPr>
          <p:spPr>
            <a:xfrm>
              <a:off x="7200899" y="3229587"/>
              <a:ext cx="3657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397A113-468F-144A-1E9E-0CA58A5F0B3B}"/>
                </a:ext>
              </a:extLst>
            </p:cNvPr>
            <p:cNvCxnSpPr>
              <a:cxnSpLocks/>
            </p:cNvCxnSpPr>
            <p:nvPr/>
          </p:nvCxnSpPr>
          <p:spPr>
            <a:xfrm>
              <a:off x="8290559" y="3229587"/>
              <a:ext cx="3733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1E9E30-684A-2BFC-28A9-A6A50A9B9FBC}"/>
                </a:ext>
              </a:extLst>
            </p:cNvPr>
            <p:cNvCxnSpPr>
              <a:cxnSpLocks/>
            </p:cNvCxnSpPr>
            <p:nvPr/>
          </p:nvCxnSpPr>
          <p:spPr>
            <a:xfrm>
              <a:off x="7781924" y="3229587"/>
              <a:ext cx="3009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60E4DE0-64A0-1826-A8B6-0B27329740B8}"/>
                </a:ext>
              </a:extLst>
            </p:cNvPr>
            <p:cNvCxnSpPr/>
            <p:nvPr/>
          </p:nvCxnSpPr>
          <p:spPr>
            <a:xfrm>
              <a:off x="7284719" y="2924786"/>
              <a:ext cx="0" cy="23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7405D96-FBAA-CD9B-3F8D-23B4F4DF47A7}"/>
                </a:ext>
              </a:extLst>
            </p:cNvPr>
            <p:cNvCxnSpPr/>
            <p:nvPr/>
          </p:nvCxnSpPr>
          <p:spPr>
            <a:xfrm>
              <a:off x="7391399" y="2924786"/>
              <a:ext cx="0" cy="23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3A7D83B-313C-D14B-0A60-1E77CBF5A2D8}"/>
                </a:ext>
              </a:extLst>
            </p:cNvPr>
            <p:cNvCxnSpPr/>
            <p:nvPr/>
          </p:nvCxnSpPr>
          <p:spPr>
            <a:xfrm>
              <a:off x="7498079" y="2924785"/>
              <a:ext cx="0" cy="23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8397A84-23CB-97F5-E901-31C78A9390F2}"/>
                </a:ext>
              </a:extLst>
            </p:cNvPr>
            <p:cNvCxnSpPr/>
            <p:nvPr/>
          </p:nvCxnSpPr>
          <p:spPr>
            <a:xfrm>
              <a:off x="7818119" y="2924786"/>
              <a:ext cx="0" cy="23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8BB6532-DB6C-D2A6-6182-78D9220F146F}"/>
                </a:ext>
              </a:extLst>
            </p:cNvPr>
            <p:cNvCxnSpPr/>
            <p:nvPr/>
          </p:nvCxnSpPr>
          <p:spPr>
            <a:xfrm>
              <a:off x="7924799" y="2924786"/>
              <a:ext cx="0" cy="23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05BF479-2A40-477C-4BB4-E3BF21240081}"/>
                </a:ext>
              </a:extLst>
            </p:cNvPr>
            <p:cNvCxnSpPr/>
            <p:nvPr/>
          </p:nvCxnSpPr>
          <p:spPr>
            <a:xfrm>
              <a:off x="8031479" y="2924785"/>
              <a:ext cx="0" cy="23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C69B3E4-AD15-59A9-2873-C2C9F0D7FE44}"/>
                </a:ext>
              </a:extLst>
            </p:cNvPr>
            <p:cNvCxnSpPr/>
            <p:nvPr/>
          </p:nvCxnSpPr>
          <p:spPr>
            <a:xfrm>
              <a:off x="8381999" y="2913354"/>
              <a:ext cx="0" cy="23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FA69171-65C5-0161-BB95-819AEAD5F9BD}"/>
                </a:ext>
              </a:extLst>
            </p:cNvPr>
            <p:cNvCxnSpPr/>
            <p:nvPr/>
          </p:nvCxnSpPr>
          <p:spPr>
            <a:xfrm>
              <a:off x="8488679" y="2913354"/>
              <a:ext cx="0" cy="23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79CA343-190B-634D-492B-BFC1926F2454}"/>
                </a:ext>
              </a:extLst>
            </p:cNvPr>
            <p:cNvCxnSpPr/>
            <p:nvPr/>
          </p:nvCxnSpPr>
          <p:spPr>
            <a:xfrm>
              <a:off x="8595359" y="2913353"/>
              <a:ext cx="0" cy="2362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2530974-DBF6-BBF4-FC8C-D66874734D97}"/>
                </a:ext>
              </a:extLst>
            </p:cNvPr>
            <p:cNvCxnSpPr>
              <a:cxnSpLocks/>
            </p:cNvCxnSpPr>
            <p:nvPr/>
          </p:nvCxnSpPr>
          <p:spPr>
            <a:xfrm>
              <a:off x="7627619" y="2936214"/>
              <a:ext cx="0" cy="4610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1B18779-FD57-3964-27F8-595B896DCD36}"/>
                </a:ext>
              </a:extLst>
            </p:cNvPr>
            <p:cNvCxnSpPr>
              <a:cxnSpLocks/>
            </p:cNvCxnSpPr>
            <p:nvPr/>
          </p:nvCxnSpPr>
          <p:spPr>
            <a:xfrm>
              <a:off x="7711439" y="2936214"/>
              <a:ext cx="0" cy="4610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2C6D5B1-EB91-9661-DE66-6AF96738444E}"/>
                </a:ext>
              </a:extLst>
            </p:cNvPr>
            <p:cNvCxnSpPr>
              <a:cxnSpLocks/>
            </p:cNvCxnSpPr>
            <p:nvPr/>
          </p:nvCxnSpPr>
          <p:spPr>
            <a:xfrm>
              <a:off x="8138159" y="2936214"/>
              <a:ext cx="0" cy="4610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2F9EF54-E1DA-5E83-9FF9-9DB6175C9C52}"/>
                </a:ext>
              </a:extLst>
            </p:cNvPr>
            <p:cNvCxnSpPr>
              <a:cxnSpLocks/>
            </p:cNvCxnSpPr>
            <p:nvPr/>
          </p:nvCxnSpPr>
          <p:spPr>
            <a:xfrm>
              <a:off x="8221979" y="2936214"/>
              <a:ext cx="0" cy="4610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F770F4A-181C-0EB7-F72F-C00D4D355A08}"/>
                </a:ext>
              </a:extLst>
            </p:cNvPr>
            <p:cNvSpPr txBox="1"/>
            <p:nvPr/>
          </p:nvSpPr>
          <p:spPr>
            <a:xfrm>
              <a:off x="8839199" y="2833054"/>
              <a:ext cx="20269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UV light</a:t>
              </a:r>
            </a:p>
            <a:p>
              <a:endParaRPr lang="en-US" dirty="0"/>
            </a:p>
            <a:p>
              <a:r>
                <a:rPr lang="en-US" dirty="0"/>
                <a:t>Mask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680CA95-C3A1-CAF9-9246-E3CA214AB8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17279" y="3270967"/>
              <a:ext cx="190499" cy="16383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9C9D4BC5-B00C-DF45-5673-D3358068E7CD}"/>
              </a:ext>
            </a:extLst>
          </p:cNvPr>
          <p:cNvSpPr txBox="1"/>
          <p:nvPr/>
        </p:nvSpPr>
        <p:spPr>
          <a:xfrm>
            <a:off x="4853939" y="4658486"/>
            <a:ext cx="1463040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Etching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7972814-53AA-3D60-8413-DB185541DDC5}"/>
              </a:ext>
            </a:extLst>
          </p:cNvPr>
          <p:cNvCxnSpPr>
            <a:cxnSpLocks/>
          </p:cNvCxnSpPr>
          <p:nvPr/>
        </p:nvCxnSpPr>
        <p:spPr>
          <a:xfrm>
            <a:off x="5322174" y="4970906"/>
            <a:ext cx="0" cy="25793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7FC4A62-BB63-21D4-4F7F-29C52C889C35}"/>
              </a:ext>
            </a:extLst>
          </p:cNvPr>
          <p:cNvCxnSpPr>
            <a:cxnSpLocks/>
          </p:cNvCxnSpPr>
          <p:nvPr/>
        </p:nvCxnSpPr>
        <p:spPr>
          <a:xfrm>
            <a:off x="5847954" y="4970906"/>
            <a:ext cx="0" cy="25793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5" name="Footer Placeholder 84">
            <a:extLst>
              <a:ext uri="{FF2B5EF4-FFF2-40B4-BE49-F238E27FC236}">
                <a16:creationId xmlns:a16="http://schemas.microsoft.com/office/drawing/2014/main" id="{78D719E5-82D5-9DD6-9C74-E5ED35FBD46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86" name="Slide Number Placeholder 85">
            <a:extLst>
              <a:ext uri="{FF2B5EF4-FFF2-40B4-BE49-F238E27FC236}">
                <a16:creationId xmlns:a16="http://schemas.microsoft.com/office/drawing/2014/main" id="{AA7555B3-C967-D70A-6533-B30B718E4E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0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741D1-F700-0BB9-F9EF-9840FB21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C7B92-0DC6-7BD3-1B7D-DDA31A366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PMI, like all research, builds upon decades of previous knowledge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Some PMI has been “accidental” – lithium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Themes recur – W limiters replaced with C in 1980s, and now many present-day devices use W divertors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No magic solution for PMI in fusion reactors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Lots of out-of-the-box ideas!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0B3D4-0756-0F6B-FF6E-2D761366D8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0BAE6-1D9A-4509-80E8-7F29E75143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710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BD83B-6162-0B3F-A6F5-44157901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dirty="0"/>
              <a:t>What does PMI research look like? </a:t>
            </a:r>
            <a:br>
              <a:rPr lang="en-US" sz="2900" dirty="0"/>
            </a:br>
            <a:r>
              <a:rPr lang="en-US" sz="2000" dirty="0"/>
              <a:t>(or what it has looked like for me)</a:t>
            </a:r>
            <a:endParaRPr lang="en-US" sz="29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D0982-5285-7AB8-5691-C388BC6F7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Small-scale laboratory experiments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Tokamak experiments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Computational PMI</a:t>
            </a:r>
          </a:p>
          <a:p>
            <a:pPr marL="152396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66C994-1D35-25AC-5678-69BF06C83DB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3FD535-7C6B-4255-F8EB-81CD23DA15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71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0397-76A6-1BB9-F2D7-483A4E67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CBF61-AECB-4489-74E7-49610973E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-US" b="0" i="0" u="sng" strike="noStrike" dirty="0">
                <a:solidFill>
                  <a:srgbClr val="333333"/>
                </a:solidFill>
                <a:effectLst/>
                <a:latin typeface="+mn-lt"/>
              </a:rPr>
              <a:t>General PMI</a:t>
            </a:r>
          </a:p>
          <a:p>
            <a:pPr>
              <a:buFont typeface="Wingdings" pitchFamily="2" charset="2"/>
              <a:buChar char="§"/>
            </a:pP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G. Federici 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+mn-lt"/>
              </a:rPr>
              <a:t>et al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 2001 </a:t>
            </a:r>
            <a:r>
              <a:rPr lang="en-US" b="0" i="1" u="none" strike="noStrike" dirty="0" err="1">
                <a:solidFill>
                  <a:srgbClr val="333333"/>
                </a:solidFill>
                <a:effectLst/>
                <a:latin typeface="+mn-lt"/>
              </a:rPr>
              <a:t>Nucl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+mn-lt"/>
              </a:rPr>
              <a:t>. Fusion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+mn-lt"/>
              </a:rPr>
              <a:t>41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 1967 	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  <a:hlinkClick r:id="rId2"/>
              </a:rPr>
              <a:t>doi.org/10.1088/0029-5515/41/12/218</a:t>
            </a:r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D43E6-1956-47DC-D586-37AD928C7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474135"/>
            <a:ext cx="7772400" cy="35977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BE4B1-8888-A9B6-1F28-B9182E65F4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4148-4975-A5E4-538D-6E525BF23E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51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0397-76A6-1BB9-F2D7-483A4E67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CBF61-AECB-4489-74E7-49610973E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-US" b="0" i="0" u="sng" strike="noStrike" dirty="0">
                <a:solidFill>
                  <a:srgbClr val="333333"/>
                </a:solidFill>
                <a:effectLst/>
                <a:latin typeface="+mn-lt"/>
              </a:rPr>
              <a:t>General PMI</a:t>
            </a:r>
          </a:p>
          <a:p>
            <a:pPr>
              <a:buFont typeface="Wingdings" pitchFamily="2" charset="2"/>
              <a:buChar char="§"/>
            </a:pP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G. Federici 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+mn-lt"/>
              </a:rPr>
              <a:t>et al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 2001 </a:t>
            </a:r>
            <a:r>
              <a:rPr lang="en-US" b="0" i="1" u="none" strike="noStrike" dirty="0" err="1">
                <a:solidFill>
                  <a:srgbClr val="333333"/>
                </a:solidFill>
                <a:effectLst/>
                <a:latin typeface="+mn-lt"/>
              </a:rPr>
              <a:t>Nucl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+mn-lt"/>
              </a:rPr>
              <a:t>. Fusion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+mn-lt"/>
              </a:rPr>
              <a:t>41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 1967 	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  <a:hlinkClick r:id="rId2"/>
              </a:rPr>
              <a:t>doi.org/10.1088/0029-5515/41/12/218</a:t>
            </a:r>
            <a:endParaRPr lang="en-US" dirty="0">
              <a:latin typeface="+mn-lt"/>
            </a:endParaRPr>
          </a:p>
          <a:p>
            <a:pPr lvl="1">
              <a:buFont typeface="Wingdings" pitchFamily="2" charset="2"/>
              <a:buChar char="§"/>
            </a:pPr>
            <a:r>
              <a:rPr lang="en-US" dirty="0">
                <a:latin typeface="+mn-lt"/>
              </a:rPr>
              <a:t>Covers every topic, look at the references within article</a:t>
            </a:r>
          </a:p>
          <a:p>
            <a:pPr marL="152396" indent="0">
              <a:buNone/>
            </a:pPr>
            <a:endParaRPr lang="en-US" dirty="0">
              <a:latin typeface="+mn-lt"/>
            </a:endParaRPr>
          </a:p>
          <a:p>
            <a:pPr marL="152396" indent="0">
              <a:buNone/>
            </a:pPr>
            <a:r>
              <a:rPr lang="en-US" dirty="0">
                <a:latin typeface="+mn-lt"/>
              </a:rPr>
              <a:t>Tip: If article seems relevant, look at work citing it (“Cited by” on Google Scholar)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5E8EF7-B247-ED87-7B9D-214E9429D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874" y="3582500"/>
            <a:ext cx="7067061" cy="14930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FB43A32-84DE-14B4-813B-DE2DAD58914D}"/>
              </a:ext>
            </a:extLst>
          </p:cNvPr>
          <p:cNvSpPr/>
          <p:nvPr/>
        </p:nvSpPr>
        <p:spPr>
          <a:xfrm>
            <a:off x="3057616" y="4740289"/>
            <a:ext cx="996287" cy="218364"/>
          </a:xfrm>
          <a:prstGeom prst="roundRect">
            <a:avLst/>
          </a:prstGeom>
          <a:solidFill>
            <a:srgbClr val="FFFF00">
              <a:alpha val="3529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FB65F-59B2-60AF-7431-BE2CCB9CD97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EE089-87B8-F03F-621B-53F23B1F6D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7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0397-76A6-1BB9-F2D7-483A4E67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CBF61-AECB-4489-74E7-49610973E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295401"/>
            <a:ext cx="11742382" cy="5081016"/>
          </a:xfrm>
        </p:spPr>
        <p:txBody>
          <a:bodyPr/>
          <a:lstStyle/>
          <a:p>
            <a:pPr marL="152396" indent="0">
              <a:buNone/>
            </a:pPr>
            <a:r>
              <a:rPr lang="en-US" b="0" i="0" u="sng" strike="noStrike" dirty="0">
                <a:solidFill>
                  <a:srgbClr val="333333"/>
                </a:solidFill>
                <a:effectLst/>
                <a:latin typeface="+mn-lt"/>
              </a:rPr>
              <a:t>General PMI</a:t>
            </a:r>
          </a:p>
          <a:p>
            <a:pPr>
              <a:buFont typeface="Wingdings" pitchFamily="2" charset="2"/>
              <a:buChar char="§"/>
            </a:pP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G. Federici 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+mn-lt"/>
              </a:rPr>
              <a:t>et al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 2001 </a:t>
            </a:r>
            <a:r>
              <a:rPr lang="en-US" b="0" i="1" u="none" strike="noStrike" dirty="0" err="1">
                <a:solidFill>
                  <a:srgbClr val="333333"/>
                </a:solidFill>
                <a:effectLst/>
                <a:latin typeface="+mn-lt"/>
              </a:rPr>
              <a:t>Nucl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+mn-lt"/>
              </a:rPr>
              <a:t>. Fusion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+mn-lt"/>
              </a:rPr>
              <a:t>41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 1967 	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  <a:hlinkClick r:id="rId2"/>
              </a:rPr>
              <a:t>doi.org/10.1088/0029-5515/41/12/218</a:t>
            </a:r>
            <a:endParaRPr lang="en-US" dirty="0"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M. A. Lieberman and A. J. Lichtenberg, “Principles of Plasma Discharges and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Materials Processing” (2005)</a:t>
            </a:r>
          </a:p>
        </p:txBody>
      </p:sp>
      <p:pic>
        <p:nvPicPr>
          <p:cNvPr id="5122" name="Picture 2" descr="Principles of Plasma Discharges and Materials Processing , 2nd Edition:  Lieberman, Michael A., Lichtenberg, Alan J.: 9780471720010: Amazon.com:  Books">
            <a:extLst>
              <a:ext uri="{FF2B5EF4-FFF2-40B4-BE49-F238E27FC236}">
                <a16:creationId xmlns:a16="http://schemas.microsoft.com/office/drawing/2014/main" id="{B21021A7-4228-7B79-44E4-93D97DA4C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512" y="2215318"/>
            <a:ext cx="2658480" cy="41610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AD1C5-DD5C-D6EB-404D-A6B85B38B69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AD703-93D8-84DB-34FE-3F0EC0ABAE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913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0397-76A6-1BB9-F2D7-483A4E67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CBF61-AECB-4489-74E7-49610973E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295401"/>
            <a:ext cx="11742382" cy="5081016"/>
          </a:xfrm>
        </p:spPr>
        <p:txBody>
          <a:bodyPr/>
          <a:lstStyle/>
          <a:p>
            <a:pPr marL="152396" indent="0">
              <a:buNone/>
            </a:pPr>
            <a:r>
              <a:rPr lang="en-US" b="0" i="0" u="sng" strike="noStrike" dirty="0">
                <a:solidFill>
                  <a:srgbClr val="333333"/>
                </a:solidFill>
                <a:effectLst/>
                <a:latin typeface="+mn-lt"/>
              </a:rPr>
              <a:t>General PMI</a:t>
            </a:r>
          </a:p>
          <a:p>
            <a:pPr>
              <a:buFont typeface="Wingdings" pitchFamily="2" charset="2"/>
              <a:buChar char="§"/>
            </a:pP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G. Federici 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+mn-lt"/>
              </a:rPr>
              <a:t>et al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 2001 </a:t>
            </a:r>
            <a:r>
              <a:rPr lang="en-US" b="0" i="1" u="none" strike="noStrike" dirty="0" err="1">
                <a:solidFill>
                  <a:srgbClr val="333333"/>
                </a:solidFill>
                <a:effectLst/>
                <a:latin typeface="+mn-lt"/>
              </a:rPr>
              <a:t>Nucl</a:t>
            </a:r>
            <a:r>
              <a:rPr lang="en-US" b="0" i="1" u="none" strike="noStrike" dirty="0">
                <a:solidFill>
                  <a:srgbClr val="333333"/>
                </a:solidFill>
                <a:effectLst/>
                <a:latin typeface="+mn-lt"/>
              </a:rPr>
              <a:t>. Fusion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 </a:t>
            </a:r>
            <a:r>
              <a:rPr lang="en-US" b="1" i="0" u="none" strike="noStrike" dirty="0">
                <a:solidFill>
                  <a:srgbClr val="333333"/>
                </a:solidFill>
                <a:effectLst/>
                <a:latin typeface="+mn-lt"/>
              </a:rPr>
              <a:t>41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</a:rPr>
              <a:t> 1967 	</a:t>
            </a:r>
            <a:r>
              <a:rPr lang="en-US" b="0" i="0" u="none" strike="noStrike" dirty="0">
                <a:solidFill>
                  <a:srgbClr val="333333"/>
                </a:solidFill>
                <a:effectLst/>
                <a:latin typeface="+mn-lt"/>
                <a:hlinkClick r:id="rId2"/>
              </a:rPr>
              <a:t>doi.org/10.1088/0029-5515/41/12/218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M. A. Lieberman and A. J. Lichtenberg, “Principles of Plasma Discharges and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Materials Processing” (2005)</a:t>
            </a:r>
          </a:p>
          <a:p>
            <a:pPr marL="152396" indent="0">
              <a:buNone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Scrape off Layers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Stangeby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“The Plasma Boundary of Magnetic Fusion Devices” (2000)</a:t>
            </a:r>
          </a:p>
          <a:p>
            <a:pPr marL="152396" indent="0">
              <a:buNone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Wall Conditioning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J. Winter 1996 Plasma Phys. Control. Fusion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1503 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doi.org/10.1088/0741-3335/38/9/001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52396" indent="0">
              <a:buNone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Lithium: 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Kaita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2019 Plasma Phys. Control. Fusion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113011 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doi.org/10.1088/1361-6587/ab4156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6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2396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Don’t overlook Theses and Dissertations! They often include long literature reviews on a topic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F96F-95EC-E54B-EC74-CEB4E1AA133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95226-4EF0-44CA-C22D-68C69D90AB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8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CE7F8-8119-517D-448C-FDD9FEED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Retention / Reflection / Recycling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A8C99-310B-50BE-5BC0-2BC12634A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1295401"/>
            <a:ext cx="11349421" cy="5081016"/>
          </a:xfrm>
        </p:spPr>
        <p:txBody>
          <a:bodyPr/>
          <a:lstStyle/>
          <a:p>
            <a:r>
              <a:rPr lang="en-US" dirty="0"/>
              <a:t>describe different parts of the same process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9B7001C-A7FB-D1DA-07A5-1EC3D1665A5F}"/>
              </a:ext>
            </a:extLst>
          </p:cNvPr>
          <p:cNvGrpSpPr/>
          <p:nvPr/>
        </p:nvGrpSpPr>
        <p:grpSpPr>
          <a:xfrm>
            <a:off x="1232339" y="4506309"/>
            <a:ext cx="2941144" cy="1769308"/>
            <a:chOff x="4238297" y="4498426"/>
            <a:chExt cx="2941144" cy="176930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1D5706-6BDB-A6A9-BD98-731419D3BA8B}"/>
                </a:ext>
              </a:extLst>
            </p:cNvPr>
            <p:cNvSpPr/>
            <p:nvPr/>
          </p:nvSpPr>
          <p:spPr>
            <a:xfrm>
              <a:off x="4238297" y="4498428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67731A1-74F8-4DF4-93A4-6C04476E3955}"/>
                </a:ext>
              </a:extLst>
            </p:cNvPr>
            <p:cNvSpPr/>
            <p:nvPr/>
          </p:nvSpPr>
          <p:spPr>
            <a:xfrm>
              <a:off x="4826876" y="4498427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19AC699-6196-F006-06D3-DD408D7AA73A}"/>
                </a:ext>
              </a:extLst>
            </p:cNvPr>
            <p:cNvSpPr/>
            <p:nvPr/>
          </p:nvSpPr>
          <p:spPr>
            <a:xfrm>
              <a:off x="5414579" y="4498426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F145BC-8264-8D59-99A9-4BA2B3395547}"/>
                </a:ext>
              </a:extLst>
            </p:cNvPr>
            <p:cNvSpPr/>
            <p:nvPr/>
          </p:nvSpPr>
          <p:spPr>
            <a:xfrm>
              <a:off x="6004034" y="4498426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1BF44C7-9EFA-3601-CB4F-0132EF134020}"/>
                </a:ext>
              </a:extLst>
            </p:cNvPr>
            <p:cNvSpPr/>
            <p:nvPr/>
          </p:nvSpPr>
          <p:spPr>
            <a:xfrm>
              <a:off x="6590862" y="4498426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5D5FA69-2D71-9518-E95A-6E6FDDA7FAF0}"/>
                </a:ext>
              </a:extLst>
            </p:cNvPr>
            <p:cNvSpPr/>
            <p:nvPr/>
          </p:nvSpPr>
          <p:spPr>
            <a:xfrm>
              <a:off x="4531273" y="5087005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278799-F9CB-F64D-1B83-32090FB5614F}"/>
                </a:ext>
              </a:extLst>
            </p:cNvPr>
            <p:cNvSpPr/>
            <p:nvPr/>
          </p:nvSpPr>
          <p:spPr>
            <a:xfrm>
              <a:off x="5118538" y="5097516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0124AF-EE6C-1E6B-45B3-C4E4CF7F2869}"/>
                </a:ext>
              </a:extLst>
            </p:cNvPr>
            <p:cNvSpPr/>
            <p:nvPr/>
          </p:nvSpPr>
          <p:spPr>
            <a:xfrm>
              <a:off x="5707554" y="5087004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7F3CF1-4232-E032-75D2-C9C1C2D7B96D}"/>
                </a:ext>
              </a:extLst>
            </p:cNvPr>
            <p:cNvSpPr/>
            <p:nvPr/>
          </p:nvSpPr>
          <p:spPr>
            <a:xfrm>
              <a:off x="6293942" y="5076492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80E7845-D4B2-011E-1BC5-37181F1F422F}"/>
                </a:ext>
              </a:extLst>
            </p:cNvPr>
            <p:cNvSpPr/>
            <p:nvPr/>
          </p:nvSpPr>
          <p:spPr>
            <a:xfrm>
              <a:off x="4238297" y="5679155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2746E21-69D1-D5F3-2EB4-E997D7B72C5F}"/>
                </a:ext>
              </a:extLst>
            </p:cNvPr>
            <p:cNvSpPr/>
            <p:nvPr/>
          </p:nvSpPr>
          <p:spPr>
            <a:xfrm>
              <a:off x="4826876" y="5679154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AAA8280-6D0E-5262-5054-0067AFFD3B88}"/>
                </a:ext>
              </a:extLst>
            </p:cNvPr>
            <p:cNvSpPr/>
            <p:nvPr/>
          </p:nvSpPr>
          <p:spPr>
            <a:xfrm>
              <a:off x="5414579" y="5679153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6C8C5C5-43E8-231A-BFA2-5A79EA1E4199}"/>
                </a:ext>
              </a:extLst>
            </p:cNvPr>
            <p:cNvSpPr/>
            <p:nvPr/>
          </p:nvSpPr>
          <p:spPr>
            <a:xfrm>
              <a:off x="6004034" y="5679153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57296FA-D4A0-CD47-CCC4-464A791715A8}"/>
                </a:ext>
              </a:extLst>
            </p:cNvPr>
            <p:cNvSpPr/>
            <p:nvPr/>
          </p:nvSpPr>
          <p:spPr>
            <a:xfrm>
              <a:off x="6590862" y="5679153"/>
              <a:ext cx="588579" cy="588579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C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E7910D6D-8CD2-5AC5-867C-F8B399C50CDC}"/>
              </a:ext>
            </a:extLst>
          </p:cNvPr>
          <p:cNvSpPr/>
          <p:nvPr/>
        </p:nvSpPr>
        <p:spPr>
          <a:xfrm>
            <a:off x="6310586" y="2648607"/>
            <a:ext cx="2265855" cy="30243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Plasma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F620E1E-8A77-2D48-2696-F84AC7F98143}"/>
              </a:ext>
            </a:extLst>
          </p:cNvPr>
          <p:cNvSpPr/>
          <p:nvPr/>
        </p:nvSpPr>
        <p:spPr>
          <a:xfrm>
            <a:off x="9984390" y="2303034"/>
            <a:ext cx="690490" cy="357392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Wall</a:t>
            </a:r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2C0A2DD-F79B-DC60-3585-13310CA0D12B}"/>
              </a:ext>
            </a:extLst>
          </p:cNvPr>
          <p:cNvGrpSpPr/>
          <p:nvPr/>
        </p:nvGrpSpPr>
        <p:grpSpPr>
          <a:xfrm>
            <a:off x="7579179" y="1678075"/>
            <a:ext cx="2332441" cy="2275404"/>
            <a:chOff x="7579179" y="1678075"/>
            <a:chExt cx="2332441" cy="2275404"/>
          </a:xfrm>
        </p:grpSpPr>
        <p:sp>
          <p:nvSpPr>
            <p:cNvPr id="47" name="Curved Left Arrow 46">
              <a:extLst>
                <a:ext uri="{FF2B5EF4-FFF2-40B4-BE49-F238E27FC236}">
                  <a16:creationId xmlns:a16="http://schemas.microsoft.com/office/drawing/2014/main" id="{0566DF5C-B21B-2956-28E5-F5AB10D3CA33}"/>
                </a:ext>
              </a:extLst>
            </p:cNvPr>
            <p:cNvSpPr/>
            <p:nvPr/>
          </p:nvSpPr>
          <p:spPr>
            <a:xfrm>
              <a:off x="8868257" y="2830189"/>
              <a:ext cx="874986" cy="1123290"/>
            </a:xfrm>
            <a:prstGeom prst="curved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D54F11-F199-0B09-D566-26A331D7FB3F}"/>
                </a:ext>
              </a:extLst>
            </p:cNvPr>
            <p:cNvSpPr txBox="1"/>
            <p:nvPr/>
          </p:nvSpPr>
          <p:spPr>
            <a:xfrm>
              <a:off x="7579179" y="1678075"/>
              <a:ext cx="23324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u="sng" dirty="0"/>
                <a:t>High Recycling </a:t>
              </a:r>
              <a:br>
                <a:rPr lang="en-US" dirty="0"/>
              </a:br>
              <a:r>
                <a:rPr lang="en-US" dirty="0"/>
                <a:t>fuel atoms cooling down and re-entering the plasma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F35DA44-74EA-6008-9430-335688BDF476}"/>
              </a:ext>
            </a:extLst>
          </p:cNvPr>
          <p:cNvGrpSpPr/>
          <p:nvPr/>
        </p:nvGrpSpPr>
        <p:grpSpPr>
          <a:xfrm>
            <a:off x="8236606" y="4763330"/>
            <a:ext cx="1747784" cy="1368885"/>
            <a:chOff x="8236606" y="4763330"/>
            <a:chExt cx="1747784" cy="136888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FDFF94-887A-9006-E9EC-27AF565D468A}"/>
                </a:ext>
              </a:extLst>
            </p:cNvPr>
            <p:cNvSpPr txBox="1"/>
            <p:nvPr/>
          </p:nvSpPr>
          <p:spPr>
            <a:xfrm>
              <a:off x="8236606" y="5362774"/>
              <a:ext cx="17477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u="sng" dirty="0"/>
                <a:t>Low Recycling </a:t>
              </a:r>
              <a:br>
                <a:rPr lang="en-US" dirty="0"/>
              </a:br>
              <a:r>
                <a:rPr lang="en-US" dirty="0"/>
                <a:t>fuel atoms retained in wall</a:t>
              </a:r>
            </a:p>
          </p:txBody>
        </p:sp>
        <p:sp>
          <p:nvSpPr>
            <p:cNvPr id="51" name="Right Arrow 50">
              <a:extLst>
                <a:ext uri="{FF2B5EF4-FFF2-40B4-BE49-F238E27FC236}">
                  <a16:creationId xmlns:a16="http://schemas.microsoft.com/office/drawing/2014/main" id="{F4058C45-153D-5656-69C3-935281728789}"/>
                </a:ext>
              </a:extLst>
            </p:cNvPr>
            <p:cNvSpPr/>
            <p:nvPr/>
          </p:nvSpPr>
          <p:spPr>
            <a:xfrm>
              <a:off x="8817588" y="4763330"/>
              <a:ext cx="1043363" cy="483476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97E18F5-3946-A48F-B0EB-2A62790F2DB4}"/>
              </a:ext>
            </a:extLst>
          </p:cNvPr>
          <p:cNvGrpSpPr/>
          <p:nvPr/>
        </p:nvGrpSpPr>
        <p:grpSpPr>
          <a:xfrm>
            <a:off x="302105" y="3133137"/>
            <a:ext cx="1602798" cy="1078884"/>
            <a:chOff x="302105" y="3133137"/>
            <a:chExt cx="1602798" cy="10788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35F4BA7-3AB0-5662-6E04-388F306870C4}"/>
                </a:ext>
              </a:extLst>
            </p:cNvPr>
            <p:cNvGrpSpPr/>
            <p:nvPr/>
          </p:nvGrpSpPr>
          <p:grpSpPr>
            <a:xfrm>
              <a:off x="1202021" y="3531470"/>
              <a:ext cx="702882" cy="680551"/>
              <a:chOff x="620985" y="3053251"/>
              <a:chExt cx="702882" cy="68055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04F0C89-6B5C-BA6D-DC54-15784E61F40F}"/>
                  </a:ext>
                </a:extLst>
              </p:cNvPr>
              <p:cNvSpPr/>
              <p:nvPr/>
            </p:nvSpPr>
            <p:spPr>
              <a:xfrm>
                <a:off x="620985" y="3053251"/>
                <a:ext cx="375750" cy="37575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+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B81E1FCD-0BED-4A5D-3C0B-AEF9FFAE08BB}"/>
                  </a:ext>
                </a:extLst>
              </p:cNvPr>
              <p:cNvCxnSpPr>
                <a:cxnSpLocks/>
                <a:stCxn id="23" idx="5"/>
              </p:cNvCxnSpPr>
              <p:nvPr/>
            </p:nvCxnSpPr>
            <p:spPr>
              <a:xfrm>
                <a:off x="941708" y="3373974"/>
                <a:ext cx="382159" cy="359828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5F052DA-FAB8-4D09-8ED2-52250C7B2A80}"/>
                </a:ext>
              </a:extLst>
            </p:cNvPr>
            <p:cNvSpPr txBox="1"/>
            <p:nvPr/>
          </p:nvSpPr>
          <p:spPr>
            <a:xfrm>
              <a:off x="302105" y="3133137"/>
              <a:ext cx="11136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Incoming fuel ion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6A21662-DE37-95C4-8BD2-50361327BBE3}"/>
              </a:ext>
            </a:extLst>
          </p:cNvPr>
          <p:cNvGrpSpPr/>
          <p:nvPr/>
        </p:nvGrpSpPr>
        <p:grpSpPr>
          <a:xfrm>
            <a:off x="2846515" y="3351556"/>
            <a:ext cx="2319287" cy="738441"/>
            <a:chOff x="2846515" y="3351556"/>
            <a:chExt cx="2319287" cy="73844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A73FE5A-E212-6F97-E584-DA1356816E0E}"/>
                </a:ext>
              </a:extLst>
            </p:cNvPr>
            <p:cNvGrpSpPr/>
            <p:nvPr/>
          </p:nvGrpSpPr>
          <p:grpSpPr>
            <a:xfrm>
              <a:off x="2846515" y="3351556"/>
              <a:ext cx="571503" cy="680551"/>
              <a:chOff x="620985" y="2748450"/>
              <a:chExt cx="571503" cy="680551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291B3C3-8694-9604-C84E-C9FFE91ECCF8}"/>
                  </a:ext>
                </a:extLst>
              </p:cNvPr>
              <p:cNvSpPr/>
              <p:nvPr/>
            </p:nvSpPr>
            <p:spPr>
              <a:xfrm>
                <a:off x="620985" y="3053251"/>
                <a:ext cx="375750" cy="37575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389315AB-58A8-93C4-9BBB-87EAE075502F}"/>
                  </a:ext>
                </a:extLst>
              </p:cNvPr>
              <p:cNvCxnSpPr>
                <a:cxnSpLocks/>
                <a:stCxn id="39" idx="7"/>
              </p:cNvCxnSpPr>
              <p:nvPr/>
            </p:nvCxnSpPr>
            <p:spPr>
              <a:xfrm flipV="1">
                <a:off x="941708" y="2748450"/>
                <a:ext cx="250780" cy="359828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C41C098-4E2A-A941-1407-2D07ABD2E704}"/>
                </a:ext>
              </a:extLst>
            </p:cNvPr>
            <p:cNvSpPr txBox="1"/>
            <p:nvPr/>
          </p:nvSpPr>
          <p:spPr>
            <a:xfrm>
              <a:off x="3388128" y="3566777"/>
              <a:ext cx="17776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Reflected fuel atom (lower energy)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918BD2C5-C3FB-54FD-AD01-4B9A8BFCAB8F}"/>
              </a:ext>
            </a:extLst>
          </p:cNvPr>
          <p:cNvSpPr/>
          <p:nvPr/>
        </p:nvSpPr>
        <p:spPr>
          <a:xfrm>
            <a:off x="2251353" y="4531264"/>
            <a:ext cx="375750" cy="3757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968004-A861-1EB8-9DB7-B62AB0BE9EA7}"/>
              </a:ext>
            </a:extLst>
          </p:cNvPr>
          <p:cNvSpPr txBox="1"/>
          <p:nvPr/>
        </p:nvSpPr>
        <p:spPr>
          <a:xfrm>
            <a:off x="-75678" y="5149734"/>
            <a:ext cx="1777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Retained fuel atom</a:t>
            </a:r>
          </a:p>
        </p:txBody>
      </p:sp>
      <p:sp>
        <p:nvSpPr>
          <p:cNvPr id="62" name="Footer Placeholder 61">
            <a:extLst>
              <a:ext uri="{FF2B5EF4-FFF2-40B4-BE49-F238E27FC236}">
                <a16:creationId xmlns:a16="http://schemas.microsoft.com/office/drawing/2014/main" id="{F439D266-4517-ED0E-0CA6-A5432BB18D4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12B3FEED-2640-79E0-345A-1C27DF9C2F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25" grpId="0" animBg="1"/>
      <p:bldP spid="25" grpId="1" animBg="1"/>
      <p:bldP spid="55" grpId="0"/>
      <p:bldP spid="5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2F019626-0521-C3E6-5BF1-38FDE055D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221" y="1149575"/>
            <a:ext cx="5903272" cy="4694167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72BF39-7556-BD86-592D-62F93A708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2" y="1607820"/>
            <a:ext cx="5361956" cy="4768597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1951: Spitzer recognized impurities from PMI could be a threat to plasma purity</a:t>
            </a:r>
          </a:p>
          <a:p>
            <a:pPr marL="0" indent="0">
              <a:buClr>
                <a:schemeClr val="accent3"/>
              </a:buClr>
              <a:buNone/>
            </a:pPr>
            <a:endParaRPr lang="en-US" sz="2400" dirty="0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5F2F052-25DB-342B-7F19-4AC55B053CBC}"/>
              </a:ext>
            </a:extLst>
          </p:cNvPr>
          <p:cNvGrpSpPr/>
          <p:nvPr/>
        </p:nvGrpSpPr>
        <p:grpSpPr>
          <a:xfrm>
            <a:off x="0" y="225145"/>
            <a:ext cx="12192000" cy="1246495"/>
            <a:chOff x="0" y="1125068"/>
            <a:chExt cx="12192000" cy="124649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22CDF1B-03A4-0E4F-DCDD-8BABA7117EA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D037C1-9CF0-10F8-0F6B-822E33D1D40D}"/>
                </a:ext>
              </a:extLst>
            </p:cNvPr>
            <p:cNvCxnSpPr>
              <a:cxnSpLocks/>
            </p:cNvCxnSpPr>
            <p:nvPr/>
          </p:nvCxnSpPr>
          <p:spPr>
            <a:xfrm>
              <a:off x="444226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2BDF8E-E7B5-4E8C-8B88-7FA10EF2B4F8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1960        1970        1980        1990        2000        2010        2020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3C920C-53DD-7060-2552-DA2D731245DF}"/>
              </a:ext>
            </a:extLst>
          </p:cNvPr>
          <p:cNvSpPr txBox="1"/>
          <p:nvPr/>
        </p:nvSpPr>
        <p:spPr>
          <a:xfrm>
            <a:off x="5621867" y="6068640"/>
            <a:ext cx="657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[G. Federici,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Fusion, 2001; M. S. Parsons, Dissertation, 2023]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ECB8C26-6E2E-6AB6-BB98-F37943FAA8FB}"/>
              </a:ext>
            </a:extLst>
          </p:cNvPr>
          <p:cNvGrpSpPr/>
          <p:nvPr/>
        </p:nvGrpSpPr>
        <p:grpSpPr>
          <a:xfrm>
            <a:off x="5981075" y="1873711"/>
            <a:ext cx="1981199" cy="3212509"/>
            <a:chOff x="6892115" y="-181246"/>
            <a:chExt cx="1981199" cy="321250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6FE884-BAAD-B865-E285-EC028CA849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30933" y="237529"/>
              <a:ext cx="226389" cy="228600"/>
            </a:xfrm>
            <a:prstGeom prst="ellipse">
              <a:avLst/>
            </a:prstGeom>
            <a:solidFill>
              <a:srgbClr val="FFB4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6AF95B7-F8F8-0556-F804-95CDAD3BC34D}"/>
                </a:ext>
              </a:extLst>
            </p:cNvPr>
            <p:cNvSpPr/>
            <p:nvPr/>
          </p:nvSpPr>
          <p:spPr>
            <a:xfrm>
              <a:off x="8644714" y="979817"/>
              <a:ext cx="228600" cy="228600"/>
            </a:xfrm>
            <a:prstGeom prst="ellipse">
              <a:avLst/>
            </a:prstGeom>
            <a:solidFill>
              <a:srgbClr val="FFB4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9674852-04D2-FC41-F955-B86576CC1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12030" y="-181246"/>
              <a:ext cx="226389" cy="228600"/>
            </a:xfrm>
            <a:prstGeom prst="ellipse">
              <a:avLst/>
            </a:prstGeom>
            <a:solidFill>
              <a:srgbClr val="FFB4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283DC40-8605-72A2-68AA-12235FA72225}"/>
                </a:ext>
              </a:extLst>
            </p:cNvPr>
            <p:cNvCxnSpPr>
              <a:cxnSpLocks/>
              <a:stCxn id="14" idx="4"/>
              <a:endCxn id="28" idx="0"/>
            </p:cNvCxnSpPr>
            <p:nvPr/>
          </p:nvCxnSpPr>
          <p:spPr>
            <a:xfrm flipH="1">
              <a:off x="7882715" y="466129"/>
              <a:ext cx="161413" cy="2195802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F57FD8D-102D-3D81-02F7-2D0D7BCFB048}"/>
                </a:ext>
              </a:extLst>
            </p:cNvPr>
            <p:cNvCxnSpPr>
              <a:cxnSpLocks/>
              <a:stCxn id="17" idx="4"/>
              <a:endCxn id="28" idx="0"/>
            </p:cNvCxnSpPr>
            <p:nvPr/>
          </p:nvCxnSpPr>
          <p:spPr>
            <a:xfrm flipH="1">
              <a:off x="7882715" y="47354"/>
              <a:ext cx="42510" cy="2614577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C2D0D06-967E-EF2F-233F-1CB425F28726}"/>
                </a:ext>
              </a:extLst>
            </p:cNvPr>
            <p:cNvCxnSpPr>
              <a:cxnSpLocks/>
              <a:stCxn id="15" idx="4"/>
              <a:endCxn id="28" idx="0"/>
            </p:cNvCxnSpPr>
            <p:nvPr/>
          </p:nvCxnSpPr>
          <p:spPr>
            <a:xfrm flipH="1">
              <a:off x="7882715" y="1208417"/>
              <a:ext cx="876299" cy="1453514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E36C81-B56B-5699-D780-0B983ADF0041}"/>
                </a:ext>
              </a:extLst>
            </p:cNvPr>
            <p:cNvSpPr txBox="1"/>
            <p:nvPr/>
          </p:nvSpPr>
          <p:spPr>
            <a:xfrm>
              <a:off x="6892115" y="2661931"/>
              <a:ext cx="1981199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Wall conditioning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A37BCE7-6408-7CFE-0515-88006882DE7B}"/>
              </a:ext>
            </a:extLst>
          </p:cNvPr>
          <p:cNvGrpSpPr/>
          <p:nvPr/>
        </p:nvGrpSpPr>
        <p:grpSpPr>
          <a:xfrm>
            <a:off x="6900990" y="1713465"/>
            <a:ext cx="4745896" cy="3188089"/>
            <a:chOff x="7550199" y="2214497"/>
            <a:chExt cx="4745896" cy="318808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1C3026A-C502-935B-0BD3-E6697B449BE2}"/>
                </a:ext>
              </a:extLst>
            </p:cNvPr>
            <p:cNvGrpSpPr/>
            <p:nvPr/>
          </p:nvGrpSpPr>
          <p:grpSpPr>
            <a:xfrm>
              <a:off x="7550199" y="2214497"/>
              <a:ext cx="4745896" cy="3188089"/>
              <a:chOff x="7550199" y="2214497"/>
              <a:chExt cx="4745896" cy="3188089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387ADF5-82E6-CE04-7FEF-68D06A4EBF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39610" y="4204451"/>
                <a:ext cx="226389" cy="228600"/>
              </a:xfrm>
              <a:prstGeom prst="ellipse">
                <a:avLst/>
              </a:prstGeom>
              <a:solidFill>
                <a:srgbClr val="AE2659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FE65DF4-2B7A-36D3-F389-12656690C8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3683" y="3914891"/>
                <a:ext cx="226389" cy="228600"/>
              </a:xfrm>
              <a:prstGeom prst="ellipse">
                <a:avLst/>
              </a:prstGeom>
              <a:solidFill>
                <a:srgbClr val="AE2659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4C6BE96-717D-80B6-3279-080518DFBF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69535" y="2790708"/>
                <a:ext cx="226389" cy="228600"/>
              </a:xfrm>
              <a:prstGeom prst="ellipse">
                <a:avLst/>
              </a:prstGeom>
              <a:solidFill>
                <a:srgbClr val="AE2659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099D7D5-AC39-A0F7-FCFE-3A8502C3CF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21236" y="4657487"/>
                <a:ext cx="226389" cy="228600"/>
              </a:xfrm>
              <a:prstGeom prst="ellipse">
                <a:avLst/>
              </a:prstGeom>
              <a:solidFill>
                <a:srgbClr val="AE2659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4AACDCE-73A9-D72C-6EB1-7257BD9007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72072" y="4636620"/>
                <a:ext cx="226389" cy="228600"/>
              </a:xfrm>
              <a:prstGeom prst="ellipse">
                <a:avLst/>
              </a:prstGeom>
              <a:solidFill>
                <a:srgbClr val="AE2659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9F23F2E-21F3-05E4-2984-AC7ED28FBB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50199" y="2382737"/>
                <a:ext cx="226389" cy="228600"/>
              </a:xfrm>
              <a:prstGeom prst="ellipse">
                <a:avLst/>
              </a:prstGeom>
              <a:solidFill>
                <a:srgbClr val="AE2659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BC0E445F-BA27-43AC-3763-553F610E179E}"/>
                  </a:ext>
                </a:extLst>
              </p:cNvPr>
              <p:cNvCxnSpPr>
                <a:cxnSpLocks/>
                <a:stCxn id="30" idx="6"/>
                <a:endCxn id="33" idx="1"/>
              </p:cNvCxnSpPr>
              <p:nvPr/>
            </p:nvCxnSpPr>
            <p:spPr>
              <a:xfrm flipV="1">
                <a:off x="8095924" y="2399163"/>
                <a:ext cx="455855" cy="505845"/>
              </a:xfrm>
              <a:prstGeom prst="straightConnector1">
                <a:avLst/>
              </a:prstGeom>
              <a:ln w="28575">
                <a:solidFill>
                  <a:schemeClr val="accent5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004A995A-0D6F-CD1C-72D1-7E6046E04DA8}"/>
                  </a:ext>
                </a:extLst>
              </p:cNvPr>
              <p:cNvCxnSpPr>
                <a:cxnSpLocks/>
                <a:stCxn id="42" idx="6"/>
                <a:endCxn id="33" idx="1"/>
              </p:cNvCxnSpPr>
              <p:nvPr/>
            </p:nvCxnSpPr>
            <p:spPr>
              <a:xfrm flipV="1">
                <a:off x="8010231" y="2399163"/>
                <a:ext cx="541548" cy="197860"/>
              </a:xfrm>
              <a:prstGeom prst="straightConnector1">
                <a:avLst/>
              </a:prstGeom>
              <a:ln w="28575">
                <a:solidFill>
                  <a:schemeClr val="accent5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8F5E8B1-C87B-B1CD-47D0-7AE1760F70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83842" y="2482723"/>
                <a:ext cx="226389" cy="228600"/>
              </a:xfrm>
              <a:prstGeom prst="ellipse">
                <a:avLst/>
              </a:prstGeom>
              <a:solidFill>
                <a:srgbClr val="AE2659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E19C61B5-1E51-5858-6A97-D7E5B891C1F0}"/>
                  </a:ext>
                </a:extLst>
              </p:cNvPr>
              <p:cNvCxnSpPr>
                <a:cxnSpLocks/>
                <a:stCxn id="29" idx="0"/>
                <a:endCxn id="33" idx="2"/>
              </p:cNvCxnSpPr>
              <p:nvPr/>
            </p:nvCxnSpPr>
            <p:spPr>
              <a:xfrm flipV="1">
                <a:off x="9016878" y="2583829"/>
                <a:ext cx="885140" cy="1331062"/>
              </a:xfrm>
              <a:prstGeom prst="straightConnector1">
                <a:avLst/>
              </a:prstGeom>
              <a:ln w="28575">
                <a:solidFill>
                  <a:schemeClr val="accent5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59788981-0F1B-94B3-E31C-0C143E151624}"/>
                  </a:ext>
                </a:extLst>
              </p:cNvPr>
              <p:cNvCxnSpPr>
                <a:cxnSpLocks/>
                <a:stCxn id="16" idx="0"/>
                <a:endCxn id="33" idx="2"/>
              </p:cNvCxnSpPr>
              <p:nvPr/>
            </p:nvCxnSpPr>
            <p:spPr>
              <a:xfrm flipV="1">
                <a:off x="9152805" y="2583829"/>
                <a:ext cx="749213" cy="1620622"/>
              </a:xfrm>
              <a:prstGeom prst="straightConnector1">
                <a:avLst/>
              </a:prstGeom>
              <a:ln w="28575">
                <a:solidFill>
                  <a:schemeClr val="accent5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31579E0-2545-E736-9D5D-DEF89C70453D}"/>
                  </a:ext>
                </a:extLst>
              </p:cNvPr>
              <p:cNvCxnSpPr>
                <a:cxnSpLocks/>
                <a:stCxn id="31" idx="0"/>
                <a:endCxn id="33" idx="2"/>
              </p:cNvCxnSpPr>
              <p:nvPr/>
            </p:nvCxnSpPr>
            <p:spPr>
              <a:xfrm flipH="1" flipV="1">
                <a:off x="9902018" y="2583829"/>
                <a:ext cx="932413" cy="2073658"/>
              </a:xfrm>
              <a:prstGeom prst="straightConnector1">
                <a:avLst/>
              </a:prstGeom>
              <a:ln w="28575">
                <a:solidFill>
                  <a:schemeClr val="accent5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FAFA2DA5-FBA2-AD13-ABBE-2DA099F0B87E}"/>
                  </a:ext>
                </a:extLst>
              </p:cNvPr>
              <p:cNvCxnSpPr>
                <a:cxnSpLocks/>
                <a:stCxn id="55" idx="0"/>
                <a:endCxn id="33" idx="2"/>
              </p:cNvCxnSpPr>
              <p:nvPr/>
            </p:nvCxnSpPr>
            <p:spPr>
              <a:xfrm flipH="1" flipV="1">
                <a:off x="9902018" y="2583829"/>
                <a:ext cx="2279777" cy="2590157"/>
              </a:xfrm>
              <a:prstGeom prst="straightConnector1">
                <a:avLst/>
              </a:prstGeom>
              <a:ln w="28575">
                <a:solidFill>
                  <a:schemeClr val="accent5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C0CDE0FA-6DF9-0356-6920-150FE55718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067495" y="5173986"/>
                <a:ext cx="228600" cy="228600"/>
              </a:xfrm>
              <a:prstGeom prst="ellipse">
                <a:avLst/>
              </a:prstGeom>
              <a:solidFill>
                <a:srgbClr val="AE2659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514D5BB6-CD84-2CD9-F9F6-195F18A8C9B6}"/>
                  </a:ext>
                </a:extLst>
              </p:cNvPr>
              <p:cNvCxnSpPr>
                <a:cxnSpLocks/>
                <a:stCxn id="32" idx="0"/>
                <a:endCxn id="33" idx="2"/>
              </p:cNvCxnSpPr>
              <p:nvPr/>
            </p:nvCxnSpPr>
            <p:spPr>
              <a:xfrm flipH="1" flipV="1">
                <a:off x="9902018" y="2583829"/>
                <a:ext cx="283249" cy="2052791"/>
              </a:xfrm>
              <a:prstGeom prst="straightConnector1">
                <a:avLst/>
              </a:prstGeom>
              <a:ln w="28575">
                <a:solidFill>
                  <a:schemeClr val="accent5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F62E2A2-32FC-BE2F-144A-1BD5D9E07D20}"/>
                  </a:ext>
                </a:extLst>
              </p:cNvPr>
              <p:cNvSpPr txBox="1"/>
              <p:nvPr/>
            </p:nvSpPr>
            <p:spPr>
              <a:xfrm>
                <a:off x="8551779" y="2214497"/>
                <a:ext cx="2700478" cy="36933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5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Plasma-facing materials</a:t>
                </a:r>
              </a:p>
            </p:txBody>
          </p: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14B553A-42C8-BD56-679F-443DDF610C77}"/>
                </a:ext>
              </a:extLst>
            </p:cNvPr>
            <p:cNvCxnSpPr>
              <a:cxnSpLocks/>
              <a:stCxn id="35" idx="6"/>
              <a:endCxn id="33" idx="1"/>
            </p:cNvCxnSpPr>
            <p:nvPr/>
          </p:nvCxnSpPr>
          <p:spPr>
            <a:xfrm flipV="1">
              <a:off x="7776588" y="2399163"/>
              <a:ext cx="775191" cy="97874"/>
            </a:xfrm>
            <a:prstGeom prst="straightConnector1">
              <a:avLst/>
            </a:prstGeom>
            <a:ln w="28575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Footer Placeholder 128">
            <a:extLst>
              <a:ext uri="{FF2B5EF4-FFF2-40B4-BE49-F238E27FC236}">
                <a16:creationId xmlns:a16="http://schemas.microsoft.com/office/drawing/2014/main" id="{7D3D3F3F-6A35-2A5D-99F5-4AF4A953C9E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130" name="Slide Number Placeholder 129">
            <a:extLst>
              <a:ext uri="{FF2B5EF4-FFF2-40B4-BE49-F238E27FC236}">
                <a16:creationId xmlns:a16="http://schemas.microsoft.com/office/drawing/2014/main" id="{1124955E-6079-8359-E7F6-C80B3EE65A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1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2F019626-0521-C3E6-5BF1-38FDE055D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221" y="1149575"/>
            <a:ext cx="5903272" cy="4694167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5F2F052-25DB-342B-7F19-4AC55B053CBC}"/>
              </a:ext>
            </a:extLst>
          </p:cNvPr>
          <p:cNvGrpSpPr/>
          <p:nvPr/>
        </p:nvGrpSpPr>
        <p:grpSpPr>
          <a:xfrm>
            <a:off x="0" y="225145"/>
            <a:ext cx="12192000" cy="1246495"/>
            <a:chOff x="0" y="1125068"/>
            <a:chExt cx="12192000" cy="124649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22CDF1B-03A4-0E4F-DCDD-8BABA7117EA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1D037C1-9CF0-10F8-0F6B-822E33D1D40D}"/>
                </a:ext>
              </a:extLst>
            </p:cNvPr>
            <p:cNvCxnSpPr>
              <a:cxnSpLocks/>
            </p:cNvCxnSpPr>
            <p:nvPr/>
          </p:nvCxnSpPr>
          <p:spPr>
            <a:xfrm>
              <a:off x="444226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2BDF8E-E7B5-4E8C-8B88-7FA10EF2B4F8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1960        1970        1980        1990        2000        2010        2020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3C920C-53DD-7060-2552-DA2D731245DF}"/>
              </a:ext>
            </a:extLst>
          </p:cNvPr>
          <p:cNvSpPr txBox="1"/>
          <p:nvPr/>
        </p:nvSpPr>
        <p:spPr>
          <a:xfrm>
            <a:off x="5621867" y="6068640"/>
            <a:ext cx="6570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[G. Federici,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Fusion, 2001; M. S. Parsons, Dissertation, 2023]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AE3A376-8DBF-A7A9-083E-E0EA6989E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2" y="1607820"/>
            <a:ext cx="5361956" cy="4768597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1951: Spitzer recognized impurities from PMI could be a threat to plasma purity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/>
              <a:t>1950s: early stellarators had severely contaminated plasmas due to vacuum conditions. </a:t>
            </a: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Clr>
                <a:schemeClr val="accent3"/>
              </a:buClr>
              <a:buNone/>
            </a:pPr>
            <a:endParaRPr lang="en-US" sz="240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E4F943D-6455-E813-D083-C7A3671463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13C4649-F6C1-E2E6-1ECC-B65DD8AAA5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3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1A8637D-3D6A-D311-2D60-C0D0449893E9}"/>
              </a:ext>
            </a:extLst>
          </p:cNvPr>
          <p:cNvSpPr txBox="1">
            <a:spLocks/>
          </p:cNvSpPr>
          <p:nvPr/>
        </p:nvSpPr>
        <p:spPr>
          <a:xfrm>
            <a:off x="254001" y="1607820"/>
            <a:ext cx="8752837" cy="476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440256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423323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406390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89457" algn="l" rtl="0" eaLnBrk="1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4267093" marR="0" lvl="6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4876678" marR="0" lvl="7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5486263" marR="0" lvl="8" indent="-457189" algn="l" rtl="0" eaLnBrk="1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342900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400" dirty="0"/>
              <a:t>1960s: Early tokamaks contained large amounts of carbon, oxygen and metallic impurities, despite reduction efforts.</a:t>
            </a:r>
          </a:p>
          <a:p>
            <a:pPr marL="952485" lvl="1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000" dirty="0"/>
              <a:t>Stainless steel vacuum vessel</a:t>
            </a:r>
          </a:p>
          <a:p>
            <a:pPr marL="952485" lvl="1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000" dirty="0"/>
              <a:t>All-metal seals</a:t>
            </a:r>
          </a:p>
          <a:p>
            <a:pPr marL="952485" lvl="1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000" dirty="0"/>
              <a:t>Baking </a:t>
            </a:r>
          </a:p>
          <a:p>
            <a:pPr marL="952485" lvl="1" indent="-342900"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sz="2000" dirty="0"/>
              <a:t>Discharge cleaning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5CCF4-0C76-E898-AF41-F5065CB16C15}"/>
              </a:ext>
            </a:extLst>
          </p:cNvPr>
          <p:cNvSpPr txBox="1"/>
          <p:nvPr/>
        </p:nvSpPr>
        <p:spPr>
          <a:xfrm>
            <a:off x="9211733" y="6068640"/>
            <a:ext cx="2980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[G. Federici,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Nucl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. Fusion, 2001]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D8D22-EF36-E081-B9E3-892ADFF1E264}"/>
              </a:ext>
            </a:extLst>
          </p:cNvPr>
          <p:cNvSpPr txBox="1"/>
          <p:nvPr/>
        </p:nvSpPr>
        <p:spPr>
          <a:xfrm>
            <a:off x="4104356" y="3427717"/>
            <a:ext cx="6303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Wall conditioning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Removing impurities to improve plasma performance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5AD049D-4006-8562-2237-A3FD3D6892E7}"/>
              </a:ext>
            </a:extLst>
          </p:cNvPr>
          <p:cNvSpPr/>
          <p:nvPr/>
        </p:nvSpPr>
        <p:spPr>
          <a:xfrm>
            <a:off x="1234158" y="3321064"/>
            <a:ext cx="2302933" cy="677333"/>
          </a:xfrm>
          <a:prstGeom prst="roundRect">
            <a:avLst/>
          </a:prstGeom>
          <a:solidFill>
            <a:srgbClr val="FFB400">
              <a:alpha val="29804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8ED1E0-8C07-3516-EBB6-6ACD156FD0A1}"/>
              </a:ext>
            </a:extLst>
          </p:cNvPr>
          <p:cNvCxnSpPr>
            <a:cxnSpLocks/>
          </p:cNvCxnSpPr>
          <p:nvPr/>
        </p:nvCxnSpPr>
        <p:spPr>
          <a:xfrm>
            <a:off x="3537091" y="3659730"/>
            <a:ext cx="567265" cy="0"/>
          </a:xfrm>
          <a:prstGeom prst="straightConnector1">
            <a:avLst/>
          </a:prstGeom>
          <a:ln w="3810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B4997-5B96-D30A-0FE9-D836EC4373E7}"/>
              </a:ext>
            </a:extLst>
          </p:cNvPr>
          <p:cNvGrpSpPr/>
          <p:nvPr/>
        </p:nvGrpSpPr>
        <p:grpSpPr>
          <a:xfrm>
            <a:off x="0" y="225145"/>
            <a:ext cx="12192000" cy="1246495"/>
            <a:chOff x="0" y="1125068"/>
            <a:chExt cx="12192000" cy="124649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654D09D-8AB0-F269-54DF-21908F4786E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589691"/>
              <a:ext cx="12192000" cy="0"/>
            </a:xfrm>
            <a:prstGeom prst="straightConnector1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54A6100-14B5-0497-BFF1-AD287CD419A7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66" y="1589691"/>
              <a:ext cx="0" cy="781872"/>
            </a:xfrm>
            <a:prstGeom prst="line">
              <a:avLst/>
            </a:prstGeom>
            <a:ln w="76200" cap="rnd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506F45-6D46-9E20-F825-F7B3C388C048}"/>
                </a:ext>
              </a:extLst>
            </p:cNvPr>
            <p:cNvSpPr txBox="1"/>
            <p:nvPr/>
          </p:nvSpPr>
          <p:spPr>
            <a:xfrm>
              <a:off x="0" y="1125068"/>
              <a:ext cx="118189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sz="240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1950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</a:t>
              </a:r>
              <a:r>
                <a:rPr lang="en-US" sz="2400" b="1" dirty="0">
                  <a:solidFill>
                    <a:schemeClr val="accent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1960</a:t>
              </a:r>
              <a: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       1970        1980        1990        2000        2010        2020</a:t>
              </a:r>
              <a:br>
                <a:rPr lang="en-US" sz="24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endPara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DD208CE-1839-2EB2-F19E-87043562DC4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000E9ED1-360E-3FE9-C667-C3963949FD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2816-F514-AE6C-0A7C-DB71DB06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 conditioning – Baking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8260E-A666-44EB-1CD5-70F4DD57C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3DDCD9-06C1-98DE-3A28-F1F75E84B313}"/>
              </a:ext>
            </a:extLst>
          </p:cNvPr>
          <p:cNvSpPr/>
          <p:nvPr/>
        </p:nvSpPr>
        <p:spPr>
          <a:xfrm>
            <a:off x="7115266" y="1469475"/>
            <a:ext cx="914400" cy="473286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Wall</a:t>
            </a: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B821067-4BD6-E5BA-00B8-4707760EE9DC}"/>
              </a:ext>
            </a:extLst>
          </p:cNvPr>
          <p:cNvGrpSpPr/>
          <p:nvPr/>
        </p:nvGrpSpPr>
        <p:grpSpPr>
          <a:xfrm>
            <a:off x="8287148" y="3606801"/>
            <a:ext cx="3451134" cy="508000"/>
            <a:chOff x="8112651" y="3581908"/>
            <a:chExt cx="3451134" cy="508000"/>
          </a:xfrm>
        </p:grpSpPr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55F4B399-C974-446B-CDD5-12EA25D94AF0}"/>
                </a:ext>
              </a:extLst>
            </p:cNvPr>
            <p:cNvSpPr/>
            <p:nvPr/>
          </p:nvSpPr>
          <p:spPr>
            <a:xfrm rot="10800000">
              <a:off x="8112651" y="3581908"/>
              <a:ext cx="1472412" cy="508000"/>
            </a:xfrm>
            <a:prstGeom prst="rightArrow">
              <a:avLst>
                <a:gd name="adj1" fmla="val 50000"/>
                <a:gd name="adj2" fmla="val 11000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3B6B2A-E6A5-04DB-4602-2D63AACA86F5}"/>
                </a:ext>
              </a:extLst>
            </p:cNvPr>
            <p:cNvSpPr txBox="1"/>
            <p:nvPr/>
          </p:nvSpPr>
          <p:spPr>
            <a:xfrm>
              <a:off x="9745743" y="3682019"/>
              <a:ext cx="1818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Heat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8FB92191-145C-688D-8065-75846661DE46}"/>
              </a:ext>
            </a:extLst>
          </p:cNvPr>
          <p:cNvSpPr/>
          <p:nvPr/>
        </p:nvSpPr>
        <p:spPr>
          <a:xfrm>
            <a:off x="6932386" y="2323652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DC623A-06A7-B281-E34A-5705AA933776}"/>
              </a:ext>
            </a:extLst>
          </p:cNvPr>
          <p:cNvSpPr/>
          <p:nvPr/>
        </p:nvSpPr>
        <p:spPr>
          <a:xfrm>
            <a:off x="6932386" y="250213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1C77CF-8327-6336-5019-E5AC0BF65B08}"/>
              </a:ext>
            </a:extLst>
          </p:cNvPr>
          <p:cNvSpPr/>
          <p:nvPr/>
        </p:nvSpPr>
        <p:spPr>
          <a:xfrm>
            <a:off x="6930041" y="3177829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46F718E-412C-C5D0-35A4-F7C5EC1B9F80}"/>
              </a:ext>
            </a:extLst>
          </p:cNvPr>
          <p:cNvSpPr/>
          <p:nvPr/>
        </p:nvSpPr>
        <p:spPr>
          <a:xfrm>
            <a:off x="6932386" y="402336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C087BA-B393-C9CB-007E-F625A63BDFB3}"/>
              </a:ext>
            </a:extLst>
          </p:cNvPr>
          <p:cNvSpPr/>
          <p:nvPr/>
        </p:nvSpPr>
        <p:spPr>
          <a:xfrm>
            <a:off x="6930041" y="488482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A31F94-62E8-6B36-E059-766FB792A81B}"/>
              </a:ext>
            </a:extLst>
          </p:cNvPr>
          <p:cNvSpPr/>
          <p:nvPr/>
        </p:nvSpPr>
        <p:spPr>
          <a:xfrm>
            <a:off x="6930041" y="158112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548275-5553-7BD8-BD4D-63FBA5240536}"/>
              </a:ext>
            </a:extLst>
          </p:cNvPr>
          <p:cNvSpPr/>
          <p:nvPr/>
        </p:nvSpPr>
        <p:spPr>
          <a:xfrm>
            <a:off x="6930041" y="4209129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79A539-9071-E70C-C822-E9A4F9D86EF9}"/>
              </a:ext>
            </a:extLst>
          </p:cNvPr>
          <p:cNvSpPr/>
          <p:nvPr/>
        </p:nvSpPr>
        <p:spPr>
          <a:xfrm>
            <a:off x="6930041" y="297473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6122FB-EBE8-7718-F7DF-676B52C2120D}"/>
              </a:ext>
            </a:extLst>
          </p:cNvPr>
          <p:cNvSpPr/>
          <p:nvPr/>
        </p:nvSpPr>
        <p:spPr>
          <a:xfrm>
            <a:off x="6930041" y="536034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334772-EF6F-7F8A-44E7-484AED64099B}"/>
              </a:ext>
            </a:extLst>
          </p:cNvPr>
          <p:cNvSpPr/>
          <p:nvPr/>
        </p:nvSpPr>
        <p:spPr>
          <a:xfrm>
            <a:off x="6930041" y="440931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F69DD6-30CF-47AD-CD71-BC0683266954}"/>
              </a:ext>
            </a:extLst>
          </p:cNvPr>
          <p:cNvSpPr/>
          <p:nvPr/>
        </p:nvSpPr>
        <p:spPr>
          <a:xfrm>
            <a:off x="6930041" y="568549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BE34F4-6A71-3111-6E29-F5C75B876662}"/>
              </a:ext>
            </a:extLst>
          </p:cNvPr>
          <p:cNvGrpSpPr/>
          <p:nvPr/>
        </p:nvGrpSpPr>
        <p:grpSpPr>
          <a:xfrm rot="900000">
            <a:off x="5541790" y="2205459"/>
            <a:ext cx="739709" cy="182880"/>
            <a:chOff x="5418161" y="1672567"/>
            <a:chExt cx="739709" cy="18288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C5CFF7F-8852-406D-5B83-6F795B46957A}"/>
                </a:ext>
              </a:extLst>
            </p:cNvPr>
            <p:cNvSpPr/>
            <p:nvPr/>
          </p:nvSpPr>
          <p:spPr>
            <a:xfrm>
              <a:off x="5974990" y="16725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69E40CD-2D91-631C-960E-12E358E82DC5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5418161" y="1764007"/>
              <a:ext cx="556829" cy="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0C8A4A-2BD6-C6DB-D0E4-1C8BE809486B}"/>
              </a:ext>
            </a:extLst>
          </p:cNvPr>
          <p:cNvGrpSpPr/>
          <p:nvPr/>
        </p:nvGrpSpPr>
        <p:grpSpPr>
          <a:xfrm>
            <a:off x="5273950" y="3214424"/>
            <a:ext cx="739709" cy="182880"/>
            <a:chOff x="5418161" y="1672567"/>
            <a:chExt cx="739709" cy="18288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8DE0A72-07FB-2E3F-FA06-F71CEF36C3EF}"/>
                </a:ext>
              </a:extLst>
            </p:cNvPr>
            <p:cNvSpPr/>
            <p:nvPr/>
          </p:nvSpPr>
          <p:spPr>
            <a:xfrm>
              <a:off x="5974990" y="16725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712B924-54E3-0442-4CC1-979010BCCE5A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5418161" y="1764007"/>
              <a:ext cx="556829" cy="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A5A2FE-0532-B649-C237-098ADCCEBC54}"/>
              </a:ext>
            </a:extLst>
          </p:cNvPr>
          <p:cNvGrpSpPr/>
          <p:nvPr/>
        </p:nvGrpSpPr>
        <p:grpSpPr>
          <a:xfrm>
            <a:off x="5334876" y="4377052"/>
            <a:ext cx="739709" cy="182880"/>
            <a:chOff x="5418161" y="1672567"/>
            <a:chExt cx="739709" cy="18288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383DEFE-BCC0-19AB-2A56-A1041C9BD1F6}"/>
                </a:ext>
              </a:extLst>
            </p:cNvPr>
            <p:cNvSpPr/>
            <p:nvPr/>
          </p:nvSpPr>
          <p:spPr>
            <a:xfrm>
              <a:off x="5974990" y="16725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9D69F41-B8F9-644D-651D-912BBBB7C435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 flipH="1">
              <a:off x="5418161" y="1764007"/>
              <a:ext cx="556829" cy="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EB0168-CD72-F879-021C-C9B58DB966C0}"/>
              </a:ext>
            </a:extLst>
          </p:cNvPr>
          <p:cNvGrpSpPr/>
          <p:nvPr/>
        </p:nvGrpSpPr>
        <p:grpSpPr>
          <a:xfrm rot="20700000">
            <a:off x="5526178" y="5596394"/>
            <a:ext cx="739709" cy="182880"/>
            <a:chOff x="5418161" y="1672567"/>
            <a:chExt cx="739709" cy="18288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78311A8-1D37-3A4D-B4C9-7514F104B3A0}"/>
                </a:ext>
              </a:extLst>
            </p:cNvPr>
            <p:cNvSpPr/>
            <p:nvPr/>
          </p:nvSpPr>
          <p:spPr>
            <a:xfrm>
              <a:off x="5974990" y="1672567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9C8F480-3CDD-03FB-90DF-4C3310E389AE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5418161" y="1764007"/>
              <a:ext cx="556829" cy="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64A5E6-867A-4C70-3BC6-19E8C3E6F727}"/>
              </a:ext>
            </a:extLst>
          </p:cNvPr>
          <p:cNvGrpSpPr/>
          <p:nvPr/>
        </p:nvGrpSpPr>
        <p:grpSpPr>
          <a:xfrm>
            <a:off x="929431" y="3658362"/>
            <a:ext cx="3105506" cy="508000"/>
            <a:chOff x="6479557" y="3581908"/>
            <a:chExt cx="3105506" cy="508000"/>
          </a:xfrm>
        </p:grpSpPr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6B145A2E-A648-5E4F-871E-4CEC391B25D9}"/>
                </a:ext>
              </a:extLst>
            </p:cNvPr>
            <p:cNvSpPr/>
            <p:nvPr/>
          </p:nvSpPr>
          <p:spPr>
            <a:xfrm rot="10800000">
              <a:off x="8112651" y="3581908"/>
              <a:ext cx="1472412" cy="508000"/>
            </a:xfrm>
            <a:prstGeom prst="rightArrow">
              <a:avLst>
                <a:gd name="adj1" fmla="val 50000"/>
                <a:gd name="adj2" fmla="val 11000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60B1D1A-3366-E88A-F2F8-6F41D13DF70C}"/>
                </a:ext>
              </a:extLst>
            </p:cNvPr>
            <p:cNvSpPr txBox="1"/>
            <p:nvPr/>
          </p:nvSpPr>
          <p:spPr>
            <a:xfrm>
              <a:off x="6479557" y="3638237"/>
              <a:ext cx="1472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To pumps</a:t>
              </a:r>
            </a:p>
          </p:txBody>
        </p:sp>
      </p:grp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247ED21-9D52-B9EC-920F-6A969F6701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H. Schamis - Plasma-Material Interactions - PPPL Intro Course - June 18, 2024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E1A345C-8E30-1E79-32D3-079597DD61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444DC3C-036D-6D4F-A313-9FC6B86DD8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PPPL_template">
  <a:themeElements>
    <a:clrScheme name="Custom 7">
      <a:dk1>
        <a:srgbClr val="000000"/>
      </a:dk1>
      <a:lt1>
        <a:srgbClr val="FFFFFF"/>
      </a:lt1>
      <a:dk2>
        <a:srgbClr val="445256"/>
      </a:dk2>
      <a:lt2>
        <a:srgbClr val="D5EDF4"/>
      </a:lt2>
      <a:accent1>
        <a:srgbClr val="47A5AE"/>
      </a:accent1>
      <a:accent2>
        <a:srgbClr val="244A58"/>
      </a:accent2>
      <a:accent3>
        <a:srgbClr val="F58025"/>
      </a:accent3>
      <a:accent4>
        <a:srgbClr val="FFB400"/>
      </a:accent4>
      <a:accent5>
        <a:srgbClr val="AE2659"/>
      </a:accent5>
      <a:accent6>
        <a:srgbClr val="70BF54"/>
      </a:accent6>
      <a:hlink>
        <a:srgbClr val="2C89C5"/>
      </a:hlink>
      <a:folHlink>
        <a:srgbClr val="2B7FA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PL_template" id="{5EE09286-7B8B-B748-91CC-14CD36D12806}" vid="{DA68816D-B4AE-2C47-892B-9498991B6F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PPPL_template</Template>
  <TotalTime>10532</TotalTime>
  <Words>2971</Words>
  <Application>Microsoft Macintosh PowerPoint</Application>
  <PresentationFormat>Widescreen</PresentationFormat>
  <Paragraphs>547</Paragraphs>
  <Slides>48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Georgia</vt:lpstr>
      <vt:lpstr>Roboto</vt:lpstr>
      <vt:lpstr>Roboto Slab</vt:lpstr>
      <vt:lpstr>Wingdings</vt:lpstr>
      <vt:lpstr>PPPL_template</vt:lpstr>
      <vt:lpstr>Plasma-Material Interactions  Hanna Schamis (PPPL) Introduction to Plasma and Fusion, June 18, 2024</vt:lpstr>
      <vt:lpstr>About me – how I got here </vt:lpstr>
      <vt:lpstr>Disclaimer</vt:lpstr>
      <vt:lpstr>Plasmas affect materials</vt:lpstr>
      <vt:lpstr>Retention / Reflection / Recycling</vt:lpstr>
      <vt:lpstr>PowerPoint Presentation</vt:lpstr>
      <vt:lpstr>PowerPoint Presentation</vt:lpstr>
      <vt:lpstr>PowerPoint Presentation</vt:lpstr>
      <vt:lpstr>Wall conditioning – Baking </vt:lpstr>
      <vt:lpstr>Wall conditioning – Discharge Cleaning</vt:lpstr>
      <vt:lpstr>PowerPoint Presentation</vt:lpstr>
      <vt:lpstr>PowerPoint Presentation</vt:lpstr>
      <vt:lpstr>PowerPoint Presentation</vt:lpstr>
      <vt:lpstr>PowerPoint Presentation</vt:lpstr>
      <vt:lpstr>Sputtering processes</vt:lpstr>
      <vt:lpstr>Material migration: re- and co-deposition</vt:lpstr>
      <vt:lpstr>Co- and re-deposition happens constantly in tokamaks and leads to thick mixed-material layers</vt:lpstr>
      <vt:lpstr>PowerPoint Presentation</vt:lpstr>
      <vt:lpstr>Wall conditioning – coatings </vt:lpstr>
      <vt:lpstr>PowerPoint Presentation</vt:lpstr>
      <vt:lpstr>PowerPoint Presentation</vt:lpstr>
      <vt:lpstr>Lithium as the plasma-facing material</vt:lpstr>
      <vt:lpstr>Lithium as the plasma-facing material</vt:lpstr>
      <vt:lpstr>Lithium as the plasma-facing material</vt:lpstr>
      <vt:lpstr>Lithium as the plasma-facing material</vt:lpstr>
      <vt:lpstr>Lithium as the plasma-facing material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Brief overview of other PMI topics: Divertor geometry</vt:lpstr>
      <vt:lpstr>Brief overview of other PMI topics: Divertor geometry</vt:lpstr>
      <vt:lpstr>Brief overview of other PMI topics: Detachment</vt:lpstr>
      <vt:lpstr>Brief overview of other PMI topics: Novel materials</vt:lpstr>
      <vt:lpstr>Brief overview of other PMI topics: Novel materials</vt:lpstr>
      <vt:lpstr>Brief overview of other PMI topics: Novel materials</vt:lpstr>
      <vt:lpstr>Brief overview of other PMI topics: Novel materials</vt:lpstr>
      <vt:lpstr>Semiconductors (aka the profitable plasma reactors)</vt:lpstr>
      <vt:lpstr>Summary</vt:lpstr>
      <vt:lpstr>What does PMI research look like?  (or what it has looked like for me)</vt:lpstr>
      <vt:lpstr>Useful References</vt:lpstr>
      <vt:lpstr>Useful References</vt:lpstr>
      <vt:lpstr>Useful References</vt:lpstr>
      <vt:lpstr>Useful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 Schamis</dc:creator>
  <cp:lastModifiedBy>Hanna Schamis</cp:lastModifiedBy>
  <cp:revision>23</cp:revision>
  <dcterms:created xsi:type="dcterms:W3CDTF">2024-05-28T18:24:47Z</dcterms:created>
  <dcterms:modified xsi:type="dcterms:W3CDTF">2024-06-18T13:48:22Z</dcterms:modified>
</cp:coreProperties>
</file>