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4_9BFC655F.xml" ContentType="application/vnd.ms-powerpoint.comments+xml"/>
  <Override PartName="/ppt/notesSlides/notesSlide8.xml" ContentType="application/vnd.openxmlformats-officedocument.presentationml.notesSlide+xml"/>
  <Override PartName="/ppt/comments/modernComment_7FFD5CC0_D57E240F.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503" r:id="rId3"/>
    <p:sldId id="2147310816" r:id="rId4"/>
    <p:sldId id="263" r:id="rId5"/>
    <p:sldId id="1992" r:id="rId6"/>
    <p:sldId id="1997" r:id="rId7"/>
    <p:sldId id="1998" r:id="rId8"/>
    <p:sldId id="1993" r:id="rId9"/>
    <p:sldId id="2000" r:id="rId10"/>
    <p:sldId id="2002" r:id="rId11"/>
    <p:sldId id="1994" r:id="rId12"/>
    <p:sldId id="2003" r:id="rId13"/>
    <p:sldId id="1995" r:id="rId14"/>
    <p:sldId id="293" r:id="rId15"/>
    <p:sldId id="2147310821" r:id="rId16"/>
    <p:sldId id="2147310819" r:id="rId17"/>
    <p:sldId id="2147310798" r:id="rId18"/>
    <p:sldId id="2147310808" r:id="rId19"/>
    <p:sldId id="2147310800" r:id="rId20"/>
    <p:sldId id="2147310801" r:id="rId21"/>
    <p:sldId id="2147310809" r:id="rId22"/>
    <p:sldId id="260" r:id="rId23"/>
    <p:sldId id="1955" r:id="rId24"/>
    <p:sldId id="288" r:id="rId25"/>
    <p:sldId id="1988" r:id="rId26"/>
    <p:sldId id="2147310784" r:id="rId27"/>
    <p:sldId id="2004" r:id="rId28"/>
    <p:sldId id="2007" r:id="rId29"/>
    <p:sldId id="2008" r:id="rId30"/>
    <p:sldId id="2009" r:id="rId31"/>
    <p:sldId id="2010" r:id="rId32"/>
    <p:sldId id="2011" r:id="rId33"/>
    <p:sldId id="2147310813" r:id="rId34"/>
    <p:sldId id="2147310810" r:id="rId35"/>
    <p:sldId id="2147310811" r:id="rId36"/>
    <p:sldId id="303" r:id="rId37"/>
    <p:sldId id="2147310815" r:id="rId38"/>
    <p:sldId id="295" r:id="rId39"/>
    <p:sldId id="333" r:id="rId40"/>
    <p:sldId id="33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245DD-EA17-08A9-BF69-857D60660369}" name="Greenfield, Chuck" initials="CG" userId="S::tig@ornl.gov::c127fcec-2868-40f5-8029-2ff01bf54d2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64A8B5"/>
    <a:srgbClr val="0560B3"/>
    <a:srgbClr val="08A7EE"/>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8" autoAdjust="0"/>
    <p:restoredTop sz="84957" autoAdjust="0"/>
  </p:normalViewPr>
  <p:slideViewPr>
    <p:cSldViewPr snapToGrid="0" snapToObjects="1">
      <p:cViewPr varScale="1">
        <p:scale>
          <a:sx n="87" d="100"/>
          <a:sy n="87" d="100"/>
        </p:scale>
        <p:origin x="224" y="5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omments/modernComment_104_9BFC655F.xml><?xml version="1.0" encoding="utf-8"?>
<p188:cmLst xmlns:a="http://schemas.openxmlformats.org/drawingml/2006/main" xmlns:r="http://schemas.openxmlformats.org/officeDocument/2006/relationships" xmlns:p188="http://schemas.microsoft.com/office/powerpoint/2018/8/main">
  <p188:cm id="{E4C16BD0-8376-9B4F-9F3B-B5113640EA16}" authorId="{742245DD-EA17-08A9-BF69-857D60660369}" created="2024-04-23T15:01:04.892">
    <ac:txMkLst xmlns:ac="http://schemas.microsoft.com/office/drawing/2013/main/command">
      <pc:docMk xmlns:pc="http://schemas.microsoft.com/office/powerpoint/2013/main/command"/>
      <pc:sldMk xmlns:pc="http://schemas.microsoft.com/office/powerpoint/2013/main/command" cId="2617009503" sldId="260"/>
      <ac:spMk id="13" creationId="{20511778-1E6F-FE56-1A7F-E967EA6DF5DC}"/>
      <ac:txMk cp="6" len="48">
        <ac:context len="55" hash="496356957"/>
      </ac:txMk>
    </ac:txMkLst>
    <p188:pos x="6288603" y="491126"/>
    <p188:txBody>
      <a:bodyPr/>
      <a:lstStyle/>
      <a:p>
        <a:r>
          <a:rPr lang="en-US"/>
          <a:t>ITER is just ITER. Hasn’t been “International Thermonuclear Experimental Reactor” for years, since somebody decided “thermonuclear” was a bad word. So now “ITER” doesn’t stand for anything but itself.</a:t>
        </a:r>
      </a:p>
    </p188:txBody>
  </p188:cm>
</p188:cmLst>
</file>

<file path=ppt/comments/modernComment_7FFD5CC0_D57E240F.xml><?xml version="1.0" encoding="utf-8"?>
<p188:cmLst xmlns:a="http://schemas.openxmlformats.org/drawingml/2006/main" xmlns:r="http://schemas.openxmlformats.org/officeDocument/2006/relationships" xmlns:p188="http://schemas.microsoft.com/office/powerpoint/2018/8/main">
  <p188:cm id="{9C5278AA-5A26-9A4C-BC21-73D50896EC55}" authorId="{742245DD-EA17-08A9-BF69-857D60660369}" created="2024-04-23T15:05:09.767">
    <ac:deMkLst xmlns:ac="http://schemas.microsoft.com/office/drawing/2013/main/command">
      <pc:docMk xmlns:pc="http://schemas.microsoft.com/office/powerpoint/2013/main/command"/>
      <pc:sldMk xmlns:pc="http://schemas.microsoft.com/office/powerpoint/2013/main/command" cId="3581813775" sldId="2147310784"/>
      <ac:spMk id="7" creationId="{BE323C26-65C9-D443-09D0-C0B88BE07EC8}"/>
    </ac:deMkLst>
    <p188:txBody>
      <a:bodyPr/>
      <a:lstStyle/>
      <a:p>
        <a:r>
          <a:rPr lang="en-US"/>
          <a:t>I’m curious whether you got any pushback on this statement from CFS or other private fusion?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D6973-631B-4545-98F0-D1C9D3A5C77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25C4172-0B60-4F86-BB32-4F7DE2FDBD33}">
      <dgm:prSet phldrT="[Text]" custT="1"/>
      <dgm:spPr/>
      <dgm:t>
        <a:bodyPr/>
        <a:lstStyle/>
        <a:p>
          <a:r>
            <a:rPr lang="en-US" sz="1600"/>
            <a:t>Plasma Models</a:t>
          </a:r>
        </a:p>
      </dgm:t>
    </dgm:pt>
    <dgm:pt modelId="{AA225D66-3253-4805-8A60-07231576E784}" type="parTrans" cxnId="{2EF7BA65-A9FF-4CAA-87A3-CEAE9FB43200}">
      <dgm:prSet/>
      <dgm:spPr/>
      <dgm:t>
        <a:bodyPr/>
        <a:lstStyle/>
        <a:p>
          <a:endParaRPr lang="en-US"/>
        </a:p>
      </dgm:t>
    </dgm:pt>
    <dgm:pt modelId="{16BAFA28-C950-4242-BC91-43B113AFAF16}" type="sibTrans" cxnId="{2EF7BA65-A9FF-4CAA-87A3-CEAE9FB43200}">
      <dgm:prSet/>
      <dgm:spPr/>
      <dgm:t>
        <a:bodyPr/>
        <a:lstStyle/>
        <a:p>
          <a:endParaRPr lang="en-US"/>
        </a:p>
      </dgm:t>
    </dgm:pt>
    <dgm:pt modelId="{FF8F975F-5CE5-4185-B88E-CFFD158C9BB5}">
      <dgm:prSet phldrT="[Text]" custT="1"/>
      <dgm:spPr/>
      <dgm:t>
        <a:bodyPr/>
        <a:lstStyle/>
        <a:p>
          <a:r>
            <a:rPr lang="en-US" sz="1600"/>
            <a:t>Fluid Model</a:t>
          </a:r>
        </a:p>
      </dgm:t>
    </dgm:pt>
    <dgm:pt modelId="{7F2D0097-DBFE-4903-A222-B24312F78BC6}" type="parTrans" cxnId="{20B668DB-4F11-40F1-84F8-F5E0AA38F67E}">
      <dgm:prSet/>
      <dgm:spPr/>
      <dgm:t>
        <a:bodyPr/>
        <a:lstStyle/>
        <a:p>
          <a:endParaRPr lang="en-US"/>
        </a:p>
      </dgm:t>
    </dgm:pt>
    <dgm:pt modelId="{53007616-8B10-477C-8279-A8C0AF7A35A9}" type="sibTrans" cxnId="{20B668DB-4F11-40F1-84F8-F5E0AA38F67E}">
      <dgm:prSet/>
      <dgm:spPr/>
      <dgm:t>
        <a:bodyPr/>
        <a:lstStyle/>
        <a:p>
          <a:endParaRPr lang="en-US"/>
        </a:p>
      </dgm:t>
    </dgm:pt>
    <dgm:pt modelId="{F764A42B-6D3A-9A41-B367-CEC12C192754}">
      <dgm:prSet phldrT="[Text]" custT="1"/>
      <dgm:spPr/>
      <dgm:t>
        <a:bodyPr/>
        <a:lstStyle/>
        <a:p>
          <a:r>
            <a:rPr lang="en-US" sz="1600"/>
            <a:t>Magneto-hydrodynamics</a:t>
          </a:r>
        </a:p>
      </dgm:t>
    </dgm:pt>
    <dgm:pt modelId="{6941C4CB-C145-534A-9DCD-C82E47034EF2}" type="parTrans" cxnId="{ADEAED27-BBAD-A14A-A3FB-CA7EBF096DA1}">
      <dgm:prSet/>
      <dgm:spPr/>
      <dgm:t>
        <a:bodyPr/>
        <a:lstStyle/>
        <a:p>
          <a:endParaRPr lang="en-US"/>
        </a:p>
      </dgm:t>
    </dgm:pt>
    <dgm:pt modelId="{8FDC0BBC-005A-D64E-B2AC-2EE7DBB05D25}" type="sibTrans" cxnId="{ADEAED27-BBAD-A14A-A3FB-CA7EBF096DA1}">
      <dgm:prSet/>
      <dgm:spPr/>
      <dgm:t>
        <a:bodyPr/>
        <a:lstStyle/>
        <a:p>
          <a:endParaRPr lang="en-US"/>
        </a:p>
      </dgm:t>
    </dgm:pt>
    <dgm:pt modelId="{30AA7BE6-A0A6-DA48-AB9E-1F5607982C0F}">
      <dgm:prSet phldrT="[Text]" custT="1"/>
      <dgm:spPr/>
      <dgm:t>
        <a:bodyPr/>
        <a:lstStyle/>
        <a:p>
          <a:r>
            <a:rPr lang="en-US" sz="1600"/>
            <a:t>Continuity Equation</a:t>
          </a:r>
        </a:p>
        <a:p>
          <a:r>
            <a:rPr lang="en-US" sz="1600"/>
            <a:t>Momentum Equation</a:t>
          </a:r>
        </a:p>
        <a:p>
          <a:r>
            <a:rPr lang="en-US" sz="1600"/>
            <a:t>Maxwell’s Equations (magnetized plasma)</a:t>
          </a:r>
        </a:p>
      </dgm:t>
    </dgm:pt>
    <dgm:pt modelId="{11AE9F0D-AD25-964B-9330-27A04D1F96E7}" type="parTrans" cxnId="{D2020E9B-C508-9A45-A073-AE623EDE5DA8}">
      <dgm:prSet/>
      <dgm:spPr/>
      <dgm:t>
        <a:bodyPr/>
        <a:lstStyle/>
        <a:p>
          <a:endParaRPr lang="en-US"/>
        </a:p>
      </dgm:t>
    </dgm:pt>
    <dgm:pt modelId="{C1EB25D5-D5DE-E24D-B8EA-1A2E4A204C94}" type="sibTrans" cxnId="{D2020E9B-C508-9A45-A073-AE623EDE5DA8}">
      <dgm:prSet/>
      <dgm:spPr/>
      <dgm:t>
        <a:bodyPr/>
        <a:lstStyle/>
        <a:p>
          <a:endParaRPr lang="en-US"/>
        </a:p>
      </dgm:t>
    </dgm:pt>
    <dgm:pt modelId="{94E158F8-AD66-AD4B-8F2C-4C64B24A24F6}">
      <dgm:prSet phldrT="[Text]" custT="1"/>
      <dgm:spPr/>
      <dgm:t>
        <a:bodyPr/>
        <a:lstStyle/>
        <a:p>
          <a:r>
            <a:rPr lang="en-US" sz="1600"/>
            <a:t>Hybrid-models </a:t>
          </a:r>
        </a:p>
      </dgm:t>
    </dgm:pt>
    <dgm:pt modelId="{7CD88BF2-0C6E-B945-B2E3-828526F36112}" type="parTrans" cxnId="{B1DCF92E-74DB-8449-9EFF-41E011ADAF80}">
      <dgm:prSet/>
      <dgm:spPr/>
      <dgm:t>
        <a:bodyPr/>
        <a:lstStyle/>
        <a:p>
          <a:endParaRPr lang="en-US"/>
        </a:p>
      </dgm:t>
    </dgm:pt>
    <dgm:pt modelId="{C8E8B1C8-22EB-6348-9112-6021F2C5F0FA}" type="sibTrans" cxnId="{B1DCF92E-74DB-8449-9EFF-41E011ADAF80}">
      <dgm:prSet/>
      <dgm:spPr/>
      <dgm:t>
        <a:bodyPr/>
        <a:lstStyle/>
        <a:p>
          <a:endParaRPr lang="en-US"/>
        </a:p>
      </dgm:t>
    </dgm:pt>
    <dgm:pt modelId="{A1376A92-8D50-2248-B8EC-67A16104BC63}">
      <dgm:prSet phldrT="[Text]" custT="1"/>
      <dgm:spPr/>
      <dgm:t>
        <a:bodyPr/>
        <a:lstStyle/>
        <a:p>
          <a:r>
            <a:rPr lang="en-US" sz="1600"/>
            <a:t>Kinetic Model</a:t>
          </a:r>
        </a:p>
      </dgm:t>
    </dgm:pt>
    <dgm:pt modelId="{A6B8D1B0-96A2-D547-B97E-15F4489E75C2}" type="parTrans" cxnId="{537BB6F6-485B-D241-988F-F79A8BE0160D}">
      <dgm:prSet/>
      <dgm:spPr/>
      <dgm:t>
        <a:bodyPr/>
        <a:lstStyle/>
        <a:p>
          <a:endParaRPr lang="en-US"/>
        </a:p>
      </dgm:t>
    </dgm:pt>
    <dgm:pt modelId="{1C58A1A5-04AA-6C49-A4F2-38F83BFD9392}" type="sibTrans" cxnId="{537BB6F6-485B-D241-988F-F79A8BE0160D}">
      <dgm:prSet/>
      <dgm:spPr/>
      <dgm:t>
        <a:bodyPr/>
        <a:lstStyle/>
        <a:p>
          <a:endParaRPr lang="en-US"/>
        </a:p>
      </dgm:t>
    </dgm:pt>
    <dgm:pt modelId="{38E58361-3FEC-0247-8915-DA17C59A83A3}">
      <dgm:prSet phldrT="[Text]" custT="1"/>
      <dgm:spPr/>
      <dgm:t>
        <a:bodyPr/>
        <a:lstStyle/>
        <a:p>
          <a:r>
            <a:rPr lang="en-US" sz="1600" err="1"/>
            <a:t>Vlasov</a:t>
          </a:r>
          <a:r>
            <a:rPr lang="en-US" sz="1600"/>
            <a:t> equation Maxwell’s Equations</a:t>
          </a:r>
        </a:p>
      </dgm:t>
    </dgm:pt>
    <dgm:pt modelId="{8D1B99E8-09D6-1748-B53C-51ACEC897A2D}" type="parTrans" cxnId="{96D5AEED-6172-3E4B-8DF2-A449DB867AA7}">
      <dgm:prSet/>
      <dgm:spPr/>
      <dgm:t>
        <a:bodyPr/>
        <a:lstStyle/>
        <a:p>
          <a:endParaRPr lang="en-US"/>
        </a:p>
      </dgm:t>
    </dgm:pt>
    <dgm:pt modelId="{ABAF91DF-D0DB-B742-881A-F333E335B49F}" type="sibTrans" cxnId="{96D5AEED-6172-3E4B-8DF2-A449DB867AA7}">
      <dgm:prSet/>
      <dgm:spPr/>
      <dgm:t>
        <a:bodyPr/>
        <a:lstStyle/>
        <a:p>
          <a:endParaRPr lang="en-US"/>
        </a:p>
      </dgm:t>
    </dgm:pt>
    <dgm:pt modelId="{87AE3EA4-E3C2-4B3B-A30F-C4BAAE178034}" type="pres">
      <dgm:prSet presAssocID="{254D6973-631B-4545-98F0-D1C9D3A5C773}" presName="hierChild1" presStyleCnt="0">
        <dgm:presLayoutVars>
          <dgm:chPref val="1"/>
          <dgm:dir/>
          <dgm:animOne val="branch"/>
          <dgm:animLvl val="lvl"/>
          <dgm:resizeHandles/>
        </dgm:presLayoutVars>
      </dgm:prSet>
      <dgm:spPr/>
    </dgm:pt>
    <dgm:pt modelId="{6BB5188F-D4C5-401F-ADA4-EC10CB5A8ACB}" type="pres">
      <dgm:prSet presAssocID="{D25C4172-0B60-4F86-BB32-4F7DE2FDBD33}" presName="hierRoot1" presStyleCnt="0"/>
      <dgm:spPr/>
    </dgm:pt>
    <dgm:pt modelId="{84F14EEA-C94D-48BB-8A7C-1139DBACE173}" type="pres">
      <dgm:prSet presAssocID="{D25C4172-0B60-4F86-BB32-4F7DE2FDBD33}" presName="composite" presStyleCnt="0"/>
      <dgm:spPr/>
    </dgm:pt>
    <dgm:pt modelId="{6B939578-9FDE-4019-BD6F-10237320F1AE}" type="pres">
      <dgm:prSet presAssocID="{D25C4172-0B60-4F86-BB32-4F7DE2FDBD33}" presName="background" presStyleLbl="node0" presStyleIdx="0" presStyleCnt="1"/>
      <dgm:spPr/>
    </dgm:pt>
    <dgm:pt modelId="{EE7E9AA6-FB14-41BC-98BD-3CFF020F9E0F}" type="pres">
      <dgm:prSet presAssocID="{D25C4172-0B60-4F86-BB32-4F7DE2FDBD33}" presName="text" presStyleLbl="fgAcc0" presStyleIdx="0" presStyleCnt="1" custScaleX="159336" custScaleY="154953" custLinFactNeighborY="-16748">
        <dgm:presLayoutVars>
          <dgm:chPref val="3"/>
        </dgm:presLayoutVars>
      </dgm:prSet>
      <dgm:spPr/>
    </dgm:pt>
    <dgm:pt modelId="{5DFD4BBE-87F3-4205-851C-7F7FA48B3016}" type="pres">
      <dgm:prSet presAssocID="{D25C4172-0B60-4F86-BB32-4F7DE2FDBD33}" presName="hierChild2" presStyleCnt="0"/>
      <dgm:spPr/>
    </dgm:pt>
    <dgm:pt modelId="{6B595601-06D8-7B42-820B-CCED89189426}" type="pres">
      <dgm:prSet presAssocID="{A6B8D1B0-96A2-D547-B97E-15F4489E75C2}" presName="Name10" presStyleLbl="parChTrans1D2" presStyleIdx="0" presStyleCnt="4"/>
      <dgm:spPr/>
    </dgm:pt>
    <dgm:pt modelId="{FB59544D-838F-5A4B-B5D0-912537AD2D63}" type="pres">
      <dgm:prSet presAssocID="{A1376A92-8D50-2248-B8EC-67A16104BC63}" presName="hierRoot2" presStyleCnt="0"/>
      <dgm:spPr/>
    </dgm:pt>
    <dgm:pt modelId="{F10BEF6A-237E-3B47-8BE3-95EE2C9A7EAC}" type="pres">
      <dgm:prSet presAssocID="{A1376A92-8D50-2248-B8EC-67A16104BC63}" presName="composite2" presStyleCnt="0"/>
      <dgm:spPr/>
    </dgm:pt>
    <dgm:pt modelId="{967ECA2B-6B70-0843-9E21-528885B60C78}" type="pres">
      <dgm:prSet presAssocID="{A1376A92-8D50-2248-B8EC-67A16104BC63}" presName="background2" presStyleLbl="node2" presStyleIdx="0" presStyleCnt="4"/>
      <dgm:spPr/>
    </dgm:pt>
    <dgm:pt modelId="{9A0E4806-D626-B14B-A79E-539EB9ECB5F6}" type="pres">
      <dgm:prSet presAssocID="{A1376A92-8D50-2248-B8EC-67A16104BC63}" presName="text2" presStyleLbl="fgAcc2" presStyleIdx="0" presStyleCnt="4" custScaleX="180591">
        <dgm:presLayoutVars>
          <dgm:chPref val="3"/>
        </dgm:presLayoutVars>
      </dgm:prSet>
      <dgm:spPr/>
    </dgm:pt>
    <dgm:pt modelId="{0007BF4F-83E7-1544-AC61-BCB53416960F}" type="pres">
      <dgm:prSet presAssocID="{A1376A92-8D50-2248-B8EC-67A16104BC63}" presName="hierChild3" presStyleCnt="0"/>
      <dgm:spPr/>
    </dgm:pt>
    <dgm:pt modelId="{83C863DA-1E08-6341-863E-CB744ED5D20F}" type="pres">
      <dgm:prSet presAssocID="{8D1B99E8-09D6-1748-B53C-51ACEC897A2D}" presName="Name17" presStyleLbl="parChTrans1D3" presStyleIdx="0" presStyleCnt="2"/>
      <dgm:spPr/>
    </dgm:pt>
    <dgm:pt modelId="{76880E7A-2E42-6940-AA9E-2DAF80D770F9}" type="pres">
      <dgm:prSet presAssocID="{38E58361-3FEC-0247-8915-DA17C59A83A3}" presName="hierRoot3" presStyleCnt="0"/>
      <dgm:spPr/>
    </dgm:pt>
    <dgm:pt modelId="{FBE98BDC-10EB-6B4F-A332-3D15A55E07AC}" type="pres">
      <dgm:prSet presAssocID="{38E58361-3FEC-0247-8915-DA17C59A83A3}" presName="composite3" presStyleCnt="0"/>
      <dgm:spPr/>
    </dgm:pt>
    <dgm:pt modelId="{D9DBA298-BE90-464E-B180-4E7D0A57A276}" type="pres">
      <dgm:prSet presAssocID="{38E58361-3FEC-0247-8915-DA17C59A83A3}" presName="background3" presStyleLbl="node3" presStyleIdx="0" presStyleCnt="2"/>
      <dgm:spPr/>
    </dgm:pt>
    <dgm:pt modelId="{C9F6E2C7-8C91-3744-AE56-45051AB6DAC2}" type="pres">
      <dgm:prSet presAssocID="{38E58361-3FEC-0247-8915-DA17C59A83A3}" presName="text3" presStyleLbl="fgAcc3" presStyleIdx="0" presStyleCnt="2" custScaleX="143716" custScaleY="151704">
        <dgm:presLayoutVars>
          <dgm:chPref val="3"/>
        </dgm:presLayoutVars>
      </dgm:prSet>
      <dgm:spPr/>
    </dgm:pt>
    <dgm:pt modelId="{E391BC7D-E183-2F4C-A889-930B1847D55C}" type="pres">
      <dgm:prSet presAssocID="{38E58361-3FEC-0247-8915-DA17C59A83A3}" presName="hierChild4" presStyleCnt="0"/>
      <dgm:spPr/>
    </dgm:pt>
    <dgm:pt modelId="{59DEFF22-0456-A540-8C37-295186E03C30}" type="pres">
      <dgm:prSet presAssocID="{7F2D0097-DBFE-4903-A222-B24312F78BC6}" presName="Name10" presStyleLbl="parChTrans1D2" presStyleIdx="1" presStyleCnt="4"/>
      <dgm:spPr/>
    </dgm:pt>
    <dgm:pt modelId="{5E16C42C-0025-7346-9E15-8821E7011F03}" type="pres">
      <dgm:prSet presAssocID="{FF8F975F-5CE5-4185-B88E-CFFD158C9BB5}" presName="hierRoot2" presStyleCnt="0"/>
      <dgm:spPr/>
    </dgm:pt>
    <dgm:pt modelId="{DB7EB4BC-97FA-DB4B-A172-0C190471F16D}" type="pres">
      <dgm:prSet presAssocID="{FF8F975F-5CE5-4185-B88E-CFFD158C9BB5}" presName="composite2" presStyleCnt="0"/>
      <dgm:spPr/>
    </dgm:pt>
    <dgm:pt modelId="{A4AEA4F4-67DF-7E4C-9E60-869B8A50742E}" type="pres">
      <dgm:prSet presAssocID="{FF8F975F-5CE5-4185-B88E-CFFD158C9BB5}" presName="background2" presStyleLbl="node2" presStyleIdx="1" presStyleCnt="4"/>
      <dgm:spPr/>
    </dgm:pt>
    <dgm:pt modelId="{384E8736-D331-0C4E-B861-E83C138CF665}" type="pres">
      <dgm:prSet presAssocID="{FF8F975F-5CE5-4185-B88E-CFFD158C9BB5}" presName="text2" presStyleLbl="fgAcc2" presStyleIdx="1" presStyleCnt="4" custScaleX="148384">
        <dgm:presLayoutVars>
          <dgm:chPref val="3"/>
        </dgm:presLayoutVars>
      </dgm:prSet>
      <dgm:spPr/>
    </dgm:pt>
    <dgm:pt modelId="{12E66B69-762D-B343-B28E-F840DF0B20A8}" type="pres">
      <dgm:prSet presAssocID="{FF8F975F-5CE5-4185-B88E-CFFD158C9BB5}" presName="hierChild3" presStyleCnt="0"/>
      <dgm:spPr/>
    </dgm:pt>
    <dgm:pt modelId="{72F4C48A-A0CA-9E4F-9E11-D01A1CA234F0}" type="pres">
      <dgm:prSet presAssocID="{11AE9F0D-AD25-964B-9330-27A04D1F96E7}" presName="Name17" presStyleLbl="parChTrans1D3" presStyleIdx="1" presStyleCnt="2"/>
      <dgm:spPr/>
    </dgm:pt>
    <dgm:pt modelId="{51490E5E-EE45-AD4F-9F87-83F0BA32121C}" type="pres">
      <dgm:prSet presAssocID="{30AA7BE6-A0A6-DA48-AB9E-1F5607982C0F}" presName="hierRoot3" presStyleCnt="0"/>
      <dgm:spPr/>
    </dgm:pt>
    <dgm:pt modelId="{9C86B601-BEF7-5E4C-BDA8-E4DEDFDA9ED7}" type="pres">
      <dgm:prSet presAssocID="{30AA7BE6-A0A6-DA48-AB9E-1F5607982C0F}" presName="composite3" presStyleCnt="0"/>
      <dgm:spPr/>
    </dgm:pt>
    <dgm:pt modelId="{391C71C3-2ABA-D348-8E04-815704A4DB14}" type="pres">
      <dgm:prSet presAssocID="{30AA7BE6-A0A6-DA48-AB9E-1F5607982C0F}" presName="background3" presStyleLbl="node3" presStyleIdx="1" presStyleCnt="2"/>
      <dgm:spPr/>
    </dgm:pt>
    <dgm:pt modelId="{797A56D5-8341-E847-B35D-9823062A5889}" type="pres">
      <dgm:prSet presAssocID="{30AA7BE6-A0A6-DA48-AB9E-1F5607982C0F}" presName="text3" presStyleLbl="fgAcc3" presStyleIdx="1" presStyleCnt="2" custScaleX="181839" custScaleY="157196">
        <dgm:presLayoutVars>
          <dgm:chPref val="3"/>
        </dgm:presLayoutVars>
      </dgm:prSet>
      <dgm:spPr/>
    </dgm:pt>
    <dgm:pt modelId="{AA381B84-27E6-6743-B352-5CF90CFB8D2A}" type="pres">
      <dgm:prSet presAssocID="{30AA7BE6-A0A6-DA48-AB9E-1F5607982C0F}" presName="hierChild4" presStyleCnt="0"/>
      <dgm:spPr/>
    </dgm:pt>
    <dgm:pt modelId="{D21AD95F-C050-204B-B6E0-93FD140B55E1}" type="pres">
      <dgm:prSet presAssocID="{6941C4CB-C145-534A-9DCD-C82E47034EF2}" presName="Name10" presStyleLbl="parChTrans1D2" presStyleIdx="2" presStyleCnt="4"/>
      <dgm:spPr/>
    </dgm:pt>
    <dgm:pt modelId="{82218720-F852-F54D-BE8B-D32AF37FCE37}" type="pres">
      <dgm:prSet presAssocID="{F764A42B-6D3A-9A41-B367-CEC12C192754}" presName="hierRoot2" presStyleCnt="0"/>
      <dgm:spPr/>
    </dgm:pt>
    <dgm:pt modelId="{51496C3E-B3C3-764F-B3BA-05D0D5CF3BA7}" type="pres">
      <dgm:prSet presAssocID="{F764A42B-6D3A-9A41-B367-CEC12C192754}" presName="composite2" presStyleCnt="0"/>
      <dgm:spPr/>
    </dgm:pt>
    <dgm:pt modelId="{1A8D6C24-ACF4-F349-A684-55825947D2F4}" type="pres">
      <dgm:prSet presAssocID="{F764A42B-6D3A-9A41-B367-CEC12C192754}" presName="background2" presStyleLbl="node2" presStyleIdx="2" presStyleCnt="4"/>
      <dgm:spPr/>
    </dgm:pt>
    <dgm:pt modelId="{C1D070BF-3272-D94B-8A2D-A0D7EA1E5BAD}" type="pres">
      <dgm:prSet presAssocID="{F764A42B-6D3A-9A41-B367-CEC12C192754}" presName="text2" presStyleLbl="fgAcc2" presStyleIdx="2" presStyleCnt="4" custScaleX="157152">
        <dgm:presLayoutVars>
          <dgm:chPref val="3"/>
        </dgm:presLayoutVars>
      </dgm:prSet>
      <dgm:spPr/>
    </dgm:pt>
    <dgm:pt modelId="{7F9898CE-F5D0-F14D-A2D4-B92C24C03298}" type="pres">
      <dgm:prSet presAssocID="{F764A42B-6D3A-9A41-B367-CEC12C192754}" presName="hierChild3" presStyleCnt="0"/>
      <dgm:spPr/>
    </dgm:pt>
    <dgm:pt modelId="{ECC8E14B-403A-F346-B6C3-381AE38B9031}" type="pres">
      <dgm:prSet presAssocID="{7CD88BF2-0C6E-B945-B2E3-828526F36112}" presName="Name10" presStyleLbl="parChTrans1D2" presStyleIdx="3" presStyleCnt="4"/>
      <dgm:spPr/>
    </dgm:pt>
    <dgm:pt modelId="{5A679A12-57CF-7846-8BE0-9898AD83DE70}" type="pres">
      <dgm:prSet presAssocID="{94E158F8-AD66-AD4B-8F2C-4C64B24A24F6}" presName="hierRoot2" presStyleCnt="0"/>
      <dgm:spPr/>
    </dgm:pt>
    <dgm:pt modelId="{B19976D4-9C7B-8041-BA55-D1D4BE52290F}" type="pres">
      <dgm:prSet presAssocID="{94E158F8-AD66-AD4B-8F2C-4C64B24A24F6}" presName="composite2" presStyleCnt="0"/>
      <dgm:spPr/>
    </dgm:pt>
    <dgm:pt modelId="{39EA14DD-590D-4749-BBE7-470BDA177FC4}" type="pres">
      <dgm:prSet presAssocID="{94E158F8-AD66-AD4B-8F2C-4C64B24A24F6}" presName="background2" presStyleLbl="node2" presStyleIdx="3" presStyleCnt="4"/>
      <dgm:spPr/>
    </dgm:pt>
    <dgm:pt modelId="{DCC771BE-C93E-184E-AE76-ADE2D5542485}" type="pres">
      <dgm:prSet presAssocID="{94E158F8-AD66-AD4B-8F2C-4C64B24A24F6}" presName="text2" presStyleLbl="fgAcc2" presStyleIdx="3" presStyleCnt="4">
        <dgm:presLayoutVars>
          <dgm:chPref val="3"/>
        </dgm:presLayoutVars>
      </dgm:prSet>
      <dgm:spPr/>
    </dgm:pt>
    <dgm:pt modelId="{42B28EB0-172A-154F-830C-27C982A95FF6}" type="pres">
      <dgm:prSet presAssocID="{94E158F8-AD66-AD4B-8F2C-4C64B24A24F6}" presName="hierChild3" presStyleCnt="0"/>
      <dgm:spPr/>
    </dgm:pt>
  </dgm:ptLst>
  <dgm:cxnLst>
    <dgm:cxn modelId="{C1BB0D05-4352-144B-A605-CDD6E6535C9F}" type="presOf" srcId="{38E58361-3FEC-0247-8915-DA17C59A83A3}" destId="{C9F6E2C7-8C91-3744-AE56-45051AB6DAC2}" srcOrd="0" destOrd="0" presId="urn:microsoft.com/office/officeart/2005/8/layout/hierarchy1"/>
    <dgm:cxn modelId="{4C135B05-B85A-624F-A37A-A26F082F9EC2}" type="presOf" srcId="{8D1B99E8-09D6-1748-B53C-51ACEC897A2D}" destId="{83C863DA-1E08-6341-863E-CB744ED5D20F}" srcOrd="0" destOrd="0" presId="urn:microsoft.com/office/officeart/2005/8/layout/hierarchy1"/>
    <dgm:cxn modelId="{F14CC415-9AD3-5349-8728-63F86DBEA289}" type="presOf" srcId="{30AA7BE6-A0A6-DA48-AB9E-1F5607982C0F}" destId="{797A56D5-8341-E847-B35D-9823062A5889}" srcOrd="0" destOrd="0" presId="urn:microsoft.com/office/officeart/2005/8/layout/hierarchy1"/>
    <dgm:cxn modelId="{98404026-B3E7-F448-B336-8D3719E43CEB}" type="presOf" srcId="{A1376A92-8D50-2248-B8EC-67A16104BC63}" destId="{9A0E4806-D626-B14B-A79E-539EB9ECB5F6}" srcOrd="0" destOrd="0" presId="urn:microsoft.com/office/officeart/2005/8/layout/hierarchy1"/>
    <dgm:cxn modelId="{E81CDD27-935E-40A0-B0B7-15CCA1362CA3}" type="presOf" srcId="{254D6973-631B-4545-98F0-D1C9D3A5C773}" destId="{87AE3EA4-E3C2-4B3B-A30F-C4BAAE178034}" srcOrd="0" destOrd="0" presId="urn:microsoft.com/office/officeart/2005/8/layout/hierarchy1"/>
    <dgm:cxn modelId="{ADEAED27-BBAD-A14A-A3FB-CA7EBF096DA1}" srcId="{D25C4172-0B60-4F86-BB32-4F7DE2FDBD33}" destId="{F764A42B-6D3A-9A41-B367-CEC12C192754}" srcOrd="2" destOrd="0" parTransId="{6941C4CB-C145-534A-9DCD-C82E47034EF2}" sibTransId="{8FDC0BBC-005A-D64E-B2AC-2EE7DBB05D25}"/>
    <dgm:cxn modelId="{B1DCF92E-74DB-8449-9EFF-41E011ADAF80}" srcId="{D25C4172-0B60-4F86-BB32-4F7DE2FDBD33}" destId="{94E158F8-AD66-AD4B-8F2C-4C64B24A24F6}" srcOrd="3" destOrd="0" parTransId="{7CD88BF2-0C6E-B945-B2E3-828526F36112}" sibTransId="{C8E8B1C8-22EB-6348-9112-6021F2C5F0FA}"/>
    <dgm:cxn modelId="{C1088250-3B3B-B64D-83EF-3AE4EE88FB64}" type="presOf" srcId="{94E158F8-AD66-AD4B-8F2C-4C64B24A24F6}" destId="{DCC771BE-C93E-184E-AE76-ADE2D5542485}" srcOrd="0" destOrd="0" presId="urn:microsoft.com/office/officeart/2005/8/layout/hierarchy1"/>
    <dgm:cxn modelId="{7358C35B-2AD6-2241-BAFB-57508C713AA0}" type="presOf" srcId="{F764A42B-6D3A-9A41-B367-CEC12C192754}" destId="{C1D070BF-3272-D94B-8A2D-A0D7EA1E5BAD}" srcOrd="0" destOrd="0" presId="urn:microsoft.com/office/officeart/2005/8/layout/hierarchy1"/>
    <dgm:cxn modelId="{2EF7BA65-A9FF-4CAA-87A3-CEAE9FB43200}" srcId="{254D6973-631B-4545-98F0-D1C9D3A5C773}" destId="{D25C4172-0B60-4F86-BB32-4F7DE2FDBD33}" srcOrd="0" destOrd="0" parTransId="{AA225D66-3253-4805-8A60-07231576E784}" sibTransId="{16BAFA28-C950-4242-BC91-43B113AFAF16}"/>
    <dgm:cxn modelId="{7257A56A-990E-4D40-AAD7-604CAB04CC56}" type="presOf" srcId="{D25C4172-0B60-4F86-BB32-4F7DE2FDBD33}" destId="{EE7E9AA6-FB14-41BC-98BD-3CFF020F9E0F}" srcOrd="0" destOrd="0" presId="urn:microsoft.com/office/officeart/2005/8/layout/hierarchy1"/>
    <dgm:cxn modelId="{5FB73271-F2DE-4C4E-9463-521FD4D19832}" type="presOf" srcId="{7CD88BF2-0C6E-B945-B2E3-828526F36112}" destId="{ECC8E14B-403A-F346-B6C3-381AE38B9031}" srcOrd="0" destOrd="0" presId="urn:microsoft.com/office/officeart/2005/8/layout/hierarchy1"/>
    <dgm:cxn modelId="{45A6AE71-F850-B14F-BD82-9C08A440E7F0}" type="presOf" srcId="{11AE9F0D-AD25-964B-9330-27A04D1F96E7}" destId="{72F4C48A-A0CA-9E4F-9E11-D01A1CA234F0}" srcOrd="0" destOrd="0" presId="urn:microsoft.com/office/officeart/2005/8/layout/hierarchy1"/>
    <dgm:cxn modelId="{D2020E9B-C508-9A45-A073-AE623EDE5DA8}" srcId="{FF8F975F-5CE5-4185-B88E-CFFD158C9BB5}" destId="{30AA7BE6-A0A6-DA48-AB9E-1F5607982C0F}" srcOrd="0" destOrd="0" parTransId="{11AE9F0D-AD25-964B-9330-27A04D1F96E7}" sibTransId="{C1EB25D5-D5DE-E24D-B8EA-1A2E4A204C94}"/>
    <dgm:cxn modelId="{E0CFE4C4-F030-2E47-B17A-6694B72B4EF8}" type="presOf" srcId="{FF8F975F-5CE5-4185-B88E-CFFD158C9BB5}" destId="{384E8736-D331-0C4E-B861-E83C138CF665}" srcOrd="0" destOrd="0" presId="urn:microsoft.com/office/officeart/2005/8/layout/hierarchy1"/>
    <dgm:cxn modelId="{87A9A2CD-91D4-304C-91EA-62D29189D53B}" type="presOf" srcId="{7F2D0097-DBFE-4903-A222-B24312F78BC6}" destId="{59DEFF22-0456-A540-8C37-295186E03C30}" srcOrd="0" destOrd="0" presId="urn:microsoft.com/office/officeart/2005/8/layout/hierarchy1"/>
    <dgm:cxn modelId="{EF27BECF-98D6-1C45-9258-103C8E766A3F}" type="presOf" srcId="{6941C4CB-C145-534A-9DCD-C82E47034EF2}" destId="{D21AD95F-C050-204B-B6E0-93FD140B55E1}" srcOrd="0" destOrd="0" presId="urn:microsoft.com/office/officeart/2005/8/layout/hierarchy1"/>
    <dgm:cxn modelId="{20B668DB-4F11-40F1-84F8-F5E0AA38F67E}" srcId="{D25C4172-0B60-4F86-BB32-4F7DE2FDBD33}" destId="{FF8F975F-5CE5-4185-B88E-CFFD158C9BB5}" srcOrd="1" destOrd="0" parTransId="{7F2D0097-DBFE-4903-A222-B24312F78BC6}" sibTransId="{53007616-8B10-477C-8279-A8C0AF7A35A9}"/>
    <dgm:cxn modelId="{DDA421E6-F09F-C345-A7AF-1DF15DE11860}" type="presOf" srcId="{A6B8D1B0-96A2-D547-B97E-15F4489E75C2}" destId="{6B595601-06D8-7B42-820B-CCED89189426}" srcOrd="0" destOrd="0" presId="urn:microsoft.com/office/officeart/2005/8/layout/hierarchy1"/>
    <dgm:cxn modelId="{96D5AEED-6172-3E4B-8DF2-A449DB867AA7}" srcId="{A1376A92-8D50-2248-B8EC-67A16104BC63}" destId="{38E58361-3FEC-0247-8915-DA17C59A83A3}" srcOrd="0" destOrd="0" parTransId="{8D1B99E8-09D6-1748-B53C-51ACEC897A2D}" sibTransId="{ABAF91DF-D0DB-B742-881A-F333E335B49F}"/>
    <dgm:cxn modelId="{537BB6F6-485B-D241-988F-F79A8BE0160D}" srcId="{D25C4172-0B60-4F86-BB32-4F7DE2FDBD33}" destId="{A1376A92-8D50-2248-B8EC-67A16104BC63}" srcOrd="0" destOrd="0" parTransId="{A6B8D1B0-96A2-D547-B97E-15F4489E75C2}" sibTransId="{1C58A1A5-04AA-6C49-A4F2-38F83BFD9392}"/>
    <dgm:cxn modelId="{12DDAECF-ED35-48F2-B2F9-224A5373F21D}" type="presParOf" srcId="{87AE3EA4-E3C2-4B3B-A30F-C4BAAE178034}" destId="{6BB5188F-D4C5-401F-ADA4-EC10CB5A8ACB}" srcOrd="0" destOrd="0" presId="urn:microsoft.com/office/officeart/2005/8/layout/hierarchy1"/>
    <dgm:cxn modelId="{49D0D1C5-16AA-47D4-B92F-C515DE72792D}" type="presParOf" srcId="{6BB5188F-D4C5-401F-ADA4-EC10CB5A8ACB}" destId="{84F14EEA-C94D-48BB-8A7C-1139DBACE173}" srcOrd="0" destOrd="0" presId="urn:microsoft.com/office/officeart/2005/8/layout/hierarchy1"/>
    <dgm:cxn modelId="{CDB33F40-E1D2-499D-A1CA-458B84C3270E}" type="presParOf" srcId="{84F14EEA-C94D-48BB-8A7C-1139DBACE173}" destId="{6B939578-9FDE-4019-BD6F-10237320F1AE}" srcOrd="0" destOrd="0" presId="urn:microsoft.com/office/officeart/2005/8/layout/hierarchy1"/>
    <dgm:cxn modelId="{F62D23F8-FB0A-4989-9593-237D05AF1339}" type="presParOf" srcId="{84F14EEA-C94D-48BB-8A7C-1139DBACE173}" destId="{EE7E9AA6-FB14-41BC-98BD-3CFF020F9E0F}" srcOrd="1" destOrd="0" presId="urn:microsoft.com/office/officeart/2005/8/layout/hierarchy1"/>
    <dgm:cxn modelId="{CBF81A96-3405-4D09-80EF-29A7EB08B351}" type="presParOf" srcId="{6BB5188F-D4C5-401F-ADA4-EC10CB5A8ACB}" destId="{5DFD4BBE-87F3-4205-851C-7F7FA48B3016}" srcOrd="1" destOrd="0" presId="urn:microsoft.com/office/officeart/2005/8/layout/hierarchy1"/>
    <dgm:cxn modelId="{6C66AD47-2434-B442-9323-C57D0BFCED1F}" type="presParOf" srcId="{5DFD4BBE-87F3-4205-851C-7F7FA48B3016}" destId="{6B595601-06D8-7B42-820B-CCED89189426}" srcOrd="0" destOrd="0" presId="urn:microsoft.com/office/officeart/2005/8/layout/hierarchy1"/>
    <dgm:cxn modelId="{0204575E-1EC9-9142-880E-5E71FD19FA7D}" type="presParOf" srcId="{5DFD4BBE-87F3-4205-851C-7F7FA48B3016}" destId="{FB59544D-838F-5A4B-B5D0-912537AD2D63}" srcOrd="1" destOrd="0" presId="urn:microsoft.com/office/officeart/2005/8/layout/hierarchy1"/>
    <dgm:cxn modelId="{B5E2AA61-B71C-0C42-87F1-E08ADA42DFAC}" type="presParOf" srcId="{FB59544D-838F-5A4B-B5D0-912537AD2D63}" destId="{F10BEF6A-237E-3B47-8BE3-95EE2C9A7EAC}" srcOrd="0" destOrd="0" presId="urn:microsoft.com/office/officeart/2005/8/layout/hierarchy1"/>
    <dgm:cxn modelId="{8734DB17-B01B-DE41-9458-FDCFF5973988}" type="presParOf" srcId="{F10BEF6A-237E-3B47-8BE3-95EE2C9A7EAC}" destId="{967ECA2B-6B70-0843-9E21-528885B60C78}" srcOrd="0" destOrd="0" presId="urn:microsoft.com/office/officeart/2005/8/layout/hierarchy1"/>
    <dgm:cxn modelId="{3C99957A-0282-5544-A301-C6FD1DBA3A32}" type="presParOf" srcId="{F10BEF6A-237E-3B47-8BE3-95EE2C9A7EAC}" destId="{9A0E4806-D626-B14B-A79E-539EB9ECB5F6}" srcOrd="1" destOrd="0" presId="urn:microsoft.com/office/officeart/2005/8/layout/hierarchy1"/>
    <dgm:cxn modelId="{425E3F4D-646D-0E46-9305-07F5EBCCB648}" type="presParOf" srcId="{FB59544D-838F-5A4B-B5D0-912537AD2D63}" destId="{0007BF4F-83E7-1544-AC61-BCB53416960F}" srcOrd="1" destOrd="0" presId="urn:microsoft.com/office/officeart/2005/8/layout/hierarchy1"/>
    <dgm:cxn modelId="{07F61DBB-7531-B947-98B7-5FAB2B4A3305}" type="presParOf" srcId="{0007BF4F-83E7-1544-AC61-BCB53416960F}" destId="{83C863DA-1E08-6341-863E-CB744ED5D20F}" srcOrd="0" destOrd="0" presId="urn:microsoft.com/office/officeart/2005/8/layout/hierarchy1"/>
    <dgm:cxn modelId="{996A947D-1DCA-BC4B-8D5B-9636596DBBC4}" type="presParOf" srcId="{0007BF4F-83E7-1544-AC61-BCB53416960F}" destId="{76880E7A-2E42-6940-AA9E-2DAF80D770F9}" srcOrd="1" destOrd="0" presId="urn:microsoft.com/office/officeart/2005/8/layout/hierarchy1"/>
    <dgm:cxn modelId="{F9147843-34DE-8C40-A93E-62700E7A820B}" type="presParOf" srcId="{76880E7A-2E42-6940-AA9E-2DAF80D770F9}" destId="{FBE98BDC-10EB-6B4F-A332-3D15A55E07AC}" srcOrd="0" destOrd="0" presId="urn:microsoft.com/office/officeart/2005/8/layout/hierarchy1"/>
    <dgm:cxn modelId="{B41B48D2-C025-6543-BAB1-A8844C2B7089}" type="presParOf" srcId="{FBE98BDC-10EB-6B4F-A332-3D15A55E07AC}" destId="{D9DBA298-BE90-464E-B180-4E7D0A57A276}" srcOrd="0" destOrd="0" presId="urn:microsoft.com/office/officeart/2005/8/layout/hierarchy1"/>
    <dgm:cxn modelId="{22DF35C8-5D68-524E-8D7B-DAFC80CC9FBB}" type="presParOf" srcId="{FBE98BDC-10EB-6B4F-A332-3D15A55E07AC}" destId="{C9F6E2C7-8C91-3744-AE56-45051AB6DAC2}" srcOrd="1" destOrd="0" presId="urn:microsoft.com/office/officeart/2005/8/layout/hierarchy1"/>
    <dgm:cxn modelId="{DF6198C6-45DD-DB42-BD29-3363B8AC56B4}" type="presParOf" srcId="{76880E7A-2E42-6940-AA9E-2DAF80D770F9}" destId="{E391BC7D-E183-2F4C-A889-930B1847D55C}" srcOrd="1" destOrd="0" presId="urn:microsoft.com/office/officeart/2005/8/layout/hierarchy1"/>
    <dgm:cxn modelId="{394175A1-6730-BF46-959D-F92C852DBEF7}" type="presParOf" srcId="{5DFD4BBE-87F3-4205-851C-7F7FA48B3016}" destId="{59DEFF22-0456-A540-8C37-295186E03C30}" srcOrd="2" destOrd="0" presId="urn:microsoft.com/office/officeart/2005/8/layout/hierarchy1"/>
    <dgm:cxn modelId="{64AE097C-CCB9-6745-ADFC-68B55E979447}" type="presParOf" srcId="{5DFD4BBE-87F3-4205-851C-7F7FA48B3016}" destId="{5E16C42C-0025-7346-9E15-8821E7011F03}" srcOrd="3" destOrd="0" presId="urn:microsoft.com/office/officeart/2005/8/layout/hierarchy1"/>
    <dgm:cxn modelId="{940DF859-35DD-2748-81A1-74D3E167D912}" type="presParOf" srcId="{5E16C42C-0025-7346-9E15-8821E7011F03}" destId="{DB7EB4BC-97FA-DB4B-A172-0C190471F16D}" srcOrd="0" destOrd="0" presId="urn:microsoft.com/office/officeart/2005/8/layout/hierarchy1"/>
    <dgm:cxn modelId="{559ABC42-8766-944A-860F-B82E1378EB8E}" type="presParOf" srcId="{DB7EB4BC-97FA-DB4B-A172-0C190471F16D}" destId="{A4AEA4F4-67DF-7E4C-9E60-869B8A50742E}" srcOrd="0" destOrd="0" presId="urn:microsoft.com/office/officeart/2005/8/layout/hierarchy1"/>
    <dgm:cxn modelId="{C9930185-AE29-D148-B67D-62ED3AE5229C}" type="presParOf" srcId="{DB7EB4BC-97FA-DB4B-A172-0C190471F16D}" destId="{384E8736-D331-0C4E-B861-E83C138CF665}" srcOrd="1" destOrd="0" presId="urn:microsoft.com/office/officeart/2005/8/layout/hierarchy1"/>
    <dgm:cxn modelId="{0FE9844E-10F4-DB46-885A-9A60CC3524D5}" type="presParOf" srcId="{5E16C42C-0025-7346-9E15-8821E7011F03}" destId="{12E66B69-762D-B343-B28E-F840DF0B20A8}" srcOrd="1" destOrd="0" presId="urn:microsoft.com/office/officeart/2005/8/layout/hierarchy1"/>
    <dgm:cxn modelId="{7A01C0DE-D46D-0143-97C7-8C309C4F9CDF}" type="presParOf" srcId="{12E66B69-762D-B343-B28E-F840DF0B20A8}" destId="{72F4C48A-A0CA-9E4F-9E11-D01A1CA234F0}" srcOrd="0" destOrd="0" presId="urn:microsoft.com/office/officeart/2005/8/layout/hierarchy1"/>
    <dgm:cxn modelId="{6E115A1D-7379-D54D-BB2C-7DD8E3DB6205}" type="presParOf" srcId="{12E66B69-762D-B343-B28E-F840DF0B20A8}" destId="{51490E5E-EE45-AD4F-9F87-83F0BA32121C}" srcOrd="1" destOrd="0" presId="urn:microsoft.com/office/officeart/2005/8/layout/hierarchy1"/>
    <dgm:cxn modelId="{8AD610DA-EDB6-414C-8C1C-885E11B11AED}" type="presParOf" srcId="{51490E5E-EE45-AD4F-9F87-83F0BA32121C}" destId="{9C86B601-BEF7-5E4C-BDA8-E4DEDFDA9ED7}" srcOrd="0" destOrd="0" presId="urn:microsoft.com/office/officeart/2005/8/layout/hierarchy1"/>
    <dgm:cxn modelId="{0D835722-07E3-E148-BAA7-AE637D108A0B}" type="presParOf" srcId="{9C86B601-BEF7-5E4C-BDA8-E4DEDFDA9ED7}" destId="{391C71C3-2ABA-D348-8E04-815704A4DB14}" srcOrd="0" destOrd="0" presId="urn:microsoft.com/office/officeart/2005/8/layout/hierarchy1"/>
    <dgm:cxn modelId="{2BF2866C-58E0-EB49-AAFA-C30EAD837944}" type="presParOf" srcId="{9C86B601-BEF7-5E4C-BDA8-E4DEDFDA9ED7}" destId="{797A56D5-8341-E847-B35D-9823062A5889}" srcOrd="1" destOrd="0" presId="urn:microsoft.com/office/officeart/2005/8/layout/hierarchy1"/>
    <dgm:cxn modelId="{2614A173-94AC-9A46-A1F1-58BF73D50087}" type="presParOf" srcId="{51490E5E-EE45-AD4F-9F87-83F0BA32121C}" destId="{AA381B84-27E6-6743-B352-5CF90CFB8D2A}" srcOrd="1" destOrd="0" presId="urn:microsoft.com/office/officeart/2005/8/layout/hierarchy1"/>
    <dgm:cxn modelId="{3D4E165D-4390-4845-B34D-60E7BF4C1C94}" type="presParOf" srcId="{5DFD4BBE-87F3-4205-851C-7F7FA48B3016}" destId="{D21AD95F-C050-204B-B6E0-93FD140B55E1}" srcOrd="4" destOrd="0" presId="urn:microsoft.com/office/officeart/2005/8/layout/hierarchy1"/>
    <dgm:cxn modelId="{F653A104-9140-CC48-846B-621AEA50E585}" type="presParOf" srcId="{5DFD4BBE-87F3-4205-851C-7F7FA48B3016}" destId="{82218720-F852-F54D-BE8B-D32AF37FCE37}" srcOrd="5" destOrd="0" presId="urn:microsoft.com/office/officeart/2005/8/layout/hierarchy1"/>
    <dgm:cxn modelId="{5608AF70-07C1-C34B-8C94-983C994FAF40}" type="presParOf" srcId="{82218720-F852-F54D-BE8B-D32AF37FCE37}" destId="{51496C3E-B3C3-764F-B3BA-05D0D5CF3BA7}" srcOrd="0" destOrd="0" presId="urn:microsoft.com/office/officeart/2005/8/layout/hierarchy1"/>
    <dgm:cxn modelId="{244C21FF-DFC4-D34A-AF32-F57C77E0B890}" type="presParOf" srcId="{51496C3E-B3C3-764F-B3BA-05D0D5CF3BA7}" destId="{1A8D6C24-ACF4-F349-A684-55825947D2F4}" srcOrd="0" destOrd="0" presId="urn:microsoft.com/office/officeart/2005/8/layout/hierarchy1"/>
    <dgm:cxn modelId="{1D460B2B-2AF4-4448-96C7-9448EB96AD3E}" type="presParOf" srcId="{51496C3E-B3C3-764F-B3BA-05D0D5CF3BA7}" destId="{C1D070BF-3272-D94B-8A2D-A0D7EA1E5BAD}" srcOrd="1" destOrd="0" presId="urn:microsoft.com/office/officeart/2005/8/layout/hierarchy1"/>
    <dgm:cxn modelId="{72653C7F-8E3B-0942-96E2-B8E51C834DAA}" type="presParOf" srcId="{82218720-F852-F54D-BE8B-D32AF37FCE37}" destId="{7F9898CE-F5D0-F14D-A2D4-B92C24C03298}" srcOrd="1" destOrd="0" presId="urn:microsoft.com/office/officeart/2005/8/layout/hierarchy1"/>
    <dgm:cxn modelId="{0BD75A4D-64D4-6B46-A7BB-5647A63E60A2}" type="presParOf" srcId="{5DFD4BBE-87F3-4205-851C-7F7FA48B3016}" destId="{ECC8E14B-403A-F346-B6C3-381AE38B9031}" srcOrd="6" destOrd="0" presId="urn:microsoft.com/office/officeart/2005/8/layout/hierarchy1"/>
    <dgm:cxn modelId="{BE57A803-3D94-6B4C-A2A6-CD5D2CCEF37D}" type="presParOf" srcId="{5DFD4BBE-87F3-4205-851C-7F7FA48B3016}" destId="{5A679A12-57CF-7846-8BE0-9898AD83DE70}" srcOrd="7" destOrd="0" presId="urn:microsoft.com/office/officeart/2005/8/layout/hierarchy1"/>
    <dgm:cxn modelId="{FD154D4C-5BE0-9244-9F25-6D5E40334018}" type="presParOf" srcId="{5A679A12-57CF-7846-8BE0-9898AD83DE70}" destId="{B19976D4-9C7B-8041-BA55-D1D4BE52290F}" srcOrd="0" destOrd="0" presId="urn:microsoft.com/office/officeart/2005/8/layout/hierarchy1"/>
    <dgm:cxn modelId="{30F058B0-02F9-864F-9D9E-2271D8455D9D}" type="presParOf" srcId="{B19976D4-9C7B-8041-BA55-D1D4BE52290F}" destId="{39EA14DD-590D-4749-BBE7-470BDA177FC4}" srcOrd="0" destOrd="0" presId="urn:microsoft.com/office/officeart/2005/8/layout/hierarchy1"/>
    <dgm:cxn modelId="{798152D5-F843-0141-BF56-CFB1A68C1564}" type="presParOf" srcId="{B19976D4-9C7B-8041-BA55-D1D4BE52290F}" destId="{DCC771BE-C93E-184E-AE76-ADE2D5542485}" srcOrd="1" destOrd="0" presId="urn:microsoft.com/office/officeart/2005/8/layout/hierarchy1"/>
    <dgm:cxn modelId="{1C6F8D27-9D63-B64F-B328-5E43E03DD72C}" type="presParOf" srcId="{5A679A12-57CF-7846-8BE0-9898AD83DE70}" destId="{42B28EB0-172A-154F-830C-27C982A95F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D6973-631B-4545-98F0-D1C9D3A5C77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25C4172-0B60-4F86-BB32-4F7DE2FDBD33}">
      <dgm:prSet phldrT="[Text]" custT="1"/>
      <dgm:spPr/>
      <dgm:t>
        <a:bodyPr/>
        <a:lstStyle/>
        <a:p>
          <a:r>
            <a:rPr lang="en-US" sz="1600"/>
            <a:t>Plasma Models</a:t>
          </a:r>
        </a:p>
      </dgm:t>
    </dgm:pt>
    <dgm:pt modelId="{AA225D66-3253-4805-8A60-07231576E784}" type="parTrans" cxnId="{2EF7BA65-A9FF-4CAA-87A3-CEAE9FB43200}">
      <dgm:prSet/>
      <dgm:spPr/>
      <dgm:t>
        <a:bodyPr/>
        <a:lstStyle/>
        <a:p>
          <a:endParaRPr lang="en-US"/>
        </a:p>
      </dgm:t>
    </dgm:pt>
    <dgm:pt modelId="{16BAFA28-C950-4242-BC91-43B113AFAF16}" type="sibTrans" cxnId="{2EF7BA65-A9FF-4CAA-87A3-CEAE9FB43200}">
      <dgm:prSet/>
      <dgm:spPr/>
      <dgm:t>
        <a:bodyPr/>
        <a:lstStyle/>
        <a:p>
          <a:endParaRPr lang="en-US"/>
        </a:p>
      </dgm:t>
    </dgm:pt>
    <dgm:pt modelId="{FF8F975F-5CE5-4185-B88E-CFFD158C9BB5}">
      <dgm:prSet phldrT="[Text]" custT="1"/>
      <dgm:spPr/>
      <dgm:t>
        <a:bodyPr/>
        <a:lstStyle/>
        <a:p>
          <a:r>
            <a:rPr lang="en-US" sz="1600"/>
            <a:t>Fluid Model</a:t>
          </a:r>
        </a:p>
      </dgm:t>
    </dgm:pt>
    <dgm:pt modelId="{7F2D0097-DBFE-4903-A222-B24312F78BC6}" type="parTrans" cxnId="{20B668DB-4F11-40F1-84F8-F5E0AA38F67E}">
      <dgm:prSet/>
      <dgm:spPr/>
      <dgm:t>
        <a:bodyPr/>
        <a:lstStyle/>
        <a:p>
          <a:endParaRPr lang="en-US"/>
        </a:p>
      </dgm:t>
    </dgm:pt>
    <dgm:pt modelId="{53007616-8B10-477C-8279-A8C0AF7A35A9}" type="sibTrans" cxnId="{20B668DB-4F11-40F1-84F8-F5E0AA38F67E}">
      <dgm:prSet/>
      <dgm:spPr/>
      <dgm:t>
        <a:bodyPr/>
        <a:lstStyle/>
        <a:p>
          <a:endParaRPr lang="en-US"/>
        </a:p>
      </dgm:t>
    </dgm:pt>
    <dgm:pt modelId="{F764A42B-6D3A-9A41-B367-CEC12C192754}">
      <dgm:prSet phldrT="[Text]" custT="1"/>
      <dgm:spPr/>
      <dgm:t>
        <a:bodyPr/>
        <a:lstStyle/>
        <a:p>
          <a:r>
            <a:rPr lang="en-US" sz="1600"/>
            <a:t>Magneto-hydrodynamics</a:t>
          </a:r>
        </a:p>
      </dgm:t>
    </dgm:pt>
    <dgm:pt modelId="{6941C4CB-C145-534A-9DCD-C82E47034EF2}" type="parTrans" cxnId="{ADEAED27-BBAD-A14A-A3FB-CA7EBF096DA1}">
      <dgm:prSet/>
      <dgm:spPr/>
      <dgm:t>
        <a:bodyPr/>
        <a:lstStyle/>
        <a:p>
          <a:endParaRPr lang="en-US"/>
        </a:p>
      </dgm:t>
    </dgm:pt>
    <dgm:pt modelId="{8FDC0BBC-005A-D64E-B2AC-2EE7DBB05D25}" type="sibTrans" cxnId="{ADEAED27-BBAD-A14A-A3FB-CA7EBF096DA1}">
      <dgm:prSet/>
      <dgm:spPr/>
      <dgm:t>
        <a:bodyPr/>
        <a:lstStyle/>
        <a:p>
          <a:endParaRPr lang="en-US"/>
        </a:p>
      </dgm:t>
    </dgm:pt>
    <dgm:pt modelId="{30AA7BE6-A0A6-DA48-AB9E-1F5607982C0F}">
      <dgm:prSet phldrT="[Text]" custT="1"/>
      <dgm:spPr/>
      <dgm:t>
        <a:bodyPr/>
        <a:lstStyle/>
        <a:p>
          <a:r>
            <a:rPr lang="en-US" sz="1600"/>
            <a:t>Continuity Equation</a:t>
          </a:r>
        </a:p>
        <a:p>
          <a:r>
            <a:rPr lang="en-US" sz="1600"/>
            <a:t>Momentum Equation</a:t>
          </a:r>
        </a:p>
        <a:p>
          <a:r>
            <a:rPr lang="en-US" sz="1600"/>
            <a:t>Maxwell’s Equations (magnetized plasma)</a:t>
          </a:r>
        </a:p>
      </dgm:t>
    </dgm:pt>
    <dgm:pt modelId="{11AE9F0D-AD25-964B-9330-27A04D1F96E7}" type="parTrans" cxnId="{D2020E9B-C508-9A45-A073-AE623EDE5DA8}">
      <dgm:prSet/>
      <dgm:spPr/>
      <dgm:t>
        <a:bodyPr/>
        <a:lstStyle/>
        <a:p>
          <a:endParaRPr lang="en-US"/>
        </a:p>
      </dgm:t>
    </dgm:pt>
    <dgm:pt modelId="{C1EB25D5-D5DE-E24D-B8EA-1A2E4A204C94}" type="sibTrans" cxnId="{D2020E9B-C508-9A45-A073-AE623EDE5DA8}">
      <dgm:prSet/>
      <dgm:spPr/>
      <dgm:t>
        <a:bodyPr/>
        <a:lstStyle/>
        <a:p>
          <a:endParaRPr lang="en-US"/>
        </a:p>
      </dgm:t>
    </dgm:pt>
    <dgm:pt modelId="{94E158F8-AD66-AD4B-8F2C-4C64B24A24F6}">
      <dgm:prSet phldrT="[Text]" custT="1"/>
      <dgm:spPr/>
      <dgm:t>
        <a:bodyPr/>
        <a:lstStyle/>
        <a:p>
          <a:r>
            <a:rPr lang="en-US" sz="1600"/>
            <a:t>Hybrid-models </a:t>
          </a:r>
        </a:p>
      </dgm:t>
    </dgm:pt>
    <dgm:pt modelId="{7CD88BF2-0C6E-B945-B2E3-828526F36112}" type="parTrans" cxnId="{B1DCF92E-74DB-8449-9EFF-41E011ADAF80}">
      <dgm:prSet/>
      <dgm:spPr/>
      <dgm:t>
        <a:bodyPr/>
        <a:lstStyle/>
        <a:p>
          <a:endParaRPr lang="en-US"/>
        </a:p>
      </dgm:t>
    </dgm:pt>
    <dgm:pt modelId="{C8E8B1C8-22EB-6348-9112-6021F2C5F0FA}" type="sibTrans" cxnId="{B1DCF92E-74DB-8449-9EFF-41E011ADAF80}">
      <dgm:prSet/>
      <dgm:spPr/>
      <dgm:t>
        <a:bodyPr/>
        <a:lstStyle/>
        <a:p>
          <a:endParaRPr lang="en-US"/>
        </a:p>
      </dgm:t>
    </dgm:pt>
    <dgm:pt modelId="{A1376A92-8D50-2248-B8EC-67A16104BC63}">
      <dgm:prSet phldrT="[Text]" custT="1"/>
      <dgm:spPr/>
      <dgm:t>
        <a:bodyPr/>
        <a:lstStyle/>
        <a:p>
          <a:r>
            <a:rPr lang="en-US" sz="1600"/>
            <a:t>Kinetic Model</a:t>
          </a:r>
        </a:p>
      </dgm:t>
    </dgm:pt>
    <dgm:pt modelId="{A6B8D1B0-96A2-D547-B97E-15F4489E75C2}" type="parTrans" cxnId="{537BB6F6-485B-D241-988F-F79A8BE0160D}">
      <dgm:prSet/>
      <dgm:spPr/>
      <dgm:t>
        <a:bodyPr/>
        <a:lstStyle/>
        <a:p>
          <a:endParaRPr lang="en-US"/>
        </a:p>
      </dgm:t>
    </dgm:pt>
    <dgm:pt modelId="{1C58A1A5-04AA-6C49-A4F2-38F83BFD9392}" type="sibTrans" cxnId="{537BB6F6-485B-D241-988F-F79A8BE0160D}">
      <dgm:prSet/>
      <dgm:spPr/>
      <dgm:t>
        <a:bodyPr/>
        <a:lstStyle/>
        <a:p>
          <a:endParaRPr lang="en-US"/>
        </a:p>
      </dgm:t>
    </dgm:pt>
    <dgm:pt modelId="{38E58361-3FEC-0247-8915-DA17C59A83A3}">
      <dgm:prSet phldrT="[Text]" custT="1"/>
      <dgm:spPr/>
      <dgm:t>
        <a:bodyPr/>
        <a:lstStyle/>
        <a:p>
          <a:r>
            <a:rPr lang="en-US" sz="1600" err="1"/>
            <a:t>Vlasov</a:t>
          </a:r>
          <a:r>
            <a:rPr lang="en-US" sz="1600"/>
            <a:t> equation Maxwell’s Equations</a:t>
          </a:r>
        </a:p>
      </dgm:t>
    </dgm:pt>
    <dgm:pt modelId="{8D1B99E8-09D6-1748-B53C-51ACEC897A2D}" type="parTrans" cxnId="{96D5AEED-6172-3E4B-8DF2-A449DB867AA7}">
      <dgm:prSet/>
      <dgm:spPr/>
      <dgm:t>
        <a:bodyPr/>
        <a:lstStyle/>
        <a:p>
          <a:endParaRPr lang="en-US"/>
        </a:p>
      </dgm:t>
    </dgm:pt>
    <dgm:pt modelId="{ABAF91DF-D0DB-B742-881A-F333E335B49F}" type="sibTrans" cxnId="{96D5AEED-6172-3E4B-8DF2-A449DB867AA7}">
      <dgm:prSet/>
      <dgm:spPr/>
      <dgm:t>
        <a:bodyPr/>
        <a:lstStyle/>
        <a:p>
          <a:endParaRPr lang="en-US"/>
        </a:p>
      </dgm:t>
    </dgm:pt>
    <dgm:pt modelId="{87AE3EA4-E3C2-4B3B-A30F-C4BAAE178034}" type="pres">
      <dgm:prSet presAssocID="{254D6973-631B-4545-98F0-D1C9D3A5C773}" presName="hierChild1" presStyleCnt="0">
        <dgm:presLayoutVars>
          <dgm:chPref val="1"/>
          <dgm:dir/>
          <dgm:animOne val="branch"/>
          <dgm:animLvl val="lvl"/>
          <dgm:resizeHandles/>
        </dgm:presLayoutVars>
      </dgm:prSet>
      <dgm:spPr/>
    </dgm:pt>
    <dgm:pt modelId="{6BB5188F-D4C5-401F-ADA4-EC10CB5A8ACB}" type="pres">
      <dgm:prSet presAssocID="{D25C4172-0B60-4F86-BB32-4F7DE2FDBD33}" presName="hierRoot1" presStyleCnt="0"/>
      <dgm:spPr/>
    </dgm:pt>
    <dgm:pt modelId="{84F14EEA-C94D-48BB-8A7C-1139DBACE173}" type="pres">
      <dgm:prSet presAssocID="{D25C4172-0B60-4F86-BB32-4F7DE2FDBD33}" presName="composite" presStyleCnt="0"/>
      <dgm:spPr/>
    </dgm:pt>
    <dgm:pt modelId="{6B939578-9FDE-4019-BD6F-10237320F1AE}" type="pres">
      <dgm:prSet presAssocID="{D25C4172-0B60-4F86-BB32-4F7DE2FDBD33}" presName="background" presStyleLbl="node0" presStyleIdx="0" presStyleCnt="1"/>
      <dgm:spPr/>
    </dgm:pt>
    <dgm:pt modelId="{EE7E9AA6-FB14-41BC-98BD-3CFF020F9E0F}" type="pres">
      <dgm:prSet presAssocID="{D25C4172-0B60-4F86-BB32-4F7DE2FDBD33}" presName="text" presStyleLbl="fgAcc0" presStyleIdx="0" presStyleCnt="1" custScaleX="159336" custScaleY="154953" custLinFactNeighborY="-16748">
        <dgm:presLayoutVars>
          <dgm:chPref val="3"/>
        </dgm:presLayoutVars>
      </dgm:prSet>
      <dgm:spPr/>
    </dgm:pt>
    <dgm:pt modelId="{5DFD4BBE-87F3-4205-851C-7F7FA48B3016}" type="pres">
      <dgm:prSet presAssocID="{D25C4172-0B60-4F86-BB32-4F7DE2FDBD33}" presName="hierChild2" presStyleCnt="0"/>
      <dgm:spPr/>
    </dgm:pt>
    <dgm:pt modelId="{6B595601-06D8-7B42-820B-CCED89189426}" type="pres">
      <dgm:prSet presAssocID="{A6B8D1B0-96A2-D547-B97E-15F4489E75C2}" presName="Name10" presStyleLbl="parChTrans1D2" presStyleIdx="0" presStyleCnt="4"/>
      <dgm:spPr/>
    </dgm:pt>
    <dgm:pt modelId="{FB59544D-838F-5A4B-B5D0-912537AD2D63}" type="pres">
      <dgm:prSet presAssocID="{A1376A92-8D50-2248-B8EC-67A16104BC63}" presName="hierRoot2" presStyleCnt="0"/>
      <dgm:spPr/>
    </dgm:pt>
    <dgm:pt modelId="{F10BEF6A-237E-3B47-8BE3-95EE2C9A7EAC}" type="pres">
      <dgm:prSet presAssocID="{A1376A92-8D50-2248-B8EC-67A16104BC63}" presName="composite2" presStyleCnt="0"/>
      <dgm:spPr/>
    </dgm:pt>
    <dgm:pt modelId="{967ECA2B-6B70-0843-9E21-528885B60C78}" type="pres">
      <dgm:prSet presAssocID="{A1376A92-8D50-2248-B8EC-67A16104BC63}" presName="background2" presStyleLbl="node2" presStyleIdx="0" presStyleCnt="4"/>
      <dgm:spPr>
        <a:solidFill>
          <a:srgbClr val="FF0000"/>
        </a:solidFill>
      </dgm:spPr>
    </dgm:pt>
    <dgm:pt modelId="{9A0E4806-D626-B14B-A79E-539EB9ECB5F6}" type="pres">
      <dgm:prSet presAssocID="{A1376A92-8D50-2248-B8EC-67A16104BC63}" presName="text2" presStyleLbl="fgAcc2" presStyleIdx="0" presStyleCnt="4" custScaleX="180591">
        <dgm:presLayoutVars>
          <dgm:chPref val="3"/>
        </dgm:presLayoutVars>
      </dgm:prSet>
      <dgm:spPr/>
    </dgm:pt>
    <dgm:pt modelId="{0007BF4F-83E7-1544-AC61-BCB53416960F}" type="pres">
      <dgm:prSet presAssocID="{A1376A92-8D50-2248-B8EC-67A16104BC63}" presName="hierChild3" presStyleCnt="0"/>
      <dgm:spPr/>
    </dgm:pt>
    <dgm:pt modelId="{83C863DA-1E08-6341-863E-CB744ED5D20F}" type="pres">
      <dgm:prSet presAssocID="{8D1B99E8-09D6-1748-B53C-51ACEC897A2D}" presName="Name17" presStyleLbl="parChTrans1D3" presStyleIdx="0" presStyleCnt="2"/>
      <dgm:spPr/>
    </dgm:pt>
    <dgm:pt modelId="{76880E7A-2E42-6940-AA9E-2DAF80D770F9}" type="pres">
      <dgm:prSet presAssocID="{38E58361-3FEC-0247-8915-DA17C59A83A3}" presName="hierRoot3" presStyleCnt="0"/>
      <dgm:spPr/>
    </dgm:pt>
    <dgm:pt modelId="{FBE98BDC-10EB-6B4F-A332-3D15A55E07AC}" type="pres">
      <dgm:prSet presAssocID="{38E58361-3FEC-0247-8915-DA17C59A83A3}" presName="composite3" presStyleCnt="0"/>
      <dgm:spPr/>
    </dgm:pt>
    <dgm:pt modelId="{D9DBA298-BE90-464E-B180-4E7D0A57A276}" type="pres">
      <dgm:prSet presAssocID="{38E58361-3FEC-0247-8915-DA17C59A83A3}" presName="background3" presStyleLbl="node3" presStyleIdx="0" presStyleCnt="2"/>
      <dgm:spPr/>
    </dgm:pt>
    <dgm:pt modelId="{C9F6E2C7-8C91-3744-AE56-45051AB6DAC2}" type="pres">
      <dgm:prSet presAssocID="{38E58361-3FEC-0247-8915-DA17C59A83A3}" presName="text3" presStyleLbl="fgAcc3" presStyleIdx="0" presStyleCnt="2" custScaleX="143716" custScaleY="151704">
        <dgm:presLayoutVars>
          <dgm:chPref val="3"/>
        </dgm:presLayoutVars>
      </dgm:prSet>
      <dgm:spPr/>
    </dgm:pt>
    <dgm:pt modelId="{E391BC7D-E183-2F4C-A889-930B1847D55C}" type="pres">
      <dgm:prSet presAssocID="{38E58361-3FEC-0247-8915-DA17C59A83A3}" presName="hierChild4" presStyleCnt="0"/>
      <dgm:spPr/>
    </dgm:pt>
    <dgm:pt modelId="{59DEFF22-0456-A540-8C37-295186E03C30}" type="pres">
      <dgm:prSet presAssocID="{7F2D0097-DBFE-4903-A222-B24312F78BC6}" presName="Name10" presStyleLbl="parChTrans1D2" presStyleIdx="1" presStyleCnt="4"/>
      <dgm:spPr/>
    </dgm:pt>
    <dgm:pt modelId="{5E16C42C-0025-7346-9E15-8821E7011F03}" type="pres">
      <dgm:prSet presAssocID="{FF8F975F-5CE5-4185-B88E-CFFD158C9BB5}" presName="hierRoot2" presStyleCnt="0"/>
      <dgm:spPr/>
    </dgm:pt>
    <dgm:pt modelId="{DB7EB4BC-97FA-DB4B-A172-0C190471F16D}" type="pres">
      <dgm:prSet presAssocID="{FF8F975F-5CE5-4185-B88E-CFFD158C9BB5}" presName="composite2" presStyleCnt="0"/>
      <dgm:spPr/>
    </dgm:pt>
    <dgm:pt modelId="{A4AEA4F4-67DF-7E4C-9E60-869B8A50742E}" type="pres">
      <dgm:prSet presAssocID="{FF8F975F-5CE5-4185-B88E-CFFD158C9BB5}" presName="background2" presStyleLbl="node2" presStyleIdx="1" presStyleCnt="4"/>
      <dgm:spPr/>
    </dgm:pt>
    <dgm:pt modelId="{384E8736-D331-0C4E-B861-E83C138CF665}" type="pres">
      <dgm:prSet presAssocID="{FF8F975F-5CE5-4185-B88E-CFFD158C9BB5}" presName="text2" presStyleLbl="fgAcc2" presStyleIdx="1" presStyleCnt="4" custScaleX="148384">
        <dgm:presLayoutVars>
          <dgm:chPref val="3"/>
        </dgm:presLayoutVars>
      </dgm:prSet>
      <dgm:spPr/>
    </dgm:pt>
    <dgm:pt modelId="{12E66B69-762D-B343-B28E-F840DF0B20A8}" type="pres">
      <dgm:prSet presAssocID="{FF8F975F-5CE5-4185-B88E-CFFD158C9BB5}" presName="hierChild3" presStyleCnt="0"/>
      <dgm:spPr/>
    </dgm:pt>
    <dgm:pt modelId="{72F4C48A-A0CA-9E4F-9E11-D01A1CA234F0}" type="pres">
      <dgm:prSet presAssocID="{11AE9F0D-AD25-964B-9330-27A04D1F96E7}" presName="Name17" presStyleLbl="parChTrans1D3" presStyleIdx="1" presStyleCnt="2"/>
      <dgm:spPr/>
    </dgm:pt>
    <dgm:pt modelId="{51490E5E-EE45-AD4F-9F87-83F0BA32121C}" type="pres">
      <dgm:prSet presAssocID="{30AA7BE6-A0A6-DA48-AB9E-1F5607982C0F}" presName="hierRoot3" presStyleCnt="0"/>
      <dgm:spPr/>
    </dgm:pt>
    <dgm:pt modelId="{9C86B601-BEF7-5E4C-BDA8-E4DEDFDA9ED7}" type="pres">
      <dgm:prSet presAssocID="{30AA7BE6-A0A6-DA48-AB9E-1F5607982C0F}" presName="composite3" presStyleCnt="0"/>
      <dgm:spPr/>
    </dgm:pt>
    <dgm:pt modelId="{391C71C3-2ABA-D348-8E04-815704A4DB14}" type="pres">
      <dgm:prSet presAssocID="{30AA7BE6-A0A6-DA48-AB9E-1F5607982C0F}" presName="background3" presStyleLbl="node3" presStyleIdx="1" presStyleCnt="2"/>
      <dgm:spPr/>
    </dgm:pt>
    <dgm:pt modelId="{797A56D5-8341-E847-B35D-9823062A5889}" type="pres">
      <dgm:prSet presAssocID="{30AA7BE6-A0A6-DA48-AB9E-1F5607982C0F}" presName="text3" presStyleLbl="fgAcc3" presStyleIdx="1" presStyleCnt="2" custScaleX="181839" custScaleY="157196">
        <dgm:presLayoutVars>
          <dgm:chPref val="3"/>
        </dgm:presLayoutVars>
      </dgm:prSet>
      <dgm:spPr/>
    </dgm:pt>
    <dgm:pt modelId="{AA381B84-27E6-6743-B352-5CF90CFB8D2A}" type="pres">
      <dgm:prSet presAssocID="{30AA7BE6-A0A6-DA48-AB9E-1F5607982C0F}" presName="hierChild4" presStyleCnt="0"/>
      <dgm:spPr/>
    </dgm:pt>
    <dgm:pt modelId="{D21AD95F-C050-204B-B6E0-93FD140B55E1}" type="pres">
      <dgm:prSet presAssocID="{6941C4CB-C145-534A-9DCD-C82E47034EF2}" presName="Name10" presStyleLbl="parChTrans1D2" presStyleIdx="2" presStyleCnt="4"/>
      <dgm:spPr/>
    </dgm:pt>
    <dgm:pt modelId="{82218720-F852-F54D-BE8B-D32AF37FCE37}" type="pres">
      <dgm:prSet presAssocID="{F764A42B-6D3A-9A41-B367-CEC12C192754}" presName="hierRoot2" presStyleCnt="0"/>
      <dgm:spPr/>
    </dgm:pt>
    <dgm:pt modelId="{51496C3E-B3C3-764F-B3BA-05D0D5CF3BA7}" type="pres">
      <dgm:prSet presAssocID="{F764A42B-6D3A-9A41-B367-CEC12C192754}" presName="composite2" presStyleCnt="0"/>
      <dgm:spPr/>
    </dgm:pt>
    <dgm:pt modelId="{1A8D6C24-ACF4-F349-A684-55825947D2F4}" type="pres">
      <dgm:prSet presAssocID="{F764A42B-6D3A-9A41-B367-CEC12C192754}" presName="background2" presStyleLbl="node2" presStyleIdx="2" presStyleCnt="4"/>
      <dgm:spPr/>
    </dgm:pt>
    <dgm:pt modelId="{C1D070BF-3272-D94B-8A2D-A0D7EA1E5BAD}" type="pres">
      <dgm:prSet presAssocID="{F764A42B-6D3A-9A41-B367-CEC12C192754}" presName="text2" presStyleLbl="fgAcc2" presStyleIdx="2" presStyleCnt="4" custScaleX="157152">
        <dgm:presLayoutVars>
          <dgm:chPref val="3"/>
        </dgm:presLayoutVars>
      </dgm:prSet>
      <dgm:spPr/>
    </dgm:pt>
    <dgm:pt modelId="{7F9898CE-F5D0-F14D-A2D4-B92C24C03298}" type="pres">
      <dgm:prSet presAssocID="{F764A42B-6D3A-9A41-B367-CEC12C192754}" presName="hierChild3" presStyleCnt="0"/>
      <dgm:spPr/>
    </dgm:pt>
    <dgm:pt modelId="{ECC8E14B-403A-F346-B6C3-381AE38B9031}" type="pres">
      <dgm:prSet presAssocID="{7CD88BF2-0C6E-B945-B2E3-828526F36112}" presName="Name10" presStyleLbl="parChTrans1D2" presStyleIdx="3" presStyleCnt="4"/>
      <dgm:spPr/>
    </dgm:pt>
    <dgm:pt modelId="{5A679A12-57CF-7846-8BE0-9898AD83DE70}" type="pres">
      <dgm:prSet presAssocID="{94E158F8-AD66-AD4B-8F2C-4C64B24A24F6}" presName="hierRoot2" presStyleCnt="0"/>
      <dgm:spPr/>
    </dgm:pt>
    <dgm:pt modelId="{B19976D4-9C7B-8041-BA55-D1D4BE52290F}" type="pres">
      <dgm:prSet presAssocID="{94E158F8-AD66-AD4B-8F2C-4C64B24A24F6}" presName="composite2" presStyleCnt="0"/>
      <dgm:spPr/>
    </dgm:pt>
    <dgm:pt modelId="{39EA14DD-590D-4749-BBE7-470BDA177FC4}" type="pres">
      <dgm:prSet presAssocID="{94E158F8-AD66-AD4B-8F2C-4C64B24A24F6}" presName="background2" presStyleLbl="node2" presStyleIdx="3" presStyleCnt="4"/>
      <dgm:spPr/>
    </dgm:pt>
    <dgm:pt modelId="{DCC771BE-C93E-184E-AE76-ADE2D5542485}" type="pres">
      <dgm:prSet presAssocID="{94E158F8-AD66-AD4B-8F2C-4C64B24A24F6}" presName="text2" presStyleLbl="fgAcc2" presStyleIdx="3" presStyleCnt="4">
        <dgm:presLayoutVars>
          <dgm:chPref val="3"/>
        </dgm:presLayoutVars>
      </dgm:prSet>
      <dgm:spPr/>
    </dgm:pt>
    <dgm:pt modelId="{42B28EB0-172A-154F-830C-27C982A95FF6}" type="pres">
      <dgm:prSet presAssocID="{94E158F8-AD66-AD4B-8F2C-4C64B24A24F6}" presName="hierChild3" presStyleCnt="0"/>
      <dgm:spPr/>
    </dgm:pt>
  </dgm:ptLst>
  <dgm:cxnLst>
    <dgm:cxn modelId="{C1BB0D05-4352-144B-A605-CDD6E6535C9F}" type="presOf" srcId="{38E58361-3FEC-0247-8915-DA17C59A83A3}" destId="{C9F6E2C7-8C91-3744-AE56-45051AB6DAC2}" srcOrd="0" destOrd="0" presId="urn:microsoft.com/office/officeart/2005/8/layout/hierarchy1"/>
    <dgm:cxn modelId="{4C135B05-B85A-624F-A37A-A26F082F9EC2}" type="presOf" srcId="{8D1B99E8-09D6-1748-B53C-51ACEC897A2D}" destId="{83C863DA-1E08-6341-863E-CB744ED5D20F}" srcOrd="0" destOrd="0" presId="urn:microsoft.com/office/officeart/2005/8/layout/hierarchy1"/>
    <dgm:cxn modelId="{F14CC415-9AD3-5349-8728-63F86DBEA289}" type="presOf" srcId="{30AA7BE6-A0A6-DA48-AB9E-1F5607982C0F}" destId="{797A56D5-8341-E847-B35D-9823062A5889}" srcOrd="0" destOrd="0" presId="urn:microsoft.com/office/officeart/2005/8/layout/hierarchy1"/>
    <dgm:cxn modelId="{98404026-B3E7-F448-B336-8D3719E43CEB}" type="presOf" srcId="{A1376A92-8D50-2248-B8EC-67A16104BC63}" destId="{9A0E4806-D626-B14B-A79E-539EB9ECB5F6}" srcOrd="0" destOrd="0" presId="urn:microsoft.com/office/officeart/2005/8/layout/hierarchy1"/>
    <dgm:cxn modelId="{E81CDD27-935E-40A0-B0B7-15CCA1362CA3}" type="presOf" srcId="{254D6973-631B-4545-98F0-D1C9D3A5C773}" destId="{87AE3EA4-E3C2-4B3B-A30F-C4BAAE178034}" srcOrd="0" destOrd="0" presId="urn:microsoft.com/office/officeart/2005/8/layout/hierarchy1"/>
    <dgm:cxn modelId="{ADEAED27-BBAD-A14A-A3FB-CA7EBF096DA1}" srcId="{D25C4172-0B60-4F86-BB32-4F7DE2FDBD33}" destId="{F764A42B-6D3A-9A41-B367-CEC12C192754}" srcOrd="2" destOrd="0" parTransId="{6941C4CB-C145-534A-9DCD-C82E47034EF2}" sibTransId="{8FDC0BBC-005A-D64E-B2AC-2EE7DBB05D25}"/>
    <dgm:cxn modelId="{B1DCF92E-74DB-8449-9EFF-41E011ADAF80}" srcId="{D25C4172-0B60-4F86-BB32-4F7DE2FDBD33}" destId="{94E158F8-AD66-AD4B-8F2C-4C64B24A24F6}" srcOrd="3" destOrd="0" parTransId="{7CD88BF2-0C6E-B945-B2E3-828526F36112}" sibTransId="{C8E8B1C8-22EB-6348-9112-6021F2C5F0FA}"/>
    <dgm:cxn modelId="{C1088250-3B3B-B64D-83EF-3AE4EE88FB64}" type="presOf" srcId="{94E158F8-AD66-AD4B-8F2C-4C64B24A24F6}" destId="{DCC771BE-C93E-184E-AE76-ADE2D5542485}" srcOrd="0" destOrd="0" presId="urn:microsoft.com/office/officeart/2005/8/layout/hierarchy1"/>
    <dgm:cxn modelId="{7358C35B-2AD6-2241-BAFB-57508C713AA0}" type="presOf" srcId="{F764A42B-6D3A-9A41-B367-CEC12C192754}" destId="{C1D070BF-3272-D94B-8A2D-A0D7EA1E5BAD}" srcOrd="0" destOrd="0" presId="urn:microsoft.com/office/officeart/2005/8/layout/hierarchy1"/>
    <dgm:cxn modelId="{2EF7BA65-A9FF-4CAA-87A3-CEAE9FB43200}" srcId="{254D6973-631B-4545-98F0-D1C9D3A5C773}" destId="{D25C4172-0B60-4F86-BB32-4F7DE2FDBD33}" srcOrd="0" destOrd="0" parTransId="{AA225D66-3253-4805-8A60-07231576E784}" sibTransId="{16BAFA28-C950-4242-BC91-43B113AFAF16}"/>
    <dgm:cxn modelId="{7257A56A-990E-4D40-AAD7-604CAB04CC56}" type="presOf" srcId="{D25C4172-0B60-4F86-BB32-4F7DE2FDBD33}" destId="{EE7E9AA6-FB14-41BC-98BD-3CFF020F9E0F}" srcOrd="0" destOrd="0" presId="urn:microsoft.com/office/officeart/2005/8/layout/hierarchy1"/>
    <dgm:cxn modelId="{5FB73271-F2DE-4C4E-9463-521FD4D19832}" type="presOf" srcId="{7CD88BF2-0C6E-B945-B2E3-828526F36112}" destId="{ECC8E14B-403A-F346-B6C3-381AE38B9031}" srcOrd="0" destOrd="0" presId="urn:microsoft.com/office/officeart/2005/8/layout/hierarchy1"/>
    <dgm:cxn modelId="{45A6AE71-F850-B14F-BD82-9C08A440E7F0}" type="presOf" srcId="{11AE9F0D-AD25-964B-9330-27A04D1F96E7}" destId="{72F4C48A-A0CA-9E4F-9E11-D01A1CA234F0}" srcOrd="0" destOrd="0" presId="urn:microsoft.com/office/officeart/2005/8/layout/hierarchy1"/>
    <dgm:cxn modelId="{D2020E9B-C508-9A45-A073-AE623EDE5DA8}" srcId="{FF8F975F-5CE5-4185-B88E-CFFD158C9BB5}" destId="{30AA7BE6-A0A6-DA48-AB9E-1F5607982C0F}" srcOrd="0" destOrd="0" parTransId="{11AE9F0D-AD25-964B-9330-27A04D1F96E7}" sibTransId="{C1EB25D5-D5DE-E24D-B8EA-1A2E4A204C94}"/>
    <dgm:cxn modelId="{E0CFE4C4-F030-2E47-B17A-6694B72B4EF8}" type="presOf" srcId="{FF8F975F-5CE5-4185-B88E-CFFD158C9BB5}" destId="{384E8736-D331-0C4E-B861-E83C138CF665}" srcOrd="0" destOrd="0" presId="urn:microsoft.com/office/officeart/2005/8/layout/hierarchy1"/>
    <dgm:cxn modelId="{87A9A2CD-91D4-304C-91EA-62D29189D53B}" type="presOf" srcId="{7F2D0097-DBFE-4903-A222-B24312F78BC6}" destId="{59DEFF22-0456-A540-8C37-295186E03C30}" srcOrd="0" destOrd="0" presId="urn:microsoft.com/office/officeart/2005/8/layout/hierarchy1"/>
    <dgm:cxn modelId="{EF27BECF-98D6-1C45-9258-103C8E766A3F}" type="presOf" srcId="{6941C4CB-C145-534A-9DCD-C82E47034EF2}" destId="{D21AD95F-C050-204B-B6E0-93FD140B55E1}" srcOrd="0" destOrd="0" presId="urn:microsoft.com/office/officeart/2005/8/layout/hierarchy1"/>
    <dgm:cxn modelId="{20B668DB-4F11-40F1-84F8-F5E0AA38F67E}" srcId="{D25C4172-0B60-4F86-BB32-4F7DE2FDBD33}" destId="{FF8F975F-5CE5-4185-B88E-CFFD158C9BB5}" srcOrd="1" destOrd="0" parTransId="{7F2D0097-DBFE-4903-A222-B24312F78BC6}" sibTransId="{53007616-8B10-477C-8279-A8C0AF7A35A9}"/>
    <dgm:cxn modelId="{DDA421E6-F09F-C345-A7AF-1DF15DE11860}" type="presOf" srcId="{A6B8D1B0-96A2-D547-B97E-15F4489E75C2}" destId="{6B595601-06D8-7B42-820B-CCED89189426}" srcOrd="0" destOrd="0" presId="urn:microsoft.com/office/officeart/2005/8/layout/hierarchy1"/>
    <dgm:cxn modelId="{96D5AEED-6172-3E4B-8DF2-A449DB867AA7}" srcId="{A1376A92-8D50-2248-B8EC-67A16104BC63}" destId="{38E58361-3FEC-0247-8915-DA17C59A83A3}" srcOrd="0" destOrd="0" parTransId="{8D1B99E8-09D6-1748-B53C-51ACEC897A2D}" sibTransId="{ABAF91DF-D0DB-B742-881A-F333E335B49F}"/>
    <dgm:cxn modelId="{537BB6F6-485B-D241-988F-F79A8BE0160D}" srcId="{D25C4172-0B60-4F86-BB32-4F7DE2FDBD33}" destId="{A1376A92-8D50-2248-B8EC-67A16104BC63}" srcOrd="0" destOrd="0" parTransId="{A6B8D1B0-96A2-D547-B97E-15F4489E75C2}" sibTransId="{1C58A1A5-04AA-6C49-A4F2-38F83BFD9392}"/>
    <dgm:cxn modelId="{12DDAECF-ED35-48F2-B2F9-224A5373F21D}" type="presParOf" srcId="{87AE3EA4-E3C2-4B3B-A30F-C4BAAE178034}" destId="{6BB5188F-D4C5-401F-ADA4-EC10CB5A8ACB}" srcOrd="0" destOrd="0" presId="urn:microsoft.com/office/officeart/2005/8/layout/hierarchy1"/>
    <dgm:cxn modelId="{49D0D1C5-16AA-47D4-B92F-C515DE72792D}" type="presParOf" srcId="{6BB5188F-D4C5-401F-ADA4-EC10CB5A8ACB}" destId="{84F14EEA-C94D-48BB-8A7C-1139DBACE173}" srcOrd="0" destOrd="0" presId="urn:microsoft.com/office/officeart/2005/8/layout/hierarchy1"/>
    <dgm:cxn modelId="{CDB33F40-E1D2-499D-A1CA-458B84C3270E}" type="presParOf" srcId="{84F14EEA-C94D-48BB-8A7C-1139DBACE173}" destId="{6B939578-9FDE-4019-BD6F-10237320F1AE}" srcOrd="0" destOrd="0" presId="urn:microsoft.com/office/officeart/2005/8/layout/hierarchy1"/>
    <dgm:cxn modelId="{F62D23F8-FB0A-4989-9593-237D05AF1339}" type="presParOf" srcId="{84F14EEA-C94D-48BB-8A7C-1139DBACE173}" destId="{EE7E9AA6-FB14-41BC-98BD-3CFF020F9E0F}" srcOrd="1" destOrd="0" presId="urn:microsoft.com/office/officeart/2005/8/layout/hierarchy1"/>
    <dgm:cxn modelId="{CBF81A96-3405-4D09-80EF-29A7EB08B351}" type="presParOf" srcId="{6BB5188F-D4C5-401F-ADA4-EC10CB5A8ACB}" destId="{5DFD4BBE-87F3-4205-851C-7F7FA48B3016}" srcOrd="1" destOrd="0" presId="urn:microsoft.com/office/officeart/2005/8/layout/hierarchy1"/>
    <dgm:cxn modelId="{6C66AD47-2434-B442-9323-C57D0BFCED1F}" type="presParOf" srcId="{5DFD4BBE-87F3-4205-851C-7F7FA48B3016}" destId="{6B595601-06D8-7B42-820B-CCED89189426}" srcOrd="0" destOrd="0" presId="urn:microsoft.com/office/officeart/2005/8/layout/hierarchy1"/>
    <dgm:cxn modelId="{0204575E-1EC9-9142-880E-5E71FD19FA7D}" type="presParOf" srcId="{5DFD4BBE-87F3-4205-851C-7F7FA48B3016}" destId="{FB59544D-838F-5A4B-B5D0-912537AD2D63}" srcOrd="1" destOrd="0" presId="urn:microsoft.com/office/officeart/2005/8/layout/hierarchy1"/>
    <dgm:cxn modelId="{B5E2AA61-B71C-0C42-87F1-E08ADA42DFAC}" type="presParOf" srcId="{FB59544D-838F-5A4B-B5D0-912537AD2D63}" destId="{F10BEF6A-237E-3B47-8BE3-95EE2C9A7EAC}" srcOrd="0" destOrd="0" presId="urn:microsoft.com/office/officeart/2005/8/layout/hierarchy1"/>
    <dgm:cxn modelId="{8734DB17-B01B-DE41-9458-FDCFF5973988}" type="presParOf" srcId="{F10BEF6A-237E-3B47-8BE3-95EE2C9A7EAC}" destId="{967ECA2B-6B70-0843-9E21-528885B60C78}" srcOrd="0" destOrd="0" presId="urn:microsoft.com/office/officeart/2005/8/layout/hierarchy1"/>
    <dgm:cxn modelId="{3C99957A-0282-5544-A301-C6FD1DBA3A32}" type="presParOf" srcId="{F10BEF6A-237E-3B47-8BE3-95EE2C9A7EAC}" destId="{9A0E4806-D626-B14B-A79E-539EB9ECB5F6}" srcOrd="1" destOrd="0" presId="urn:microsoft.com/office/officeart/2005/8/layout/hierarchy1"/>
    <dgm:cxn modelId="{425E3F4D-646D-0E46-9305-07F5EBCCB648}" type="presParOf" srcId="{FB59544D-838F-5A4B-B5D0-912537AD2D63}" destId="{0007BF4F-83E7-1544-AC61-BCB53416960F}" srcOrd="1" destOrd="0" presId="urn:microsoft.com/office/officeart/2005/8/layout/hierarchy1"/>
    <dgm:cxn modelId="{07F61DBB-7531-B947-98B7-5FAB2B4A3305}" type="presParOf" srcId="{0007BF4F-83E7-1544-AC61-BCB53416960F}" destId="{83C863DA-1E08-6341-863E-CB744ED5D20F}" srcOrd="0" destOrd="0" presId="urn:microsoft.com/office/officeart/2005/8/layout/hierarchy1"/>
    <dgm:cxn modelId="{996A947D-1DCA-BC4B-8D5B-9636596DBBC4}" type="presParOf" srcId="{0007BF4F-83E7-1544-AC61-BCB53416960F}" destId="{76880E7A-2E42-6940-AA9E-2DAF80D770F9}" srcOrd="1" destOrd="0" presId="urn:microsoft.com/office/officeart/2005/8/layout/hierarchy1"/>
    <dgm:cxn modelId="{F9147843-34DE-8C40-A93E-62700E7A820B}" type="presParOf" srcId="{76880E7A-2E42-6940-AA9E-2DAF80D770F9}" destId="{FBE98BDC-10EB-6B4F-A332-3D15A55E07AC}" srcOrd="0" destOrd="0" presId="urn:microsoft.com/office/officeart/2005/8/layout/hierarchy1"/>
    <dgm:cxn modelId="{B41B48D2-C025-6543-BAB1-A8844C2B7089}" type="presParOf" srcId="{FBE98BDC-10EB-6B4F-A332-3D15A55E07AC}" destId="{D9DBA298-BE90-464E-B180-4E7D0A57A276}" srcOrd="0" destOrd="0" presId="urn:microsoft.com/office/officeart/2005/8/layout/hierarchy1"/>
    <dgm:cxn modelId="{22DF35C8-5D68-524E-8D7B-DAFC80CC9FBB}" type="presParOf" srcId="{FBE98BDC-10EB-6B4F-A332-3D15A55E07AC}" destId="{C9F6E2C7-8C91-3744-AE56-45051AB6DAC2}" srcOrd="1" destOrd="0" presId="urn:microsoft.com/office/officeart/2005/8/layout/hierarchy1"/>
    <dgm:cxn modelId="{DF6198C6-45DD-DB42-BD29-3363B8AC56B4}" type="presParOf" srcId="{76880E7A-2E42-6940-AA9E-2DAF80D770F9}" destId="{E391BC7D-E183-2F4C-A889-930B1847D55C}" srcOrd="1" destOrd="0" presId="urn:microsoft.com/office/officeart/2005/8/layout/hierarchy1"/>
    <dgm:cxn modelId="{394175A1-6730-BF46-959D-F92C852DBEF7}" type="presParOf" srcId="{5DFD4BBE-87F3-4205-851C-7F7FA48B3016}" destId="{59DEFF22-0456-A540-8C37-295186E03C30}" srcOrd="2" destOrd="0" presId="urn:microsoft.com/office/officeart/2005/8/layout/hierarchy1"/>
    <dgm:cxn modelId="{64AE097C-CCB9-6745-ADFC-68B55E979447}" type="presParOf" srcId="{5DFD4BBE-87F3-4205-851C-7F7FA48B3016}" destId="{5E16C42C-0025-7346-9E15-8821E7011F03}" srcOrd="3" destOrd="0" presId="urn:microsoft.com/office/officeart/2005/8/layout/hierarchy1"/>
    <dgm:cxn modelId="{940DF859-35DD-2748-81A1-74D3E167D912}" type="presParOf" srcId="{5E16C42C-0025-7346-9E15-8821E7011F03}" destId="{DB7EB4BC-97FA-DB4B-A172-0C190471F16D}" srcOrd="0" destOrd="0" presId="urn:microsoft.com/office/officeart/2005/8/layout/hierarchy1"/>
    <dgm:cxn modelId="{559ABC42-8766-944A-860F-B82E1378EB8E}" type="presParOf" srcId="{DB7EB4BC-97FA-DB4B-A172-0C190471F16D}" destId="{A4AEA4F4-67DF-7E4C-9E60-869B8A50742E}" srcOrd="0" destOrd="0" presId="urn:microsoft.com/office/officeart/2005/8/layout/hierarchy1"/>
    <dgm:cxn modelId="{C9930185-AE29-D148-B67D-62ED3AE5229C}" type="presParOf" srcId="{DB7EB4BC-97FA-DB4B-A172-0C190471F16D}" destId="{384E8736-D331-0C4E-B861-E83C138CF665}" srcOrd="1" destOrd="0" presId="urn:microsoft.com/office/officeart/2005/8/layout/hierarchy1"/>
    <dgm:cxn modelId="{0FE9844E-10F4-DB46-885A-9A60CC3524D5}" type="presParOf" srcId="{5E16C42C-0025-7346-9E15-8821E7011F03}" destId="{12E66B69-762D-B343-B28E-F840DF0B20A8}" srcOrd="1" destOrd="0" presId="urn:microsoft.com/office/officeart/2005/8/layout/hierarchy1"/>
    <dgm:cxn modelId="{7A01C0DE-D46D-0143-97C7-8C309C4F9CDF}" type="presParOf" srcId="{12E66B69-762D-B343-B28E-F840DF0B20A8}" destId="{72F4C48A-A0CA-9E4F-9E11-D01A1CA234F0}" srcOrd="0" destOrd="0" presId="urn:microsoft.com/office/officeart/2005/8/layout/hierarchy1"/>
    <dgm:cxn modelId="{6E115A1D-7379-D54D-BB2C-7DD8E3DB6205}" type="presParOf" srcId="{12E66B69-762D-B343-B28E-F840DF0B20A8}" destId="{51490E5E-EE45-AD4F-9F87-83F0BA32121C}" srcOrd="1" destOrd="0" presId="urn:microsoft.com/office/officeart/2005/8/layout/hierarchy1"/>
    <dgm:cxn modelId="{8AD610DA-EDB6-414C-8C1C-885E11B11AED}" type="presParOf" srcId="{51490E5E-EE45-AD4F-9F87-83F0BA32121C}" destId="{9C86B601-BEF7-5E4C-BDA8-E4DEDFDA9ED7}" srcOrd="0" destOrd="0" presId="urn:microsoft.com/office/officeart/2005/8/layout/hierarchy1"/>
    <dgm:cxn modelId="{0D835722-07E3-E148-BAA7-AE637D108A0B}" type="presParOf" srcId="{9C86B601-BEF7-5E4C-BDA8-E4DEDFDA9ED7}" destId="{391C71C3-2ABA-D348-8E04-815704A4DB14}" srcOrd="0" destOrd="0" presId="urn:microsoft.com/office/officeart/2005/8/layout/hierarchy1"/>
    <dgm:cxn modelId="{2BF2866C-58E0-EB49-AAFA-C30EAD837944}" type="presParOf" srcId="{9C86B601-BEF7-5E4C-BDA8-E4DEDFDA9ED7}" destId="{797A56D5-8341-E847-B35D-9823062A5889}" srcOrd="1" destOrd="0" presId="urn:microsoft.com/office/officeart/2005/8/layout/hierarchy1"/>
    <dgm:cxn modelId="{2614A173-94AC-9A46-A1F1-58BF73D50087}" type="presParOf" srcId="{51490E5E-EE45-AD4F-9F87-83F0BA32121C}" destId="{AA381B84-27E6-6743-B352-5CF90CFB8D2A}" srcOrd="1" destOrd="0" presId="urn:microsoft.com/office/officeart/2005/8/layout/hierarchy1"/>
    <dgm:cxn modelId="{3D4E165D-4390-4845-B34D-60E7BF4C1C94}" type="presParOf" srcId="{5DFD4BBE-87F3-4205-851C-7F7FA48B3016}" destId="{D21AD95F-C050-204B-B6E0-93FD140B55E1}" srcOrd="4" destOrd="0" presId="urn:microsoft.com/office/officeart/2005/8/layout/hierarchy1"/>
    <dgm:cxn modelId="{F653A104-9140-CC48-846B-621AEA50E585}" type="presParOf" srcId="{5DFD4BBE-87F3-4205-851C-7F7FA48B3016}" destId="{82218720-F852-F54D-BE8B-D32AF37FCE37}" srcOrd="5" destOrd="0" presId="urn:microsoft.com/office/officeart/2005/8/layout/hierarchy1"/>
    <dgm:cxn modelId="{5608AF70-07C1-C34B-8C94-983C994FAF40}" type="presParOf" srcId="{82218720-F852-F54D-BE8B-D32AF37FCE37}" destId="{51496C3E-B3C3-764F-B3BA-05D0D5CF3BA7}" srcOrd="0" destOrd="0" presId="urn:microsoft.com/office/officeart/2005/8/layout/hierarchy1"/>
    <dgm:cxn modelId="{244C21FF-DFC4-D34A-AF32-F57C77E0B890}" type="presParOf" srcId="{51496C3E-B3C3-764F-B3BA-05D0D5CF3BA7}" destId="{1A8D6C24-ACF4-F349-A684-55825947D2F4}" srcOrd="0" destOrd="0" presId="urn:microsoft.com/office/officeart/2005/8/layout/hierarchy1"/>
    <dgm:cxn modelId="{1D460B2B-2AF4-4448-96C7-9448EB96AD3E}" type="presParOf" srcId="{51496C3E-B3C3-764F-B3BA-05D0D5CF3BA7}" destId="{C1D070BF-3272-D94B-8A2D-A0D7EA1E5BAD}" srcOrd="1" destOrd="0" presId="urn:microsoft.com/office/officeart/2005/8/layout/hierarchy1"/>
    <dgm:cxn modelId="{72653C7F-8E3B-0942-96E2-B8E51C834DAA}" type="presParOf" srcId="{82218720-F852-F54D-BE8B-D32AF37FCE37}" destId="{7F9898CE-F5D0-F14D-A2D4-B92C24C03298}" srcOrd="1" destOrd="0" presId="urn:microsoft.com/office/officeart/2005/8/layout/hierarchy1"/>
    <dgm:cxn modelId="{0BD75A4D-64D4-6B46-A7BB-5647A63E60A2}" type="presParOf" srcId="{5DFD4BBE-87F3-4205-851C-7F7FA48B3016}" destId="{ECC8E14B-403A-F346-B6C3-381AE38B9031}" srcOrd="6" destOrd="0" presId="urn:microsoft.com/office/officeart/2005/8/layout/hierarchy1"/>
    <dgm:cxn modelId="{BE57A803-3D94-6B4C-A2A6-CD5D2CCEF37D}" type="presParOf" srcId="{5DFD4BBE-87F3-4205-851C-7F7FA48B3016}" destId="{5A679A12-57CF-7846-8BE0-9898AD83DE70}" srcOrd="7" destOrd="0" presId="urn:microsoft.com/office/officeart/2005/8/layout/hierarchy1"/>
    <dgm:cxn modelId="{FD154D4C-5BE0-9244-9F25-6D5E40334018}" type="presParOf" srcId="{5A679A12-57CF-7846-8BE0-9898AD83DE70}" destId="{B19976D4-9C7B-8041-BA55-D1D4BE52290F}" srcOrd="0" destOrd="0" presId="urn:microsoft.com/office/officeart/2005/8/layout/hierarchy1"/>
    <dgm:cxn modelId="{30F058B0-02F9-864F-9D9E-2271D8455D9D}" type="presParOf" srcId="{B19976D4-9C7B-8041-BA55-D1D4BE52290F}" destId="{39EA14DD-590D-4749-BBE7-470BDA177FC4}" srcOrd="0" destOrd="0" presId="urn:microsoft.com/office/officeart/2005/8/layout/hierarchy1"/>
    <dgm:cxn modelId="{798152D5-F843-0141-BF56-CFB1A68C1564}" type="presParOf" srcId="{B19976D4-9C7B-8041-BA55-D1D4BE52290F}" destId="{DCC771BE-C93E-184E-AE76-ADE2D5542485}" srcOrd="1" destOrd="0" presId="urn:microsoft.com/office/officeart/2005/8/layout/hierarchy1"/>
    <dgm:cxn modelId="{1C6F8D27-9D63-B64F-B328-5E43E03DD72C}" type="presParOf" srcId="{5A679A12-57CF-7846-8BE0-9898AD83DE70}" destId="{42B28EB0-172A-154F-830C-27C982A95F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4D6973-631B-4545-98F0-D1C9D3A5C77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25C4172-0B60-4F86-BB32-4F7DE2FDBD33}">
      <dgm:prSet phldrT="[Text]" custT="1"/>
      <dgm:spPr/>
      <dgm:t>
        <a:bodyPr/>
        <a:lstStyle/>
        <a:p>
          <a:r>
            <a:rPr lang="en-US" sz="1600"/>
            <a:t>Plasma Models</a:t>
          </a:r>
        </a:p>
      </dgm:t>
    </dgm:pt>
    <dgm:pt modelId="{AA225D66-3253-4805-8A60-07231576E784}" type="parTrans" cxnId="{2EF7BA65-A9FF-4CAA-87A3-CEAE9FB43200}">
      <dgm:prSet/>
      <dgm:spPr/>
      <dgm:t>
        <a:bodyPr/>
        <a:lstStyle/>
        <a:p>
          <a:endParaRPr lang="en-US"/>
        </a:p>
      </dgm:t>
    </dgm:pt>
    <dgm:pt modelId="{16BAFA28-C950-4242-BC91-43B113AFAF16}" type="sibTrans" cxnId="{2EF7BA65-A9FF-4CAA-87A3-CEAE9FB43200}">
      <dgm:prSet/>
      <dgm:spPr/>
      <dgm:t>
        <a:bodyPr/>
        <a:lstStyle/>
        <a:p>
          <a:endParaRPr lang="en-US"/>
        </a:p>
      </dgm:t>
    </dgm:pt>
    <dgm:pt modelId="{FF8F975F-5CE5-4185-B88E-CFFD158C9BB5}">
      <dgm:prSet phldrT="[Text]" custT="1"/>
      <dgm:spPr/>
      <dgm:t>
        <a:bodyPr/>
        <a:lstStyle/>
        <a:p>
          <a:r>
            <a:rPr lang="en-US" sz="1600"/>
            <a:t>Fluid Model</a:t>
          </a:r>
        </a:p>
      </dgm:t>
    </dgm:pt>
    <dgm:pt modelId="{7F2D0097-DBFE-4903-A222-B24312F78BC6}" type="parTrans" cxnId="{20B668DB-4F11-40F1-84F8-F5E0AA38F67E}">
      <dgm:prSet/>
      <dgm:spPr/>
      <dgm:t>
        <a:bodyPr/>
        <a:lstStyle/>
        <a:p>
          <a:endParaRPr lang="en-US"/>
        </a:p>
      </dgm:t>
    </dgm:pt>
    <dgm:pt modelId="{53007616-8B10-477C-8279-A8C0AF7A35A9}" type="sibTrans" cxnId="{20B668DB-4F11-40F1-84F8-F5E0AA38F67E}">
      <dgm:prSet/>
      <dgm:spPr/>
      <dgm:t>
        <a:bodyPr/>
        <a:lstStyle/>
        <a:p>
          <a:endParaRPr lang="en-US"/>
        </a:p>
      </dgm:t>
    </dgm:pt>
    <dgm:pt modelId="{F764A42B-6D3A-9A41-B367-CEC12C192754}">
      <dgm:prSet phldrT="[Text]" custT="1"/>
      <dgm:spPr/>
      <dgm:t>
        <a:bodyPr/>
        <a:lstStyle/>
        <a:p>
          <a:r>
            <a:rPr lang="en-US" sz="1600"/>
            <a:t>Magneto-hydrodynamics</a:t>
          </a:r>
        </a:p>
      </dgm:t>
    </dgm:pt>
    <dgm:pt modelId="{6941C4CB-C145-534A-9DCD-C82E47034EF2}" type="parTrans" cxnId="{ADEAED27-BBAD-A14A-A3FB-CA7EBF096DA1}">
      <dgm:prSet/>
      <dgm:spPr/>
      <dgm:t>
        <a:bodyPr/>
        <a:lstStyle/>
        <a:p>
          <a:endParaRPr lang="en-US"/>
        </a:p>
      </dgm:t>
    </dgm:pt>
    <dgm:pt modelId="{8FDC0BBC-005A-D64E-B2AC-2EE7DBB05D25}" type="sibTrans" cxnId="{ADEAED27-BBAD-A14A-A3FB-CA7EBF096DA1}">
      <dgm:prSet/>
      <dgm:spPr/>
      <dgm:t>
        <a:bodyPr/>
        <a:lstStyle/>
        <a:p>
          <a:endParaRPr lang="en-US"/>
        </a:p>
      </dgm:t>
    </dgm:pt>
    <dgm:pt modelId="{30AA7BE6-A0A6-DA48-AB9E-1F5607982C0F}">
      <dgm:prSet phldrT="[Text]" custT="1"/>
      <dgm:spPr/>
      <dgm:t>
        <a:bodyPr/>
        <a:lstStyle/>
        <a:p>
          <a:r>
            <a:rPr lang="en-US" sz="1600"/>
            <a:t>Continuity Equation</a:t>
          </a:r>
        </a:p>
        <a:p>
          <a:r>
            <a:rPr lang="en-US" sz="1600"/>
            <a:t>Momentum Equation</a:t>
          </a:r>
        </a:p>
        <a:p>
          <a:r>
            <a:rPr lang="en-US" sz="1600"/>
            <a:t>Maxwell’s Equations (magnetized plasma)</a:t>
          </a:r>
        </a:p>
      </dgm:t>
    </dgm:pt>
    <dgm:pt modelId="{11AE9F0D-AD25-964B-9330-27A04D1F96E7}" type="parTrans" cxnId="{D2020E9B-C508-9A45-A073-AE623EDE5DA8}">
      <dgm:prSet/>
      <dgm:spPr/>
      <dgm:t>
        <a:bodyPr/>
        <a:lstStyle/>
        <a:p>
          <a:endParaRPr lang="en-US"/>
        </a:p>
      </dgm:t>
    </dgm:pt>
    <dgm:pt modelId="{C1EB25D5-D5DE-E24D-B8EA-1A2E4A204C94}" type="sibTrans" cxnId="{D2020E9B-C508-9A45-A073-AE623EDE5DA8}">
      <dgm:prSet/>
      <dgm:spPr/>
      <dgm:t>
        <a:bodyPr/>
        <a:lstStyle/>
        <a:p>
          <a:endParaRPr lang="en-US"/>
        </a:p>
      </dgm:t>
    </dgm:pt>
    <dgm:pt modelId="{94E158F8-AD66-AD4B-8F2C-4C64B24A24F6}">
      <dgm:prSet phldrT="[Text]" custT="1"/>
      <dgm:spPr/>
      <dgm:t>
        <a:bodyPr/>
        <a:lstStyle/>
        <a:p>
          <a:r>
            <a:rPr lang="en-US" sz="1600"/>
            <a:t>Hybrid-models </a:t>
          </a:r>
        </a:p>
      </dgm:t>
    </dgm:pt>
    <dgm:pt modelId="{7CD88BF2-0C6E-B945-B2E3-828526F36112}" type="parTrans" cxnId="{B1DCF92E-74DB-8449-9EFF-41E011ADAF80}">
      <dgm:prSet/>
      <dgm:spPr/>
      <dgm:t>
        <a:bodyPr/>
        <a:lstStyle/>
        <a:p>
          <a:endParaRPr lang="en-US"/>
        </a:p>
      </dgm:t>
    </dgm:pt>
    <dgm:pt modelId="{C8E8B1C8-22EB-6348-9112-6021F2C5F0FA}" type="sibTrans" cxnId="{B1DCF92E-74DB-8449-9EFF-41E011ADAF80}">
      <dgm:prSet/>
      <dgm:spPr/>
      <dgm:t>
        <a:bodyPr/>
        <a:lstStyle/>
        <a:p>
          <a:endParaRPr lang="en-US"/>
        </a:p>
      </dgm:t>
    </dgm:pt>
    <dgm:pt modelId="{A1376A92-8D50-2248-B8EC-67A16104BC63}">
      <dgm:prSet phldrT="[Text]" custT="1"/>
      <dgm:spPr/>
      <dgm:t>
        <a:bodyPr/>
        <a:lstStyle/>
        <a:p>
          <a:r>
            <a:rPr lang="en-US" sz="1600"/>
            <a:t>Kinetic Model</a:t>
          </a:r>
        </a:p>
      </dgm:t>
    </dgm:pt>
    <dgm:pt modelId="{A6B8D1B0-96A2-D547-B97E-15F4489E75C2}" type="parTrans" cxnId="{537BB6F6-485B-D241-988F-F79A8BE0160D}">
      <dgm:prSet/>
      <dgm:spPr/>
      <dgm:t>
        <a:bodyPr/>
        <a:lstStyle/>
        <a:p>
          <a:endParaRPr lang="en-US"/>
        </a:p>
      </dgm:t>
    </dgm:pt>
    <dgm:pt modelId="{1C58A1A5-04AA-6C49-A4F2-38F83BFD9392}" type="sibTrans" cxnId="{537BB6F6-485B-D241-988F-F79A8BE0160D}">
      <dgm:prSet/>
      <dgm:spPr/>
      <dgm:t>
        <a:bodyPr/>
        <a:lstStyle/>
        <a:p>
          <a:endParaRPr lang="en-US"/>
        </a:p>
      </dgm:t>
    </dgm:pt>
    <dgm:pt modelId="{38E58361-3FEC-0247-8915-DA17C59A83A3}">
      <dgm:prSet phldrT="[Text]" custT="1"/>
      <dgm:spPr/>
      <dgm:t>
        <a:bodyPr/>
        <a:lstStyle/>
        <a:p>
          <a:r>
            <a:rPr lang="en-US" sz="1600" err="1"/>
            <a:t>Vlasov</a:t>
          </a:r>
          <a:r>
            <a:rPr lang="en-US" sz="1600"/>
            <a:t> equation Maxwell’s Equations</a:t>
          </a:r>
        </a:p>
      </dgm:t>
    </dgm:pt>
    <dgm:pt modelId="{8D1B99E8-09D6-1748-B53C-51ACEC897A2D}" type="parTrans" cxnId="{96D5AEED-6172-3E4B-8DF2-A449DB867AA7}">
      <dgm:prSet/>
      <dgm:spPr/>
      <dgm:t>
        <a:bodyPr/>
        <a:lstStyle/>
        <a:p>
          <a:endParaRPr lang="en-US"/>
        </a:p>
      </dgm:t>
    </dgm:pt>
    <dgm:pt modelId="{ABAF91DF-D0DB-B742-881A-F333E335B49F}" type="sibTrans" cxnId="{96D5AEED-6172-3E4B-8DF2-A449DB867AA7}">
      <dgm:prSet/>
      <dgm:spPr/>
      <dgm:t>
        <a:bodyPr/>
        <a:lstStyle/>
        <a:p>
          <a:endParaRPr lang="en-US"/>
        </a:p>
      </dgm:t>
    </dgm:pt>
    <dgm:pt modelId="{87AE3EA4-E3C2-4B3B-A30F-C4BAAE178034}" type="pres">
      <dgm:prSet presAssocID="{254D6973-631B-4545-98F0-D1C9D3A5C773}" presName="hierChild1" presStyleCnt="0">
        <dgm:presLayoutVars>
          <dgm:chPref val="1"/>
          <dgm:dir/>
          <dgm:animOne val="branch"/>
          <dgm:animLvl val="lvl"/>
          <dgm:resizeHandles/>
        </dgm:presLayoutVars>
      </dgm:prSet>
      <dgm:spPr/>
    </dgm:pt>
    <dgm:pt modelId="{6BB5188F-D4C5-401F-ADA4-EC10CB5A8ACB}" type="pres">
      <dgm:prSet presAssocID="{D25C4172-0B60-4F86-BB32-4F7DE2FDBD33}" presName="hierRoot1" presStyleCnt="0"/>
      <dgm:spPr/>
    </dgm:pt>
    <dgm:pt modelId="{84F14EEA-C94D-48BB-8A7C-1139DBACE173}" type="pres">
      <dgm:prSet presAssocID="{D25C4172-0B60-4F86-BB32-4F7DE2FDBD33}" presName="composite" presStyleCnt="0"/>
      <dgm:spPr/>
    </dgm:pt>
    <dgm:pt modelId="{6B939578-9FDE-4019-BD6F-10237320F1AE}" type="pres">
      <dgm:prSet presAssocID="{D25C4172-0B60-4F86-BB32-4F7DE2FDBD33}" presName="background" presStyleLbl="node0" presStyleIdx="0" presStyleCnt="1"/>
      <dgm:spPr/>
    </dgm:pt>
    <dgm:pt modelId="{EE7E9AA6-FB14-41BC-98BD-3CFF020F9E0F}" type="pres">
      <dgm:prSet presAssocID="{D25C4172-0B60-4F86-BB32-4F7DE2FDBD33}" presName="text" presStyleLbl="fgAcc0" presStyleIdx="0" presStyleCnt="1" custScaleX="159336" custScaleY="154953" custLinFactNeighborY="-16748">
        <dgm:presLayoutVars>
          <dgm:chPref val="3"/>
        </dgm:presLayoutVars>
      </dgm:prSet>
      <dgm:spPr/>
    </dgm:pt>
    <dgm:pt modelId="{5DFD4BBE-87F3-4205-851C-7F7FA48B3016}" type="pres">
      <dgm:prSet presAssocID="{D25C4172-0B60-4F86-BB32-4F7DE2FDBD33}" presName="hierChild2" presStyleCnt="0"/>
      <dgm:spPr/>
    </dgm:pt>
    <dgm:pt modelId="{6B595601-06D8-7B42-820B-CCED89189426}" type="pres">
      <dgm:prSet presAssocID="{A6B8D1B0-96A2-D547-B97E-15F4489E75C2}" presName="Name10" presStyleLbl="parChTrans1D2" presStyleIdx="0" presStyleCnt="4"/>
      <dgm:spPr/>
    </dgm:pt>
    <dgm:pt modelId="{FB59544D-838F-5A4B-B5D0-912537AD2D63}" type="pres">
      <dgm:prSet presAssocID="{A1376A92-8D50-2248-B8EC-67A16104BC63}" presName="hierRoot2" presStyleCnt="0"/>
      <dgm:spPr/>
    </dgm:pt>
    <dgm:pt modelId="{F10BEF6A-237E-3B47-8BE3-95EE2C9A7EAC}" type="pres">
      <dgm:prSet presAssocID="{A1376A92-8D50-2248-B8EC-67A16104BC63}" presName="composite2" presStyleCnt="0"/>
      <dgm:spPr/>
    </dgm:pt>
    <dgm:pt modelId="{967ECA2B-6B70-0843-9E21-528885B60C78}" type="pres">
      <dgm:prSet presAssocID="{A1376A92-8D50-2248-B8EC-67A16104BC63}" presName="background2" presStyleLbl="node2" presStyleIdx="0" presStyleCnt="4"/>
      <dgm:spPr/>
    </dgm:pt>
    <dgm:pt modelId="{9A0E4806-D626-B14B-A79E-539EB9ECB5F6}" type="pres">
      <dgm:prSet presAssocID="{A1376A92-8D50-2248-B8EC-67A16104BC63}" presName="text2" presStyleLbl="fgAcc2" presStyleIdx="0" presStyleCnt="4" custScaleX="180591">
        <dgm:presLayoutVars>
          <dgm:chPref val="3"/>
        </dgm:presLayoutVars>
      </dgm:prSet>
      <dgm:spPr/>
    </dgm:pt>
    <dgm:pt modelId="{0007BF4F-83E7-1544-AC61-BCB53416960F}" type="pres">
      <dgm:prSet presAssocID="{A1376A92-8D50-2248-B8EC-67A16104BC63}" presName="hierChild3" presStyleCnt="0"/>
      <dgm:spPr/>
    </dgm:pt>
    <dgm:pt modelId="{83C863DA-1E08-6341-863E-CB744ED5D20F}" type="pres">
      <dgm:prSet presAssocID="{8D1B99E8-09D6-1748-B53C-51ACEC897A2D}" presName="Name17" presStyleLbl="parChTrans1D3" presStyleIdx="0" presStyleCnt="2"/>
      <dgm:spPr/>
    </dgm:pt>
    <dgm:pt modelId="{76880E7A-2E42-6940-AA9E-2DAF80D770F9}" type="pres">
      <dgm:prSet presAssocID="{38E58361-3FEC-0247-8915-DA17C59A83A3}" presName="hierRoot3" presStyleCnt="0"/>
      <dgm:spPr/>
    </dgm:pt>
    <dgm:pt modelId="{FBE98BDC-10EB-6B4F-A332-3D15A55E07AC}" type="pres">
      <dgm:prSet presAssocID="{38E58361-3FEC-0247-8915-DA17C59A83A3}" presName="composite3" presStyleCnt="0"/>
      <dgm:spPr/>
    </dgm:pt>
    <dgm:pt modelId="{D9DBA298-BE90-464E-B180-4E7D0A57A276}" type="pres">
      <dgm:prSet presAssocID="{38E58361-3FEC-0247-8915-DA17C59A83A3}" presName="background3" presStyleLbl="node3" presStyleIdx="0" presStyleCnt="2"/>
      <dgm:spPr/>
    </dgm:pt>
    <dgm:pt modelId="{C9F6E2C7-8C91-3744-AE56-45051AB6DAC2}" type="pres">
      <dgm:prSet presAssocID="{38E58361-3FEC-0247-8915-DA17C59A83A3}" presName="text3" presStyleLbl="fgAcc3" presStyleIdx="0" presStyleCnt="2" custScaleX="143716" custScaleY="151704">
        <dgm:presLayoutVars>
          <dgm:chPref val="3"/>
        </dgm:presLayoutVars>
      </dgm:prSet>
      <dgm:spPr/>
    </dgm:pt>
    <dgm:pt modelId="{E391BC7D-E183-2F4C-A889-930B1847D55C}" type="pres">
      <dgm:prSet presAssocID="{38E58361-3FEC-0247-8915-DA17C59A83A3}" presName="hierChild4" presStyleCnt="0"/>
      <dgm:spPr/>
    </dgm:pt>
    <dgm:pt modelId="{59DEFF22-0456-A540-8C37-295186E03C30}" type="pres">
      <dgm:prSet presAssocID="{7F2D0097-DBFE-4903-A222-B24312F78BC6}" presName="Name10" presStyleLbl="parChTrans1D2" presStyleIdx="1" presStyleCnt="4"/>
      <dgm:spPr/>
    </dgm:pt>
    <dgm:pt modelId="{5E16C42C-0025-7346-9E15-8821E7011F03}" type="pres">
      <dgm:prSet presAssocID="{FF8F975F-5CE5-4185-B88E-CFFD158C9BB5}" presName="hierRoot2" presStyleCnt="0"/>
      <dgm:spPr/>
    </dgm:pt>
    <dgm:pt modelId="{DB7EB4BC-97FA-DB4B-A172-0C190471F16D}" type="pres">
      <dgm:prSet presAssocID="{FF8F975F-5CE5-4185-B88E-CFFD158C9BB5}" presName="composite2" presStyleCnt="0"/>
      <dgm:spPr/>
    </dgm:pt>
    <dgm:pt modelId="{A4AEA4F4-67DF-7E4C-9E60-869B8A50742E}" type="pres">
      <dgm:prSet presAssocID="{FF8F975F-5CE5-4185-B88E-CFFD158C9BB5}" presName="background2" presStyleLbl="node2" presStyleIdx="1" presStyleCnt="4"/>
      <dgm:spPr>
        <a:solidFill>
          <a:srgbClr val="FF0000"/>
        </a:solidFill>
      </dgm:spPr>
    </dgm:pt>
    <dgm:pt modelId="{384E8736-D331-0C4E-B861-E83C138CF665}" type="pres">
      <dgm:prSet presAssocID="{FF8F975F-5CE5-4185-B88E-CFFD158C9BB5}" presName="text2" presStyleLbl="fgAcc2" presStyleIdx="1" presStyleCnt="4" custScaleX="148384">
        <dgm:presLayoutVars>
          <dgm:chPref val="3"/>
        </dgm:presLayoutVars>
      </dgm:prSet>
      <dgm:spPr/>
    </dgm:pt>
    <dgm:pt modelId="{12E66B69-762D-B343-B28E-F840DF0B20A8}" type="pres">
      <dgm:prSet presAssocID="{FF8F975F-5CE5-4185-B88E-CFFD158C9BB5}" presName="hierChild3" presStyleCnt="0"/>
      <dgm:spPr/>
    </dgm:pt>
    <dgm:pt modelId="{72F4C48A-A0CA-9E4F-9E11-D01A1CA234F0}" type="pres">
      <dgm:prSet presAssocID="{11AE9F0D-AD25-964B-9330-27A04D1F96E7}" presName="Name17" presStyleLbl="parChTrans1D3" presStyleIdx="1" presStyleCnt="2"/>
      <dgm:spPr/>
    </dgm:pt>
    <dgm:pt modelId="{51490E5E-EE45-AD4F-9F87-83F0BA32121C}" type="pres">
      <dgm:prSet presAssocID="{30AA7BE6-A0A6-DA48-AB9E-1F5607982C0F}" presName="hierRoot3" presStyleCnt="0"/>
      <dgm:spPr/>
    </dgm:pt>
    <dgm:pt modelId="{9C86B601-BEF7-5E4C-BDA8-E4DEDFDA9ED7}" type="pres">
      <dgm:prSet presAssocID="{30AA7BE6-A0A6-DA48-AB9E-1F5607982C0F}" presName="composite3" presStyleCnt="0"/>
      <dgm:spPr/>
    </dgm:pt>
    <dgm:pt modelId="{391C71C3-2ABA-D348-8E04-815704A4DB14}" type="pres">
      <dgm:prSet presAssocID="{30AA7BE6-A0A6-DA48-AB9E-1F5607982C0F}" presName="background3" presStyleLbl="node3" presStyleIdx="1" presStyleCnt="2"/>
      <dgm:spPr/>
    </dgm:pt>
    <dgm:pt modelId="{797A56D5-8341-E847-B35D-9823062A5889}" type="pres">
      <dgm:prSet presAssocID="{30AA7BE6-A0A6-DA48-AB9E-1F5607982C0F}" presName="text3" presStyleLbl="fgAcc3" presStyleIdx="1" presStyleCnt="2" custScaleX="181839" custScaleY="157196">
        <dgm:presLayoutVars>
          <dgm:chPref val="3"/>
        </dgm:presLayoutVars>
      </dgm:prSet>
      <dgm:spPr/>
    </dgm:pt>
    <dgm:pt modelId="{AA381B84-27E6-6743-B352-5CF90CFB8D2A}" type="pres">
      <dgm:prSet presAssocID="{30AA7BE6-A0A6-DA48-AB9E-1F5607982C0F}" presName="hierChild4" presStyleCnt="0"/>
      <dgm:spPr/>
    </dgm:pt>
    <dgm:pt modelId="{D21AD95F-C050-204B-B6E0-93FD140B55E1}" type="pres">
      <dgm:prSet presAssocID="{6941C4CB-C145-534A-9DCD-C82E47034EF2}" presName="Name10" presStyleLbl="parChTrans1D2" presStyleIdx="2" presStyleCnt="4"/>
      <dgm:spPr/>
    </dgm:pt>
    <dgm:pt modelId="{82218720-F852-F54D-BE8B-D32AF37FCE37}" type="pres">
      <dgm:prSet presAssocID="{F764A42B-6D3A-9A41-B367-CEC12C192754}" presName="hierRoot2" presStyleCnt="0"/>
      <dgm:spPr/>
    </dgm:pt>
    <dgm:pt modelId="{51496C3E-B3C3-764F-B3BA-05D0D5CF3BA7}" type="pres">
      <dgm:prSet presAssocID="{F764A42B-6D3A-9A41-B367-CEC12C192754}" presName="composite2" presStyleCnt="0"/>
      <dgm:spPr/>
    </dgm:pt>
    <dgm:pt modelId="{1A8D6C24-ACF4-F349-A684-55825947D2F4}" type="pres">
      <dgm:prSet presAssocID="{F764A42B-6D3A-9A41-B367-CEC12C192754}" presName="background2" presStyleLbl="node2" presStyleIdx="2" presStyleCnt="4"/>
      <dgm:spPr/>
    </dgm:pt>
    <dgm:pt modelId="{C1D070BF-3272-D94B-8A2D-A0D7EA1E5BAD}" type="pres">
      <dgm:prSet presAssocID="{F764A42B-6D3A-9A41-B367-CEC12C192754}" presName="text2" presStyleLbl="fgAcc2" presStyleIdx="2" presStyleCnt="4" custScaleX="157152">
        <dgm:presLayoutVars>
          <dgm:chPref val="3"/>
        </dgm:presLayoutVars>
      </dgm:prSet>
      <dgm:spPr/>
    </dgm:pt>
    <dgm:pt modelId="{7F9898CE-F5D0-F14D-A2D4-B92C24C03298}" type="pres">
      <dgm:prSet presAssocID="{F764A42B-6D3A-9A41-B367-CEC12C192754}" presName="hierChild3" presStyleCnt="0"/>
      <dgm:spPr/>
    </dgm:pt>
    <dgm:pt modelId="{ECC8E14B-403A-F346-B6C3-381AE38B9031}" type="pres">
      <dgm:prSet presAssocID="{7CD88BF2-0C6E-B945-B2E3-828526F36112}" presName="Name10" presStyleLbl="parChTrans1D2" presStyleIdx="3" presStyleCnt="4"/>
      <dgm:spPr/>
    </dgm:pt>
    <dgm:pt modelId="{5A679A12-57CF-7846-8BE0-9898AD83DE70}" type="pres">
      <dgm:prSet presAssocID="{94E158F8-AD66-AD4B-8F2C-4C64B24A24F6}" presName="hierRoot2" presStyleCnt="0"/>
      <dgm:spPr/>
    </dgm:pt>
    <dgm:pt modelId="{B19976D4-9C7B-8041-BA55-D1D4BE52290F}" type="pres">
      <dgm:prSet presAssocID="{94E158F8-AD66-AD4B-8F2C-4C64B24A24F6}" presName="composite2" presStyleCnt="0"/>
      <dgm:spPr/>
    </dgm:pt>
    <dgm:pt modelId="{39EA14DD-590D-4749-BBE7-470BDA177FC4}" type="pres">
      <dgm:prSet presAssocID="{94E158F8-AD66-AD4B-8F2C-4C64B24A24F6}" presName="background2" presStyleLbl="node2" presStyleIdx="3" presStyleCnt="4"/>
      <dgm:spPr/>
    </dgm:pt>
    <dgm:pt modelId="{DCC771BE-C93E-184E-AE76-ADE2D5542485}" type="pres">
      <dgm:prSet presAssocID="{94E158F8-AD66-AD4B-8F2C-4C64B24A24F6}" presName="text2" presStyleLbl="fgAcc2" presStyleIdx="3" presStyleCnt="4">
        <dgm:presLayoutVars>
          <dgm:chPref val="3"/>
        </dgm:presLayoutVars>
      </dgm:prSet>
      <dgm:spPr/>
    </dgm:pt>
    <dgm:pt modelId="{42B28EB0-172A-154F-830C-27C982A95FF6}" type="pres">
      <dgm:prSet presAssocID="{94E158F8-AD66-AD4B-8F2C-4C64B24A24F6}" presName="hierChild3" presStyleCnt="0"/>
      <dgm:spPr/>
    </dgm:pt>
  </dgm:ptLst>
  <dgm:cxnLst>
    <dgm:cxn modelId="{C1BB0D05-4352-144B-A605-CDD6E6535C9F}" type="presOf" srcId="{38E58361-3FEC-0247-8915-DA17C59A83A3}" destId="{C9F6E2C7-8C91-3744-AE56-45051AB6DAC2}" srcOrd="0" destOrd="0" presId="urn:microsoft.com/office/officeart/2005/8/layout/hierarchy1"/>
    <dgm:cxn modelId="{4C135B05-B85A-624F-A37A-A26F082F9EC2}" type="presOf" srcId="{8D1B99E8-09D6-1748-B53C-51ACEC897A2D}" destId="{83C863DA-1E08-6341-863E-CB744ED5D20F}" srcOrd="0" destOrd="0" presId="urn:microsoft.com/office/officeart/2005/8/layout/hierarchy1"/>
    <dgm:cxn modelId="{F14CC415-9AD3-5349-8728-63F86DBEA289}" type="presOf" srcId="{30AA7BE6-A0A6-DA48-AB9E-1F5607982C0F}" destId="{797A56D5-8341-E847-B35D-9823062A5889}" srcOrd="0" destOrd="0" presId="urn:microsoft.com/office/officeart/2005/8/layout/hierarchy1"/>
    <dgm:cxn modelId="{98404026-B3E7-F448-B336-8D3719E43CEB}" type="presOf" srcId="{A1376A92-8D50-2248-B8EC-67A16104BC63}" destId="{9A0E4806-D626-B14B-A79E-539EB9ECB5F6}" srcOrd="0" destOrd="0" presId="urn:microsoft.com/office/officeart/2005/8/layout/hierarchy1"/>
    <dgm:cxn modelId="{E81CDD27-935E-40A0-B0B7-15CCA1362CA3}" type="presOf" srcId="{254D6973-631B-4545-98F0-D1C9D3A5C773}" destId="{87AE3EA4-E3C2-4B3B-A30F-C4BAAE178034}" srcOrd="0" destOrd="0" presId="urn:microsoft.com/office/officeart/2005/8/layout/hierarchy1"/>
    <dgm:cxn modelId="{ADEAED27-BBAD-A14A-A3FB-CA7EBF096DA1}" srcId="{D25C4172-0B60-4F86-BB32-4F7DE2FDBD33}" destId="{F764A42B-6D3A-9A41-B367-CEC12C192754}" srcOrd="2" destOrd="0" parTransId="{6941C4CB-C145-534A-9DCD-C82E47034EF2}" sibTransId="{8FDC0BBC-005A-D64E-B2AC-2EE7DBB05D25}"/>
    <dgm:cxn modelId="{B1DCF92E-74DB-8449-9EFF-41E011ADAF80}" srcId="{D25C4172-0B60-4F86-BB32-4F7DE2FDBD33}" destId="{94E158F8-AD66-AD4B-8F2C-4C64B24A24F6}" srcOrd="3" destOrd="0" parTransId="{7CD88BF2-0C6E-B945-B2E3-828526F36112}" sibTransId="{C8E8B1C8-22EB-6348-9112-6021F2C5F0FA}"/>
    <dgm:cxn modelId="{C1088250-3B3B-B64D-83EF-3AE4EE88FB64}" type="presOf" srcId="{94E158F8-AD66-AD4B-8F2C-4C64B24A24F6}" destId="{DCC771BE-C93E-184E-AE76-ADE2D5542485}" srcOrd="0" destOrd="0" presId="urn:microsoft.com/office/officeart/2005/8/layout/hierarchy1"/>
    <dgm:cxn modelId="{7358C35B-2AD6-2241-BAFB-57508C713AA0}" type="presOf" srcId="{F764A42B-6D3A-9A41-B367-CEC12C192754}" destId="{C1D070BF-3272-D94B-8A2D-A0D7EA1E5BAD}" srcOrd="0" destOrd="0" presId="urn:microsoft.com/office/officeart/2005/8/layout/hierarchy1"/>
    <dgm:cxn modelId="{2EF7BA65-A9FF-4CAA-87A3-CEAE9FB43200}" srcId="{254D6973-631B-4545-98F0-D1C9D3A5C773}" destId="{D25C4172-0B60-4F86-BB32-4F7DE2FDBD33}" srcOrd="0" destOrd="0" parTransId="{AA225D66-3253-4805-8A60-07231576E784}" sibTransId="{16BAFA28-C950-4242-BC91-43B113AFAF16}"/>
    <dgm:cxn modelId="{7257A56A-990E-4D40-AAD7-604CAB04CC56}" type="presOf" srcId="{D25C4172-0B60-4F86-BB32-4F7DE2FDBD33}" destId="{EE7E9AA6-FB14-41BC-98BD-3CFF020F9E0F}" srcOrd="0" destOrd="0" presId="urn:microsoft.com/office/officeart/2005/8/layout/hierarchy1"/>
    <dgm:cxn modelId="{5FB73271-F2DE-4C4E-9463-521FD4D19832}" type="presOf" srcId="{7CD88BF2-0C6E-B945-B2E3-828526F36112}" destId="{ECC8E14B-403A-F346-B6C3-381AE38B9031}" srcOrd="0" destOrd="0" presId="urn:microsoft.com/office/officeart/2005/8/layout/hierarchy1"/>
    <dgm:cxn modelId="{45A6AE71-F850-B14F-BD82-9C08A440E7F0}" type="presOf" srcId="{11AE9F0D-AD25-964B-9330-27A04D1F96E7}" destId="{72F4C48A-A0CA-9E4F-9E11-D01A1CA234F0}" srcOrd="0" destOrd="0" presId="urn:microsoft.com/office/officeart/2005/8/layout/hierarchy1"/>
    <dgm:cxn modelId="{D2020E9B-C508-9A45-A073-AE623EDE5DA8}" srcId="{FF8F975F-5CE5-4185-B88E-CFFD158C9BB5}" destId="{30AA7BE6-A0A6-DA48-AB9E-1F5607982C0F}" srcOrd="0" destOrd="0" parTransId="{11AE9F0D-AD25-964B-9330-27A04D1F96E7}" sibTransId="{C1EB25D5-D5DE-E24D-B8EA-1A2E4A204C94}"/>
    <dgm:cxn modelId="{E0CFE4C4-F030-2E47-B17A-6694B72B4EF8}" type="presOf" srcId="{FF8F975F-5CE5-4185-B88E-CFFD158C9BB5}" destId="{384E8736-D331-0C4E-B861-E83C138CF665}" srcOrd="0" destOrd="0" presId="urn:microsoft.com/office/officeart/2005/8/layout/hierarchy1"/>
    <dgm:cxn modelId="{87A9A2CD-91D4-304C-91EA-62D29189D53B}" type="presOf" srcId="{7F2D0097-DBFE-4903-A222-B24312F78BC6}" destId="{59DEFF22-0456-A540-8C37-295186E03C30}" srcOrd="0" destOrd="0" presId="urn:microsoft.com/office/officeart/2005/8/layout/hierarchy1"/>
    <dgm:cxn modelId="{EF27BECF-98D6-1C45-9258-103C8E766A3F}" type="presOf" srcId="{6941C4CB-C145-534A-9DCD-C82E47034EF2}" destId="{D21AD95F-C050-204B-B6E0-93FD140B55E1}" srcOrd="0" destOrd="0" presId="urn:microsoft.com/office/officeart/2005/8/layout/hierarchy1"/>
    <dgm:cxn modelId="{20B668DB-4F11-40F1-84F8-F5E0AA38F67E}" srcId="{D25C4172-0B60-4F86-BB32-4F7DE2FDBD33}" destId="{FF8F975F-5CE5-4185-B88E-CFFD158C9BB5}" srcOrd="1" destOrd="0" parTransId="{7F2D0097-DBFE-4903-A222-B24312F78BC6}" sibTransId="{53007616-8B10-477C-8279-A8C0AF7A35A9}"/>
    <dgm:cxn modelId="{DDA421E6-F09F-C345-A7AF-1DF15DE11860}" type="presOf" srcId="{A6B8D1B0-96A2-D547-B97E-15F4489E75C2}" destId="{6B595601-06D8-7B42-820B-CCED89189426}" srcOrd="0" destOrd="0" presId="urn:microsoft.com/office/officeart/2005/8/layout/hierarchy1"/>
    <dgm:cxn modelId="{96D5AEED-6172-3E4B-8DF2-A449DB867AA7}" srcId="{A1376A92-8D50-2248-B8EC-67A16104BC63}" destId="{38E58361-3FEC-0247-8915-DA17C59A83A3}" srcOrd="0" destOrd="0" parTransId="{8D1B99E8-09D6-1748-B53C-51ACEC897A2D}" sibTransId="{ABAF91DF-D0DB-B742-881A-F333E335B49F}"/>
    <dgm:cxn modelId="{537BB6F6-485B-D241-988F-F79A8BE0160D}" srcId="{D25C4172-0B60-4F86-BB32-4F7DE2FDBD33}" destId="{A1376A92-8D50-2248-B8EC-67A16104BC63}" srcOrd="0" destOrd="0" parTransId="{A6B8D1B0-96A2-D547-B97E-15F4489E75C2}" sibTransId="{1C58A1A5-04AA-6C49-A4F2-38F83BFD9392}"/>
    <dgm:cxn modelId="{12DDAECF-ED35-48F2-B2F9-224A5373F21D}" type="presParOf" srcId="{87AE3EA4-E3C2-4B3B-A30F-C4BAAE178034}" destId="{6BB5188F-D4C5-401F-ADA4-EC10CB5A8ACB}" srcOrd="0" destOrd="0" presId="urn:microsoft.com/office/officeart/2005/8/layout/hierarchy1"/>
    <dgm:cxn modelId="{49D0D1C5-16AA-47D4-B92F-C515DE72792D}" type="presParOf" srcId="{6BB5188F-D4C5-401F-ADA4-EC10CB5A8ACB}" destId="{84F14EEA-C94D-48BB-8A7C-1139DBACE173}" srcOrd="0" destOrd="0" presId="urn:microsoft.com/office/officeart/2005/8/layout/hierarchy1"/>
    <dgm:cxn modelId="{CDB33F40-E1D2-499D-A1CA-458B84C3270E}" type="presParOf" srcId="{84F14EEA-C94D-48BB-8A7C-1139DBACE173}" destId="{6B939578-9FDE-4019-BD6F-10237320F1AE}" srcOrd="0" destOrd="0" presId="urn:microsoft.com/office/officeart/2005/8/layout/hierarchy1"/>
    <dgm:cxn modelId="{F62D23F8-FB0A-4989-9593-237D05AF1339}" type="presParOf" srcId="{84F14EEA-C94D-48BB-8A7C-1139DBACE173}" destId="{EE7E9AA6-FB14-41BC-98BD-3CFF020F9E0F}" srcOrd="1" destOrd="0" presId="urn:microsoft.com/office/officeart/2005/8/layout/hierarchy1"/>
    <dgm:cxn modelId="{CBF81A96-3405-4D09-80EF-29A7EB08B351}" type="presParOf" srcId="{6BB5188F-D4C5-401F-ADA4-EC10CB5A8ACB}" destId="{5DFD4BBE-87F3-4205-851C-7F7FA48B3016}" srcOrd="1" destOrd="0" presId="urn:microsoft.com/office/officeart/2005/8/layout/hierarchy1"/>
    <dgm:cxn modelId="{6C66AD47-2434-B442-9323-C57D0BFCED1F}" type="presParOf" srcId="{5DFD4BBE-87F3-4205-851C-7F7FA48B3016}" destId="{6B595601-06D8-7B42-820B-CCED89189426}" srcOrd="0" destOrd="0" presId="urn:microsoft.com/office/officeart/2005/8/layout/hierarchy1"/>
    <dgm:cxn modelId="{0204575E-1EC9-9142-880E-5E71FD19FA7D}" type="presParOf" srcId="{5DFD4BBE-87F3-4205-851C-7F7FA48B3016}" destId="{FB59544D-838F-5A4B-B5D0-912537AD2D63}" srcOrd="1" destOrd="0" presId="urn:microsoft.com/office/officeart/2005/8/layout/hierarchy1"/>
    <dgm:cxn modelId="{B5E2AA61-B71C-0C42-87F1-E08ADA42DFAC}" type="presParOf" srcId="{FB59544D-838F-5A4B-B5D0-912537AD2D63}" destId="{F10BEF6A-237E-3B47-8BE3-95EE2C9A7EAC}" srcOrd="0" destOrd="0" presId="urn:microsoft.com/office/officeart/2005/8/layout/hierarchy1"/>
    <dgm:cxn modelId="{8734DB17-B01B-DE41-9458-FDCFF5973988}" type="presParOf" srcId="{F10BEF6A-237E-3B47-8BE3-95EE2C9A7EAC}" destId="{967ECA2B-6B70-0843-9E21-528885B60C78}" srcOrd="0" destOrd="0" presId="urn:microsoft.com/office/officeart/2005/8/layout/hierarchy1"/>
    <dgm:cxn modelId="{3C99957A-0282-5544-A301-C6FD1DBA3A32}" type="presParOf" srcId="{F10BEF6A-237E-3B47-8BE3-95EE2C9A7EAC}" destId="{9A0E4806-D626-B14B-A79E-539EB9ECB5F6}" srcOrd="1" destOrd="0" presId="urn:microsoft.com/office/officeart/2005/8/layout/hierarchy1"/>
    <dgm:cxn modelId="{425E3F4D-646D-0E46-9305-07F5EBCCB648}" type="presParOf" srcId="{FB59544D-838F-5A4B-B5D0-912537AD2D63}" destId="{0007BF4F-83E7-1544-AC61-BCB53416960F}" srcOrd="1" destOrd="0" presId="urn:microsoft.com/office/officeart/2005/8/layout/hierarchy1"/>
    <dgm:cxn modelId="{07F61DBB-7531-B947-98B7-5FAB2B4A3305}" type="presParOf" srcId="{0007BF4F-83E7-1544-AC61-BCB53416960F}" destId="{83C863DA-1E08-6341-863E-CB744ED5D20F}" srcOrd="0" destOrd="0" presId="urn:microsoft.com/office/officeart/2005/8/layout/hierarchy1"/>
    <dgm:cxn modelId="{996A947D-1DCA-BC4B-8D5B-9636596DBBC4}" type="presParOf" srcId="{0007BF4F-83E7-1544-AC61-BCB53416960F}" destId="{76880E7A-2E42-6940-AA9E-2DAF80D770F9}" srcOrd="1" destOrd="0" presId="urn:microsoft.com/office/officeart/2005/8/layout/hierarchy1"/>
    <dgm:cxn modelId="{F9147843-34DE-8C40-A93E-62700E7A820B}" type="presParOf" srcId="{76880E7A-2E42-6940-AA9E-2DAF80D770F9}" destId="{FBE98BDC-10EB-6B4F-A332-3D15A55E07AC}" srcOrd="0" destOrd="0" presId="urn:microsoft.com/office/officeart/2005/8/layout/hierarchy1"/>
    <dgm:cxn modelId="{B41B48D2-C025-6543-BAB1-A8844C2B7089}" type="presParOf" srcId="{FBE98BDC-10EB-6B4F-A332-3D15A55E07AC}" destId="{D9DBA298-BE90-464E-B180-4E7D0A57A276}" srcOrd="0" destOrd="0" presId="urn:microsoft.com/office/officeart/2005/8/layout/hierarchy1"/>
    <dgm:cxn modelId="{22DF35C8-5D68-524E-8D7B-DAFC80CC9FBB}" type="presParOf" srcId="{FBE98BDC-10EB-6B4F-A332-3D15A55E07AC}" destId="{C9F6E2C7-8C91-3744-AE56-45051AB6DAC2}" srcOrd="1" destOrd="0" presId="urn:microsoft.com/office/officeart/2005/8/layout/hierarchy1"/>
    <dgm:cxn modelId="{DF6198C6-45DD-DB42-BD29-3363B8AC56B4}" type="presParOf" srcId="{76880E7A-2E42-6940-AA9E-2DAF80D770F9}" destId="{E391BC7D-E183-2F4C-A889-930B1847D55C}" srcOrd="1" destOrd="0" presId="urn:microsoft.com/office/officeart/2005/8/layout/hierarchy1"/>
    <dgm:cxn modelId="{394175A1-6730-BF46-959D-F92C852DBEF7}" type="presParOf" srcId="{5DFD4BBE-87F3-4205-851C-7F7FA48B3016}" destId="{59DEFF22-0456-A540-8C37-295186E03C30}" srcOrd="2" destOrd="0" presId="urn:microsoft.com/office/officeart/2005/8/layout/hierarchy1"/>
    <dgm:cxn modelId="{64AE097C-CCB9-6745-ADFC-68B55E979447}" type="presParOf" srcId="{5DFD4BBE-87F3-4205-851C-7F7FA48B3016}" destId="{5E16C42C-0025-7346-9E15-8821E7011F03}" srcOrd="3" destOrd="0" presId="urn:microsoft.com/office/officeart/2005/8/layout/hierarchy1"/>
    <dgm:cxn modelId="{940DF859-35DD-2748-81A1-74D3E167D912}" type="presParOf" srcId="{5E16C42C-0025-7346-9E15-8821E7011F03}" destId="{DB7EB4BC-97FA-DB4B-A172-0C190471F16D}" srcOrd="0" destOrd="0" presId="urn:microsoft.com/office/officeart/2005/8/layout/hierarchy1"/>
    <dgm:cxn modelId="{559ABC42-8766-944A-860F-B82E1378EB8E}" type="presParOf" srcId="{DB7EB4BC-97FA-DB4B-A172-0C190471F16D}" destId="{A4AEA4F4-67DF-7E4C-9E60-869B8A50742E}" srcOrd="0" destOrd="0" presId="urn:microsoft.com/office/officeart/2005/8/layout/hierarchy1"/>
    <dgm:cxn modelId="{C9930185-AE29-D148-B67D-62ED3AE5229C}" type="presParOf" srcId="{DB7EB4BC-97FA-DB4B-A172-0C190471F16D}" destId="{384E8736-D331-0C4E-B861-E83C138CF665}" srcOrd="1" destOrd="0" presId="urn:microsoft.com/office/officeart/2005/8/layout/hierarchy1"/>
    <dgm:cxn modelId="{0FE9844E-10F4-DB46-885A-9A60CC3524D5}" type="presParOf" srcId="{5E16C42C-0025-7346-9E15-8821E7011F03}" destId="{12E66B69-762D-B343-B28E-F840DF0B20A8}" srcOrd="1" destOrd="0" presId="urn:microsoft.com/office/officeart/2005/8/layout/hierarchy1"/>
    <dgm:cxn modelId="{7A01C0DE-D46D-0143-97C7-8C309C4F9CDF}" type="presParOf" srcId="{12E66B69-762D-B343-B28E-F840DF0B20A8}" destId="{72F4C48A-A0CA-9E4F-9E11-D01A1CA234F0}" srcOrd="0" destOrd="0" presId="urn:microsoft.com/office/officeart/2005/8/layout/hierarchy1"/>
    <dgm:cxn modelId="{6E115A1D-7379-D54D-BB2C-7DD8E3DB6205}" type="presParOf" srcId="{12E66B69-762D-B343-B28E-F840DF0B20A8}" destId="{51490E5E-EE45-AD4F-9F87-83F0BA32121C}" srcOrd="1" destOrd="0" presId="urn:microsoft.com/office/officeart/2005/8/layout/hierarchy1"/>
    <dgm:cxn modelId="{8AD610DA-EDB6-414C-8C1C-885E11B11AED}" type="presParOf" srcId="{51490E5E-EE45-AD4F-9F87-83F0BA32121C}" destId="{9C86B601-BEF7-5E4C-BDA8-E4DEDFDA9ED7}" srcOrd="0" destOrd="0" presId="urn:microsoft.com/office/officeart/2005/8/layout/hierarchy1"/>
    <dgm:cxn modelId="{0D835722-07E3-E148-BAA7-AE637D108A0B}" type="presParOf" srcId="{9C86B601-BEF7-5E4C-BDA8-E4DEDFDA9ED7}" destId="{391C71C3-2ABA-D348-8E04-815704A4DB14}" srcOrd="0" destOrd="0" presId="urn:microsoft.com/office/officeart/2005/8/layout/hierarchy1"/>
    <dgm:cxn modelId="{2BF2866C-58E0-EB49-AAFA-C30EAD837944}" type="presParOf" srcId="{9C86B601-BEF7-5E4C-BDA8-E4DEDFDA9ED7}" destId="{797A56D5-8341-E847-B35D-9823062A5889}" srcOrd="1" destOrd="0" presId="urn:microsoft.com/office/officeart/2005/8/layout/hierarchy1"/>
    <dgm:cxn modelId="{2614A173-94AC-9A46-A1F1-58BF73D50087}" type="presParOf" srcId="{51490E5E-EE45-AD4F-9F87-83F0BA32121C}" destId="{AA381B84-27E6-6743-B352-5CF90CFB8D2A}" srcOrd="1" destOrd="0" presId="urn:microsoft.com/office/officeart/2005/8/layout/hierarchy1"/>
    <dgm:cxn modelId="{3D4E165D-4390-4845-B34D-60E7BF4C1C94}" type="presParOf" srcId="{5DFD4BBE-87F3-4205-851C-7F7FA48B3016}" destId="{D21AD95F-C050-204B-B6E0-93FD140B55E1}" srcOrd="4" destOrd="0" presId="urn:microsoft.com/office/officeart/2005/8/layout/hierarchy1"/>
    <dgm:cxn modelId="{F653A104-9140-CC48-846B-621AEA50E585}" type="presParOf" srcId="{5DFD4BBE-87F3-4205-851C-7F7FA48B3016}" destId="{82218720-F852-F54D-BE8B-D32AF37FCE37}" srcOrd="5" destOrd="0" presId="urn:microsoft.com/office/officeart/2005/8/layout/hierarchy1"/>
    <dgm:cxn modelId="{5608AF70-07C1-C34B-8C94-983C994FAF40}" type="presParOf" srcId="{82218720-F852-F54D-BE8B-D32AF37FCE37}" destId="{51496C3E-B3C3-764F-B3BA-05D0D5CF3BA7}" srcOrd="0" destOrd="0" presId="urn:microsoft.com/office/officeart/2005/8/layout/hierarchy1"/>
    <dgm:cxn modelId="{244C21FF-DFC4-D34A-AF32-F57C77E0B890}" type="presParOf" srcId="{51496C3E-B3C3-764F-B3BA-05D0D5CF3BA7}" destId="{1A8D6C24-ACF4-F349-A684-55825947D2F4}" srcOrd="0" destOrd="0" presId="urn:microsoft.com/office/officeart/2005/8/layout/hierarchy1"/>
    <dgm:cxn modelId="{1D460B2B-2AF4-4448-96C7-9448EB96AD3E}" type="presParOf" srcId="{51496C3E-B3C3-764F-B3BA-05D0D5CF3BA7}" destId="{C1D070BF-3272-D94B-8A2D-A0D7EA1E5BAD}" srcOrd="1" destOrd="0" presId="urn:microsoft.com/office/officeart/2005/8/layout/hierarchy1"/>
    <dgm:cxn modelId="{72653C7F-8E3B-0942-96E2-B8E51C834DAA}" type="presParOf" srcId="{82218720-F852-F54D-BE8B-D32AF37FCE37}" destId="{7F9898CE-F5D0-F14D-A2D4-B92C24C03298}" srcOrd="1" destOrd="0" presId="urn:microsoft.com/office/officeart/2005/8/layout/hierarchy1"/>
    <dgm:cxn modelId="{0BD75A4D-64D4-6B46-A7BB-5647A63E60A2}" type="presParOf" srcId="{5DFD4BBE-87F3-4205-851C-7F7FA48B3016}" destId="{ECC8E14B-403A-F346-B6C3-381AE38B9031}" srcOrd="6" destOrd="0" presId="urn:microsoft.com/office/officeart/2005/8/layout/hierarchy1"/>
    <dgm:cxn modelId="{BE57A803-3D94-6B4C-A2A6-CD5D2CCEF37D}" type="presParOf" srcId="{5DFD4BBE-87F3-4205-851C-7F7FA48B3016}" destId="{5A679A12-57CF-7846-8BE0-9898AD83DE70}" srcOrd="7" destOrd="0" presId="urn:microsoft.com/office/officeart/2005/8/layout/hierarchy1"/>
    <dgm:cxn modelId="{FD154D4C-5BE0-9244-9F25-6D5E40334018}" type="presParOf" srcId="{5A679A12-57CF-7846-8BE0-9898AD83DE70}" destId="{B19976D4-9C7B-8041-BA55-D1D4BE52290F}" srcOrd="0" destOrd="0" presId="urn:microsoft.com/office/officeart/2005/8/layout/hierarchy1"/>
    <dgm:cxn modelId="{30F058B0-02F9-864F-9D9E-2271D8455D9D}" type="presParOf" srcId="{B19976D4-9C7B-8041-BA55-D1D4BE52290F}" destId="{39EA14DD-590D-4749-BBE7-470BDA177FC4}" srcOrd="0" destOrd="0" presId="urn:microsoft.com/office/officeart/2005/8/layout/hierarchy1"/>
    <dgm:cxn modelId="{798152D5-F843-0141-BF56-CFB1A68C1564}" type="presParOf" srcId="{B19976D4-9C7B-8041-BA55-D1D4BE52290F}" destId="{DCC771BE-C93E-184E-AE76-ADE2D5542485}" srcOrd="1" destOrd="0" presId="urn:microsoft.com/office/officeart/2005/8/layout/hierarchy1"/>
    <dgm:cxn modelId="{1C6F8D27-9D63-B64F-B328-5E43E03DD72C}" type="presParOf" srcId="{5A679A12-57CF-7846-8BE0-9898AD83DE70}" destId="{42B28EB0-172A-154F-830C-27C982A95F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4D6973-631B-4545-98F0-D1C9D3A5C77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25C4172-0B60-4F86-BB32-4F7DE2FDBD33}">
      <dgm:prSet phldrT="[Text]" custT="1"/>
      <dgm:spPr/>
      <dgm:t>
        <a:bodyPr/>
        <a:lstStyle/>
        <a:p>
          <a:r>
            <a:rPr lang="en-US" sz="1600"/>
            <a:t>Plasma Models</a:t>
          </a:r>
        </a:p>
      </dgm:t>
    </dgm:pt>
    <dgm:pt modelId="{AA225D66-3253-4805-8A60-07231576E784}" type="parTrans" cxnId="{2EF7BA65-A9FF-4CAA-87A3-CEAE9FB43200}">
      <dgm:prSet/>
      <dgm:spPr/>
      <dgm:t>
        <a:bodyPr/>
        <a:lstStyle/>
        <a:p>
          <a:endParaRPr lang="en-US"/>
        </a:p>
      </dgm:t>
    </dgm:pt>
    <dgm:pt modelId="{16BAFA28-C950-4242-BC91-43B113AFAF16}" type="sibTrans" cxnId="{2EF7BA65-A9FF-4CAA-87A3-CEAE9FB43200}">
      <dgm:prSet/>
      <dgm:spPr/>
      <dgm:t>
        <a:bodyPr/>
        <a:lstStyle/>
        <a:p>
          <a:endParaRPr lang="en-US"/>
        </a:p>
      </dgm:t>
    </dgm:pt>
    <dgm:pt modelId="{FF8F975F-5CE5-4185-B88E-CFFD158C9BB5}">
      <dgm:prSet phldrT="[Text]" custT="1"/>
      <dgm:spPr/>
      <dgm:t>
        <a:bodyPr/>
        <a:lstStyle/>
        <a:p>
          <a:r>
            <a:rPr lang="en-US" sz="1600"/>
            <a:t>Fluid Model</a:t>
          </a:r>
        </a:p>
      </dgm:t>
    </dgm:pt>
    <dgm:pt modelId="{7F2D0097-DBFE-4903-A222-B24312F78BC6}" type="parTrans" cxnId="{20B668DB-4F11-40F1-84F8-F5E0AA38F67E}">
      <dgm:prSet/>
      <dgm:spPr/>
      <dgm:t>
        <a:bodyPr/>
        <a:lstStyle/>
        <a:p>
          <a:endParaRPr lang="en-US"/>
        </a:p>
      </dgm:t>
    </dgm:pt>
    <dgm:pt modelId="{53007616-8B10-477C-8279-A8C0AF7A35A9}" type="sibTrans" cxnId="{20B668DB-4F11-40F1-84F8-F5E0AA38F67E}">
      <dgm:prSet/>
      <dgm:spPr/>
      <dgm:t>
        <a:bodyPr/>
        <a:lstStyle/>
        <a:p>
          <a:endParaRPr lang="en-US"/>
        </a:p>
      </dgm:t>
    </dgm:pt>
    <dgm:pt modelId="{F764A42B-6D3A-9A41-B367-CEC12C192754}">
      <dgm:prSet phldrT="[Text]" custT="1"/>
      <dgm:spPr/>
      <dgm:t>
        <a:bodyPr/>
        <a:lstStyle/>
        <a:p>
          <a:r>
            <a:rPr lang="en-US" sz="1600"/>
            <a:t>Magneto-hydrodynamics</a:t>
          </a:r>
        </a:p>
      </dgm:t>
    </dgm:pt>
    <dgm:pt modelId="{6941C4CB-C145-534A-9DCD-C82E47034EF2}" type="parTrans" cxnId="{ADEAED27-BBAD-A14A-A3FB-CA7EBF096DA1}">
      <dgm:prSet/>
      <dgm:spPr/>
      <dgm:t>
        <a:bodyPr/>
        <a:lstStyle/>
        <a:p>
          <a:endParaRPr lang="en-US"/>
        </a:p>
      </dgm:t>
    </dgm:pt>
    <dgm:pt modelId="{8FDC0BBC-005A-D64E-B2AC-2EE7DBB05D25}" type="sibTrans" cxnId="{ADEAED27-BBAD-A14A-A3FB-CA7EBF096DA1}">
      <dgm:prSet/>
      <dgm:spPr/>
      <dgm:t>
        <a:bodyPr/>
        <a:lstStyle/>
        <a:p>
          <a:endParaRPr lang="en-US"/>
        </a:p>
      </dgm:t>
    </dgm:pt>
    <dgm:pt modelId="{30AA7BE6-A0A6-DA48-AB9E-1F5607982C0F}">
      <dgm:prSet phldrT="[Text]" custT="1"/>
      <dgm:spPr/>
      <dgm:t>
        <a:bodyPr/>
        <a:lstStyle/>
        <a:p>
          <a:r>
            <a:rPr lang="en-US" sz="1600"/>
            <a:t>Continuity Equation</a:t>
          </a:r>
        </a:p>
        <a:p>
          <a:r>
            <a:rPr lang="en-US" sz="1600"/>
            <a:t>Momentum Equation</a:t>
          </a:r>
        </a:p>
        <a:p>
          <a:r>
            <a:rPr lang="en-US" sz="1600"/>
            <a:t>Maxwell’s Equations (magnetized plasma)</a:t>
          </a:r>
        </a:p>
      </dgm:t>
    </dgm:pt>
    <dgm:pt modelId="{11AE9F0D-AD25-964B-9330-27A04D1F96E7}" type="parTrans" cxnId="{D2020E9B-C508-9A45-A073-AE623EDE5DA8}">
      <dgm:prSet/>
      <dgm:spPr/>
      <dgm:t>
        <a:bodyPr/>
        <a:lstStyle/>
        <a:p>
          <a:endParaRPr lang="en-US"/>
        </a:p>
      </dgm:t>
    </dgm:pt>
    <dgm:pt modelId="{C1EB25D5-D5DE-E24D-B8EA-1A2E4A204C94}" type="sibTrans" cxnId="{D2020E9B-C508-9A45-A073-AE623EDE5DA8}">
      <dgm:prSet/>
      <dgm:spPr/>
      <dgm:t>
        <a:bodyPr/>
        <a:lstStyle/>
        <a:p>
          <a:endParaRPr lang="en-US"/>
        </a:p>
      </dgm:t>
    </dgm:pt>
    <dgm:pt modelId="{94E158F8-AD66-AD4B-8F2C-4C64B24A24F6}">
      <dgm:prSet phldrT="[Text]" custT="1"/>
      <dgm:spPr/>
      <dgm:t>
        <a:bodyPr/>
        <a:lstStyle/>
        <a:p>
          <a:r>
            <a:rPr lang="en-US" sz="1600"/>
            <a:t>Hybrid-models </a:t>
          </a:r>
        </a:p>
      </dgm:t>
    </dgm:pt>
    <dgm:pt modelId="{7CD88BF2-0C6E-B945-B2E3-828526F36112}" type="parTrans" cxnId="{B1DCF92E-74DB-8449-9EFF-41E011ADAF80}">
      <dgm:prSet/>
      <dgm:spPr/>
      <dgm:t>
        <a:bodyPr/>
        <a:lstStyle/>
        <a:p>
          <a:endParaRPr lang="en-US"/>
        </a:p>
      </dgm:t>
    </dgm:pt>
    <dgm:pt modelId="{C8E8B1C8-22EB-6348-9112-6021F2C5F0FA}" type="sibTrans" cxnId="{B1DCF92E-74DB-8449-9EFF-41E011ADAF80}">
      <dgm:prSet/>
      <dgm:spPr/>
      <dgm:t>
        <a:bodyPr/>
        <a:lstStyle/>
        <a:p>
          <a:endParaRPr lang="en-US"/>
        </a:p>
      </dgm:t>
    </dgm:pt>
    <dgm:pt modelId="{A1376A92-8D50-2248-B8EC-67A16104BC63}">
      <dgm:prSet phldrT="[Text]" custT="1"/>
      <dgm:spPr/>
      <dgm:t>
        <a:bodyPr/>
        <a:lstStyle/>
        <a:p>
          <a:r>
            <a:rPr lang="en-US" sz="1600"/>
            <a:t>Kinetic Model</a:t>
          </a:r>
        </a:p>
      </dgm:t>
    </dgm:pt>
    <dgm:pt modelId="{A6B8D1B0-96A2-D547-B97E-15F4489E75C2}" type="parTrans" cxnId="{537BB6F6-485B-D241-988F-F79A8BE0160D}">
      <dgm:prSet/>
      <dgm:spPr/>
      <dgm:t>
        <a:bodyPr/>
        <a:lstStyle/>
        <a:p>
          <a:endParaRPr lang="en-US"/>
        </a:p>
      </dgm:t>
    </dgm:pt>
    <dgm:pt modelId="{1C58A1A5-04AA-6C49-A4F2-38F83BFD9392}" type="sibTrans" cxnId="{537BB6F6-485B-D241-988F-F79A8BE0160D}">
      <dgm:prSet/>
      <dgm:spPr/>
      <dgm:t>
        <a:bodyPr/>
        <a:lstStyle/>
        <a:p>
          <a:endParaRPr lang="en-US"/>
        </a:p>
      </dgm:t>
    </dgm:pt>
    <dgm:pt modelId="{38E58361-3FEC-0247-8915-DA17C59A83A3}">
      <dgm:prSet phldrT="[Text]" custT="1"/>
      <dgm:spPr/>
      <dgm:t>
        <a:bodyPr/>
        <a:lstStyle/>
        <a:p>
          <a:r>
            <a:rPr lang="en-US" sz="1600" err="1"/>
            <a:t>Vlasov</a:t>
          </a:r>
          <a:r>
            <a:rPr lang="en-US" sz="1600"/>
            <a:t> equation Maxwell’s Equations</a:t>
          </a:r>
        </a:p>
      </dgm:t>
    </dgm:pt>
    <dgm:pt modelId="{8D1B99E8-09D6-1748-B53C-51ACEC897A2D}" type="parTrans" cxnId="{96D5AEED-6172-3E4B-8DF2-A449DB867AA7}">
      <dgm:prSet/>
      <dgm:spPr/>
      <dgm:t>
        <a:bodyPr/>
        <a:lstStyle/>
        <a:p>
          <a:endParaRPr lang="en-US"/>
        </a:p>
      </dgm:t>
    </dgm:pt>
    <dgm:pt modelId="{ABAF91DF-D0DB-B742-881A-F333E335B49F}" type="sibTrans" cxnId="{96D5AEED-6172-3E4B-8DF2-A449DB867AA7}">
      <dgm:prSet/>
      <dgm:spPr/>
      <dgm:t>
        <a:bodyPr/>
        <a:lstStyle/>
        <a:p>
          <a:endParaRPr lang="en-US"/>
        </a:p>
      </dgm:t>
    </dgm:pt>
    <dgm:pt modelId="{87AE3EA4-E3C2-4B3B-A30F-C4BAAE178034}" type="pres">
      <dgm:prSet presAssocID="{254D6973-631B-4545-98F0-D1C9D3A5C773}" presName="hierChild1" presStyleCnt="0">
        <dgm:presLayoutVars>
          <dgm:chPref val="1"/>
          <dgm:dir/>
          <dgm:animOne val="branch"/>
          <dgm:animLvl val="lvl"/>
          <dgm:resizeHandles/>
        </dgm:presLayoutVars>
      </dgm:prSet>
      <dgm:spPr/>
    </dgm:pt>
    <dgm:pt modelId="{6BB5188F-D4C5-401F-ADA4-EC10CB5A8ACB}" type="pres">
      <dgm:prSet presAssocID="{D25C4172-0B60-4F86-BB32-4F7DE2FDBD33}" presName="hierRoot1" presStyleCnt="0"/>
      <dgm:spPr/>
    </dgm:pt>
    <dgm:pt modelId="{84F14EEA-C94D-48BB-8A7C-1139DBACE173}" type="pres">
      <dgm:prSet presAssocID="{D25C4172-0B60-4F86-BB32-4F7DE2FDBD33}" presName="composite" presStyleCnt="0"/>
      <dgm:spPr/>
    </dgm:pt>
    <dgm:pt modelId="{6B939578-9FDE-4019-BD6F-10237320F1AE}" type="pres">
      <dgm:prSet presAssocID="{D25C4172-0B60-4F86-BB32-4F7DE2FDBD33}" presName="background" presStyleLbl="node0" presStyleIdx="0" presStyleCnt="1"/>
      <dgm:spPr/>
    </dgm:pt>
    <dgm:pt modelId="{EE7E9AA6-FB14-41BC-98BD-3CFF020F9E0F}" type="pres">
      <dgm:prSet presAssocID="{D25C4172-0B60-4F86-BB32-4F7DE2FDBD33}" presName="text" presStyleLbl="fgAcc0" presStyleIdx="0" presStyleCnt="1" custScaleX="159336" custScaleY="154953" custLinFactNeighborY="-16748">
        <dgm:presLayoutVars>
          <dgm:chPref val="3"/>
        </dgm:presLayoutVars>
      </dgm:prSet>
      <dgm:spPr/>
    </dgm:pt>
    <dgm:pt modelId="{5DFD4BBE-87F3-4205-851C-7F7FA48B3016}" type="pres">
      <dgm:prSet presAssocID="{D25C4172-0B60-4F86-BB32-4F7DE2FDBD33}" presName="hierChild2" presStyleCnt="0"/>
      <dgm:spPr/>
    </dgm:pt>
    <dgm:pt modelId="{6B595601-06D8-7B42-820B-CCED89189426}" type="pres">
      <dgm:prSet presAssocID="{A6B8D1B0-96A2-D547-B97E-15F4489E75C2}" presName="Name10" presStyleLbl="parChTrans1D2" presStyleIdx="0" presStyleCnt="4"/>
      <dgm:spPr/>
    </dgm:pt>
    <dgm:pt modelId="{FB59544D-838F-5A4B-B5D0-912537AD2D63}" type="pres">
      <dgm:prSet presAssocID="{A1376A92-8D50-2248-B8EC-67A16104BC63}" presName="hierRoot2" presStyleCnt="0"/>
      <dgm:spPr/>
    </dgm:pt>
    <dgm:pt modelId="{F10BEF6A-237E-3B47-8BE3-95EE2C9A7EAC}" type="pres">
      <dgm:prSet presAssocID="{A1376A92-8D50-2248-B8EC-67A16104BC63}" presName="composite2" presStyleCnt="0"/>
      <dgm:spPr/>
    </dgm:pt>
    <dgm:pt modelId="{967ECA2B-6B70-0843-9E21-528885B60C78}" type="pres">
      <dgm:prSet presAssocID="{A1376A92-8D50-2248-B8EC-67A16104BC63}" presName="background2" presStyleLbl="node2" presStyleIdx="0" presStyleCnt="4"/>
      <dgm:spPr/>
    </dgm:pt>
    <dgm:pt modelId="{9A0E4806-D626-B14B-A79E-539EB9ECB5F6}" type="pres">
      <dgm:prSet presAssocID="{A1376A92-8D50-2248-B8EC-67A16104BC63}" presName="text2" presStyleLbl="fgAcc2" presStyleIdx="0" presStyleCnt="4" custScaleX="180591">
        <dgm:presLayoutVars>
          <dgm:chPref val="3"/>
        </dgm:presLayoutVars>
      </dgm:prSet>
      <dgm:spPr/>
    </dgm:pt>
    <dgm:pt modelId="{0007BF4F-83E7-1544-AC61-BCB53416960F}" type="pres">
      <dgm:prSet presAssocID="{A1376A92-8D50-2248-B8EC-67A16104BC63}" presName="hierChild3" presStyleCnt="0"/>
      <dgm:spPr/>
    </dgm:pt>
    <dgm:pt modelId="{83C863DA-1E08-6341-863E-CB744ED5D20F}" type="pres">
      <dgm:prSet presAssocID="{8D1B99E8-09D6-1748-B53C-51ACEC897A2D}" presName="Name17" presStyleLbl="parChTrans1D3" presStyleIdx="0" presStyleCnt="2"/>
      <dgm:spPr/>
    </dgm:pt>
    <dgm:pt modelId="{76880E7A-2E42-6940-AA9E-2DAF80D770F9}" type="pres">
      <dgm:prSet presAssocID="{38E58361-3FEC-0247-8915-DA17C59A83A3}" presName="hierRoot3" presStyleCnt="0"/>
      <dgm:spPr/>
    </dgm:pt>
    <dgm:pt modelId="{FBE98BDC-10EB-6B4F-A332-3D15A55E07AC}" type="pres">
      <dgm:prSet presAssocID="{38E58361-3FEC-0247-8915-DA17C59A83A3}" presName="composite3" presStyleCnt="0"/>
      <dgm:spPr/>
    </dgm:pt>
    <dgm:pt modelId="{D9DBA298-BE90-464E-B180-4E7D0A57A276}" type="pres">
      <dgm:prSet presAssocID="{38E58361-3FEC-0247-8915-DA17C59A83A3}" presName="background3" presStyleLbl="node3" presStyleIdx="0" presStyleCnt="2"/>
      <dgm:spPr/>
    </dgm:pt>
    <dgm:pt modelId="{C9F6E2C7-8C91-3744-AE56-45051AB6DAC2}" type="pres">
      <dgm:prSet presAssocID="{38E58361-3FEC-0247-8915-DA17C59A83A3}" presName="text3" presStyleLbl="fgAcc3" presStyleIdx="0" presStyleCnt="2" custScaleX="143716" custScaleY="151704">
        <dgm:presLayoutVars>
          <dgm:chPref val="3"/>
        </dgm:presLayoutVars>
      </dgm:prSet>
      <dgm:spPr/>
    </dgm:pt>
    <dgm:pt modelId="{E391BC7D-E183-2F4C-A889-930B1847D55C}" type="pres">
      <dgm:prSet presAssocID="{38E58361-3FEC-0247-8915-DA17C59A83A3}" presName="hierChild4" presStyleCnt="0"/>
      <dgm:spPr/>
    </dgm:pt>
    <dgm:pt modelId="{59DEFF22-0456-A540-8C37-295186E03C30}" type="pres">
      <dgm:prSet presAssocID="{7F2D0097-DBFE-4903-A222-B24312F78BC6}" presName="Name10" presStyleLbl="parChTrans1D2" presStyleIdx="1" presStyleCnt="4"/>
      <dgm:spPr/>
    </dgm:pt>
    <dgm:pt modelId="{5E16C42C-0025-7346-9E15-8821E7011F03}" type="pres">
      <dgm:prSet presAssocID="{FF8F975F-5CE5-4185-B88E-CFFD158C9BB5}" presName="hierRoot2" presStyleCnt="0"/>
      <dgm:spPr/>
    </dgm:pt>
    <dgm:pt modelId="{DB7EB4BC-97FA-DB4B-A172-0C190471F16D}" type="pres">
      <dgm:prSet presAssocID="{FF8F975F-5CE5-4185-B88E-CFFD158C9BB5}" presName="composite2" presStyleCnt="0"/>
      <dgm:spPr/>
    </dgm:pt>
    <dgm:pt modelId="{A4AEA4F4-67DF-7E4C-9E60-869B8A50742E}" type="pres">
      <dgm:prSet presAssocID="{FF8F975F-5CE5-4185-B88E-CFFD158C9BB5}" presName="background2" presStyleLbl="node2" presStyleIdx="1" presStyleCnt="4"/>
      <dgm:spPr/>
    </dgm:pt>
    <dgm:pt modelId="{384E8736-D331-0C4E-B861-E83C138CF665}" type="pres">
      <dgm:prSet presAssocID="{FF8F975F-5CE5-4185-B88E-CFFD158C9BB5}" presName="text2" presStyleLbl="fgAcc2" presStyleIdx="1" presStyleCnt="4" custScaleX="148384">
        <dgm:presLayoutVars>
          <dgm:chPref val="3"/>
        </dgm:presLayoutVars>
      </dgm:prSet>
      <dgm:spPr/>
    </dgm:pt>
    <dgm:pt modelId="{12E66B69-762D-B343-B28E-F840DF0B20A8}" type="pres">
      <dgm:prSet presAssocID="{FF8F975F-5CE5-4185-B88E-CFFD158C9BB5}" presName="hierChild3" presStyleCnt="0"/>
      <dgm:spPr/>
    </dgm:pt>
    <dgm:pt modelId="{72F4C48A-A0CA-9E4F-9E11-D01A1CA234F0}" type="pres">
      <dgm:prSet presAssocID="{11AE9F0D-AD25-964B-9330-27A04D1F96E7}" presName="Name17" presStyleLbl="parChTrans1D3" presStyleIdx="1" presStyleCnt="2"/>
      <dgm:spPr/>
    </dgm:pt>
    <dgm:pt modelId="{51490E5E-EE45-AD4F-9F87-83F0BA32121C}" type="pres">
      <dgm:prSet presAssocID="{30AA7BE6-A0A6-DA48-AB9E-1F5607982C0F}" presName="hierRoot3" presStyleCnt="0"/>
      <dgm:spPr/>
    </dgm:pt>
    <dgm:pt modelId="{9C86B601-BEF7-5E4C-BDA8-E4DEDFDA9ED7}" type="pres">
      <dgm:prSet presAssocID="{30AA7BE6-A0A6-DA48-AB9E-1F5607982C0F}" presName="composite3" presStyleCnt="0"/>
      <dgm:spPr/>
    </dgm:pt>
    <dgm:pt modelId="{391C71C3-2ABA-D348-8E04-815704A4DB14}" type="pres">
      <dgm:prSet presAssocID="{30AA7BE6-A0A6-DA48-AB9E-1F5607982C0F}" presName="background3" presStyleLbl="node3" presStyleIdx="1" presStyleCnt="2"/>
      <dgm:spPr/>
    </dgm:pt>
    <dgm:pt modelId="{797A56D5-8341-E847-B35D-9823062A5889}" type="pres">
      <dgm:prSet presAssocID="{30AA7BE6-A0A6-DA48-AB9E-1F5607982C0F}" presName="text3" presStyleLbl="fgAcc3" presStyleIdx="1" presStyleCnt="2" custScaleX="181839" custScaleY="157196">
        <dgm:presLayoutVars>
          <dgm:chPref val="3"/>
        </dgm:presLayoutVars>
      </dgm:prSet>
      <dgm:spPr/>
    </dgm:pt>
    <dgm:pt modelId="{AA381B84-27E6-6743-B352-5CF90CFB8D2A}" type="pres">
      <dgm:prSet presAssocID="{30AA7BE6-A0A6-DA48-AB9E-1F5607982C0F}" presName="hierChild4" presStyleCnt="0"/>
      <dgm:spPr/>
    </dgm:pt>
    <dgm:pt modelId="{D21AD95F-C050-204B-B6E0-93FD140B55E1}" type="pres">
      <dgm:prSet presAssocID="{6941C4CB-C145-534A-9DCD-C82E47034EF2}" presName="Name10" presStyleLbl="parChTrans1D2" presStyleIdx="2" presStyleCnt="4"/>
      <dgm:spPr/>
    </dgm:pt>
    <dgm:pt modelId="{82218720-F852-F54D-BE8B-D32AF37FCE37}" type="pres">
      <dgm:prSet presAssocID="{F764A42B-6D3A-9A41-B367-CEC12C192754}" presName="hierRoot2" presStyleCnt="0"/>
      <dgm:spPr/>
    </dgm:pt>
    <dgm:pt modelId="{51496C3E-B3C3-764F-B3BA-05D0D5CF3BA7}" type="pres">
      <dgm:prSet presAssocID="{F764A42B-6D3A-9A41-B367-CEC12C192754}" presName="composite2" presStyleCnt="0"/>
      <dgm:spPr/>
    </dgm:pt>
    <dgm:pt modelId="{1A8D6C24-ACF4-F349-A684-55825947D2F4}" type="pres">
      <dgm:prSet presAssocID="{F764A42B-6D3A-9A41-B367-CEC12C192754}" presName="background2" presStyleLbl="node2" presStyleIdx="2" presStyleCnt="4"/>
      <dgm:spPr>
        <a:solidFill>
          <a:srgbClr val="FF0000"/>
        </a:solidFill>
      </dgm:spPr>
    </dgm:pt>
    <dgm:pt modelId="{C1D070BF-3272-D94B-8A2D-A0D7EA1E5BAD}" type="pres">
      <dgm:prSet presAssocID="{F764A42B-6D3A-9A41-B367-CEC12C192754}" presName="text2" presStyleLbl="fgAcc2" presStyleIdx="2" presStyleCnt="4" custScaleX="157152">
        <dgm:presLayoutVars>
          <dgm:chPref val="3"/>
        </dgm:presLayoutVars>
      </dgm:prSet>
      <dgm:spPr/>
    </dgm:pt>
    <dgm:pt modelId="{7F9898CE-F5D0-F14D-A2D4-B92C24C03298}" type="pres">
      <dgm:prSet presAssocID="{F764A42B-6D3A-9A41-B367-CEC12C192754}" presName="hierChild3" presStyleCnt="0"/>
      <dgm:spPr/>
    </dgm:pt>
    <dgm:pt modelId="{ECC8E14B-403A-F346-B6C3-381AE38B9031}" type="pres">
      <dgm:prSet presAssocID="{7CD88BF2-0C6E-B945-B2E3-828526F36112}" presName="Name10" presStyleLbl="parChTrans1D2" presStyleIdx="3" presStyleCnt="4"/>
      <dgm:spPr/>
    </dgm:pt>
    <dgm:pt modelId="{5A679A12-57CF-7846-8BE0-9898AD83DE70}" type="pres">
      <dgm:prSet presAssocID="{94E158F8-AD66-AD4B-8F2C-4C64B24A24F6}" presName="hierRoot2" presStyleCnt="0"/>
      <dgm:spPr/>
    </dgm:pt>
    <dgm:pt modelId="{B19976D4-9C7B-8041-BA55-D1D4BE52290F}" type="pres">
      <dgm:prSet presAssocID="{94E158F8-AD66-AD4B-8F2C-4C64B24A24F6}" presName="composite2" presStyleCnt="0"/>
      <dgm:spPr/>
    </dgm:pt>
    <dgm:pt modelId="{39EA14DD-590D-4749-BBE7-470BDA177FC4}" type="pres">
      <dgm:prSet presAssocID="{94E158F8-AD66-AD4B-8F2C-4C64B24A24F6}" presName="background2" presStyleLbl="node2" presStyleIdx="3" presStyleCnt="4"/>
      <dgm:spPr/>
    </dgm:pt>
    <dgm:pt modelId="{DCC771BE-C93E-184E-AE76-ADE2D5542485}" type="pres">
      <dgm:prSet presAssocID="{94E158F8-AD66-AD4B-8F2C-4C64B24A24F6}" presName="text2" presStyleLbl="fgAcc2" presStyleIdx="3" presStyleCnt="4">
        <dgm:presLayoutVars>
          <dgm:chPref val="3"/>
        </dgm:presLayoutVars>
      </dgm:prSet>
      <dgm:spPr/>
    </dgm:pt>
    <dgm:pt modelId="{42B28EB0-172A-154F-830C-27C982A95FF6}" type="pres">
      <dgm:prSet presAssocID="{94E158F8-AD66-AD4B-8F2C-4C64B24A24F6}" presName="hierChild3" presStyleCnt="0"/>
      <dgm:spPr/>
    </dgm:pt>
  </dgm:ptLst>
  <dgm:cxnLst>
    <dgm:cxn modelId="{C1BB0D05-4352-144B-A605-CDD6E6535C9F}" type="presOf" srcId="{38E58361-3FEC-0247-8915-DA17C59A83A3}" destId="{C9F6E2C7-8C91-3744-AE56-45051AB6DAC2}" srcOrd="0" destOrd="0" presId="urn:microsoft.com/office/officeart/2005/8/layout/hierarchy1"/>
    <dgm:cxn modelId="{4C135B05-B85A-624F-A37A-A26F082F9EC2}" type="presOf" srcId="{8D1B99E8-09D6-1748-B53C-51ACEC897A2D}" destId="{83C863DA-1E08-6341-863E-CB744ED5D20F}" srcOrd="0" destOrd="0" presId="urn:microsoft.com/office/officeart/2005/8/layout/hierarchy1"/>
    <dgm:cxn modelId="{F14CC415-9AD3-5349-8728-63F86DBEA289}" type="presOf" srcId="{30AA7BE6-A0A6-DA48-AB9E-1F5607982C0F}" destId="{797A56D5-8341-E847-B35D-9823062A5889}" srcOrd="0" destOrd="0" presId="urn:microsoft.com/office/officeart/2005/8/layout/hierarchy1"/>
    <dgm:cxn modelId="{98404026-B3E7-F448-B336-8D3719E43CEB}" type="presOf" srcId="{A1376A92-8D50-2248-B8EC-67A16104BC63}" destId="{9A0E4806-D626-B14B-A79E-539EB9ECB5F6}" srcOrd="0" destOrd="0" presId="urn:microsoft.com/office/officeart/2005/8/layout/hierarchy1"/>
    <dgm:cxn modelId="{E81CDD27-935E-40A0-B0B7-15CCA1362CA3}" type="presOf" srcId="{254D6973-631B-4545-98F0-D1C9D3A5C773}" destId="{87AE3EA4-E3C2-4B3B-A30F-C4BAAE178034}" srcOrd="0" destOrd="0" presId="urn:microsoft.com/office/officeart/2005/8/layout/hierarchy1"/>
    <dgm:cxn modelId="{ADEAED27-BBAD-A14A-A3FB-CA7EBF096DA1}" srcId="{D25C4172-0B60-4F86-BB32-4F7DE2FDBD33}" destId="{F764A42B-6D3A-9A41-B367-CEC12C192754}" srcOrd="2" destOrd="0" parTransId="{6941C4CB-C145-534A-9DCD-C82E47034EF2}" sibTransId="{8FDC0BBC-005A-D64E-B2AC-2EE7DBB05D25}"/>
    <dgm:cxn modelId="{B1DCF92E-74DB-8449-9EFF-41E011ADAF80}" srcId="{D25C4172-0B60-4F86-BB32-4F7DE2FDBD33}" destId="{94E158F8-AD66-AD4B-8F2C-4C64B24A24F6}" srcOrd="3" destOrd="0" parTransId="{7CD88BF2-0C6E-B945-B2E3-828526F36112}" sibTransId="{C8E8B1C8-22EB-6348-9112-6021F2C5F0FA}"/>
    <dgm:cxn modelId="{C1088250-3B3B-B64D-83EF-3AE4EE88FB64}" type="presOf" srcId="{94E158F8-AD66-AD4B-8F2C-4C64B24A24F6}" destId="{DCC771BE-C93E-184E-AE76-ADE2D5542485}" srcOrd="0" destOrd="0" presId="urn:microsoft.com/office/officeart/2005/8/layout/hierarchy1"/>
    <dgm:cxn modelId="{7358C35B-2AD6-2241-BAFB-57508C713AA0}" type="presOf" srcId="{F764A42B-6D3A-9A41-B367-CEC12C192754}" destId="{C1D070BF-3272-D94B-8A2D-A0D7EA1E5BAD}" srcOrd="0" destOrd="0" presId="urn:microsoft.com/office/officeart/2005/8/layout/hierarchy1"/>
    <dgm:cxn modelId="{2EF7BA65-A9FF-4CAA-87A3-CEAE9FB43200}" srcId="{254D6973-631B-4545-98F0-D1C9D3A5C773}" destId="{D25C4172-0B60-4F86-BB32-4F7DE2FDBD33}" srcOrd="0" destOrd="0" parTransId="{AA225D66-3253-4805-8A60-07231576E784}" sibTransId="{16BAFA28-C950-4242-BC91-43B113AFAF16}"/>
    <dgm:cxn modelId="{7257A56A-990E-4D40-AAD7-604CAB04CC56}" type="presOf" srcId="{D25C4172-0B60-4F86-BB32-4F7DE2FDBD33}" destId="{EE7E9AA6-FB14-41BC-98BD-3CFF020F9E0F}" srcOrd="0" destOrd="0" presId="urn:microsoft.com/office/officeart/2005/8/layout/hierarchy1"/>
    <dgm:cxn modelId="{5FB73271-F2DE-4C4E-9463-521FD4D19832}" type="presOf" srcId="{7CD88BF2-0C6E-B945-B2E3-828526F36112}" destId="{ECC8E14B-403A-F346-B6C3-381AE38B9031}" srcOrd="0" destOrd="0" presId="urn:microsoft.com/office/officeart/2005/8/layout/hierarchy1"/>
    <dgm:cxn modelId="{45A6AE71-F850-B14F-BD82-9C08A440E7F0}" type="presOf" srcId="{11AE9F0D-AD25-964B-9330-27A04D1F96E7}" destId="{72F4C48A-A0CA-9E4F-9E11-D01A1CA234F0}" srcOrd="0" destOrd="0" presId="urn:microsoft.com/office/officeart/2005/8/layout/hierarchy1"/>
    <dgm:cxn modelId="{D2020E9B-C508-9A45-A073-AE623EDE5DA8}" srcId="{FF8F975F-5CE5-4185-B88E-CFFD158C9BB5}" destId="{30AA7BE6-A0A6-DA48-AB9E-1F5607982C0F}" srcOrd="0" destOrd="0" parTransId="{11AE9F0D-AD25-964B-9330-27A04D1F96E7}" sibTransId="{C1EB25D5-D5DE-E24D-B8EA-1A2E4A204C94}"/>
    <dgm:cxn modelId="{E0CFE4C4-F030-2E47-B17A-6694B72B4EF8}" type="presOf" srcId="{FF8F975F-5CE5-4185-B88E-CFFD158C9BB5}" destId="{384E8736-D331-0C4E-B861-E83C138CF665}" srcOrd="0" destOrd="0" presId="urn:microsoft.com/office/officeart/2005/8/layout/hierarchy1"/>
    <dgm:cxn modelId="{87A9A2CD-91D4-304C-91EA-62D29189D53B}" type="presOf" srcId="{7F2D0097-DBFE-4903-A222-B24312F78BC6}" destId="{59DEFF22-0456-A540-8C37-295186E03C30}" srcOrd="0" destOrd="0" presId="urn:microsoft.com/office/officeart/2005/8/layout/hierarchy1"/>
    <dgm:cxn modelId="{EF27BECF-98D6-1C45-9258-103C8E766A3F}" type="presOf" srcId="{6941C4CB-C145-534A-9DCD-C82E47034EF2}" destId="{D21AD95F-C050-204B-B6E0-93FD140B55E1}" srcOrd="0" destOrd="0" presId="urn:microsoft.com/office/officeart/2005/8/layout/hierarchy1"/>
    <dgm:cxn modelId="{20B668DB-4F11-40F1-84F8-F5E0AA38F67E}" srcId="{D25C4172-0B60-4F86-BB32-4F7DE2FDBD33}" destId="{FF8F975F-5CE5-4185-B88E-CFFD158C9BB5}" srcOrd="1" destOrd="0" parTransId="{7F2D0097-DBFE-4903-A222-B24312F78BC6}" sibTransId="{53007616-8B10-477C-8279-A8C0AF7A35A9}"/>
    <dgm:cxn modelId="{DDA421E6-F09F-C345-A7AF-1DF15DE11860}" type="presOf" srcId="{A6B8D1B0-96A2-D547-B97E-15F4489E75C2}" destId="{6B595601-06D8-7B42-820B-CCED89189426}" srcOrd="0" destOrd="0" presId="urn:microsoft.com/office/officeart/2005/8/layout/hierarchy1"/>
    <dgm:cxn modelId="{96D5AEED-6172-3E4B-8DF2-A449DB867AA7}" srcId="{A1376A92-8D50-2248-B8EC-67A16104BC63}" destId="{38E58361-3FEC-0247-8915-DA17C59A83A3}" srcOrd="0" destOrd="0" parTransId="{8D1B99E8-09D6-1748-B53C-51ACEC897A2D}" sibTransId="{ABAF91DF-D0DB-B742-881A-F333E335B49F}"/>
    <dgm:cxn modelId="{537BB6F6-485B-D241-988F-F79A8BE0160D}" srcId="{D25C4172-0B60-4F86-BB32-4F7DE2FDBD33}" destId="{A1376A92-8D50-2248-B8EC-67A16104BC63}" srcOrd="0" destOrd="0" parTransId="{A6B8D1B0-96A2-D547-B97E-15F4489E75C2}" sibTransId="{1C58A1A5-04AA-6C49-A4F2-38F83BFD9392}"/>
    <dgm:cxn modelId="{12DDAECF-ED35-48F2-B2F9-224A5373F21D}" type="presParOf" srcId="{87AE3EA4-E3C2-4B3B-A30F-C4BAAE178034}" destId="{6BB5188F-D4C5-401F-ADA4-EC10CB5A8ACB}" srcOrd="0" destOrd="0" presId="urn:microsoft.com/office/officeart/2005/8/layout/hierarchy1"/>
    <dgm:cxn modelId="{49D0D1C5-16AA-47D4-B92F-C515DE72792D}" type="presParOf" srcId="{6BB5188F-D4C5-401F-ADA4-EC10CB5A8ACB}" destId="{84F14EEA-C94D-48BB-8A7C-1139DBACE173}" srcOrd="0" destOrd="0" presId="urn:microsoft.com/office/officeart/2005/8/layout/hierarchy1"/>
    <dgm:cxn modelId="{CDB33F40-E1D2-499D-A1CA-458B84C3270E}" type="presParOf" srcId="{84F14EEA-C94D-48BB-8A7C-1139DBACE173}" destId="{6B939578-9FDE-4019-BD6F-10237320F1AE}" srcOrd="0" destOrd="0" presId="urn:microsoft.com/office/officeart/2005/8/layout/hierarchy1"/>
    <dgm:cxn modelId="{F62D23F8-FB0A-4989-9593-237D05AF1339}" type="presParOf" srcId="{84F14EEA-C94D-48BB-8A7C-1139DBACE173}" destId="{EE7E9AA6-FB14-41BC-98BD-3CFF020F9E0F}" srcOrd="1" destOrd="0" presId="urn:microsoft.com/office/officeart/2005/8/layout/hierarchy1"/>
    <dgm:cxn modelId="{CBF81A96-3405-4D09-80EF-29A7EB08B351}" type="presParOf" srcId="{6BB5188F-D4C5-401F-ADA4-EC10CB5A8ACB}" destId="{5DFD4BBE-87F3-4205-851C-7F7FA48B3016}" srcOrd="1" destOrd="0" presId="urn:microsoft.com/office/officeart/2005/8/layout/hierarchy1"/>
    <dgm:cxn modelId="{6C66AD47-2434-B442-9323-C57D0BFCED1F}" type="presParOf" srcId="{5DFD4BBE-87F3-4205-851C-7F7FA48B3016}" destId="{6B595601-06D8-7B42-820B-CCED89189426}" srcOrd="0" destOrd="0" presId="urn:microsoft.com/office/officeart/2005/8/layout/hierarchy1"/>
    <dgm:cxn modelId="{0204575E-1EC9-9142-880E-5E71FD19FA7D}" type="presParOf" srcId="{5DFD4BBE-87F3-4205-851C-7F7FA48B3016}" destId="{FB59544D-838F-5A4B-B5D0-912537AD2D63}" srcOrd="1" destOrd="0" presId="urn:microsoft.com/office/officeart/2005/8/layout/hierarchy1"/>
    <dgm:cxn modelId="{B5E2AA61-B71C-0C42-87F1-E08ADA42DFAC}" type="presParOf" srcId="{FB59544D-838F-5A4B-B5D0-912537AD2D63}" destId="{F10BEF6A-237E-3B47-8BE3-95EE2C9A7EAC}" srcOrd="0" destOrd="0" presId="urn:microsoft.com/office/officeart/2005/8/layout/hierarchy1"/>
    <dgm:cxn modelId="{8734DB17-B01B-DE41-9458-FDCFF5973988}" type="presParOf" srcId="{F10BEF6A-237E-3B47-8BE3-95EE2C9A7EAC}" destId="{967ECA2B-6B70-0843-9E21-528885B60C78}" srcOrd="0" destOrd="0" presId="urn:microsoft.com/office/officeart/2005/8/layout/hierarchy1"/>
    <dgm:cxn modelId="{3C99957A-0282-5544-A301-C6FD1DBA3A32}" type="presParOf" srcId="{F10BEF6A-237E-3B47-8BE3-95EE2C9A7EAC}" destId="{9A0E4806-D626-B14B-A79E-539EB9ECB5F6}" srcOrd="1" destOrd="0" presId="urn:microsoft.com/office/officeart/2005/8/layout/hierarchy1"/>
    <dgm:cxn modelId="{425E3F4D-646D-0E46-9305-07F5EBCCB648}" type="presParOf" srcId="{FB59544D-838F-5A4B-B5D0-912537AD2D63}" destId="{0007BF4F-83E7-1544-AC61-BCB53416960F}" srcOrd="1" destOrd="0" presId="urn:microsoft.com/office/officeart/2005/8/layout/hierarchy1"/>
    <dgm:cxn modelId="{07F61DBB-7531-B947-98B7-5FAB2B4A3305}" type="presParOf" srcId="{0007BF4F-83E7-1544-AC61-BCB53416960F}" destId="{83C863DA-1E08-6341-863E-CB744ED5D20F}" srcOrd="0" destOrd="0" presId="urn:microsoft.com/office/officeart/2005/8/layout/hierarchy1"/>
    <dgm:cxn modelId="{996A947D-1DCA-BC4B-8D5B-9636596DBBC4}" type="presParOf" srcId="{0007BF4F-83E7-1544-AC61-BCB53416960F}" destId="{76880E7A-2E42-6940-AA9E-2DAF80D770F9}" srcOrd="1" destOrd="0" presId="urn:microsoft.com/office/officeart/2005/8/layout/hierarchy1"/>
    <dgm:cxn modelId="{F9147843-34DE-8C40-A93E-62700E7A820B}" type="presParOf" srcId="{76880E7A-2E42-6940-AA9E-2DAF80D770F9}" destId="{FBE98BDC-10EB-6B4F-A332-3D15A55E07AC}" srcOrd="0" destOrd="0" presId="urn:microsoft.com/office/officeart/2005/8/layout/hierarchy1"/>
    <dgm:cxn modelId="{B41B48D2-C025-6543-BAB1-A8844C2B7089}" type="presParOf" srcId="{FBE98BDC-10EB-6B4F-A332-3D15A55E07AC}" destId="{D9DBA298-BE90-464E-B180-4E7D0A57A276}" srcOrd="0" destOrd="0" presId="urn:microsoft.com/office/officeart/2005/8/layout/hierarchy1"/>
    <dgm:cxn modelId="{22DF35C8-5D68-524E-8D7B-DAFC80CC9FBB}" type="presParOf" srcId="{FBE98BDC-10EB-6B4F-A332-3D15A55E07AC}" destId="{C9F6E2C7-8C91-3744-AE56-45051AB6DAC2}" srcOrd="1" destOrd="0" presId="urn:microsoft.com/office/officeart/2005/8/layout/hierarchy1"/>
    <dgm:cxn modelId="{DF6198C6-45DD-DB42-BD29-3363B8AC56B4}" type="presParOf" srcId="{76880E7A-2E42-6940-AA9E-2DAF80D770F9}" destId="{E391BC7D-E183-2F4C-A889-930B1847D55C}" srcOrd="1" destOrd="0" presId="urn:microsoft.com/office/officeart/2005/8/layout/hierarchy1"/>
    <dgm:cxn modelId="{394175A1-6730-BF46-959D-F92C852DBEF7}" type="presParOf" srcId="{5DFD4BBE-87F3-4205-851C-7F7FA48B3016}" destId="{59DEFF22-0456-A540-8C37-295186E03C30}" srcOrd="2" destOrd="0" presId="urn:microsoft.com/office/officeart/2005/8/layout/hierarchy1"/>
    <dgm:cxn modelId="{64AE097C-CCB9-6745-ADFC-68B55E979447}" type="presParOf" srcId="{5DFD4BBE-87F3-4205-851C-7F7FA48B3016}" destId="{5E16C42C-0025-7346-9E15-8821E7011F03}" srcOrd="3" destOrd="0" presId="urn:microsoft.com/office/officeart/2005/8/layout/hierarchy1"/>
    <dgm:cxn modelId="{940DF859-35DD-2748-81A1-74D3E167D912}" type="presParOf" srcId="{5E16C42C-0025-7346-9E15-8821E7011F03}" destId="{DB7EB4BC-97FA-DB4B-A172-0C190471F16D}" srcOrd="0" destOrd="0" presId="urn:microsoft.com/office/officeart/2005/8/layout/hierarchy1"/>
    <dgm:cxn modelId="{559ABC42-8766-944A-860F-B82E1378EB8E}" type="presParOf" srcId="{DB7EB4BC-97FA-DB4B-A172-0C190471F16D}" destId="{A4AEA4F4-67DF-7E4C-9E60-869B8A50742E}" srcOrd="0" destOrd="0" presId="urn:microsoft.com/office/officeart/2005/8/layout/hierarchy1"/>
    <dgm:cxn modelId="{C9930185-AE29-D148-B67D-62ED3AE5229C}" type="presParOf" srcId="{DB7EB4BC-97FA-DB4B-A172-0C190471F16D}" destId="{384E8736-D331-0C4E-B861-E83C138CF665}" srcOrd="1" destOrd="0" presId="urn:microsoft.com/office/officeart/2005/8/layout/hierarchy1"/>
    <dgm:cxn modelId="{0FE9844E-10F4-DB46-885A-9A60CC3524D5}" type="presParOf" srcId="{5E16C42C-0025-7346-9E15-8821E7011F03}" destId="{12E66B69-762D-B343-B28E-F840DF0B20A8}" srcOrd="1" destOrd="0" presId="urn:microsoft.com/office/officeart/2005/8/layout/hierarchy1"/>
    <dgm:cxn modelId="{7A01C0DE-D46D-0143-97C7-8C309C4F9CDF}" type="presParOf" srcId="{12E66B69-762D-B343-B28E-F840DF0B20A8}" destId="{72F4C48A-A0CA-9E4F-9E11-D01A1CA234F0}" srcOrd="0" destOrd="0" presId="urn:microsoft.com/office/officeart/2005/8/layout/hierarchy1"/>
    <dgm:cxn modelId="{6E115A1D-7379-D54D-BB2C-7DD8E3DB6205}" type="presParOf" srcId="{12E66B69-762D-B343-B28E-F840DF0B20A8}" destId="{51490E5E-EE45-AD4F-9F87-83F0BA32121C}" srcOrd="1" destOrd="0" presId="urn:microsoft.com/office/officeart/2005/8/layout/hierarchy1"/>
    <dgm:cxn modelId="{8AD610DA-EDB6-414C-8C1C-885E11B11AED}" type="presParOf" srcId="{51490E5E-EE45-AD4F-9F87-83F0BA32121C}" destId="{9C86B601-BEF7-5E4C-BDA8-E4DEDFDA9ED7}" srcOrd="0" destOrd="0" presId="urn:microsoft.com/office/officeart/2005/8/layout/hierarchy1"/>
    <dgm:cxn modelId="{0D835722-07E3-E148-BAA7-AE637D108A0B}" type="presParOf" srcId="{9C86B601-BEF7-5E4C-BDA8-E4DEDFDA9ED7}" destId="{391C71C3-2ABA-D348-8E04-815704A4DB14}" srcOrd="0" destOrd="0" presId="urn:microsoft.com/office/officeart/2005/8/layout/hierarchy1"/>
    <dgm:cxn modelId="{2BF2866C-58E0-EB49-AAFA-C30EAD837944}" type="presParOf" srcId="{9C86B601-BEF7-5E4C-BDA8-E4DEDFDA9ED7}" destId="{797A56D5-8341-E847-B35D-9823062A5889}" srcOrd="1" destOrd="0" presId="urn:microsoft.com/office/officeart/2005/8/layout/hierarchy1"/>
    <dgm:cxn modelId="{2614A173-94AC-9A46-A1F1-58BF73D50087}" type="presParOf" srcId="{51490E5E-EE45-AD4F-9F87-83F0BA32121C}" destId="{AA381B84-27E6-6743-B352-5CF90CFB8D2A}" srcOrd="1" destOrd="0" presId="urn:microsoft.com/office/officeart/2005/8/layout/hierarchy1"/>
    <dgm:cxn modelId="{3D4E165D-4390-4845-B34D-60E7BF4C1C94}" type="presParOf" srcId="{5DFD4BBE-87F3-4205-851C-7F7FA48B3016}" destId="{D21AD95F-C050-204B-B6E0-93FD140B55E1}" srcOrd="4" destOrd="0" presId="urn:microsoft.com/office/officeart/2005/8/layout/hierarchy1"/>
    <dgm:cxn modelId="{F653A104-9140-CC48-846B-621AEA50E585}" type="presParOf" srcId="{5DFD4BBE-87F3-4205-851C-7F7FA48B3016}" destId="{82218720-F852-F54D-BE8B-D32AF37FCE37}" srcOrd="5" destOrd="0" presId="urn:microsoft.com/office/officeart/2005/8/layout/hierarchy1"/>
    <dgm:cxn modelId="{5608AF70-07C1-C34B-8C94-983C994FAF40}" type="presParOf" srcId="{82218720-F852-F54D-BE8B-D32AF37FCE37}" destId="{51496C3E-B3C3-764F-B3BA-05D0D5CF3BA7}" srcOrd="0" destOrd="0" presId="urn:microsoft.com/office/officeart/2005/8/layout/hierarchy1"/>
    <dgm:cxn modelId="{244C21FF-DFC4-D34A-AF32-F57C77E0B890}" type="presParOf" srcId="{51496C3E-B3C3-764F-B3BA-05D0D5CF3BA7}" destId="{1A8D6C24-ACF4-F349-A684-55825947D2F4}" srcOrd="0" destOrd="0" presId="urn:microsoft.com/office/officeart/2005/8/layout/hierarchy1"/>
    <dgm:cxn modelId="{1D460B2B-2AF4-4448-96C7-9448EB96AD3E}" type="presParOf" srcId="{51496C3E-B3C3-764F-B3BA-05D0D5CF3BA7}" destId="{C1D070BF-3272-D94B-8A2D-A0D7EA1E5BAD}" srcOrd="1" destOrd="0" presId="urn:microsoft.com/office/officeart/2005/8/layout/hierarchy1"/>
    <dgm:cxn modelId="{72653C7F-8E3B-0942-96E2-B8E51C834DAA}" type="presParOf" srcId="{82218720-F852-F54D-BE8B-D32AF37FCE37}" destId="{7F9898CE-F5D0-F14D-A2D4-B92C24C03298}" srcOrd="1" destOrd="0" presId="urn:microsoft.com/office/officeart/2005/8/layout/hierarchy1"/>
    <dgm:cxn modelId="{0BD75A4D-64D4-6B46-A7BB-5647A63E60A2}" type="presParOf" srcId="{5DFD4BBE-87F3-4205-851C-7F7FA48B3016}" destId="{ECC8E14B-403A-F346-B6C3-381AE38B9031}" srcOrd="6" destOrd="0" presId="urn:microsoft.com/office/officeart/2005/8/layout/hierarchy1"/>
    <dgm:cxn modelId="{BE57A803-3D94-6B4C-A2A6-CD5D2CCEF37D}" type="presParOf" srcId="{5DFD4BBE-87F3-4205-851C-7F7FA48B3016}" destId="{5A679A12-57CF-7846-8BE0-9898AD83DE70}" srcOrd="7" destOrd="0" presId="urn:microsoft.com/office/officeart/2005/8/layout/hierarchy1"/>
    <dgm:cxn modelId="{FD154D4C-5BE0-9244-9F25-6D5E40334018}" type="presParOf" srcId="{5A679A12-57CF-7846-8BE0-9898AD83DE70}" destId="{B19976D4-9C7B-8041-BA55-D1D4BE52290F}" srcOrd="0" destOrd="0" presId="urn:microsoft.com/office/officeart/2005/8/layout/hierarchy1"/>
    <dgm:cxn modelId="{30F058B0-02F9-864F-9D9E-2271D8455D9D}" type="presParOf" srcId="{B19976D4-9C7B-8041-BA55-D1D4BE52290F}" destId="{39EA14DD-590D-4749-BBE7-470BDA177FC4}" srcOrd="0" destOrd="0" presId="urn:microsoft.com/office/officeart/2005/8/layout/hierarchy1"/>
    <dgm:cxn modelId="{798152D5-F843-0141-BF56-CFB1A68C1564}" type="presParOf" srcId="{B19976D4-9C7B-8041-BA55-D1D4BE52290F}" destId="{DCC771BE-C93E-184E-AE76-ADE2D5542485}" srcOrd="1" destOrd="0" presId="urn:microsoft.com/office/officeart/2005/8/layout/hierarchy1"/>
    <dgm:cxn modelId="{1C6F8D27-9D63-B64F-B328-5E43E03DD72C}" type="presParOf" srcId="{5A679A12-57CF-7846-8BE0-9898AD83DE70}" destId="{42B28EB0-172A-154F-830C-27C982A95F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4D6973-631B-4545-98F0-D1C9D3A5C77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25C4172-0B60-4F86-BB32-4F7DE2FDBD33}">
      <dgm:prSet phldrT="[Text]" custT="1"/>
      <dgm:spPr/>
      <dgm:t>
        <a:bodyPr/>
        <a:lstStyle/>
        <a:p>
          <a:r>
            <a:rPr lang="en-US" sz="1600"/>
            <a:t>Plasma Models</a:t>
          </a:r>
        </a:p>
      </dgm:t>
    </dgm:pt>
    <dgm:pt modelId="{AA225D66-3253-4805-8A60-07231576E784}" type="parTrans" cxnId="{2EF7BA65-A9FF-4CAA-87A3-CEAE9FB43200}">
      <dgm:prSet/>
      <dgm:spPr/>
      <dgm:t>
        <a:bodyPr/>
        <a:lstStyle/>
        <a:p>
          <a:endParaRPr lang="en-US"/>
        </a:p>
      </dgm:t>
    </dgm:pt>
    <dgm:pt modelId="{16BAFA28-C950-4242-BC91-43B113AFAF16}" type="sibTrans" cxnId="{2EF7BA65-A9FF-4CAA-87A3-CEAE9FB43200}">
      <dgm:prSet/>
      <dgm:spPr/>
      <dgm:t>
        <a:bodyPr/>
        <a:lstStyle/>
        <a:p>
          <a:endParaRPr lang="en-US"/>
        </a:p>
      </dgm:t>
    </dgm:pt>
    <dgm:pt modelId="{FF8F975F-5CE5-4185-B88E-CFFD158C9BB5}">
      <dgm:prSet phldrT="[Text]" custT="1"/>
      <dgm:spPr/>
      <dgm:t>
        <a:bodyPr/>
        <a:lstStyle/>
        <a:p>
          <a:r>
            <a:rPr lang="en-US" sz="1600"/>
            <a:t>Fluid Model</a:t>
          </a:r>
        </a:p>
      </dgm:t>
    </dgm:pt>
    <dgm:pt modelId="{7F2D0097-DBFE-4903-A222-B24312F78BC6}" type="parTrans" cxnId="{20B668DB-4F11-40F1-84F8-F5E0AA38F67E}">
      <dgm:prSet/>
      <dgm:spPr/>
      <dgm:t>
        <a:bodyPr/>
        <a:lstStyle/>
        <a:p>
          <a:endParaRPr lang="en-US"/>
        </a:p>
      </dgm:t>
    </dgm:pt>
    <dgm:pt modelId="{53007616-8B10-477C-8279-A8C0AF7A35A9}" type="sibTrans" cxnId="{20B668DB-4F11-40F1-84F8-F5E0AA38F67E}">
      <dgm:prSet/>
      <dgm:spPr/>
      <dgm:t>
        <a:bodyPr/>
        <a:lstStyle/>
        <a:p>
          <a:endParaRPr lang="en-US"/>
        </a:p>
      </dgm:t>
    </dgm:pt>
    <dgm:pt modelId="{F764A42B-6D3A-9A41-B367-CEC12C192754}">
      <dgm:prSet phldrT="[Text]" custT="1"/>
      <dgm:spPr/>
      <dgm:t>
        <a:bodyPr/>
        <a:lstStyle/>
        <a:p>
          <a:r>
            <a:rPr lang="en-US" sz="1600"/>
            <a:t>Magneto-hydrodynamics</a:t>
          </a:r>
        </a:p>
      </dgm:t>
    </dgm:pt>
    <dgm:pt modelId="{6941C4CB-C145-534A-9DCD-C82E47034EF2}" type="parTrans" cxnId="{ADEAED27-BBAD-A14A-A3FB-CA7EBF096DA1}">
      <dgm:prSet/>
      <dgm:spPr/>
      <dgm:t>
        <a:bodyPr/>
        <a:lstStyle/>
        <a:p>
          <a:endParaRPr lang="en-US"/>
        </a:p>
      </dgm:t>
    </dgm:pt>
    <dgm:pt modelId="{8FDC0BBC-005A-D64E-B2AC-2EE7DBB05D25}" type="sibTrans" cxnId="{ADEAED27-BBAD-A14A-A3FB-CA7EBF096DA1}">
      <dgm:prSet/>
      <dgm:spPr/>
      <dgm:t>
        <a:bodyPr/>
        <a:lstStyle/>
        <a:p>
          <a:endParaRPr lang="en-US"/>
        </a:p>
      </dgm:t>
    </dgm:pt>
    <dgm:pt modelId="{30AA7BE6-A0A6-DA48-AB9E-1F5607982C0F}">
      <dgm:prSet phldrT="[Text]" custT="1"/>
      <dgm:spPr/>
      <dgm:t>
        <a:bodyPr/>
        <a:lstStyle/>
        <a:p>
          <a:r>
            <a:rPr lang="en-US" sz="1600"/>
            <a:t>Continuity Equation</a:t>
          </a:r>
        </a:p>
        <a:p>
          <a:r>
            <a:rPr lang="en-US" sz="1600"/>
            <a:t>Momentum Equation</a:t>
          </a:r>
        </a:p>
        <a:p>
          <a:r>
            <a:rPr lang="en-US" sz="1600"/>
            <a:t>Maxwell’s Equations (magnetized plasma)</a:t>
          </a:r>
        </a:p>
      </dgm:t>
    </dgm:pt>
    <dgm:pt modelId="{11AE9F0D-AD25-964B-9330-27A04D1F96E7}" type="parTrans" cxnId="{D2020E9B-C508-9A45-A073-AE623EDE5DA8}">
      <dgm:prSet/>
      <dgm:spPr/>
      <dgm:t>
        <a:bodyPr/>
        <a:lstStyle/>
        <a:p>
          <a:endParaRPr lang="en-US"/>
        </a:p>
      </dgm:t>
    </dgm:pt>
    <dgm:pt modelId="{C1EB25D5-D5DE-E24D-B8EA-1A2E4A204C94}" type="sibTrans" cxnId="{D2020E9B-C508-9A45-A073-AE623EDE5DA8}">
      <dgm:prSet/>
      <dgm:spPr/>
      <dgm:t>
        <a:bodyPr/>
        <a:lstStyle/>
        <a:p>
          <a:endParaRPr lang="en-US"/>
        </a:p>
      </dgm:t>
    </dgm:pt>
    <dgm:pt modelId="{94E158F8-AD66-AD4B-8F2C-4C64B24A24F6}">
      <dgm:prSet phldrT="[Text]" custT="1"/>
      <dgm:spPr/>
      <dgm:t>
        <a:bodyPr/>
        <a:lstStyle/>
        <a:p>
          <a:r>
            <a:rPr lang="en-US" sz="1600"/>
            <a:t>Hybrid-models </a:t>
          </a:r>
        </a:p>
      </dgm:t>
    </dgm:pt>
    <dgm:pt modelId="{7CD88BF2-0C6E-B945-B2E3-828526F36112}" type="parTrans" cxnId="{B1DCF92E-74DB-8449-9EFF-41E011ADAF80}">
      <dgm:prSet/>
      <dgm:spPr/>
      <dgm:t>
        <a:bodyPr/>
        <a:lstStyle/>
        <a:p>
          <a:endParaRPr lang="en-US"/>
        </a:p>
      </dgm:t>
    </dgm:pt>
    <dgm:pt modelId="{C8E8B1C8-22EB-6348-9112-6021F2C5F0FA}" type="sibTrans" cxnId="{B1DCF92E-74DB-8449-9EFF-41E011ADAF80}">
      <dgm:prSet/>
      <dgm:spPr/>
      <dgm:t>
        <a:bodyPr/>
        <a:lstStyle/>
        <a:p>
          <a:endParaRPr lang="en-US"/>
        </a:p>
      </dgm:t>
    </dgm:pt>
    <dgm:pt modelId="{A1376A92-8D50-2248-B8EC-67A16104BC63}">
      <dgm:prSet phldrT="[Text]" custT="1"/>
      <dgm:spPr/>
      <dgm:t>
        <a:bodyPr/>
        <a:lstStyle/>
        <a:p>
          <a:r>
            <a:rPr lang="en-US" sz="1600"/>
            <a:t>Kinetic Model</a:t>
          </a:r>
        </a:p>
      </dgm:t>
    </dgm:pt>
    <dgm:pt modelId="{A6B8D1B0-96A2-D547-B97E-15F4489E75C2}" type="parTrans" cxnId="{537BB6F6-485B-D241-988F-F79A8BE0160D}">
      <dgm:prSet/>
      <dgm:spPr/>
      <dgm:t>
        <a:bodyPr/>
        <a:lstStyle/>
        <a:p>
          <a:endParaRPr lang="en-US"/>
        </a:p>
      </dgm:t>
    </dgm:pt>
    <dgm:pt modelId="{1C58A1A5-04AA-6C49-A4F2-38F83BFD9392}" type="sibTrans" cxnId="{537BB6F6-485B-D241-988F-F79A8BE0160D}">
      <dgm:prSet/>
      <dgm:spPr/>
      <dgm:t>
        <a:bodyPr/>
        <a:lstStyle/>
        <a:p>
          <a:endParaRPr lang="en-US"/>
        </a:p>
      </dgm:t>
    </dgm:pt>
    <dgm:pt modelId="{38E58361-3FEC-0247-8915-DA17C59A83A3}">
      <dgm:prSet phldrT="[Text]" custT="1"/>
      <dgm:spPr/>
      <dgm:t>
        <a:bodyPr/>
        <a:lstStyle/>
        <a:p>
          <a:r>
            <a:rPr lang="en-US" sz="1600" err="1"/>
            <a:t>Vlasov</a:t>
          </a:r>
          <a:r>
            <a:rPr lang="en-US" sz="1600"/>
            <a:t> equation Maxwell’s Equations</a:t>
          </a:r>
        </a:p>
      </dgm:t>
    </dgm:pt>
    <dgm:pt modelId="{8D1B99E8-09D6-1748-B53C-51ACEC897A2D}" type="parTrans" cxnId="{96D5AEED-6172-3E4B-8DF2-A449DB867AA7}">
      <dgm:prSet/>
      <dgm:spPr/>
      <dgm:t>
        <a:bodyPr/>
        <a:lstStyle/>
        <a:p>
          <a:endParaRPr lang="en-US"/>
        </a:p>
      </dgm:t>
    </dgm:pt>
    <dgm:pt modelId="{ABAF91DF-D0DB-B742-881A-F333E335B49F}" type="sibTrans" cxnId="{96D5AEED-6172-3E4B-8DF2-A449DB867AA7}">
      <dgm:prSet/>
      <dgm:spPr/>
      <dgm:t>
        <a:bodyPr/>
        <a:lstStyle/>
        <a:p>
          <a:endParaRPr lang="en-US"/>
        </a:p>
      </dgm:t>
    </dgm:pt>
    <dgm:pt modelId="{87AE3EA4-E3C2-4B3B-A30F-C4BAAE178034}" type="pres">
      <dgm:prSet presAssocID="{254D6973-631B-4545-98F0-D1C9D3A5C773}" presName="hierChild1" presStyleCnt="0">
        <dgm:presLayoutVars>
          <dgm:chPref val="1"/>
          <dgm:dir/>
          <dgm:animOne val="branch"/>
          <dgm:animLvl val="lvl"/>
          <dgm:resizeHandles/>
        </dgm:presLayoutVars>
      </dgm:prSet>
      <dgm:spPr/>
    </dgm:pt>
    <dgm:pt modelId="{6BB5188F-D4C5-401F-ADA4-EC10CB5A8ACB}" type="pres">
      <dgm:prSet presAssocID="{D25C4172-0B60-4F86-BB32-4F7DE2FDBD33}" presName="hierRoot1" presStyleCnt="0"/>
      <dgm:spPr/>
    </dgm:pt>
    <dgm:pt modelId="{84F14EEA-C94D-48BB-8A7C-1139DBACE173}" type="pres">
      <dgm:prSet presAssocID="{D25C4172-0B60-4F86-BB32-4F7DE2FDBD33}" presName="composite" presStyleCnt="0"/>
      <dgm:spPr/>
    </dgm:pt>
    <dgm:pt modelId="{6B939578-9FDE-4019-BD6F-10237320F1AE}" type="pres">
      <dgm:prSet presAssocID="{D25C4172-0B60-4F86-BB32-4F7DE2FDBD33}" presName="background" presStyleLbl="node0" presStyleIdx="0" presStyleCnt="1"/>
      <dgm:spPr/>
    </dgm:pt>
    <dgm:pt modelId="{EE7E9AA6-FB14-41BC-98BD-3CFF020F9E0F}" type="pres">
      <dgm:prSet presAssocID="{D25C4172-0B60-4F86-BB32-4F7DE2FDBD33}" presName="text" presStyleLbl="fgAcc0" presStyleIdx="0" presStyleCnt="1" custScaleX="159336" custScaleY="154953" custLinFactNeighborY="-16748">
        <dgm:presLayoutVars>
          <dgm:chPref val="3"/>
        </dgm:presLayoutVars>
      </dgm:prSet>
      <dgm:spPr/>
    </dgm:pt>
    <dgm:pt modelId="{5DFD4BBE-87F3-4205-851C-7F7FA48B3016}" type="pres">
      <dgm:prSet presAssocID="{D25C4172-0B60-4F86-BB32-4F7DE2FDBD33}" presName="hierChild2" presStyleCnt="0"/>
      <dgm:spPr/>
    </dgm:pt>
    <dgm:pt modelId="{6B595601-06D8-7B42-820B-CCED89189426}" type="pres">
      <dgm:prSet presAssocID="{A6B8D1B0-96A2-D547-B97E-15F4489E75C2}" presName="Name10" presStyleLbl="parChTrans1D2" presStyleIdx="0" presStyleCnt="4"/>
      <dgm:spPr/>
    </dgm:pt>
    <dgm:pt modelId="{FB59544D-838F-5A4B-B5D0-912537AD2D63}" type="pres">
      <dgm:prSet presAssocID="{A1376A92-8D50-2248-B8EC-67A16104BC63}" presName="hierRoot2" presStyleCnt="0"/>
      <dgm:spPr/>
    </dgm:pt>
    <dgm:pt modelId="{F10BEF6A-237E-3B47-8BE3-95EE2C9A7EAC}" type="pres">
      <dgm:prSet presAssocID="{A1376A92-8D50-2248-B8EC-67A16104BC63}" presName="composite2" presStyleCnt="0"/>
      <dgm:spPr/>
    </dgm:pt>
    <dgm:pt modelId="{967ECA2B-6B70-0843-9E21-528885B60C78}" type="pres">
      <dgm:prSet presAssocID="{A1376A92-8D50-2248-B8EC-67A16104BC63}" presName="background2" presStyleLbl="node2" presStyleIdx="0" presStyleCnt="4"/>
      <dgm:spPr/>
    </dgm:pt>
    <dgm:pt modelId="{9A0E4806-D626-B14B-A79E-539EB9ECB5F6}" type="pres">
      <dgm:prSet presAssocID="{A1376A92-8D50-2248-B8EC-67A16104BC63}" presName="text2" presStyleLbl="fgAcc2" presStyleIdx="0" presStyleCnt="4" custScaleX="180591">
        <dgm:presLayoutVars>
          <dgm:chPref val="3"/>
        </dgm:presLayoutVars>
      </dgm:prSet>
      <dgm:spPr/>
    </dgm:pt>
    <dgm:pt modelId="{0007BF4F-83E7-1544-AC61-BCB53416960F}" type="pres">
      <dgm:prSet presAssocID="{A1376A92-8D50-2248-B8EC-67A16104BC63}" presName="hierChild3" presStyleCnt="0"/>
      <dgm:spPr/>
    </dgm:pt>
    <dgm:pt modelId="{83C863DA-1E08-6341-863E-CB744ED5D20F}" type="pres">
      <dgm:prSet presAssocID="{8D1B99E8-09D6-1748-B53C-51ACEC897A2D}" presName="Name17" presStyleLbl="parChTrans1D3" presStyleIdx="0" presStyleCnt="2"/>
      <dgm:spPr/>
    </dgm:pt>
    <dgm:pt modelId="{76880E7A-2E42-6940-AA9E-2DAF80D770F9}" type="pres">
      <dgm:prSet presAssocID="{38E58361-3FEC-0247-8915-DA17C59A83A3}" presName="hierRoot3" presStyleCnt="0"/>
      <dgm:spPr/>
    </dgm:pt>
    <dgm:pt modelId="{FBE98BDC-10EB-6B4F-A332-3D15A55E07AC}" type="pres">
      <dgm:prSet presAssocID="{38E58361-3FEC-0247-8915-DA17C59A83A3}" presName="composite3" presStyleCnt="0"/>
      <dgm:spPr/>
    </dgm:pt>
    <dgm:pt modelId="{D9DBA298-BE90-464E-B180-4E7D0A57A276}" type="pres">
      <dgm:prSet presAssocID="{38E58361-3FEC-0247-8915-DA17C59A83A3}" presName="background3" presStyleLbl="node3" presStyleIdx="0" presStyleCnt="2"/>
      <dgm:spPr/>
    </dgm:pt>
    <dgm:pt modelId="{C9F6E2C7-8C91-3744-AE56-45051AB6DAC2}" type="pres">
      <dgm:prSet presAssocID="{38E58361-3FEC-0247-8915-DA17C59A83A3}" presName="text3" presStyleLbl="fgAcc3" presStyleIdx="0" presStyleCnt="2" custScaleX="143716" custScaleY="151704">
        <dgm:presLayoutVars>
          <dgm:chPref val="3"/>
        </dgm:presLayoutVars>
      </dgm:prSet>
      <dgm:spPr/>
    </dgm:pt>
    <dgm:pt modelId="{E391BC7D-E183-2F4C-A889-930B1847D55C}" type="pres">
      <dgm:prSet presAssocID="{38E58361-3FEC-0247-8915-DA17C59A83A3}" presName="hierChild4" presStyleCnt="0"/>
      <dgm:spPr/>
    </dgm:pt>
    <dgm:pt modelId="{59DEFF22-0456-A540-8C37-295186E03C30}" type="pres">
      <dgm:prSet presAssocID="{7F2D0097-DBFE-4903-A222-B24312F78BC6}" presName="Name10" presStyleLbl="parChTrans1D2" presStyleIdx="1" presStyleCnt="4"/>
      <dgm:spPr/>
    </dgm:pt>
    <dgm:pt modelId="{5E16C42C-0025-7346-9E15-8821E7011F03}" type="pres">
      <dgm:prSet presAssocID="{FF8F975F-5CE5-4185-B88E-CFFD158C9BB5}" presName="hierRoot2" presStyleCnt="0"/>
      <dgm:spPr/>
    </dgm:pt>
    <dgm:pt modelId="{DB7EB4BC-97FA-DB4B-A172-0C190471F16D}" type="pres">
      <dgm:prSet presAssocID="{FF8F975F-5CE5-4185-B88E-CFFD158C9BB5}" presName="composite2" presStyleCnt="0"/>
      <dgm:spPr/>
    </dgm:pt>
    <dgm:pt modelId="{A4AEA4F4-67DF-7E4C-9E60-869B8A50742E}" type="pres">
      <dgm:prSet presAssocID="{FF8F975F-5CE5-4185-B88E-CFFD158C9BB5}" presName="background2" presStyleLbl="node2" presStyleIdx="1" presStyleCnt="4"/>
      <dgm:spPr/>
    </dgm:pt>
    <dgm:pt modelId="{384E8736-D331-0C4E-B861-E83C138CF665}" type="pres">
      <dgm:prSet presAssocID="{FF8F975F-5CE5-4185-B88E-CFFD158C9BB5}" presName="text2" presStyleLbl="fgAcc2" presStyleIdx="1" presStyleCnt="4" custScaleX="148384">
        <dgm:presLayoutVars>
          <dgm:chPref val="3"/>
        </dgm:presLayoutVars>
      </dgm:prSet>
      <dgm:spPr/>
    </dgm:pt>
    <dgm:pt modelId="{12E66B69-762D-B343-B28E-F840DF0B20A8}" type="pres">
      <dgm:prSet presAssocID="{FF8F975F-5CE5-4185-B88E-CFFD158C9BB5}" presName="hierChild3" presStyleCnt="0"/>
      <dgm:spPr/>
    </dgm:pt>
    <dgm:pt modelId="{72F4C48A-A0CA-9E4F-9E11-D01A1CA234F0}" type="pres">
      <dgm:prSet presAssocID="{11AE9F0D-AD25-964B-9330-27A04D1F96E7}" presName="Name17" presStyleLbl="parChTrans1D3" presStyleIdx="1" presStyleCnt="2"/>
      <dgm:spPr/>
    </dgm:pt>
    <dgm:pt modelId="{51490E5E-EE45-AD4F-9F87-83F0BA32121C}" type="pres">
      <dgm:prSet presAssocID="{30AA7BE6-A0A6-DA48-AB9E-1F5607982C0F}" presName="hierRoot3" presStyleCnt="0"/>
      <dgm:spPr/>
    </dgm:pt>
    <dgm:pt modelId="{9C86B601-BEF7-5E4C-BDA8-E4DEDFDA9ED7}" type="pres">
      <dgm:prSet presAssocID="{30AA7BE6-A0A6-DA48-AB9E-1F5607982C0F}" presName="composite3" presStyleCnt="0"/>
      <dgm:spPr/>
    </dgm:pt>
    <dgm:pt modelId="{391C71C3-2ABA-D348-8E04-815704A4DB14}" type="pres">
      <dgm:prSet presAssocID="{30AA7BE6-A0A6-DA48-AB9E-1F5607982C0F}" presName="background3" presStyleLbl="node3" presStyleIdx="1" presStyleCnt="2"/>
      <dgm:spPr/>
    </dgm:pt>
    <dgm:pt modelId="{797A56D5-8341-E847-B35D-9823062A5889}" type="pres">
      <dgm:prSet presAssocID="{30AA7BE6-A0A6-DA48-AB9E-1F5607982C0F}" presName="text3" presStyleLbl="fgAcc3" presStyleIdx="1" presStyleCnt="2" custScaleX="181839" custScaleY="157196">
        <dgm:presLayoutVars>
          <dgm:chPref val="3"/>
        </dgm:presLayoutVars>
      </dgm:prSet>
      <dgm:spPr/>
    </dgm:pt>
    <dgm:pt modelId="{AA381B84-27E6-6743-B352-5CF90CFB8D2A}" type="pres">
      <dgm:prSet presAssocID="{30AA7BE6-A0A6-DA48-AB9E-1F5607982C0F}" presName="hierChild4" presStyleCnt="0"/>
      <dgm:spPr/>
    </dgm:pt>
    <dgm:pt modelId="{D21AD95F-C050-204B-B6E0-93FD140B55E1}" type="pres">
      <dgm:prSet presAssocID="{6941C4CB-C145-534A-9DCD-C82E47034EF2}" presName="Name10" presStyleLbl="parChTrans1D2" presStyleIdx="2" presStyleCnt="4"/>
      <dgm:spPr/>
    </dgm:pt>
    <dgm:pt modelId="{82218720-F852-F54D-BE8B-D32AF37FCE37}" type="pres">
      <dgm:prSet presAssocID="{F764A42B-6D3A-9A41-B367-CEC12C192754}" presName="hierRoot2" presStyleCnt="0"/>
      <dgm:spPr/>
    </dgm:pt>
    <dgm:pt modelId="{51496C3E-B3C3-764F-B3BA-05D0D5CF3BA7}" type="pres">
      <dgm:prSet presAssocID="{F764A42B-6D3A-9A41-B367-CEC12C192754}" presName="composite2" presStyleCnt="0"/>
      <dgm:spPr/>
    </dgm:pt>
    <dgm:pt modelId="{1A8D6C24-ACF4-F349-A684-55825947D2F4}" type="pres">
      <dgm:prSet presAssocID="{F764A42B-6D3A-9A41-B367-CEC12C192754}" presName="background2" presStyleLbl="node2" presStyleIdx="2" presStyleCnt="4"/>
      <dgm:spPr/>
    </dgm:pt>
    <dgm:pt modelId="{C1D070BF-3272-D94B-8A2D-A0D7EA1E5BAD}" type="pres">
      <dgm:prSet presAssocID="{F764A42B-6D3A-9A41-B367-CEC12C192754}" presName="text2" presStyleLbl="fgAcc2" presStyleIdx="2" presStyleCnt="4" custScaleX="157152">
        <dgm:presLayoutVars>
          <dgm:chPref val="3"/>
        </dgm:presLayoutVars>
      </dgm:prSet>
      <dgm:spPr/>
    </dgm:pt>
    <dgm:pt modelId="{7F9898CE-F5D0-F14D-A2D4-B92C24C03298}" type="pres">
      <dgm:prSet presAssocID="{F764A42B-6D3A-9A41-B367-CEC12C192754}" presName="hierChild3" presStyleCnt="0"/>
      <dgm:spPr/>
    </dgm:pt>
    <dgm:pt modelId="{ECC8E14B-403A-F346-B6C3-381AE38B9031}" type="pres">
      <dgm:prSet presAssocID="{7CD88BF2-0C6E-B945-B2E3-828526F36112}" presName="Name10" presStyleLbl="parChTrans1D2" presStyleIdx="3" presStyleCnt="4"/>
      <dgm:spPr/>
    </dgm:pt>
    <dgm:pt modelId="{5A679A12-57CF-7846-8BE0-9898AD83DE70}" type="pres">
      <dgm:prSet presAssocID="{94E158F8-AD66-AD4B-8F2C-4C64B24A24F6}" presName="hierRoot2" presStyleCnt="0"/>
      <dgm:spPr/>
    </dgm:pt>
    <dgm:pt modelId="{B19976D4-9C7B-8041-BA55-D1D4BE52290F}" type="pres">
      <dgm:prSet presAssocID="{94E158F8-AD66-AD4B-8F2C-4C64B24A24F6}" presName="composite2" presStyleCnt="0"/>
      <dgm:spPr/>
    </dgm:pt>
    <dgm:pt modelId="{39EA14DD-590D-4749-BBE7-470BDA177FC4}" type="pres">
      <dgm:prSet presAssocID="{94E158F8-AD66-AD4B-8F2C-4C64B24A24F6}" presName="background2" presStyleLbl="node2" presStyleIdx="3" presStyleCnt="4"/>
      <dgm:spPr>
        <a:solidFill>
          <a:srgbClr val="FF0000"/>
        </a:solidFill>
      </dgm:spPr>
    </dgm:pt>
    <dgm:pt modelId="{DCC771BE-C93E-184E-AE76-ADE2D5542485}" type="pres">
      <dgm:prSet presAssocID="{94E158F8-AD66-AD4B-8F2C-4C64B24A24F6}" presName="text2" presStyleLbl="fgAcc2" presStyleIdx="3" presStyleCnt="4">
        <dgm:presLayoutVars>
          <dgm:chPref val="3"/>
        </dgm:presLayoutVars>
      </dgm:prSet>
      <dgm:spPr/>
    </dgm:pt>
    <dgm:pt modelId="{42B28EB0-172A-154F-830C-27C982A95FF6}" type="pres">
      <dgm:prSet presAssocID="{94E158F8-AD66-AD4B-8F2C-4C64B24A24F6}" presName="hierChild3" presStyleCnt="0"/>
      <dgm:spPr/>
    </dgm:pt>
  </dgm:ptLst>
  <dgm:cxnLst>
    <dgm:cxn modelId="{C1BB0D05-4352-144B-A605-CDD6E6535C9F}" type="presOf" srcId="{38E58361-3FEC-0247-8915-DA17C59A83A3}" destId="{C9F6E2C7-8C91-3744-AE56-45051AB6DAC2}" srcOrd="0" destOrd="0" presId="urn:microsoft.com/office/officeart/2005/8/layout/hierarchy1"/>
    <dgm:cxn modelId="{4C135B05-B85A-624F-A37A-A26F082F9EC2}" type="presOf" srcId="{8D1B99E8-09D6-1748-B53C-51ACEC897A2D}" destId="{83C863DA-1E08-6341-863E-CB744ED5D20F}" srcOrd="0" destOrd="0" presId="urn:microsoft.com/office/officeart/2005/8/layout/hierarchy1"/>
    <dgm:cxn modelId="{F14CC415-9AD3-5349-8728-63F86DBEA289}" type="presOf" srcId="{30AA7BE6-A0A6-DA48-AB9E-1F5607982C0F}" destId="{797A56D5-8341-E847-B35D-9823062A5889}" srcOrd="0" destOrd="0" presId="urn:microsoft.com/office/officeart/2005/8/layout/hierarchy1"/>
    <dgm:cxn modelId="{98404026-B3E7-F448-B336-8D3719E43CEB}" type="presOf" srcId="{A1376A92-8D50-2248-B8EC-67A16104BC63}" destId="{9A0E4806-D626-B14B-A79E-539EB9ECB5F6}" srcOrd="0" destOrd="0" presId="urn:microsoft.com/office/officeart/2005/8/layout/hierarchy1"/>
    <dgm:cxn modelId="{E81CDD27-935E-40A0-B0B7-15CCA1362CA3}" type="presOf" srcId="{254D6973-631B-4545-98F0-D1C9D3A5C773}" destId="{87AE3EA4-E3C2-4B3B-A30F-C4BAAE178034}" srcOrd="0" destOrd="0" presId="urn:microsoft.com/office/officeart/2005/8/layout/hierarchy1"/>
    <dgm:cxn modelId="{ADEAED27-BBAD-A14A-A3FB-CA7EBF096DA1}" srcId="{D25C4172-0B60-4F86-BB32-4F7DE2FDBD33}" destId="{F764A42B-6D3A-9A41-B367-CEC12C192754}" srcOrd="2" destOrd="0" parTransId="{6941C4CB-C145-534A-9DCD-C82E47034EF2}" sibTransId="{8FDC0BBC-005A-D64E-B2AC-2EE7DBB05D25}"/>
    <dgm:cxn modelId="{B1DCF92E-74DB-8449-9EFF-41E011ADAF80}" srcId="{D25C4172-0B60-4F86-BB32-4F7DE2FDBD33}" destId="{94E158F8-AD66-AD4B-8F2C-4C64B24A24F6}" srcOrd="3" destOrd="0" parTransId="{7CD88BF2-0C6E-B945-B2E3-828526F36112}" sibTransId="{C8E8B1C8-22EB-6348-9112-6021F2C5F0FA}"/>
    <dgm:cxn modelId="{C1088250-3B3B-B64D-83EF-3AE4EE88FB64}" type="presOf" srcId="{94E158F8-AD66-AD4B-8F2C-4C64B24A24F6}" destId="{DCC771BE-C93E-184E-AE76-ADE2D5542485}" srcOrd="0" destOrd="0" presId="urn:microsoft.com/office/officeart/2005/8/layout/hierarchy1"/>
    <dgm:cxn modelId="{7358C35B-2AD6-2241-BAFB-57508C713AA0}" type="presOf" srcId="{F764A42B-6D3A-9A41-B367-CEC12C192754}" destId="{C1D070BF-3272-D94B-8A2D-A0D7EA1E5BAD}" srcOrd="0" destOrd="0" presId="urn:microsoft.com/office/officeart/2005/8/layout/hierarchy1"/>
    <dgm:cxn modelId="{2EF7BA65-A9FF-4CAA-87A3-CEAE9FB43200}" srcId="{254D6973-631B-4545-98F0-D1C9D3A5C773}" destId="{D25C4172-0B60-4F86-BB32-4F7DE2FDBD33}" srcOrd="0" destOrd="0" parTransId="{AA225D66-3253-4805-8A60-07231576E784}" sibTransId="{16BAFA28-C950-4242-BC91-43B113AFAF16}"/>
    <dgm:cxn modelId="{7257A56A-990E-4D40-AAD7-604CAB04CC56}" type="presOf" srcId="{D25C4172-0B60-4F86-BB32-4F7DE2FDBD33}" destId="{EE7E9AA6-FB14-41BC-98BD-3CFF020F9E0F}" srcOrd="0" destOrd="0" presId="urn:microsoft.com/office/officeart/2005/8/layout/hierarchy1"/>
    <dgm:cxn modelId="{5FB73271-F2DE-4C4E-9463-521FD4D19832}" type="presOf" srcId="{7CD88BF2-0C6E-B945-B2E3-828526F36112}" destId="{ECC8E14B-403A-F346-B6C3-381AE38B9031}" srcOrd="0" destOrd="0" presId="urn:microsoft.com/office/officeart/2005/8/layout/hierarchy1"/>
    <dgm:cxn modelId="{45A6AE71-F850-B14F-BD82-9C08A440E7F0}" type="presOf" srcId="{11AE9F0D-AD25-964B-9330-27A04D1F96E7}" destId="{72F4C48A-A0CA-9E4F-9E11-D01A1CA234F0}" srcOrd="0" destOrd="0" presId="urn:microsoft.com/office/officeart/2005/8/layout/hierarchy1"/>
    <dgm:cxn modelId="{D2020E9B-C508-9A45-A073-AE623EDE5DA8}" srcId="{FF8F975F-5CE5-4185-B88E-CFFD158C9BB5}" destId="{30AA7BE6-A0A6-DA48-AB9E-1F5607982C0F}" srcOrd="0" destOrd="0" parTransId="{11AE9F0D-AD25-964B-9330-27A04D1F96E7}" sibTransId="{C1EB25D5-D5DE-E24D-B8EA-1A2E4A204C94}"/>
    <dgm:cxn modelId="{E0CFE4C4-F030-2E47-B17A-6694B72B4EF8}" type="presOf" srcId="{FF8F975F-5CE5-4185-B88E-CFFD158C9BB5}" destId="{384E8736-D331-0C4E-B861-E83C138CF665}" srcOrd="0" destOrd="0" presId="urn:microsoft.com/office/officeart/2005/8/layout/hierarchy1"/>
    <dgm:cxn modelId="{87A9A2CD-91D4-304C-91EA-62D29189D53B}" type="presOf" srcId="{7F2D0097-DBFE-4903-A222-B24312F78BC6}" destId="{59DEFF22-0456-A540-8C37-295186E03C30}" srcOrd="0" destOrd="0" presId="urn:microsoft.com/office/officeart/2005/8/layout/hierarchy1"/>
    <dgm:cxn modelId="{EF27BECF-98D6-1C45-9258-103C8E766A3F}" type="presOf" srcId="{6941C4CB-C145-534A-9DCD-C82E47034EF2}" destId="{D21AD95F-C050-204B-B6E0-93FD140B55E1}" srcOrd="0" destOrd="0" presId="urn:microsoft.com/office/officeart/2005/8/layout/hierarchy1"/>
    <dgm:cxn modelId="{20B668DB-4F11-40F1-84F8-F5E0AA38F67E}" srcId="{D25C4172-0B60-4F86-BB32-4F7DE2FDBD33}" destId="{FF8F975F-5CE5-4185-B88E-CFFD158C9BB5}" srcOrd="1" destOrd="0" parTransId="{7F2D0097-DBFE-4903-A222-B24312F78BC6}" sibTransId="{53007616-8B10-477C-8279-A8C0AF7A35A9}"/>
    <dgm:cxn modelId="{DDA421E6-F09F-C345-A7AF-1DF15DE11860}" type="presOf" srcId="{A6B8D1B0-96A2-D547-B97E-15F4489E75C2}" destId="{6B595601-06D8-7B42-820B-CCED89189426}" srcOrd="0" destOrd="0" presId="urn:microsoft.com/office/officeart/2005/8/layout/hierarchy1"/>
    <dgm:cxn modelId="{96D5AEED-6172-3E4B-8DF2-A449DB867AA7}" srcId="{A1376A92-8D50-2248-B8EC-67A16104BC63}" destId="{38E58361-3FEC-0247-8915-DA17C59A83A3}" srcOrd="0" destOrd="0" parTransId="{8D1B99E8-09D6-1748-B53C-51ACEC897A2D}" sibTransId="{ABAF91DF-D0DB-B742-881A-F333E335B49F}"/>
    <dgm:cxn modelId="{537BB6F6-485B-D241-988F-F79A8BE0160D}" srcId="{D25C4172-0B60-4F86-BB32-4F7DE2FDBD33}" destId="{A1376A92-8D50-2248-B8EC-67A16104BC63}" srcOrd="0" destOrd="0" parTransId="{A6B8D1B0-96A2-D547-B97E-15F4489E75C2}" sibTransId="{1C58A1A5-04AA-6C49-A4F2-38F83BFD9392}"/>
    <dgm:cxn modelId="{12DDAECF-ED35-48F2-B2F9-224A5373F21D}" type="presParOf" srcId="{87AE3EA4-E3C2-4B3B-A30F-C4BAAE178034}" destId="{6BB5188F-D4C5-401F-ADA4-EC10CB5A8ACB}" srcOrd="0" destOrd="0" presId="urn:microsoft.com/office/officeart/2005/8/layout/hierarchy1"/>
    <dgm:cxn modelId="{49D0D1C5-16AA-47D4-B92F-C515DE72792D}" type="presParOf" srcId="{6BB5188F-D4C5-401F-ADA4-EC10CB5A8ACB}" destId="{84F14EEA-C94D-48BB-8A7C-1139DBACE173}" srcOrd="0" destOrd="0" presId="urn:microsoft.com/office/officeart/2005/8/layout/hierarchy1"/>
    <dgm:cxn modelId="{CDB33F40-E1D2-499D-A1CA-458B84C3270E}" type="presParOf" srcId="{84F14EEA-C94D-48BB-8A7C-1139DBACE173}" destId="{6B939578-9FDE-4019-BD6F-10237320F1AE}" srcOrd="0" destOrd="0" presId="urn:microsoft.com/office/officeart/2005/8/layout/hierarchy1"/>
    <dgm:cxn modelId="{F62D23F8-FB0A-4989-9593-237D05AF1339}" type="presParOf" srcId="{84F14EEA-C94D-48BB-8A7C-1139DBACE173}" destId="{EE7E9AA6-FB14-41BC-98BD-3CFF020F9E0F}" srcOrd="1" destOrd="0" presId="urn:microsoft.com/office/officeart/2005/8/layout/hierarchy1"/>
    <dgm:cxn modelId="{CBF81A96-3405-4D09-80EF-29A7EB08B351}" type="presParOf" srcId="{6BB5188F-D4C5-401F-ADA4-EC10CB5A8ACB}" destId="{5DFD4BBE-87F3-4205-851C-7F7FA48B3016}" srcOrd="1" destOrd="0" presId="urn:microsoft.com/office/officeart/2005/8/layout/hierarchy1"/>
    <dgm:cxn modelId="{6C66AD47-2434-B442-9323-C57D0BFCED1F}" type="presParOf" srcId="{5DFD4BBE-87F3-4205-851C-7F7FA48B3016}" destId="{6B595601-06D8-7B42-820B-CCED89189426}" srcOrd="0" destOrd="0" presId="urn:microsoft.com/office/officeart/2005/8/layout/hierarchy1"/>
    <dgm:cxn modelId="{0204575E-1EC9-9142-880E-5E71FD19FA7D}" type="presParOf" srcId="{5DFD4BBE-87F3-4205-851C-7F7FA48B3016}" destId="{FB59544D-838F-5A4B-B5D0-912537AD2D63}" srcOrd="1" destOrd="0" presId="urn:microsoft.com/office/officeart/2005/8/layout/hierarchy1"/>
    <dgm:cxn modelId="{B5E2AA61-B71C-0C42-87F1-E08ADA42DFAC}" type="presParOf" srcId="{FB59544D-838F-5A4B-B5D0-912537AD2D63}" destId="{F10BEF6A-237E-3B47-8BE3-95EE2C9A7EAC}" srcOrd="0" destOrd="0" presId="urn:microsoft.com/office/officeart/2005/8/layout/hierarchy1"/>
    <dgm:cxn modelId="{8734DB17-B01B-DE41-9458-FDCFF5973988}" type="presParOf" srcId="{F10BEF6A-237E-3B47-8BE3-95EE2C9A7EAC}" destId="{967ECA2B-6B70-0843-9E21-528885B60C78}" srcOrd="0" destOrd="0" presId="urn:microsoft.com/office/officeart/2005/8/layout/hierarchy1"/>
    <dgm:cxn modelId="{3C99957A-0282-5544-A301-C6FD1DBA3A32}" type="presParOf" srcId="{F10BEF6A-237E-3B47-8BE3-95EE2C9A7EAC}" destId="{9A0E4806-D626-B14B-A79E-539EB9ECB5F6}" srcOrd="1" destOrd="0" presId="urn:microsoft.com/office/officeart/2005/8/layout/hierarchy1"/>
    <dgm:cxn modelId="{425E3F4D-646D-0E46-9305-07F5EBCCB648}" type="presParOf" srcId="{FB59544D-838F-5A4B-B5D0-912537AD2D63}" destId="{0007BF4F-83E7-1544-AC61-BCB53416960F}" srcOrd="1" destOrd="0" presId="urn:microsoft.com/office/officeart/2005/8/layout/hierarchy1"/>
    <dgm:cxn modelId="{07F61DBB-7531-B947-98B7-5FAB2B4A3305}" type="presParOf" srcId="{0007BF4F-83E7-1544-AC61-BCB53416960F}" destId="{83C863DA-1E08-6341-863E-CB744ED5D20F}" srcOrd="0" destOrd="0" presId="urn:microsoft.com/office/officeart/2005/8/layout/hierarchy1"/>
    <dgm:cxn modelId="{996A947D-1DCA-BC4B-8D5B-9636596DBBC4}" type="presParOf" srcId="{0007BF4F-83E7-1544-AC61-BCB53416960F}" destId="{76880E7A-2E42-6940-AA9E-2DAF80D770F9}" srcOrd="1" destOrd="0" presId="urn:microsoft.com/office/officeart/2005/8/layout/hierarchy1"/>
    <dgm:cxn modelId="{F9147843-34DE-8C40-A93E-62700E7A820B}" type="presParOf" srcId="{76880E7A-2E42-6940-AA9E-2DAF80D770F9}" destId="{FBE98BDC-10EB-6B4F-A332-3D15A55E07AC}" srcOrd="0" destOrd="0" presId="urn:microsoft.com/office/officeart/2005/8/layout/hierarchy1"/>
    <dgm:cxn modelId="{B41B48D2-C025-6543-BAB1-A8844C2B7089}" type="presParOf" srcId="{FBE98BDC-10EB-6B4F-A332-3D15A55E07AC}" destId="{D9DBA298-BE90-464E-B180-4E7D0A57A276}" srcOrd="0" destOrd="0" presId="urn:microsoft.com/office/officeart/2005/8/layout/hierarchy1"/>
    <dgm:cxn modelId="{22DF35C8-5D68-524E-8D7B-DAFC80CC9FBB}" type="presParOf" srcId="{FBE98BDC-10EB-6B4F-A332-3D15A55E07AC}" destId="{C9F6E2C7-8C91-3744-AE56-45051AB6DAC2}" srcOrd="1" destOrd="0" presId="urn:microsoft.com/office/officeart/2005/8/layout/hierarchy1"/>
    <dgm:cxn modelId="{DF6198C6-45DD-DB42-BD29-3363B8AC56B4}" type="presParOf" srcId="{76880E7A-2E42-6940-AA9E-2DAF80D770F9}" destId="{E391BC7D-E183-2F4C-A889-930B1847D55C}" srcOrd="1" destOrd="0" presId="urn:microsoft.com/office/officeart/2005/8/layout/hierarchy1"/>
    <dgm:cxn modelId="{394175A1-6730-BF46-959D-F92C852DBEF7}" type="presParOf" srcId="{5DFD4BBE-87F3-4205-851C-7F7FA48B3016}" destId="{59DEFF22-0456-A540-8C37-295186E03C30}" srcOrd="2" destOrd="0" presId="urn:microsoft.com/office/officeart/2005/8/layout/hierarchy1"/>
    <dgm:cxn modelId="{64AE097C-CCB9-6745-ADFC-68B55E979447}" type="presParOf" srcId="{5DFD4BBE-87F3-4205-851C-7F7FA48B3016}" destId="{5E16C42C-0025-7346-9E15-8821E7011F03}" srcOrd="3" destOrd="0" presId="urn:microsoft.com/office/officeart/2005/8/layout/hierarchy1"/>
    <dgm:cxn modelId="{940DF859-35DD-2748-81A1-74D3E167D912}" type="presParOf" srcId="{5E16C42C-0025-7346-9E15-8821E7011F03}" destId="{DB7EB4BC-97FA-DB4B-A172-0C190471F16D}" srcOrd="0" destOrd="0" presId="urn:microsoft.com/office/officeart/2005/8/layout/hierarchy1"/>
    <dgm:cxn modelId="{559ABC42-8766-944A-860F-B82E1378EB8E}" type="presParOf" srcId="{DB7EB4BC-97FA-DB4B-A172-0C190471F16D}" destId="{A4AEA4F4-67DF-7E4C-9E60-869B8A50742E}" srcOrd="0" destOrd="0" presId="urn:microsoft.com/office/officeart/2005/8/layout/hierarchy1"/>
    <dgm:cxn modelId="{C9930185-AE29-D148-B67D-62ED3AE5229C}" type="presParOf" srcId="{DB7EB4BC-97FA-DB4B-A172-0C190471F16D}" destId="{384E8736-D331-0C4E-B861-E83C138CF665}" srcOrd="1" destOrd="0" presId="urn:microsoft.com/office/officeart/2005/8/layout/hierarchy1"/>
    <dgm:cxn modelId="{0FE9844E-10F4-DB46-885A-9A60CC3524D5}" type="presParOf" srcId="{5E16C42C-0025-7346-9E15-8821E7011F03}" destId="{12E66B69-762D-B343-B28E-F840DF0B20A8}" srcOrd="1" destOrd="0" presId="urn:microsoft.com/office/officeart/2005/8/layout/hierarchy1"/>
    <dgm:cxn modelId="{7A01C0DE-D46D-0143-97C7-8C309C4F9CDF}" type="presParOf" srcId="{12E66B69-762D-B343-B28E-F840DF0B20A8}" destId="{72F4C48A-A0CA-9E4F-9E11-D01A1CA234F0}" srcOrd="0" destOrd="0" presId="urn:microsoft.com/office/officeart/2005/8/layout/hierarchy1"/>
    <dgm:cxn modelId="{6E115A1D-7379-D54D-BB2C-7DD8E3DB6205}" type="presParOf" srcId="{12E66B69-762D-B343-B28E-F840DF0B20A8}" destId="{51490E5E-EE45-AD4F-9F87-83F0BA32121C}" srcOrd="1" destOrd="0" presId="urn:microsoft.com/office/officeart/2005/8/layout/hierarchy1"/>
    <dgm:cxn modelId="{8AD610DA-EDB6-414C-8C1C-885E11B11AED}" type="presParOf" srcId="{51490E5E-EE45-AD4F-9F87-83F0BA32121C}" destId="{9C86B601-BEF7-5E4C-BDA8-E4DEDFDA9ED7}" srcOrd="0" destOrd="0" presId="urn:microsoft.com/office/officeart/2005/8/layout/hierarchy1"/>
    <dgm:cxn modelId="{0D835722-07E3-E148-BAA7-AE637D108A0B}" type="presParOf" srcId="{9C86B601-BEF7-5E4C-BDA8-E4DEDFDA9ED7}" destId="{391C71C3-2ABA-D348-8E04-815704A4DB14}" srcOrd="0" destOrd="0" presId="urn:microsoft.com/office/officeart/2005/8/layout/hierarchy1"/>
    <dgm:cxn modelId="{2BF2866C-58E0-EB49-AAFA-C30EAD837944}" type="presParOf" srcId="{9C86B601-BEF7-5E4C-BDA8-E4DEDFDA9ED7}" destId="{797A56D5-8341-E847-B35D-9823062A5889}" srcOrd="1" destOrd="0" presId="urn:microsoft.com/office/officeart/2005/8/layout/hierarchy1"/>
    <dgm:cxn modelId="{2614A173-94AC-9A46-A1F1-58BF73D50087}" type="presParOf" srcId="{51490E5E-EE45-AD4F-9F87-83F0BA32121C}" destId="{AA381B84-27E6-6743-B352-5CF90CFB8D2A}" srcOrd="1" destOrd="0" presId="urn:microsoft.com/office/officeart/2005/8/layout/hierarchy1"/>
    <dgm:cxn modelId="{3D4E165D-4390-4845-B34D-60E7BF4C1C94}" type="presParOf" srcId="{5DFD4BBE-87F3-4205-851C-7F7FA48B3016}" destId="{D21AD95F-C050-204B-B6E0-93FD140B55E1}" srcOrd="4" destOrd="0" presId="urn:microsoft.com/office/officeart/2005/8/layout/hierarchy1"/>
    <dgm:cxn modelId="{F653A104-9140-CC48-846B-621AEA50E585}" type="presParOf" srcId="{5DFD4BBE-87F3-4205-851C-7F7FA48B3016}" destId="{82218720-F852-F54D-BE8B-D32AF37FCE37}" srcOrd="5" destOrd="0" presId="urn:microsoft.com/office/officeart/2005/8/layout/hierarchy1"/>
    <dgm:cxn modelId="{5608AF70-07C1-C34B-8C94-983C994FAF40}" type="presParOf" srcId="{82218720-F852-F54D-BE8B-D32AF37FCE37}" destId="{51496C3E-B3C3-764F-B3BA-05D0D5CF3BA7}" srcOrd="0" destOrd="0" presId="urn:microsoft.com/office/officeart/2005/8/layout/hierarchy1"/>
    <dgm:cxn modelId="{244C21FF-DFC4-D34A-AF32-F57C77E0B890}" type="presParOf" srcId="{51496C3E-B3C3-764F-B3BA-05D0D5CF3BA7}" destId="{1A8D6C24-ACF4-F349-A684-55825947D2F4}" srcOrd="0" destOrd="0" presId="urn:microsoft.com/office/officeart/2005/8/layout/hierarchy1"/>
    <dgm:cxn modelId="{1D460B2B-2AF4-4448-96C7-9448EB96AD3E}" type="presParOf" srcId="{51496C3E-B3C3-764F-B3BA-05D0D5CF3BA7}" destId="{C1D070BF-3272-D94B-8A2D-A0D7EA1E5BAD}" srcOrd="1" destOrd="0" presId="urn:microsoft.com/office/officeart/2005/8/layout/hierarchy1"/>
    <dgm:cxn modelId="{72653C7F-8E3B-0942-96E2-B8E51C834DAA}" type="presParOf" srcId="{82218720-F852-F54D-BE8B-D32AF37FCE37}" destId="{7F9898CE-F5D0-F14D-A2D4-B92C24C03298}" srcOrd="1" destOrd="0" presId="urn:microsoft.com/office/officeart/2005/8/layout/hierarchy1"/>
    <dgm:cxn modelId="{0BD75A4D-64D4-6B46-A7BB-5647A63E60A2}" type="presParOf" srcId="{5DFD4BBE-87F3-4205-851C-7F7FA48B3016}" destId="{ECC8E14B-403A-F346-B6C3-381AE38B9031}" srcOrd="6" destOrd="0" presId="urn:microsoft.com/office/officeart/2005/8/layout/hierarchy1"/>
    <dgm:cxn modelId="{BE57A803-3D94-6B4C-A2A6-CD5D2CCEF37D}" type="presParOf" srcId="{5DFD4BBE-87F3-4205-851C-7F7FA48B3016}" destId="{5A679A12-57CF-7846-8BE0-9898AD83DE70}" srcOrd="7" destOrd="0" presId="urn:microsoft.com/office/officeart/2005/8/layout/hierarchy1"/>
    <dgm:cxn modelId="{FD154D4C-5BE0-9244-9F25-6D5E40334018}" type="presParOf" srcId="{5A679A12-57CF-7846-8BE0-9898AD83DE70}" destId="{B19976D4-9C7B-8041-BA55-D1D4BE52290F}" srcOrd="0" destOrd="0" presId="urn:microsoft.com/office/officeart/2005/8/layout/hierarchy1"/>
    <dgm:cxn modelId="{30F058B0-02F9-864F-9D9E-2271D8455D9D}" type="presParOf" srcId="{B19976D4-9C7B-8041-BA55-D1D4BE52290F}" destId="{39EA14DD-590D-4749-BBE7-470BDA177FC4}" srcOrd="0" destOrd="0" presId="urn:microsoft.com/office/officeart/2005/8/layout/hierarchy1"/>
    <dgm:cxn modelId="{798152D5-F843-0141-BF56-CFB1A68C1564}" type="presParOf" srcId="{B19976D4-9C7B-8041-BA55-D1D4BE52290F}" destId="{DCC771BE-C93E-184E-AE76-ADE2D5542485}" srcOrd="1" destOrd="0" presId="urn:microsoft.com/office/officeart/2005/8/layout/hierarchy1"/>
    <dgm:cxn modelId="{1C6F8D27-9D63-B64F-B328-5E43E03DD72C}" type="presParOf" srcId="{5A679A12-57CF-7846-8BE0-9898AD83DE70}" destId="{42B28EB0-172A-154F-830C-27C982A95F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4EA8CE-B608-F14A-8D4F-3E3855662798}"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DF455F11-F4A6-F244-A4BE-23D1DECA1FCF}">
      <dgm:prSet phldrT="[Text]" custT="1"/>
      <dgm:spPr/>
      <dgm:t>
        <a:bodyPr/>
        <a:lstStyle/>
        <a:p>
          <a:r>
            <a:rPr lang="en-US" sz="3600"/>
            <a:t>Thermal Plasma </a:t>
          </a:r>
        </a:p>
      </dgm:t>
    </dgm:pt>
    <dgm:pt modelId="{5BA43EAE-395D-264F-9549-ED4FB53A11E8}" type="parTrans" cxnId="{55AB2DFC-0011-D748-9D7B-B838A5170C3D}">
      <dgm:prSet/>
      <dgm:spPr/>
      <dgm:t>
        <a:bodyPr/>
        <a:lstStyle/>
        <a:p>
          <a:endParaRPr lang="en-US"/>
        </a:p>
      </dgm:t>
    </dgm:pt>
    <dgm:pt modelId="{E518D42B-D100-DC4C-8192-B6AA8C1C6567}" type="sibTrans" cxnId="{55AB2DFC-0011-D748-9D7B-B838A5170C3D}">
      <dgm:prSet/>
      <dgm:spPr/>
      <dgm:t>
        <a:bodyPr/>
        <a:lstStyle/>
        <a:p>
          <a:endParaRPr lang="en-US"/>
        </a:p>
      </dgm:t>
    </dgm:pt>
    <dgm:pt modelId="{2564B2B1-F888-C14B-9367-3FE700FDCB55}">
      <dgm:prSet phldrT="[Text]" custT="1"/>
      <dgm:spPr/>
      <dgm:t>
        <a:bodyPr/>
        <a:lstStyle/>
        <a:p>
          <a:pPr>
            <a:buFont typeface="Arial" panose="020B0604020202020204" pitchFamily="34" charset="0"/>
            <a:buChar char="•"/>
          </a:pPr>
          <a:r>
            <a:rPr lang="en-US" sz="2200"/>
            <a:t>Reduced MHD equations- </a:t>
          </a:r>
        </a:p>
        <a:p>
          <a:pPr>
            <a:buFont typeface="Arial" panose="020B0604020202020204" pitchFamily="34" charset="0"/>
            <a:buChar char="•"/>
          </a:pPr>
          <a:r>
            <a:rPr lang="en-US" sz="2200"/>
            <a:t>Ohm’s law &amp;  </a:t>
          </a:r>
        </a:p>
        <a:p>
          <a:pPr>
            <a:buNone/>
          </a:pPr>
          <a:r>
            <a:rPr lang="en-US" sz="2200"/>
            <a:t>Vorticity </a:t>
          </a:r>
        </a:p>
      </dgm:t>
    </dgm:pt>
    <dgm:pt modelId="{EBE60FB6-3A9F-E642-8E5E-F7202727D3F4}" type="parTrans" cxnId="{93528215-B935-7C4F-98EE-48CAB9ED48F1}">
      <dgm:prSet/>
      <dgm:spPr/>
      <dgm:t>
        <a:bodyPr/>
        <a:lstStyle/>
        <a:p>
          <a:endParaRPr lang="en-US"/>
        </a:p>
      </dgm:t>
    </dgm:pt>
    <dgm:pt modelId="{E11733B3-4702-DD4C-9767-2D8DC9B20862}" type="sibTrans" cxnId="{93528215-B935-7C4F-98EE-48CAB9ED48F1}">
      <dgm:prSet/>
      <dgm:spPr/>
      <dgm:t>
        <a:bodyPr/>
        <a:lstStyle/>
        <a:p>
          <a:endParaRPr lang="en-US"/>
        </a:p>
      </dgm:t>
    </dgm:pt>
    <dgm:pt modelId="{19B66510-198E-4C4B-941D-CC48AD5E0072}">
      <dgm:prSet phldrT="[Text]" custT="1"/>
      <dgm:spPr/>
      <dgm:t>
        <a:bodyPr/>
        <a:lstStyle/>
        <a:p>
          <a:r>
            <a:rPr lang="en-US" sz="2200"/>
            <a:t>Compressibility effects- </a:t>
          </a:r>
        </a:p>
        <a:p>
          <a:r>
            <a:rPr lang="en-US" sz="2200"/>
            <a:t>Continuity &amp; momentum equation</a:t>
          </a:r>
        </a:p>
      </dgm:t>
    </dgm:pt>
    <dgm:pt modelId="{4D075E05-719F-714D-B9B9-C32913E17718}" type="parTrans" cxnId="{CE4B8B77-B707-6F45-85D8-AD9793CC6C91}">
      <dgm:prSet/>
      <dgm:spPr/>
      <dgm:t>
        <a:bodyPr/>
        <a:lstStyle/>
        <a:p>
          <a:endParaRPr lang="en-US"/>
        </a:p>
      </dgm:t>
    </dgm:pt>
    <dgm:pt modelId="{76433B68-D0EB-3141-8090-AD384ABE8E03}" type="sibTrans" cxnId="{CE4B8B77-B707-6F45-85D8-AD9793CC6C91}">
      <dgm:prSet/>
      <dgm:spPr/>
      <dgm:t>
        <a:bodyPr/>
        <a:lstStyle/>
        <a:p>
          <a:endParaRPr lang="en-US"/>
        </a:p>
      </dgm:t>
    </dgm:pt>
    <dgm:pt modelId="{41A974AA-247E-5E46-86ED-C087FD79B5F7}">
      <dgm:prSet phldrT="[Text]" custT="1"/>
      <dgm:spPr/>
      <dgm:t>
        <a:bodyPr/>
        <a:lstStyle/>
        <a:p>
          <a:r>
            <a:rPr lang="en-US" sz="3600"/>
            <a:t>Energetic Particles</a:t>
          </a:r>
        </a:p>
      </dgm:t>
    </dgm:pt>
    <dgm:pt modelId="{0DC47A78-3997-D74E-85D3-78E080FF035D}" type="parTrans" cxnId="{6698EE30-EF96-6C40-A9F4-412447B01741}">
      <dgm:prSet/>
      <dgm:spPr/>
      <dgm:t>
        <a:bodyPr/>
        <a:lstStyle/>
        <a:p>
          <a:endParaRPr lang="en-US"/>
        </a:p>
      </dgm:t>
    </dgm:pt>
    <dgm:pt modelId="{D947D403-7424-EB44-A4F6-A7BB8D80BAB2}" type="sibTrans" cxnId="{6698EE30-EF96-6C40-A9F4-412447B01741}">
      <dgm:prSet/>
      <dgm:spPr/>
      <dgm:t>
        <a:bodyPr/>
        <a:lstStyle/>
        <a:p>
          <a:endParaRPr lang="en-US"/>
        </a:p>
      </dgm:t>
    </dgm:pt>
    <dgm:pt modelId="{479648D7-F877-E34D-84FB-6CE74F8CA546}">
      <dgm:prSet phldrT="[Text]" custT="1"/>
      <dgm:spPr/>
      <dgm:t>
        <a:bodyPr/>
        <a:lstStyle/>
        <a:p>
          <a:r>
            <a:rPr lang="en-US" sz="2400" err="1"/>
            <a:t>Gyrofluid</a:t>
          </a:r>
          <a:r>
            <a:rPr lang="en-US" sz="2400"/>
            <a:t> Model with precise emulations of kinetic effects</a:t>
          </a:r>
        </a:p>
      </dgm:t>
    </dgm:pt>
    <dgm:pt modelId="{C988D6FD-14F1-5240-8CC0-916CD4A6CACD}" type="parTrans" cxnId="{5B7C3238-FEEC-7647-B9BE-EF0F1AE79739}">
      <dgm:prSet/>
      <dgm:spPr/>
      <dgm:t>
        <a:bodyPr/>
        <a:lstStyle/>
        <a:p>
          <a:endParaRPr lang="en-US"/>
        </a:p>
      </dgm:t>
    </dgm:pt>
    <dgm:pt modelId="{66DAFE31-3E8C-F44B-A813-7891CAF2728B}" type="sibTrans" cxnId="{5B7C3238-FEEC-7647-B9BE-EF0F1AE79739}">
      <dgm:prSet/>
      <dgm:spPr/>
      <dgm:t>
        <a:bodyPr/>
        <a:lstStyle/>
        <a:p>
          <a:endParaRPr lang="en-US"/>
        </a:p>
      </dgm:t>
    </dgm:pt>
    <dgm:pt modelId="{E55A9854-9DFB-7C45-8696-492C2DE80C05}" type="pres">
      <dgm:prSet presAssocID="{454EA8CE-B608-F14A-8D4F-3E3855662798}" presName="diagram" presStyleCnt="0">
        <dgm:presLayoutVars>
          <dgm:chPref val="1"/>
          <dgm:dir/>
          <dgm:animOne val="branch"/>
          <dgm:animLvl val="lvl"/>
          <dgm:resizeHandles/>
        </dgm:presLayoutVars>
      </dgm:prSet>
      <dgm:spPr/>
    </dgm:pt>
    <dgm:pt modelId="{4549E254-F8BD-1244-AE3F-4BC3AD5F7C8F}" type="pres">
      <dgm:prSet presAssocID="{DF455F11-F4A6-F244-A4BE-23D1DECA1FCF}" presName="root" presStyleCnt="0"/>
      <dgm:spPr/>
    </dgm:pt>
    <dgm:pt modelId="{BE07685C-FA47-4D4E-A5F3-37BFB6E09789}" type="pres">
      <dgm:prSet presAssocID="{DF455F11-F4A6-F244-A4BE-23D1DECA1FCF}" presName="rootComposite" presStyleCnt="0"/>
      <dgm:spPr/>
    </dgm:pt>
    <dgm:pt modelId="{DCD2FBA6-D109-584C-A01C-6B6DC2B02E1C}" type="pres">
      <dgm:prSet presAssocID="{DF455F11-F4A6-F244-A4BE-23D1DECA1FCF}" presName="rootText" presStyleLbl="node1" presStyleIdx="0" presStyleCnt="2"/>
      <dgm:spPr/>
    </dgm:pt>
    <dgm:pt modelId="{BD6AEBAA-AFE2-9B4E-BFF0-8B0EEE241788}" type="pres">
      <dgm:prSet presAssocID="{DF455F11-F4A6-F244-A4BE-23D1DECA1FCF}" presName="rootConnector" presStyleLbl="node1" presStyleIdx="0" presStyleCnt="2"/>
      <dgm:spPr/>
    </dgm:pt>
    <dgm:pt modelId="{D0707875-B1CF-CA4A-BC8E-37454D2E1CED}" type="pres">
      <dgm:prSet presAssocID="{DF455F11-F4A6-F244-A4BE-23D1DECA1FCF}" presName="childShape" presStyleCnt="0"/>
      <dgm:spPr/>
    </dgm:pt>
    <dgm:pt modelId="{9C1BC0E8-BE49-4141-BAEA-4C4B9B0F1F3B}" type="pres">
      <dgm:prSet presAssocID="{EBE60FB6-3A9F-E642-8E5E-F7202727D3F4}" presName="Name13" presStyleLbl="parChTrans1D2" presStyleIdx="0" presStyleCnt="3"/>
      <dgm:spPr/>
    </dgm:pt>
    <dgm:pt modelId="{D5B1C69A-52E6-B743-8666-6634FF599FA1}" type="pres">
      <dgm:prSet presAssocID="{2564B2B1-F888-C14B-9367-3FE700FDCB55}" presName="childText" presStyleLbl="bgAcc1" presStyleIdx="0" presStyleCnt="3" custScaleX="141957">
        <dgm:presLayoutVars>
          <dgm:bulletEnabled val="1"/>
        </dgm:presLayoutVars>
      </dgm:prSet>
      <dgm:spPr/>
    </dgm:pt>
    <dgm:pt modelId="{C2FF3D7E-EAD6-2148-B58A-9A2483CC66E0}" type="pres">
      <dgm:prSet presAssocID="{4D075E05-719F-714D-B9B9-C32913E17718}" presName="Name13" presStyleLbl="parChTrans1D2" presStyleIdx="1" presStyleCnt="3"/>
      <dgm:spPr/>
    </dgm:pt>
    <dgm:pt modelId="{67170FB6-E996-D545-9E2A-86C730D90C0E}" type="pres">
      <dgm:prSet presAssocID="{19B66510-198E-4C4B-941D-CC48AD5E0072}" presName="childText" presStyleLbl="bgAcc1" presStyleIdx="1" presStyleCnt="3" custScaleX="140227">
        <dgm:presLayoutVars>
          <dgm:bulletEnabled val="1"/>
        </dgm:presLayoutVars>
      </dgm:prSet>
      <dgm:spPr/>
    </dgm:pt>
    <dgm:pt modelId="{6901F5F1-728F-E144-8027-33749F7AB349}" type="pres">
      <dgm:prSet presAssocID="{41A974AA-247E-5E46-86ED-C087FD79B5F7}" presName="root" presStyleCnt="0"/>
      <dgm:spPr/>
    </dgm:pt>
    <dgm:pt modelId="{BF6A9808-4C43-5E4F-B810-3A4727B74E1C}" type="pres">
      <dgm:prSet presAssocID="{41A974AA-247E-5E46-86ED-C087FD79B5F7}" presName="rootComposite" presStyleCnt="0"/>
      <dgm:spPr/>
    </dgm:pt>
    <dgm:pt modelId="{A4ADCAB2-B711-8346-9467-002A41625A78}" type="pres">
      <dgm:prSet presAssocID="{41A974AA-247E-5E46-86ED-C087FD79B5F7}" presName="rootText" presStyleLbl="node1" presStyleIdx="1" presStyleCnt="2"/>
      <dgm:spPr/>
    </dgm:pt>
    <dgm:pt modelId="{06EB419A-40AE-1D43-8774-5D90E635905D}" type="pres">
      <dgm:prSet presAssocID="{41A974AA-247E-5E46-86ED-C087FD79B5F7}" presName="rootConnector" presStyleLbl="node1" presStyleIdx="1" presStyleCnt="2"/>
      <dgm:spPr/>
    </dgm:pt>
    <dgm:pt modelId="{544F4FC5-01DF-CB43-A071-C768A50A2133}" type="pres">
      <dgm:prSet presAssocID="{41A974AA-247E-5E46-86ED-C087FD79B5F7}" presName="childShape" presStyleCnt="0"/>
      <dgm:spPr/>
    </dgm:pt>
    <dgm:pt modelId="{99AC8DDA-0A9A-3F45-8DC7-6FF2FB8B0CED}" type="pres">
      <dgm:prSet presAssocID="{C988D6FD-14F1-5240-8CC0-916CD4A6CACD}" presName="Name13" presStyleLbl="parChTrans1D2" presStyleIdx="2" presStyleCnt="3"/>
      <dgm:spPr/>
    </dgm:pt>
    <dgm:pt modelId="{4C6AE2BB-8601-9C44-89D7-F15343EA11FC}" type="pres">
      <dgm:prSet presAssocID="{479648D7-F877-E34D-84FB-6CE74F8CA546}" presName="childText" presStyleLbl="bgAcc1" presStyleIdx="2" presStyleCnt="3" custScaleX="203185" custScaleY="61619" custLinFactY="29771" custLinFactNeighborX="-1429" custLinFactNeighborY="100000">
        <dgm:presLayoutVars>
          <dgm:bulletEnabled val="1"/>
        </dgm:presLayoutVars>
      </dgm:prSet>
      <dgm:spPr/>
    </dgm:pt>
  </dgm:ptLst>
  <dgm:cxnLst>
    <dgm:cxn modelId="{6373570B-FE6D-8C4E-99FA-A6FF760D40E0}" type="presOf" srcId="{19B66510-198E-4C4B-941D-CC48AD5E0072}" destId="{67170FB6-E996-D545-9E2A-86C730D90C0E}" srcOrd="0" destOrd="0" presId="urn:microsoft.com/office/officeart/2005/8/layout/hierarchy3"/>
    <dgm:cxn modelId="{93528215-B935-7C4F-98EE-48CAB9ED48F1}" srcId="{DF455F11-F4A6-F244-A4BE-23D1DECA1FCF}" destId="{2564B2B1-F888-C14B-9367-3FE700FDCB55}" srcOrd="0" destOrd="0" parTransId="{EBE60FB6-3A9F-E642-8E5E-F7202727D3F4}" sibTransId="{E11733B3-4702-DD4C-9767-2D8DC9B20862}"/>
    <dgm:cxn modelId="{07B0C415-F8B3-A54A-97F7-387CF80D290E}" type="presOf" srcId="{479648D7-F877-E34D-84FB-6CE74F8CA546}" destId="{4C6AE2BB-8601-9C44-89D7-F15343EA11FC}" srcOrd="0" destOrd="0" presId="urn:microsoft.com/office/officeart/2005/8/layout/hierarchy3"/>
    <dgm:cxn modelId="{6698EE30-EF96-6C40-A9F4-412447B01741}" srcId="{454EA8CE-B608-F14A-8D4F-3E3855662798}" destId="{41A974AA-247E-5E46-86ED-C087FD79B5F7}" srcOrd="1" destOrd="0" parTransId="{0DC47A78-3997-D74E-85D3-78E080FF035D}" sibTransId="{D947D403-7424-EB44-A4F6-A7BB8D80BAB2}"/>
    <dgm:cxn modelId="{5B7C3238-FEEC-7647-B9BE-EF0F1AE79739}" srcId="{41A974AA-247E-5E46-86ED-C087FD79B5F7}" destId="{479648D7-F877-E34D-84FB-6CE74F8CA546}" srcOrd="0" destOrd="0" parTransId="{C988D6FD-14F1-5240-8CC0-916CD4A6CACD}" sibTransId="{66DAFE31-3E8C-F44B-A813-7891CAF2728B}"/>
    <dgm:cxn modelId="{6C5C2E3E-88E7-AE4A-9B7F-1FF71802BF0A}" type="presOf" srcId="{DF455F11-F4A6-F244-A4BE-23D1DECA1FCF}" destId="{BD6AEBAA-AFE2-9B4E-BFF0-8B0EEE241788}" srcOrd="1" destOrd="0" presId="urn:microsoft.com/office/officeart/2005/8/layout/hierarchy3"/>
    <dgm:cxn modelId="{4C3FF36E-EF70-1C44-9652-A005D3DC9023}" type="presOf" srcId="{2564B2B1-F888-C14B-9367-3FE700FDCB55}" destId="{D5B1C69A-52E6-B743-8666-6634FF599FA1}" srcOrd="0" destOrd="0" presId="urn:microsoft.com/office/officeart/2005/8/layout/hierarchy3"/>
    <dgm:cxn modelId="{CE4B8B77-B707-6F45-85D8-AD9793CC6C91}" srcId="{DF455F11-F4A6-F244-A4BE-23D1DECA1FCF}" destId="{19B66510-198E-4C4B-941D-CC48AD5E0072}" srcOrd="1" destOrd="0" parTransId="{4D075E05-719F-714D-B9B9-C32913E17718}" sibTransId="{76433B68-D0EB-3141-8090-AD384ABE8E03}"/>
    <dgm:cxn modelId="{8409BC89-AF52-D645-B37B-EF0D11CEDAC5}" type="presOf" srcId="{454EA8CE-B608-F14A-8D4F-3E3855662798}" destId="{E55A9854-9DFB-7C45-8696-492C2DE80C05}" srcOrd="0" destOrd="0" presId="urn:microsoft.com/office/officeart/2005/8/layout/hierarchy3"/>
    <dgm:cxn modelId="{4EB6B391-6D88-654F-9F8C-C8F1C6F82041}" type="presOf" srcId="{DF455F11-F4A6-F244-A4BE-23D1DECA1FCF}" destId="{DCD2FBA6-D109-584C-A01C-6B6DC2B02E1C}" srcOrd="0" destOrd="0" presId="urn:microsoft.com/office/officeart/2005/8/layout/hierarchy3"/>
    <dgm:cxn modelId="{D0385F92-7AE1-D44C-9FCA-CD7BCA09B6DD}" type="presOf" srcId="{EBE60FB6-3A9F-E642-8E5E-F7202727D3F4}" destId="{9C1BC0E8-BE49-4141-BAEA-4C4B9B0F1F3B}" srcOrd="0" destOrd="0" presId="urn:microsoft.com/office/officeart/2005/8/layout/hierarchy3"/>
    <dgm:cxn modelId="{79580BA5-83AF-C045-94BD-7E2A29FB218A}" type="presOf" srcId="{C988D6FD-14F1-5240-8CC0-916CD4A6CACD}" destId="{99AC8DDA-0A9A-3F45-8DC7-6FF2FB8B0CED}" srcOrd="0" destOrd="0" presId="urn:microsoft.com/office/officeart/2005/8/layout/hierarchy3"/>
    <dgm:cxn modelId="{A140DBCB-72D2-164B-B1BC-C1A2F91A862C}" type="presOf" srcId="{41A974AA-247E-5E46-86ED-C087FD79B5F7}" destId="{A4ADCAB2-B711-8346-9467-002A41625A78}" srcOrd="0" destOrd="0" presId="urn:microsoft.com/office/officeart/2005/8/layout/hierarchy3"/>
    <dgm:cxn modelId="{1B0BD0E3-1707-024A-AF87-F407E14F7C3E}" type="presOf" srcId="{41A974AA-247E-5E46-86ED-C087FD79B5F7}" destId="{06EB419A-40AE-1D43-8774-5D90E635905D}" srcOrd="1" destOrd="0" presId="urn:microsoft.com/office/officeart/2005/8/layout/hierarchy3"/>
    <dgm:cxn modelId="{B1E55BF8-A6BB-B049-8D77-3FA26DA6082B}" type="presOf" srcId="{4D075E05-719F-714D-B9B9-C32913E17718}" destId="{C2FF3D7E-EAD6-2148-B58A-9A2483CC66E0}" srcOrd="0" destOrd="0" presId="urn:microsoft.com/office/officeart/2005/8/layout/hierarchy3"/>
    <dgm:cxn modelId="{55AB2DFC-0011-D748-9D7B-B838A5170C3D}" srcId="{454EA8CE-B608-F14A-8D4F-3E3855662798}" destId="{DF455F11-F4A6-F244-A4BE-23D1DECA1FCF}" srcOrd="0" destOrd="0" parTransId="{5BA43EAE-395D-264F-9549-ED4FB53A11E8}" sibTransId="{E518D42B-D100-DC4C-8192-B6AA8C1C6567}"/>
    <dgm:cxn modelId="{397747A7-9D9D-EC45-8BE5-F717F4BDA1F7}" type="presParOf" srcId="{E55A9854-9DFB-7C45-8696-492C2DE80C05}" destId="{4549E254-F8BD-1244-AE3F-4BC3AD5F7C8F}" srcOrd="0" destOrd="0" presId="urn:microsoft.com/office/officeart/2005/8/layout/hierarchy3"/>
    <dgm:cxn modelId="{0B4B49EB-52BA-A04C-82A5-43B9608E613A}" type="presParOf" srcId="{4549E254-F8BD-1244-AE3F-4BC3AD5F7C8F}" destId="{BE07685C-FA47-4D4E-A5F3-37BFB6E09789}" srcOrd="0" destOrd="0" presId="urn:microsoft.com/office/officeart/2005/8/layout/hierarchy3"/>
    <dgm:cxn modelId="{E5B278D5-E378-4349-8D2F-E8CBB13A644B}" type="presParOf" srcId="{BE07685C-FA47-4D4E-A5F3-37BFB6E09789}" destId="{DCD2FBA6-D109-584C-A01C-6B6DC2B02E1C}" srcOrd="0" destOrd="0" presId="urn:microsoft.com/office/officeart/2005/8/layout/hierarchy3"/>
    <dgm:cxn modelId="{E75A95EE-4808-0A4B-A588-7C9A28EC6497}" type="presParOf" srcId="{BE07685C-FA47-4D4E-A5F3-37BFB6E09789}" destId="{BD6AEBAA-AFE2-9B4E-BFF0-8B0EEE241788}" srcOrd="1" destOrd="0" presId="urn:microsoft.com/office/officeart/2005/8/layout/hierarchy3"/>
    <dgm:cxn modelId="{E39A818F-061C-3544-934B-F63ACFC290EC}" type="presParOf" srcId="{4549E254-F8BD-1244-AE3F-4BC3AD5F7C8F}" destId="{D0707875-B1CF-CA4A-BC8E-37454D2E1CED}" srcOrd="1" destOrd="0" presId="urn:microsoft.com/office/officeart/2005/8/layout/hierarchy3"/>
    <dgm:cxn modelId="{A96245EA-BED0-4A42-8682-ADFA64A9CB6D}" type="presParOf" srcId="{D0707875-B1CF-CA4A-BC8E-37454D2E1CED}" destId="{9C1BC0E8-BE49-4141-BAEA-4C4B9B0F1F3B}" srcOrd="0" destOrd="0" presId="urn:microsoft.com/office/officeart/2005/8/layout/hierarchy3"/>
    <dgm:cxn modelId="{1B6ED65F-722D-8749-94A0-D4908D8A966E}" type="presParOf" srcId="{D0707875-B1CF-CA4A-BC8E-37454D2E1CED}" destId="{D5B1C69A-52E6-B743-8666-6634FF599FA1}" srcOrd="1" destOrd="0" presId="urn:microsoft.com/office/officeart/2005/8/layout/hierarchy3"/>
    <dgm:cxn modelId="{61BA9E49-9741-A14C-8CBE-7F075FF6AD76}" type="presParOf" srcId="{D0707875-B1CF-CA4A-BC8E-37454D2E1CED}" destId="{C2FF3D7E-EAD6-2148-B58A-9A2483CC66E0}" srcOrd="2" destOrd="0" presId="urn:microsoft.com/office/officeart/2005/8/layout/hierarchy3"/>
    <dgm:cxn modelId="{1E703E54-CEFE-7F48-B0ED-AC703BCC30FA}" type="presParOf" srcId="{D0707875-B1CF-CA4A-BC8E-37454D2E1CED}" destId="{67170FB6-E996-D545-9E2A-86C730D90C0E}" srcOrd="3" destOrd="0" presId="urn:microsoft.com/office/officeart/2005/8/layout/hierarchy3"/>
    <dgm:cxn modelId="{1BDC4241-2305-0F42-9130-45659F115CAB}" type="presParOf" srcId="{E55A9854-9DFB-7C45-8696-492C2DE80C05}" destId="{6901F5F1-728F-E144-8027-33749F7AB349}" srcOrd="1" destOrd="0" presId="urn:microsoft.com/office/officeart/2005/8/layout/hierarchy3"/>
    <dgm:cxn modelId="{3B1105A6-482D-0D4A-9191-79CC03C2DEC2}" type="presParOf" srcId="{6901F5F1-728F-E144-8027-33749F7AB349}" destId="{BF6A9808-4C43-5E4F-B810-3A4727B74E1C}" srcOrd="0" destOrd="0" presId="urn:microsoft.com/office/officeart/2005/8/layout/hierarchy3"/>
    <dgm:cxn modelId="{892DC0BF-DAA3-F14B-AD85-03D4537424DC}" type="presParOf" srcId="{BF6A9808-4C43-5E4F-B810-3A4727B74E1C}" destId="{A4ADCAB2-B711-8346-9467-002A41625A78}" srcOrd="0" destOrd="0" presId="urn:microsoft.com/office/officeart/2005/8/layout/hierarchy3"/>
    <dgm:cxn modelId="{512B7A4D-B03A-FD4D-93FB-2C9D37E6EFC2}" type="presParOf" srcId="{BF6A9808-4C43-5E4F-B810-3A4727B74E1C}" destId="{06EB419A-40AE-1D43-8774-5D90E635905D}" srcOrd="1" destOrd="0" presId="urn:microsoft.com/office/officeart/2005/8/layout/hierarchy3"/>
    <dgm:cxn modelId="{02D56E38-79F8-5F44-A1E7-33C73E507033}" type="presParOf" srcId="{6901F5F1-728F-E144-8027-33749F7AB349}" destId="{544F4FC5-01DF-CB43-A071-C768A50A2133}" srcOrd="1" destOrd="0" presId="urn:microsoft.com/office/officeart/2005/8/layout/hierarchy3"/>
    <dgm:cxn modelId="{B1FBFC80-D1E8-3745-B886-E79C7920B7C0}" type="presParOf" srcId="{544F4FC5-01DF-CB43-A071-C768A50A2133}" destId="{99AC8DDA-0A9A-3F45-8DC7-6FF2FB8B0CED}" srcOrd="0" destOrd="0" presId="urn:microsoft.com/office/officeart/2005/8/layout/hierarchy3"/>
    <dgm:cxn modelId="{9047F0FB-E328-6745-B819-3385F4521D68}" type="presParOf" srcId="{544F4FC5-01DF-CB43-A071-C768A50A2133}" destId="{4C6AE2BB-8601-9C44-89D7-F15343EA11F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8A2202-B415-4E4A-9B56-D1A3D3DE969F}"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3A0D1C78-1676-C44A-A7C3-E4466CEB371F}">
      <dgm:prSet phldrT="[Text]" custT="1"/>
      <dgm:spPr>
        <a:solidFill>
          <a:schemeClr val="accent2">
            <a:lumMod val="20000"/>
            <a:lumOff val="80000"/>
          </a:schemeClr>
        </a:solidFill>
        <a:ln>
          <a:solidFill>
            <a:schemeClr val="tx1"/>
          </a:solidFill>
        </a:ln>
      </dgm:spPr>
      <dgm:t>
        <a:bodyPr/>
        <a:lstStyle/>
        <a:p>
          <a:r>
            <a:rPr lang="en-US" sz="2000" b="0" dirty="0">
              <a:solidFill>
                <a:schemeClr val="accent1">
                  <a:lumMod val="50000"/>
                </a:schemeClr>
              </a:solidFill>
            </a:rPr>
            <a:t>How to study role of alpha particle transport on performance of a reactor-level fusion device? </a:t>
          </a:r>
        </a:p>
      </dgm:t>
    </dgm:pt>
    <dgm:pt modelId="{7895A8F5-A65F-6B47-B1CC-8C5A90BC0210}" type="parTrans" cxnId="{C39F7A7F-DA19-894A-A000-7DBE0FA6D416}">
      <dgm:prSet/>
      <dgm:spPr/>
      <dgm:t>
        <a:bodyPr/>
        <a:lstStyle/>
        <a:p>
          <a:endParaRPr lang="en-US"/>
        </a:p>
      </dgm:t>
    </dgm:pt>
    <dgm:pt modelId="{4C8810F6-729D-8D49-A7F6-03C1D66CA575}" type="sibTrans" cxnId="{C39F7A7F-DA19-894A-A000-7DBE0FA6D416}">
      <dgm:prSet/>
      <dgm:spPr>
        <a:solidFill>
          <a:schemeClr val="accent1">
            <a:lumMod val="50000"/>
            <a:alpha val="90000"/>
          </a:schemeClr>
        </a:solidFill>
      </dgm:spPr>
      <dgm:t>
        <a:bodyPr/>
        <a:lstStyle/>
        <a:p>
          <a:endParaRPr lang="en-US"/>
        </a:p>
      </dgm:t>
    </dgm:pt>
    <dgm:pt modelId="{B9C9B2C2-C9F5-244C-B702-0F9853885AB8}">
      <dgm:prSet phldrT="[Text]" custT="1"/>
      <dgm:spPr>
        <a:solidFill>
          <a:schemeClr val="accent2">
            <a:lumMod val="20000"/>
            <a:lumOff val="80000"/>
          </a:schemeClr>
        </a:solidFill>
        <a:ln>
          <a:solidFill>
            <a:schemeClr val="tx1"/>
          </a:solidFill>
        </a:ln>
      </dgm:spPr>
      <dgm:t>
        <a:bodyPr/>
        <a:lstStyle/>
        <a:p>
          <a:r>
            <a:rPr lang="en-US" sz="2000" b="0" dirty="0">
              <a:solidFill>
                <a:schemeClr val="accent1">
                  <a:lumMod val="50000"/>
                </a:schemeClr>
              </a:solidFill>
            </a:rPr>
            <a:t>Existing simulation codes </a:t>
          </a:r>
          <a:r>
            <a:rPr lang="en-US" sz="2000" b="1" dirty="0">
              <a:solidFill>
                <a:schemeClr val="accent1">
                  <a:lumMod val="50000"/>
                </a:schemeClr>
              </a:solidFill>
            </a:rPr>
            <a:t>take weeks on  supercomputers </a:t>
          </a:r>
          <a:r>
            <a:rPr lang="en-US" sz="2000" b="0" dirty="0">
              <a:solidFill>
                <a:schemeClr val="accent1">
                  <a:lumMod val="50000"/>
                </a:schemeClr>
              </a:solidFill>
            </a:rPr>
            <a:t>to perform calculations of EP transport </a:t>
          </a:r>
        </a:p>
      </dgm:t>
    </dgm:pt>
    <dgm:pt modelId="{BB4AB7E4-C8C3-DC40-A88A-34871A0A9E02}" type="parTrans" cxnId="{712DFB46-EB0D-0540-87FE-890195868AC0}">
      <dgm:prSet/>
      <dgm:spPr/>
      <dgm:t>
        <a:bodyPr/>
        <a:lstStyle/>
        <a:p>
          <a:endParaRPr lang="en-US"/>
        </a:p>
      </dgm:t>
    </dgm:pt>
    <dgm:pt modelId="{51EEEFFE-3B45-3740-9079-94F5CE205F2B}" type="sibTrans" cxnId="{712DFB46-EB0D-0540-87FE-890195868AC0}">
      <dgm:prSet/>
      <dgm:spPr>
        <a:solidFill>
          <a:schemeClr val="accent1">
            <a:lumMod val="50000"/>
            <a:alpha val="90000"/>
          </a:schemeClr>
        </a:solidFill>
      </dgm:spPr>
      <dgm:t>
        <a:bodyPr/>
        <a:lstStyle/>
        <a:p>
          <a:endParaRPr lang="en-US"/>
        </a:p>
      </dgm:t>
    </dgm:pt>
    <dgm:pt modelId="{399E09C1-D391-6244-BAE9-EDC8F2183E2F}">
      <dgm:prSet phldrT="[Text]" custT="1"/>
      <dgm:spPr>
        <a:solidFill>
          <a:schemeClr val="accent2">
            <a:lumMod val="20000"/>
            <a:lumOff val="80000"/>
          </a:schemeClr>
        </a:solidFill>
        <a:ln>
          <a:solidFill>
            <a:schemeClr val="accent3">
              <a:lumMod val="75000"/>
            </a:schemeClr>
          </a:solidFill>
        </a:ln>
      </dgm:spPr>
      <dgm:t>
        <a:bodyPr/>
        <a:lstStyle/>
        <a:p>
          <a:r>
            <a:rPr lang="en-US" sz="1800" b="0" dirty="0">
              <a:solidFill>
                <a:schemeClr val="accent1">
                  <a:lumMod val="50000"/>
                </a:schemeClr>
              </a:solidFill>
            </a:rPr>
            <a:t>Impractical to run in integrated scenarios for FPP design calculations</a:t>
          </a:r>
        </a:p>
      </dgm:t>
    </dgm:pt>
    <dgm:pt modelId="{86CDB513-83FF-BA4E-B857-94868F8F7F33}" type="parTrans" cxnId="{E65E2438-C5B2-2F45-B3F1-7DB1294E61D4}">
      <dgm:prSet/>
      <dgm:spPr/>
      <dgm:t>
        <a:bodyPr/>
        <a:lstStyle/>
        <a:p>
          <a:endParaRPr lang="en-US"/>
        </a:p>
      </dgm:t>
    </dgm:pt>
    <dgm:pt modelId="{886D7C95-669F-9E48-9E76-26066CE49E9C}" type="sibTrans" cxnId="{E65E2438-C5B2-2F45-B3F1-7DB1294E61D4}">
      <dgm:prSet/>
      <dgm:spPr/>
      <dgm:t>
        <a:bodyPr/>
        <a:lstStyle/>
        <a:p>
          <a:endParaRPr lang="en-US"/>
        </a:p>
      </dgm:t>
    </dgm:pt>
    <dgm:pt modelId="{DF542CDE-99D2-B345-A997-B1D042B78052}" type="pres">
      <dgm:prSet presAssocID="{788A2202-B415-4E4A-9B56-D1A3D3DE969F}" presName="outerComposite" presStyleCnt="0">
        <dgm:presLayoutVars>
          <dgm:chMax val="5"/>
          <dgm:dir/>
          <dgm:resizeHandles val="exact"/>
        </dgm:presLayoutVars>
      </dgm:prSet>
      <dgm:spPr/>
    </dgm:pt>
    <dgm:pt modelId="{5BB9F01C-CD2C-0144-B1E3-9C6D01E884E3}" type="pres">
      <dgm:prSet presAssocID="{788A2202-B415-4E4A-9B56-D1A3D3DE969F}" presName="dummyMaxCanvas" presStyleCnt="0">
        <dgm:presLayoutVars/>
      </dgm:prSet>
      <dgm:spPr/>
    </dgm:pt>
    <dgm:pt modelId="{95022667-A87E-8243-B24C-64BCD29D817A}" type="pres">
      <dgm:prSet presAssocID="{788A2202-B415-4E4A-9B56-D1A3D3DE969F}" presName="ThreeNodes_1" presStyleLbl="node1" presStyleIdx="0" presStyleCnt="3">
        <dgm:presLayoutVars>
          <dgm:bulletEnabled val="1"/>
        </dgm:presLayoutVars>
      </dgm:prSet>
      <dgm:spPr/>
    </dgm:pt>
    <dgm:pt modelId="{D924B908-7B84-A847-91D0-EA529C8EE7E5}" type="pres">
      <dgm:prSet presAssocID="{788A2202-B415-4E4A-9B56-D1A3D3DE969F}" presName="ThreeNodes_2" presStyleLbl="node1" presStyleIdx="1" presStyleCnt="3">
        <dgm:presLayoutVars>
          <dgm:bulletEnabled val="1"/>
        </dgm:presLayoutVars>
      </dgm:prSet>
      <dgm:spPr/>
    </dgm:pt>
    <dgm:pt modelId="{781E92EF-DEAE-B440-914F-89E81ED8CE51}" type="pres">
      <dgm:prSet presAssocID="{788A2202-B415-4E4A-9B56-D1A3D3DE969F}" presName="ThreeNodes_3" presStyleLbl="node1" presStyleIdx="2" presStyleCnt="3">
        <dgm:presLayoutVars>
          <dgm:bulletEnabled val="1"/>
        </dgm:presLayoutVars>
      </dgm:prSet>
      <dgm:spPr/>
    </dgm:pt>
    <dgm:pt modelId="{34804448-345E-C94D-A936-40F5DEC12215}" type="pres">
      <dgm:prSet presAssocID="{788A2202-B415-4E4A-9B56-D1A3D3DE969F}" presName="ThreeConn_1-2" presStyleLbl="fgAccFollowNode1" presStyleIdx="0" presStyleCnt="2">
        <dgm:presLayoutVars>
          <dgm:bulletEnabled val="1"/>
        </dgm:presLayoutVars>
      </dgm:prSet>
      <dgm:spPr/>
    </dgm:pt>
    <dgm:pt modelId="{B2C3CCE4-E1AC-574A-86EB-D6AE6D1F8E2C}" type="pres">
      <dgm:prSet presAssocID="{788A2202-B415-4E4A-9B56-D1A3D3DE969F}" presName="ThreeConn_2-3" presStyleLbl="fgAccFollowNode1" presStyleIdx="1" presStyleCnt="2">
        <dgm:presLayoutVars>
          <dgm:bulletEnabled val="1"/>
        </dgm:presLayoutVars>
      </dgm:prSet>
      <dgm:spPr/>
    </dgm:pt>
    <dgm:pt modelId="{21A22BA3-D6B9-8E4F-BB3D-E05F3FE8B7F4}" type="pres">
      <dgm:prSet presAssocID="{788A2202-B415-4E4A-9B56-D1A3D3DE969F}" presName="ThreeNodes_1_text" presStyleLbl="node1" presStyleIdx="2" presStyleCnt="3">
        <dgm:presLayoutVars>
          <dgm:bulletEnabled val="1"/>
        </dgm:presLayoutVars>
      </dgm:prSet>
      <dgm:spPr/>
    </dgm:pt>
    <dgm:pt modelId="{5C878AEA-1274-EC47-ADA3-6721F41AA35B}" type="pres">
      <dgm:prSet presAssocID="{788A2202-B415-4E4A-9B56-D1A3D3DE969F}" presName="ThreeNodes_2_text" presStyleLbl="node1" presStyleIdx="2" presStyleCnt="3">
        <dgm:presLayoutVars>
          <dgm:bulletEnabled val="1"/>
        </dgm:presLayoutVars>
      </dgm:prSet>
      <dgm:spPr/>
    </dgm:pt>
    <dgm:pt modelId="{A2B38665-E123-9D46-8132-7E1748E84140}" type="pres">
      <dgm:prSet presAssocID="{788A2202-B415-4E4A-9B56-D1A3D3DE969F}" presName="ThreeNodes_3_text" presStyleLbl="node1" presStyleIdx="2" presStyleCnt="3">
        <dgm:presLayoutVars>
          <dgm:bulletEnabled val="1"/>
        </dgm:presLayoutVars>
      </dgm:prSet>
      <dgm:spPr/>
    </dgm:pt>
  </dgm:ptLst>
  <dgm:cxnLst>
    <dgm:cxn modelId="{9F6CAE01-7820-1E45-B69D-B0B32A11B352}" type="presOf" srcId="{51EEEFFE-3B45-3740-9079-94F5CE205F2B}" destId="{B2C3CCE4-E1AC-574A-86EB-D6AE6D1F8E2C}" srcOrd="0" destOrd="0" presId="urn:microsoft.com/office/officeart/2005/8/layout/vProcess5"/>
    <dgm:cxn modelId="{E65E2438-C5B2-2F45-B3F1-7DB1294E61D4}" srcId="{788A2202-B415-4E4A-9B56-D1A3D3DE969F}" destId="{399E09C1-D391-6244-BAE9-EDC8F2183E2F}" srcOrd="2" destOrd="0" parTransId="{86CDB513-83FF-BA4E-B857-94868F8F7F33}" sibTransId="{886D7C95-669F-9E48-9E76-26066CE49E9C}"/>
    <dgm:cxn modelId="{712DFB46-EB0D-0540-87FE-890195868AC0}" srcId="{788A2202-B415-4E4A-9B56-D1A3D3DE969F}" destId="{B9C9B2C2-C9F5-244C-B702-0F9853885AB8}" srcOrd="1" destOrd="0" parTransId="{BB4AB7E4-C8C3-DC40-A88A-34871A0A9E02}" sibTransId="{51EEEFFE-3B45-3740-9079-94F5CE205F2B}"/>
    <dgm:cxn modelId="{C9AF905A-1B9C-B644-AF07-B5327B0329C5}" type="presOf" srcId="{B9C9B2C2-C9F5-244C-B702-0F9853885AB8}" destId="{5C878AEA-1274-EC47-ADA3-6721F41AA35B}" srcOrd="1" destOrd="0" presId="urn:microsoft.com/office/officeart/2005/8/layout/vProcess5"/>
    <dgm:cxn modelId="{CE984873-8D0C-AE4E-984C-ECA8607BE206}" type="presOf" srcId="{B9C9B2C2-C9F5-244C-B702-0F9853885AB8}" destId="{D924B908-7B84-A847-91D0-EA529C8EE7E5}" srcOrd="0" destOrd="0" presId="urn:microsoft.com/office/officeart/2005/8/layout/vProcess5"/>
    <dgm:cxn modelId="{C39F7A7F-DA19-894A-A000-7DBE0FA6D416}" srcId="{788A2202-B415-4E4A-9B56-D1A3D3DE969F}" destId="{3A0D1C78-1676-C44A-A7C3-E4466CEB371F}" srcOrd="0" destOrd="0" parTransId="{7895A8F5-A65F-6B47-B1CC-8C5A90BC0210}" sibTransId="{4C8810F6-729D-8D49-A7F6-03C1D66CA575}"/>
    <dgm:cxn modelId="{8431388F-629E-E245-9F02-C5B9CB1DE7F7}" type="presOf" srcId="{4C8810F6-729D-8D49-A7F6-03C1D66CA575}" destId="{34804448-345E-C94D-A936-40F5DEC12215}" srcOrd="0" destOrd="0" presId="urn:microsoft.com/office/officeart/2005/8/layout/vProcess5"/>
    <dgm:cxn modelId="{6261CFAA-2C80-0A4C-895F-898040B191EE}" type="presOf" srcId="{3A0D1C78-1676-C44A-A7C3-E4466CEB371F}" destId="{95022667-A87E-8243-B24C-64BCD29D817A}" srcOrd="0" destOrd="0" presId="urn:microsoft.com/office/officeart/2005/8/layout/vProcess5"/>
    <dgm:cxn modelId="{A2DCA6D0-ADAC-B14C-91C0-A8B0F4B6444B}" type="presOf" srcId="{399E09C1-D391-6244-BAE9-EDC8F2183E2F}" destId="{781E92EF-DEAE-B440-914F-89E81ED8CE51}" srcOrd="0" destOrd="0" presId="urn:microsoft.com/office/officeart/2005/8/layout/vProcess5"/>
    <dgm:cxn modelId="{A83686D3-FCB2-804F-9AF4-6C338CE1D3CC}" type="presOf" srcId="{399E09C1-D391-6244-BAE9-EDC8F2183E2F}" destId="{A2B38665-E123-9D46-8132-7E1748E84140}" srcOrd="1" destOrd="0" presId="urn:microsoft.com/office/officeart/2005/8/layout/vProcess5"/>
    <dgm:cxn modelId="{DCA562E0-2549-5044-9309-32E348E3BD5A}" type="presOf" srcId="{788A2202-B415-4E4A-9B56-D1A3D3DE969F}" destId="{DF542CDE-99D2-B345-A997-B1D042B78052}" srcOrd="0" destOrd="0" presId="urn:microsoft.com/office/officeart/2005/8/layout/vProcess5"/>
    <dgm:cxn modelId="{DFC227FE-AD12-A948-81F2-AD068CB6C6F2}" type="presOf" srcId="{3A0D1C78-1676-C44A-A7C3-E4466CEB371F}" destId="{21A22BA3-D6B9-8E4F-BB3D-E05F3FE8B7F4}" srcOrd="1" destOrd="0" presId="urn:microsoft.com/office/officeart/2005/8/layout/vProcess5"/>
    <dgm:cxn modelId="{EBBE30D6-178D-724E-91CA-6E872F5E24E6}" type="presParOf" srcId="{DF542CDE-99D2-B345-A997-B1D042B78052}" destId="{5BB9F01C-CD2C-0144-B1E3-9C6D01E884E3}" srcOrd="0" destOrd="0" presId="urn:microsoft.com/office/officeart/2005/8/layout/vProcess5"/>
    <dgm:cxn modelId="{8FA043F9-5C6A-7B48-B496-046E4F97269B}" type="presParOf" srcId="{DF542CDE-99D2-B345-A997-B1D042B78052}" destId="{95022667-A87E-8243-B24C-64BCD29D817A}" srcOrd="1" destOrd="0" presId="urn:microsoft.com/office/officeart/2005/8/layout/vProcess5"/>
    <dgm:cxn modelId="{E42ADFDD-327A-5849-B42F-2E5B634477FA}" type="presParOf" srcId="{DF542CDE-99D2-B345-A997-B1D042B78052}" destId="{D924B908-7B84-A847-91D0-EA529C8EE7E5}" srcOrd="2" destOrd="0" presId="urn:microsoft.com/office/officeart/2005/8/layout/vProcess5"/>
    <dgm:cxn modelId="{CA0E4716-3E9B-2148-91EE-D54BEC3FB88F}" type="presParOf" srcId="{DF542CDE-99D2-B345-A997-B1D042B78052}" destId="{781E92EF-DEAE-B440-914F-89E81ED8CE51}" srcOrd="3" destOrd="0" presId="urn:microsoft.com/office/officeart/2005/8/layout/vProcess5"/>
    <dgm:cxn modelId="{68DDB2B7-D3E2-3947-8B4A-CACF5D1C0282}" type="presParOf" srcId="{DF542CDE-99D2-B345-A997-B1D042B78052}" destId="{34804448-345E-C94D-A936-40F5DEC12215}" srcOrd="4" destOrd="0" presId="urn:microsoft.com/office/officeart/2005/8/layout/vProcess5"/>
    <dgm:cxn modelId="{BF8F39E1-B81B-244D-BBFF-F88E4FBD2898}" type="presParOf" srcId="{DF542CDE-99D2-B345-A997-B1D042B78052}" destId="{B2C3CCE4-E1AC-574A-86EB-D6AE6D1F8E2C}" srcOrd="5" destOrd="0" presId="urn:microsoft.com/office/officeart/2005/8/layout/vProcess5"/>
    <dgm:cxn modelId="{42CBEBD3-89C8-124F-AE5A-1339C114F961}" type="presParOf" srcId="{DF542CDE-99D2-B345-A997-B1D042B78052}" destId="{21A22BA3-D6B9-8E4F-BB3D-E05F3FE8B7F4}" srcOrd="6" destOrd="0" presId="urn:microsoft.com/office/officeart/2005/8/layout/vProcess5"/>
    <dgm:cxn modelId="{3DC6B344-91CD-D047-89F7-C5D0871D4F46}" type="presParOf" srcId="{DF542CDE-99D2-B345-A997-B1D042B78052}" destId="{5C878AEA-1274-EC47-ADA3-6721F41AA35B}" srcOrd="7" destOrd="0" presId="urn:microsoft.com/office/officeart/2005/8/layout/vProcess5"/>
    <dgm:cxn modelId="{7CD6415B-89D4-B144-89DC-0FA4694F4786}" type="presParOf" srcId="{DF542CDE-99D2-B345-A997-B1D042B78052}" destId="{A2B38665-E123-9D46-8132-7E1748E84140}" srcOrd="8" destOrd="0" presId="urn:microsoft.com/office/officeart/2005/8/layout/vProcess5"/>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E14B-403A-F346-B6C3-381AE38B9031}">
      <dsp:nvSpPr>
        <dsp:cNvPr id="0" name=""/>
        <dsp:cNvSpPr/>
      </dsp:nvSpPr>
      <dsp:spPr>
        <a:xfrm>
          <a:off x="4518892" y="1449694"/>
          <a:ext cx="3823777" cy="549478"/>
        </a:xfrm>
        <a:custGeom>
          <a:avLst/>
          <a:gdLst/>
          <a:ahLst/>
          <a:cxnLst/>
          <a:rect l="0" t="0" r="0" b="0"/>
          <a:pathLst>
            <a:path>
              <a:moveTo>
                <a:pt x="0" y="0"/>
              </a:moveTo>
              <a:lnTo>
                <a:pt x="0" y="421317"/>
              </a:lnTo>
              <a:lnTo>
                <a:pt x="3823777" y="421317"/>
              </a:lnTo>
              <a:lnTo>
                <a:pt x="3823777"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AD95F-C050-204B-B6E0-93FD140B55E1}">
      <dsp:nvSpPr>
        <dsp:cNvPr id="0" name=""/>
        <dsp:cNvSpPr/>
      </dsp:nvSpPr>
      <dsp:spPr>
        <a:xfrm>
          <a:off x="4518892" y="1449694"/>
          <a:ext cx="1737578" cy="549478"/>
        </a:xfrm>
        <a:custGeom>
          <a:avLst/>
          <a:gdLst/>
          <a:ahLst/>
          <a:cxnLst/>
          <a:rect l="0" t="0" r="0" b="0"/>
          <a:pathLst>
            <a:path>
              <a:moveTo>
                <a:pt x="0" y="0"/>
              </a:moveTo>
              <a:lnTo>
                <a:pt x="0" y="421317"/>
              </a:lnTo>
              <a:lnTo>
                <a:pt x="1737578" y="421317"/>
              </a:lnTo>
              <a:lnTo>
                <a:pt x="1737578"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F4C48A-A0CA-9E4F-9E11-D01A1CA234F0}">
      <dsp:nvSpPr>
        <dsp:cNvPr id="0" name=""/>
        <dsp:cNvSpPr/>
      </dsp:nvSpPr>
      <dsp:spPr>
        <a:xfrm>
          <a:off x="3789870"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EFF22-0456-A540-8C37-295186E03C30}">
      <dsp:nvSpPr>
        <dsp:cNvPr id="0" name=""/>
        <dsp:cNvSpPr/>
      </dsp:nvSpPr>
      <dsp:spPr>
        <a:xfrm>
          <a:off x="3835590" y="1449694"/>
          <a:ext cx="683302" cy="549478"/>
        </a:xfrm>
        <a:custGeom>
          <a:avLst/>
          <a:gdLst/>
          <a:ahLst/>
          <a:cxnLst/>
          <a:rect l="0" t="0" r="0" b="0"/>
          <a:pathLst>
            <a:path>
              <a:moveTo>
                <a:pt x="683302" y="0"/>
              </a:moveTo>
              <a:lnTo>
                <a:pt x="683302"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863DA-1E08-6341-863E-CB744ED5D20F}">
      <dsp:nvSpPr>
        <dsp:cNvPr id="0" name=""/>
        <dsp:cNvSpPr/>
      </dsp:nvSpPr>
      <dsp:spPr>
        <a:xfrm>
          <a:off x="1206858"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95601-06D8-7B42-820B-CCED89189426}">
      <dsp:nvSpPr>
        <dsp:cNvPr id="0" name=""/>
        <dsp:cNvSpPr/>
      </dsp:nvSpPr>
      <dsp:spPr>
        <a:xfrm>
          <a:off x="1252578" y="1449694"/>
          <a:ext cx="3266314" cy="549478"/>
        </a:xfrm>
        <a:custGeom>
          <a:avLst/>
          <a:gdLst/>
          <a:ahLst/>
          <a:cxnLst/>
          <a:rect l="0" t="0" r="0" b="0"/>
          <a:pathLst>
            <a:path>
              <a:moveTo>
                <a:pt x="3266314" y="0"/>
              </a:moveTo>
              <a:lnTo>
                <a:pt x="3266314"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9578-9FDE-4019-BD6F-10237320F1AE}">
      <dsp:nvSpPr>
        <dsp:cNvPr id="0" name=""/>
        <dsp:cNvSpPr/>
      </dsp:nvSpPr>
      <dsp:spPr>
        <a:xfrm>
          <a:off x="3416735" y="88458"/>
          <a:ext cx="2204313" cy="136123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E9AA6-FB14-41BC-98BD-3CFF020F9E0F}">
      <dsp:nvSpPr>
        <dsp:cNvPr id="0" name=""/>
        <dsp:cNvSpPr/>
      </dsp:nvSpPr>
      <dsp:spPr>
        <a:xfrm>
          <a:off x="3570450" y="234488"/>
          <a:ext cx="2204313" cy="136123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Plasma Models</a:t>
          </a:r>
        </a:p>
      </dsp:txBody>
      <dsp:txXfrm>
        <a:off x="3610319" y="274357"/>
        <a:ext cx="2124575" cy="1281497"/>
      </dsp:txXfrm>
    </dsp:sp>
    <dsp:sp modelId="{967ECA2B-6B70-0843-9E21-528885B60C78}">
      <dsp:nvSpPr>
        <dsp:cNvPr id="0" name=""/>
        <dsp:cNvSpPr/>
      </dsp:nvSpPr>
      <dsp:spPr>
        <a:xfrm>
          <a:off x="3396" y="1999172"/>
          <a:ext cx="2498363"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E4806-D626-B14B-A79E-539EB9ECB5F6}">
      <dsp:nvSpPr>
        <dsp:cNvPr id="0" name=""/>
        <dsp:cNvSpPr/>
      </dsp:nvSpPr>
      <dsp:spPr>
        <a:xfrm>
          <a:off x="157111" y="2145201"/>
          <a:ext cx="2498363"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Kinetic Model</a:t>
          </a:r>
        </a:p>
      </dsp:txBody>
      <dsp:txXfrm>
        <a:off x="182841" y="2170931"/>
        <a:ext cx="2446903" cy="827022"/>
      </dsp:txXfrm>
    </dsp:sp>
    <dsp:sp modelId="{D9DBA298-BE90-464E-B180-4E7D0A57A276}">
      <dsp:nvSpPr>
        <dsp:cNvPr id="0" name=""/>
        <dsp:cNvSpPr/>
      </dsp:nvSpPr>
      <dsp:spPr>
        <a:xfrm>
          <a:off x="258467" y="3280004"/>
          <a:ext cx="1988220" cy="133269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6E2C7-8C91-3744-AE56-45051AB6DAC2}">
      <dsp:nvSpPr>
        <dsp:cNvPr id="0" name=""/>
        <dsp:cNvSpPr/>
      </dsp:nvSpPr>
      <dsp:spPr>
        <a:xfrm>
          <a:off x="412182" y="3426034"/>
          <a:ext cx="1988220" cy="133269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t>Vlasov</a:t>
          </a:r>
          <a:r>
            <a:rPr lang="en-US" sz="1600" kern="1200"/>
            <a:t> equation Maxwell’s Equations</a:t>
          </a:r>
        </a:p>
      </dsp:txBody>
      <dsp:txXfrm>
        <a:off x="451215" y="3465067"/>
        <a:ext cx="1910154" cy="1254627"/>
      </dsp:txXfrm>
    </dsp:sp>
    <dsp:sp modelId="{A4AEA4F4-67DF-7E4C-9E60-869B8A50742E}">
      <dsp:nvSpPr>
        <dsp:cNvPr id="0" name=""/>
        <dsp:cNvSpPr/>
      </dsp:nvSpPr>
      <dsp:spPr>
        <a:xfrm>
          <a:off x="2809190" y="1999172"/>
          <a:ext cx="2052799"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E8736-D331-0C4E-B861-E83C138CF665}">
      <dsp:nvSpPr>
        <dsp:cNvPr id="0" name=""/>
        <dsp:cNvSpPr/>
      </dsp:nvSpPr>
      <dsp:spPr>
        <a:xfrm>
          <a:off x="2962905" y="2145201"/>
          <a:ext cx="20527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Fluid Model</a:t>
          </a:r>
        </a:p>
      </dsp:txBody>
      <dsp:txXfrm>
        <a:off x="2988635" y="2170931"/>
        <a:ext cx="2001339" cy="827022"/>
      </dsp:txXfrm>
    </dsp:sp>
    <dsp:sp modelId="{391C71C3-2ABA-D348-8E04-815704A4DB14}">
      <dsp:nvSpPr>
        <dsp:cNvPr id="0" name=""/>
        <dsp:cNvSpPr/>
      </dsp:nvSpPr>
      <dsp:spPr>
        <a:xfrm>
          <a:off x="2577775" y="3280004"/>
          <a:ext cx="2515628" cy="138093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A56D5-8341-E847-B35D-9823062A5889}">
      <dsp:nvSpPr>
        <dsp:cNvPr id="0" name=""/>
        <dsp:cNvSpPr/>
      </dsp:nvSpPr>
      <dsp:spPr>
        <a:xfrm>
          <a:off x="2731491" y="3426034"/>
          <a:ext cx="2515628" cy="138093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Continuity Equation</a:t>
          </a:r>
        </a:p>
        <a:p>
          <a:pPr marL="0" lvl="0" indent="0" algn="ctr" defTabSz="711200">
            <a:lnSpc>
              <a:spcPct val="90000"/>
            </a:lnSpc>
            <a:spcBef>
              <a:spcPct val="0"/>
            </a:spcBef>
            <a:spcAft>
              <a:spcPct val="35000"/>
            </a:spcAft>
            <a:buNone/>
          </a:pPr>
          <a:r>
            <a:rPr lang="en-US" sz="1600" kern="1200"/>
            <a:t>Momentum Equation</a:t>
          </a:r>
        </a:p>
        <a:p>
          <a:pPr marL="0" lvl="0" indent="0" algn="ctr" defTabSz="711200">
            <a:lnSpc>
              <a:spcPct val="90000"/>
            </a:lnSpc>
            <a:spcBef>
              <a:spcPct val="0"/>
            </a:spcBef>
            <a:spcAft>
              <a:spcPct val="35000"/>
            </a:spcAft>
            <a:buNone/>
          </a:pPr>
          <a:r>
            <a:rPr lang="en-US" sz="1600" kern="1200"/>
            <a:t>Maxwell’s Equations (magnetized plasma)</a:t>
          </a:r>
        </a:p>
      </dsp:txBody>
      <dsp:txXfrm>
        <a:off x="2771937" y="3466480"/>
        <a:ext cx="2434736" cy="1300047"/>
      </dsp:txXfrm>
    </dsp:sp>
    <dsp:sp modelId="{1A8D6C24-ACF4-F349-A684-55825947D2F4}">
      <dsp:nvSpPr>
        <dsp:cNvPr id="0" name=""/>
        <dsp:cNvSpPr/>
      </dsp:nvSpPr>
      <dsp:spPr>
        <a:xfrm>
          <a:off x="5169420" y="1999172"/>
          <a:ext cx="2174099"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070BF-3272-D94B-8A2D-A0D7EA1E5BAD}">
      <dsp:nvSpPr>
        <dsp:cNvPr id="0" name=""/>
        <dsp:cNvSpPr/>
      </dsp:nvSpPr>
      <dsp:spPr>
        <a:xfrm>
          <a:off x="5323136" y="2145201"/>
          <a:ext cx="21740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Magneto-hydrodynamics</a:t>
          </a:r>
        </a:p>
      </dsp:txBody>
      <dsp:txXfrm>
        <a:off x="5348866" y="2170931"/>
        <a:ext cx="2122639" cy="827022"/>
      </dsp:txXfrm>
    </dsp:sp>
    <dsp:sp modelId="{39EA14DD-590D-4749-BBE7-470BDA177FC4}">
      <dsp:nvSpPr>
        <dsp:cNvPr id="0" name=""/>
        <dsp:cNvSpPr/>
      </dsp:nvSpPr>
      <dsp:spPr>
        <a:xfrm>
          <a:off x="7650950" y="1999172"/>
          <a:ext cx="1383437"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C771BE-C93E-184E-AE76-ADE2D5542485}">
      <dsp:nvSpPr>
        <dsp:cNvPr id="0" name=""/>
        <dsp:cNvSpPr/>
      </dsp:nvSpPr>
      <dsp:spPr>
        <a:xfrm>
          <a:off x="7804666" y="2145201"/>
          <a:ext cx="1383437"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Hybrid-models </a:t>
          </a:r>
        </a:p>
      </dsp:txBody>
      <dsp:txXfrm>
        <a:off x="7830396" y="2170931"/>
        <a:ext cx="1331977" cy="827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E14B-403A-F346-B6C3-381AE38B9031}">
      <dsp:nvSpPr>
        <dsp:cNvPr id="0" name=""/>
        <dsp:cNvSpPr/>
      </dsp:nvSpPr>
      <dsp:spPr>
        <a:xfrm>
          <a:off x="4518892" y="1449694"/>
          <a:ext cx="3823777" cy="549478"/>
        </a:xfrm>
        <a:custGeom>
          <a:avLst/>
          <a:gdLst/>
          <a:ahLst/>
          <a:cxnLst/>
          <a:rect l="0" t="0" r="0" b="0"/>
          <a:pathLst>
            <a:path>
              <a:moveTo>
                <a:pt x="0" y="0"/>
              </a:moveTo>
              <a:lnTo>
                <a:pt x="0" y="421317"/>
              </a:lnTo>
              <a:lnTo>
                <a:pt x="3823777" y="421317"/>
              </a:lnTo>
              <a:lnTo>
                <a:pt x="3823777"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AD95F-C050-204B-B6E0-93FD140B55E1}">
      <dsp:nvSpPr>
        <dsp:cNvPr id="0" name=""/>
        <dsp:cNvSpPr/>
      </dsp:nvSpPr>
      <dsp:spPr>
        <a:xfrm>
          <a:off x="4518892" y="1449694"/>
          <a:ext cx="1737578" cy="549478"/>
        </a:xfrm>
        <a:custGeom>
          <a:avLst/>
          <a:gdLst/>
          <a:ahLst/>
          <a:cxnLst/>
          <a:rect l="0" t="0" r="0" b="0"/>
          <a:pathLst>
            <a:path>
              <a:moveTo>
                <a:pt x="0" y="0"/>
              </a:moveTo>
              <a:lnTo>
                <a:pt x="0" y="421317"/>
              </a:lnTo>
              <a:lnTo>
                <a:pt x="1737578" y="421317"/>
              </a:lnTo>
              <a:lnTo>
                <a:pt x="1737578"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F4C48A-A0CA-9E4F-9E11-D01A1CA234F0}">
      <dsp:nvSpPr>
        <dsp:cNvPr id="0" name=""/>
        <dsp:cNvSpPr/>
      </dsp:nvSpPr>
      <dsp:spPr>
        <a:xfrm>
          <a:off x="3789870"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EFF22-0456-A540-8C37-295186E03C30}">
      <dsp:nvSpPr>
        <dsp:cNvPr id="0" name=""/>
        <dsp:cNvSpPr/>
      </dsp:nvSpPr>
      <dsp:spPr>
        <a:xfrm>
          <a:off x="3835590" y="1449694"/>
          <a:ext cx="683302" cy="549478"/>
        </a:xfrm>
        <a:custGeom>
          <a:avLst/>
          <a:gdLst/>
          <a:ahLst/>
          <a:cxnLst/>
          <a:rect l="0" t="0" r="0" b="0"/>
          <a:pathLst>
            <a:path>
              <a:moveTo>
                <a:pt x="683302" y="0"/>
              </a:moveTo>
              <a:lnTo>
                <a:pt x="683302"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863DA-1E08-6341-863E-CB744ED5D20F}">
      <dsp:nvSpPr>
        <dsp:cNvPr id="0" name=""/>
        <dsp:cNvSpPr/>
      </dsp:nvSpPr>
      <dsp:spPr>
        <a:xfrm>
          <a:off x="1206858"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95601-06D8-7B42-820B-CCED89189426}">
      <dsp:nvSpPr>
        <dsp:cNvPr id="0" name=""/>
        <dsp:cNvSpPr/>
      </dsp:nvSpPr>
      <dsp:spPr>
        <a:xfrm>
          <a:off x="1252578" y="1449694"/>
          <a:ext cx="3266314" cy="549478"/>
        </a:xfrm>
        <a:custGeom>
          <a:avLst/>
          <a:gdLst/>
          <a:ahLst/>
          <a:cxnLst/>
          <a:rect l="0" t="0" r="0" b="0"/>
          <a:pathLst>
            <a:path>
              <a:moveTo>
                <a:pt x="3266314" y="0"/>
              </a:moveTo>
              <a:lnTo>
                <a:pt x="3266314"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9578-9FDE-4019-BD6F-10237320F1AE}">
      <dsp:nvSpPr>
        <dsp:cNvPr id="0" name=""/>
        <dsp:cNvSpPr/>
      </dsp:nvSpPr>
      <dsp:spPr>
        <a:xfrm>
          <a:off x="3416735" y="88458"/>
          <a:ext cx="2204313" cy="136123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E9AA6-FB14-41BC-98BD-3CFF020F9E0F}">
      <dsp:nvSpPr>
        <dsp:cNvPr id="0" name=""/>
        <dsp:cNvSpPr/>
      </dsp:nvSpPr>
      <dsp:spPr>
        <a:xfrm>
          <a:off x="3570450" y="234488"/>
          <a:ext cx="2204313" cy="136123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Plasma Models</a:t>
          </a:r>
        </a:p>
      </dsp:txBody>
      <dsp:txXfrm>
        <a:off x="3610319" y="274357"/>
        <a:ext cx="2124575" cy="1281497"/>
      </dsp:txXfrm>
    </dsp:sp>
    <dsp:sp modelId="{967ECA2B-6B70-0843-9E21-528885B60C78}">
      <dsp:nvSpPr>
        <dsp:cNvPr id="0" name=""/>
        <dsp:cNvSpPr/>
      </dsp:nvSpPr>
      <dsp:spPr>
        <a:xfrm>
          <a:off x="3396" y="1999172"/>
          <a:ext cx="2498363" cy="878482"/>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E4806-D626-B14B-A79E-539EB9ECB5F6}">
      <dsp:nvSpPr>
        <dsp:cNvPr id="0" name=""/>
        <dsp:cNvSpPr/>
      </dsp:nvSpPr>
      <dsp:spPr>
        <a:xfrm>
          <a:off x="157111" y="2145201"/>
          <a:ext cx="2498363"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Kinetic Model</a:t>
          </a:r>
        </a:p>
      </dsp:txBody>
      <dsp:txXfrm>
        <a:off x="182841" y="2170931"/>
        <a:ext cx="2446903" cy="827022"/>
      </dsp:txXfrm>
    </dsp:sp>
    <dsp:sp modelId="{D9DBA298-BE90-464E-B180-4E7D0A57A276}">
      <dsp:nvSpPr>
        <dsp:cNvPr id="0" name=""/>
        <dsp:cNvSpPr/>
      </dsp:nvSpPr>
      <dsp:spPr>
        <a:xfrm>
          <a:off x="258467" y="3280004"/>
          <a:ext cx="1988220" cy="133269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6E2C7-8C91-3744-AE56-45051AB6DAC2}">
      <dsp:nvSpPr>
        <dsp:cNvPr id="0" name=""/>
        <dsp:cNvSpPr/>
      </dsp:nvSpPr>
      <dsp:spPr>
        <a:xfrm>
          <a:off x="412182" y="3426034"/>
          <a:ext cx="1988220" cy="133269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t>Vlasov</a:t>
          </a:r>
          <a:r>
            <a:rPr lang="en-US" sz="1600" kern="1200"/>
            <a:t> equation Maxwell’s Equations</a:t>
          </a:r>
        </a:p>
      </dsp:txBody>
      <dsp:txXfrm>
        <a:off x="451215" y="3465067"/>
        <a:ext cx="1910154" cy="1254627"/>
      </dsp:txXfrm>
    </dsp:sp>
    <dsp:sp modelId="{A4AEA4F4-67DF-7E4C-9E60-869B8A50742E}">
      <dsp:nvSpPr>
        <dsp:cNvPr id="0" name=""/>
        <dsp:cNvSpPr/>
      </dsp:nvSpPr>
      <dsp:spPr>
        <a:xfrm>
          <a:off x="2809190" y="1999172"/>
          <a:ext cx="2052799"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E8736-D331-0C4E-B861-E83C138CF665}">
      <dsp:nvSpPr>
        <dsp:cNvPr id="0" name=""/>
        <dsp:cNvSpPr/>
      </dsp:nvSpPr>
      <dsp:spPr>
        <a:xfrm>
          <a:off x="2962905" y="2145201"/>
          <a:ext cx="20527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Fluid Model</a:t>
          </a:r>
        </a:p>
      </dsp:txBody>
      <dsp:txXfrm>
        <a:off x="2988635" y="2170931"/>
        <a:ext cx="2001339" cy="827022"/>
      </dsp:txXfrm>
    </dsp:sp>
    <dsp:sp modelId="{391C71C3-2ABA-D348-8E04-815704A4DB14}">
      <dsp:nvSpPr>
        <dsp:cNvPr id="0" name=""/>
        <dsp:cNvSpPr/>
      </dsp:nvSpPr>
      <dsp:spPr>
        <a:xfrm>
          <a:off x="2577775" y="3280004"/>
          <a:ext cx="2515628" cy="138093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A56D5-8341-E847-B35D-9823062A5889}">
      <dsp:nvSpPr>
        <dsp:cNvPr id="0" name=""/>
        <dsp:cNvSpPr/>
      </dsp:nvSpPr>
      <dsp:spPr>
        <a:xfrm>
          <a:off x="2731491" y="3426034"/>
          <a:ext cx="2515628" cy="138093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Continuity Equation</a:t>
          </a:r>
        </a:p>
        <a:p>
          <a:pPr marL="0" lvl="0" indent="0" algn="ctr" defTabSz="711200">
            <a:lnSpc>
              <a:spcPct val="90000"/>
            </a:lnSpc>
            <a:spcBef>
              <a:spcPct val="0"/>
            </a:spcBef>
            <a:spcAft>
              <a:spcPct val="35000"/>
            </a:spcAft>
            <a:buNone/>
          </a:pPr>
          <a:r>
            <a:rPr lang="en-US" sz="1600" kern="1200"/>
            <a:t>Momentum Equation</a:t>
          </a:r>
        </a:p>
        <a:p>
          <a:pPr marL="0" lvl="0" indent="0" algn="ctr" defTabSz="711200">
            <a:lnSpc>
              <a:spcPct val="90000"/>
            </a:lnSpc>
            <a:spcBef>
              <a:spcPct val="0"/>
            </a:spcBef>
            <a:spcAft>
              <a:spcPct val="35000"/>
            </a:spcAft>
            <a:buNone/>
          </a:pPr>
          <a:r>
            <a:rPr lang="en-US" sz="1600" kern="1200"/>
            <a:t>Maxwell’s Equations (magnetized plasma)</a:t>
          </a:r>
        </a:p>
      </dsp:txBody>
      <dsp:txXfrm>
        <a:off x="2771937" y="3466480"/>
        <a:ext cx="2434736" cy="1300047"/>
      </dsp:txXfrm>
    </dsp:sp>
    <dsp:sp modelId="{1A8D6C24-ACF4-F349-A684-55825947D2F4}">
      <dsp:nvSpPr>
        <dsp:cNvPr id="0" name=""/>
        <dsp:cNvSpPr/>
      </dsp:nvSpPr>
      <dsp:spPr>
        <a:xfrm>
          <a:off x="5169420" y="1999172"/>
          <a:ext cx="2174099"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070BF-3272-D94B-8A2D-A0D7EA1E5BAD}">
      <dsp:nvSpPr>
        <dsp:cNvPr id="0" name=""/>
        <dsp:cNvSpPr/>
      </dsp:nvSpPr>
      <dsp:spPr>
        <a:xfrm>
          <a:off x="5323136" y="2145201"/>
          <a:ext cx="21740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Magneto-hydrodynamics</a:t>
          </a:r>
        </a:p>
      </dsp:txBody>
      <dsp:txXfrm>
        <a:off x="5348866" y="2170931"/>
        <a:ext cx="2122639" cy="827022"/>
      </dsp:txXfrm>
    </dsp:sp>
    <dsp:sp modelId="{39EA14DD-590D-4749-BBE7-470BDA177FC4}">
      <dsp:nvSpPr>
        <dsp:cNvPr id="0" name=""/>
        <dsp:cNvSpPr/>
      </dsp:nvSpPr>
      <dsp:spPr>
        <a:xfrm>
          <a:off x="7650950" y="1999172"/>
          <a:ext cx="1383437"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C771BE-C93E-184E-AE76-ADE2D5542485}">
      <dsp:nvSpPr>
        <dsp:cNvPr id="0" name=""/>
        <dsp:cNvSpPr/>
      </dsp:nvSpPr>
      <dsp:spPr>
        <a:xfrm>
          <a:off x="7804666" y="2145201"/>
          <a:ext cx="1383437"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Hybrid-models </a:t>
          </a:r>
        </a:p>
      </dsp:txBody>
      <dsp:txXfrm>
        <a:off x="7830396" y="2170931"/>
        <a:ext cx="1331977" cy="827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E14B-403A-F346-B6C3-381AE38B9031}">
      <dsp:nvSpPr>
        <dsp:cNvPr id="0" name=""/>
        <dsp:cNvSpPr/>
      </dsp:nvSpPr>
      <dsp:spPr>
        <a:xfrm>
          <a:off x="4518892" y="1449694"/>
          <a:ext cx="3823777" cy="549478"/>
        </a:xfrm>
        <a:custGeom>
          <a:avLst/>
          <a:gdLst/>
          <a:ahLst/>
          <a:cxnLst/>
          <a:rect l="0" t="0" r="0" b="0"/>
          <a:pathLst>
            <a:path>
              <a:moveTo>
                <a:pt x="0" y="0"/>
              </a:moveTo>
              <a:lnTo>
                <a:pt x="0" y="421317"/>
              </a:lnTo>
              <a:lnTo>
                <a:pt x="3823777" y="421317"/>
              </a:lnTo>
              <a:lnTo>
                <a:pt x="3823777"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AD95F-C050-204B-B6E0-93FD140B55E1}">
      <dsp:nvSpPr>
        <dsp:cNvPr id="0" name=""/>
        <dsp:cNvSpPr/>
      </dsp:nvSpPr>
      <dsp:spPr>
        <a:xfrm>
          <a:off x="4518892" y="1449694"/>
          <a:ext cx="1737578" cy="549478"/>
        </a:xfrm>
        <a:custGeom>
          <a:avLst/>
          <a:gdLst/>
          <a:ahLst/>
          <a:cxnLst/>
          <a:rect l="0" t="0" r="0" b="0"/>
          <a:pathLst>
            <a:path>
              <a:moveTo>
                <a:pt x="0" y="0"/>
              </a:moveTo>
              <a:lnTo>
                <a:pt x="0" y="421317"/>
              </a:lnTo>
              <a:lnTo>
                <a:pt x="1737578" y="421317"/>
              </a:lnTo>
              <a:lnTo>
                <a:pt x="1737578"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F4C48A-A0CA-9E4F-9E11-D01A1CA234F0}">
      <dsp:nvSpPr>
        <dsp:cNvPr id="0" name=""/>
        <dsp:cNvSpPr/>
      </dsp:nvSpPr>
      <dsp:spPr>
        <a:xfrm>
          <a:off x="3789870"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EFF22-0456-A540-8C37-295186E03C30}">
      <dsp:nvSpPr>
        <dsp:cNvPr id="0" name=""/>
        <dsp:cNvSpPr/>
      </dsp:nvSpPr>
      <dsp:spPr>
        <a:xfrm>
          <a:off x="3835590" y="1449694"/>
          <a:ext cx="683302" cy="549478"/>
        </a:xfrm>
        <a:custGeom>
          <a:avLst/>
          <a:gdLst/>
          <a:ahLst/>
          <a:cxnLst/>
          <a:rect l="0" t="0" r="0" b="0"/>
          <a:pathLst>
            <a:path>
              <a:moveTo>
                <a:pt x="683302" y="0"/>
              </a:moveTo>
              <a:lnTo>
                <a:pt x="683302"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863DA-1E08-6341-863E-CB744ED5D20F}">
      <dsp:nvSpPr>
        <dsp:cNvPr id="0" name=""/>
        <dsp:cNvSpPr/>
      </dsp:nvSpPr>
      <dsp:spPr>
        <a:xfrm>
          <a:off x="1206858"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95601-06D8-7B42-820B-CCED89189426}">
      <dsp:nvSpPr>
        <dsp:cNvPr id="0" name=""/>
        <dsp:cNvSpPr/>
      </dsp:nvSpPr>
      <dsp:spPr>
        <a:xfrm>
          <a:off x="1252578" y="1449694"/>
          <a:ext cx="3266314" cy="549478"/>
        </a:xfrm>
        <a:custGeom>
          <a:avLst/>
          <a:gdLst/>
          <a:ahLst/>
          <a:cxnLst/>
          <a:rect l="0" t="0" r="0" b="0"/>
          <a:pathLst>
            <a:path>
              <a:moveTo>
                <a:pt x="3266314" y="0"/>
              </a:moveTo>
              <a:lnTo>
                <a:pt x="3266314"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9578-9FDE-4019-BD6F-10237320F1AE}">
      <dsp:nvSpPr>
        <dsp:cNvPr id="0" name=""/>
        <dsp:cNvSpPr/>
      </dsp:nvSpPr>
      <dsp:spPr>
        <a:xfrm>
          <a:off x="3416735" y="88458"/>
          <a:ext cx="2204313" cy="136123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E9AA6-FB14-41BC-98BD-3CFF020F9E0F}">
      <dsp:nvSpPr>
        <dsp:cNvPr id="0" name=""/>
        <dsp:cNvSpPr/>
      </dsp:nvSpPr>
      <dsp:spPr>
        <a:xfrm>
          <a:off x="3570450" y="234488"/>
          <a:ext cx="2204313" cy="136123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Plasma Models</a:t>
          </a:r>
        </a:p>
      </dsp:txBody>
      <dsp:txXfrm>
        <a:off x="3610319" y="274357"/>
        <a:ext cx="2124575" cy="1281497"/>
      </dsp:txXfrm>
    </dsp:sp>
    <dsp:sp modelId="{967ECA2B-6B70-0843-9E21-528885B60C78}">
      <dsp:nvSpPr>
        <dsp:cNvPr id="0" name=""/>
        <dsp:cNvSpPr/>
      </dsp:nvSpPr>
      <dsp:spPr>
        <a:xfrm>
          <a:off x="3396" y="1999172"/>
          <a:ext cx="2498363"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E4806-D626-B14B-A79E-539EB9ECB5F6}">
      <dsp:nvSpPr>
        <dsp:cNvPr id="0" name=""/>
        <dsp:cNvSpPr/>
      </dsp:nvSpPr>
      <dsp:spPr>
        <a:xfrm>
          <a:off x="157111" y="2145201"/>
          <a:ext cx="2498363"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Kinetic Model</a:t>
          </a:r>
        </a:p>
      </dsp:txBody>
      <dsp:txXfrm>
        <a:off x="182841" y="2170931"/>
        <a:ext cx="2446903" cy="827022"/>
      </dsp:txXfrm>
    </dsp:sp>
    <dsp:sp modelId="{D9DBA298-BE90-464E-B180-4E7D0A57A276}">
      <dsp:nvSpPr>
        <dsp:cNvPr id="0" name=""/>
        <dsp:cNvSpPr/>
      </dsp:nvSpPr>
      <dsp:spPr>
        <a:xfrm>
          <a:off x="258467" y="3280004"/>
          <a:ext cx="1988220" cy="133269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6E2C7-8C91-3744-AE56-45051AB6DAC2}">
      <dsp:nvSpPr>
        <dsp:cNvPr id="0" name=""/>
        <dsp:cNvSpPr/>
      </dsp:nvSpPr>
      <dsp:spPr>
        <a:xfrm>
          <a:off x="412182" y="3426034"/>
          <a:ext cx="1988220" cy="133269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t>Vlasov</a:t>
          </a:r>
          <a:r>
            <a:rPr lang="en-US" sz="1600" kern="1200"/>
            <a:t> equation Maxwell’s Equations</a:t>
          </a:r>
        </a:p>
      </dsp:txBody>
      <dsp:txXfrm>
        <a:off x="451215" y="3465067"/>
        <a:ext cx="1910154" cy="1254627"/>
      </dsp:txXfrm>
    </dsp:sp>
    <dsp:sp modelId="{A4AEA4F4-67DF-7E4C-9E60-869B8A50742E}">
      <dsp:nvSpPr>
        <dsp:cNvPr id="0" name=""/>
        <dsp:cNvSpPr/>
      </dsp:nvSpPr>
      <dsp:spPr>
        <a:xfrm>
          <a:off x="2809190" y="1999172"/>
          <a:ext cx="2052799" cy="878482"/>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E8736-D331-0C4E-B861-E83C138CF665}">
      <dsp:nvSpPr>
        <dsp:cNvPr id="0" name=""/>
        <dsp:cNvSpPr/>
      </dsp:nvSpPr>
      <dsp:spPr>
        <a:xfrm>
          <a:off x="2962905" y="2145201"/>
          <a:ext cx="20527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Fluid Model</a:t>
          </a:r>
        </a:p>
      </dsp:txBody>
      <dsp:txXfrm>
        <a:off x="2988635" y="2170931"/>
        <a:ext cx="2001339" cy="827022"/>
      </dsp:txXfrm>
    </dsp:sp>
    <dsp:sp modelId="{391C71C3-2ABA-D348-8E04-815704A4DB14}">
      <dsp:nvSpPr>
        <dsp:cNvPr id="0" name=""/>
        <dsp:cNvSpPr/>
      </dsp:nvSpPr>
      <dsp:spPr>
        <a:xfrm>
          <a:off x="2577775" y="3280004"/>
          <a:ext cx="2515628" cy="138093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A56D5-8341-E847-B35D-9823062A5889}">
      <dsp:nvSpPr>
        <dsp:cNvPr id="0" name=""/>
        <dsp:cNvSpPr/>
      </dsp:nvSpPr>
      <dsp:spPr>
        <a:xfrm>
          <a:off x="2731491" y="3426034"/>
          <a:ext cx="2515628" cy="138093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Continuity Equation</a:t>
          </a:r>
        </a:p>
        <a:p>
          <a:pPr marL="0" lvl="0" indent="0" algn="ctr" defTabSz="711200">
            <a:lnSpc>
              <a:spcPct val="90000"/>
            </a:lnSpc>
            <a:spcBef>
              <a:spcPct val="0"/>
            </a:spcBef>
            <a:spcAft>
              <a:spcPct val="35000"/>
            </a:spcAft>
            <a:buNone/>
          </a:pPr>
          <a:r>
            <a:rPr lang="en-US" sz="1600" kern="1200"/>
            <a:t>Momentum Equation</a:t>
          </a:r>
        </a:p>
        <a:p>
          <a:pPr marL="0" lvl="0" indent="0" algn="ctr" defTabSz="711200">
            <a:lnSpc>
              <a:spcPct val="90000"/>
            </a:lnSpc>
            <a:spcBef>
              <a:spcPct val="0"/>
            </a:spcBef>
            <a:spcAft>
              <a:spcPct val="35000"/>
            </a:spcAft>
            <a:buNone/>
          </a:pPr>
          <a:r>
            <a:rPr lang="en-US" sz="1600" kern="1200"/>
            <a:t>Maxwell’s Equations (magnetized plasma)</a:t>
          </a:r>
        </a:p>
      </dsp:txBody>
      <dsp:txXfrm>
        <a:off x="2771937" y="3466480"/>
        <a:ext cx="2434736" cy="1300047"/>
      </dsp:txXfrm>
    </dsp:sp>
    <dsp:sp modelId="{1A8D6C24-ACF4-F349-A684-55825947D2F4}">
      <dsp:nvSpPr>
        <dsp:cNvPr id="0" name=""/>
        <dsp:cNvSpPr/>
      </dsp:nvSpPr>
      <dsp:spPr>
        <a:xfrm>
          <a:off x="5169420" y="1999172"/>
          <a:ext cx="2174099"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070BF-3272-D94B-8A2D-A0D7EA1E5BAD}">
      <dsp:nvSpPr>
        <dsp:cNvPr id="0" name=""/>
        <dsp:cNvSpPr/>
      </dsp:nvSpPr>
      <dsp:spPr>
        <a:xfrm>
          <a:off x="5323136" y="2145201"/>
          <a:ext cx="21740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Magneto-hydrodynamics</a:t>
          </a:r>
        </a:p>
      </dsp:txBody>
      <dsp:txXfrm>
        <a:off x="5348866" y="2170931"/>
        <a:ext cx="2122639" cy="827022"/>
      </dsp:txXfrm>
    </dsp:sp>
    <dsp:sp modelId="{39EA14DD-590D-4749-BBE7-470BDA177FC4}">
      <dsp:nvSpPr>
        <dsp:cNvPr id="0" name=""/>
        <dsp:cNvSpPr/>
      </dsp:nvSpPr>
      <dsp:spPr>
        <a:xfrm>
          <a:off x="7650950" y="1999172"/>
          <a:ext cx="1383437"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C771BE-C93E-184E-AE76-ADE2D5542485}">
      <dsp:nvSpPr>
        <dsp:cNvPr id="0" name=""/>
        <dsp:cNvSpPr/>
      </dsp:nvSpPr>
      <dsp:spPr>
        <a:xfrm>
          <a:off x="7804666" y="2145201"/>
          <a:ext cx="1383437"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Hybrid-models </a:t>
          </a:r>
        </a:p>
      </dsp:txBody>
      <dsp:txXfrm>
        <a:off x="7830396" y="2170931"/>
        <a:ext cx="1331977" cy="827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E14B-403A-F346-B6C3-381AE38B9031}">
      <dsp:nvSpPr>
        <dsp:cNvPr id="0" name=""/>
        <dsp:cNvSpPr/>
      </dsp:nvSpPr>
      <dsp:spPr>
        <a:xfrm>
          <a:off x="4518892" y="1449694"/>
          <a:ext cx="3823777" cy="549478"/>
        </a:xfrm>
        <a:custGeom>
          <a:avLst/>
          <a:gdLst/>
          <a:ahLst/>
          <a:cxnLst/>
          <a:rect l="0" t="0" r="0" b="0"/>
          <a:pathLst>
            <a:path>
              <a:moveTo>
                <a:pt x="0" y="0"/>
              </a:moveTo>
              <a:lnTo>
                <a:pt x="0" y="421317"/>
              </a:lnTo>
              <a:lnTo>
                <a:pt x="3823777" y="421317"/>
              </a:lnTo>
              <a:lnTo>
                <a:pt x="3823777"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AD95F-C050-204B-B6E0-93FD140B55E1}">
      <dsp:nvSpPr>
        <dsp:cNvPr id="0" name=""/>
        <dsp:cNvSpPr/>
      </dsp:nvSpPr>
      <dsp:spPr>
        <a:xfrm>
          <a:off x="4518892" y="1449694"/>
          <a:ext cx="1737578" cy="549478"/>
        </a:xfrm>
        <a:custGeom>
          <a:avLst/>
          <a:gdLst/>
          <a:ahLst/>
          <a:cxnLst/>
          <a:rect l="0" t="0" r="0" b="0"/>
          <a:pathLst>
            <a:path>
              <a:moveTo>
                <a:pt x="0" y="0"/>
              </a:moveTo>
              <a:lnTo>
                <a:pt x="0" y="421317"/>
              </a:lnTo>
              <a:lnTo>
                <a:pt x="1737578" y="421317"/>
              </a:lnTo>
              <a:lnTo>
                <a:pt x="1737578"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F4C48A-A0CA-9E4F-9E11-D01A1CA234F0}">
      <dsp:nvSpPr>
        <dsp:cNvPr id="0" name=""/>
        <dsp:cNvSpPr/>
      </dsp:nvSpPr>
      <dsp:spPr>
        <a:xfrm>
          <a:off x="3789870"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EFF22-0456-A540-8C37-295186E03C30}">
      <dsp:nvSpPr>
        <dsp:cNvPr id="0" name=""/>
        <dsp:cNvSpPr/>
      </dsp:nvSpPr>
      <dsp:spPr>
        <a:xfrm>
          <a:off x="3835590" y="1449694"/>
          <a:ext cx="683302" cy="549478"/>
        </a:xfrm>
        <a:custGeom>
          <a:avLst/>
          <a:gdLst/>
          <a:ahLst/>
          <a:cxnLst/>
          <a:rect l="0" t="0" r="0" b="0"/>
          <a:pathLst>
            <a:path>
              <a:moveTo>
                <a:pt x="683302" y="0"/>
              </a:moveTo>
              <a:lnTo>
                <a:pt x="683302"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863DA-1E08-6341-863E-CB744ED5D20F}">
      <dsp:nvSpPr>
        <dsp:cNvPr id="0" name=""/>
        <dsp:cNvSpPr/>
      </dsp:nvSpPr>
      <dsp:spPr>
        <a:xfrm>
          <a:off x="1206858"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95601-06D8-7B42-820B-CCED89189426}">
      <dsp:nvSpPr>
        <dsp:cNvPr id="0" name=""/>
        <dsp:cNvSpPr/>
      </dsp:nvSpPr>
      <dsp:spPr>
        <a:xfrm>
          <a:off x="1252578" y="1449694"/>
          <a:ext cx="3266314" cy="549478"/>
        </a:xfrm>
        <a:custGeom>
          <a:avLst/>
          <a:gdLst/>
          <a:ahLst/>
          <a:cxnLst/>
          <a:rect l="0" t="0" r="0" b="0"/>
          <a:pathLst>
            <a:path>
              <a:moveTo>
                <a:pt x="3266314" y="0"/>
              </a:moveTo>
              <a:lnTo>
                <a:pt x="3266314"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9578-9FDE-4019-BD6F-10237320F1AE}">
      <dsp:nvSpPr>
        <dsp:cNvPr id="0" name=""/>
        <dsp:cNvSpPr/>
      </dsp:nvSpPr>
      <dsp:spPr>
        <a:xfrm>
          <a:off x="3416735" y="88458"/>
          <a:ext cx="2204313" cy="136123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E9AA6-FB14-41BC-98BD-3CFF020F9E0F}">
      <dsp:nvSpPr>
        <dsp:cNvPr id="0" name=""/>
        <dsp:cNvSpPr/>
      </dsp:nvSpPr>
      <dsp:spPr>
        <a:xfrm>
          <a:off x="3570450" y="234488"/>
          <a:ext cx="2204313" cy="136123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Plasma Models</a:t>
          </a:r>
        </a:p>
      </dsp:txBody>
      <dsp:txXfrm>
        <a:off x="3610319" y="274357"/>
        <a:ext cx="2124575" cy="1281497"/>
      </dsp:txXfrm>
    </dsp:sp>
    <dsp:sp modelId="{967ECA2B-6B70-0843-9E21-528885B60C78}">
      <dsp:nvSpPr>
        <dsp:cNvPr id="0" name=""/>
        <dsp:cNvSpPr/>
      </dsp:nvSpPr>
      <dsp:spPr>
        <a:xfrm>
          <a:off x="3396" y="1999172"/>
          <a:ext cx="2498363"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E4806-D626-B14B-A79E-539EB9ECB5F6}">
      <dsp:nvSpPr>
        <dsp:cNvPr id="0" name=""/>
        <dsp:cNvSpPr/>
      </dsp:nvSpPr>
      <dsp:spPr>
        <a:xfrm>
          <a:off x="157111" y="2145201"/>
          <a:ext cx="2498363"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Kinetic Model</a:t>
          </a:r>
        </a:p>
      </dsp:txBody>
      <dsp:txXfrm>
        <a:off x="182841" y="2170931"/>
        <a:ext cx="2446903" cy="827022"/>
      </dsp:txXfrm>
    </dsp:sp>
    <dsp:sp modelId="{D9DBA298-BE90-464E-B180-4E7D0A57A276}">
      <dsp:nvSpPr>
        <dsp:cNvPr id="0" name=""/>
        <dsp:cNvSpPr/>
      </dsp:nvSpPr>
      <dsp:spPr>
        <a:xfrm>
          <a:off x="258467" y="3280004"/>
          <a:ext cx="1988220" cy="133269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6E2C7-8C91-3744-AE56-45051AB6DAC2}">
      <dsp:nvSpPr>
        <dsp:cNvPr id="0" name=""/>
        <dsp:cNvSpPr/>
      </dsp:nvSpPr>
      <dsp:spPr>
        <a:xfrm>
          <a:off x="412182" y="3426034"/>
          <a:ext cx="1988220" cy="133269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t>Vlasov</a:t>
          </a:r>
          <a:r>
            <a:rPr lang="en-US" sz="1600" kern="1200"/>
            <a:t> equation Maxwell’s Equations</a:t>
          </a:r>
        </a:p>
      </dsp:txBody>
      <dsp:txXfrm>
        <a:off x="451215" y="3465067"/>
        <a:ext cx="1910154" cy="1254627"/>
      </dsp:txXfrm>
    </dsp:sp>
    <dsp:sp modelId="{A4AEA4F4-67DF-7E4C-9E60-869B8A50742E}">
      <dsp:nvSpPr>
        <dsp:cNvPr id="0" name=""/>
        <dsp:cNvSpPr/>
      </dsp:nvSpPr>
      <dsp:spPr>
        <a:xfrm>
          <a:off x="2809190" y="1999172"/>
          <a:ext cx="2052799"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E8736-D331-0C4E-B861-E83C138CF665}">
      <dsp:nvSpPr>
        <dsp:cNvPr id="0" name=""/>
        <dsp:cNvSpPr/>
      </dsp:nvSpPr>
      <dsp:spPr>
        <a:xfrm>
          <a:off x="2962905" y="2145201"/>
          <a:ext cx="20527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Fluid Model</a:t>
          </a:r>
        </a:p>
      </dsp:txBody>
      <dsp:txXfrm>
        <a:off x="2988635" y="2170931"/>
        <a:ext cx="2001339" cy="827022"/>
      </dsp:txXfrm>
    </dsp:sp>
    <dsp:sp modelId="{391C71C3-2ABA-D348-8E04-815704A4DB14}">
      <dsp:nvSpPr>
        <dsp:cNvPr id="0" name=""/>
        <dsp:cNvSpPr/>
      </dsp:nvSpPr>
      <dsp:spPr>
        <a:xfrm>
          <a:off x="2577775" y="3280004"/>
          <a:ext cx="2515628" cy="138093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A56D5-8341-E847-B35D-9823062A5889}">
      <dsp:nvSpPr>
        <dsp:cNvPr id="0" name=""/>
        <dsp:cNvSpPr/>
      </dsp:nvSpPr>
      <dsp:spPr>
        <a:xfrm>
          <a:off x="2731491" y="3426034"/>
          <a:ext cx="2515628" cy="138093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Continuity Equation</a:t>
          </a:r>
        </a:p>
        <a:p>
          <a:pPr marL="0" lvl="0" indent="0" algn="ctr" defTabSz="711200">
            <a:lnSpc>
              <a:spcPct val="90000"/>
            </a:lnSpc>
            <a:spcBef>
              <a:spcPct val="0"/>
            </a:spcBef>
            <a:spcAft>
              <a:spcPct val="35000"/>
            </a:spcAft>
            <a:buNone/>
          </a:pPr>
          <a:r>
            <a:rPr lang="en-US" sz="1600" kern="1200"/>
            <a:t>Momentum Equation</a:t>
          </a:r>
        </a:p>
        <a:p>
          <a:pPr marL="0" lvl="0" indent="0" algn="ctr" defTabSz="711200">
            <a:lnSpc>
              <a:spcPct val="90000"/>
            </a:lnSpc>
            <a:spcBef>
              <a:spcPct val="0"/>
            </a:spcBef>
            <a:spcAft>
              <a:spcPct val="35000"/>
            </a:spcAft>
            <a:buNone/>
          </a:pPr>
          <a:r>
            <a:rPr lang="en-US" sz="1600" kern="1200"/>
            <a:t>Maxwell’s Equations (magnetized plasma)</a:t>
          </a:r>
        </a:p>
      </dsp:txBody>
      <dsp:txXfrm>
        <a:off x="2771937" y="3466480"/>
        <a:ext cx="2434736" cy="1300047"/>
      </dsp:txXfrm>
    </dsp:sp>
    <dsp:sp modelId="{1A8D6C24-ACF4-F349-A684-55825947D2F4}">
      <dsp:nvSpPr>
        <dsp:cNvPr id="0" name=""/>
        <dsp:cNvSpPr/>
      </dsp:nvSpPr>
      <dsp:spPr>
        <a:xfrm>
          <a:off x="5169420" y="1999172"/>
          <a:ext cx="2174099" cy="878482"/>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070BF-3272-D94B-8A2D-A0D7EA1E5BAD}">
      <dsp:nvSpPr>
        <dsp:cNvPr id="0" name=""/>
        <dsp:cNvSpPr/>
      </dsp:nvSpPr>
      <dsp:spPr>
        <a:xfrm>
          <a:off x="5323136" y="2145201"/>
          <a:ext cx="21740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Magneto-hydrodynamics</a:t>
          </a:r>
        </a:p>
      </dsp:txBody>
      <dsp:txXfrm>
        <a:off x="5348866" y="2170931"/>
        <a:ext cx="2122639" cy="827022"/>
      </dsp:txXfrm>
    </dsp:sp>
    <dsp:sp modelId="{39EA14DD-590D-4749-BBE7-470BDA177FC4}">
      <dsp:nvSpPr>
        <dsp:cNvPr id="0" name=""/>
        <dsp:cNvSpPr/>
      </dsp:nvSpPr>
      <dsp:spPr>
        <a:xfrm>
          <a:off x="7650950" y="1999172"/>
          <a:ext cx="1383437"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C771BE-C93E-184E-AE76-ADE2D5542485}">
      <dsp:nvSpPr>
        <dsp:cNvPr id="0" name=""/>
        <dsp:cNvSpPr/>
      </dsp:nvSpPr>
      <dsp:spPr>
        <a:xfrm>
          <a:off x="7804666" y="2145201"/>
          <a:ext cx="1383437"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Hybrid-models </a:t>
          </a:r>
        </a:p>
      </dsp:txBody>
      <dsp:txXfrm>
        <a:off x="7830396" y="2170931"/>
        <a:ext cx="1331977" cy="8270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E14B-403A-F346-B6C3-381AE38B9031}">
      <dsp:nvSpPr>
        <dsp:cNvPr id="0" name=""/>
        <dsp:cNvSpPr/>
      </dsp:nvSpPr>
      <dsp:spPr>
        <a:xfrm>
          <a:off x="4518892" y="1449694"/>
          <a:ext cx="3823777" cy="549478"/>
        </a:xfrm>
        <a:custGeom>
          <a:avLst/>
          <a:gdLst/>
          <a:ahLst/>
          <a:cxnLst/>
          <a:rect l="0" t="0" r="0" b="0"/>
          <a:pathLst>
            <a:path>
              <a:moveTo>
                <a:pt x="0" y="0"/>
              </a:moveTo>
              <a:lnTo>
                <a:pt x="0" y="421317"/>
              </a:lnTo>
              <a:lnTo>
                <a:pt x="3823777" y="421317"/>
              </a:lnTo>
              <a:lnTo>
                <a:pt x="3823777"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AD95F-C050-204B-B6E0-93FD140B55E1}">
      <dsp:nvSpPr>
        <dsp:cNvPr id="0" name=""/>
        <dsp:cNvSpPr/>
      </dsp:nvSpPr>
      <dsp:spPr>
        <a:xfrm>
          <a:off x="4518892" y="1449694"/>
          <a:ext cx="1737578" cy="549478"/>
        </a:xfrm>
        <a:custGeom>
          <a:avLst/>
          <a:gdLst/>
          <a:ahLst/>
          <a:cxnLst/>
          <a:rect l="0" t="0" r="0" b="0"/>
          <a:pathLst>
            <a:path>
              <a:moveTo>
                <a:pt x="0" y="0"/>
              </a:moveTo>
              <a:lnTo>
                <a:pt x="0" y="421317"/>
              </a:lnTo>
              <a:lnTo>
                <a:pt x="1737578" y="421317"/>
              </a:lnTo>
              <a:lnTo>
                <a:pt x="1737578"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F4C48A-A0CA-9E4F-9E11-D01A1CA234F0}">
      <dsp:nvSpPr>
        <dsp:cNvPr id="0" name=""/>
        <dsp:cNvSpPr/>
      </dsp:nvSpPr>
      <dsp:spPr>
        <a:xfrm>
          <a:off x="3789870"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EFF22-0456-A540-8C37-295186E03C30}">
      <dsp:nvSpPr>
        <dsp:cNvPr id="0" name=""/>
        <dsp:cNvSpPr/>
      </dsp:nvSpPr>
      <dsp:spPr>
        <a:xfrm>
          <a:off x="3835590" y="1449694"/>
          <a:ext cx="683302" cy="549478"/>
        </a:xfrm>
        <a:custGeom>
          <a:avLst/>
          <a:gdLst/>
          <a:ahLst/>
          <a:cxnLst/>
          <a:rect l="0" t="0" r="0" b="0"/>
          <a:pathLst>
            <a:path>
              <a:moveTo>
                <a:pt x="683302" y="0"/>
              </a:moveTo>
              <a:lnTo>
                <a:pt x="683302"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863DA-1E08-6341-863E-CB744ED5D20F}">
      <dsp:nvSpPr>
        <dsp:cNvPr id="0" name=""/>
        <dsp:cNvSpPr/>
      </dsp:nvSpPr>
      <dsp:spPr>
        <a:xfrm>
          <a:off x="1206858" y="2877654"/>
          <a:ext cx="91440" cy="402349"/>
        </a:xfrm>
        <a:custGeom>
          <a:avLst/>
          <a:gdLst/>
          <a:ahLst/>
          <a:cxnLst/>
          <a:rect l="0" t="0" r="0" b="0"/>
          <a:pathLst>
            <a:path>
              <a:moveTo>
                <a:pt x="45720" y="0"/>
              </a:moveTo>
              <a:lnTo>
                <a:pt x="45720" y="4023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95601-06D8-7B42-820B-CCED89189426}">
      <dsp:nvSpPr>
        <dsp:cNvPr id="0" name=""/>
        <dsp:cNvSpPr/>
      </dsp:nvSpPr>
      <dsp:spPr>
        <a:xfrm>
          <a:off x="1252578" y="1449694"/>
          <a:ext cx="3266314" cy="549478"/>
        </a:xfrm>
        <a:custGeom>
          <a:avLst/>
          <a:gdLst/>
          <a:ahLst/>
          <a:cxnLst/>
          <a:rect l="0" t="0" r="0" b="0"/>
          <a:pathLst>
            <a:path>
              <a:moveTo>
                <a:pt x="3266314" y="0"/>
              </a:moveTo>
              <a:lnTo>
                <a:pt x="3266314" y="421317"/>
              </a:lnTo>
              <a:lnTo>
                <a:pt x="0" y="421317"/>
              </a:lnTo>
              <a:lnTo>
                <a:pt x="0" y="5494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9578-9FDE-4019-BD6F-10237320F1AE}">
      <dsp:nvSpPr>
        <dsp:cNvPr id="0" name=""/>
        <dsp:cNvSpPr/>
      </dsp:nvSpPr>
      <dsp:spPr>
        <a:xfrm>
          <a:off x="3416735" y="88458"/>
          <a:ext cx="2204313" cy="136123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E9AA6-FB14-41BC-98BD-3CFF020F9E0F}">
      <dsp:nvSpPr>
        <dsp:cNvPr id="0" name=""/>
        <dsp:cNvSpPr/>
      </dsp:nvSpPr>
      <dsp:spPr>
        <a:xfrm>
          <a:off x="3570450" y="234488"/>
          <a:ext cx="2204313" cy="136123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Plasma Models</a:t>
          </a:r>
        </a:p>
      </dsp:txBody>
      <dsp:txXfrm>
        <a:off x="3610319" y="274357"/>
        <a:ext cx="2124575" cy="1281497"/>
      </dsp:txXfrm>
    </dsp:sp>
    <dsp:sp modelId="{967ECA2B-6B70-0843-9E21-528885B60C78}">
      <dsp:nvSpPr>
        <dsp:cNvPr id="0" name=""/>
        <dsp:cNvSpPr/>
      </dsp:nvSpPr>
      <dsp:spPr>
        <a:xfrm>
          <a:off x="3396" y="1999172"/>
          <a:ext cx="2498363"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E4806-D626-B14B-A79E-539EB9ECB5F6}">
      <dsp:nvSpPr>
        <dsp:cNvPr id="0" name=""/>
        <dsp:cNvSpPr/>
      </dsp:nvSpPr>
      <dsp:spPr>
        <a:xfrm>
          <a:off x="157111" y="2145201"/>
          <a:ext cx="2498363"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Kinetic Model</a:t>
          </a:r>
        </a:p>
      </dsp:txBody>
      <dsp:txXfrm>
        <a:off x="182841" y="2170931"/>
        <a:ext cx="2446903" cy="827022"/>
      </dsp:txXfrm>
    </dsp:sp>
    <dsp:sp modelId="{D9DBA298-BE90-464E-B180-4E7D0A57A276}">
      <dsp:nvSpPr>
        <dsp:cNvPr id="0" name=""/>
        <dsp:cNvSpPr/>
      </dsp:nvSpPr>
      <dsp:spPr>
        <a:xfrm>
          <a:off x="258467" y="3280004"/>
          <a:ext cx="1988220" cy="133269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6E2C7-8C91-3744-AE56-45051AB6DAC2}">
      <dsp:nvSpPr>
        <dsp:cNvPr id="0" name=""/>
        <dsp:cNvSpPr/>
      </dsp:nvSpPr>
      <dsp:spPr>
        <a:xfrm>
          <a:off x="412182" y="3426034"/>
          <a:ext cx="1988220" cy="133269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err="1"/>
            <a:t>Vlasov</a:t>
          </a:r>
          <a:r>
            <a:rPr lang="en-US" sz="1600" kern="1200"/>
            <a:t> equation Maxwell’s Equations</a:t>
          </a:r>
        </a:p>
      </dsp:txBody>
      <dsp:txXfrm>
        <a:off x="451215" y="3465067"/>
        <a:ext cx="1910154" cy="1254627"/>
      </dsp:txXfrm>
    </dsp:sp>
    <dsp:sp modelId="{A4AEA4F4-67DF-7E4C-9E60-869B8A50742E}">
      <dsp:nvSpPr>
        <dsp:cNvPr id="0" name=""/>
        <dsp:cNvSpPr/>
      </dsp:nvSpPr>
      <dsp:spPr>
        <a:xfrm>
          <a:off x="2809190" y="1999172"/>
          <a:ext cx="2052799"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E8736-D331-0C4E-B861-E83C138CF665}">
      <dsp:nvSpPr>
        <dsp:cNvPr id="0" name=""/>
        <dsp:cNvSpPr/>
      </dsp:nvSpPr>
      <dsp:spPr>
        <a:xfrm>
          <a:off x="2962905" y="2145201"/>
          <a:ext cx="20527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Fluid Model</a:t>
          </a:r>
        </a:p>
      </dsp:txBody>
      <dsp:txXfrm>
        <a:off x="2988635" y="2170931"/>
        <a:ext cx="2001339" cy="827022"/>
      </dsp:txXfrm>
    </dsp:sp>
    <dsp:sp modelId="{391C71C3-2ABA-D348-8E04-815704A4DB14}">
      <dsp:nvSpPr>
        <dsp:cNvPr id="0" name=""/>
        <dsp:cNvSpPr/>
      </dsp:nvSpPr>
      <dsp:spPr>
        <a:xfrm>
          <a:off x="2577775" y="3280004"/>
          <a:ext cx="2515628" cy="138093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A56D5-8341-E847-B35D-9823062A5889}">
      <dsp:nvSpPr>
        <dsp:cNvPr id="0" name=""/>
        <dsp:cNvSpPr/>
      </dsp:nvSpPr>
      <dsp:spPr>
        <a:xfrm>
          <a:off x="2731491" y="3426034"/>
          <a:ext cx="2515628" cy="138093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Continuity Equation</a:t>
          </a:r>
        </a:p>
        <a:p>
          <a:pPr marL="0" lvl="0" indent="0" algn="ctr" defTabSz="711200">
            <a:lnSpc>
              <a:spcPct val="90000"/>
            </a:lnSpc>
            <a:spcBef>
              <a:spcPct val="0"/>
            </a:spcBef>
            <a:spcAft>
              <a:spcPct val="35000"/>
            </a:spcAft>
            <a:buNone/>
          </a:pPr>
          <a:r>
            <a:rPr lang="en-US" sz="1600" kern="1200"/>
            <a:t>Momentum Equation</a:t>
          </a:r>
        </a:p>
        <a:p>
          <a:pPr marL="0" lvl="0" indent="0" algn="ctr" defTabSz="711200">
            <a:lnSpc>
              <a:spcPct val="90000"/>
            </a:lnSpc>
            <a:spcBef>
              <a:spcPct val="0"/>
            </a:spcBef>
            <a:spcAft>
              <a:spcPct val="35000"/>
            </a:spcAft>
            <a:buNone/>
          </a:pPr>
          <a:r>
            <a:rPr lang="en-US" sz="1600" kern="1200"/>
            <a:t>Maxwell’s Equations (magnetized plasma)</a:t>
          </a:r>
        </a:p>
      </dsp:txBody>
      <dsp:txXfrm>
        <a:off x="2771937" y="3466480"/>
        <a:ext cx="2434736" cy="1300047"/>
      </dsp:txXfrm>
    </dsp:sp>
    <dsp:sp modelId="{1A8D6C24-ACF4-F349-A684-55825947D2F4}">
      <dsp:nvSpPr>
        <dsp:cNvPr id="0" name=""/>
        <dsp:cNvSpPr/>
      </dsp:nvSpPr>
      <dsp:spPr>
        <a:xfrm>
          <a:off x="5169420" y="1999172"/>
          <a:ext cx="2174099" cy="87848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070BF-3272-D94B-8A2D-A0D7EA1E5BAD}">
      <dsp:nvSpPr>
        <dsp:cNvPr id="0" name=""/>
        <dsp:cNvSpPr/>
      </dsp:nvSpPr>
      <dsp:spPr>
        <a:xfrm>
          <a:off x="5323136" y="2145201"/>
          <a:ext cx="2174099"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Magneto-hydrodynamics</a:t>
          </a:r>
        </a:p>
      </dsp:txBody>
      <dsp:txXfrm>
        <a:off x="5348866" y="2170931"/>
        <a:ext cx="2122639" cy="827022"/>
      </dsp:txXfrm>
    </dsp:sp>
    <dsp:sp modelId="{39EA14DD-590D-4749-BBE7-470BDA177FC4}">
      <dsp:nvSpPr>
        <dsp:cNvPr id="0" name=""/>
        <dsp:cNvSpPr/>
      </dsp:nvSpPr>
      <dsp:spPr>
        <a:xfrm>
          <a:off x="7650950" y="1999172"/>
          <a:ext cx="1383437" cy="878482"/>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C771BE-C93E-184E-AE76-ADE2D5542485}">
      <dsp:nvSpPr>
        <dsp:cNvPr id="0" name=""/>
        <dsp:cNvSpPr/>
      </dsp:nvSpPr>
      <dsp:spPr>
        <a:xfrm>
          <a:off x="7804666" y="2145201"/>
          <a:ext cx="1383437" cy="87848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Hybrid-models </a:t>
          </a:r>
        </a:p>
      </dsp:txBody>
      <dsp:txXfrm>
        <a:off x="7830396" y="2170931"/>
        <a:ext cx="1331977" cy="8270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2FBA6-D109-584C-A01C-6B6DC2B02E1C}">
      <dsp:nvSpPr>
        <dsp:cNvPr id="0" name=""/>
        <dsp:cNvSpPr/>
      </dsp:nvSpPr>
      <dsp:spPr>
        <a:xfrm>
          <a:off x="306855" y="718"/>
          <a:ext cx="2873005" cy="143650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a:t>Thermal Plasma </a:t>
          </a:r>
        </a:p>
      </dsp:txBody>
      <dsp:txXfrm>
        <a:off x="348929" y="42792"/>
        <a:ext cx="2788857" cy="1352354"/>
      </dsp:txXfrm>
    </dsp:sp>
    <dsp:sp modelId="{9C1BC0E8-BE49-4141-BAEA-4C4B9B0F1F3B}">
      <dsp:nvSpPr>
        <dsp:cNvPr id="0" name=""/>
        <dsp:cNvSpPr/>
      </dsp:nvSpPr>
      <dsp:spPr>
        <a:xfrm>
          <a:off x="594156" y="1437221"/>
          <a:ext cx="287300" cy="1077377"/>
        </a:xfrm>
        <a:custGeom>
          <a:avLst/>
          <a:gdLst/>
          <a:ahLst/>
          <a:cxnLst/>
          <a:rect l="0" t="0" r="0" b="0"/>
          <a:pathLst>
            <a:path>
              <a:moveTo>
                <a:pt x="0" y="0"/>
              </a:moveTo>
              <a:lnTo>
                <a:pt x="0" y="1077377"/>
              </a:lnTo>
              <a:lnTo>
                <a:pt x="287300" y="107737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1C69A-52E6-B743-8666-6634FF599FA1}">
      <dsp:nvSpPr>
        <dsp:cNvPr id="0" name=""/>
        <dsp:cNvSpPr/>
      </dsp:nvSpPr>
      <dsp:spPr>
        <a:xfrm>
          <a:off x="881457" y="1796347"/>
          <a:ext cx="3262746" cy="143650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a:t>Reduced MHD equations- </a:t>
          </a:r>
        </a:p>
        <a:p>
          <a:pPr marL="0" lvl="0" indent="0" algn="ctr" defTabSz="977900">
            <a:lnSpc>
              <a:spcPct val="90000"/>
            </a:lnSpc>
            <a:spcBef>
              <a:spcPct val="0"/>
            </a:spcBef>
            <a:spcAft>
              <a:spcPct val="35000"/>
            </a:spcAft>
            <a:buFont typeface="Arial" panose="020B0604020202020204" pitchFamily="34" charset="0"/>
            <a:buNone/>
          </a:pPr>
          <a:r>
            <a:rPr lang="en-US" sz="2200" kern="1200"/>
            <a:t>Ohm’s law &amp;  </a:t>
          </a:r>
        </a:p>
        <a:p>
          <a:pPr marL="0" lvl="0" indent="0" algn="ctr" defTabSz="977900">
            <a:lnSpc>
              <a:spcPct val="90000"/>
            </a:lnSpc>
            <a:spcBef>
              <a:spcPct val="0"/>
            </a:spcBef>
            <a:spcAft>
              <a:spcPct val="35000"/>
            </a:spcAft>
            <a:buNone/>
          </a:pPr>
          <a:r>
            <a:rPr lang="en-US" sz="2200" kern="1200"/>
            <a:t>Vorticity </a:t>
          </a:r>
        </a:p>
      </dsp:txBody>
      <dsp:txXfrm>
        <a:off x="923531" y="1838421"/>
        <a:ext cx="3178598" cy="1352354"/>
      </dsp:txXfrm>
    </dsp:sp>
    <dsp:sp modelId="{C2FF3D7E-EAD6-2148-B58A-9A2483CC66E0}">
      <dsp:nvSpPr>
        <dsp:cNvPr id="0" name=""/>
        <dsp:cNvSpPr/>
      </dsp:nvSpPr>
      <dsp:spPr>
        <a:xfrm>
          <a:off x="594156" y="1437221"/>
          <a:ext cx="287300" cy="2873005"/>
        </a:xfrm>
        <a:custGeom>
          <a:avLst/>
          <a:gdLst/>
          <a:ahLst/>
          <a:cxnLst/>
          <a:rect l="0" t="0" r="0" b="0"/>
          <a:pathLst>
            <a:path>
              <a:moveTo>
                <a:pt x="0" y="0"/>
              </a:moveTo>
              <a:lnTo>
                <a:pt x="0" y="2873005"/>
              </a:lnTo>
              <a:lnTo>
                <a:pt x="287300" y="287300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70FB6-E996-D545-9E2A-86C730D90C0E}">
      <dsp:nvSpPr>
        <dsp:cNvPr id="0" name=""/>
        <dsp:cNvSpPr/>
      </dsp:nvSpPr>
      <dsp:spPr>
        <a:xfrm>
          <a:off x="881457" y="3591976"/>
          <a:ext cx="3222983" cy="143650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Compressibility effects- </a:t>
          </a:r>
        </a:p>
        <a:p>
          <a:pPr marL="0" lvl="0" indent="0" algn="ctr" defTabSz="977900">
            <a:lnSpc>
              <a:spcPct val="90000"/>
            </a:lnSpc>
            <a:spcBef>
              <a:spcPct val="0"/>
            </a:spcBef>
            <a:spcAft>
              <a:spcPct val="35000"/>
            </a:spcAft>
            <a:buNone/>
          </a:pPr>
          <a:r>
            <a:rPr lang="en-US" sz="2200" kern="1200"/>
            <a:t>Continuity &amp; momentum equation</a:t>
          </a:r>
        </a:p>
      </dsp:txBody>
      <dsp:txXfrm>
        <a:off x="923531" y="3634050"/>
        <a:ext cx="3138835" cy="1352354"/>
      </dsp:txXfrm>
    </dsp:sp>
    <dsp:sp modelId="{A4ADCAB2-B711-8346-9467-002A41625A78}">
      <dsp:nvSpPr>
        <dsp:cNvPr id="0" name=""/>
        <dsp:cNvSpPr/>
      </dsp:nvSpPr>
      <dsp:spPr>
        <a:xfrm>
          <a:off x="4287853" y="718"/>
          <a:ext cx="2873005" cy="143650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a:t>Energetic Particles</a:t>
          </a:r>
        </a:p>
      </dsp:txBody>
      <dsp:txXfrm>
        <a:off x="4329927" y="42792"/>
        <a:ext cx="2788857" cy="1352354"/>
      </dsp:txXfrm>
    </dsp:sp>
    <dsp:sp modelId="{99AC8DDA-0A9A-3F45-8DC7-6FF2FB8B0CED}">
      <dsp:nvSpPr>
        <dsp:cNvPr id="0" name=""/>
        <dsp:cNvSpPr/>
      </dsp:nvSpPr>
      <dsp:spPr>
        <a:xfrm>
          <a:off x="4575154" y="1437221"/>
          <a:ext cx="254456" cy="2665869"/>
        </a:xfrm>
        <a:custGeom>
          <a:avLst/>
          <a:gdLst/>
          <a:ahLst/>
          <a:cxnLst/>
          <a:rect l="0" t="0" r="0" b="0"/>
          <a:pathLst>
            <a:path>
              <a:moveTo>
                <a:pt x="0" y="0"/>
              </a:moveTo>
              <a:lnTo>
                <a:pt x="0" y="2665869"/>
              </a:lnTo>
              <a:lnTo>
                <a:pt x="254456" y="266586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AE2BB-8601-9C44-89D7-F15343EA11FC}">
      <dsp:nvSpPr>
        <dsp:cNvPr id="0" name=""/>
        <dsp:cNvSpPr/>
      </dsp:nvSpPr>
      <dsp:spPr>
        <a:xfrm>
          <a:off x="4829610" y="3660511"/>
          <a:ext cx="4670013" cy="88515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err="1"/>
            <a:t>Gyrofluid</a:t>
          </a:r>
          <a:r>
            <a:rPr lang="en-US" sz="2400" kern="1200"/>
            <a:t> Model with precise emulations of kinetic effects</a:t>
          </a:r>
        </a:p>
      </dsp:txBody>
      <dsp:txXfrm>
        <a:off x="4855535" y="3686436"/>
        <a:ext cx="4618163" cy="833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22667-A87E-8243-B24C-64BCD29D817A}">
      <dsp:nvSpPr>
        <dsp:cNvPr id="0" name=""/>
        <dsp:cNvSpPr/>
      </dsp:nvSpPr>
      <dsp:spPr>
        <a:xfrm>
          <a:off x="0" y="0"/>
          <a:ext cx="5584613" cy="1439380"/>
        </a:xfrm>
        <a:prstGeom prst="roundRect">
          <a:avLst>
            <a:gd name="adj" fmla="val 10000"/>
          </a:avLst>
        </a:prstGeom>
        <a:solidFill>
          <a:schemeClr val="accent2">
            <a:lumMod val="20000"/>
            <a:lumOff val="8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1">
                  <a:lumMod val="50000"/>
                </a:schemeClr>
              </a:solidFill>
            </a:rPr>
            <a:t>How to study role of alpha particle transport on performance of a reactor-level fusion device? </a:t>
          </a:r>
        </a:p>
      </dsp:txBody>
      <dsp:txXfrm>
        <a:off x="42158" y="42158"/>
        <a:ext cx="4031409" cy="1355064"/>
      </dsp:txXfrm>
    </dsp:sp>
    <dsp:sp modelId="{D924B908-7B84-A847-91D0-EA529C8EE7E5}">
      <dsp:nvSpPr>
        <dsp:cNvPr id="0" name=""/>
        <dsp:cNvSpPr/>
      </dsp:nvSpPr>
      <dsp:spPr>
        <a:xfrm>
          <a:off x="492759" y="1679276"/>
          <a:ext cx="5584613" cy="1439380"/>
        </a:xfrm>
        <a:prstGeom prst="roundRect">
          <a:avLst>
            <a:gd name="adj" fmla="val 10000"/>
          </a:avLst>
        </a:prstGeom>
        <a:solidFill>
          <a:schemeClr val="accent2">
            <a:lumMod val="20000"/>
            <a:lumOff val="8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1">
                  <a:lumMod val="50000"/>
                </a:schemeClr>
              </a:solidFill>
            </a:rPr>
            <a:t>Existing simulation codes </a:t>
          </a:r>
          <a:r>
            <a:rPr lang="en-US" sz="2000" b="1" kern="1200" dirty="0">
              <a:solidFill>
                <a:schemeClr val="accent1">
                  <a:lumMod val="50000"/>
                </a:schemeClr>
              </a:solidFill>
            </a:rPr>
            <a:t>take weeks on  supercomputers </a:t>
          </a:r>
          <a:r>
            <a:rPr lang="en-US" sz="2000" b="0" kern="1200" dirty="0">
              <a:solidFill>
                <a:schemeClr val="accent1">
                  <a:lumMod val="50000"/>
                </a:schemeClr>
              </a:solidFill>
            </a:rPr>
            <a:t>to perform calculations of EP transport </a:t>
          </a:r>
        </a:p>
      </dsp:txBody>
      <dsp:txXfrm>
        <a:off x="534917" y="1721434"/>
        <a:ext cx="4071939" cy="1355064"/>
      </dsp:txXfrm>
    </dsp:sp>
    <dsp:sp modelId="{781E92EF-DEAE-B440-914F-89E81ED8CE51}">
      <dsp:nvSpPr>
        <dsp:cNvPr id="0" name=""/>
        <dsp:cNvSpPr/>
      </dsp:nvSpPr>
      <dsp:spPr>
        <a:xfrm>
          <a:off x="985519" y="3358553"/>
          <a:ext cx="5584613" cy="1439380"/>
        </a:xfrm>
        <a:prstGeom prst="roundRect">
          <a:avLst>
            <a:gd name="adj" fmla="val 10000"/>
          </a:avLst>
        </a:prstGeom>
        <a:solidFill>
          <a:schemeClr val="accent2">
            <a:lumMod val="20000"/>
            <a:lumOff val="80000"/>
          </a:schemeClr>
        </a:solidFill>
        <a:ln w="10795"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accent1">
                  <a:lumMod val="50000"/>
                </a:schemeClr>
              </a:solidFill>
            </a:rPr>
            <a:t>Impractical to run in integrated scenarios for FPP design calculations</a:t>
          </a:r>
        </a:p>
      </dsp:txBody>
      <dsp:txXfrm>
        <a:off x="1027677" y="3400711"/>
        <a:ext cx="4071939" cy="1355064"/>
      </dsp:txXfrm>
    </dsp:sp>
    <dsp:sp modelId="{34804448-345E-C94D-A936-40F5DEC12215}">
      <dsp:nvSpPr>
        <dsp:cNvPr id="0" name=""/>
        <dsp:cNvSpPr/>
      </dsp:nvSpPr>
      <dsp:spPr>
        <a:xfrm>
          <a:off x="4649015" y="1091529"/>
          <a:ext cx="935597" cy="935597"/>
        </a:xfrm>
        <a:prstGeom prst="downArrow">
          <a:avLst>
            <a:gd name="adj1" fmla="val 55000"/>
            <a:gd name="adj2" fmla="val 45000"/>
          </a:avLst>
        </a:prstGeom>
        <a:solidFill>
          <a:schemeClr val="accent1">
            <a:lumMod val="50000"/>
            <a:alpha val="9000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59524" y="1091529"/>
        <a:ext cx="514579" cy="704037"/>
      </dsp:txXfrm>
    </dsp:sp>
    <dsp:sp modelId="{B2C3CCE4-E1AC-574A-86EB-D6AE6D1F8E2C}">
      <dsp:nvSpPr>
        <dsp:cNvPr id="0" name=""/>
        <dsp:cNvSpPr/>
      </dsp:nvSpPr>
      <dsp:spPr>
        <a:xfrm>
          <a:off x="5141775" y="2761211"/>
          <a:ext cx="935597" cy="935597"/>
        </a:xfrm>
        <a:prstGeom prst="downArrow">
          <a:avLst>
            <a:gd name="adj1" fmla="val 55000"/>
            <a:gd name="adj2" fmla="val 45000"/>
          </a:avLst>
        </a:prstGeom>
        <a:solidFill>
          <a:schemeClr val="accent1">
            <a:lumMod val="50000"/>
            <a:alpha val="9000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52284" y="2761211"/>
        <a:ext cx="514579" cy="7040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09393-EE53-E946-897B-20B312670A72}" type="datetimeFigureOut">
              <a:rPr lang="en-US" smtClean="0"/>
              <a:t>6/21/24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2FDA3-F2F2-A94F-A58B-1B0360E20558}" type="slidenum">
              <a:rPr lang="en-US" smtClean="0"/>
              <a:t>‹#›</a:t>
            </a:fld>
            <a:endParaRPr lang="en-US"/>
          </a:p>
        </p:txBody>
      </p:sp>
    </p:spTree>
    <p:extLst>
      <p:ext uri="{BB962C8B-B14F-4D97-AF65-F5344CB8AC3E}">
        <p14:creationId xmlns:p14="http://schemas.microsoft.com/office/powerpoint/2010/main" val="264552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Curvature_drif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Magnetic_flux" TargetMode="External"/><Relationship Id="rId5" Type="http://schemas.openxmlformats.org/officeDocument/2006/relationships/hyperlink" Target="https://en.wikipedia.org/wiki/Guiding_center#Electric_field" TargetMode="External"/><Relationship Id="rId4" Type="http://schemas.openxmlformats.org/officeDocument/2006/relationships/hyperlink" Target="https://en.wikipedia.org/wiki/Grad-B_drif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a:t>
            </a:fld>
            <a:endParaRPr lang="en-US" dirty="0"/>
          </a:p>
        </p:txBody>
      </p:sp>
    </p:spTree>
    <p:extLst>
      <p:ext uri="{BB962C8B-B14F-4D97-AF65-F5344CB8AC3E}">
        <p14:creationId xmlns:p14="http://schemas.microsoft.com/office/powerpoint/2010/main" val="302452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35</a:t>
            </a:fld>
            <a:endParaRPr lang="en-US" dirty="0"/>
          </a:p>
        </p:txBody>
      </p:sp>
    </p:spTree>
    <p:extLst>
      <p:ext uri="{BB962C8B-B14F-4D97-AF65-F5344CB8AC3E}">
        <p14:creationId xmlns:p14="http://schemas.microsoft.com/office/powerpoint/2010/main" val="200177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a:rPr>
              <a:t>assumption that on average behavior of each particle is the same and independent of other particles, following only the prescriptions of the self-consistent field </a:t>
            </a:r>
            <a:endParaRPr lang="en-US"/>
          </a:p>
          <a:p>
            <a:endParaRPr lang="en-US"/>
          </a:p>
        </p:txBody>
      </p:sp>
      <p:sp>
        <p:nvSpPr>
          <p:cNvPr id="4" name="Slide Number Placeholder 3"/>
          <p:cNvSpPr>
            <a:spLocks noGrp="1"/>
          </p:cNvSpPr>
          <p:nvPr>
            <p:ph type="sldNum" sz="quarter" idx="5"/>
          </p:nvPr>
        </p:nvSpPr>
        <p:spPr/>
        <p:txBody>
          <a:bodyPr/>
          <a:lstStyle/>
          <a:p>
            <a:fld id="{FDF2FDA3-F2F2-A94F-A58B-1B0360E20558}" type="slidenum">
              <a:rPr lang="en-US" smtClean="0"/>
              <a:t>6</a:t>
            </a:fld>
            <a:endParaRPr lang="en-US"/>
          </a:p>
        </p:txBody>
      </p:sp>
    </p:spTree>
    <p:extLst>
      <p:ext uri="{BB962C8B-B14F-4D97-AF65-F5344CB8AC3E}">
        <p14:creationId xmlns:p14="http://schemas.microsoft.com/office/powerpoint/2010/main" val="383514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02122"/>
                </a:solidFill>
                <a:effectLst/>
                <a:highlight>
                  <a:srgbClr val="FFFFFF"/>
                </a:highlight>
                <a:latin typeface="Arial" panose="020B0604020202020204" pitchFamily="34" charset="0"/>
              </a:rPr>
              <a:t>The second term represents particle streaming along the magnetic field line. The third term contains the effects of cross-field particle drifts, including the </a:t>
            </a:r>
            <a:r>
              <a:rPr lang="en-US" b="0" i="0" u="none" strike="noStrike" dirty="0">
                <a:solidFill>
                  <a:srgbClr val="795CB2"/>
                </a:solidFill>
                <a:effectLst/>
                <a:latin typeface="Arial" panose="020B0604020202020204" pitchFamily="34" charset="0"/>
                <a:hlinkClick r:id="rId3" tooltip="Curvature drift"/>
              </a:rPr>
              <a:t>curvature drift</a:t>
            </a:r>
            <a:r>
              <a:rPr lang="en-US" b="0" i="0" u="none" strike="noStrike" dirty="0">
                <a:solidFill>
                  <a:srgbClr val="202122"/>
                </a:solidFill>
                <a:effectLst/>
                <a:highlight>
                  <a:srgbClr val="FFFFFF"/>
                </a:highlight>
                <a:latin typeface="Arial" panose="020B0604020202020204" pitchFamily="34" charset="0"/>
              </a:rPr>
              <a:t>, the </a:t>
            </a:r>
            <a:r>
              <a:rPr lang="en-US" b="0" i="0" u="none" strike="noStrike" dirty="0">
                <a:solidFill>
                  <a:srgbClr val="795CB2"/>
                </a:solidFill>
                <a:effectLst/>
                <a:latin typeface="Arial" panose="020B0604020202020204" pitchFamily="34" charset="0"/>
                <a:hlinkClick r:id="rId4" tooltip="Grad-B drift"/>
              </a:rPr>
              <a:t>grad-B drift</a:t>
            </a:r>
            <a:r>
              <a:rPr lang="en-US" b="0" i="0" u="none" strike="noStrike" dirty="0">
                <a:solidFill>
                  <a:srgbClr val="202122"/>
                </a:solidFill>
                <a:effectLst/>
                <a:highlight>
                  <a:srgbClr val="FFFFFF"/>
                </a:highlight>
                <a:latin typeface="Arial" panose="020B0604020202020204" pitchFamily="34" charset="0"/>
              </a:rPr>
              <a:t>, and the lowest order </a:t>
            </a:r>
            <a:r>
              <a:rPr lang="en-US" b="0" i="0" u="none" strike="noStrike" dirty="0">
                <a:solidFill>
                  <a:srgbClr val="795CB2"/>
                </a:solidFill>
                <a:effectLst/>
                <a:latin typeface="Arial" panose="020B0604020202020204" pitchFamily="34" charset="0"/>
                <a:hlinkClick r:id="rId5" tooltip="Guiding center"/>
              </a:rPr>
              <a:t>E-cross-B drift</a:t>
            </a:r>
            <a:r>
              <a:rPr lang="en-US" b="0" i="0" u="none" strike="noStrike" dirty="0">
                <a:solidFill>
                  <a:srgbClr val="202122"/>
                </a:solidFill>
                <a:effectLst/>
                <a:highlight>
                  <a:srgbClr val="FFFFFF"/>
                </a:highlight>
                <a:latin typeface="Arial" panose="020B0604020202020204" pitchFamily="34" charset="0"/>
              </a:rPr>
              <a:t>. The fourth term represents the nonlinear effect of the perturbed </a:t>
            </a:r>
            <a:r>
              <a:rPr lang="en-US" b="0" i="0" u="none" strike="noStrike" dirty="0">
                <a:solidFill>
                  <a:srgbClr val="202122"/>
                </a:solidFill>
                <a:effectLst/>
                <a:latin typeface="Arial" panose="020B0604020202020204" pitchFamily="34" charset="0"/>
              </a:rPr>
              <a:t>E→×B→</a:t>
            </a:r>
            <a:r>
              <a:rPr lang="en-US" b="0" i="0" u="none" strike="noStrike" dirty="0">
                <a:solidFill>
                  <a:srgbClr val="202122"/>
                </a:solidFill>
                <a:effectLst/>
                <a:highlight>
                  <a:srgbClr val="FFFFFF"/>
                </a:highlight>
                <a:latin typeface="Arial" panose="020B0604020202020204" pitchFamily="34" charset="0"/>
              </a:rPr>
              <a:t> drift interacting with the distribution function perturbation. The fifth term uses a collision operator to include the effects of collisions between particles. The sixth term represents the Maxwell–Boltzmann response to the perturbed electric potential. The last term includes temperature and density gradients of the background distribution function, which drive the perturbation. These gradients are only significant in the direction across flux surfaces, parameterized by </a:t>
            </a:r>
            <a:r>
              <a:rPr lang="el-GR" b="0" i="0" u="none" strike="noStrike" dirty="0">
                <a:solidFill>
                  <a:srgbClr val="202122"/>
                </a:solidFill>
                <a:effectLst/>
                <a:latin typeface="Arial" panose="020B0604020202020204" pitchFamily="34" charset="0"/>
              </a:rPr>
              <a:t>ψ</a:t>
            </a:r>
            <a:r>
              <a:rPr lang="el-GR" b="0" i="0" u="none" strike="noStrike" dirty="0">
                <a:solidFill>
                  <a:srgbClr val="202122"/>
                </a:solidFill>
                <a:effectLst/>
                <a:highlight>
                  <a:srgbClr val="FFFFFF"/>
                </a:highlight>
                <a:latin typeface="Arial" panose="020B0604020202020204" pitchFamily="34" charset="0"/>
              </a:rPr>
              <a:t>, </a:t>
            </a:r>
            <a:r>
              <a:rPr lang="en-US" b="0" i="0" u="none" strike="noStrike" dirty="0">
                <a:solidFill>
                  <a:srgbClr val="202122"/>
                </a:solidFill>
                <a:effectLst/>
                <a:highlight>
                  <a:srgbClr val="FFFFFF"/>
                </a:highlight>
                <a:latin typeface="Arial" panose="020B0604020202020204" pitchFamily="34" charset="0"/>
              </a:rPr>
              <a:t>the </a:t>
            </a:r>
            <a:r>
              <a:rPr lang="en-US" b="0" i="0" u="none" strike="noStrike" dirty="0">
                <a:solidFill>
                  <a:srgbClr val="795CB2"/>
                </a:solidFill>
                <a:effectLst/>
                <a:latin typeface="Arial" panose="020B0604020202020204" pitchFamily="34" charset="0"/>
                <a:hlinkClick r:id="rId6" tooltip="Magnetic flux"/>
              </a:rPr>
              <a:t>magnetic flux</a:t>
            </a:r>
            <a:r>
              <a:rPr lang="en-US" b="0" i="0" u="none" strike="noStrike" dirty="0">
                <a:solidFill>
                  <a:srgbClr val="202122"/>
                </a:solidFill>
                <a:effectLst/>
                <a:highlight>
                  <a:srgbClr val="FFFFFF"/>
                </a:highligh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FDF2FDA3-F2F2-A94F-A58B-1B0360E20558}" type="slidenum">
              <a:rPr lang="en-US" smtClean="0"/>
              <a:t>7</a:t>
            </a:fld>
            <a:endParaRPr lang="en-US"/>
          </a:p>
        </p:txBody>
      </p:sp>
    </p:spTree>
    <p:extLst>
      <p:ext uri="{BB962C8B-B14F-4D97-AF65-F5344CB8AC3E}">
        <p14:creationId xmlns:p14="http://schemas.microsoft.com/office/powerpoint/2010/main" val="105340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Hammett and Perkins closures </a:t>
            </a:r>
          </a:p>
        </p:txBody>
      </p:sp>
      <p:sp>
        <p:nvSpPr>
          <p:cNvPr id="4" name="Slide Number Placeholder 3"/>
          <p:cNvSpPr>
            <a:spLocks noGrp="1"/>
          </p:cNvSpPr>
          <p:nvPr>
            <p:ph type="sldNum" sz="quarter" idx="5"/>
          </p:nvPr>
        </p:nvSpPr>
        <p:spPr/>
        <p:txBody>
          <a:bodyPr/>
          <a:lstStyle/>
          <a:p>
            <a:fld id="{DBFF095A-F86B-4B29-8A9F-DF3D3D1F3E2A}" type="slidenum">
              <a:rPr lang="en-US" smtClean="0"/>
              <a:pPr/>
              <a:t>10</a:t>
            </a:fld>
            <a:endParaRPr lang="en-US"/>
          </a:p>
        </p:txBody>
      </p:sp>
    </p:spTree>
    <p:extLst>
      <p:ext uri="{BB962C8B-B14F-4D97-AF65-F5344CB8AC3E}">
        <p14:creationId xmlns:p14="http://schemas.microsoft.com/office/powerpoint/2010/main" val="70265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FREDA consists of 3 main components, plasma, geometry generation, and engineering analysis</a:t>
            </a:r>
            <a:r>
              <a:rPr lang="en-US" dirty="0">
                <a:effectLst/>
              </a:rPr>
              <a:t> </a:t>
            </a:r>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19</a:t>
            </a:fld>
            <a:endParaRPr lang="en-US" dirty="0"/>
          </a:p>
        </p:txBody>
      </p:sp>
    </p:spTree>
    <p:extLst>
      <p:ext uri="{BB962C8B-B14F-4D97-AF65-F5344CB8AC3E}">
        <p14:creationId xmlns:p14="http://schemas.microsoft.com/office/powerpoint/2010/main" val="245549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Feedback to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statefile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and run core transport codes to analyze how redistribution affects thermal profiles. </a:t>
            </a:r>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20</a:t>
            </a:fld>
            <a:endParaRPr lang="en-US" dirty="0"/>
          </a:p>
        </p:txBody>
      </p:sp>
    </p:spTree>
    <p:extLst>
      <p:ext uri="{BB962C8B-B14F-4D97-AF65-F5344CB8AC3E}">
        <p14:creationId xmlns:p14="http://schemas.microsoft.com/office/powerpoint/2010/main" val="36781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Feedback to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statefile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and run core transport codes to analyze how redistribution affects thermal profiles. </a:t>
            </a:r>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21</a:t>
            </a:fld>
            <a:endParaRPr lang="en-US" dirty="0"/>
          </a:p>
        </p:txBody>
      </p:sp>
    </p:spTree>
    <p:extLst>
      <p:ext uri="{BB962C8B-B14F-4D97-AF65-F5344CB8AC3E}">
        <p14:creationId xmlns:p14="http://schemas.microsoft.com/office/powerpoint/2010/main" val="352123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just gradients in velocity space rather gradients in real space drive the instability, E.J power transfer  </a:t>
            </a:r>
          </a:p>
        </p:txBody>
      </p:sp>
      <p:sp>
        <p:nvSpPr>
          <p:cNvPr id="4" name="Slide Number Placeholder 3"/>
          <p:cNvSpPr>
            <a:spLocks noGrp="1"/>
          </p:cNvSpPr>
          <p:nvPr>
            <p:ph type="sldNum" sz="quarter" idx="5"/>
          </p:nvPr>
        </p:nvSpPr>
        <p:spPr/>
        <p:txBody>
          <a:bodyPr/>
          <a:lstStyle/>
          <a:p>
            <a:fld id="{DBFF095A-F86B-4B29-8A9F-DF3D3D1F3E2A}" type="slidenum">
              <a:rPr lang="en-US" smtClean="0"/>
              <a:pPr/>
              <a:t>25</a:t>
            </a:fld>
            <a:endParaRPr lang="en-US"/>
          </a:p>
        </p:txBody>
      </p:sp>
    </p:spTree>
    <p:extLst>
      <p:ext uri="{BB962C8B-B14F-4D97-AF65-F5344CB8AC3E}">
        <p14:creationId xmlns:p14="http://schemas.microsoft.com/office/powerpoint/2010/main" val="352565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34</a:t>
            </a:fld>
            <a:endParaRPr lang="en-US" dirty="0"/>
          </a:p>
        </p:txBody>
      </p:sp>
    </p:spTree>
    <p:extLst>
      <p:ext uri="{BB962C8B-B14F-4D97-AF65-F5344CB8AC3E}">
        <p14:creationId xmlns:p14="http://schemas.microsoft.com/office/powerpoint/2010/main" val="14378598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latin typeface="+mn-lt"/>
              <a:cs typeface="+mn-cs"/>
            </a:endParaRPr>
          </a:p>
        </p:txBody>
      </p:sp>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4" name="Group 3">
            <a:extLst>
              <a:ext uri="{FF2B5EF4-FFF2-40B4-BE49-F238E27FC236}">
                <a16:creationId xmlns:a16="http://schemas.microsoft.com/office/drawing/2014/main" id="{F4E41318-D6EF-49B1-BF81-9D32C3173DC7}"/>
              </a:ext>
            </a:extLst>
          </p:cNvPr>
          <p:cNvGrpSpPr/>
          <p:nvPr userDrawn="1"/>
        </p:nvGrpSpPr>
        <p:grpSpPr>
          <a:xfrm>
            <a:off x="9958640" y="3480010"/>
            <a:ext cx="1411536" cy="1640492"/>
            <a:chOff x="10541671" y="3480317"/>
            <a:chExt cx="1307492" cy="1519571"/>
          </a:xfrm>
        </p:grpSpPr>
        <p:sp>
          <p:nvSpPr>
            <p:cNvPr id="14" name="Hexagon 13">
              <a:extLst>
                <a:ext uri="{FF2B5EF4-FFF2-40B4-BE49-F238E27FC236}">
                  <a16:creationId xmlns:a16="http://schemas.microsoft.com/office/drawing/2014/main" id="{2D96983B-0498-459E-B5DF-4E16EA9FF583}"/>
                </a:ext>
              </a:extLst>
            </p:cNvPr>
            <p:cNvSpPr/>
            <p:nvPr userDrawn="1"/>
          </p:nvSpPr>
          <p:spPr>
            <a:xfrm rot="5400000">
              <a:off x="10435631" y="3586357"/>
              <a:ext cx="1519571" cy="1307492"/>
            </a:xfrm>
            <a:prstGeom prst="hexagon">
              <a:avLst>
                <a:gd name="adj" fmla="val 29245"/>
                <a:gd name="vf" fmla="val 115470"/>
              </a:avLst>
            </a:prstGeom>
            <a:gradFill>
              <a:gsLst>
                <a:gs pos="48700">
                  <a:srgbClr val="0C7E7E"/>
                </a:gs>
                <a:gs pos="0">
                  <a:srgbClr val="006D67"/>
                </a:gs>
                <a:gs pos="100000">
                  <a:srgbClr val="138689"/>
                </a:gs>
              </a:gsLst>
              <a:lin ang="13500000" scaled="1"/>
            </a:gradFill>
            <a:ln w="12700">
              <a:solidFill>
                <a:srgbClr val="64A8B5"/>
              </a:solidFill>
              <a:miter lim="800000"/>
            </a:ln>
            <a:effectLst>
              <a:outerShdw blurRad="101600" sx="102000" sy="102000" algn="ctr"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horz" wrap="square" lIns="182880" tIns="182880" rIns="182880" bIns="18288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a:lnSpc>
                  <a:spcPct val="90000"/>
                </a:lnSpc>
              </a:pPr>
              <a:endParaRPr lang="en-US">
                <a:solidFill>
                  <a:schemeClr val="tx1"/>
                </a:solidFill>
              </a:endParaRPr>
            </a:p>
          </p:txBody>
        </p:sp>
        <p:pic>
          <p:nvPicPr>
            <p:cNvPr id="17" name="Graphic 13">
              <a:extLst>
                <a:ext uri="{FF2B5EF4-FFF2-40B4-BE49-F238E27FC236}">
                  <a16:creationId xmlns:a16="http://schemas.microsoft.com/office/drawing/2014/main" id="{A3C1FB02-4A5D-4345-97D6-FA319242C71C}"/>
                </a:ext>
              </a:extLst>
            </p:cNvPr>
            <p:cNvPicPr>
              <a:picLocks noChangeAspect="1"/>
            </p:cNvPicPr>
            <p:nvPr userDrawn="1"/>
          </p:nvPicPr>
          <p:blipFill>
            <a:blip r:embed="rId3">
              <a:alphaModFix amt="90000"/>
              <a:extLst>
                <a:ext uri="{96DAC541-7B7A-43D3-8B79-37D633B846F1}">
                  <asvg:svgBlip xmlns:asvg="http://schemas.microsoft.com/office/drawing/2016/SVG/main" r:embed="rId4"/>
                </a:ext>
              </a:extLst>
            </a:blip>
            <a:stretch>
              <a:fillRect/>
            </a:stretch>
          </p:blipFill>
          <p:spPr>
            <a:xfrm>
              <a:off x="10635967" y="3920644"/>
              <a:ext cx="1146890" cy="603060"/>
            </a:xfrm>
            <a:prstGeom prst="rect">
              <a:avLst/>
            </a:prstGeom>
          </p:spPr>
        </p:pic>
      </p:grpSp>
      <p:pic>
        <p:nvPicPr>
          <p:cNvPr id="18" name="Graphic 17">
            <a:extLst>
              <a:ext uri="{FF2B5EF4-FFF2-40B4-BE49-F238E27FC236}">
                <a16:creationId xmlns:a16="http://schemas.microsoft.com/office/drawing/2014/main" id="{F5A45A8C-7B43-450B-B52B-E0BCA3F255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1480" y="457200"/>
            <a:ext cx="1088136" cy="260884"/>
          </a:xfrm>
          <a:prstGeom prst="rect">
            <a:avLst/>
          </a:prstGeom>
        </p:spPr>
      </p:pic>
      <p:pic>
        <p:nvPicPr>
          <p:cNvPr id="19" name="Graphic 18">
            <a:extLst>
              <a:ext uri="{FF2B5EF4-FFF2-40B4-BE49-F238E27FC236}">
                <a16:creationId xmlns:a16="http://schemas.microsoft.com/office/drawing/2014/main" id="{F7662613-1E13-4001-8843-A22DF0E42F2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926242" y="5382918"/>
            <a:ext cx="1661444" cy="422498"/>
          </a:xfrm>
          <a:prstGeom prst="rect">
            <a:avLst/>
          </a:prstGeom>
        </p:spPr>
      </p:pic>
    </p:spTree>
    <p:extLst>
      <p:ext uri="{BB962C8B-B14F-4D97-AF65-F5344CB8AC3E}">
        <p14:creationId xmlns:p14="http://schemas.microsoft.com/office/powerpoint/2010/main" val="2711930824"/>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41314" cy="1014984"/>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510018"/>
            <a:ext cx="5486400" cy="698774"/>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510018"/>
            <a:ext cx="5486400" cy="698774"/>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62131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27212" cy="1014984"/>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hasCustomPrompt="1"/>
          </p:nvPr>
        </p:nvSpPr>
        <p:spPr>
          <a:xfrm>
            <a:off x="536696" y="1510018"/>
            <a:ext cx="3610478" cy="698774"/>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a:t>
            </a:r>
            <a:br>
              <a:rPr lang="en-US" dirty="0"/>
            </a:br>
            <a:r>
              <a:rPr lang="en-US" dirty="0"/>
              <a:t>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510018"/>
            <a:ext cx="3608418" cy="698774"/>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510018"/>
            <a:ext cx="3608418" cy="698774"/>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757413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828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321758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503521"/>
            <a:ext cx="3541945" cy="4113087"/>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230986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19" y="1061548"/>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3"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7" y="2439399"/>
            <a:ext cx="6590749" cy="4098561"/>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78" y="1200079"/>
            <a:ext cx="6569449"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userDrawn="1"/>
        </p:nvSpPr>
        <p:spPr>
          <a:xfrm>
            <a:off x="7192903"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Tree>
    <p:extLst>
      <p:ext uri="{BB962C8B-B14F-4D97-AF65-F5344CB8AC3E}">
        <p14:creationId xmlns:p14="http://schemas.microsoft.com/office/powerpoint/2010/main" val="2555762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line title Content with picture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19" y="1061548"/>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3"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7" y="2123096"/>
            <a:ext cx="6750567" cy="4480178"/>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78" y="1200079"/>
            <a:ext cx="6847025" cy="692417"/>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userDrawn="1"/>
        </p:nvSpPr>
        <p:spPr>
          <a:xfrm>
            <a:off x="7192903"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Tree>
    <p:extLst>
      <p:ext uri="{BB962C8B-B14F-4D97-AF65-F5344CB8AC3E}">
        <p14:creationId xmlns:p14="http://schemas.microsoft.com/office/powerpoint/2010/main" val="1848017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429769"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5154293" y="2434969"/>
            <a:ext cx="6912597" cy="4102991"/>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5154547" y="1197864"/>
            <a:ext cx="6890257"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2999299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1 line title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3"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5" y="2136808"/>
            <a:ext cx="6590749" cy="4401152"/>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5" y="1197864"/>
            <a:ext cx="6569449" cy="717621"/>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162815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line title Content with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3"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5" y="2400300"/>
            <a:ext cx="6821312" cy="4137660"/>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5" y="1197864"/>
            <a:ext cx="6821312" cy="1023730"/>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177139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1014984"/>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99850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pic>
        <p:nvPicPr>
          <p:cNvPr id="24" name="Graphic 23">
            <a:extLst>
              <a:ext uri="{FF2B5EF4-FFF2-40B4-BE49-F238E27FC236}">
                <a16:creationId xmlns:a16="http://schemas.microsoft.com/office/drawing/2014/main" id="{3637CE4E-4BAE-48A7-8D72-4077E262AA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1346405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pic>
        <p:nvPicPr>
          <p:cNvPr id="27" name="Graphic 26">
            <a:extLst>
              <a:ext uri="{FF2B5EF4-FFF2-40B4-BE49-F238E27FC236}">
                <a16:creationId xmlns:a16="http://schemas.microsoft.com/office/drawing/2014/main" id="{647C6F43-7893-4B91-ACE1-361CC63A20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71521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Graphic 27">
            <a:extLst>
              <a:ext uri="{FF2B5EF4-FFF2-40B4-BE49-F238E27FC236}">
                <a16:creationId xmlns:a16="http://schemas.microsoft.com/office/drawing/2014/main" id="{EAEA976D-4F6E-45E4-BB2B-528E5F7E28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2121571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 line title Content w 2 pictures">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3731AE4-4172-4D78-B847-E9DC76CF8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6473952"/>
            <a:ext cx="1088136" cy="260884"/>
          </a:xfrm>
          <a:prstGeom prst="rect">
            <a:avLst/>
          </a:prstGeom>
        </p:spPr>
      </p:pic>
      <p:sp>
        <p:nvSpPr>
          <p:cNvPr id="26" name="Rectangle 25">
            <a:extLst>
              <a:ext uri="{FF2B5EF4-FFF2-40B4-BE49-F238E27FC236}">
                <a16:creationId xmlns:a16="http://schemas.microsoft.com/office/drawing/2014/main" id="{756C1841-4413-4AF7-BA7D-9B3033762A72}"/>
              </a:ext>
            </a:extLst>
          </p:cNvPr>
          <p:cNvSpPr/>
          <p:nvPr userDrawn="1"/>
        </p:nvSpPr>
        <p:spPr>
          <a:xfrm>
            <a:off x="6031924" y="3569334"/>
            <a:ext cx="5759647" cy="3288665"/>
          </a:xfrm>
          <a:prstGeom prst="rect">
            <a:avLst/>
          </a:prstGeom>
          <a:solidFill>
            <a:srgbClr val="CBCBCB"/>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latin typeface="Century Gothic" panose="020B0502020202020204" pitchFamily="34" charset="0"/>
              <a:cs typeface="Arial" charset="0"/>
            </a:endParaRPr>
          </a:p>
        </p:txBody>
      </p:sp>
      <p:sp>
        <p:nvSpPr>
          <p:cNvPr id="4" name="Rectangle 3">
            <a:extLst>
              <a:ext uri="{FF2B5EF4-FFF2-40B4-BE49-F238E27FC236}">
                <a16:creationId xmlns:a16="http://schemas.microsoft.com/office/drawing/2014/main" id="{CB02BB18-66F2-4BE2-AAC8-C7C310FDDF7F}"/>
              </a:ext>
            </a:extLst>
          </p:cNvPr>
          <p:cNvSpPr/>
          <p:nvPr userDrawn="1"/>
        </p:nvSpPr>
        <p:spPr>
          <a:xfrm>
            <a:off x="6432353" y="-1"/>
            <a:ext cx="5759647" cy="3288665"/>
          </a:xfrm>
          <a:prstGeom prst="rect">
            <a:avLst/>
          </a:prstGeom>
          <a:solidFill>
            <a:srgbClr val="CBCBCB"/>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latin typeface="Century Gothic" panose="020B0502020202020204" pitchFamily="34" charset="0"/>
              <a:cs typeface="Arial" charset="0"/>
            </a:endParaRP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451013" y="505527"/>
            <a:ext cx="5329879" cy="2770437"/>
          </a:xfrm>
          <a:noFill/>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429767" y="274321"/>
            <a:ext cx="5911397" cy="699714"/>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429768" y="1152940"/>
            <a:ext cx="5373874" cy="5625592"/>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16" name="Picture Placeholder 13">
            <a:extLst>
              <a:ext uri="{FF2B5EF4-FFF2-40B4-BE49-F238E27FC236}">
                <a16:creationId xmlns:a16="http://schemas.microsoft.com/office/drawing/2014/main" id="{3924185B-449C-4A9C-8023-9C8C30499A40}"/>
              </a:ext>
            </a:extLst>
          </p:cNvPr>
          <p:cNvSpPr>
            <a:spLocks noGrp="1"/>
          </p:cNvSpPr>
          <p:nvPr>
            <p:ph type="pic" sz="quarter" idx="11"/>
          </p:nvPr>
        </p:nvSpPr>
        <p:spPr>
          <a:xfrm>
            <a:off x="6031924" y="3575554"/>
            <a:ext cx="5748969" cy="2770776"/>
          </a:xfrm>
          <a:noFill/>
        </p:spPr>
        <p:txBody>
          <a:bodyPr/>
          <a:lstStyle>
            <a:lvl1pPr marL="0" indent="0">
              <a:buNone/>
              <a:defRPr/>
            </a:lvl1pPr>
          </a:lstStyle>
          <a:p>
            <a:r>
              <a:rPr lang="en-US"/>
              <a:t>Click icon to add picture</a:t>
            </a:r>
          </a:p>
        </p:txBody>
      </p:sp>
      <p:sp>
        <p:nvSpPr>
          <p:cNvPr id="17" name="Rectangle 6">
            <a:extLst>
              <a:ext uri="{FF2B5EF4-FFF2-40B4-BE49-F238E27FC236}">
                <a16:creationId xmlns:a16="http://schemas.microsoft.com/office/drawing/2014/main" id="{385D7318-24F7-4DFE-A45A-C54BCFADED84}"/>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
        <p:nvSpPr>
          <p:cNvPr id="18" name="Rectangle 17">
            <a:extLst>
              <a:ext uri="{FF2B5EF4-FFF2-40B4-BE49-F238E27FC236}">
                <a16:creationId xmlns:a16="http://schemas.microsoft.com/office/drawing/2014/main" id="{DB02C364-70E4-4D7A-8904-3011CE6A868D}"/>
              </a:ext>
            </a:extLst>
          </p:cNvPr>
          <p:cNvSpPr/>
          <p:nvPr userDrawn="1"/>
        </p:nvSpPr>
        <p:spPr>
          <a:xfrm>
            <a:off x="-4391"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FDBFD9B-8311-47C0-BBE5-4D8A347DDFF0}"/>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397585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discussion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p>
        </p:txBody>
      </p:sp>
      <p:sp>
        <p:nvSpPr>
          <p:cNvPr id="2" name="Title 1"/>
          <p:cNvSpPr>
            <a:spLocks noGrp="1"/>
          </p:cNvSpPr>
          <p:nvPr>
            <p:ph type="title"/>
          </p:nvPr>
        </p:nvSpPr>
        <p:spPr>
          <a:xfrm>
            <a:off x="429769" y="274319"/>
            <a:ext cx="11000232" cy="1014984"/>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1851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pic>
        <p:nvPicPr>
          <p:cNvPr id="9" name="Graphic 8">
            <a:extLst>
              <a:ext uri="{FF2B5EF4-FFF2-40B4-BE49-F238E27FC236}">
                <a16:creationId xmlns:a16="http://schemas.microsoft.com/office/drawing/2014/main" id="{E4071B01-7761-4948-BCB6-A1756C9382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6473952"/>
            <a:ext cx="1088136" cy="260884"/>
          </a:xfrm>
          <a:prstGeom prst="rect">
            <a:avLst/>
          </a:prstGeom>
        </p:spPr>
      </p:pic>
    </p:spTree>
    <p:extLst>
      <p:ext uri="{BB962C8B-B14F-4D97-AF65-F5344CB8AC3E}">
        <p14:creationId xmlns:p14="http://schemas.microsoft.com/office/powerpoint/2010/main" val="3453433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C0CE28-CE80-48E7-9E57-E416949120AA}" type="datetimeFigureOut">
              <a:rPr lang="en-US" smtClean="0"/>
              <a:t>6/21/24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EA5614A-DA02-4285-8568-A326E4EAFC54}" type="slidenum">
              <a:rPr lang="en-US" smtClean="0"/>
              <a:t>‹#›</a:t>
            </a:fld>
            <a:endParaRPr lang="en-US"/>
          </a:p>
        </p:txBody>
      </p:sp>
    </p:spTree>
    <p:extLst>
      <p:ext uri="{BB962C8B-B14F-4D97-AF65-F5344CB8AC3E}">
        <p14:creationId xmlns:p14="http://schemas.microsoft.com/office/powerpoint/2010/main" val="426441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5670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73035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728981"/>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155700"/>
            <a:ext cx="11430000" cy="4545813"/>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121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 Line title 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014984"/>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640950"/>
            <a:ext cx="5431021" cy="2503479"/>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grpSp>
        <p:nvGrpSpPr>
          <p:cNvPr id="13" name="Group 12">
            <a:extLst>
              <a:ext uri="{FF2B5EF4-FFF2-40B4-BE49-F238E27FC236}">
                <a16:creationId xmlns:a16="http://schemas.microsoft.com/office/drawing/2014/main" id="{602417A8-62C4-4366-91E2-26F11E3A977D}"/>
              </a:ext>
            </a:extLst>
          </p:cNvPr>
          <p:cNvGrpSpPr/>
          <p:nvPr userDrawn="1"/>
        </p:nvGrpSpPr>
        <p:grpSpPr>
          <a:xfrm>
            <a:off x="9958640" y="3480010"/>
            <a:ext cx="1411536" cy="1640492"/>
            <a:chOff x="10541671" y="3480317"/>
            <a:chExt cx="1307492" cy="1519571"/>
          </a:xfrm>
        </p:grpSpPr>
        <p:sp>
          <p:nvSpPr>
            <p:cNvPr id="14" name="Hexagon 13">
              <a:extLst>
                <a:ext uri="{FF2B5EF4-FFF2-40B4-BE49-F238E27FC236}">
                  <a16:creationId xmlns:a16="http://schemas.microsoft.com/office/drawing/2014/main" id="{246CC5DE-B92B-40D5-9D7B-AA6B7072E235}"/>
                </a:ext>
              </a:extLst>
            </p:cNvPr>
            <p:cNvSpPr/>
            <p:nvPr userDrawn="1"/>
          </p:nvSpPr>
          <p:spPr>
            <a:xfrm rot="5400000">
              <a:off x="10435631" y="3586357"/>
              <a:ext cx="1519571" cy="1307492"/>
            </a:xfrm>
            <a:prstGeom prst="hexagon">
              <a:avLst>
                <a:gd name="adj" fmla="val 29245"/>
                <a:gd name="vf" fmla="val 115470"/>
              </a:avLst>
            </a:prstGeom>
            <a:gradFill>
              <a:gsLst>
                <a:gs pos="48700">
                  <a:srgbClr val="0C7E7E"/>
                </a:gs>
                <a:gs pos="0">
                  <a:srgbClr val="006D67"/>
                </a:gs>
                <a:gs pos="100000">
                  <a:srgbClr val="138689"/>
                </a:gs>
              </a:gsLst>
              <a:lin ang="13500000" scaled="1"/>
            </a:gradFill>
            <a:ln w="12700">
              <a:solidFill>
                <a:srgbClr val="64A8B5"/>
              </a:solidFill>
              <a:miter lim="800000"/>
            </a:ln>
            <a:effectLst>
              <a:outerShdw blurRad="101600" sx="102000" sy="102000" algn="ctr"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horz" wrap="square" lIns="182880" tIns="182880" rIns="182880" bIns="18288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a:lnSpc>
                  <a:spcPct val="90000"/>
                </a:lnSpc>
              </a:pPr>
              <a:endParaRPr lang="en-US">
                <a:solidFill>
                  <a:schemeClr val="tx1"/>
                </a:solidFill>
              </a:endParaRPr>
            </a:p>
          </p:txBody>
        </p:sp>
        <p:pic>
          <p:nvPicPr>
            <p:cNvPr id="17" name="Graphic 13">
              <a:extLst>
                <a:ext uri="{FF2B5EF4-FFF2-40B4-BE49-F238E27FC236}">
                  <a16:creationId xmlns:a16="http://schemas.microsoft.com/office/drawing/2014/main" id="{03970860-A418-4CC0-A257-74430DF05945}"/>
                </a:ext>
              </a:extLst>
            </p:cNvPr>
            <p:cNvPicPr>
              <a:picLocks noChangeAspect="1"/>
            </p:cNvPicPr>
            <p:nvPr userDrawn="1"/>
          </p:nvPicPr>
          <p:blipFill>
            <a:blip r:embed="rId3">
              <a:alphaModFix amt="90000"/>
              <a:extLst>
                <a:ext uri="{96DAC541-7B7A-43D3-8B79-37D633B846F1}">
                  <asvg:svgBlip xmlns:asvg="http://schemas.microsoft.com/office/drawing/2016/SVG/main" r:embed="rId4"/>
                </a:ext>
              </a:extLst>
            </a:blip>
            <a:stretch>
              <a:fillRect/>
            </a:stretch>
          </p:blipFill>
          <p:spPr>
            <a:xfrm>
              <a:off x="10635967" y="3920644"/>
              <a:ext cx="1146890" cy="603060"/>
            </a:xfrm>
            <a:prstGeom prst="rect">
              <a:avLst/>
            </a:prstGeom>
          </p:spPr>
        </p:pic>
      </p:grpSp>
      <p:pic>
        <p:nvPicPr>
          <p:cNvPr id="18" name="Graphic 17">
            <a:extLst>
              <a:ext uri="{FF2B5EF4-FFF2-40B4-BE49-F238E27FC236}">
                <a16:creationId xmlns:a16="http://schemas.microsoft.com/office/drawing/2014/main" id="{B21041CA-DA1D-417F-8F31-A802AAB4D85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3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 Line title 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hasCustomPrompt="1"/>
          </p:nvPr>
        </p:nvSpPr>
        <p:spPr>
          <a:xfrm>
            <a:off x="429768" y="1352479"/>
            <a:ext cx="5413469" cy="630867"/>
          </a:xfrm>
        </p:spPr>
        <p:txBody>
          <a:bodyPr/>
          <a:lstStyle>
            <a:lvl1pPr>
              <a:defRPr/>
            </a:lvl1pPr>
          </a:lstStyle>
          <a:p>
            <a:r>
              <a:rPr lang="en-US" dirty="0"/>
              <a:t>Click to edit Master  </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176530"/>
            <a:ext cx="5431021" cy="2967899"/>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grpSp>
        <p:nvGrpSpPr>
          <p:cNvPr id="13" name="Group 12">
            <a:extLst>
              <a:ext uri="{FF2B5EF4-FFF2-40B4-BE49-F238E27FC236}">
                <a16:creationId xmlns:a16="http://schemas.microsoft.com/office/drawing/2014/main" id="{F50C23E9-033F-402D-8519-833325EC7409}"/>
              </a:ext>
            </a:extLst>
          </p:cNvPr>
          <p:cNvGrpSpPr/>
          <p:nvPr userDrawn="1"/>
        </p:nvGrpSpPr>
        <p:grpSpPr>
          <a:xfrm>
            <a:off x="9958640" y="3480010"/>
            <a:ext cx="1411536" cy="1640492"/>
            <a:chOff x="10541671" y="3480317"/>
            <a:chExt cx="1307492" cy="1519571"/>
          </a:xfrm>
        </p:grpSpPr>
        <p:sp>
          <p:nvSpPr>
            <p:cNvPr id="14" name="Hexagon 13">
              <a:extLst>
                <a:ext uri="{FF2B5EF4-FFF2-40B4-BE49-F238E27FC236}">
                  <a16:creationId xmlns:a16="http://schemas.microsoft.com/office/drawing/2014/main" id="{5D47CFE8-BA83-4429-BC70-ACA0C8095B41}"/>
                </a:ext>
              </a:extLst>
            </p:cNvPr>
            <p:cNvSpPr/>
            <p:nvPr userDrawn="1"/>
          </p:nvSpPr>
          <p:spPr>
            <a:xfrm rot="5400000">
              <a:off x="10435631" y="3586357"/>
              <a:ext cx="1519571" cy="1307492"/>
            </a:xfrm>
            <a:prstGeom prst="hexagon">
              <a:avLst>
                <a:gd name="adj" fmla="val 29245"/>
                <a:gd name="vf" fmla="val 115470"/>
              </a:avLst>
            </a:prstGeom>
            <a:gradFill>
              <a:gsLst>
                <a:gs pos="48700">
                  <a:srgbClr val="0C7E7E"/>
                </a:gs>
                <a:gs pos="0">
                  <a:srgbClr val="006D67"/>
                </a:gs>
                <a:gs pos="100000">
                  <a:srgbClr val="138689"/>
                </a:gs>
              </a:gsLst>
              <a:lin ang="13500000" scaled="1"/>
            </a:gradFill>
            <a:ln w="12700">
              <a:solidFill>
                <a:srgbClr val="64A8B5"/>
              </a:solidFill>
              <a:miter lim="800000"/>
            </a:ln>
            <a:effectLst>
              <a:outerShdw blurRad="101600" sx="102000" sy="102000" algn="ctr"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horz" wrap="square" lIns="182880" tIns="182880" rIns="182880" bIns="18288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a:lnSpc>
                  <a:spcPct val="90000"/>
                </a:lnSpc>
              </a:pPr>
              <a:endParaRPr lang="en-US">
                <a:solidFill>
                  <a:schemeClr val="tx1"/>
                </a:solidFill>
              </a:endParaRPr>
            </a:p>
          </p:txBody>
        </p:sp>
        <p:pic>
          <p:nvPicPr>
            <p:cNvPr id="17" name="Graphic 13">
              <a:extLst>
                <a:ext uri="{FF2B5EF4-FFF2-40B4-BE49-F238E27FC236}">
                  <a16:creationId xmlns:a16="http://schemas.microsoft.com/office/drawing/2014/main" id="{34A65229-E5EF-4B34-B5D7-8BE42D06263F}"/>
                </a:ext>
              </a:extLst>
            </p:cNvPr>
            <p:cNvPicPr>
              <a:picLocks noChangeAspect="1"/>
            </p:cNvPicPr>
            <p:nvPr userDrawn="1"/>
          </p:nvPicPr>
          <p:blipFill>
            <a:blip r:embed="rId3">
              <a:alphaModFix amt="90000"/>
              <a:extLst>
                <a:ext uri="{96DAC541-7B7A-43D3-8B79-37D633B846F1}">
                  <asvg:svgBlip xmlns:asvg="http://schemas.microsoft.com/office/drawing/2016/SVG/main" r:embed="rId4"/>
                </a:ext>
              </a:extLst>
            </a:blip>
            <a:stretch>
              <a:fillRect/>
            </a:stretch>
          </p:blipFill>
          <p:spPr>
            <a:xfrm>
              <a:off x="10635967" y="3920644"/>
              <a:ext cx="1146890" cy="603060"/>
            </a:xfrm>
            <a:prstGeom prst="rect">
              <a:avLst/>
            </a:prstGeom>
          </p:spPr>
        </p:pic>
      </p:grpSp>
      <p:pic>
        <p:nvPicPr>
          <p:cNvPr id="18" name="Graphic 17">
            <a:extLst>
              <a:ext uri="{FF2B5EF4-FFF2-40B4-BE49-F238E27FC236}">
                <a16:creationId xmlns:a16="http://schemas.microsoft.com/office/drawing/2014/main" id="{370E6034-F76A-45A4-8614-7CF57F0AFE3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72901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504904" cy="1014984"/>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132516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 header boxe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381931" cy="1014984"/>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90214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25236" cy="1017586"/>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82144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7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1014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Y. </a:t>
            </a:r>
            <a:r>
              <a:rPr lang="en-US" sz="1000" dirty="0" err="1">
                <a:solidFill>
                  <a:srgbClr val="BFBFBF"/>
                </a:solidFill>
                <a:latin typeface="+mn-lt"/>
                <a:cs typeface="Arial" pitchFamily="34" charset="0"/>
              </a:rPr>
              <a:t>Ghai</a:t>
            </a:r>
            <a:r>
              <a:rPr lang="en-US" sz="1000" dirty="0">
                <a:solidFill>
                  <a:srgbClr val="BFBFBF"/>
                </a:solidFill>
                <a:latin typeface="+mn-lt"/>
                <a:cs typeface="Arial" pitchFamily="34" charset="0"/>
              </a:rPr>
              <a:t> , UTK-RENEW summer school 2024  </a:t>
            </a:r>
          </a:p>
        </p:txBody>
      </p:sp>
      <p:pic>
        <p:nvPicPr>
          <p:cNvPr id="11" name="Graphic 10">
            <a:extLst>
              <a:ext uri="{FF2B5EF4-FFF2-40B4-BE49-F238E27FC236}">
                <a16:creationId xmlns:a16="http://schemas.microsoft.com/office/drawing/2014/main" id="{6CECC100-04C4-4A07-9C9E-27A373DAA85B}"/>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411480" y="6473952"/>
            <a:ext cx="1088136" cy="260884"/>
          </a:xfrm>
          <a:prstGeom prst="rect">
            <a:avLst/>
          </a:prstGeom>
        </p:spPr>
      </p:pic>
    </p:spTree>
    <p:extLst>
      <p:ext uri="{BB962C8B-B14F-4D97-AF65-F5344CB8AC3E}">
        <p14:creationId xmlns:p14="http://schemas.microsoft.com/office/powerpoint/2010/main" val="2773381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 id="2147483678" r:id="rId16"/>
    <p:sldLayoutId id="2147483679" r:id="rId17"/>
    <p:sldLayoutId id="2147483680" r:id="rId18"/>
    <p:sldLayoutId id="2147483681" r:id="rId19"/>
    <p:sldLayoutId id="2147483683" r:id="rId20"/>
    <p:sldLayoutId id="2147483685" r:id="rId21"/>
    <p:sldLayoutId id="2147483686" r:id="rId22"/>
    <p:sldLayoutId id="2147483693" r:id="rId23"/>
    <p:sldLayoutId id="2147483694" r:id="rId24"/>
    <p:sldLayoutId id="2147483696" r:id="rId25"/>
    <p:sldLayoutId id="2147483697" r:id="rId26"/>
    <p:sldLayoutId id="2147483698" r:id="rId27"/>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haiy@ornl.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8" Type="http://schemas.openxmlformats.org/officeDocument/2006/relationships/hyperlink" Target="https://www.atomicarchive.com/science/fusion/index.html" TargetMode="External"/><Relationship Id="rId3" Type="http://schemas.openxmlformats.org/officeDocument/2006/relationships/image" Target="../media/image27.jpg"/><Relationship Id="rId7" Type="http://schemas.openxmlformats.org/officeDocument/2006/relationships/image" Target="../media/image29.svg"/><Relationship Id="rId2" Type="http://schemas.microsoft.com/office/2018/10/relationships/comments" Target="../comments/modernComment_104_9BFC655F.xml"/><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7.xml"/><Relationship Id="rId5" Type="http://schemas.openxmlformats.org/officeDocument/2006/relationships/image" Target="../media/image190.png"/><Relationship Id="rId4" Type="http://schemas.openxmlformats.org/officeDocument/2006/relationships/image" Target="../media/image180.png"/></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171.png"/><Relationship Id="rId2" Type="http://schemas.microsoft.com/office/2018/10/relationships/comments" Target="../comments/modernComment_7FFD5CC0_D57E240F.xml"/><Relationship Id="rId1" Type="http://schemas.openxmlformats.org/officeDocument/2006/relationships/slideLayout" Target="../slideLayouts/slideLayout26.xml"/><Relationship Id="rId4" Type="http://schemas.openxmlformats.org/officeDocument/2006/relationships/image" Target="../media/image181.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5.xml"/><Relationship Id="rId5" Type="http://schemas.openxmlformats.org/officeDocument/2006/relationships/image" Target="../media/image320.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7" Type="http://schemas.microsoft.com/office/2007/relationships/hdphoto" Target="../media/hdphoto1.wdp"/><Relationship Id="rId2" Type="http://schemas.openxmlformats.org/officeDocument/2006/relationships/image" Target="../media/image51.jpg"/><Relationship Id="rId1" Type="http://schemas.openxmlformats.org/officeDocument/2006/relationships/slideLayout" Target="../slideLayouts/slideLayout25.xml"/><Relationship Id="rId6" Type="http://schemas.openxmlformats.org/officeDocument/2006/relationships/image" Target="../media/image54.png"/><Relationship Id="rId5" Type="http://schemas.openxmlformats.org/officeDocument/2006/relationships/image" Target="../media/image320.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tif"/><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330.png"/><Relationship Id="rId1" Type="http://schemas.openxmlformats.org/officeDocument/2006/relationships/slideLayout" Target="../slideLayouts/slideLayout25.xml"/><Relationship Id="rId4" Type="http://schemas.openxmlformats.org/officeDocument/2006/relationships/image" Target="../media/image60.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5.xml"/><Relationship Id="rId4" Type="http://schemas.openxmlformats.org/officeDocument/2006/relationships/image" Target="../media/image36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4D69-3196-4C2B-AF4B-F78BC130F404}"/>
              </a:ext>
            </a:extLst>
          </p:cNvPr>
          <p:cNvSpPr>
            <a:spLocks noGrp="1"/>
          </p:cNvSpPr>
          <p:nvPr>
            <p:ph type="ctrTitle"/>
          </p:nvPr>
        </p:nvSpPr>
        <p:spPr/>
        <p:txBody>
          <a:bodyPr/>
          <a:lstStyle/>
          <a:p>
            <a:r>
              <a:rPr lang="en-US" dirty="0"/>
              <a:t>Integrated modelling for fusion devices </a:t>
            </a:r>
          </a:p>
        </p:txBody>
      </p:sp>
      <p:sp>
        <p:nvSpPr>
          <p:cNvPr id="3" name="Subtitle 2">
            <a:extLst>
              <a:ext uri="{FF2B5EF4-FFF2-40B4-BE49-F238E27FC236}">
                <a16:creationId xmlns:a16="http://schemas.microsoft.com/office/drawing/2014/main" id="{1AC8ABB3-63B9-413C-8BBB-363A447A87A8}"/>
              </a:ext>
            </a:extLst>
          </p:cNvPr>
          <p:cNvSpPr>
            <a:spLocks noGrp="1"/>
          </p:cNvSpPr>
          <p:nvPr>
            <p:ph type="subTitle" idx="1"/>
          </p:nvPr>
        </p:nvSpPr>
        <p:spPr>
          <a:xfrm>
            <a:off x="447481" y="3013455"/>
            <a:ext cx="4955600" cy="2028101"/>
          </a:xfrm>
        </p:spPr>
        <p:txBody>
          <a:bodyPr/>
          <a:lstStyle/>
          <a:p>
            <a:r>
              <a:rPr lang="en-US" dirty="0"/>
              <a:t>Presented by: </a:t>
            </a:r>
            <a:r>
              <a:rPr lang="en-US" dirty="0" err="1"/>
              <a:t>Yashika</a:t>
            </a:r>
            <a:r>
              <a:rPr lang="en-US" dirty="0"/>
              <a:t> </a:t>
            </a:r>
            <a:r>
              <a:rPr lang="en-US" dirty="0" err="1"/>
              <a:t>Ghai</a:t>
            </a:r>
            <a:r>
              <a:rPr lang="en-US" dirty="0"/>
              <a:t> </a:t>
            </a:r>
          </a:p>
          <a:p>
            <a:r>
              <a:rPr lang="en-US" dirty="0"/>
              <a:t>Position: R&amp;D Associate staff- Theory and computation plasma physicist</a:t>
            </a:r>
          </a:p>
          <a:p>
            <a:r>
              <a:rPr lang="en-US" dirty="0"/>
              <a:t>Email: </a:t>
            </a:r>
            <a:r>
              <a:rPr lang="en-US" dirty="0">
                <a:solidFill>
                  <a:schemeClr val="bg2"/>
                </a:solidFill>
                <a:hlinkClick r:id="rId2">
                  <a:extLst>
                    <a:ext uri="{A12FA001-AC4F-418D-AE19-62706E023703}">
                      <ahyp:hlinkClr xmlns:ahyp="http://schemas.microsoft.com/office/drawing/2018/hyperlinkcolor" val="tx"/>
                    </a:ext>
                  </a:extLst>
                </a:hlinkClick>
              </a:rPr>
              <a:t>ghaiy@ornl.gov</a:t>
            </a:r>
            <a:r>
              <a:rPr lang="en-US" dirty="0"/>
              <a:t> </a:t>
            </a:r>
          </a:p>
        </p:txBody>
      </p:sp>
    </p:spTree>
    <p:extLst>
      <p:ext uri="{BB962C8B-B14F-4D97-AF65-F5344CB8AC3E}">
        <p14:creationId xmlns:p14="http://schemas.microsoft.com/office/powerpoint/2010/main" val="1386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0B3DCA-3DA6-F94C-9190-9482918AE60B}"/>
                  </a:ext>
                </a:extLst>
              </p:cNvPr>
              <p:cNvSpPr>
                <a:spLocks noGrp="1"/>
              </p:cNvSpPr>
              <p:nvPr>
                <p:ph idx="1"/>
              </p:nvPr>
            </p:nvSpPr>
            <p:spPr>
              <a:xfrm>
                <a:off x="418484" y="1828549"/>
                <a:ext cx="11513103" cy="3826276"/>
              </a:xfrm>
            </p:spPr>
            <p:txBody>
              <a:bodyPr>
                <a:noAutofit/>
              </a:bodyPr>
              <a:lstStyle/>
              <a:p>
                <a:pPr marL="0" indent="0">
                  <a:buNone/>
                </a:pPr>
                <a:r>
                  <a:rPr lang="en-US" sz="2400"/>
                  <a:t>Zeroth order: </a:t>
                </a:r>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𝑛</m:t>
                            </m:r>
                          </m:e>
                          <m:sub>
                            <m:r>
                              <a:rPr lang="en-US" sz="2400" b="0" i="1" smtClean="0">
                                <a:latin typeface="Cambria Math" panose="02040503050406030204" pitchFamily="18" charset="0"/>
                                <a:ea typeface="Cambria Math" panose="02040503050406030204" pitchFamily="18" charset="0"/>
                              </a:rPr>
                              <m:t>𝑓</m:t>
                            </m:r>
                          </m:sub>
                        </m:sSub>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𝜁</m:t>
                        </m:r>
                        <m:r>
                          <a:rPr lang="en-US" sz="2400" b="0" i="1" smtClean="0">
                            <a:latin typeface="Cambria Math" panose="02040503050406030204" pitchFamily="18" charset="0"/>
                          </a:rPr>
                          <m:t>,</m:t>
                        </m:r>
                        <m:r>
                          <a:rPr lang="en-US" sz="2400" b="0" i="1" smtClean="0">
                            <a:latin typeface="Cambria Math" panose="02040503050406030204" pitchFamily="18" charset="0"/>
                          </a:rPr>
                          <m:t>𝑒𝑞</m:t>
                        </m:r>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𝑓</m:t>
                            </m:r>
                          </m:sub>
                        </m:sSub>
                      </m:num>
                      <m:den>
                        <m:r>
                          <a:rPr lang="en-US" sz="2400" b="0" i="1" smtClean="0">
                            <a:latin typeface="Cambria Math" panose="02040503050406030204" pitchFamily="18" charset="0"/>
                          </a:rPr>
                          <m:t>𝜕𝜁</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𝑡h</m:t>
                                </m:r>
                                <m:r>
                                  <a:rPr lang="en-US" sz="2400" i="1">
                                    <a:latin typeface="Cambria Math" panose="02040503050406030204" pitchFamily="18" charset="0"/>
                                  </a:rPr>
                                  <m:t>,</m:t>
                                </m:r>
                                <m:r>
                                  <a:rPr lang="en-US" sz="2400" i="1">
                                    <a:latin typeface="Cambria Math" panose="02040503050406030204" pitchFamily="18" charset="0"/>
                                  </a:rPr>
                                  <m:t>𝑓</m:t>
                                </m:r>
                              </m:sub>
                            </m:sSub>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rPr>
                              <m:t>2</m:t>
                            </m:r>
                          </m:sup>
                        </m:sSup>
                        <m:sSub>
                          <m:sSubPr>
                            <m:ctrlPr>
                              <a:rPr lang="en-US" sz="2400" b="0" i="1" smtClean="0">
                                <a:latin typeface="Cambria Math" panose="02040503050406030204" pitchFamily="18" charset="0"/>
                              </a:rPr>
                            </m:ctrlPr>
                          </m:sSubPr>
                          <m:e>
                            <m:r>
                              <a:rPr lang="el-GR" sz="2400" b="0" i="1" smtClean="0">
                                <a:latin typeface="Cambria Math" panose="02040503050406030204" pitchFamily="18" charset="0"/>
                                <a:ea typeface="Cambria Math" panose="02040503050406030204" pitchFamily="18" charset="0"/>
                              </a:rPr>
                              <m:t>𝛺</m:t>
                            </m:r>
                          </m:e>
                          <m:sub>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𝑓</m:t>
                            </m:r>
                          </m:sub>
                        </m:sSub>
                      </m:den>
                    </m:f>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rPr>
                              <m:t>𝑑</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𝑓</m:t>
                                </m:r>
                              </m:sub>
                            </m:sSub>
                          </m:e>
                        </m:d>
                      </m:e>
                    </m:d>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0,</m:t>
                        </m:r>
                        <m:r>
                          <a:rPr lang="en-US" sz="2400" i="1">
                            <a:latin typeface="Cambria Math" panose="02040503050406030204" pitchFamily="18" charset="0"/>
                          </a:rPr>
                          <m:t>𝑓</m:t>
                        </m:r>
                      </m:sub>
                    </m:sSub>
                    <m:sSub>
                      <m:sSubPr>
                        <m:ctrlPr>
                          <a:rPr lang="en-US" sz="2400" b="0" i="1" smtClean="0">
                            <a:latin typeface="Cambria Math" panose="02040503050406030204" pitchFamily="18" charset="0"/>
                          </a:rPr>
                        </m:ctrlPr>
                      </m:sSubPr>
                      <m:e>
                        <m:sSub>
                          <m:sSubPr>
                            <m:ctrlPr>
                              <a:rPr lang="en-US" sz="2400" i="1" smtClean="0">
                                <a:latin typeface="Cambria Math" panose="02040503050406030204" pitchFamily="18" charset="0"/>
                              </a:rPr>
                            </m:ctrlPr>
                          </m:sSubPr>
                          <m:e>
                            <m:r>
                              <m:rPr>
                                <m:sty m:val="p"/>
                              </m:rPr>
                              <a:rPr lang="en-US" sz="2400" i="1">
                                <a:latin typeface="Cambria Math" panose="02040503050406030204" pitchFamily="18" charset="0"/>
                                <a:ea typeface="Cambria Math" panose="02040503050406030204" pitchFamily="18" charset="0"/>
                              </a:rPr>
                              <m:t>∇</m:t>
                            </m:r>
                          </m:e>
                          <m:sub>
                            <m:r>
                              <a:rPr lang="en-US" sz="240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rPr>
                          <m:t>𝑢</m:t>
                        </m:r>
                      </m:e>
                      <m: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0,</m:t>
                        </m:r>
                        <m:r>
                          <a:rPr lang="en-US" sz="2400" b="0" i="1" smtClean="0">
                            <a:latin typeface="Cambria Math" panose="02040503050406030204" pitchFamily="18" charset="0"/>
                          </a:rPr>
                          <m:t>𝑓</m:t>
                        </m:r>
                      </m:sub>
                    </m:sSub>
                  </m:oMath>
                </a14:m>
                <a:r>
                  <a:rPr lang="en-US" sz="2400"/>
                  <a:t> </a:t>
                </a:r>
                <a14:m>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US" sz="2400" i="1">
                            <a:latin typeface="Cambria Math" panose="02040503050406030204" pitchFamily="18" charset="0"/>
                          </a:rPr>
                          <m:t>𝑑</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𝜙</m:t>
                        </m:r>
                      </m:e>
                    </m:d>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0,</m:t>
                        </m:r>
                        <m:r>
                          <a:rPr lang="en-US" sz="2400" i="1">
                            <a:latin typeface="Cambria Math" panose="02040503050406030204" pitchFamily="18" charset="0"/>
                          </a:rPr>
                          <m:t>𝑓</m:t>
                        </m:r>
                      </m:sub>
                    </m:sSub>
                    <m:r>
                      <m:rPr>
                        <m:nor/>
                      </m:rPr>
                      <a:rPr lang="en-US" sz="2400"/>
                      <m:t> </m:t>
                    </m:r>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m:t>
                        </m:r>
                      </m:sub>
                    </m:sSub>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𝜙</m:t>
                        </m:r>
                      </m:e>
                    </m:d>
                  </m:oMath>
                </a14:m>
                <a:endParaRPr lang="en-US" sz="2400"/>
              </a:p>
              <a:p>
                <a:pPr marL="0" indent="0">
                  <a:buNone/>
                </a:pPr>
                <a:r>
                  <a:rPr lang="en-US" sz="2400"/>
                  <a:t>First order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𝑢</m:t>
                            </m:r>
                          </m:e>
                          <m: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sub>
                        </m:sSub>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𝜁</m:t>
                        </m:r>
                        <m:r>
                          <a:rPr lang="en-US" sz="2400" i="1">
                            <a:latin typeface="Cambria Math" panose="02040503050406030204" pitchFamily="18" charset="0"/>
                          </a:rPr>
                          <m:t>,</m:t>
                        </m:r>
                        <m:r>
                          <a:rPr lang="en-US" sz="2400" i="1">
                            <a:latin typeface="Cambria Math" panose="02040503050406030204" pitchFamily="18" charset="0"/>
                          </a:rPr>
                          <m:t>𝑒𝑞</m:t>
                        </m:r>
                      </m:sub>
                    </m:sSub>
                    <m:f>
                      <m:fPr>
                        <m:ctrlPr>
                          <a:rPr lang="en-US" sz="2400" i="1">
                            <a:latin typeface="Cambria Math" panose="02040503050406030204" pitchFamily="18" charset="0"/>
                          </a:rPr>
                        </m:ctrlPr>
                      </m:fPr>
                      <m:nu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m:t>
                            </m:r>
                            <m:r>
                              <a:rPr lang="en-US" sz="2400" i="1">
                                <a:latin typeface="Cambria Math" panose="02040503050406030204" pitchFamily="18" charset="0"/>
                              </a:rPr>
                              <m:t>𝑓</m:t>
                            </m:r>
                          </m:sub>
                        </m:sSub>
                      </m:num>
                      <m:den>
                        <m:r>
                          <a:rPr lang="en-US" sz="2400" i="1">
                            <a:latin typeface="Cambria Math" panose="02040503050406030204" pitchFamily="18" charset="0"/>
                          </a:rPr>
                          <m:t>𝜕𝜁</m:t>
                        </m:r>
                      </m:den>
                    </m:f>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4</m:t>
                        </m:r>
                        <m:sSup>
                          <m:sSupPr>
                            <m:ctrlPr>
                              <a:rPr lang="en-US" sz="2400" i="1">
                                <a:latin typeface="Cambria Math" panose="02040503050406030204" pitchFamily="18" charset="0"/>
                                <a:ea typeface="Cambria Math" panose="02040503050406030204" pitchFamily="18" charset="0"/>
                              </a:rPr>
                            </m:ctrlPr>
                          </m:sSup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𝑣</m:t>
                                </m:r>
                              </m:e>
                              <m:sub>
                                <m:r>
                                  <a:rPr lang="en-US" sz="2400" i="1">
                                    <a:latin typeface="Cambria Math" panose="02040503050406030204" pitchFamily="18" charset="0"/>
                                    <a:ea typeface="Cambria Math" panose="02040503050406030204" pitchFamily="18" charset="0"/>
                                  </a:rPr>
                                  <m:t>𝑡h</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sub>
                            </m:sSub>
                          </m:e>
                          <m:sup>
                            <m:r>
                              <a:rPr lang="en-US" sz="2400" i="1">
                                <a:latin typeface="Cambria Math" panose="02040503050406030204" pitchFamily="18" charset="0"/>
                                <a:ea typeface="Cambria Math" panose="02040503050406030204" pitchFamily="18" charset="0"/>
                              </a:rPr>
                              <m:t>2</m:t>
                            </m:r>
                          </m:sup>
                        </m:sSup>
                      </m:num>
                      <m:den>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𝜖</m:t>
                            </m:r>
                          </m:e>
                          <m:sup>
                            <m:r>
                              <a:rPr lang="en-US" sz="2400" i="1">
                                <a:latin typeface="Cambria Math" panose="02040503050406030204" pitchFamily="18" charset="0"/>
                                <a:ea typeface="Cambria Math" panose="02040503050406030204" pitchFamily="18" charset="0"/>
                              </a:rPr>
                              <m:t>2</m:t>
                            </m:r>
                          </m:sup>
                        </m:sSup>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US" sz="2400" i="1">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sub>
                        </m:sSub>
                      </m:den>
                    </m:f>
                    <m:r>
                      <m:rPr>
                        <m:nor/>
                      </m:rPr>
                      <a:rPr lang="en-US" sz="2400"/>
                      <m:t> </m:t>
                    </m:r>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US" sz="2400" i="1">
                            <a:latin typeface="Cambria Math" panose="02040503050406030204" pitchFamily="18" charset="0"/>
                          </a:rPr>
                          <m:t>𝑑</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ea typeface="Cambria Math" panose="02040503050406030204" pitchFamily="18" charset="0"/>
                              </a:rPr>
                              <m:t>∥</m:t>
                            </m:r>
                          </m:sub>
                        </m:sSub>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ea typeface="Cambria Math" panose="02040503050406030204" pitchFamily="18" charset="0"/>
                                  </a:rPr>
                                  <m:t>2</m:t>
                                </m:r>
                              </m:den>
                            </m:f>
                          </m:e>
                        </m:d>
                      </m:e>
                      <m:sup>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up>
                    </m:sSup>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𝑡h</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sub>
                    </m:sSub>
                    <m:d>
                      <m:dPr>
                        <m:begChr m:val="|"/>
                        <m:endChr m:val="|"/>
                        <m:ctrlPr>
                          <a:rPr lang="en-US" sz="2400" b="0" i="1" smtClean="0">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ea typeface="Cambria Math" panose="02040503050406030204" pitchFamily="18" charset="0"/>
                              </a:rPr>
                              <m:t>∥</m:t>
                            </m:r>
                          </m:sub>
                        </m:sSub>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sub>
                            </m:sSub>
                          </m:e>
                        </m:d>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𝑣</m:t>
                                </m:r>
                              </m:e>
                              <m:sub>
                                <m:r>
                                  <a:rPr lang="en-US" sz="2400" i="1">
                                    <a:latin typeface="Cambria Math" panose="02040503050406030204" pitchFamily="18" charset="0"/>
                                    <a:ea typeface="Cambria Math" panose="02040503050406030204" pitchFamily="18" charset="0"/>
                                  </a:rPr>
                                  <m:t>𝑡h</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sub>
                            </m:sSub>
                          </m:e>
                          <m:sup>
                            <m:r>
                              <a:rPr lang="en-US" sz="2400" i="1">
                                <a:latin typeface="Cambria Math" panose="02040503050406030204" pitchFamily="18" charset="0"/>
                                <a:ea typeface="Cambria Math" panose="02040503050406030204" pitchFamily="18" charset="0"/>
                              </a:rPr>
                              <m:t>2</m:t>
                            </m:r>
                          </m:sup>
                        </m:sSup>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𝑛</m:t>
                            </m:r>
                          </m:e>
                          <m:sub>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𝑓</m:t>
                            </m:r>
                          </m:sub>
                        </m:sSub>
                      </m:den>
                    </m:f>
                    <m:sSub>
                      <m:sSubPr>
                        <m:ctrlPr>
                          <a:rPr lang="en-US" sz="2400" i="1">
                            <a:latin typeface="Cambria Math" panose="02040503050406030204" pitchFamily="18" charset="0"/>
                          </a:rPr>
                        </m:ctrlPr>
                      </m:sSubPr>
                      <m:e>
                        <m:r>
                          <m:rPr>
                            <m:sty m:val="p"/>
                          </m:rP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ea typeface="Cambria Math" panose="02040503050406030204" pitchFamily="18" charset="0"/>
                          </a:rPr>
                          <m:t>∥</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𝑓</m:t>
                            </m:r>
                          </m:sub>
                        </m:sSub>
                      </m:e>
                    </m:d>
                  </m:oMath>
                </a14:m>
                <a:endParaRPr lang="en-US" sz="2400" b="0" i="1">
                  <a:latin typeface="Cambria Math" panose="02040503050406030204" pitchFamily="18" charset="0"/>
                </a:endParaRPr>
              </a:p>
              <a:p>
                <a:pPr marL="0" indent="0">
                  <a:buNone/>
                </a:pPr>
                <a:endParaRPr lang="en-US" sz="2400" b="0" i="0">
                  <a:latin typeface="Cambria Math" panose="02040503050406030204" pitchFamily="18" charset="0"/>
                  <a:ea typeface="Cambria Math" panose="02040503050406030204" pitchFamily="18" charset="0"/>
                </a:endParaRPr>
              </a:p>
              <a:p>
                <a:pPr marL="0" indent="0">
                  <a:buNone/>
                </a:pPr>
                <a:r>
                  <a:rPr lang="en-US" sz="2400">
                    <a:latin typeface="Cambria Math" panose="02040503050406030204" pitchFamily="18" charset="0"/>
                    <a:ea typeface="Cambria Math" panose="02040503050406030204" pitchFamily="18" charset="0"/>
                  </a:rPr>
                  <a:t>			</a:t>
                </a:r>
                <a14:m>
                  <m:oMath xmlns:m="http://schemas.openxmlformats.org/officeDocument/2006/math">
                    <m:r>
                      <a:rPr lang="en-US" sz="2400" b="0" i="0"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𝑣</m:t>
                            </m:r>
                          </m:e>
                          <m:sub>
                            <m:r>
                              <a:rPr lang="en-US" sz="2400" i="1">
                                <a:latin typeface="Cambria Math" panose="02040503050406030204" pitchFamily="18" charset="0"/>
                                <a:ea typeface="Cambria Math" panose="02040503050406030204" pitchFamily="18" charset="0"/>
                              </a:rPr>
                              <m:t>𝑡h</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sub>
                        </m:sSub>
                      </m:e>
                      <m:sup>
                        <m:r>
                          <a:rPr lang="en-US" sz="2400" i="1">
                            <a:latin typeface="Cambria Math" panose="02040503050406030204" pitchFamily="18" charset="0"/>
                            <a:ea typeface="Cambria Math" panose="02040503050406030204" pitchFamily="18" charset="0"/>
                          </a:rPr>
                          <m:t>2</m:t>
                        </m:r>
                      </m:sup>
                    </m:sSup>
                    <m:d>
                      <m:dPr>
                        <m:ctrlPr>
                          <a:rPr lang="en-US" sz="2400" b="0" i="1" smtClean="0">
                            <a:latin typeface="Cambria Math" panose="02040503050406030204" pitchFamily="18" charset="0"/>
                            <a:ea typeface="Cambria Math" panose="02040503050406030204" pitchFamily="18" charset="0"/>
                          </a:rPr>
                        </m:ctrlPr>
                      </m:dPr>
                      <m:e>
                        <m:r>
                          <a:rPr lang="en-US" sz="2400" b="0" i="0" smtClean="0">
                            <a:latin typeface="Cambria Math" panose="02040503050406030204" pitchFamily="18" charset="0"/>
                            <a:ea typeface="Cambria Math" panose="02040503050406030204" pitchFamily="18" charset="0"/>
                          </a:rPr>
                          <m:t>1+</m:t>
                        </m:r>
                        <m:r>
                          <m:rPr>
                            <m:sty m:val="p"/>
                          </m:rPr>
                          <a:rPr lang="el-GR" sz="2400" b="0" i="1" smtClean="0">
                            <a:latin typeface="Cambria Math" panose="02040503050406030204" pitchFamily="18" charset="0"/>
                            <a:ea typeface="Cambria Math" panose="02040503050406030204" pitchFamily="18" charset="0"/>
                          </a:rPr>
                          <m:t>η</m:t>
                        </m:r>
                      </m:e>
                    </m:d>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US" sz="2400" i="1">
                            <a:latin typeface="Cambria Math" panose="02040503050406030204" pitchFamily="18" charset="0"/>
                            <a:ea typeface="Cambria Math" panose="02040503050406030204" pitchFamily="18" charset="0"/>
                          </a:rPr>
                          <m:t>∗</m:t>
                        </m:r>
                      </m:sub>
                    </m:sSub>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𝜓</m:t>
                        </m:r>
                      </m:e>
                    </m:d>
                  </m:oMath>
                </a14:m>
                <a:r>
                  <a:rPr lang="en-US" sz="2400" b="0">
                    <a:ea typeface="Cambria Math" panose="02040503050406030204" pitchFamily="18" charset="0"/>
                  </a:rPr>
                  <a:t>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v</m:t>
                        </m:r>
                      </m:e>
                      <m:sub>
                        <m:r>
                          <a:rPr lang="en-US" sz="2400" b="0" i="1" smtClean="0">
                            <a:latin typeface="Cambria Math" panose="02040503050406030204" pitchFamily="18" charset="0"/>
                            <a:ea typeface="Cambria Math" panose="02040503050406030204" pitchFamily="18" charset="0"/>
                          </a:rPr>
                          <m:t>𝑡h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sub>
                    </m:sSub>
                    <m:r>
                      <m:rPr>
                        <m:nor/>
                      </m:rPr>
                      <a:rPr lang="en-US" sz="2400" b="0" i="0" smtClean="0">
                        <a:latin typeface="Cambria Math" panose="02040503050406030204" pitchFamily="18" charset="0"/>
                      </a:rPr>
                      <m:t> </m:t>
                    </m:r>
                    <m:r>
                      <m:rPr>
                        <m:nor/>
                      </m:rPr>
                      <a:rPr lang="en-US" sz="2400"/>
                      <m:t> </m:t>
                    </m:r>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US" sz="2400" i="1">
                            <a:latin typeface="Cambria Math" panose="02040503050406030204" pitchFamily="18" charset="0"/>
                            <a:ea typeface="Cambria Math" panose="02040503050406030204" pitchFamily="18" charset="0"/>
                          </a:rPr>
                          <m:t>∗</m:t>
                        </m:r>
                      </m:sub>
                    </m:sSub>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𝜙</m:t>
                        </m:r>
                      </m:e>
                    </m:d>
                  </m:oMath>
                </a14:m>
                <a:endParaRPr lang="en-US" sz="2400"/>
              </a:p>
              <a:p>
                <a:pPr marL="0" indent="0">
                  <a:buNone/>
                </a:pPr>
                <a:endParaRPr lang="en-US" sz="2400" b="0" i="1">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A80B3DCA-3DA6-F94C-9190-9482918AE60B}"/>
                  </a:ext>
                </a:extLst>
              </p:cNvPr>
              <p:cNvSpPr>
                <a:spLocks noGrp="1" noRot="1" noChangeAspect="1" noMove="1" noResize="1" noEditPoints="1" noAdjustHandles="1" noChangeArrowheads="1" noChangeShapeType="1" noTextEdit="1"/>
              </p:cNvSpPr>
              <p:nvPr>
                <p:ph idx="1"/>
              </p:nvPr>
            </p:nvSpPr>
            <p:spPr>
              <a:xfrm>
                <a:off x="418484" y="1828549"/>
                <a:ext cx="11513103" cy="3826276"/>
              </a:xfrm>
              <a:blipFill>
                <a:blip r:embed="rId3"/>
                <a:stretch>
                  <a:fillRect l="-882"/>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559FF7F7-C51C-C143-938F-B3C92EEA6A54}"/>
              </a:ext>
            </a:extLst>
          </p:cNvPr>
          <p:cNvSpPr/>
          <p:nvPr/>
        </p:nvSpPr>
        <p:spPr>
          <a:xfrm>
            <a:off x="6894786" y="3226680"/>
            <a:ext cx="809297" cy="1030014"/>
          </a:xfrm>
          <a:prstGeom prst="ellipse">
            <a:avLst/>
          </a:prstGeom>
          <a:solidFill>
            <a:schemeClr val="bg1">
              <a:alpha val="0"/>
            </a:schemeClr>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cxnSp>
        <p:nvCxnSpPr>
          <p:cNvPr id="6" name="Straight Arrow Connector 5">
            <a:extLst>
              <a:ext uri="{FF2B5EF4-FFF2-40B4-BE49-F238E27FC236}">
                <a16:creationId xmlns:a16="http://schemas.microsoft.com/office/drawing/2014/main" id="{AF9B06B4-8E15-A735-1091-24B4B7D1F7C6}"/>
              </a:ext>
            </a:extLst>
          </p:cNvPr>
          <p:cNvCxnSpPr/>
          <p:nvPr/>
        </p:nvCxnSpPr>
        <p:spPr>
          <a:xfrm flipH="1" flipV="1">
            <a:off x="7404537" y="4225166"/>
            <a:ext cx="641131" cy="493986"/>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7D6625-B713-F0FB-1DB9-4B8ED1AE40B3}"/>
              </a:ext>
            </a:extLst>
          </p:cNvPr>
          <p:cNvSpPr txBox="1"/>
          <p:nvPr/>
        </p:nvSpPr>
        <p:spPr>
          <a:xfrm>
            <a:off x="8024648" y="4303994"/>
            <a:ext cx="1870841" cy="590931"/>
          </a:xfrm>
          <a:prstGeom prst="rect">
            <a:avLst/>
          </a:prstGeom>
          <a:noFill/>
        </p:spPr>
        <p:txBody>
          <a:bodyPr wrap="square" rtlCol="0">
            <a:spAutoFit/>
          </a:bodyPr>
          <a:lstStyle/>
          <a:p>
            <a:pPr algn="l">
              <a:lnSpc>
                <a:spcPct val="90000"/>
              </a:lnSpc>
            </a:pPr>
            <a:r>
              <a:rPr lang="en-US">
                <a:latin typeface="+mn-lt"/>
              </a:rPr>
              <a:t>Closure coefficient</a:t>
            </a:r>
          </a:p>
        </p:txBody>
      </p:sp>
      <p:sp>
        <p:nvSpPr>
          <p:cNvPr id="9" name="Title 1">
            <a:extLst>
              <a:ext uri="{FF2B5EF4-FFF2-40B4-BE49-F238E27FC236}">
                <a16:creationId xmlns:a16="http://schemas.microsoft.com/office/drawing/2014/main" id="{5BB6A09C-6A5B-59DA-7963-47B2F1997755}"/>
              </a:ext>
            </a:extLst>
          </p:cNvPr>
          <p:cNvSpPr txBox="1">
            <a:spLocks/>
          </p:cNvSpPr>
          <p:nvPr/>
        </p:nvSpPr>
        <p:spPr bwMode="auto">
          <a:xfrm>
            <a:off x="353385" y="323407"/>
            <a:ext cx="11578202" cy="1014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a:t>Moments of gyrokinetic equation lead to </a:t>
            </a:r>
            <a:r>
              <a:rPr lang="en-US" err="1"/>
              <a:t>gyrofluid</a:t>
            </a:r>
            <a:r>
              <a:rPr lang="en-US"/>
              <a:t> equations for strongly magnetized plasma</a:t>
            </a:r>
          </a:p>
        </p:txBody>
      </p:sp>
    </p:spTree>
    <p:extLst>
      <p:ext uri="{BB962C8B-B14F-4D97-AF65-F5344CB8AC3E}">
        <p14:creationId xmlns:p14="http://schemas.microsoft.com/office/powerpoint/2010/main" val="41702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438" y="609600"/>
            <a:ext cx="8229600" cy="762000"/>
          </a:xfrm>
        </p:spPr>
        <p:txBody>
          <a:bodyPr>
            <a:normAutofit/>
          </a:bodyPr>
          <a:lstStyle/>
          <a:p>
            <a:r>
              <a:rPr lang="en-US" b="1" dirty="0"/>
              <a:t>Theoretical descriptions of Plasma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61176706"/>
              </p:ext>
            </p:extLst>
          </p:nvPr>
        </p:nvGraphicFramePr>
        <p:xfrm>
          <a:off x="1828801" y="1371600"/>
          <a:ext cx="9191500" cy="504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06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E11BA717-ADE9-F8C2-2F43-AC83BDEFA2FA}"/>
              </a:ext>
            </a:extLst>
          </p:cNvPr>
          <p:cNvSpPr>
            <a:spLocks noGrp="1"/>
          </p:cNvSpPr>
          <p:nvPr>
            <p:ph type="body" idx="1"/>
          </p:nvPr>
        </p:nvSpPr>
        <p:spPr>
          <a:xfrm>
            <a:off x="274318" y="1005840"/>
            <a:ext cx="5821682" cy="406266"/>
          </a:xfrm>
        </p:spPr>
        <p:txBody>
          <a:bodyPr/>
          <a:lstStyle/>
          <a:p>
            <a:r>
              <a:rPr lang="en-US"/>
              <a:t>2-Fluid model</a:t>
            </a:r>
          </a:p>
        </p:txBody>
      </p:sp>
      <p:pic>
        <p:nvPicPr>
          <p:cNvPr id="5" name="Picture 4" descr="A math equations on a white background&#10;&#10;Description automatically generated">
            <a:extLst>
              <a:ext uri="{FF2B5EF4-FFF2-40B4-BE49-F238E27FC236}">
                <a16:creationId xmlns:a16="http://schemas.microsoft.com/office/drawing/2014/main" id="{15843621-C7FE-4729-424C-75720BE27CB0}"/>
              </a:ext>
            </a:extLst>
          </p:cNvPr>
          <p:cNvPicPr>
            <a:picLocks noChangeAspect="1"/>
          </p:cNvPicPr>
          <p:nvPr/>
        </p:nvPicPr>
        <p:blipFill>
          <a:blip r:embed="rId2"/>
          <a:stretch>
            <a:fillRect/>
          </a:stretch>
        </p:blipFill>
        <p:spPr>
          <a:xfrm>
            <a:off x="499937" y="1527048"/>
            <a:ext cx="5408359" cy="4110352"/>
          </a:xfrm>
          <a:prstGeom prst="rect">
            <a:avLst/>
          </a:prstGeom>
          <a:noFill/>
          <a:ln w="12700">
            <a:noFill/>
          </a:ln>
        </p:spPr>
      </p:pic>
      <p:sp>
        <p:nvSpPr>
          <p:cNvPr id="14" name="Text Placeholder 3">
            <a:extLst>
              <a:ext uri="{FF2B5EF4-FFF2-40B4-BE49-F238E27FC236}">
                <a16:creationId xmlns:a16="http://schemas.microsoft.com/office/drawing/2014/main" id="{4E07C90C-B093-8DDF-89F6-73AE79C3E0BA}"/>
              </a:ext>
            </a:extLst>
          </p:cNvPr>
          <p:cNvSpPr>
            <a:spLocks noGrp="1"/>
          </p:cNvSpPr>
          <p:nvPr>
            <p:ph type="body" sz="quarter" idx="3"/>
          </p:nvPr>
        </p:nvSpPr>
        <p:spPr>
          <a:xfrm>
            <a:off x="6351410" y="1005840"/>
            <a:ext cx="5840589" cy="406266"/>
          </a:xfrm>
        </p:spPr>
        <p:txBody>
          <a:bodyPr/>
          <a:lstStyle/>
          <a:p>
            <a:r>
              <a:rPr lang="en-US"/>
              <a:t>Single fluid Magnetohydrodynamic model </a:t>
            </a:r>
          </a:p>
        </p:txBody>
      </p:sp>
      <p:pic>
        <p:nvPicPr>
          <p:cNvPr id="7" name="Picture 6" descr="A math equations on a white background&#10;&#10;Description automatically generated">
            <a:extLst>
              <a:ext uri="{FF2B5EF4-FFF2-40B4-BE49-F238E27FC236}">
                <a16:creationId xmlns:a16="http://schemas.microsoft.com/office/drawing/2014/main" id="{96E14C4F-0414-7542-2BBD-3DF90A107A12}"/>
              </a:ext>
            </a:extLst>
          </p:cNvPr>
          <p:cNvPicPr>
            <a:picLocks noChangeAspect="1"/>
          </p:cNvPicPr>
          <p:nvPr/>
        </p:nvPicPr>
        <p:blipFill>
          <a:blip r:embed="rId3"/>
          <a:stretch>
            <a:fillRect/>
          </a:stretch>
        </p:blipFill>
        <p:spPr>
          <a:xfrm>
            <a:off x="6351411" y="1571737"/>
            <a:ext cx="5785575" cy="4020974"/>
          </a:xfrm>
          <a:prstGeom prst="rect">
            <a:avLst/>
          </a:prstGeom>
          <a:noFill/>
          <a:ln w="12700">
            <a:noFill/>
          </a:ln>
        </p:spPr>
      </p:pic>
      <p:sp>
        <p:nvSpPr>
          <p:cNvPr id="16" name="Title 5">
            <a:extLst>
              <a:ext uri="{FF2B5EF4-FFF2-40B4-BE49-F238E27FC236}">
                <a16:creationId xmlns:a16="http://schemas.microsoft.com/office/drawing/2014/main" id="{3D5FC75D-2643-0E6A-BE7D-E6D42682B006}"/>
              </a:ext>
            </a:extLst>
          </p:cNvPr>
          <p:cNvSpPr>
            <a:spLocks noGrp="1"/>
          </p:cNvSpPr>
          <p:nvPr>
            <p:ph type="title"/>
          </p:nvPr>
        </p:nvSpPr>
        <p:spPr>
          <a:xfrm>
            <a:off x="1742537" y="316627"/>
            <a:ext cx="10394450" cy="529582"/>
          </a:xfrm>
        </p:spPr>
        <p:txBody>
          <a:bodyPr/>
          <a:lstStyle/>
          <a:p>
            <a:r>
              <a:rPr lang="en-US"/>
              <a:t>Fluid model in a magnetized plasma can be simplified to MHD model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1F9C695-6C23-59B3-731C-CC3C30F9B859}"/>
                  </a:ext>
                </a:extLst>
              </p:cNvPr>
              <p:cNvSpPr txBox="1"/>
              <p:nvPr/>
            </p:nvSpPr>
            <p:spPr>
              <a:xfrm>
                <a:off x="4105594" y="5637400"/>
                <a:ext cx="3623094" cy="587340"/>
              </a:xfrm>
              <a:prstGeom prst="rect">
                <a:avLst/>
              </a:prstGeom>
              <a:noFill/>
            </p:spPr>
            <p:txBody>
              <a:bodyPr wrap="square" rtlCol="0">
                <a:spAutoFit/>
              </a:bodyPr>
              <a:lstStyle/>
              <a:p>
                <a:pPr>
                  <a:lnSpc>
                    <a:spcPct val="9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𝑒</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𝑒</m:t>
                              </m:r>
                            </m:sub>
                          </m:sSub>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a:latin typeface="+mn-lt"/>
                </a:endParaRPr>
              </a:p>
            </p:txBody>
          </p:sp>
        </mc:Choice>
        <mc:Fallback xmlns="">
          <p:sp>
            <p:nvSpPr>
              <p:cNvPr id="8" name="TextBox 7">
                <a:extLst>
                  <a:ext uri="{FF2B5EF4-FFF2-40B4-BE49-F238E27FC236}">
                    <a16:creationId xmlns:a16="http://schemas.microsoft.com/office/drawing/2014/main" id="{91F9C695-6C23-59B3-731C-CC3C30F9B859}"/>
                  </a:ext>
                </a:extLst>
              </p:cNvPr>
              <p:cNvSpPr txBox="1">
                <a:spLocks noRot="1" noChangeAspect="1" noMove="1" noResize="1" noEditPoints="1" noAdjustHandles="1" noChangeArrowheads="1" noChangeShapeType="1" noTextEdit="1"/>
              </p:cNvSpPr>
              <p:nvPr/>
            </p:nvSpPr>
            <p:spPr>
              <a:xfrm>
                <a:off x="4105594" y="5637400"/>
                <a:ext cx="3623094" cy="587340"/>
              </a:xfrm>
              <a:prstGeom prst="rect">
                <a:avLst/>
              </a:prstGeom>
              <a:blipFill>
                <a:blip r:embed="rId4"/>
                <a:stretch>
                  <a:fillRect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C31048-6066-2E04-E665-DE3A4EF4D577}"/>
                  </a:ext>
                </a:extLst>
              </p:cNvPr>
              <p:cNvSpPr txBox="1"/>
              <p:nvPr/>
            </p:nvSpPr>
            <p:spPr>
              <a:xfrm>
                <a:off x="6939762" y="5637400"/>
                <a:ext cx="3623094" cy="587340"/>
              </a:xfrm>
              <a:prstGeom prst="rect">
                <a:avLst/>
              </a:prstGeom>
              <a:noFill/>
            </p:spPr>
            <p:txBody>
              <a:bodyPr wrap="square" rtlCol="0">
                <a:spAutoFit/>
              </a:bodyPr>
              <a:lstStyle/>
              <a:p>
                <a:pPr>
                  <a:lnSpc>
                    <a:spcPct val="9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𝑒</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𝑒</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𝑒</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oMath>
                  </m:oMathPara>
                </a14:m>
                <a:endParaRPr lang="en-US">
                  <a:latin typeface="+mn-lt"/>
                </a:endParaRPr>
              </a:p>
            </p:txBody>
          </p:sp>
        </mc:Choice>
        <mc:Fallback xmlns="">
          <p:sp>
            <p:nvSpPr>
              <p:cNvPr id="9" name="TextBox 8">
                <a:extLst>
                  <a:ext uri="{FF2B5EF4-FFF2-40B4-BE49-F238E27FC236}">
                    <a16:creationId xmlns:a16="http://schemas.microsoft.com/office/drawing/2014/main" id="{88C31048-6066-2E04-E665-DE3A4EF4D577}"/>
                  </a:ext>
                </a:extLst>
              </p:cNvPr>
              <p:cNvSpPr txBox="1">
                <a:spLocks noRot="1" noChangeAspect="1" noMove="1" noResize="1" noEditPoints="1" noAdjustHandles="1" noChangeArrowheads="1" noChangeShapeType="1" noTextEdit="1"/>
              </p:cNvSpPr>
              <p:nvPr/>
            </p:nvSpPr>
            <p:spPr>
              <a:xfrm>
                <a:off x="6939762" y="5637400"/>
                <a:ext cx="3623094" cy="587340"/>
              </a:xfrm>
              <a:prstGeom prst="rect">
                <a:avLst/>
              </a:prstGeom>
              <a:blipFill>
                <a:blip r:embed="rId5"/>
                <a:stretch>
                  <a:fillRect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DD6BAEF-56FE-6789-4CE6-2EADE7084FD9}"/>
                  </a:ext>
                </a:extLst>
              </p:cNvPr>
              <p:cNvSpPr txBox="1"/>
              <p:nvPr/>
            </p:nvSpPr>
            <p:spPr>
              <a:xfrm>
                <a:off x="10055968" y="5752342"/>
                <a:ext cx="2136032" cy="590931"/>
              </a:xfrm>
              <a:prstGeom prst="rect">
                <a:avLst/>
              </a:prstGeom>
              <a:noFill/>
            </p:spPr>
            <p:txBody>
              <a:bodyPr wrap="square" rtlCol="0">
                <a:spAutoFit/>
              </a:bodyPr>
              <a:lstStyle/>
              <a:p>
                <a:pPr>
                  <a:lnSpc>
                    <a:spcPct val="9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𝑒𝑛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𝑒</m:t>
                              </m:r>
                            </m:sub>
                          </m:sSub>
                        </m:e>
                      </m:d>
                    </m:oMath>
                  </m:oMathPara>
                </a14:m>
                <a:endParaRPr lang="en-US" b="0">
                  <a:latin typeface="+mn-lt"/>
                </a:endParaRPr>
              </a:p>
              <a:p>
                <a:pPr>
                  <a:lnSpc>
                    <a:spcPct val="9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m:oMathPara>
                </a14:m>
                <a:endParaRPr lang="en-US" b="0">
                  <a:latin typeface="+mn-lt"/>
                </a:endParaRPr>
              </a:p>
            </p:txBody>
          </p:sp>
        </mc:Choice>
        <mc:Fallback xmlns="">
          <p:sp>
            <p:nvSpPr>
              <p:cNvPr id="10" name="TextBox 9">
                <a:extLst>
                  <a:ext uri="{FF2B5EF4-FFF2-40B4-BE49-F238E27FC236}">
                    <a16:creationId xmlns:a16="http://schemas.microsoft.com/office/drawing/2014/main" id="{1DD6BAEF-56FE-6789-4CE6-2EADE7084FD9}"/>
                  </a:ext>
                </a:extLst>
              </p:cNvPr>
              <p:cNvSpPr txBox="1">
                <a:spLocks noRot="1" noChangeAspect="1" noMove="1" noResize="1" noEditPoints="1" noAdjustHandles="1" noChangeArrowheads="1" noChangeShapeType="1" noTextEdit="1"/>
              </p:cNvSpPr>
              <p:nvPr/>
            </p:nvSpPr>
            <p:spPr>
              <a:xfrm>
                <a:off x="10055968" y="5752342"/>
                <a:ext cx="2136032" cy="590931"/>
              </a:xfrm>
              <a:prstGeom prst="rect">
                <a:avLst/>
              </a:prstGeom>
              <a:blipFill>
                <a:blip r:embed="rId6"/>
                <a:stretch>
                  <a:fillRect b="-638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BDD02B0-9A9B-E113-7A1F-60EA5A287A6D}"/>
              </a:ext>
            </a:extLst>
          </p:cNvPr>
          <p:cNvSpPr txBox="1"/>
          <p:nvPr/>
        </p:nvSpPr>
        <p:spPr>
          <a:xfrm>
            <a:off x="3363167" y="5760254"/>
            <a:ext cx="1608637" cy="341632"/>
          </a:xfrm>
          <a:prstGeom prst="rect">
            <a:avLst/>
          </a:prstGeom>
          <a:noFill/>
        </p:spPr>
        <p:txBody>
          <a:bodyPr wrap="square" rtlCol="0">
            <a:spAutoFit/>
          </a:bodyPr>
          <a:lstStyle/>
          <a:p>
            <a:pPr algn="l">
              <a:lnSpc>
                <a:spcPct val="90000"/>
              </a:lnSpc>
            </a:pPr>
            <a:r>
              <a:rPr lang="en-US">
                <a:latin typeface="+mn-lt"/>
              </a:rPr>
              <a:t>Where, </a:t>
            </a:r>
          </a:p>
        </p:txBody>
      </p:sp>
    </p:spTree>
    <p:extLst>
      <p:ext uri="{BB962C8B-B14F-4D97-AF65-F5344CB8AC3E}">
        <p14:creationId xmlns:p14="http://schemas.microsoft.com/office/powerpoint/2010/main" val="323122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438" y="609600"/>
            <a:ext cx="8229600" cy="762000"/>
          </a:xfrm>
        </p:spPr>
        <p:txBody>
          <a:bodyPr>
            <a:normAutofit/>
          </a:bodyPr>
          <a:lstStyle/>
          <a:p>
            <a:r>
              <a:rPr lang="en-US" b="1" dirty="0"/>
              <a:t>Theoretical descriptions of Plasma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49130404"/>
              </p:ext>
            </p:extLst>
          </p:nvPr>
        </p:nvGraphicFramePr>
        <p:xfrm>
          <a:off x="1574801" y="1193799"/>
          <a:ext cx="9191500" cy="504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7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645F-5E2A-3232-610F-5D9369C5EA35}"/>
              </a:ext>
            </a:extLst>
          </p:cNvPr>
          <p:cNvSpPr>
            <a:spLocks noGrp="1"/>
          </p:cNvSpPr>
          <p:nvPr>
            <p:ph type="title"/>
          </p:nvPr>
        </p:nvSpPr>
        <p:spPr/>
        <p:txBody>
          <a:bodyPr/>
          <a:lstStyle/>
          <a:p>
            <a:r>
              <a:rPr lang="en-US" b="1">
                <a:solidFill>
                  <a:schemeClr val="accent2">
                    <a:lumMod val="75000"/>
                  </a:schemeClr>
                </a:solidFill>
              </a:rPr>
              <a:t>Plasma modelling is to solve the differential equations and identify the spatiotemporal behavior of a plasma system</a:t>
            </a:r>
          </a:p>
        </p:txBody>
      </p:sp>
      <p:sp>
        <p:nvSpPr>
          <p:cNvPr id="4" name="Content Placeholder 2">
            <a:extLst>
              <a:ext uri="{FF2B5EF4-FFF2-40B4-BE49-F238E27FC236}">
                <a16:creationId xmlns:a16="http://schemas.microsoft.com/office/drawing/2014/main" id="{AC938862-DCE5-D122-7075-BE9E69B30076}"/>
              </a:ext>
            </a:extLst>
          </p:cNvPr>
          <p:cNvSpPr>
            <a:spLocks noGrp="1"/>
          </p:cNvSpPr>
          <p:nvPr>
            <p:ph idx="1"/>
          </p:nvPr>
        </p:nvSpPr>
        <p:spPr>
          <a:xfrm>
            <a:off x="580000" y="2027716"/>
            <a:ext cx="11419468" cy="4040923"/>
          </a:xfrm>
        </p:spPr>
        <p:txBody>
          <a:bodyPr/>
          <a:lstStyle/>
          <a:p>
            <a:r>
              <a:rPr lang="en-US" sz="2400" dirty="0"/>
              <a:t>Depending upon the physics we want to resolve, we simplify our models by making assumptions </a:t>
            </a:r>
          </a:p>
          <a:p>
            <a:r>
              <a:rPr lang="en-US" sz="2400" dirty="0"/>
              <a:t>Discretize equations and use numerical techniques such as finite difference, finite elements for fluid equations </a:t>
            </a:r>
          </a:p>
          <a:p>
            <a:r>
              <a:rPr lang="en-US" sz="2400" dirty="0"/>
              <a:t>Runge-</a:t>
            </a:r>
            <a:r>
              <a:rPr lang="en-US" sz="2400" dirty="0" err="1"/>
              <a:t>Kutta</a:t>
            </a:r>
            <a:r>
              <a:rPr lang="en-US" sz="2400" dirty="0"/>
              <a:t> integrators for particle orbit following codes </a:t>
            </a:r>
          </a:p>
          <a:p>
            <a:r>
              <a:rPr lang="en-US" sz="2400" dirty="0"/>
              <a:t>PIC approach for solving kinetic equations</a:t>
            </a:r>
          </a:p>
          <a:p>
            <a:r>
              <a:rPr lang="en-US" sz="2400" dirty="0"/>
              <a:t>Finite difference, finite element/volume scheme for solving fluid equations</a:t>
            </a:r>
          </a:p>
        </p:txBody>
      </p:sp>
    </p:spTree>
    <p:extLst>
      <p:ext uri="{BB962C8B-B14F-4D97-AF65-F5344CB8AC3E}">
        <p14:creationId xmlns:p14="http://schemas.microsoft.com/office/powerpoint/2010/main" val="13582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DD3C-C9CB-CC0B-6B9A-C3C4E2609E71}"/>
              </a:ext>
            </a:extLst>
          </p:cNvPr>
          <p:cNvSpPr>
            <a:spLocks noGrp="1"/>
          </p:cNvSpPr>
          <p:nvPr>
            <p:ph type="title"/>
          </p:nvPr>
        </p:nvSpPr>
        <p:spPr/>
        <p:txBody>
          <a:bodyPr/>
          <a:lstStyle/>
          <a:p>
            <a:r>
              <a:rPr lang="en-US" dirty="0"/>
              <a:t>Core and edge plasma conditions are very different in a fusion device </a:t>
            </a:r>
          </a:p>
        </p:txBody>
      </p:sp>
      <p:graphicFrame>
        <p:nvGraphicFramePr>
          <p:cNvPr id="7" name="Content Placeholder 6">
            <a:extLst>
              <a:ext uri="{FF2B5EF4-FFF2-40B4-BE49-F238E27FC236}">
                <a16:creationId xmlns:a16="http://schemas.microsoft.com/office/drawing/2014/main" id="{A4270B7D-269D-F719-F2C2-978A7E6AA547}"/>
              </a:ext>
            </a:extLst>
          </p:cNvPr>
          <p:cNvGraphicFramePr>
            <a:graphicFrameLocks noGrp="1"/>
          </p:cNvGraphicFramePr>
          <p:nvPr>
            <p:ph idx="1"/>
            <p:extLst>
              <p:ext uri="{D42A27DB-BD31-4B8C-83A1-F6EECF244321}">
                <p14:modId xmlns:p14="http://schemas.microsoft.com/office/powerpoint/2010/main" val="316270529"/>
              </p:ext>
            </p:extLst>
          </p:nvPr>
        </p:nvGraphicFramePr>
        <p:xfrm>
          <a:off x="1194435" y="1702259"/>
          <a:ext cx="9803130" cy="4032952"/>
        </p:xfrm>
        <a:graphic>
          <a:graphicData uri="http://schemas.openxmlformats.org/drawingml/2006/table">
            <a:tbl>
              <a:tblPr firstRow="1" bandRow="1">
                <a:tableStyleId>{5C22544A-7EE6-4342-B048-85BDC9FD1C3A}</a:tableStyleId>
              </a:tblPr>
              <a:tblGrid>
                <a:gridCol w="2189480">
                  <a:extLst>
                    <a:ext uri="{9D8B030D-6E8A-4147-A177-3AD203B41FA5}">
                      <a16:colId xmlns:a16="http://schemas.microsoft.com/office/drawing/2014/main" val="3787695087"/>
                    </a:ext>
                  </a:extLst>
                </a:gridCol>
                <a:gridCol w="3806825">
                  <a:extLst>
                    <a:ext uri="{9D8B030D-6E8A-4147-A177-3AD203B41FA5}">
                      <a16:colId xmlns:a16="http://schemas.microsoft.com/office/drawing/2014/main" val="1065172560"/>
                    </a:ext>
                  </a:extLst>
                </a:gridCol>
                <a:gridCol w="3806825">
                  <a:extLst>
                    <a:ext uri="{9D8B030D-6E8A-4147-A177-3AD203B41FA5}">
                      <a16:colId xmlns:a16="http://schemas.microsoft.com/office/drawing/2014/main" val="596299575"/>
                    </a:ext>
                  </a:extLst>
                </a:gridCol>
              </a:tblGrid>
              <a:tr h="407200">
                <a:tc>
                  <a:txBody>
                    <a:bodyPr/>
                    <a:lstStyle/>
                    <a:p>
                      <a:r>
                        <a:rPr lang="en-US" dirty="0"/>
                        <a:t>Property</a:t>
                      </a:r>
                    </a:p>
                  </a:txBody>
                  <a:tcPr/>
                </a:tc>
                <a:tc>
                  <a:txBody>
                    <a:bodyPr/>
                    <a:lstStyle/>
                    <a:p>
                      <a:r>
                        <a:rPr lang="en-US" dirty="0"/>
                        <a:t>Fusion Plasma Core </a:t>
                      </a:r>
                    </a:p>
                  </a:txBody>
                  <a:tcPr/>
                </a:tc>
                <a:tc>
                  <a:txBody>
                    <a:bodyPr/>
                    <a:lstStyle/>
                    <a:p>
                      <a:r>
                        <a:rPr lang="en-US" dirty="0"/>
                        <a:t>Fusion Plasma edge </a:t>
                      </a:r>
                    </a:p>
                  </a:txBody>
                  <a:tcPr/>
                </a:tc>
                <a:extLst>
                  <a:ext uri="{0D108BD9-81ED-4DB2-BD59-A6C34878D82A}">
                    <a16:rowId xmlns:a16="http://schemas.microsoft.com/office/drawing/2014/main" val="51020834"/>
                  </a:ext>
                </a:extLst>
              </a:tr>
              <a:tr h="702838">
                <a:tc>
                  <a:txBody>
                    <a:bodyPr/>
                    <a:lstStyle/>
                    <a:p>
                      <a:pPr algn="l"/>
                      <a:r>
                        <a:rPr lang="en-US" dirty="0"/>
                        <a:t>Temperature </a:t>
                      </a:r>
                    </a:p>
                  </a:txBody>
                  <a:tcPr/>
                </a:tc>
                <a:tc>
                  <a:txBody>
                    <a:bodyPr/>
                    <a:lstStyle/>
                    <a:p>
                      <a:r>
                        <a:rPr lang="en-US" dirty="0"/>
                        <a:t>Extremely high, ~keV</a:t>
                      </a:r>
                    </a:p>
                  </a:txBody>
                  <a:tcPr/>
                </a:tc>
                <a:tc>
                  <a:txBody>
                    <a:bodyPr/>
                    <a:lstStyle/>
                    <a:p>
                      <a:r>
                        <a:rPr lang="en-US" dirty="0"/>
                        <a:t>Much cooler compared to the core (1-100 eV)</a:t>
                      </a:r>
                    </a:p>
                  </a:txBody>
                  <a:tcPr/>
                </a:tc>
                <a:extLst>
                  <a:ext uri="{0D108BD9-81ED-4DB2-BD59-A6C34878D82A}">
                    <a16:rowId xmlns:a16="http://schemas.microsoft.com/office/drawing/2014/main" val="3071774741"/>
                  </a:ext>
                </a:extLst>
              </a:tr>
              <a:tr h="407200">
                <a:tc>
                  <a:txBody>
                    <a:bodyPr/>
                    <a:lstStyle/>
                    <a:p>
                      <a:pPr algn="l"/>
                      <a:r>
                        <a:rPr lang="en-US" dirty="0"/>
                        <a:t>Density</a:t>
                      </a:r>
                    </a:p>
                  </a:txBody>
                  <a:tcPr/>
                </a:tc>
                <a:tc>
                  <a:txBody>
                    <a:bodyPr/>
                    <a:lstStyle/>
                    <a:p>
                      <a:r>
                        <a:rPr lang="en-US" dirty="0"/>
                        <a:t>Higher particle density</a:t>
                      </a:r>
                    </a:p>
                  </a:txBody>
                  <a:tcPr/>
                </a:tc>
                <a:tc>
                  <a:txBody>
                    <a:bodyPr/>
                    <a:lstStyle/>
                    <a:p>
                      <a:r>
                        <a:rPr lang="en-US" dirty="0"/>
                        <a:t>Lower particle density </a:t>
                      </a:r>
                    </a:p>
                  </a:txBody>
                  <a:tcPr/>
                </a:tc>
                <a:extLst>
                  <a:ext uri="{0D108BD9-81ED-4DB2-BD59-A6C34878D82A}">
                    <a16:rowId xmlns:a16="http://schemas.microsoft.com/office/drawing/2014/main" val="509485965"/>
                  </a:ext>
                </a:extLst>
              </a:tr>
              <a:tr h="407200">
                <a:tc>
                  <a:txBody>
                    <a:bodyPr/>
                    <a:lstStyle/>
                    <a:p>
                      <a:pPr algn="l"/>
                      <a:r>
                        <a:rPr lang="en-US" dirty="0"/>
                        <a:t>Magnetic fields</a:t>
                      </a:r>
                    </a:p>
                  </a:txBody>
                  <a:tcPr/>
                </a:tc>
                <a:tc>
                  <a:txBody>
                    <a:bodyPr/>
                    <a:lstStyle/>
                    <a:p>
                      <a:r>
                        <a:rPr lang="en-US" dirty="0"/>
                        <a:t>Stronger and more uniform</a:t>
                      </a:r>
                    </a:p>
                  </a:txBody>
                  <a:tcPr/>
                </a:tc>
                <a:tc>
                  <a:txBody>
                    <a:bodyPr/>
                    <a:lstStyle/>
                    <a:p>
                      <a:r>
                        <a:rPr lang="en-US" dirty="0"/>
                        <a:t>Weaker and more turbulent</a:t>
                      </a:r>
                    </a:p>
                  </a:txBody>
                  <a:tcPr/>
                </a:tc>
                <a:extLst>
                  <a:ext uri="{0D108BD9-81ED-4DB2-BD59-A6C34878D82A}">
                    <a16:rowId xmlns:a16="http://schemas.microsoft.com/office/drawing/2014/main" val="2522975744"/>
                  </a:ext>
                </a:extLst>
              </a:tr>
              <a:tr h="702838">
                <a:tc>
                  <a:txBody>
                    <a:bodyPr/>
                    <a:lstStyle/>
                    <a:p>
                      <a:pPr algn="l"/>
                      <a:r>
                        <a:rPr lang="en-US" dirty="0"/>
                        <a:t>Particle behavior </a:t>
                      </a:r>
                    </a:p>
                  </a:txBody>
                  <a:tcPr/>
                </a:tc>
                <a:tc>
                  <a:txBody>
                    <a:bodyPr/>
                    <a:lstStyle/>
                    <a:p>
                      <a:r>
                        <a:rPr lang="en-US" dirty="0"/>
                        <a:t>Highly energized and relatively stable</a:t>
                      </a:r>
                    </a:p>
                  </a:txBody>
                  <a:tcPr/>
                </a:tc>
                <a:tc>
                  <a:txBody>
                    <a:bodyPr/>
                    <a:lstStyle/>
                    <a:p>
                      <a:r>
                        <a:rPr lang="en-US" dirty="0"/>
                        <a:t>More turbulent and irregular</a:t>
                      </a:r>
                    </a:p>
                  </a:txBody>
                  <a:tcPr/>
                </a:tc>
                <a:extLst>
                  <a:ext uri="{0D108BD9-81ED-4DB2-BD59-A6C34878D82A}">
                    <a16:rowId xmlns:a16="http://schemas.microsoft.com/office/drawing/2014/main" val="1365834504"/>
                  </a:ext>
                </a:extLst>
              </a:tr>
              <a:tr h="702838">
                <a:tc>
                  <a:txBody>
                    <a:bodyPr/>
                    <a:lstStyle/>
                    <a:p>
                      <a:pPr algn="l"/>
                      <a:r>
                        <a:rPr lang="en-US" dirty="0"/>
                        <a:t>Confinement</a:t>
                      </a:r>
                    </a:p>
                  </a:txBody>
                  <a:tcPr/>
                </a:tc>
                <a:tc>
                  <a:txBody>
                    <a:bodyPr/>
                    <a:lstStyle/>
                    <a:p>
                      <a:r>
                        <a:rPr lang="en-US" dirty="0"/>
                        <a:t>Better confinement properties</a:t>
                      </a:r>
                    </a:p>
                  </a:txBody>
                  <a:tcPr/>
                </a:tc>
                <a:tc>
                  <a:txBody>
                    <a:bodyPr/>
                    <a:lstStyle/>
                    <a:p>
                      <a:r>
                        <a:rPr lang="en-US" dirty="0"/>
                        <a:t>Poorer confinement due to increased turbulence </a:t>
                      </a:r>
                    </a:p>
                  </a:txBody>
                  <a:tcPr/>
                </a:tc>
                <a:extLst>
                  <a:ext uri="{0D108BD9-81ED-4DB2-BD59-A6C34878D82A}">
                    <a16:rowId xmlns:a16="http://schemas.microsoft.com/office/drawing/2014/main" val="4287925363"/>
                  </a:ext>
                </a:extLst>
              </a:tr>
              <a:tr h="702838">
                <a:tc>
                  <a:txBody>
                    <a:bodyPr/>
                    <a:lstStyle/>
                    <a:p>
                      <a:pPr algn="l"/>
                      <a:r>
                        <a:rPr lang="en-US" dirty="0"/>
                        <a:t>Impurities</a:t>
                      </a:r>
                    </a:p>
                  </a:txBody>
                  <a:tcPr/>
                </a:tc>
                <a:tc>
                  <a:txBody>
                    <a:bodyPr/>
                    <a:lstStyle/>
                    <a:p>
                      <a:r>
                        <a:rPr lang="en-US" dirty="0"/>
                        <a:t>Relatively  cleaner with fewer impurities </a:t>
                      </a:r>
                    </a:p>
                  </a:txBody>
                  <a:tcPr/>
                </a:tc>
                <a:tc>
                  <a:txBody>
                    <a:bodyPr/>
                    <a:lstStyle/>
                    <a:p>
                      <a:r>
                        <a:rPr lang="en-US" dirty="0"/>
                        <a:t>More impurities from interactions with reactor walls </a:t>
                      </a:r>
                    </a:p>
                  </a:txBody>
                  <a:tcPr/>
                </a:tc>
                <a:extLst>
                  <a:ext uri="{0D108BD9-81ED-4DB2-BD59-A6C34878D82A}">
                    <a16:rowId xmlns:a16="http://schemas.microsoft.com/office/drawing/2014/main" val="537249509"/>
                  </a:ext>
                </a:extLst>
              </a:tr>
            </a:tbl>
          </a:graphicData>
        </a:graphic>
      </p:graphicFrame>
    </p:spTree>
    <p:extLst>
      <p:ext uri="{BB962C8B-B14F-4D97-AF65-F5344CB8AC3E}">
        <p14:creationId xmlns:p14="http://schemas.microsoft.com/office/powerpoint/2010/main" val="216298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5631-6C9C-E7DC-153D-FD5B7388E75F}"/>
              </a:ext>
            </a:extLst>
          </p:cNvPr>
          <p:cNvSpPr>
            <a:spLocks noGrp="1"/>
          </p:cNvSpPr>
          <p:nvPr>
            <p:ph type="title"/>
          </p:nvPr>
        </p:nvSpPr>
        <p:spPr>
          <a:xfrm>
            <a:off x="343548" y="156186"/>
            <a:ext cx="11504904" cy="1014984"/>
          </a:xfrm>
        </p:spPr>
        <p:txBody>
          <a:bodyPr wrap="square" anchor="t">
            <a:normAutofit fontScale="90000"/>
          </a:bodyPr>
          <a:lstStyle/>
          <a:p>
            <a:r>
              <a:rPr lang="en-US" dirty="0"/>
              <a:t>Dynamics of core plasmas are defined by gyrokinetic models whereas edge plasmas are defined by fluid models</a:t>
            </a:r>
          </a:p>
        </p:txBody>
      </p:sp>
      <p:pic>
        <p:nvPicPr>
          <p:cNvPr id="5" name="Picture 2">
            <a:extLst>
              <a:ext uri="{FF2B5EF4-FFF2-40B4-BE49-F238E27FC236}">
                <a16:creationId xmlns:a16="http://schemas.microsoft.com/office/drawing/2014/main" id="{64C82A45-C81D-A669-B1F9-4A58F86E0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668" y="1082825"/>
            <a:ext cx="7347293" cy="511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19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360011-C3AF-2A65-595D-4EC4677DA7CE}"/>
              </a:ext>
            </a:extLst>
          </p:cNvPr>
          <p:cNvSpPr>
            <a:spLocks noGrp="1"/>
          </p:cNvSpPr>
          <p:nvPr>
            <p:ph type="title"/>
          </p:nvPr>
        </p:nvSpPr>
        <p:spPr>
          <a:xfrm>
            <a:off x="1370584" y="2121916"/>
            <a:ext cx="9450832" cy="1014984"/>
          </a:xfrm>
        </p:spPr>
        <p:txBody>
          <a:bodyPr/>
          <a:lstStyle/>
          <a:p>
            <a:pPr algn="ctr"/>
            <a:r>
              <a:rPr lang="en-US" sz="4400" b="1"/>
              <a:t>Integrated Modelling for fusion reactor design</a:t>
            </a:r>
          </a:p>
        </p:txBody>
      </p:sp>
    </p:spTree>
    <p:extLst>
      <p:ext uri="{BB962C8B-B14F-4D97-AF65-F5344CB8AC3E}">
        <p14:creationId xmlns:p14="http://schemas.microsoft.com/office/powerpoint/2010/main" val="270159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065B-AD02-538F-CEC4-E6BCCCF27554}"/>
              </a:ext>
            </a:extLst>
          </p:cNvPr>
          <p:cNvSpPr>
            <a:spLocks noGrp="1"/>
          </p:cNvSpPr>
          <p:nvPr>
            <p:ph type="title"/>
          </p:nvPr>
        </p:nvSpPr>
        <p:spPr/>
        <p:txBody>
          <a:bodyPr/>
          <a:lstStyle/>
          <a:p>
            <a:r>
              <a:rPr lang="en-US" dirty="0"/>
              <a:t>What is integrated modeling?</a:t>
            </a:r>
          </a:p>
        </p:txBody>
      </p:sp>
      <p:sp>
        <p:nvSpPr>
          <p:cNvPr id="3" name="Content Placeholder 2">
            <a:extLst>
              <a:ext uri="{FF2B5EF4-FFF2-40B4-BE49-F238E27FC236}">
                <a16:creationId xmlns:a16="http://schemas.microsoft.com/office/drawing/2014/main" id="{87DDA1AA-9978-7E4E-8129-32BAC03E4B28}"/>
              </a:ext>
            </a:extLst>
          </p:cNvPr>
          <p:cNvSpPr>
            <a:spLocks noGrp="1"/>
          </p:cNvSpPr>
          <p:nvPr>
            <p:ph idx="1"/>
          </p:nvPr>
        </p:nvSpPr>
        <p:spPr>
          <a:xfrm>
            <a:off x="655319" y="2120079"/>
            <a:ext cx="10536937" cy="1308921"/>
          </a:xfrm>
        </p:spPr>
        <p:txBody>
          <a:bodyPr/>
          <a:lstStyle/>
          <a:p>
            <a:pPr marL="0" indent="0">
              <a:buNone/>
            </a:pPr>
            <a:r>
              <a:rPr lang="en-US" dirty="0"/>
              <a:t>Coupled models of fusion plasma physics and engineering in an integrated workflow to perform self-consistent multi-physics, multi-fidelity, iterative calculations for a fusion reactor design</a:t>
            </a:r>
          </a:p>
        </p:txBody>
      </p:sp>
    </p:spTree>
    <p:extLst>
      <p:ext uri="{BB962C8B-B14F-4D97-AF65-F5344CB8AC3E}">
        <p14:creationId xmlns:p14="http://schemas.microsoft.com/office/powerpoint/2010/main" val="231110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machine&#10;&#10;Description automatically generated">
            <a:extLst>
              <a:ext uri="{FF2B5EF4-FFF2-40B4-BE49-F238E27FC236}">
                <a16:creationId xmlns:a16="http://schemas.microsoft.com/office/drawing/2014/main" id="{B2EC5262-E0A2-9412-574B-13B12A9BDE44}"/>
              </a:ext>
            </a:extLst>
          </p:cNvPr>
          <p:cNvPicPr>
            <a:picLocks noChangeAspect="1"/>
          </p:cNvPicPr>
          <p:nvPr/>
        </p:nvPicPr>
        <p:blipFill>
          <a:blip r:embed="rId3"/>
          <a:stretch>
            <a:fillRect/>
          </a:stretch>
        </p:blipFill>
        <p:spPr>
          <a:xfrm>
            <a:off x="2380566" y="1842456"/>
            <a:ext cx="6614143" cy="3680519"/>
          </a:xfrm>
          <a:prstGeom prst="rect">
            <a:avLst/>
          </a:prstGeom>
        </p:spPr>
      </p:pic>
      <p:sp>
        <p:nvSpPr>
          <p:cNvPr id="9" name="Title 1">
            <a:extLst>
              <a:ext uri="{FF2B5EF4-FFF2-40B4-BE49-F238E27FC236}">
                <a16:creationId xmlns:a16="http://schemas.microsoft.com/office/drawing/2014/main" id="{CD9434B2-A9B8-C70B-6C8C-948AD8E97A8E}"/>
              </a:ext>
            </a:extLst>
          </p:cNvPr>
          <p:cNvSpPr txBox="1">
            <a:spLocks/>
          </p:cNvSpPr>
          <p:nvPr/>
        </p:nvSpPr>
        <p:spPr bwMode="auto">
          <a:xfrm>
            <a:off x="381000" y="294149"/>
            <a:ext cx="11430000" cy="14219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b="1" dirty="0"/>
              <a:t>FREDA (Fusion Reactor Design and Assessment)-</a:t>
            </a:r>
            <a:r>
              <a:rPr lang="en-US" b="1" dirty="0" err="1"/>
              <a:t>SciDAC</a:t>
            </a:r>
            <a:r>
              <a:rPr lang="en-US" b="1" dirty="0"/>
              <a:t> is a purpose-built framework for multi-fidelity, iterative optimization- led by Cami Collins, ORNL</a:t>
            </a:r>
          </a:p>
        </p:txBody>
      </p:sp>
      <p:sp>
        <p:nvSpPr>
          <p:cNvPr id="10" name="TextBox 9">
            <a:extLst>
              <a:ext uri="{FF2B5EF4-FFF2-40B4-BE49-F238E27FC236}">
                <a16:creationId xmlns:a16="http://schemas.microsoft.com/office/drawing/2014/main" id="{D8C154BD-1104-25E9-5BC1-5BA5598B79EB}"/>
              </a:ext>
            </a:extLst>
          </p:cNvPr>
          <p:cNvSpPr txBox="1"/>
          <p:nvPr/>
        </p:nvSpPr>
        <p:spPr>
          <a:xfrm>
            <a:off x="6466115" y="2593910"/>
            <a:ext cx="4758612" cy="738664"/>
          </a:xfrm>
          <a:prstGeom prst="rect">
            <a:avLst/>
          </a:prstGeom>
          <a:solidFill>
            <a:schemeClr val="bg1"/>
          </a:solidFill>
          <a:ln>
            <a:solidFill>
              <a:schemeClr val="accent1"/>
            </a:solidFill>
          </a:ln>
        </p:spPr>
        <p:txBody>
          <a:bodyPr wrap="square">
            <a:spAutoFit/>
          </a:bodyPr>
          <a:lstStyle/>
          <a:p>
            <a:pPr marL="115888" indent="-115888">
              <a:buFont typeface="Arial" panose="020B0604020202020204" pitchFamily="34" charset="0"/>
              <a:buChar char="•"/>
            </a:pPr>
            <a:r>
              <a:rPr lang="en-US" sz="1400" dirty="0">
                <a:solidFill>
                  <a:srgbClr val="000000"/>
                </a:solidFill>
                <a:latin typeface="Century Gothic" panose="020B0502020202020204" pitchFamily="34" charset="0"/>
              </a:rPr>
              <a:t>FREDA aims to </a:t>
            </a:r>
            <a:r>
              <a:rPr lang="en-US" sz="1400" b="0" i="0" u="none" strike="noStrike" dirty="0">
                <a:solidFill>
                  <a:srgbClr val="000000"/>
                </a:solidFill>
                <a:effectLst/>
                <a:latin typeface="Century Gothic" panose="020B0502020202020204" pitchFamily="34" charset="0"/>
              </a:rPr>
              <a:t>catch and solve ‘show-stoppers’ </a:t>
            </a:r>
            <a:br>
              <a:rPr lang="en-US" sz="1400" b="0" i="0" u="none" strike="noStrike" dirty="0">
                <a:solidFill>
                  <a:srgbClr val="000000"/>
                </a:solidFill>
                <a:effectLst/>
                <a:latin typeface="Century Gothic" panose="020B0502020202020204" pitchFamily="34" charset="0"/>
              </a:rPr>
            </a:br>
            <a:r>
              <a:rPr lang="en-US" sz="1400" b="0" i="0" u="none" strike="noStrike" dirty="0">
                <a:solidFill>
                  <a:srgbClr val="000000"/>
                </a:solidFill>
                <a:effectLst/>
                <a:latin typeface="Century Gothic" panose="020B0502020202020204" pitchFamily="34" charset="0"/>
              </a:rPr>
              <a:t>at the appropriate fidelity level using </a:t>
            </a:r>
            <a:br>
              <a:rPr lang="en-US" sz="1400" b="0" i="0" u="none" strike="noStrike" dirty="0">
                <a:solidFill>
                  <a:srgbClr val="000000"/>
                </a:solidFill>
                <a:effectLst/>
                <a:latin typeface="Century Gothic" panose="020B0502020202020204" pitchFamily="34" charset="0"/>
              </a:rPr>
            </a:br>
            <a:r>
              <a:rPr lang="en-US" sz="1400" dirty="0">
                <a:solidFill>
                  <a:srgbClr val="000000"/>
                </a:solidFill>
                <a:latin typeface="Century Gothic" panose="020B0502020202020204" pitchFamily="34" charset="0"/>
              </a:rPr>
              <a:t>s</a:t>
            </a:r>
            <a:r>
              <a:rPr lang="en-US" sz="1400" i="0" u="none" strike="noStrike" dirty="0">
                <a:solidFill>
                  <a:srgbClr val="000000"/>
                </a:solidFill>
                <a:effectLst/>
                <a:latin typeface="Century Gothic" panose="020B0502020202020204" pitchFamily="34" charset="0"/>
              </a:rPr>
              <a:t>elf-consistent assessment &amp; design optimization</a:t>
            </a:r>
            <a:endParaRPr lang="en-US" sz="1400" dirty="0">
              <a:latin typeface="Century Gothic" panose="020B0502020202020204" pitchFamily="34" charset="0"/>
            </a:endParaRPr>
          </a:p>
        </p:txBody>
      </p:sp>
      <p:sp>
        <p:nvSpPr>
          <p:cNvPr id="11" name="TextBox 10">
            <a:extLst>
              <a:ext uri="{FF2B5EF4-FFF2-40B4-BE49-F238E27FC236}">
                <a16:creationId xmlns:a16="http://schemas.microsoft.com/office/drawing/2014/main" id="{FEF8764D-B6B3-C03E-B346-A103B966E5C2}"/>
              </a:ext>
            </a:extLst>
          </p:cNvPr>
          <p:cNvSpPr txBox="1"/>
          <p:nvPr/>
        </p:nvSpPr>
        <p:spPr>
          <a:xfrm>
            <a:off x="2219623" y="5826676"/>
            <a:ext cx="8191666" cy="341632"/>
          </a:xfrm>
          <a:prstGeom prst="rect">
            <a:avLst/>
          </a:prstGeom>
          <a:noFill/>
        </p:spPr>
        <p:txBody>
          <a:bodyPr wrap="none" rtlCol="0">
            <a:spAutoFit/>
          </a:bodyPr>
          <a:lstStyle/>
          <a:p>
            <a:pPr algn="l">
              <a:lnSpc>
                <a:spcPct val="90000"/>
              </a:lnSpc>
            </a:pPr>
            <a:r>
              <a:rPr lang="en-US" dirty="0">
                <a:latin typeface="+mn-lt"/>
              </a:rPr>
              <a:t>Will initially apply to tokamaks/STs, potential for expansion to stellarators</a:t>
            </a:r>
          </a:p>
        </p:txBody>
      </p:sp>
    </p:spTree>
    <p:extLst>
      <p:ext uri="{BB962C8B-B14F-4D97-AF65-F5344CB8AC3E}">
        <p14:creationId xmlns:p14="http://schemas.microsoft.com/office/powerpoint/2010/main" val="17189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D1A0-05C2-407B-B1FA-7EA1D90C983F}"/>
              </a:ext>
            </a:extLst>
          </p:cNvPr>
          <p:cNvSpPr>
            <a:spLocks noGrp="1"/>
          </p:cNvSpPr>
          <p:nvPr>
            <p:ph type="title"/>
          </p:nvPr>
        </p:nvSpPr>
        <p:spPr>
          <a:xfrm>
            <a:off x="439795" y="139206"/>
            <a:ext cx="11430000" cy="480131"/>
          </a:xfrm>
        </p:spPr>
        <p:txBody>
          <a:bodyPr/>
          <a:lstStyle/>
          <a:p>
            <a:r>
              <a:rPr lang="en-US" sz="2800" b="1" dirty="0"/>
              <a:t>My background</a:t>
            </a:r>
          </a:p>
        </p:txBody>
      </p:sp>
      <p:grpSp>
        <p:nvGrpSpPr>
          <p:cNvPr id="4" name="Group 3">
            <a:extLst>
              <a:ext uri="{FF2B5EF4-FFF2-40B4-BE49-F238E27FC236}">
                <a16:creationId xmlns:a16="http://schemas.microsoft.com/office/drawing/2014/main" id="{9421C2CB-97D4-A56D-1874-7F87E71E036A}"/>
              </a:ext>
            </a:extLst>
          </p:cNvPr>
          <p:cNvGrpSpPr/>
          <p:nvPr/>
        </p:nvGrpSpPr>
        <p:grpSpPr>
          <a:xfrm>
            <a:off x="439795" y="767540"/>
            <a:ext cx="11612708" cy="3914677"/>
            <a:chOff x="644991" y="1164942"/>
            <a:chExt cx="11332700" cy="3263962"/>
          </a:xfrm>
        </p:grpSpPr>
        <p:grpSp>
          <p:nvGrpSpPr>
            <p:cNvPr id="17" name="Group 16">
              <a:extLst>
                <a:ext uri="{FF2B5EF4-FFF2-40B4-BE49-F238E27FC236}">
                  <a16:creationId xmlns:a16="http://schemas.microsoft.com/office/drawing/2014/main" id="{977C1ABB-BC5F-5659-77AD-2D745F4C9A72}"/>
                </a:ext>
              </a:extLst>
            </p:cNvPr>
            <p:cNvGrpSpPr/>
            <p:nvPr/>
          </p:nvGrpSpPr>
          <p:grpSpPr>
            <a:xfrm>
              <a:off x="717999" y="1164942"/>
              <a:ext cx="11259692" cy="3263962"/>
              <a:chOff x="600075" y="1027051"/>
              <a:chExt cx="11259692" cy="3263962"/>
            </a:xfrm>
          </p:grpSpPr>
          <p:sp>
            <p:nvSpPr>
              <p:cNvPr id="5" name="Right Arrow 4">
                <a:extLst>
                  <a:ext uri="{FF2B5EF4-FFF2-40B4-BE49-F238E27FC236}">
                    <a16:creationId xmlns:a16="http://schemas.microsoft.com/office/drawing/2014/main" id="{05594918-BCFD-BF9E-CEEA-F766021D3E85}"/>
                  </a:ext>
                </a:extLst>
              </p:cNvPr>
              <p:cNvSpPr/>
              <p:nvPr/>
            </p:nvSpPr>
            <p:spPr>
              <a:xfrm>
                <a:off x="600075" y="2947988"/>
                <a:ext cx="11259692" cy="1343025"/>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2">
                        <a:lumMod val="60000"/>
                        <a:lumOff val="40000"/>
                      </a:schemeClr>
                    </a:solidFill>
                  </a:rPr>
                  <a:t>           2013                          </a:t>
                </a:r>
                <a:r>
                  <a:rPr lang="en-US" dirty="0">
                    <a:solidFill>
                      <a:srgbClr val="00B050"/>
                    </a:solidFill>
                  </a:rPr>
                  <a:t>2014- 2019                          2019-2021                        May 2021- present </a:t>
                </a:r>
              </a:p>
            </p:txBody>
          </p:sp>
          <p:sp>
            <p:nvSpPr>
              <p:cNvPr id="8" name="Snip Diagonal Corner Rectangle 7">
                <a:extLst>
                  <a:ext uri="{FF2B5EF4-FFF2-40B4-BE49-F238E27FC236}">
                    <a16:creationId xmlns:a16="http://schemas.microsoft.com/office/drawing/2014/main" id="{CA6F8CBB-E31D-71B8-E2E0-C68208E064B4}"/>
                  </a:ext>
                </a:extLst>
              </p:cNvPr>
              <p:cNvSpPr/>
              <p:nvPr/>
            </p:nvSpPr>
            <p:spPr>
              <a:xfrm>
                <a:off x="3061248" y="1102185"/>
                <a:ext cx="2456310" cy="2091096"/>
              </a:xfrm>
              <a:prstGeom prst="snip2Diag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Ph.D. - Theoretical Plasma Physics –Space &amp; astrophysical, Dusty plasmas</a:t>
                </a:r>
              </a:p>
              <a:p>
                <a:pPr algn="ctr">
                  <a:lnSpc>
                    <a:spcPct val="90000"/>
                  </a:lnSpc>
                </a:pPr>
                <a:r>
                  <a:rPr lang="en-US" dirty="0">
                    <a:solidFill>
                      <a:schemeClr val="tx1"/>
                    </a:solidFill>
                  </a:rPr>
                  <a:t>* </a:t>
                </a:r>
                <a:r>
                  <a:rPr lang="en-US" b="1" dirty="0">
                    <a:solidFill>
                      <a:schemeClr val="tx1"/>
                    </a:solidFill>
                  </a:rPr>
                  <a:t>Attended Lindau Nobel Laureates meeting 2016</a:t>
                </a:r>
              </a:p>
            </p:txBody>
          </p:sp>
          <p:sp>
            <p:nvSpPr>
              <p:cNvPr id="9" name="Snip Diagonal Corner Rectangle 8">
                <a:extLst>
                  <a:ext uri="{FF2B5EF4-FFF2-40B4-BE49-F238E27FC236}">
                    <a16:creationId xmlns:a16="http://schemas.microsoft.com/office/drawing/2014/main" id="{3AE3DDD8-33D8-7D3E-93CB-C3C6F574188B}"/>
                  </a:ext>
                </a:extLst>
              </p:cNvPr>
              <p:cNvSpPr/>
              <p:nvPr/>
            </p:nvSpPr>
            <p:spPr>
              <a:xfrm>
                <a:off x="5635486" y="1104780"/>
                <a:ext cx="2784304" cy="2091096"/>
              </a:xfrm>
              <a:prstGeom prst="snip2Diag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ORNL post doc-</a:t>
                </a:r>
              </a:p>
              <a:p>
                <a:pPr algn="ctr">
                  <a:lnSpc>
                    <a:spcPct val="90000"/>
                  </a:lnSpc>
                </a:pPr>
                <a:r>
                  <a:rPr lang="en-US" dirty="0">
                    <a:solidFill>
                      <a:schemeClr val="tx1"/>
                    </a:solidFill>
                  </a:rPr>
                  <a:t>Started working  on energetic particle physics in fusion plasmas</a:t>
                </a:r>
              </a:p>
            </p:txBody>
          </p:sp>
          <p:sp>
            <p:nvSpPr>
              <p:cNvPr id="12" name="Snip Diagonal Corner Rectangle 11">
                <a:extLst>
                  <a:ext uri="{FF2B5EF4-FFF2-40B4-BE49-F238E27FC236}">
                    <a16:creationId xmlns:a16="http://schemas.microsoft.com/office/drawing/2014/main" id="{C056EB90-8152-C100-AAED-EF1F249D28F7}"/>
                  </a:ext>
                </a:extLst>
              </p:cNvPr>
              <p:cNvSpPr/>
              <p:nvPr/>
            </p:nvSpPr>
            <p:spPr>
              <a:xfrm>
                <a:off x="8654966" y="1027051"/>
                <a:ext cx="2361757" cy="2168825"/>
              </a:xfrm>
              <a:prstGeom prst="snip2DiagRect">
                <a:avLst>
                  <a:gd name="adj1" fmla="val 18789"/>
                  <a:gd name="adj2" fmla="val 16667"/>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ORNL staff position- </a:t>
                </a:r>
                <a:r>
                  <a:rPr lang="en-US" i="1" dirty="0">
                    <a:solidFill>
                      <a:schemeClr val="tx1"/>
                    </a:solidFill>
                  </a:rPr>
                  <a:t>Theory and Computation Plasma physicist</a:t>
                </a:r>
              </a:p>
            </p:txBody>
          </p:sp>
        </p:grpSp>
        <p:sp>
          <p:nvSpPr>
            <p:cNvPr id="3" name="Snip Diagonal Corner Rectangle 2">
              <a:extLst>
                <a:ext uri="{FF2B5EF4-FFF2-40B4-BE49-F238E27FC236}">
                  <a16:creationId xmlns:a16="http://schemas.microsoft.com/office/drawing/2014/main" id="{EFF8F694-B56D-4199-96D4-9029B9241E0F}"/>
                </a:ext>
              </a:extLst>
            </p:cNvPr>
            <p:cNvSpPr/>
            <p:nvPr/>
          </p:nvSpPr>
          <p:spPr>
            <a:xfrm>
              <a:off x="644991" y="1252580"/>
              <a:ext cx="2402879" cy="2091096"/>
            </a:xfrm>
            <a:prstGeom prst="snip2Diag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Master’s- Summer internship at Institute of Plasma Physics (IPR), India</a:t>
              </a:r>
            </a:p>
          </p:txBody>
        </p:sp>
      </p:grpSp>
      <p:pic>
        <p:nvPicPr>
          <p:cNvPr id="1028" name="Picture 4">
            <a:extLst>
              <a:ext uri="{FF2B5EF4-FFF2-40B4-BE49-F238E27FC236}">
                <a16:creationId xmlns:a16="http://schemas.microsoft.com/office/drawing/2014/main" id="{021F7589-2382-2DCD-B927-7C62ADAE3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798" y="4369375"/>
            <a:ext cx="2208461" cy="2268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institute for plasma research&#10;&#10;Description automatically generated">
            <a:extLst>
              <a:ext uri="{FF2B5EF4-FFF2-40B4-BE49-F238E27FC236}">
                <a16:creationId xmlns:a16="http://schemas.microsoft.com/office/drawing/2014/main" id="{F893FD87-AB37-2AFA-DCDB-AA45B592041E}"/>
              </a:ext>
            </a:extLst>
          </p:cNvPr>
          <p:cNvPicPr>
            <a:picLocks noChangeAspect="1"/>
          </p:cNvPicPr>
          <p:nvPr/>
        </p:nvPicPr>
        <p:blipFill>
          <a:blip r:embed="rId4"/>
          <a:stretch>
            <a:fillRect/>
          </a:stretch>
        </p:blipFill>
        <p:spPr>
          <a:xfrm>
            <a:off x="684306" y="4369374"/>
            <a:ext cx="2349794" cy="1981999"/>
          </a:xfrm>
          <a:prstGeom prst="rect">
            <a:avLst/>
          </a:prstGeom>
        </p:spPr>
      </p:pic>
      <p:pic>
        <p:nvPicPr>
          <p:cNvPr id="1030" name="Picture 6" descr="Who we are and who we aren't | ORNL">
            <a:extLst>
              <a:ext uri="{FF2B5EF4-FFF2-40B4-BE49-F238E27FC236}">
                <a16:creationId xmlns:a16="http://schemas.microsoft.com/office/drawing/2014/main" id="{D71645D0-7579-6775-307D-95EF9C6F1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138" y="4421903"/>
            <a:ext cx="4414916" cy="206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1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3285-D956-BCED-6B53-6B864F924BA4}"/>
              </a:ext>
            </a:extLst>
          </p:cNvPr>
          <p:cNvSpPr>
            <a:spLocks noGrp="1"/>
          </p:cNvSpPr>
          <p:nvPr>
            <p:ph type="title"/>
          </p:nvPr>
        </p:nvSpPr>
        <p:spPr>
          <a:xfrm>
            <a:off x="429767" y="274320"/>
            <a:ext cx="11189209" cy="978729"/>
          </a:xfrm>
        </p:spPr>
        <p:txBody>
          <a:bodyPr/>
          <a:lstStyle/>
          <a:p>
            <a:r>
              <a:rPr lang="en-US" b="1" dirty="0"/>
              <a:t>Approach: flexible component-based framework &amp; data structure</a:t>
            </a:r>
          </a:p>
        </p:txBody>
      </p:sp>
      <p:grpSp>
        <p:nvGrpSpPr>
          <p:cNvPr id="188" name="Group 187">
            <a:extLst>
              <a:ext uri="{FF2B5EF4-FFF2-40B4-BE49-F238E27FC236}">
                <a16:creationId xmlns:a16="http://schemas.microsoft.com/office/drawing/2014/main" id="{7AD6E0E7-F583-3A73-A977-2B13AF952648}"/>
              </a:ext>
            </a:extLst>
          </p:cNvPr>
          <p:cNvGrpSpPr/>
          <p:nvPr/>
        </p:nvGrpSpPr>
        <p:grpSpPr>
          <a:xfrm>
            <a:off x="2019001" y="1829637"/>
            <a:ext cx="8568600" cy="2792325"/>
            <a:chOff x="399050" y="1095850"/>
            <a:chExt cx="8568600" cy="2792325"/>
          </a:xfrm>
        </p:grpSpPr>
        <p:sp>
          <p:nvSpPr>
            <p:cNvPr id="96" name="Google Shape;60;p15">
              <a:extLst>
                <a:ext uri="{FF2B5EF4-FFF2-40B4-BE49-F238E27FC236}">
                  <a16:creationId xmlns:a16="http://schemas.microsoft.com/office/drawing/2014/main" id="{6B918599-EDAA-53FD-D758-145DF04D1C24}"/>
                </a:ext>
              </a:extLst>
            </p:cNvPr>
            <p:cNvSpPr/>
            <p:nvPr/>
          </p:nvSpPr>
          <p:spPr>
            <a:xfrm>
              <a:off x="3467100" y="1468975"/>
              <a:ext cx="2093100" cy="2041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61;p15">
              <a:extLst>
                <a:ext uri="{FF2B5EF4-FFF2-40B4-BE49-F238E27FC236}">
                  <a16:creationId xmlns:a16="http://schemas.microsoft.com/office/drawing/2014/main" id="{E11C0B7E-DCEF-0751-FF27-131A5C5137EB}"/>
                </a:ext>
              </a:extLst>
            </p:cNvPr>
            <p:cNvSpPr/>
            <p:nvPr/>
          </p:nvSpPr>
          <p:spPr>
            <a:xfrm>
              <a:off x="5724225" y="1466850"/>
              <a:ext cx="3179100" cy="2041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62;p15">
              <a:extLst>
                <a:ext uri="{FF2B5EF4-FFF2-40B4-BE49-F238E27FC236}">
                  <a16:creationId xmlns:a16="http://schemas.microsoft.com/office/drawing/2014/main" id="{1598ECC4-164B-DAE1-8E4A-9F12080CADF1}"/>
                </a:ext>
              </a:extLst>
            </p:cNvPr>
            <p:cNvSpPr/>
            <p:nvPr/>
          </p:nvSpPr>
          <p:spPr>
            <a:xfrm>
              <a:off x="447675" y="1466850"/>
              <a:ext cx="2855400" cy="2041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99" name="Google Shape;63;p15">
              <a:extLst>
                <a:ext uri="{FF2B5EF4-FFF2-40B4-BE49-F238E27FC236}">
                  <a16:creationId xmlns:a16="http://schemas.microsoft.com/office/drawing/2014/main" id="{7884139A-7C64-13DC-EB89-04A66CC8B6C8}"/>
                </a:ext>
              </a:extLst>
            </p:cNvPr>
            <p:cNvGrpSpPr/>
            <p:nvPr/>
          </p:nvGrpSpPr>
          <p:grpSpPr>
            <a:xfrm>
              <a:off x="1519050" y="2780113"/>
              <a:ext cx="1021800" cy="412562"/>
              <a:chOff x="440375" y="1783350"/>
              <a:chExt cx="1021800" cy="412562"/>
            </a:xfrm>
          </p:grpSpPr>
          <p:sp>
            <p:nvSpPr>
              <p:cNvPr id="100" name="Google Shape;64;p15">
                <a:extLst>
                  <a:ext uri="{FF2B5EF4-FFF2-40B4-BE49-F238E27FC236}">
                    <a16:creationId xmlns:a16="http://schemas.microsoft.com/office/drawing/2014/main" id="{F9C4CA50-D838-ED29-396C-3947F8A182A5}"/>
                  </a:ext>
                </a:extLst>
              </p:cNvPr>
              <p:cNvSpPr/>
              <p:nvPr/>
            </p:nvSpPr>
            <p:spPr>
              <a:xfrm>
                <a:off x="440375" y="1951412"/>
                <a:ext cx="1021800" cy="244500"/>
              </a:xfrm>
              <a:prstGeom prst="rect">
                <a:avLst/>
              </a:prstGeom>
              <a:noFill/>
              <a:ln w="9525" cap="flat" cmpd="sng">
                <a:solidFill>
                  <a:srgbClr val="8667AD"/>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65;p15">
                <a:extLst>
                  <a:ext uri="{FF2B5EF4-FFF2-40B4-BE49-F238E27FC236}">
                    <a16:creationId xmlns:a16="http://schemas.microsoft.com/office/drawing/2014/main" id="{FDF5FA33-B0C9-1836-BCA7-9711F5243B81}"/>
                  </a:ext>
                </a:extLst>
              </p:cNvPr>
              <p:cNvSpPr/>
              <p:nvPr/>
            </p:nvSpPr>
            <p:spPr>
              <a:xfrm>
                <a:off x="440375" y="1783350"/>
                <a:ext cx="1021800" cy="168000"/>
              </a:xfrm>
              <a:prstGeom prst="rect">
                <a:avLst/>
              </a:prstGeom>
              <a:solidFill>
                <a:srgbClr val="8667AD"/>
              </a:solidFill>
              <a:ln w="9525" cap="flat" cmpd="sng">
                <a:solidFill>
                  <a:srgbClr val="8667A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en" sz="1200" kern="0">
                    <a:solidFill>
                      <a:srgbClr val="FFFFFF"/>
                    </a:solidFill>
                    <a:latin typeface="Arial"/>
                    <a:cs typeface="Arial"/>
                    <a:sym typeface="Arial"/>
                  </a:rPr>
                  <a:t>Edge</a:t>
                </a:r>
                <a:endParaRPr sz="1400" kern="0">
                  <a:solidFill>
                    <a:srgbClr val="000000"/>
                  </a:solidFill>
                  <a:latin typeface="Arial"/>
                  <a:cs typeface="Arial"/>
                  <a:sym typeface="Arial"/>
                </a:endParaRPr>
              </a:p>
            </p:txBody>
          </p:sp>
        </p:grpSp>
        <p:sp>
          <p:nvSpPr>
            <p:cNvPr id="102" name="Google Shape;66;p15">
              <a:extLst>
                <a:ext uri="{FF2B5EF4-FFF2-40B4-BE49-F238E27FC236}">
                  <a16:creationId xmlns:a16="http://schemas.microsoft.com/office/drawing/2014/main" id="{68B74A04-7248-DB82-F4E0-C20FA3368F34}"/>
                </a:ext>
              </a:extLst>
            </p:cNvPr>
            <p:cNvSpPr/>
            <p:nvPr/>
          </p:nvSpPr>
          <p:spPr>
            <a:xfrm>
              <a:off x="447675" y="1469025"/>
              <a:ext cx="2855400" cy="1680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lnSpc>
                  <a:spcPct val="70000"/>
                </a:lnSpc>
                <a:buClr>
                  <a:srgbClr val="000000"/>
                </a:buClr>
                <a:buFont typeface="Arial"/>
                <a:buNone/>
              </a:pPr>
              <a:r>
                <a:rPr lang="en" sz="1200" kern="0">
                  <a:solidFill>
                    <a:srgbClr val="000000"/>
                  </a:solidFill>
                  <a:latin typeface="Arial"/>
                  <a:cs typeface="Arial"/>
                  <a:sym typeface="Arial"/>
                </a:rPr>
                <a:t>Plasma State File</a:t>
              </a:r>
              <a:endParaRPr sz="1200" kern="0">
                <a:solidFill>
                  <a:srgbClr val="000000"/>
                </a:solidFill>
                <a:latin typeface="Arial"/>
                <a:cs typeface="Arial"/>
                <a:sym typeface="Arial"/>
              </a:endParaRPr>
            </a:p>
          </p:txBody>
        </p:sp>
        <p:sp>
          <p:nvSpPr>
            <p:cNvPr id="103" name="Google Shape;67;p15">
              <a:extLst>
                <a:ext uri="{FF2B5EF4-FFF2-40B4-BE49-F238E27FC236}">
                  <a16:creationId xmlns:a16="http://schemas.microsoft.com/office/drawing/2014/main" id="{53910F1B-CA64-39C7-F16B-B365E6F5A4AB}"/>
                </a:ext>
              </a:extLst>
            </p:cNvPr>
            <p:cNvSpPr/>
            <p:nvPr/>
          </p:nvSpPr>
          <p:spPr>
            <a:xfrm>
              <a:off x="447675" y="3340650"/>
              <a:ext cx="2855400" cy="1680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Arial"/>
                  <a:cs typeface="Arial"/>
                  <a:sym typeface="Arial"/>
                </a:rPr>
                <a:t>Driver</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04" name="Google Shape;68;p15">
              <a:extLst>
                <a:ext uri="{FF2B5EF4-FFF2-40B4-BE49-F238E27FC236}">
                  <a16:creationId xmlns:a16="http://schemas.microsoft.com/office/drawing/2014/main" id="{6370EF69-4311-5632-7BE8-3F645415399C}"/>
                </a:ext>
              </a:extLst>
            </p:cNvPr>
            <p:cNvPicPr preferRelativeResize="0"/>
            <p:nvPr/>
          </p:nvPicPr>
          <p:blipFill>
            <a:blip r:embed="rId3">
              <a:alphaModFix amt="60000"/>
            </a:blip>
            <a:stretch>
              <a:fillRect/>
            </a:stretch>
          </p:blipFill>
          <p:spPr>
            <a:xfrm flipH="1">
              <a:off x="4133450" y="2127025"/>
              <a:ext cx="817923" cy="771275"/>
            </a:xfrm>
            <a:prstGeom prst="rect">
              <a:avLst/>
            </a:prstGeom>
            <a:noFill/>
            <a:ln>
              <a:noFill/>
            </a:ln>
          </p:spPr>
        </p:pic>
        <p:sp>
          <p:nvSpPr>
            <p:cNvPr id="105" name="Google Shape;69;p15">
              <a:extLst>
                <a:ext uri="{FF2B5EF4-FFF2-40B4-BE49-F238E27FC236}">
                  <a16:creationId xmlns:a16="http://schemas.microsoft.com/office/drawing/2014/main" id="{0650DB46-3736-F7B5-1CFA-DC46FC8B1EB5}"/>
                </a:ext>
              </a:extLst>
            </p:cNvPr>
            <p:cNvSpPr/>
            <p:nvPr/>
          </p:nvSpPr>
          <p:spPr>
            <a:xfrm>
              <a:off x="5724225" y="1469025"/>
              <a:ext cx="3179100" cy="1680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lnSpc>
                  <a:spcPct val="70000"/>
                </a:lnSpc>
                <a:buClr>
                  <a:srgbClr val="000000"/>
                </a:buClr>
                <a:buFont typeface="Arial"/>
                <a:buNone/>
              </a:pPr>
              <a:r>
                <a:rPr lang="en" sz="1200" kern="0">
                  <a:solidFill>
                    <a:srgbClr val="000000"/>
                  </a:solidFill>
                  <a:latin typeface="Arial"/>
                  <a:cs typeface="Arial"/>
                  <a:sym typeface="Arial"/>
                </a:rPr>
                <a:t>Engineering State File</a:t>
              </a:r>
              <a:endParaRPr sz="1200" kern="0">
                <a:solidFill>
                  <a:srgbClr val="000000"/>
                </a:solidFill>
                <a:latin typeface="Arial"/>
                <a:cs typeface="Arial"/>
                <a:sym typeface="Arial"/>
              </a:endParaRPr>
            </a:p>
          </p:txBody>
        </p:sp>
        <p:sp>
          <p:nvSpPr>
            <p:cNvPr id="106" name="Google Shape;70;p15">
              <a:extLst>
                <a:ext uri="{FF2B5EF4-FFF2-40B4-BE49-F238E27FC236}">
                  <a16:creationId xmlns:a16="http://schemas.microsoft.com/office/drawing/2014/main" id="{1E056C93-167C-ED3A-B55C-35ABD70DD626}"/>
                </a:ext>
              </a:extLst>
            </p:cNvPr>
            <p:cNvSpPr/>
            <p:nvPr/>
          </p:nvSpPr>
          <p:spPr>
            <a:xfrm>
              <a:off x="5724225" y="3340675"/>
              <a:ext cx="3179100" cy="1680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Arial"/>
                  <a:cs typeface="Arial"/>
                  <a:sym typeface="Arial"/>
                </a:rPr>
                <a:t>Driver</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71;p15">
              <a:extLst>
                <a:ext uri="{FF2B5EF4-FFF2-40B4-BE49-F238E27FC236}">
                  <a16:creationId xmlns:a16="http://schemas.microsoft.com/office/drawing/2014/main" id="{C7C199A1-B9C7-8A65-2FEF-15B9057B5B5F}"/>
                </a:ext>
              </a:extLst>
            </p:cNvPr>
            <p:cNvSpPr/>
            <p:nvPr/>
          </p:nvSpPr>
          <p:spPr>
            <a:xfrm>
              <a:off x="399050" y="3720175"/>
              <a:ext cx="8568600" cy="1680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Arial"/>
                  <a:cs typeface="Arial"/>
                  <a:sym typeface="Arial"/>
                </a:rPr>
                <a:t>Driver</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72;p15">
              <a:extLst>
                <a:ext uri="{FF2B5EF4-FFF2-40B4-BE49-F238E27FC236}">
                  <a16:creationId xmlns:a16="http://schemas.microsoft.com/office/drawing/2014/main" id="{CBF9AF15-5487-43AF-4DDA-1C4E395CADC9}"/>
                </a:ext>
              </a:extLst>
            </p:cNvPr>
            <p:cNvSpPr/>
            <p:nvPr/>
          </p:nvSpPr>
          <p:spPr>
            <a:xfrm>
              <a:off x="399050" y="1095850"/>
              <a:ext cx="8568600" cy="1680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en" sz="1200" kern="0">
                  <a:solidFill>
                    <a:srgbClr val="000000"/>
                  </a:solidFill>
                  <a:latin typeface="Arial"/>
                  <a:cs typeface="Arial"/>
                  <a:sym typeface="Arial"/>
                </a:rPr>
                <a:t>System State File</a:t>
              </a:r>
              <a:endParaRPr sz="1200" kern="0">
                <a:solidFill>
                  <a:srgbClr val="000000"/>
                </a:solidFill>
                <a:latin typeface="Arial"/>
                <a:cs typeface="Arial"/>
                <a:sym typeface="Arial"/>
              </a:endParaRPr>
            </a:p>
          </p:txBody>
        </p:sp>
        <p:grpSp>
          <p:nvGrpSpPr>
            <p:cNvPr id="109" name="Google Shape;73;p15">
              <a:extLst>
                <a:ext uri="{FF2B5EF4-FFF2-40B4-BE49-F238E27FC236}">
                  <a16:creationId xmlns:a16="http://schemas.microsoft.com/office/drawing/2014/main" id="{AA52A8B8-5283-25E4-F25B-FCD68AD9F8C5}"/>
                </a:ext>
              </a:extLst>
            </p:cNvPr>
            <p:cNvGrpSpPr/>
            <p:nvPr/>
          </p:nvGrpSpPr>
          <p:grpSpPr>
            <a:xfrm>
              <a:off x="520568" y="1834375"/>
              <a:ext cx="1369423" cy="845450"/>
              <a:chOff x="211793" y="1783350"/>
              <a:chExt cx="1369423" cy="845450"/>
            </a:xfrm>
          </p:grpSpPr>
          <p:grpSp>
            <p:nvGrpSpPr>
              <p:cNvPr id="110" name="Google Shape;74;p15">
                <a:extLst>
                  <a:ext uri="{FF2B5EF4-FFF2-40B4-BE49-F238E27FC236}">
                    <a16:creationId xmlns:a16="http://schemas.microsoft.com/office/drawing/2014/main" id="{85B9D90E-D9DE-4406-F00B-0D1AAD1CF01E}"/>
                  </a:ext>
                </a:extLst>
              </p:cNvPr>
              <p:cNvGrpSpPr/>
              <p:nvPr/>
            </p:nvGrpSpPr>
            <p:grpSpPr>
              <a:xfrm>
                <a:off x="211793" y="1783350"/>
                <a:ext cx="1369423" cy="845450"/>
                <a:chOff x="440375" y="1783350"/>
                <a:chExt cx="1021805" cy="845450"/>
              </a:xfrm>
            </p:grpSpPr>
            <p:sp>
              <p:nvSpPr>
                <p:cNvPr id="120" name="Google Shape;75;p15">
                  <a:extLst>
                    <a:ext uri="{FF2B5EF4-FFF2-40B4-BE49-F238E27FC236}">
                      <a16:creationId xmlns:a16="http://schemas.microsoft.com/office/drawing/2014/main" id="{F85EBD9E-92E1-E396-38E1-C17AD1C17FEC}"/>
                    </a:ext>
                  </a:extLst>
                </p:cNvPr>
                <p:cNvSpPr/>
                <p:nvPr/>
              </p:nvSpPr>
              <p:spPr>
                <a:xfrm>
                  <a:off x="440380" y="1951400"/>
                  <a:ext cx="1021800" cy="677400"/>
                </a:xfrm>
                <a:prstGeom prst="rect">
                  <a:avLst/>
                </a:prstGeom>
                <a:noFill/>
                <a:ln w="9525" cap="flat" cmpd="sng">
                  <a:solidFill>
                    <a:srgbClr val="B5388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76;p15">
                  <a:extLst>
                    <a:ext uri="{FF2B5EF4-FFF2-40B4-BE49-F238E27FC236}">
                      <a16:creationId xmlns:a16="http://schemas.microsoft.com/office/drawing/2014/main" id="{4C656265-05FA-774B-1A11-53D8DD8A1A38}"/>
                    </a:ext>
                  </a:extLst>
                </p:cNvPr>
                <p:cNvSpPr/>
                <p:nvPr/>
              </p:nvSpPr>
              <p:spPr>
                <a:xfrm>
                  <a:off x="440375" y="1783350"/>
                  <a:ext cx="1021800" cy="168000"/>
                </a:xfrm>
                <a:prstGeom prst="rect">
                  <a:avLst/>
                </a:prstGeom>
                <a:solidFill>
                  <a:srgbClr val="B53887"/>
                </a:solidFill>
                <a:ln w="9525" cap="flat" cmpd="sng">
                  <a:solidFill>
                    <a:srgbClr val="B53887"/>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en" sz="1200" kern="0" dirty="0">
                      <a:solidFill>
                        <a:srgbClr val="FFFFFF"/>
                      </a:solidFill>
                      <a:latin typeface="Arial"/>
                      <a:cs typeface="Arial"/>
                      <a:sym typeface="Arial"/>
                    </a:rPr>
                    <a:t>Core</a:t>
                  </a:r>
                  <a:endParaRPr sz="1200" kern="0" dirty="0">
                    <a:solidFill>
                      <a:srgbClr val="FFFFFF"/>
                    </a:solidFill>
                    <a:latin typeface="Arial"/>
                    <a:cs typeface="Arial"/>
                    <a:sym typeface="Arial"/>
                  </a:endParaRPr>
                </a:p>
              </p:txBody>
            </p:sp>
          </p:grpSp>
          <p:sp>
            <p:nvSpPr>
              <p:cNvPr id="111" name="Google Shape;77;p15">
                <a:extLst>
                  <a:ext uri="{FF2B5EF4-FFF2-40B4-BE49-F238E27FC236}">
                    <a16:creationId xmlns:a16="http://schemas.microsoft.com/office/drawing/2014/main" id="{C0B71E2B-4644-C706-0434-795E4CED9E3E}"/>
                  </a:ext>
                </a:extLst>
              </p:cNvPr>
              <p:cNvSpPr/>
              <p:nvPr/>
            </p:nvSpPr>
            <p:spPr>
              <a:xfrm>
                <a:off x="229350" y="198065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FASTRAN</a:t>
                </a:r>
                <a:endParaRPr sz="700" kern="0">
                  <a:solidFill>
                    <a:srgbClr val="000000"/>
                  </a:solidFill>
                  <a:latin typeface="Arial"/>
                  <a:cs typeface="Arial"/>
                  <a:sym typeface="Arial"/>
                </a:endParaRPr>
              </a:p>
            </p:txBody>
          </p:sp>
          <p:sp>
            <p:nvSpPr>
              <p:cNvPr id="112" name="Google Shape;78;p15">
                <a:extLst>
                  <a:ext uri="{FF2B5EF4-FFF2-40B4-BE49-F238E27FC236}">
                    <a16:creationId xmlns:a16="http://schemas.microsoft.com/office/drawing/2014/main" id="{B92ED524-88AA-8970-1D34-8359EBF92BC5}"/>
                  </a:ext>
                </a:extLst>
              </p:cNvPr>
              <p:cNvSpPr/>
              <p:nvPr/>
            </p:nvSpPr>
            <p:spPr>
              <a:xfrm>
                <a:off x="229350" y="2185425"/>
                <a:ext cx="3618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TGLF</a:t>
                </a:r>
                <a:endParaRPr sz="700" kern="0">
                  <a:solidFill>
                    <a:srgbClr val="000000"/>
                  </a:solidFill>
                  <a:latin typeface="Arial"/>
                  <a:cs typeface="Arial"/>
                  <a:sym typeface="Arial"/>
                </a:endParaRPr>
              </a:p>
            </p:txBody>
          </p:sp>
          <p:sp>
            <p:nvSpPr>
              <p:cNvPr id="113" name="Google Shape;79;p15">
                <a:extLst>
                  <a:ext uri="{FF2B5EF4-FFF2-40B4-BE49-F238E27FC236}">
                    <a16:creationId xmlns:a16="http://schemas.microsoft.com/office/drawing/2014/main" id="{F975DED8-3DDE-A3C7-ED60-3DE12A14E4B6}"/>
                  </a:ext>
                </a:extLst>
              </p:cNvPr>
              <p:cNvSpPr/>
              <p:nvPr/>
            </p:nvSpPr>
            <p:spPr>
              <a:xfrm>
                <a:off x="229350" y="241155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NCLASS</a:t>
                </a:r>
                <a:endParaRPr sz="700" kern="0">
                  <a:solidFill>
                    <a:srgbClr val="000000"/>
                  </a:solidFill>
                  <a:latin typeface="Arial"/>
                  <a:cs typeface="Arial"/>
                  <a:sym typeface="Arial"/>
                </a:endParaRPr>
              </a:p>
            </p:txBody>
          </p:sp>
          <p:sp>
            <p:nvSpPr>
              <p:cNvPr id="114" name="Google Shape;80;p15">
                <a:extLst>
                  <a:ext uri="{FF2B5EF4-FFF2-40B4-BE49-F238E27FC236}">
                    <a16:creationId xmlns:a16="http://schemas.microsoft.com/office/drawing/2014/main" id="{087918A7-EA62-6904-32D6-D96A1B0C9346}"/>
                  </a:ext>
                </a:extLst>
              </p:cNvPr>
              <p:cNvSpPr/>
              <p:nvPr/>
            </p:nvSpPr>
            <p:spPr>
              <a:xfrm>
                <a:off x="718200" y="1980650"/>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EFIT</a:t>
                </a:r>
                <a:endParaRPr sz="700" kern="0">
                  <a:solidFill>
                    <a:srgbClr val="000000"/>
                  </a:solidFill>
                  <a:latin typeface="Arial"/>
                  <a:cs typeface="Arial"/>
                  <a:sym typeface="Arial"/>
                </a:endParaRPr>
              </a:p>
            </p:txBody>
          </p:sp>
          <p:sp>
            <p:nvSpPr>
              <p:cNvPr id="115" name="Google Shape;81;p15">
                <a:extLst>
                  <a:ext uri="{FF2B5EF4-FFF2-40B4-BE49-F238E27FC236}">
                    <a16:creationId xmlns:a16="http://schemas.microsoft.com/office/drawing/2014/main" id="{2C66546C-BB8D-E46D-27C3-4436B3B4A16F}"/>
                  </a:ext>
                </a:extLst>
              </p:cNvPr>
              <p:cNvSpPr/>
              <p:nvPr/>
            </p:nvSpPr>
            <p:spPr>
              <a:xfrm>
                <a:off x="718200" y="2185425"/>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DCON</a:t>
                </a:r>
                <a:endParaRPr sz="700" kern="0">
                  <a:solidFill>
                    <a:srgbClr val="000000"/>
                  </a:solidFill>
                  <a:latin typeface="Arial"/>
                  <a:cs typeface="Arial"/>
                  <a:sym typeface="Arial"/>
                </a:endParaRPr>
              </a:p>
            </p:txBody>
          </p:sp>
          <p:sp>
            <p:nvSpPr>
              <p:cNvPr id="116" name="Google Shape;82;p15">
                <a:extLst>
                  <a:ext uri="{FF2B5EF4-FFF2-40B4-BE49-F238E27FC236}">
                    <a16:creationId xmlns:a16="http://schemas.microsoft.com/office/drawing/2014/main" id="{CE6F2BEC-EF5A-77A7-79DA-72D68F7A4119}"/>
                  </a:ext>
                </a:extLst>
              </p:cNvPr>
              <p:cNvSpPr/>
              <p:nvPr/>
            </p:nvSpPr>
            <p:spPr>
              <a:xfrm>
                <a:off x="718200" y="2390200"/>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GATO</a:t>
                </a:r>
                <a:endParaRPr sz="700" kern="0">
                  <a:solidFill>
                    <a:srgbClr val="000000"/>
                  </a:solidFill>
                  <a:latin typeface="Arial"/>
                  <a:cs typeface="Arial"/>
                  <a:sym typeface="Arial"/>
                </a:endParaRPr>
              </a:p>
            </p:txBody>
          </p:sp>
          <p:sp>
            <p:nvSpPr>
              <p:cNvPr id="117" name="Google Shape;83;p15">
                <a:extLst>
                  <a:ext uri="{FF2B5EF4-FFF2-40B4-BE49-F238E27FC236}">
                    <a16:creationId xmlns:a16="http://schemas.microsoft.com/office/drawing/2014/main" id="{4468EA74-2C1F-DB9B-3162-1F63F04B107E}"/>
                  </a:ext>
                </a:extLst>
              </p:cNvPr>
              <p:cNvSpPr/>
              <p:nvPr/>
            </p:nvSpPr>
            <p:spPr>
              <a:xfrm>
                <a:off x="1094250" y="1987675"/>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dirty="0">
                    <a:solidFill>
                      <a:srgbClr val="000000"/>
                    </a:solidFill>
                    <a:latin typeface="Arial"/>
                    <a:cs typeface="Arial"/>
                    <a:sym typeface="Arial"/>
                  </a:rPr>
                  <a:t>NUBEAM</a:t>
                </a:r>
                <a:endParaRPr sz="700" kern="0" dirty="0">
                  <a:solidFill>
                    <a:srgbClr val="000000"/>
                  </a:solidFill>
                  <a:latin typeface="Arial"/>
                  <a:cs typeface="Arial"/>
                  <a:sym typeface="Arial"/>
                </a:endParaRPr>
              </a:p>
            </p:txBody>
          </p:sp>
          <p:sp>
            <p:nvSpPr>
              <p:cNvPr id="118" name="Google Shape;84;p15">
                <a:extLst>
                  <a:ext uri="{FF2B5EF4-FFF2-40B4-BE49-F238E27FC236}">
                    <a16:creationId xmlns:a16="http://schemas.microsoft.com/office/drawing/2014/main" id="{D7B27D00-B030-794B-8B61-904A02534A34}"/>
                  </a:ext>
                </a:extLst>
              </p:cNvPr>
              <p:cNvSpPr/>
              <p:nvPr/>
            </p:nvSpPr>
            <p:spPr>
              <a:xfrm>
                <a:off x="1094250" y="2185425"/>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TORAY</a:t>
                </a:r>
                <a:endParaRPr sz="700" kern="0">
                  <a:solidFill>
                    <a:srgbClr val="000000"/>
                  </a:solidFill>
                  <a:latin typeface="Arial"/>
                  <a:cs typeface="Arial"/>
                  <a:sym typeface="Arial"/>
                </a:endParaRPr>
              </a:p>
            </p:txBody>
          </p:sp>
          <p:sp>
            <p:nvSpPr>
              <p:cNvPr id="119" name="Google Shape;85;p15">
                <a:extLst>
                  <a:ext uri="{FF2B5EF4-FFF2-40B4-BE49-F238E27FC236}">
                    <a16:creationId xmlns:a16="http://schemas.microsoft.com/office/drawing/2014/main" id="{1CFCCDB3-6594-B876-9871-08E96A80C98B}"/>
                  </a:ext>
                </a:extLst>
              </p:cNvPr>
              <p:cNvSpPr/>
              <p:nvPr/>
            </p:nvSpPr>
            <p:spPr>
              <a:xfrm>
                <a:off x="1094250" y="241155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GENRAY</a:t>
                </a:r>
                <a:endParaRPr sz="700" kern="0">
                  <a:solidFill>
                    <a:srgbClr val="000000"/>
                  </a:solidFill>
                  <a:latin typeface="Arial"/>
                  <a:cs typeface="Arial"/>
                  <a:sym typeface="Arial"/>
                </a:endParaRPr>
              </a:p>
            </p:txBody>
          </p:sp>
        </p:grpSp>
        <p:grpSp>
          <p:nvGrpSpPr>
            <p:cNvPr id="122" name="Google Shape;86;p15">
              <a:extLst>
                <a:ext uri="{FF2B5EF4-FFF2-40B4-BE49-F238E27FC236}">
                  <a16:creationId xmlns:a16="http://schemas.microsoft.com/office/drawing/2014/main" id="{4FED7297-F427-170D-A7E3-DC7711C19A30}"/>
                </a:ext>
              </a:extLst>
            </p:cNvPr>
            <p:cNvGrpSpPr/>
            <p:nvPr/>
          </p:nvGrpSpPr>
          <p:grpSpPr>
            <a:xfrm>
              <a:off x="5781750" y="1793150"/>
              <a:ext cx="1021850" cy="703550"/>
              <a:chOff x="5663400" y="1810975"/>
              <a:chExt cx="1021850" cy="703550"/>
            </a:xfrm>
          </p:grpSpPr>
          <p:grpSp>
            <p:nvGrpSpPr>
              <p:cNvPr id="123" name="Google Shape;87;p15">
                <a:extLst>
                  <a:ext uri="{FF2B5EF4-FFF2-40B4-BE49-F238E27FC236}">
                    <a16:creationId xmlns:a16="http://schemas.microsoft.com/office/drawing/2014/main" id="{48441407-9EE4-9C10-B4A5-EFB0E8C81601}"/>
                  </a:ext>
                </a:extLst>
              </p:cNvPr>
              <p:cNvGrpSpPr/>
              <p:nvPr/>
            </p:nvGrpSpPr>
            <p:grpSpPr>
              <a:xfrm>
                <a:off x="5663400" y="1810975"/>
                <a:ext cx="1021850" cy="703550"/>
                <a:chOff x="1521375" y="1783350"/>
                <a:chExt cx="1021850" cy="703550"/>
              </a:xfrm>
            </p:grpSpPr>
            <p:sp>
              <p:nvSpPr>
                <p:cNvPr id="126" name="Google Shape;88;p15">
                  <a:extLst>
                    <a:ext uri="{FF2B5EF4-FFF2-40B4-BE49-F238E27FC236}">
                      <a16:creationId xmlns:a16="http://schemas.microsoft.com/office/drawing/2014/main" id="{DEC4D0A9-1312-6F35-09B4-91C3B90FEE73}"/>
                    </a:ext>
                  </a:extLst>
                </p:cNvPr>
                <p:cNvSpPr/>
                <p:nvPr/>
              </p:nvSpPr>
              <p:spPr>
                <a:xfrm>
                  <a:off x="1521375" y="2074400"/>
                  <a:ext cx="1021800" cy="412500"/>
                </a:xfrm>
                <a:prstGeom prst="rect">
                  <a:avLst/>
                </a:prstGeom>
                <a:noFill/>
                <a:ln w="952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89;p15">
                  <a:extLst>
                    <a:ext uri="{FF2B5EF4-FFF2-40B4-BE49-F238E27FC236}">
                      <a16:creationId xmlns:a16="http://schemas.microsoft.com/office/drawing/2014/main" id="{43D9B2D5-34CF-CA10-4260-F5FFFD28EFB4}"/>
                    </a:ext>
                  </a:extLst>
                </p:cNvPr>
                <p:cNvSpPr/>
                <p:nvPr/>
              </p:nvSpPr>
              <p:spPr>
                <a:xfrm>
                  <a:off x="1521425" y="1783350"/>
                  <a:ext cx="1021800" cy="293700"/>
                </a:xfrm>
                <a:prstGeom prst="rect">
                  <a:avLst/>
                </a:prstGeom>
                <a:solidFill>
                  <a:srgbClr val="FFAB40"/>
                </a:solidFill>
                <a:ln w="952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8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a:ln>
                        <a:noFill/>
                      </a:ln>
                      <a:solidFill>
                        <a:srgbClr val="FFFFFF"/>
                      </a:solidFill>
                      <a:effectLst/>
                      <a:uLnTx/>
                      <a:uFillTx/>
                      <a:latin typeface="Arial"/>
                      <a:cs typeface="Arial"/>
                      <a:sym typeface="Arial"/>
                    </a:rPr>
                    <a:t>Neutronics/</a:t>
                  </a:r>
                  <a:br>
                    <a:rPr kumimoji="0" lang="en" sz="1200" b="0" i="0" u="none" strike="noStrike" kern="0" cap="none" spc="0" normalizeH="0" baseline="0" noProof="0">
                      <a:ln>
                        <a:noFill/>
                      </a:ln>
                      <a:solidFill>
                        <a:srgbClr val="FFFFFF"/>
                      </a:solidFill>
                      <a:effectLst/>
                      <a:uLnTx/>
                      <a:uFillTx/>
                      <a:latin typeface="Arial"/>
                      <a:cs typeface="Arial"/>
                      <a:sym typeface="Arial"/>
                    </a:rPr>
                  </a:br>
                  <a:r>
                    <a:rPr kumimoji="0" lang="en" sz="1200" b="0" i="0" u="none" strike="noStrike" kern="0" cap="none" spc="0" normalizeH="0" baseline="0" noProof="0">
                      <a:ln>
                        <a:noFill/>
                      </a:ln>
                      <a:solidFill>
                        <a:srgbClr val="FFFFFF"/>
                      </a:solidFill>
                      <a:effectLst/>
                      <a:uLnTx/>
                      <a:uFillTx/>
                      <a:latin typeface="Arial"/>
                      <a:cs typeface="Arial"/>
                      <a:sym typeface="Arial"/>
                    </a:rPr>
                    <a:t>Tritium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 name="Google Shape;90;p15">
                <a:extLst>
                  <a:ext uri="{FF2B5EF4-FFF2-40B4-BE49-F238E27FC236}">
                    <a16:creationId xmlns:a16="http://schemas.microsoft.com/office/drawing/2014/main" id="{B0B50D80-06B4-F78B-30FA-C3893ABF5F50}"/>
                  </a:ext>
                </a:extLst>
              </p:cNvPr>
              <p:cNvSpPr/>
              <p:nvPr/>
            </p:nvSpPr>
            <p:spPr>
              <a:xfrm>
                <a:off x="5984675" y="212710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700" b="0" i="0" u="none" strike="noStrike" kern="0" cap="none" spc="0" normalizeH="0" baseline="0" noProof="0">
                    <a:ln>
                      <a:noFill/>
                    </a:ln>
                    <a:solidFill>
                      <a:srgbClr val="000000"/>
                    </a:solidFill>
                    <a:effectLst/>
                    <a:uLnTx/>
                    <a:uFillTx/>
                    <a:latin typeface="Arial"/>
                    <a:cs typeface="Arial"/>
                    <a:sym typeface="Arial"/>
                  </a:rPr>
                  <a:t>MCNP</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91;p15">
                <a:extLst>
                  <a:ext uri="{FF2B5EF4-FFF2-40B4-BE49-F238E27FC236}">
                    <a16:creationId xmlns:a16="http://schemas.microsoft.com/office/drawing/2014/main" id="{9F99F06F-BDCA-526D-F016-57899F834584}"/>
                  </a:ext>
                </a:extLst>
              </p:cNvPr>
              <p:cNvSpPr/>
              <p:nvPr/>
            </p:nvSpPr>
            <p:spPr>
              <a:xfrm>
                <a:off x="5984675" y="2317525"/>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700" b="0" i="0" u="none" strike="noStrike" kern="0" cap="none" spc="0" normalizeH="0" baseline="0" noProof="0">
                    <a:ln>
                      <a:noFill/>
                    </a:ln>
                    <a:solidFill>
                      <a:srgbClr val="000000"/>
                    </a:solidFill>
                    <a:effectLst/>
                    <a:uLnTx/>
                    <a:uFillTx/>
                    <a:latin typeface="Arial"/>
                    <a:cs typeface="Arial"/>
                    <a:sym typeface="Arial"/>
                  </a:rPr>
                  <a:t>SHIFT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 name="Google Shape;92;p15">
              <a:extLst>
                <a:ext uri="{FF2B5EF4-FFF2-40B4-BE49-F238E27FC236}">
                  <a16:creationId xmlns:a16="http://schemas.microsoft.com/office/drawing/2014/main" id="{837E2659-0FC8-36F6-1367-13E2FB6896B4}"/>
                </a:ext>
              </a:extLst>
            </p:cNvPr>
            <p:cNvGrpSpPr/>
            <p:nvPr/>
          </p:nvGrpSpPr>
          <p:grpSpPr>
            <a:xfrm>
              <a:off x="6964687" y="1820925"/>
              <a:ext cx="942554" cy="638100"/>
              <a:chOff x="6884050" y="1874100"/>
              <a:chExt cx="942554" cy="638100"/>
            </a:xfrm>
          </p:grpSpPr>
          <p:grpSp>
            <p:nvGrpSpPr>
              <p:cNvPr id="129" name="Google Shape;93;p15">
                <a:extLst>
                  <a:ext uri="{FF2B5EF4-FFF2-40B4-BE49-F238E27FC236}">
                    <a16:creationId xmlns:a16="http://schemas.microsoft.com/office/drawing/2014/main" id="{E6100F2B-6C73-2859-6A15-4CD309EBF501}"/>
                  </a:ext>
                </a:extLst>
              </p:cNvPr>
              <p:cNvGrpSpPr/>
              <p:nvPr/>
            </p:nvGrpSpPr>
            <p:grpSpPr>
              <a:xfrm>
                <a:off x="6884050" y="1874100"/>
                <a:ext cx="942554" cy="638100"/>
                <a:chOff x="1521388" y="1783350"/>
                <a:chExt cx="1021850" cy="638100"/>
              </a:xfrm>
            </p:grpSpPr>
            <p:sp>
              <p:nvSpPr>
                <p:cNvPr id="131" name="Google Shape;94;p15">
                  <a:extLst>
                    <a:ext uri="{FF2B5EF4-FFF2-40B4-BE49-F238E27FC236}">
                      <a16:creationId xmlns:a16="http://schemas.microsoft.com/office/drawing/2014/main" id="{148DB459-B4B1-41AB-D867-3AD204F6163D}"/>
                    </a:ext>
                  </a:extLst>
                </p:cNvPr>
                <p:cNvSpPr/>
                <p:nvPr/>
              </p:nvSpPr>
              <p:spPr>
                <a:xfrm>
                  <a:off x="1521388" y="2067450"/>
                  <a:ext cx="1021800" cy="354000"/>
                </a:xfrm>
                <a:prstGeom prst="rect">
                  <a:avLst/>
                </a:prstGeom>
                <a:noFill/>
                <a:ln w="9525" cap="flat" cmpd="sng">
                  <a:solidFill>
                    <a:srgbClr val="90C12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100"/>
                    <a:buFont typeface="Arial"/>
                    <a:buNone/>
                  </a:pPr>
                  <a:endParaRPr sz="1400" kern="0">
                    <a:solidFill>
                      <a:srgbClr val="000000"/>
                    </a:solidFill>
                    <a:latin typeface="Arial"/>
                    <a:cs typeface="Arial"/>
                    <a:sym typeface="Arial"/>
                  </a:endParaRPr>
                </a:p>
              </p:txBody>
            </p:sp>
            <p:sp>
              <p:nvSpPr>
                <p:cNvPr id="132" name="Google Shape;95;p15">
                  <a:extLst>
                    <a:ext uri="{FF2B5EF4-FFF2-40B4-BE49-F238E27FC236}">
                      <a16:creationId xmlns:a16="http://schemas.microsoft.com/office/drawing/2014/main" id="{766D220A-80F8-AF00-B056-5C8B924B12CA}"/>
                    </a:ext>
                  </a:extLst>
                </p:cNvPr>
                <p:cNvSpPr/>
                <p:nvPr/>
              </p:nvSpPr>
              <p:spPr>
                <a:xfrm>
                  <a:off x="1521438" y="1783350"/>
                  <a:ext cx="1021800" cy="284100"/>
                </a:xfrm>
                <a:prstGeom prst="rect">
                  <a:avLst/>
                </a:prstGeom>
                <a:solidFill>
                  <a:srgbClr val="90C122"/>
                </a:solidFill>
                <a:ln w="9525" cap="flat" cmpd="sng">
                  <a:solidFill>
                    <a:srgbClr val="90C122"/>
                  </a:solidFill>
                  <a:prstDash val="solid"/>
                  <a:round/>
                  <a:headEnd type="none" w="sm" len="sm"/>
                  <a:tailEnd type="none" w="sm" len="sm"/>
                </a:ln>
              </p:spPr>
              <p:txBody>
                <a:bodyPr spcFirstLastPara="1" wrap="square" lIns="91425" tIns="91425" rIns="91425" bIns="91425" anchor="ctr" anchorCtr="0">
                  <a:noAutofit/>
                </a:bodyPr>
                <a:lstStyle/>
                <a:p>
                  <a:pPr algn="ctr">
                    <a:lnSpc>
                      <a:spcPct val="80000"/>
                    </a:lnSpc>
                    <a:buClr>
                      <a:srgbClr val="000000"/>
                    </a:buClr>
                    <a:buSzPts val="1100"/>
                    <a:buFont typeface="Arial"/>
                    <a:buNone/>
                  </a:pPr>
                  <a:r>
                    <a:rPr lang="en" sz="1200" kern="0">
                      <a:solidFill>
                        <a:srgbClr val="FFFFFF"/>
                      </a:solidFill>
                      <a:latin typeface="Arial"/>
                      <a:cs typeface="Arial"/>
                      <a:sym typeface="Arial"/>
                    </a:rPr>
                    <a:t>Structural Mechanics</a:t>
                  </a:r>
                  <a:endParaRPr sz="1400" kern="0">
                    <a:solidFill>
                      <a:srgbClr val="000000"/>
                    </a:solidFill>
                    <a:latin typeface="Arial"/>
                    <a:cs typeface="Arial"/>
                    <a:sym typeface="Arial"/>
                  </a:endParaRPr>
                </a:p>
              </p:txBody>
            </p:sp>
          </p:grpSp>
          <p:sp>
            <p:nvSpPr>
              <p:cNvPr id="130" name="Google Shape;96;p15">
                <a:extLst>
                  <a:ext uri="{FF2B5EF4-FFF2-40B4-BE49-F238E27FC236}">
                    <a16:creationId xmlns:a16="http://schemas.microsoft.com/office/drawing/2014/main" id="{FAC88F19-1B95-42ED-9E53-5CBDF3985C7A}"/>
                  </a:ext>
                </a:extLst>
              </p:cNvPr>
              <p:cNvSpPr/>
              <p:nvPr/>
            </p:nvSpPr>
            <p:spPr>
              <a:xfrm>
                <a:off x="7136163" y="223960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DIABLO</a:t>
                </a:r>
                <a:endParaRPr sz="700" kern="0">
                  <a:solidFill>
                    <a:srgbClr val="000000"/>
                  </a:solidFill>
                  <a:latin typeface="Arial"/>
                  <a:cs typeface="Arial"/>
                  <a:sym typeface="Arial"/>
                </a:endParaRPr>
              </a:p>
            </p:txBody>
          </p:sp>
        </p:grpSp>
        <p:grpSp>
          <p:nvGrpSpPr>
            <p:cNvPr id="133" name="Google Shape;97;p15">
              <a:extLst>
                <a:ext uri="{FF2B5EF4-FFF2-40B4-BE49-F238E27FC236}">
                  <a16:creationId xmlns:a16="http://schemas.microsoft.com/office/drawing/2014/main" id="{DA9BA97A-828F-334E-A125-58581AF1380C}"/>
                </a:ext>
              </a:extLst>
            </p:cNvPr>
            <p:cNvGrpSpPr/>
            <p:nvPr/>
          </p:nvGrpSpPr>
          <p:grpSpPr>
            <a:xfrm>
              <a:off x="6403776" y="2610200"/>
              <a:ext cx="973006" cy="579300"/>
              <a:chOff x="6308800" y="2640425"/>
              <a:chExt cx="1021850" cy="579300"/>
            </a:xfrm>
          </p:grpSpPr>
          <p:grpSp>
            <p:nvGrpSpPr>
              <p:cNvPr id="134" name="Google Shape;98;p15">
                <a:extLst>
                  <a:ext uri="{FF2B5EF4-FFF2-40B4-BE49-F238E27FC236}">
                    <a16:creationId xmlns:a16="http://schemas.microsoft.com/office/drawing/2014/main" id="{96912C4F-B176-BAAD-32E8-01DE3C49823D}"/>
                  </a:ext>
                </a:extLst>
              </p:cNvPr>
              <p:cNvGrpSpPr/>
              <p:nvPr/>
            </p:nvGrpSpPr>
            <p:grpSpPr>
              <a:xfrm>
                <a:off x="6308800" y="2640425"/>
                <a:ext cx="1021850" cy="579300"/>
                <a:chOff x="1521388" y="1783350"/>
                <a:chExt cx="1021850" cy="579300"/>
              </a:xfrm>
            </p:grpSpPr>
            <p:sp>
              <p:nvSpPr>
                <p:cNvPr id="136" name="Google Shape;99;p15">
                  <a:extLst>
                    <a:ext uri="{FF2B5EF4-FFF2-40B4-BE49-F238E27FC236}">
                      <a16:creationId xmlns:a16="http://schemas.microsoft.com/office/drawing/2014/main" id="{407C7060-7AAD-5452-69FB-08B3405031BB}"/>
                    </a:ext>
                  </a:extLst>
                </p:cNvPr>
                <p:cNvSpPr/>
                <p:nvPr/>
              </p:nvSpPr>
              <p:spPr>
                <a:xfrm>
                  <a:off x="1521388" y="2083950"/>
                  <a:ext cx="1021800" cy="278700"/>
                </a:xfrm>
                <a:prstGeom prst="rect">
                  <a:avLst/>
                </a:prstGeom>
                <a:noFill/>
                <a:ln w="9525" cap="flat" cmpd="sng">
                  <a:solidFill>
                    <a:srgbClr val="EA4935"/>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100"/>
                    <a:buFont typeface="Arial"/>
                    <a:buNone/>
                  </a:pPr>
                  <a:endParaRPr sz="1400" kern="0">
                    <a:solidFill>
                      <a:srgbClr val="000000"/>
                    </a:solidFill>
                    <a:latin typeface="Arial"/>
                    <a:cs typeface="Arial"/>
                    <a:sym typeface="Arial"/>
                  </a:endParaRPr>
                </a:p>
              </p:txBody>
            </p:sp>
            <p:sp>
              <p:nvSpPr>
                <p:cNvPr id="137" name="Google Shape;100;p15">
                  <a:extLst>
                    <a:ext uri="{FF2B5EF4-FFF2-40B4-BE49-F238E27FC236}">
                      <a16:creationId xmlns:a16="http://schemas.microsoft.com/office/drawing/2014/main" id="{F61A957C-934A-71A4-0DCB-610EDC528DC0}"/>
                    </a:ext>
                  </a:extLst>
                </p:cNvPr>
                <p:cNvSpPr/>
                <p:nvPr/>
              </p:nvSpPr>
              <p:spPr>
                <a:xfrm>
                  <a:off x="1521438" y="1783350"/>
                  <a:ext cx="1021800" cy="300600"/>
                </a:xfrm>
                <a:prstGeom prst="rect">
                  <a:avLst/>
                </a:prstGeom>
                <a:solidFill>
                  <a:srgbClr val="EA4935"/>
                </a:solidFill>
                <a:ln w="9525" cap="flat" cmpd="sng">
                  <a:solidFill>
                    <a:srgbClr val="EA4935"/>
                  </a:solidFill>
                  <a:prstDash val="solid"/>
                  <a:round/>
                  <a:headEnd type="none" w="sm" len="sm"/>
                  <a:tailEnd type="none" w="sm" len="sm"/>
                </a:ln>
              </p:spPr>
              <p:txBody>
                <a:bodyPr spcFirstLastPara="1" wrap="square" lIns="91425" tIns="91425" rIns="91425" bIns="91425" anchor="ctr" anchorCtr="0">
                  <a:noAutofit/>
                </a:bodyPr>
                <a:lstStyle/>
                <a:p>
                  <a:pPr algn="ctr">
                    <a:lnSpc>
                      <a:spcPct val="80000"/>
                    </a:lnSpc>
                    <a:buClr>
                      <a:srgbClr val="000000"/>
                    </a:buClr>
                    <a:buFont typeface="Arial"/>
                    <a:buNone/>
                  </a:pPr>
                  <a:r>
                    <a:rPr lang="en" sz="1200" kern="0">
                      <a:solidFill>
                        <a:srgbClr val="FFFFFF"/>
                      </a:solidFill>
                      <a:latin typeface="Arial"/>
                      <a:cs typeface="Arial"/>
                      <a:sym typeface="Arial"/>
                    </a:rPr>
                    <a:t>Thermal Hydraulics</a:t>
                  </a:r>
                  <a:endParaRPr sz="1400" kern="0">
                    <a:solidFill>
                      <a:srgbClr val="000000"/>
                    </a:solidFill>
                    <a:latin typeface="Arial"/>
                    <a:cs typeface="Arial"/>
                    <a:sym typeface="Arial"/>
                  </a:endParaRPr>
                </a:p>
              </p:txBody>
            </p:sp>
          </p:grpSp>
          <p:sp>
            <p:nvSpPr>
              <p:cNvPr id="135" name="Google Shape;101;p15">
                <a:extLst>
                  <a:ext uri="{FF2B5EF4-FFF2-40B4-BE49-F238E27FC236}">
                    <a16:creationId xmlns:a16="http://schemas.microsoft.com/office/drawing/2014/main" id="{73A63961-C954-1245-BF60-86EA11660FDB}"/>
                  </a:ext>
                </a:extLst>
              </p:cNvPr>
              <p:cNvSpPr/>
              <p:nvPr/>
            </p:nvSpPr>
            <p:spPr>
              <a:xfrm>
                <a:off x="6552575" y="3001875"/>
                <a:ext cx="534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openFOAM</a:t>
                </a:r>
                <a:endParaRPr sz="700" kern="0">
                  <a:solidFill>
                    <a:srgbClr val="000000"/>
                  </a:solidFill>
                  <a:latin typeface="Arial"/>
                  <a:cs typeface="Arial"/>
                  <a:sym typeface="Arial"/>
                </a:endParaRPr>
              </a:p>
            </p:txBody>
          </p:sp>
        </p:grpSp>
        <p:grpSp>
          <p:nvGrpSpPr>
            <p:cNvPr id="138" name="Google Shape;102;p15">
              <a:extLst>
                <a:ext uri="{FF2B5EF4-FFF2-40B4-BE49-F238E27FC236}">
                  <a16:creationId xmlns:a16="http://schemas.microsoft.com/office/drawing/2014/main" id="{2F0E9180-2A5A-32C1-DE92-2F999991220F}"/>
                </a:ext>
              </a:extLst>
            </p:cNvPr>
            <p:cNvGrpSpPr/>
            <p:nvPr/>
          </p:nvGrpSpPr>
          <p:grpSpPr>
            <a:xfrm>
              <a:off x="8068325" y="1811842"/>
              <a:ext cx="730091" cy="620456"/>
              <a:chOff x="8237725" y="1874142"/>
              <a:chExt cx="730091" cy="620456"/>
            </a:xfrm>
          </p:grpSpPr>
          <p:grpSp>
            <p:nvGrpSpPr>
              <p:cNvPr id="139" name="Google Shape;103;p15">
                <a:extLst>
                  <a:ext uri="{FF2B5EF4-FFF2-40B4-BE49-F238E27FC236}">
                    <a16:creationId xmlns:a16="http://schemas.microsoft.com/office/drawing/2014/main" id="{E34F59E4-58C9-DCDA-E28A-9E087403B515}"/>
                  </a:ext>
                </a:extLst>
              </p:cNvPr>
              <p:cNvGrpSpPr/>
              <p:nvPr/>
            </p:nvGrpSpPr>
            <p:grpSpPr>
              <a:xfrm>
                <a:off x="8237725" y="1874142"/>
                <a:ext cx="730091" cy="620456"/>
                <a:chOff x="1521404" y="1783350"/>
                <a:chExt cx="1021821" cy="620456"/>
              </a:xfrm>
            </p:grpSpPr>
            <p:sp>
              <p:nvSpPr>
                <p:cNvPr id="142" name="Google Shape;104;p15">
                  <a:extLst>
                    <a:ext uri="{FF2B5EF4-FFF2-40B4-BE49-F238E27FC236}">
                      <a16:creationId xmlns:a16="http://schemas.microsoft.com/office/drawing/2014/main" id="{1567EB61-C412-8275-5A85-80B18C5B4627}"/>
                    </a:ext>
                  </a:extLst>
                </p:cNvPr>
                <p:cNvSpPr/>
                <p:nvPr/>
              </p:nvSpPr>
              <p:spPr>
                <a:xfrm>
                  <a:off x="1521404" y="1951406"/>
                  <a:ext cx="1021800" cy="452400"/>
                </a:xfrm>
                <a:prstGeom prst="rect">
                  <a:avLst/>
                </a:prstGeom>
                <a:noFill/>
                <a:ln w="9525" cap="flat" cmpd="sng">
                  <a:solidFill>
                    <a:srgbClr val="0C3A57"/>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100"/>
                    <a:buFont typeface="Arial"/>
                    <a:buNone/>
                  </a:pPr>
                  <a:endParaRPr sz="1400" kern="0">
                    <a:solidFill>
                      <a:srgbClr val="000000"/>
                    </a:solidFill>
                    <a:latin typeface="Arial"/>
                    <a:cs typeface="Arial"/>
                    <a:sym typeface="Arial"/>
                  </a:endParaRPr>
                </a:p>
              </p:txBody>
            </p:sp>
            <p:sp>
              <p:nvSpPr>
                <p:cNvPr id="143" name="Google Shape;105;p15">
                  <a:extLst>
                    <a:ext uri="{FF2B5EF4-FFF2-40B4-BE49-F238E27FC236}">
                      <a16:creationId xmlns:a16="http://schemas.microsoft.com/office/drawing/2014/main" id="{AFBDD646-6AA3-4210-EE14-A2CADBA358BE}"/>
                    </a:ext>
                  </a:extLst>
                </p:cNvPr>
                <p:cNvSpPr/>
                <p:nvPr/>
              </p:nvSpPr>
              <p:spPr>
                <a:xfrm>
                  <a:off x="1521425" y="1783350"/>
                  <a:ext cx="1021800" cy="168000"/>
                </a:xfrm>
                <a:prstGeom prst="rect">
                  <a:avLst/>
                </a:prstGeom>
                <a:solidFill>
                  <a:srgbClr val="0C3A57"/>
                </a:solidFill>
                <a:ln w="9525" cap="flat" cmpd="sng">
                  <a:solidFill>
                    <a:srgbClr val="0C3A57"/>
                  </a:solidFill>
                  <a:prstDash val="solid"/>
                  <a:round/>
                  <a:headEnd type="none" w="sm" len="sm"/>
                  <a:tailEnd type="none" w="sm" len="sm"/>
                </a:ln>
              </p:spPr>
              <p:txBody>
                <a:bodyPr spcFirstLastPara="1" wrap="square" lIns="91425" tIns="91425" rIns="91425" bIns="91425" anchor="ctr" anchorCtr="0">
                  <a:noAutofit/>
                </a:bodyPr>
                <a:lstStyle/>
                <a:p>
                  <a:pPr algn="ctr">
                    <a:lnSpc>
                      <a:spcPct val="80000"/>
                    </a:lnSpc>
                    <a:buClr>
                      <a:srgbClr val="000000"/>
                    </a:buClr>
                    <a:buFont typeface="Arial"/>
                    <a:buNone/>
                  </a:pPr>
                  <a:r>
                    <a:rPr lang="en" sz="1200" kern="0">
                      <a:solidFill>
                        <a:srgbClr val="FFFFFF"/>
                      </a:solidFill>
                      <a:latin typeface="Arial"/>
                      <a:cs typeface="Arial"/>
                      <a:sym typeface="Arial"/>
                    </a:rPr>
                    <a:t>EM</a:t>
                  </a:r>
                  <a:endParaRPr sz="1400" kern="0">
                    <a:solidFill>
                      <a:srgbClr val="000000"/>
                    </a:solidFill>
                    <a:latin typeface="Arial"/>
                    <a:cs typeface="Arial"/>
                    <a:sym typeface="Arial"/>
                  </a:endParaRPr>
                </a:p>
              </p:txBody>
            </p:sp>
          </p:grpSp>
          <p:sp>
            <p:nvSpPr>
              <p:cNvPr id="140" name="Google Shape;106;p15">
                <a:extLst>
                  <a:ext uri="{FF2B5EF4-FFF2-40B4-BE49-F238E27FC236}">
                    <a16:creationId xmlns:a16="http://schemas.microsoft.com/office/drawing/2014/main" id="{21AF9E0F-2B81-225E-9C23-9DD35329AFED}"/>
                  </a:ext>
                </a:extLst>
              </p:cNvPr>
              <p:cNvSpPr/>
              <p:nvPr/>
            </p:nvSpPr>
            <p:spPr>
              <a:xfrm>
                <a:off x="8372100" y="2082138"/>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Elmer</a:t>
                </a:r>
                <a:endParaRPr sz="700" kern="0">
                  <a:solidFill>
                    <a:srgbClr val="000000"/>
                  </a:solidFill>
                  <a:latin typeface="Arial"/>
                  <a:cs typeface="Arial"/>
                  <a:sym typeface="Arial"/>
                </a:endParaRPr>
              </a:p>
            </p:txBody>
          </p:sp>
          <p:sp>
            <p:nvSpPr>
              <p:cNvPr id="141" name="Google Shape;107;p15">
                <a:extLst>
                  <a:ext uri="{FF2B5EF4-FFF2-40B4-BE49-F238E27FC236}">
                    <a16:creationId xmlns:a16="http://schemas.microsoft.com/office/drawing/2014/main" id="{AEDDD70F-9AAA-4E2F-17E8-1F4F38DEE036}"/>
                  </a:ext>
                </a:extLst>
              </p:cNvPr>
              <p:cNvSpPr/>
              <p:nvPr/>
            </p:nvSpPr>
            <p:spPr>
              <a:xfrm>
                <a:off x="8324100" y="2290125"/>
                <a:ext cx="534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openFOAM</a:t>
                </a:r>
                <a:endParaRPr sz="700" kern="0">
                  <a:solidFill>
                    <a:srgbClr val="000000"/>
                  </a:solidFill>
                  <a:latin typeface="Arial"/>
                  <a:cs typeface="Arial"/>
                  <a:sym typeface="Arial"/>
                </a:endParaRPr>
              </a:p>
            </p:txBody>
          </p:sp>
        </p:grpSp>
        <p:grpSp>
          <p:nvGrpSpPr>
            <p:cNvPr id="144" name="Google Shape;108;p15">
              <a:extLst>
                <a:ext uri="{FF2B5EF4-FFF2-40B4-BE49-F238E27FC236}">
                  <a16:creationId xmlns:a16="http://schemas.microsoft.com/office/drawing/2014/main" id="{8B500E5B-8371-177F-8850-EEB307EF9225}"/>
                </a:ext>
              </a:extLst>
            </p:cNvPr>
            <p:cNvGrpSpPr/>
            <p:nvPr/>
          </p:nvGrpSpPr>
          <p:grpSpPr>
            <a:xfrm>
              <a:off x="7657750" y="2607125"/>
              <a:ext cx="730103" cy="522050"/>
              <a:chOff x="7945875" y="2665425"/>
              <a:chExt cx="730103" cy="522050"/>
            </a:xfrm>
          </p:grpSpPr>
          <p:grpSp>
            <p:nvGrpSpPr>
              <p:cNvPr id="145" name="Google Shape;109;p15">
                <a:extLst>
                  <a:ext uri="{FF2B5EF4-FFF2-40B4-BE49-F238E27FC236}">
                    <a16:creationId xmlns:a16="http://schemas.microsoft.com/office/drawing/2014/main" id="{68B83D79-F25F-4EF7-CFF5-1B73E8E0124F}"/>
                  </a:ext>
                </a:extLst>
              </p:cNvPr>
              <p:cNvGrpSpPr/>
              <p:nvPr/>
            </p:nvGrpSpPr>
            <p:grpSpPr>
              <a:xfrm>
                <a:off x="7945875" y="2665425"/>
                <a:ext cx="730103" cy="522050"/>
                <a:chOff x="1521388" y="1783350"/>
                <a:chExt cx="1021838" cy="522050"/>
              </a:xfrm>
            </p:grpSpPr>
            <p:sp>
              <p:nvSpPr>
                <p:cNvPr id="147" name="Google Shape;110;p15">
                  <a:extLst>
                    <a:ext uri="{FF2B5EF4-FFF2-40B4-BE49-F238E27FC236}">
                      <a16:creationId xmlns:a16="http://schemas.microsoft.com/office/drawing/2014/main" id="{6E6EADBB-DE83-A14B-BA89-CDC8BD49E8E3}"/>
                    </a:ext>
                  </a:extLst>
                </p:cNvPr>
                <p:cNvSpPr/>
                <p:nvPr/>
              </p:nvSpPr>
              <p:spPr>
                <a:xfrm>
                  <a:off x="1521388" y="1951400"/>
                  <a:ext cx="1021800" cy="354000"/>
                </a:xfrm>
                <a:prstGeom prst="rect">
                  <a:avLst/>
                </a:prstGeom>
                <a:no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11;p15">
                  <a:extLst>
                    <a:ext uri="{FF2B5EF4-FFF2-40B4-BE49-F238E27FC236}">
                      <a16:creationId xmlns:a16="http://schemas.microsoft.com/office/drawing/2014/main" id="{1FCCD2AB-8E9E-242B-AFB0-9DFE8CD3F42E}"/>
                    </a:ext>
                  </a:extLst>
                </p:cNvPr>
                <p:cNvSpPr/>
                <p:nvPr/>
              </p:nvSpPr>
              <p:spPr>
                <a:xfrm>
                  <a:off x="1521425" y="1783350"/>
                  <a:ext cx="1021800" cy="168000"/>
                </a:xfrm>
                <a:prstGeom prst="rect">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8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a:ln>
                        <a:noFill/>
                      </a:ln>
                      <a:solidFill>
                        <a:srgbClr val="FFFFFF"/>
                      </a:solidFill>
                      <a:effectLst/>
                      <a:uLnTx/>
                      <a:uFillTx/>
                      <a:latin typeface="Arial"/>
                      <a:cs typeface="Arial"/>
                      <a:sym typeface="Arial"/>
                    </a:rPr>
                    <a:t>CFD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6" name="Google Shape;112;p15">
                <a:extLst>
                  <a:ext uri="{FF2B5EF4-FFF2-40B4-BE49-F238E27FC236}">
                    <a16:creationId xmlns:a16="http://schemas.microsoft.com/office/drawing/2014/main" id="{041506E1-E378-FC69-4915-7F82D4CBAAC7}"/>
                  </a:ext>
                </a:extLst>
              </p:cNvPr>
              <p:cNvSpPr/>
              <p:nvPr/>
            </p:nvSpPr>
            <p:spPr>
              <a:xfrm>
                <a:off x="8043763" y="2916450"/>
                <a:ext cx="534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700" b="0" i="0" u="none" strike="noStrike" kern="0" cap="none" spc="0" normalizeH="0" baseline="0" noProof="0">
                    <a:ln>
                      <a:noFill/>
                    </a:ln>
                    <a:solidFill>
                      <a:srgbClr val="000000"/>
                    </a:solidFill>
                    <a:effectLst/>
                    <a:uLnTx/>
                    <a:uFillTx/>
                    <a:latin typeface="Arial"/>
                    <a:cs typeface="Arial"/>
                    <a:sym typeface="Arial"/>
                  </a:rPr>
                  <a:t>openFOAM</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grpSp>
        <p:sp>
          <p:nvSpPr>
            <p:cNvPr id="149" name="Google Shape;113;p15">
              <a:extLst>
                <a:ext uri="{FF2B5EF4-FFF2-40B4-BE49-F238E27FC236}">
                  <a16:creationId xmlns:a16="http://schemas.microsoft.com/office/drawing/2014/main" id="{46A90388-0DFF-35E7-873D-2B47CBD214AF}"/>
                </a:ext>
              </a:extLst>
            </p:cNvPr>
            <p:cNvSpPr/>
            <p:nvPr/>
          </p:nvSpPr>
          <p:spPr>
            <a:xfrm>
              <a:off x="1867200" y="2983725"/>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EPED</a:t>
              </a:r>
              <a:endParaRPr sz="700" kern="0">
                <a:solidFill>
                  <a:srgbClr val="000000"/>
                </a:solidFill>
                <a:latin typeface="Arial"/>
                <a:cs typeface="Arial"/>
                <a:sym typeface="Arial"/>
              </a:endParaRPr>
            </a:p>
          </p:txBody>
        </p:sp>
        <p:grpSp>
          <p:nvGrpSpPr>
            <p:cNvPr id="150" name="Google Shape;114;p15">
              <a:extLst>
                <a:ext uri="{FF2B5EF4-FFF2-40B4-BE49-F238E27FC236}">
                  <a16:creationId xmlns:a16="http://schemas.microsoft.com/office/drawing/2014/main" id="{C1EFB8A9-DA3C-5432-99AC-3EAE312D2002}"/>
                </a:ext>
              </a:extLst>
            </p:cNvPr>
            <p:cNvGrpSpPr/>
            <p:nvPr/>
          </p:nvGrpSpPr>
          <p:grpSpPr>
            <a:xfrm>
              <a:off x="2179975" y="1840250"/>
              <a:ext cx="1021825" cy="839575"/>
              <a:chOff x="1951375" y="1783350"/>
              <a:chExt cx="1021825" cy="839575"/>
            </a:xfrm>
          </p:grpSpPr>
          <p:grpSp>
            <p:nvGrpSpPr>
              <p:cNvPr id="151" name="Google Shape;115;p15">
                <a:extLst>
                  <a:ext uri="{FF2B5EF4-FFF2-40B4-BE49-F238E27FC236}">
                    <a16:creationId xmlns:a16="http://schemas.microsoft.com/office/drawing/2014/main" id="{5FDFD95B-2EE8-6D27-639D-2C18A9405212}"/>
                  </a:ext>
                </a:extLst>
              </p:cNvPr>
              <p:cNvGrpSpPr/>
              <p:nvPr/>
            </p:nvGrpSpPr>
            <p:grpSpPr>
              <a:xfrm>
                <a:off x="1951375" y="1783350"/>
                <a:ext cx="1021825" cy="839575"/>
                <a:chOff x="2620513" y="1783350"/>
                <a:chExt cx="1021825" cy="839575"/>
              </a:xfrm>
            </p:grpSpPr>
            <p:sp>
              <p:nvSpPr>
                <p:cNvPr id="154" name="Google Shape;116;p15">
                  <a:extLst>
                    <a:ext uri="{FF2B5EF4-FFF2-40B4-BE49-F238E27FC236}">
                      <a16:creationId xmlns:a16="http://schemas.microsoft.com/office/drawing/2014/main" id="{27BE18F4-15A0-818D-6685-B17EB947D12A}"/>
                    </a:ext>
                  </a:extLst>
                </p:cNvPr>
                <p:cNvSpPr/>
                <p:nvPr/>
              </p:nvSpPr>
              <p:spPr>
                <a:xfrm>
                  <a:off x="2620513" y="1951399"/>
                  <a:ext cx="1021800" cy="671526"/>
                </a:xfrm>
                <a:prstGeom prst="rect">
                  <a:avLst/>
                </a:prstGeom>
                <a:noFill/>
                <a:ln w="9525" cap="flat" cmpd="sng">
                  <a:solidFill>
                    <a:srgbClr val="1E9ED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117;p15">
                  <a:extLst>
                    <a:ext uri="{FF2B5EF4-FFF2-40B4-BE49-F238E27FC236}">
                      <a16:creationId xmlns:a16="http://schemas.microsoft.com/office/drawing/2014/main" id="{079B5678-DF3B-C234-0F10-F3F30419DB2B}"/>
                    </a:ext>
                  </a:extLst>
                </p:cNvPr>
                <p:cNvSpPr/>
                <p:nvPr/>
              </p:nvSpPr>
              <p:spPr>
                <a:xfrm>
                  <a:off x="2620538" y="1783350"/>
                  <a:ext cx="1021800" cy="168000"/>
                </a:xfrm>
                <a:prstGeom prst="rect">
                  <a:avLst/>
                </a:prstGeom>
                <a:solidFill>
                  <a:srgbClr val="1E9ED8"/>
                </a:solidFill>
                <a:ln w="9525" cap="flat" cmpd="sng">
                  <a:solidFill>
                    <a:srgbClr val="1E9ED8"/>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100"/>
                    <a:buFont typeface="Arial"/>
                    <a:buNone/>
                  </a:pPr>
                  <a:r>
                    <a:rPr lang="en" sz="1200" kern="0" dirty="0">
                      <a:solidFill>
                        <a:srgbClr val="FFFFFF"/>
                      </a:solidFill>
                      <a:latin typeface="Arial"/>
                      <a:cs typeface="Arial"/>
                      <a:sym typeface="Arial"/>
                    </a:rPr>
                    <a:t>SOL</a:t>
                  </a:r>
                  <a:endParaRPr sz="1400" kern="0" dirty="0">
                    <a:solidFill>
                      <a:srgbClr val="000000"/>
                    </a:solidFill>
                    <a:latin typeface="Arial"/>
                    <a:cs typeface="Arial"/>
                    <a:sym typeface="Arial"/>
                  </a:endParaRPr>
                </a:p>
              </p:txBody>
            </p:sp>
          </p:grpSp>
          <p:sp>
            <p:nvSpPr>
              <p:cNvPr id="152" name="Google Shape;118;p15">
                <a:extLst>
                  <a:ext uri="{FF2B5EF4-FFF2-40B4-BE49-F238E27FC236}">
                    <a16:creationId xmlns:a16="http://schemas.microsoft.com/office/drawing/2014/main" id="{92623BDB-4111-A531-EB02-76A0588168BE}"/>
                  </a:ext>
                </a:extLst>
              </p:cNvPr>
              <p:cNvSpPr/>
              <p:nvPr/>
            </p:nvSpPr>
            <p:spPr>
              <a:xfrm>
                <a:off x="2289531" y="2013530"/>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dirty="0">
                    <a:solidFill>
                      <a:srgbClr val="000000"/>
                    </a:solidFill>
                    <a:latin typeface="Arial"/>
                    <a:cs typeface="Arial"/>
                    <a:sym typeface="Arial"/>
                  </a:rPr>
                  <a:t>C1</a:t>
                </a:r>
                <a:endParaRPr sz="700" kern="0" dirty="0">
                  <a:solidFill>
                    <a:srgbClr val="000000"/>
                  </a:solidFill>
                  <a:latin typeface="Arial"/>
                  <a:cs typeface="Arial"/>
                  <a:sym typeface="Arial"/>
                </a:endParaRPr>
              </a:p>
            </p:txBody>
          </p:sp>
          <p:sp>
            <p:nvSpPr>
              <p:cNvPr id="153" name="Google Shape;119;p15">
                <a:extLst>
                  <a:ext uri="{FF2B5EF4-FFF2-40B4-BE49-F238E27FC236}">
                    <a16:creationId xmlns:a16="http://schemas.microsoft.com/office/drawing/2014/main" id="{E506FE28-9CE8-6F9A-8110-395A671CE79A}"/>
                  </a:ext>
                </a:extLst>
              </p:cNvPr>
              <p:cNvSpPr/>
              <p:nvPr/>
            </p:nvSpPr>
            <p:spPr>
              <a:xfrm>
                <a:off x="2289363" y="2412318"/>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dirty="0">
                    <a:solidFill>
                      <a:srgbClr val="000000"/>
                    </a:solidFill>
                    <a:latin typeface="Arial"/>
                    <a:cs typeface="Arial"/>
                    <a:sym typeface="Arial"/>
                  </a:rPr>
                  <a:t>SOLPS</a:t>
                </a:r>
                <a:endParaRPr sz="700" kern="0" dirty="0">
                  <a:solidFill>
                    <a:srgbClr val="000000"/>
                  </a:solidFill>
                  <a:latin typeface="Arial"/>
                  <a:cs typeface="Arial"/>
                  <a:sym typeface="Arial"/>
                </a:endParaRPr>
              </a:p>
            </p:txBody>
          </p:sp>
        </p:grpSp>
        <p:sp>
          <p:nvSpPr>
            <p:cNvPr id="156" name="Google Shape;120;p15">
              <a:extLst>
                <a:ext uri="{FF2B5EF4-FFF2-40B4-BE49-F238E27FC236}">
                  <a16:creationId xmlns:a16="http://schemas.microsoft.com/office/drawing/2014/main" id="{8BCC52BB-8E82-158D-9DDC-0142FC2E205E}"/>
                </a:ext>
              </a:extLst>
            </p:cNvPr>
            <p:cNvSpPr/>
            <p:nvPr/>
          </p:nvSpPr>
          <p:spPr>
            <a:xfrm>
              <a:off x="3467100" y="1469025"/>
              <a:ext cx="2093100" cy="1680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lnSpc>
                  <a:spcPct val="70000"/>
                </a:lnSpc>
                <a:buClr>
                  <a:srgbClr val="000000"/>
                </a:buClr>
                <a:buFont typeface="Arial"/>
                <a:buNone/>
              </a:pPr>
              <a:r>
                <a:rPr lang="en" sz="1200" kern="0">
                  <a:solidFill>
                    <a:srgbClr val="000000"/>
                  </a:solidFill>
                  <a:latin typeface="Arial"/>
                  <a:cs typeface="Arial"/>
                  <a:sym typeface="Arial"/>
                </a:rPr>
                <a:t>Geometry State File</a:t>
              </a:r>
              <a:endParaRPr sz="1200" kern="0">
                <a:solidFill>
                  <a:srgbClr val="000000"/>
                </a:solidFill>
                <a:latin typeface="Arial"/>
                <a:cs typeface="Arial"/>
                <a:sym typeface="Arial"/>
              </a:endParaRPr>
            </a:p>
          </p:txBody>
        </p:sp>
        <p:sp>
          <p:nvSpPr>
            <p:cNvPr id="157" name="Google Shape;121;p15">
              <a:extLst>
                <a:ext uri="{FF2B5EF4-FFF2-40B4-BE49-F238E27FC236}">
                  <a16:creationId xmlns:a16="http://schemas.microsoft.com/office/drawing/2014/main" id="{FB23322A-67A5-36E2-FD47-6483DA1F72E2}"/>
                </a:ext>
              </a:extLst>
            </p:cNvPr>
            <p:cNvSpPr/>
            <p:nvPr/>
          </p:nvSpPr>
          <p:spPr>
            <a:xfrm>
              <a:off x="4905765" y="2655762"/>
              <a:ext cx="4656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TF coil</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22;p15">
              <a:extLst>
                <a:ext uri="{FF2B5EF4-FFF2-40B4-BE49-F238E27FC236}">
                  <a16:creationId xmlns:a16="http://schemas.microsoft.com/office/drawing/2014/main" id="{5B999092-DE24-1957-6B30-3607FAFB642E}"/>
                </a:ext>
              </a:extLst>
            </p:cNvPr>
            <p:cNvSpPr/>
            <p:nvPr/>
          </p:nvSpPr>
          <p:spPr>
            <a:xfrm>
              <a:off x="3658674" y="2655762"/>
              <a:ext cx="4656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PF coil</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23;p15">
              <a:extLst>
                <a:ext uri="{FF2B5EF4-FFF2-40B4-BE49-F238E27FC236}">
                  <a16:creationId xmlns:a16="http://schemas.microsoft.com/office/drawing/2014/main" id="{2EFE83C1-5965-E7BC-7DF8-DCD9ECBDCA51}"/>
                </a:ext>
              </a:extLst>
            </p:cNvPr>
            <p:cNvSpPr/>
            <p:nvPr/>
          </p:nvSpPr>
          <p:spPr>
            <a:xfrm>
              <a:off x="3540975" y="2354425"/>
              <a:ext cx="5898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Divertor</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24;p15">
              <a:extLst>
                <a:ext uri="{FF2B5EF4-FFF2-40B4-BE49-F238E27FC236}">
                  <a16:creationId xmlns:a16="http://schemas.microsoft.com/office/drawing/2014/main" id="{2800A233-C408-5D69-DDB4-4B6419A7CA43}"/>
                </a:ext>
              </a:extLst>
            </p:cNvPr>
            <p:cNvSpPr/>
            <p:nvPr/>
          </p:nvSpPr>
          <p:spPr>
            <a:xfrm>
              <a:off x="3578101" y="2080176"/>
              <a:ext cx="6267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First Wall</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25;p15">
              <a:extLst>
                <a:ext uri="{FF2B5EF4-FFF2-40B4-BE49-F238E27FC236}">
                  <a16:creationId xmlns:a16="http://schemas.microsoft.com/office/drawing/2014/main" id="{E27323EA-D9BE-603B-71E7-BAEC203CA767}"/>
                </a:ext>
              </a:extLst>
            </p:cNvPr>
            <p:cNvSpPr/>
            <p:nvPr/>
          </p:nvSpPr>
          <p:spPr>
            <a:xfrm>
              <a:off x="4901082" y="2080188"/>
              <a:ext cx="4656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Blanket</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26;p15">
              <a:extLst>
                <a:ext uri="{FF2B5EF4-FFF2-40B4-BE49-F238E27FC236}">
                  <a16:creationId xmlns:a16="http://schemas.microsoft.com/office/drawing/2014/main" id="{0D742EC0-D566-61D9-019A-11F21C60EFA9}"/>
                </a:ext>
              </a:extLst>
            </p:cNvPr>
            <p:cNvSpPr/>
            <p:nvPr/>
          </p:nvSpPr>
          <p:spPr>
            <a:xfrm>
              <a:off x="4987684" y="2367975"/>
              <a:ext cx="4656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CS coil</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27;p15">
              <a:extLst>
                <a:ext uri="{FF2B5EF4-FFF2-40B4-BE49-F238E27FC236}">
                  <a16:creationId xmlns:a16="http://schemas.microsoft.com/office/drawing/2014/main" id="{0B916AC0-AB3B-F7B4-20F6-A706D3D94397}"/>
                </a:ext>
              </a:extLst>
            </p:cNvPr>
            <p:cNvSpPr/>
            <p:nvPr/>
          </p:nvSpPr>
          <p:spPr>
            <a:xfrm>
              <a:off x="3467088" y="3340675"/>
              <a:ext cx="2093100" cy="1680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Arial"/>
                  <a:cs typeface="Arial"/>
                  <a:sym typeface="Arial"/>
                </a:rPr>
                <a:t>Driver</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28;p15">
              <a:extLst>
                <a:ext uri="{FF2B5EF4-FFF2-40B4-BE49-F238E27FC236}">
                  <a16:creationId xmlns:a16="http://schemas.microsoft.com/office/drawing/2014/main" id="{7B5F6769-7B45-7509-25BB-3DFACFBE6009}"/>
                </a:ext>
              </a:extLst>
            </p:cNvPr>
            <p:cNvSpPr/>
            <p:nvPr/>
          </p:nvSpPr>
          <p:spPr>
            <a:xfrm>
              <a:off x="2011288" y="1651325"/>
              <a:ext cx="47400" cy="1114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129;p15">
              <a:extLst>
                <a:ext uri="{FF2B5EF4-FFF2-40B4-BE49-F238E27FC236}">
                  <a16:creationId xmlns:a16="http://schemas.microsoft.com/office/drawing/2014/main" id="{7D9A5600-E0B1-5AFD-38D1-0D931812B8E1}"/>
                </a:ext>
              </a:extLst>
            </p:cNvPr>
            <p:cNvSpPr/>
            <p:nvPr/>
          </p:nvSpPr>
          <p:spPr>
            <a:xfrm>
              <a:off x="2668855" y="2692125"/>
              <a:ext cx="45719" cy="6381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130;p15">
              <a:extLst>
                <a:ext uri="{FF2B5EF4-FFF2-40B4-BE49-F238E27FC236}">
                  <a16:creationId xmlns:a16="http://schemas.microsoft.com/office/drawing/2014/main" id="{E3D9DD15-F50E-CCAA-9183-1743E3E2169C}"/>
                </a:ext>
              </a:extLst>
            </p:cNvPr>
            <p:cNvSpPr/>
            <p:nvPr/>
          </p:nvSpPr>
          <p:spPr>
            <a:xfrm>
              <a:off x="1167375" y="2696325"/>
              <a:ext cx="47400" cy="6381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131;p15">
              <a:extLst>
                <a:ext uri="{FF2B5EF4-FFF2-40B4-BE49-F238E27FC236}">
                  <a16:creationId xmlns:a16="http://schemas.microsoft.com/office/drawing/2014/main" id="{1EB5C600-149E-181D-5F5A-857892B3CFDA}"/>
                </a:ext>
              </a:extLst>
            </p:cNvPr>
            <p:cNvSpPr/>
            <p:nvPr/>
          </p:nvSpPr>
          <p:spPr>
            <a:xfrm>
              <a:off x="2667175" y="1641588"/>
              <a:ext cx="47400" cy="1941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132;p15">
              <a:extLst>
                <a:ext uri="{FF2B5EF4-FFF2-40B4-BE49-F238E27FC236}">
                  <a16:creationId xmlns:a16="http://schemas.microsoft.com/office/drawing/2014/main" id="{92714A9F-3DDC-3C7A-4278-8C369B391DC7}"/>
                </a:ext>
              </a:extLst>
            </p:cNvPr>
            <p:cNvSpPr/>
            <p:nvPr/>
          </p:nvSpPr>
          <p:spPr>
            <a:xfrm>
              <a:off x="1181600" y="164235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133;p15">
              <a:extLst>
                <a:ext uri="{FF2B5EF4-FFF2-40B4-BE49-F238E27FC236}">
                  <a16:creationId xmlns:a16="http://schemas.microsoft.com/office/drawing/2014/main" id="{9FDC1115-C5F5-334D-6C4D-DC81A03E9C92}"/>
                </a:ext>
              </a:extLst>
            </p:cNvPr>
            <p:cNvSpPr/>
            <p:nvPr/>
          </p:nvSpPr>
          <p:spPr>
            <a:xfrm>
              <a:off x="1842600" y="127610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134;p15">
              <a:extLst>
                <a:ext uri="{FF2B5EF4-FFF2-40B4-BE49-F238E27FC236}">
                  <a16:creationId xmlns:a16="http://schemas.microsoft.com/office/drawing/2014/main" id="{AAE9872D-0597-CB2B-79D9-EF4245CF0949}"/>
                </a:ext>
              </a:extLst>
            </p:cNvPr>
            <p:cNvSpPr/>
            <p:nvPr/>
          </p:nvSpPr>
          <p:spPr>
            <a:xfrm>
              <a:off x="1851675" y="352090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135;p15">
              <a:extLst>
                <a:ext uri="{FF2B5EF4-FFF2-40B4-BE49-F238E27FC236}">
                  <a16:creationId xmlns:a16="http://schemas.microsoft.com/office/drawing/2014/main" id="{645A2092-92A4-E80C-3FB1-6B144213DFB2}"/>
                </a:ext>
              </a:extLst>
            </p:cNvPr>
            <p:cNvSpPr/>
            <p:nvPr/>
          </p:nvSpPr>
          <p:spPr>
            <a:xfrm>
              <a:off x="2006250" y="3201412"/>
              <a:ext cx="47400" cy="130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136;p15">
              <a:extLst>
                <a:ext uri="{FF2B5EF4-FFF2-40B4-BE49-F238E27FC236}">
                  <a16:creationId xmlns:a16="http://schemas.microsoft.com/office/drawing/2014/main" id="{B9B8E227-F1A0-C8BC-E710-9AF85C8B71DE}"/>
                </a:ext>
              </a:extLst>
            </p:cNvPr>
            <p:cNvSpPr/>
            <p:nvPr/>
          </p:nvSpPr>
          <p:spPr>
            <a:xfrm>
              <a:off x="4489950" y="127610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137;p15">
              <a:extLst>
                <a:ext uri="{FF2B5EF4-FFF2-40B4-BE49-F238E27FC236}">
                  <a16:creationId xmlns:a16="http://schemas.microsoft.com/office/drawing/2014/main" id="{B697C603-6627-E029-A7B2-49EBDE6C5055}"/>
                </a:ext>
              </a:extLst>
            </p:cNvPr>
            <p:cNvSpPr/>
            <p:nvPr/>
          </p:nvSpPr>
          <p:spPr>
            <a:xfrm>
              <a:off x="7326025" y="127610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138;p15">
              <a:extLst>
                <a:ext uri="{FF2B5EF4-FFF2-40B4-BE49-F238E27FC236}">
                  <a16:creationId xmlns:a16="http://schemas.microsoft.com/office/drawing/2014/main" id="{61D2057E-3450-3608-6886-1C14B416EFA9}"/>
                </a:ext>
              </a:extLst>
            </p:cNvPr>
            <p:cNvSpPr/>
            <p:nvPr/>
          </p:nvSpPr>
          <p:spPr>
            <a:xfrm>
              <a:off x="4526575" y="3525162"/>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139;p15">
              <a:extLst>
                <a:ext uri="{FF2B5EF4-FFF2-40B4-BE49-F238E27FC236}">
                  <a16:creationId xmlns:a16="http://schemas.microsoft.com/office/drawing/2014/main" id="{0AB91ADD-F791-1DCF-BFDD-5CE739F67B33}"/>
                </a:ext>
              </a:extLst>
            </p:cNvPr>
            <p:cNvSpPr/>
            <p:nvPr/>
          </p:nvSpPr>
          <p:spPr>
            <a:xfrm>
              <a:off x="7326025" y="3525175"/>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140;p15">
              <a:extLst>
                <a:ext uri="{FF2B5EF4-FFF2-40B4-BE49-F238E27FC236}">
                  <a16:creationId xmlns:a16="http://schemas.microsoft.com/office/drawing/2014/main" id="{CA866EC2-27A9-08D0-FB46-65FD87A8E34D}"/>
                </a:ext>
              </a:extLst>
            </p:cNvPr>
            <p:cNvSpPr/>
            <p:nvPr/>
          </p:nvSpPr>
          <p:spPr>
            <a:xfrm>
              <a:off x="6891275" y="3199837"/>
              <a:ext cx="47400" cy="130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141;p15">
              <a:extLst>
                <a:ext uri="{FF2B5EF4-FFF2-40B4-BE49-F238E27FC236}">
                  <a16:creationId xmlns:a16="http://schemas.microsoft.com/office/drawing/2014/main" id="{EC8D9C5C-369E-B336-288E-A0AA97CF737F}"/>
                </a:ext>
              </a:extLst>
            </p:cNvPr>
            <p:cNvSpPr/>
            <p:nvPr/>
          </p:nvSpPr>
          <p:spPr>
            <a:xfrm>
              <a:off x="7977650" y="3137869"/>
              <a:ext cx="47400" cy="1941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142;p15">
              <a:extLst>
                <a:ext uri="{FF2B5EF4-FFF2-40B4-BE49-F238E27FC236}">
                  <a16:creationId xmlns:a16="http://schemas.microsoft.com/office/drawing/2014/main" id="{063CA66B-DF90-3D48-1FAB-B28298AF76E2}"/>
                </a:ext>
              </a:extLst>
            </p:cNvPr>
            <p:cNvSpPr/>
            <p:nvPr/>
          </p:nvSpPr>
          <p:spPr>
            <a:xfrm>
              <a:off x="8439075" y="2439700"/>
              <a:ext cx="47400" cy="8904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143;p15">
              <a:extLst>
                <a:ext uri="{FF2B5EF4-FFF2-40B4-BE49-F238E27FC236}">
                  <a16:creationId xmlns:a16="http://schemas.microsoft.com/office/drawing/2014/main" id="{376BFD4F-CC79-59D5-CD99-3D744BE69C67}"/>
                </a:ext>
              </a:extLst>
            </p:cNvPr>
            <p:cNvSpPr/>
            <p:nvPr/>
          </p:nvSpPr>
          <p:spPr>
            <a:xfrm>
              <a:off x="7424675" y="2464250"/>
              <a:ext cx="47400" cy="8712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144;p15">
              <a:extLst>
                <a:ext uri="{FF2B5EF4-FFF2-40B4-BE49-F238E27FC236}">
                  <a16:creationId xmlns:a16="http://schemas.microsoft.com/office/drawing/2014/main" id="{848D30CA-0F3F-AF95-3741-091497034950}"/>
                </a:ext>
              </a:extLst>
            </p:cNvPr>
            <p:cNvSpPr/>
            <p:nvPr/>
          </p:nvSpPr>
          <p:spPr>
            <a:xfrm>
              <a:off x="6262563" y="2516988"/>
              <a:ext cx="47400" cy="8184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145;p15">
              <a:extLst>
                <a:ext uri="{FF2B5EF4-FFF2-40B4-BE49-F238E27FC236}">
                  <a16:creationId xmlns:a16="http://schemas.microsoft.com/office/drawing/2014/main" id="{B51992C4-C42D-FC27-58B2-A19E6A6EC4BA}"/>
                </a:ext>
              </a:extLst>
            </p:cNvPr>
            <p:cNvSpPr/>
            <p:nvPr/>
          </p:nvSpPr>
          <p:spPr>
            <a:xfrm>
              <a:off x="6262575" y="1649850"/>
              <a:ext cx="47400" cy="130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146;p15">
              <a:extLst>
                <a:ext uri="{FF2B5EF4-FFF2-40B4-BE49-F238E27FC236}">
                  <a16:creationId xmlns:a16="http://schemas.microsoft.com/office/drawing/2014/main" id="{2D741978-DD53-7ADA-1EF9-1024E343E62D}"/>
                </a:ext>
              </a:extLst>
            </p:cNvPr>
            <p:cNvSpPr/>
            <p:nvPr/>
          </p:nvSpPr>
          <p:spPr>
            <a:xfrm>
              <a:off x="7415675" y="1651324"/>
              <a:ext cx="47400" cy="1428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147;p15">
              <a:extLst>
                <a:ext uri="{FF2B5EF4-FFF2-40B4-BE49-F238E27FC236}">
                  <a16:creationId xmlns:a16="http://schemas.microsoft.com/office/drawing/2014/main" id="{18B53FD0-E112-6255-5E0A-9B69E40F71CC}"/>
                </a:ext>
              </a:extLst>
            </p:cNvPr>
            <p:cNvSpPr/>
            <p:nvPr/>
          </p:nvSpPr>
          <p:spPr>
            <a:xfrm>
              <a:off x="8409675" y="1646900"/>
              <a:ext cx="47400" cy="1428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148;p15">
              <a:extLst>
                <a:ext uri="{FF2B5EF4-FFF2-40B4-BE49-F238E27FC236}">
                  <a16:creationId xmlns:a16="http://schemas.microsoft.com/office/drawing/2014/main" id="{398B6C04-679D-9BF0-465B-E28F72A6735B}"/>
                </a:ext>
              </a:extLst>
            </p:cNvPr>
            <p:cNvSpPr/>
            <p:nvPr/>
          </p:nvSpPr>
          <p:spPr>
            <a:xfrm>
              <a:off x="7977650" y="1646900"/>
              <a:ext cx="47400" cy="9414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149;p15">
              <a:extLst>
                <a:ext uri="{FF2B5EF4-FFF2-40B4-BE49-F238E27FC236}">
                  <a16:creationId xmlns:a16="http://schemas.microsoft.com/office/drawing/2014/main" id="{58984417-4EB2-C872-8859-16035292E89F}"/>
                </a:ext>
              </a:extLst>
            </p:cNvPr>
            <p:cNvSpPr/>
            <p:nvPr/>
          </p:nvSpPr>
          <p:spPr>
            <a:xfrm>
              <a:off x="6860450" y="1642350"/>
              <a:ext cx="47400" cy="9459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150;p15">
              <a:extLst>
                <a:ext uri="{FF2B5EF4-FFF2-40B4-BE49-F238E27FC236}">
                  <a16:creationId xmlns:a16="http://schemas.microsoft.com/office/drawing/2014/main" id="{68ED68B4-A9C0-561A-2F20-5D12EBC833A2}"/>
                </a:ext>
              </a:extLst>
            </p:cNvPr>
            <p:cNvSpPr/>
            <p:nvPr/>
          </p:nvSpPr>
          <p:spPr>
            <a:xfrm>
              <a:off x="4518300" y="2898300"/>
              <a:ext cx="47400" cy="4317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151;p15">
              <a:extLst>
                <a:ext uri="{FF2B5EF4-FFF2-40B4-BE49-F238E27FC236}">
                  <a16:creationId xmlns:a16="http://schemas.microsoft.com/office/drawing/2014/main" id="{94EC275D-A69B-520C-68A5-1B7EAB52A30D}"/>
                </a:ext>
              </a:extLst>
            </p:cNvPr>
            <p:cNvSpPr/>
            <p:nvPr/>
          </p:nvSpPr>
          <p:spPr>
            <a:xfrm>
              <a:off x="4518300" y="1663350"/>
              <a:ext cx="47400" cy="4638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190" name="TextBox 189">
            <a:extLst>
              <a:ext uri="{FF2B5EF4-FFF2-40B4-BE49-F238E27FC236}">
                <a16:creationId xmlns:a16="http://schemas.microsoft.com/office/drawing/2014/main" id="{6E4689BF-9113-FC9E-6E79-F3B4ABDAFE7F}"/>
              </a:ext>
            </a:extLst>
          </p:cNvPr>
          <p:cNvSpPr txBox="1"/>
          <p:nvPr/>
        </p:nvSpPr>
        <p:spPr>
          <a:xfrm>
            <a:off x="8342913" y="5066453"/>
            <a:ext cx="3556988" cy="584775"/>
          </a:xfrm>
          <a:prstGeom prst="rect">
            <a:avLst/>
          </a:prstGeom>
          <a:noFill/>
        </p:spPr>
        <p:txBody>
          <a:bodyPr wrap="square">
            <a:spAutoFit/>
          </a:bodyPr>
          <a:lstStyle/>
          <a:p>
            <a:pPr marL="115888" indent="-115888">
              <a:buFont typeface="Arial" panose="020B0604020202020204" pitchFamily="34" charset="0"/>
              <a:buChar char="•"/>
            </a:pPr>
            <a:r>
              <a:rPr lang="en-US" sz="1600" b="0" i="0" u="none" strike="noStrike" dirty="0">
                <a:solidFill>
                  <a:srgbClr val="000000"/>
                </a:solidFill>
                <a:effectLst/>
                <a:latin typeface="Century Gothic" panose="020B0502020202020204" pitchFamily="34" charset="0"/>
              </a:rPr>
              <a:t>Includes Multiphysics simulation tools</a:t>
            </a:r>
            <a:endParaRPr lang="en-US" sz="1600" dirty="0">
              <a:latin typeface="Century Gothic" panose="020B0502020202020204" pitchFamily="34" charset="0"/>
            </a:endParaRPr>
          </a:p>
        </p:txBody>
      </p:sp>
      <p:sp>
        <p:nvSpPr>
          <p:cNvPr id="192" name="TextBox 191">
            <a:extLst>
              <a:ext uri="{FF2B5EF4-FFF2-40B4-BE49-F238E27FC236}">
                <a16:creationId xmlns:a16="http://schemas.microsoft.com/office/drawing/2014/main" id="{1F7D2232-1B9A-8A20-7BB4-1585C7F96C9A}"/>
              </a:ext>
            </a:extLst>
          </p:cNvPr>
          <p:cNvSpPr txBox="1"/>
          <p:nvPr/>
        </p:nvSpPr>
        <p:spPr>
          <a:xfrm>
            <a:off x="400791" y="5065858"/>
            <a:ext cx="4238170" cy="584775"/>
          </a:xfrm>
          <a:prstGeom prst="rect">
            <a:avLst/>
          </a:prstGeom>
          <a:noFill/>
        </p:spPr>
        <p:txBody>
          <a:bodyPr wrap="square">
            <a:spAutoFit/>
          </a:bodyPr>
          <a:lstStyle/>
          <a:p>
            <a:pPr marL="115888" indent="-115888">
              <a:buFont typeface="Arial" panose="020B0604020202020204" pitchFamily="34" charset="0"/>
              <a:buChar char="•"/>
            </a:pPr>
            <a:r>
              <a:rPr lang="en-US" sz="1600" b="0" i="0" u="none" strike="noStrike" dirty="0">
                <a:solidFill>
                  <a:srgbClr val="000000"/>
                </a:solidFill>
                <a:effectLst/>
                <a:latin typeface="Century Gothic" panose="020B0502020202020204" pitchFamily="34" charset="0"/>
              </a:rPr>
              <a:t>Based on the open-source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IPS (Integrated Plasma Simulator)</a:t>
            </a:r>
            <a:endParaRPr lang="en-US" sz="1600" dirty="0">
              <a:solidFill>
                <a:srgbClr val="000000"/>
              </a:solidFill>
              <a:latin typeface="Century Gothic" panose="020B0502020202020204" pitchFamily="34" charset="0"/>
            </a:endParaRPr>
          </a:p>
        </p:txBody>
      </p:sp>
      <p:sp>
        <p:nvSpPr>
          <p:cNvPr id="198" name="TextBox 197">
            <a:extLst>
              <a:ext uri="{FF2B5EF4-FFF2-40B4-BE49-F238E27FC236}">
                <a16:creationId xmlns:a16="http://schemas.microsoft.com/office/drawing/2014/main" id="{C4EBE7E7-63AD-238F-8ED3-0BEB343AAF8A}"/>
              </a:ext>
            </a:extLst>
          </p:cNvPr>
          <p:cNvSpPr txBox="1"/>
          <p:nvPr/>
        </p:nvSpPr>
        <p:spPr>
          <a:xfrm>
            <a:off x="4622666" y="5160975"/>
            <a:ext cx="2930375" cy="830997"/>
          </a:xfrm>
          <a:prstGeom prst="rect">
            <a:avLst/>
          </a:prstGeom>
          <a:noFill/>
        </p:spPr>
        <p:txBody>
          <a:bodyPr wrap="square">
            <a:spAutoFit/>
          </a:bodyPr>
          <a:lstStyle/>
          <a:p>
            <a:pPr marL="115888" indent="-115888">
              <a:buFont typeface="Arial" panose="020B0604020202020204" pitchFamily="34" charset="0"/>
              <a:buChar char="•"/>
            </a:pPr>
            <a:r>
              <a:rPr lang="en-US" sz="1600" b="0" i="0" u="none" strike="noStrike" dirty="0">
                <a:solidFill>
                  <a:srgbClr val="000000"/>
                </a:solidFill>
                <a:effectLst/>
                <a:latin typeface="Century Gothic" panose="020B0502020202020204" pitchFamily="34" charset="0"/>
              </a:rPr>
              <a:t>Includes systems codes and parameterized geometry representation</a:t>
            </a:r>
            <a:endParaRPr lang="en-US" sz="1600" dirty="0">
              <a:latin typeface="Century Gothic" panose="020B0502020202020204" pitchFamily="34" charset="0"/>
            </a:endParaRPr>
          </a:p>
        </p:txBody>
      </p:sp>
      <p:cxnSp>
        <p:nvCxnSpPr>
          <p:cNvPr id="203" name="Straight Arrow Connector 202">
            <a:extLst>
              <a:ext uri="{FF2B5EF4-FFF2-40B4-BE49-F238E27FC236}">
                <a16:creationId xmlns:a16="http://schemas.microsoft.com/office/drawing/2014/main" id="{4C37371F-0150-DD25-CD57-1C3AE7104C80}"/>
              </a:ext>
            </a:extLst>
          </p:cNvPr>
          <p:cNvCxnSpPr>
            <a:cxnSpLocks/>
          </p:cNvCxnSpPr>
          <p:nvPr/>
        </p:nvCxnSpPr>
        <p:spPr>
          <a:xfrm flipV="1">
            <a:off x="1854014" y="3711367"/>
            <a:ext cx="495913" cy="1063866"/>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94819944-FD15-2372-7B74-C9D99969DF4D}"/>
              </a:ext>
            </a:extLst>
          </p:cNvPr>
          <p:cNvCxnSpPr/>
          <p:nvPr/>
        </p:nvCxnSpPr>
        <p:spPr>
          <a:xfrm flipV="1">
            <a:off x="5455826" y="3801512"/>
            <a:ext cx="288399" cy="1031975"/>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A508BF87-3582-D9A0-7824-8A9A324E53DB}"/>
              </a:ext>
            </a:extLst>
          </p:cNvPr>
          <p:cNvCxnSpPr/>
          <p:nvPr/>
        </p:nvCxnSpPr>
        <p:spPr>
          <a:xfrm flipH="1" flipV="1">
            <a:off x="10193597" y="3746974"/>
            <a:ext cx="278650" cy="1068950"/>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AC7AF3C-3BE0-8FDE-0597-3E877463AC2A}"/>
              </a:ext>
            </a:extLst>
          </p:cNvPr>
          <p:cNvSpPr txBox="1"/>
          <p:nvPr/>
        </p:nvSpPr>
        <p:spPr>
          <a:xfrm>
            <a:off x="1060348" y="4837680"/>
            <a:ext cx="1779654" cy="341632"/>
          </a:xfrm>
          <a:prstGeom prst="rect">
            <a:avLst/>
          </a:prstGeom>
          <a:noFill/>
        </p:spPr>
        <p:txBody>
          <a:bodyPr wrap="none" rtlCol="0">
            <a:spAutoFit/>
          </a:bodyPr>
          <a:lstStyle/>
          <a:p>
            <a:pPr algn="l">
              <a:lnSpc>
                <a:spcPct val="90000"/>
              </a:lnSpc>
            </a:pPr>
            <a:r>
              <a:rPr lang="en-US" b="1" dirty="0">
                <a:latin typeface="+mn-lt"/>
              </a:rPr>
              <a:t>Fusion-Plasma</a:t>
            </a:r>
          </a:p>
        </p:txBody>
      </p:sp>
      <p:sp>
        <p:nvSpPr>
          <p:cNvPr id="6" name="TextBox 5">
            <a:extLst>
              <a:ext uri="{FF2B5EF4-FFF2-40B4-BE49-F238E27FC236}">
                <a16:creationId xmlns:a16="http://schemas.microsoft.com/office/drawing/2014/main" id="{E0681556-5A87-8DEE-5E43-8B8A1CBA97F5}"/>
              </a:ext>
            </a:extLst>
          </p:cNvPr>
          <p:cNvSpPr txBox="1"/>
          <p:nvPr/>
        </p:nvSpPr>
        <p:spPr>
          <a:xfrm>
            <a:off x="9074508" y="4800337"/>
            <a:ext cx="2291012" cy="341632"/>
          </a:xfrm>
          <a:prstGeom prst="rect">
            <a:avLst/>
          </a:prstGeom>
          <a:noFill/>
        </p:spPr>
        <p:txBody>
          <a:bodyPr wrap="none" rtlCol="0">
            <a:spAutoFit/>
          </a:bodyPr>
          <a:lstStyle/>
          <a:p>
            <a:pPr algn="l">
              <a:lnSpc>
                <a:spcPct val="90000"/>
              </a:lnSpc>
            </a:pPr>
            <a:r>
              <a:rPr lang="en-US" b="1" dirty="0">
                <a:latin typeface="+mn-lt"/>
              </a:rPr>
              <a:t>Fusion-Engineering</a:t>
            </a:r>
          </a:p>
        </p:txBody>
      </p:sp>
      <p:sp>
        <p:nvSpPr>
          <p:cNvPr id="7" name="TextBox 6">
            <a:extLst>
              <a:ext uri="{FF2B5EF4-FFF2-40B4-BE49-F238E27FC236}">
                <a16:creationId xmlns:a16="http://schemas.microsoft.com/office/drawing/2014/main" id="{8007920E-931F-959C-C54A-61DA437A7FB9}"/>
              </a:ext>
            </a:extLst>
          </p:cNvPr>
          <p:cNvSpPr txBox="1"/>
          <p:nvPr/>
        </p:nvSpPr>
        <p:spPr>
          <a:xfrm>
            <a:off x="4708507" y="4837680"/>
            <a:ext cx="2597186" cy="341632"/>
          </a:xfrm>
          <a:prstGeom prst="rect">
            <a:avLst/>
          </a:prstGeom>
          <a:noFill/>
        </p:spPr>
        <p:txBody>
          <a:bodyPr wrap="none" rtlCol="0">
            <a:spAutoFit/>
          </a:bodyPr>
          <a:lstStyle/>
          <a:p>
            <a:pPr algn="l">
              <a:lnSpc>
                <a:spcPct val="90000"/>
              </a:lnSpc>
            </a:pPr>
            <a:r>
              <a:rPr lang="en-US" b="1" dirty="0">
                <a:latin typeface="+mn-lt"/>
              </a:rPr>
              <a:t>Parametric Geometry</a:t>
            </a:r>
          </a:p>
        </p:txBody>
      </p:sp>
      <p:grpSp>
        <p:nvGrpSpPr>
          <p:cNvPr id="11" name="Group 10">
            <a:extLst>
              <a:ext uri="{FF2B5EF4-FFF2-40B4-BE49-F238E27FC236}">
                <a16:creationId xmlns:a16="http://schemas.microsoft.com/office/drawing/2014/main" id="{05049433-1453-773E-EA52-6F036AD57CB8}"/>
              </a:ext>
            </a:extLst>
          </p:cNvPr>
          <p:cNvGrpSpPr/>
          <p:nvPr/>
        </p:nvGrpSpPr>
        <p:grpSpPr>
          <a:xfrm>
            <a:off x="1396290" y="1024419"/>
            <a:ext cx="10062370" cy="662250"/>
            <a:chOff x="1506966" y="5662561"/>
            <a:chExt cx="10062370" cy="662250"/>
          </a:xfrm>
        </p:grpSpPr>
        <p:sp>
          <p:nvSpPr>
            <p:cNvPr id="5" name="TextBox 4">
              <a:extLst>
                <a:ext uri="{FF2B5EF4-FFF2-40B4-BE49-F238E27FC236}">
                  <a16:creationId xmlns:a16="http://schemas.microsoft.com/office/drawing/2014/main" id="{1DC0F884-F352-1371-49C6-F58F5972CF97}"/>
                </a:ext>
              </a:extLst>
            </p:cNvPr>
            <p:cNvSpPr txBox="1"/>
            <p:nvPr/>
          </p:nvSpPr>
          <p:spPr>
            <a:xfrm>
              <a:off x="1506966" y="5955479"/>
              <a:ext cx="10062370" cy="369332"/>
            </a:xfrm>
            <a:prstGeom prst="rect">
              <a:avLst/>
            </a:prstGeom>
            <a:noFill/>
          </p:spPr>
          <p:txBody>
            <a:bodyPr wrap="none" rtlCol="0">
              <a:spAutoFit/>
            </a:bodyPr>
            <a:lstStyle/>
            <a:p>
              <a:pPr algn="l">
                <a:lnSpc>
                  <a:spcPct val="90000"/>
                </a:lnSpc>
              </a:pPr>
              <a:r>
                <a:rPr lang="en-US" sz="2000" dirty="0">
                  <a:latin typeface="+mn-lt"/>
                </a:rPr>
                <a:t>Capable of integrating swappable modules with diverse CPU/GPU requirements</a:t>
              </a:r>
            </a:p>
          </p:txBody>
        </p:sp>
        <p:sp>
          <p:nvSpPr>
            <p:cNvPr id="10" name="TextBox 9">
              <a:extLst>
                <a:ext uri="{FF2B5EF4-FFF2-40B4-BE49-F238E27FC236}">
                  <a16:creationId xmlns:a16="http://schemas.microsoft.com/office/drawing/2014/main" id="{6141150C-7660-8BFC-C795-4E1124E77F8B}"/>
                </a:ext>
              </a:extLst>
            </p:cNvPr>
            <p:cNvSpPr txBox="1"/>
            <p:nvPr/>
          </p:nvSpPr>
          <p:spPr>
            <a:xfrm>
              <a:off x="5050462" y="5662561"/>
              <a:ext cx="2727029" cy="341632"/>
            </a:xfrm>
            <a:prstGeom prst="rect">
              <a:avLst/>
            </a:prstGeom>
            <a:noFill/>
          </p:spPr>
          <p:txBody>
            <a:bodyPr wrap="none" rtlCol="0">
              <a:spAutoFit/>
            </a:bodyPr>
            <a:lstStyle/>
            <a:p>
              <a:pPr algn="l">
                <a:lnSpc>
                  <a:spcPct val="90000"/>
                </a:lnSpc>
              </a:pPr>
              <a:r>
                <a:rPr lang="en-US" b="1" dirty="0">
                  <a:latin typeface="+mn-lt"/>
                </a:rPr>
                <a:t>Framework &amp; Workflow</a:t>
              </a:r>
            </a:p>
          </p:txBody>
        </p:sp>
      </p:grpSp>
      <p:sp>
        <p:nvSpPr>
          <p:cNvPr id="12" name="Google Shape;118;p15">
            <a:extLst>
              <a:ext uri="{FF2B5EF4-FFF2-40B4-BE49-F238E27FC236}">
                <a16:creationId xmlns:a16="http://schemas.microsoft.com/office/drawing/2014/main" id="{59913371-8F7D-D9E7-B201-1EC899A2279A}"/>
              </a:ext>
            </a:extLst>
          </p:cNvPr>
          <p:cNvSpPr/>
          <p:nvPr/>
        </p:nvSpPr>
        <p:spPr>
          <a:xfrm>
            <a:off x="4138082" y="3004960"/>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dirty="0">
                <a:solidFill>
                  <a:srgbClr val="000000"/>
                </a:solidFill>
                <a:latin typeface="Arial"/>
                <a:cs typeface="Arial"/>
                <a:sym typeface="Arial"/>
              </a:rPr>
              <a:t>C2</a:t>
            </a:r>
            <a:endParaRPr sz="700" kern="0" dirty="0">
              <a:solidFill>
                <a:srgbClr val="000000"/>
              </a:solidFill>
              <a:latin typeface="Arial"/>
              <a:cs typeface="Arial"/>
              <a:sym typeface="Arial"/>
            </a:endParaRPr>
          </a:p>
        </p:txBody>
      </p:sp>
    </p:spTree>
    <p:extLst>
      <p:ext uri="{BB962C8B-B14F-4D97-AF65-F5344CB8AC3E}">
        <p14:creationId xmlns:p14="http://schemas.microsoft.com/office/powerpoint/2010/main" val="165551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3285-D956-BCED-6B53-6B864F924BA4}"/>
              </a:ext>
            </a:extLst>
          </p:cNvPr>
          <p:cNvSpPr>
            <a:spLocks noGrp="1"/>
          </p:cNvSpPr>
          <p:nvPr>
            <p:ph type="title"/>
          </p:nvPr>
        </p:nvSpPr>
        <p:spPr>
          <a:xfrm>
            <a:off x="429767" y="274320"/>
            <a:ext cx="11189209" cy="978729"/>
          </a:xfrm>
        </p:spPr>
        <p:txBody>
          <a:bodyPr/>
          <a:lstStyle/>
          <a:p>
            <a:r>
              <a:rPr lang="en-US" b="1" dirty="0"/>
              <a:t>Approach: flexible component-based framework &amp; data structure</a:t>
            </a:r>
          </a:p>
        </p:txBody>
      </p:sp>
      <p:grpSp>
        <p:nvGrpSpPr>
          <p:cNvPr id="188" name="Group 187">
            <a:extLst>
              <a:ext uri="{FF2B5EF4-FFF2-40B4-BE49-F238E27FC236}">
                <a16:creationId xmlns:a16="http://schemas.microsoft.com/office/drawing/2014/main" id="{7AD6E0E7-F583-3A73-A977-2B13AF952648}"/>
              </a:ext>
            </a:extLst>
          </p:cNvPr>
          <p:cNvGrpSpPr/>
          <p:nvPr/>
        </p:nvGrpSpPr>
        <p:grpSpPr>
          <a:xfrm>
            <a:off x="2019001" y="1829637"/>
            <a:ext cx="8568600" cy="2792325"/>
            <a:chOff x="399050" y="1095850"/>
            <a:chExt cx="8568600" cy="2792325"/>
          </a:xfrm>
        </p:grpSpPr>
        <p:sp>
          <p:nvSpPr>
            <p:cNvPr id="96" name="Google Shape;60;p15">
              <a:extLst>
                <a:ext uri="{FF2B5EF4-FFF2-40B4-BE49-F238E27FC236}">
                  <a16:creationId xmlns:a16="http://schemas.microsoft.com/office/drawing/2014/main" id="{6B918599-EDAA-53FD-D758-145DF04D1C24}"/>
                </a:ext>
              </a:extLst>
            </p:cNvPr>
            <p:cNvSpPr/>
            <p:nvPr/>
          </p:nvSpPr>
          <p:spPr>
            <a:xfrm>
              <a:off x="3467100" y="1468975"/>
              <a:ext cx="2093100" cy="2041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61;p15">
              <a:extLst>
                <a:ext uri="{FF2B5EF4-FFF2-40B4-BE49-F238E27FC236}">
                  <a16:creationId xmlns:a16="http://schemas.microsoft.com/office/drawing/2014/main" id="{E11C0B7E-DCEF-0751-FF27-131A5C5137EB}"/>
                </a:ext>
              </a:extLst>
            </p:cNvPr>
            <p:cNvSpPr/>
            <p:nvPr/>
          </p:nvSpPr>
          <p:spPr>
            <a:xfrm>
              <a:off x="5724225" y="1466850"/>
              <a:ext cx="3179100" cy="2041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62;p15">
              <a:extLst>
                <a:ext uri="{FF2B5EF4-FFF2-40B4-BE49-F238E27FC236}">
                  <a16:creationId xmlns:a16="http://schemas.microsoft.com/office/drawing/2014/main" id="{1598ECC4-164B-DAE1-8E4A-9F12080CADF1}"/>
                </a:ext>
              </a:extLst>
            </p:cNvPr>
            <p:cNvSpPr/>
            <p:nvPr/>
          </p:nvSpPr>
          <p:spPr>
            <a:xfrm>
              <a:off x="447675" y="1466850"/>
              <a:ext cx="2855400" cy="2041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99" name="Google Shape;63;p15">
              <a:extLst>
                <a:ext uri="{FF2B5EF4-FFF2-40B4-BE49-F238E27FC236}">
                  <a16:creationId xmlns:a16="http://schemas.microsoft.com/office/drawing/2014/main" id="{7884139A-7C64-13DC-EB89-04A66CC8B6C8}"/>
                </a:ext>
              </a:extLst>
            </p:cNvPr>
            <p:cNvGrpSpPr/>
            <p:nvPr/>
          </p:nvGrpSpPr>
          <p:grpSpPr>
            <a:xfrm>
              <a:off x="1519050" y="2780113"/>
              <a:ext cx="1021800" cy="412562"/>
              <a:chOff x="440375" y="1783350"/>
              <a:chExt cx="1021800" cy="412562"/>
            </a:xfrm>
          </p:grpSpPr>
          <p:sp>
            <p:nvSpPr>
              <p:cNvPr id="100" name="Google Shape;64;p15">
                <a:extLst>
                  <a:ext uri="{FF2B5EF4-FFF2-40B4-BE49-F238E27FC236}">
                    <a16:creationId xmlns:a16="http://schemas.microsoft.com/office/drawing/2014/main" id="{F9C4CA50-D838-ED29-396C-3947F8A182A5}"/>
                  </a:ext>
                </a:extLst>
              </p:cNvPr>
              <p:cNvSpPr/>
              <p:nvPr/>
            </p:nvSpPr>
            <p:spPr>
              <a:xfrm>
                <a:off x="440375" y="1951412"/>
                <a:ext cx="1021800" cy="244500"/>
              </a:xfrm>
              <a:prstGeom prst="rect">
                <a:avLst/>
              </a:prstGeom>
              <a:noFill/>
              <a:ln w="9525" cap="flat" cmpd="sng">
                <a:solidFill>
                  <a:srgbClr val="8667AD"/>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65;p15">
                <a:extLst>
                  <a:ext uri="{FF2B5EF4-FFF2-40B4-BE49-F238E27FC236}">
                    <a16:creationId xmlns:a16="http://schemas.microsoft.com/office/drawing/2014/main" id="{FDF5FA33-B0C9-1836-BCA7-9711F5243B81}"/>
                  </a:ext>
                </a:extLst>
              </p:cNvPr>
              <p:cNvSpPr/>
              <p:nvPr/>
            </p:nvSpPr>
            <p:spPr>
              <a:xfrm>
                <a:off x="440375" y="1783350"/>
                <a:ext cx="1021800" cy="168000"/>
              </a:xfrm>
              <a:prstGeom prst="rect">
                <a:avLst/>
              </a:prstGeom>
              <a:solidFill>
                <a:srgbClr val="8667AD"/>
              </a:solidFill>
              <a:ln w="9525" cap="flat" cmpd="sng">
                <a:solidFill>
                  <a:srgbClr val="8667A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en" sz="1200" kern="0">
                    <a:solidFill>
                      <a:srgbClr val="FFFFFF"/>
                    </a:solidFill>
                    <a:latin typeface="Arial"/>
                    <a:cs typeface="Arial"/>
                    <a:sym typeface="Arial"/>
                  </a:rPr>
                  <a:t>Edge</a:t>
                </a:r>
                <a:endParaRPr sz="1400" kern="0">
                  <a:solidFill>
                    <a:srgbClr val="000000"/>
                  </a:solidFill>
                  <a:latin typeface="Arial"/>
                  <a:cs typeface="Arial"/>
                  <a:sym typeface="Arial"/>
                </a:endParaRPr>
              </a:p>
            </p:txBody>
          </p:sp>
        </p:grpSp>
        <p:sp>
          <p:nvSpPr>
            <p:cNvPr id="102" name="Google Shape;66;p15">
              <a:extLst>
                <a:ext uri="{FF2B5EF4-FFF2-40B4-BE49-F238E27FC236}">
                  <a16:creationId xmlns:a16="http://schemas.microsoft.com/office/drawing/2014/main" id="{68B74A04-7248-DB82-F4E0-C20FA3368F34}"/>
                </a:ext>
              </a:extLst>
            </p:cNvPr>
            <p:cNvSpPr/>
            <p:nvPr/>
          </p:nvSpPr>
          <p:spPr>
            <a:xfrm>
              <a:off x="447675" y="1469025"/>
              <a:ext cx="2855400" cy="1680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lnSpc>
                  <a:spcPct val="70000"/>
                </a:lnSpc>
                <a:buClr>
                  <a:srgbClr val="000000"/>
                </a:buClr>
                <a:buFont typeface="Arial"/>
                <a:buNone/>
              </a:pPr>
              <a:r>
                <a:rPr lang="en" sz="1200" kern="0">
                  <a:solidFill>
                    <a:srgbClr val="000000"/>
                  </a:solidFill>
                  <a:latin typeface="Arial"/>
                  <a:cs typeface="Arial"/>
                  <a:sym typeface="Arial"/>
                </a:rPr>
                <a:t>Plasma State File</a:t>
              </a:r>
              <a:endParaRPr sz="1200" kern="0">
                <a:solidFill>
                  <a:srgbClr val="000000"/>
                </a:solidFill>
                <a:latin typeface="Arial"/>
                <a:cs typeface="Arial"/>
                <a:sym typeface="Arial"/>
              </a:endParaRPr>
            </a:p>
          </p:txBody>
        </p:sp>
        <p:sp>
          <p:nvSpPr>
            <p:cNvPr id="103" name="Google Shape;67;p15">
              <a:extLst>
                <a:ext uri="{FF2B5EF4-FFF2-40B4-BE49-F238E27FC236}">
                  <a16:creationId xmlns:a16="http://schemas.microsoft.com/office/drawing/2014/main" id="{53910F1B-CA64-39C7-F16B-B365E6F5A4AB}"/>
                </a:ext>
              </a:extLst>
            </p:cNvPr>
            <p:cNvSpPr/>
            <p:nvPr/>
          </p:nvSpPr>
          <p:spPr>
            <a:xfrm>
              <a:off x="447675" y="3340650"/>
              <a:ext cx="2855400" cy="1680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Arial"/>
                  <a:cs typeface="Arial"/>
                  <a:sym typeface="Arial"/>
                </a:rPr>
                <a:t>Driver</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04" name="Google Shape;68;p15">
              <a:extLst>
                <a:ext uri="{FF2B5EF4-FFF2-40B4-BE49-F238E27FC236}">
                  <a16:creationId xmlns:a16="http://schemas.microsoft.com/office/drawing/2014/main" id="{6370EF69-4311-5632-7BE8-3F645415399C}"/>
                </a:ext>
              </a:extLst>
            </p:cNvPr>
            <p:cNvPicPr preferRelativeResize="0"/>
            <p:nvPr/>
          </p:nvPicPr>
          <p:blipFill>
            <a:blip r:embed="rId3">
              <a:alphaModFix amt="60000"/>
            </a:blip>
            <a:stretch>
              <a:fillRect/>
            </a:stretch>
          </p:blipFill>
          <p:spPr>
            <a:xfrm flipH="1">
              <a:off x="4133450" y="2127025"/>
              <a:ext cx="817923" cy="771275"/>
            </a:xfrm>
            <a:prstGeom prst="rect">
              <a:avLst/>
            </a:prstGeom>
            <a:noFill/>
            <a:ln>
              <a:noFill/>
            </a:ln>
          </p:spPr>
        </p:pic>
        <p:sp>
          <p:nvSpPr>
            <p:cNvPr id="105" name="Google Shape;69;p15">
              <a:extLst>
                <a:ext uri="{FF2B5EF4-FFF2-40B4-BE49-F238E27FC236}">
                  <a16:creationId xmlns:a16="http://schemas.microsoft.com/office/drawing/2014/main" id="{0650DB46-3736-F7B5-1CFA-DC46FC8B1EB5}"/>
                </a:ext>
              </a:extLst>
            </p:cNvPr>
            <p:cNvSpPr/>
            <p:nvPr/>
          </p:nvSpPr>
          <p:spPr>
            <a:xfrm>
              <a:off x="5724225" y="1469025"/>
              <a:ext cx="3179100" cy="1680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lnSpc>
                  <a:spcPct val="70000"/>
                </a:lnSpc>
                <a:buClr>
                  <a:srgbClr val="000000"/>
                </a:buClr>
                <a:buFont typeface="Arial"/>
                <a:buNone/>
              </a:pPr>
              <a:r>
                <a:rPr lang="en" sz="1200" kern="0">
                  <a:solidFill>
                    <a:srgbClr val="000000"/>
                  </a:solidFill>
                  <a:latin typeface="Arial"/>
                  <a:cs typeface="Arial"/>
                  <a:sym typeface="Arial"/>
                </a:rPr>
                <a:t>Engineering State File</a:t>
              </a:r>
              <a:endParaRPr sz="1200" kern="0">
                <a:solidFill>
                  <a:srgbClr val="000000"/>
                </a:solidFill>
                <a:latin typeface="Arial"/>
                <a:cs typeface="Arial"/>
                <a:sym typeface="Arial"/>
              </a:endParaRPr>
            </a:p>
          </p:txBody>
        </p:sp>
        <p:sp>
          <p:nvSpPr>
            <p:cNvPr id="106" name="Google Shape;70;p15">
              <a:extLst>
                <a:ext uri="{FF2B5EF4-FFF2-40B4-BE49-F238E27FC236}">
                  <a16:creationId xmlns:a16="http://schemas.microsoft.com/office/drawing/2014/main" id="{1E056C93-167C-ED3A-B55C-35ABD70DD626}"/>
                </a:ext>
              </a:extLst>
            </p:cNvPr>
            <p:cNvSpPr/>
            <p:nvPr/>
          </p:nvSpPr>
          <p:spPr>
            <a:xfrm>
              <a:off x="5724225" y="3340675"/>
              <a:ext cx="3179100" cy="1680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Arial"/>
                  <a:cs typeface="Arial"/>
                  <a:sym typeface="Arial"/>
                </a:rPr>
                <a:t>Driver</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71;p15">
              <a:extLst>
                <a:ext uri="{FF2B5EF4-FFF2-40B4-BE49-F238E27FC236}">
                  <a16:creationId xmlns:a16="http://schemas.microsoft.com/office/drawing/2014/main" id="{C7C199A1-B9C7-8A65-2FEF-15B9057B5B5F}"/>
                </a:ext>
              </a:extLst>
            </p:cNvPr>
            <p:cNvSpPr/>
            <p:nvPr/>
          </p:nvSpPr>
          <p:spPr>
            <a:xfrm>
              <a:off x="399050" y="3720175"/>
              <a:ext cx="8568600" cy="1680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Arial"/>
                  <a:cs typeface="Arial"/>
                  <a:sym typeface="Arial"/>
                </a:rPr>
                <a:t>Driver</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72;p15">
              <a:extLst>
                <a:ext uri="{FF2B5EF4-FFF2-40B4-BE49-F238E27FC236}">
                  <a16:creationId xmlns:a16="http://schemas.microsoft.com/office/drawing/2014/main" id="{CBF9AF15-5487-43AF-4DDA-1C4E395CADC9}"/>
                </a:ext>
              </a:extLst>
            </p:cNvPr>
            <p:cNvSpPr/>
            <p:nvPr/>
          </p:nvSpPr>
          <p:spPr>
            <a:xfrm>
              <a:off x="399050" y="1095850"/>
              <a:ext cx="8568600" cy="1680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en" sz="1200" kern="0">
                  <a:solidFill>
                    <a:srgbClr val="000000"/>
                  </a:solidFill>
                  <a:latin typeface="Arial"/>
                  <a:cs typeface="Arial"/>
                  <a:sym typeface="Arial"/>
                </a:rPr>
                <a:t>System State File</a:t>
              </a:r>
              <a:endParaRPr sz="1200" kern="0">
                <a:solidFill>
                  <a:srgbClr val="000000"/>
                </a:solidFill>
                <a:latin typeface="Arial"/>
                <a:cs typeface="Arial"/>
                <a:sym typeface="Arial"/>
              </a:endParaRPr>
            </a:p>
          </p:txBody>
        </p:sp>
        <p:grpSp>
          <p:nvGrpSpPr>
            <p:cNvPr id="109" name="Google Shape;73;p15">
              <a:extLst>
                <a:ext uri="{FF2B5EF4-FFF2-40B4-BE49-F238E27FC236}">
                  <a16:creationId xmlns:a16="http://schemas.microsoft.com/office/drawing/2014/main" id="{AA52A8B8-5283-25E4-F25B-FCD68AD9F8C5}"/>
                </a:ext>
              </a:extLst>
            </p:cNvPr>
            <p:cNvGrpSpPr/>
            <p:nvPr/>
          </p:nvGrpSpPr>
          <p:grpSpPr>
            <a:xfrm>
              <a:off x="520568" y="1834375"/>
              <a:ext cx="1369423" cy="845450"/>
              <a:chOff x="211793" y="1783350"/>
              <a:chExt cx="1369423" cy="845450"/>
            </a:xfrm>
          </p:grpSpPr>
          <p:grpSp>
            <p:nvGrpSpPr>
              <p:cNvPr id="110" name="Google Shape;74;p15">
                <a:extLst>
                  <a:ext uri="{FF2B5EF4-FFF2-40B4-BE49-F238E27FC236}">
                    <a16:creationId xmlns:a16="http://schemas.microsoft.com/office/drawing/2014/main" id="{85B9D90E-D9DE-4406-F00B-0D1AAD1CF01E}"/>
                  </a:ext>
                </a:extLst>
              </p:cNvPr>
              <p:cNvGrpSpPr/>
              <p:nvPr/>
            </p:nvGrpSpPr>
            <p:grpSpPr>
              <a:xfrm>
                <a:off x="211793" y="1783350"/>
                <a:ext cx="1369423" cy="845450"/>
                <a:chOff x="440375" y="1783350"/>
                <a:chExt cx="1021805" cy="845450"/>
              </a:xfrm>
            </p:grpSpPr>
            <p:sp>
              <p:nvSpPr>
                <p:cNvPr id="120" name="Google Shape;75;p15">
                  <a:extLst>
                    <a:ext uri="{FF2B5EF4-FFF2-40B4-BE49-F238E27FC236}">
                      <a16:creationId xmlns:a16="http://schemas.microsoft.com/office/drawing/2014/main" id="{F85EBD9E-92E1-E396-38E1-C17AD1C17FEC}"/>
                    </a:ext>
                  </a:extLst>
                </p:cNvPr>
                <p:cNvSpPr/>
                <p:nvPr/>
              </p:nvSpPr>
              <p:spPr>
                <a:xfrm>
                  <a:off x="440380" y="1951400"/>
                  <a:ext cx="1021800" cy="677400"/>
                </a:xfrm>
                <a:prstGeom prst="rect">
                  <a:avLst/>
                </a:prstGeom>
                <a:noFill/>
                <a:ln w="9525" cap="flat" cmpd="sng">
                  <a:solidFill>
                    <a:srgbClr val="B5388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76;p15">
                  <a:extLst>
                    <a:ext uri="{FF2B5EF4-FFF2-40B4-BE49-F238E27FC236}">
                      <a16:creationId xmlns:a16="http://schemas.microsoft.com/office/drawing/2014/main" id="{4C656265-05FA-774B-1A11-53D8DD8A1A38}"/>
                    </a:ext>
                  </a:extLst>
                </p:cNvPr>
                <p:cNvSpPr/>
                <p:nvPr/>
              </p:nvSpPr>
              <p:spPr>
                <a:xfrm>
                  <a:off x="440375" y="1783350"/>
                  <a:ext cx="1021800" cy="168000"/>
                </a:xfrm>
                <a:prstGeom prst="rect">
                  <a:avLst/>
                </a:prstGeom>
                <a:solidFill>
                  <a:srgbClr val="B53887"/>
                </a:solidFill>
                <a:ln w="9525" cap="flat" cmpd="sng">
                  <a:solidFill>
                    <a:srgbClr val="B53887"/>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en" sz="1200" kern="0" dirty="0">
                      <a:solidFill>
                        <a:srgbClr val="FFFFFF"/>
                      </a:solidFill>
                      <a:latin typeface="Arial"/>
                      <a:cs typeface="Arial"/>
                      <a:sym typeface="Arial"/>
                    </a:rPr>
                    <a:t>Core</a:t>
                  </a:r>
                  <a:endParaRPr sz="1200" kern="0" dirty="0">
                    <a:solidFill>
                      <a:srgbClr val="FFFFFF"/>
                    </a:solidFill>
                    <a:latin typeface="Arial"/>
                    <a:cs typeface="Arial"/>
                    <a:sym typeface="Arial"/>
                  </a:endParaRPr>
                </a:p>
              </p:txBody>
            </p:sp>
          </p:grpSp>
          <p:sp>
            <p:nvSpPr>
              <p:cNvPr id="111" name="Google Shape;77;p15">
                <a:extLst>
                  <a:ext uri="{FF2B5EF4-FFF2-40B4-BE49-F238E27FC236}">
                    <a16:creationId xmlns:a16="http://schemas.microsoft.com/office/drawing/2014/main" id="{C0B71E2B-4644-C706-0434-795E4CED9E3E}"/>
                  </a:ext>
                </a:extLst>
              </p:cNvPr>
              <p:cNvSpPr/>
              <p:nvPr/>
            </p:nvSpPr>
            <p:spPr>
              <a:xfrm>
                <a:off x="229350" y="198065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FASTRAN</a:t>
                </a:r>
                <a:endParaRPr sz="700" kern="0">
                  <a:solidFill>
                    <a:srgbClr val="000000"/>
                  </a:solidFill>
                  <a:latin typeface="Arial"/>
                  <a:cs typeface="Arial"/>
                  <a:sym typeface="Arial"/>
                </a:endParaRPr>
              </a:p>
            </p:txBody>
          </p:sp>
          <p:sp>
            <p:nvSpPr>
              <p:cNvPr id="112" name="Google Shape;78;p15">
                <a:extLst>
                  <a:ext uri="{FF2B5EF4-FFF2-40B4-BE49-F238E27FC236}">
                    <a16:creationId xmlns:a16="http://schemas.microsoft.com/office/drawing/2014/main" id="{B92ED524-88AA-8970-1D34-8359EBF92BC5}"/>
                  </a:ext>
                </a:extLst>
              </p:cNvPr>
              <p:cNvSpPr/>
              <p:nvPr/>
            </p:nvSpPr>
            <p:spPr>
              <a:xfrm>
                <a:off x="229350" y="2185425"/>
                <a:ext cx="3618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TGLF</a:t>
                </a:r>
                <a:endParaRPr sz="700" kern="0">
                  <a:solidFill>
                    <a:srgbClr val="000000"/>
                  </a:solidFill>
                  <a:latin typeface="Arial"/>
                  <a:cs typeface="Arial"/>
                  <a:sym typeface="Arial"/>
                </a:endParaRPr>
              </a:p>
            </p:txBody>
          </p:sp>
          <p:sp>
            <p:nvSpPr>
              <p:cNvPr id="113" name="Google Shape;79;p15">
                <a:extLst>
                  <a:ext uri="{FF2B5EF4-FFF2-40B4-BE49-F238E27FC236}">
                    <a16:creationId xmlns:a16="http://schemas.microsoft.com/office/drawing/2014/main" id="{F975DED8-3DDE-A3C7-ED60-3DE12A14E4B6}"/>
                  </a:ext>
                </a:extLst>
              </p:cNvPr>
              <p:cNvSpPr/>
              <p:nvPr/>
            </p:nvSpPr>
            <p:spPr>
              <a:xfrm>
                <a:off x="229350" y="241155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NCLASS</a:t>
                </a:r>
                <a:endParaRPr sz="700" kern="0">
                  <a:solidFill>
                    <a:srgbClr val="000000"/>
                  </a:solidFill>
                  <a:latin typeface="Arial"/>
                  <a:cs typeface="Arial"/>
                  <a:sym typeface="Arial"/>
                </a:endParaRPr>
              </a:p>
            </p:txBody>
          </p:sp>
          <p:sp>
            <p:nvSpPr>
              <p:cNvPr id="114" name="Google Shape;80;p15">
                <a:extLst>
                  <a:ext uri="{FF2B5EF4-FFF2-40B4-BE49-F238E27FC236}">
                    <a16:creationId xmlns:a16="http://schemas.microsoft.com/office/drawing/2014/main" id="{087918A7-EA62-6904-32D6-D96A1B0C9346}"/>
                  </a:ext>
                </a:extLst>
              </p:cNvPr>
              <p:cNvSpPr/>
              <p:nvPr/>
            </p:nvSpPr>
            <p:spPr>
              <a:xfrm>
                <a:off x="718200" y="1980650"/>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EFIT</a:t>
                </a:r>
                <a:endParaRPr sz="700" kern="0">
                  <a:solidFill>
                    <a:srgbClr val="000000"/>
                  </a:solidFill>
                  <a:latin typeface="Arial"/>
                  <a:cs typeface="Arial"/>
                  <a:sym typeface="Arial"/>
                </a:endParaRPr>
              </a:p>
            </p:txBody>
          </p:sp>
          <p:sp>
            <p:nvSpPr>
              <p:cNvPr id="115" name="Google Shape;81;p15">
                <a:extLst>
                  <a:ext uri="{FF2B5EF4-FFF2-40B4-BE49-F238E27FC236}">
                    <a16:creationId xmlns:a16="http://schemas.microsoft.com/office/drawing/2014/main" id="{2C66546C-BB8D-E46D-27C3-4436B3B4A16F}"/>
                  </a:ext>
                </a:extLst>
              </p:cNvPr>
              <p:cNvSpPr/>
              <p:nvPr/>
            </p:nvSpPr>
            <p:spPr>
              <a:xfrm>
                <a:off x="718200" y="2185425"/>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DCON</a:t>
                </a:r>
                <a:endParaRPr sz="700" kern="0">
                  <a:solidFill>
                    <a:srgbClr val="000000"/>
                  </a:solidFill>
                  <a:latin typeface="Arial"/>
                  <a:cs typeface="Arial"/>
                  <a:sym typeface="Arial"/>
                </a:endParaRPr>
              </a:p>
            </p:txBody>
          </p:sp>
          <p:sp>
            <p:nvSpPr>
              <p:cNvPr id="116" name="Google Shape;82;p15">
                <a:extLst>
                  <a:ext uri="{FF2B5EF4-FFF2-40B4-BE49-F238E27FC236}">
                    <a16:creationId xmlns:a16="http://schemas.microsoft.com/office/drawing/2014/main" id="{CE6F2BEC-EF5A-77A7-79DA-72D68F7A4119}"/>
                  </a:ext>
                </a:extLst>
              </p:cNvPr>
              <p:cNvSpPr/>
              <p:nvPr/>
            </p:nvSpPr>
            <p:spPr>
              <a:xfrm>
                <a:off x="718200" y="2390200"/>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GATO</a:t>
                </a:r>
                <a:endParaRPr sz="700" kern="0">
                  <a:solidFill>
                    <a:srgbClr val="000000"/>
                  </a:solidFill>
                  <a:latin typeface="Arial"/>
                  <a:cs typeface="Arial"/>
                  <a:sym typeface="Arial"/>
                </a:endParaRPr>
              </a:p>
            </p:txBody>
          </p:sp>
          <p:sp>
            <p:nvSpPr>
              <p:cNvPr id="117" name="Google Shape;83;p15">
                <a:extLst>
                  <a:ext uri="{FF2B5EF4-FFF2-40B4-BE49-F238E27FC236}">
                    <a16:creationId xmlns:a16="http://schemas.microsoft.com/office/drawing/2014/main" id="{4468EA74-2C1F-DB9B-3162-1F63F04B107E}"/>
                  </a:ext>
                </a:extLst>
              </p:cNvPr>
              <p:cNvSpPr/>
              <p:nvPr/>
            </p:nvSpPr>
            <p:spPr>
              <a:xfrm>
                <a:off x="1094250" y="1987675"/>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dirty="0">
                    <a:solidFill>
                      <a:srgbClr val="000000"/>
                    </a:solidFill>
                    <a:latin typeface="Arial"/>
                    <a:cs typeface="Arial"/>
                    <a:sym typeface="Arial"/>
                  </a:rPr>
                  <a:t>NUBEAM</a:t>
                </a:r>
                <a:endParaRPr sz="700" kern="0" dirty="0">
                  <a:solidFill>
                    <a:srgbClr val="000000"/>
                  </a:solidFill>
                  <a:latin typeface="Arial"/>
                  <a:cs typeface="Arial"/>
                  <a:sym typeface="Arial"/>
                </a:endParaRPr>
              </a:p>
            </p:txBody>
          </p:sp>
          <p:sp>
            <p:nvSpPr>
              <p:cNvPr id="118" name="Google Shape;84;p15">
                <a:extLst>
                  <a:ext uri="{FF2B5EF4-FFF2-40B4-BE49-F238E27FC236}">
                    <a16:creationId xmlns:a16="http://schemas.microsoft.com/office/drawing/2014/main" id="{D7B27D00-B030-794B-8B61-904A02534A34}"/>
                  </a:ext>
                </a:extLst>
              </p:cNvPr>
              <p:cNvSpPr/>
              <p:nvPr/>
            </p:nvSpPr>
            <p:spPr>
              <a:xfrm>
                <a:off x="1094250" y="2185425"/>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TORAY</a:t>
                </a:r>
                <a:endParaRPr sz="700" kern="0">
                  <a:solidFill>
                    <a:srgbClr val="000000"/>
                  </a:solidFill>
                  <a:latin typeface="Arial"/>
                  <a:cs typeface="Arial"/>
                  <a:sym typeface="Arial"/>
                </a:endParaRPr>
              </a:p>
            </p:txBody>
          </p:sp>
          <p:sp>
            <p:nvSpPr>
              <p:cNvPr id="119" name="Google Shape;85;p15">
                <a:extLst>
                  <a:ext uri="{FF2B5EF4-FFF2-40B4-BE49-F238E27FC236}">
                    <a16:creationId xmlns:a16="http://schemas.microsoft.com/office/drawing/2014/main" id="{1CFCCDB3-6594-B876-9871-08E96A80C98B}"/>
                  </a:ext>
                </a:extLst>
              </p:cNvPr>
              <p:cNvSpPr/>
              <p:nvPr/>
            </p:nvSpPr>
            <p:spPr>
              <a:xfrm>
                <a:off x="1094250" y="241155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GENRAY</a:t>
                </a:r>
                <a:endParaRPr sz="700" kern="0">
                  <a:solidFill>
                    <a:srgbClr val="000000"/>
                  </a:solidFill>
                  <a:latin typeface="Arial"/>
                  <a:cs typeface="Arial"/>
                  <a:sym typeface="Arial"/>
                </a:endParaRPr>
              </a:p>
            </p:txBody>
          </p:sp>
        </p:grpSp>
        <p:grpSp>
          <p:nvGrpSpPr>
            <p:cNvPr id="122" name="Google Shape;86;p15">
              <a:extLst>
                <a:ext uri="{FF2B5EF4-FFF2-40B4-BE49-F238E27FC236}">
                  <a16:creationId xmlns:a16="http://schemas.microsoft.com/office/drawing/2014/main" id="{4FED7297-F427-170D-A7E3-DC7711C19A30}"/>
                </a:ext>
              </a:extLst>
            </p:cNvPr>
            <p:cNvGrpSpPr/>
            <p:nvPr/>
          </p:nvGrpSpPr>
          <p:grpSpPr>
            <a:xfrm>
              <a:off x="5781750" y="1793150"/>
              <a:ext cx="1021850" cy="703550"/>
              <a:chOff x="5663400" y="1810975"/>
              <a:chExt cx="1021850" cy="703550"/>
            </a:xfrm>
          </p:grpSpPr>
          <p:grpSp>
            <p:nvGrpSpPr>
              <p:cNvPr id="123" name="Google Shape;87;p15">
                <a:extLst>
                  <a:ext uri="{FF2B5EF4-FFF2-40B4-BE49-F238E27FC236}">
                    <a16:creationId xmlns:a16="http://schemas.microsoft.com/office/drawing/2014/main" id="{48441407-9EE4-9C10-B4A5-EFB0E8C81601}"/>
                  </a:ext>
                </a:extLst>
              </p:cNvPr>
              <p:cNvGrpSpPr/>
              <p:nvPr/>
            </p:nvGrpSpPr>
            <p:grpSpPr>
              <a:xfrm>
                <a:off x="5663400" y="1810975"/>
                <a:ext cx="1021850" cy="703550"/>
                <a:chOff x="1521375" y="1783350"/>
                <a:chExt cx="1021850" cy="703550"/>
              </a:xfrm>
            </p:grpSpPr>
            <p:sp>
              <p:nvSpPr>
                <p:cNvPr id="126" name="Google Shape;88;p15">
                  <a:extLst>
                    <a:ext uri="{FF2B5EF4-FFF2-40B4-BE49-F238E27FC236}">
                      <a16:creationId xmlns:a16="http://schemas.microsoft.com/office/drawing/2014/main" id="{DEC4D0A9-1312-6F35-09B4-91C3B90FEE73}"/>
                    </a:ext>
                  </a:extLst>
                </p:cNvPr>
                <p:cNvSpPr/>
                <p:nvPr/>
              </p:nvSpPr>
              <p:spPr>
                <a:xfrm>
                  <a:off x="1521375" y="2074400"/>
                  <a:ext cx="1021800" cy="412500"/>
                </a:xfrm>
                <a:prstGeom prst="rect">
                  <a:avLst/>
                </a:prstGeom>
                <a:noFill/>
                <a:ln w="952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89;p15">
                  <a:extLst>
                    <a:ext uri="{FF2B5EF4-FFF2-40B4-BE49-F238E27FC236}">
                      <a16:creationId xmlns:a16="http://schemas.microsoft.com/office/drawing/2014/main" id="{43D9B2D5-34CF-CA10-4260-F5FFFD28EFB4}"/>
                    </a:ext>
                  </a:extLst>
                </p:cNvPr>
                <p:cNvSpPr/>
                <p:nvPr/>
              </p:nvSpPr>
              <p:spPr>
                <a:xfrm>
                  <a:off x="1521425" y="1783350"/>
                  <a:ext cx="1021800" cy="293700"/>
                </a:xfrm>
                <a:prstGeom prst="rect">
                  <a:avLst/>
                </a:prstGeom>
                <a:solidFill>
                  <a:srgbClr val="FFAB40"/>
                </a:solidFill>
                <a:ln w="952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8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a:ln>
                        <a:noFill/>
                      </a:ln>
                      <a:solidFill>
                        <a:srgbClr val="FFFFFF"/>
                      </a:solidFill>
                      <a:effectLst/>
                      <a:uLnTx/>
                      <a:uFillTx/>
                      <a:latin typeface="Arial"/>
                      <a:cs typeface="Arial"/>
                      <a:sym typeface="Arial"/>
                    </a:rPr>
                    <a:t>Neutronics/</a:t>
                  </a:r>
                  <a:br>
                    <a:rPr kumimoji="0" lang="en" sz="1200" b="0" i="0" u="none" strike="noStrike" kern="0" cap="none" spc="0" normalizeH="0" baseline="0" noProof="0">
                      <a:ln>
                        <a:noFill/>
                      </a:ln>
                      <a:solidFill>
                        <a:srgbClr val="FFFFFF"/>
                      </a:solidFill>
                      <a:effectLst/>
                      <a:uLnTx/>
                      <a:uFillTx/>
                      <a:latin typeface="Arial"/>
                      <a:cs typeface="Arial"/>
                      <a:sym typeface="Arial"/>
                    </a:rPr>
                  </a:br>
                  <a:r>
                    <a:rPr kumimoji="0" lang="en" sz="1200" b="0" i="0" u="none" strike="noStrike" kern="0" cap="none" spc="0" normalizeH="0" baseline="0" noProof="0">
                      <a:ln>
                        <a:noFill/>
                      </a:ln>
                      <a:solidFill>
                        <a:srgbClr val="FFFFFF"/>
                      </a:solidFill>
                      <a:effectLst/>
                      <a:uLnTx/>
                      <a:uFillTx/>
                      <a:latin typeface="Arial"/>
                      <a:cs typeface="Arial"/>
                      <a:sym typeface="Arial"/>
                    </a:rPr>
                    <a:t>Tritium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 name="Google Shape;90;p15">
                <a:extLst>
                  <a:ext uri="{FF2B5EF4-FFF2-40B4-BE49-F238E27FC236}">
                    <a16:creationId xmlns:a16="http://schemas.microsoft.com/office/drawing/2014/main" id="{B0B50D80-06B4-F78B-30FA-C3893ABF5F50}"/>
                  </a:ext>
                </a:extLst>
              </p:cNvPr>
              <p:cNvSpPr/>
              <p:nvPr/>
            </p:nvSpPr>
            <p:spPr>
              <a:xfrm>
                <a:off x="5984675" y="212710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700" b="0" i="0" u="none" strike="noStrike" kern="0" cap="none" spc="0" normalizeH="0" baseline="0" noProof="0">
                    <a:ln>
                      <a:noFill/>
                    </a:ln>
                    <a:solidFill>
                      <a:srgbClr val="000000"/>
                    </a:solidFill>
                    <a:effectLst/>
                    <a:uLnTx/>
                    <a:uFillTx/>
                    <a:latin typeface="Arial"/>
                    <a:cs typeface="Arial"/>
                    <a:sym typeface="Arial"/>
                  </a:rPr>
                  <a:t>MCNP</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91;p15">
                <a:extLst>
                  <a:ext uri="{FF2B5EF4-FFF2-40B4-BE49-F238E27FC236}">
                    <a16:creationId xmlns:a16="http://schemas.microsoft.com/office/drawing/2014/main" id="{9F99F06F-BDCA-526D-F016-57899F834584}"/>
                  </a:ext>
                </a:extLst>
              </p:cNvPr>
              <p:cNvSpPr/>
              <p:nvPr/>
            </p:nvSpPr>
            <p:spPr>
              <a:xfrm>
                <a:off x="5984675" y="2317525"/>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700" b="0" i="0" u="none" strike="noStrike" kern="0" cap="none" spc="0" normalizeH="0" baseline="0" noProof="0">
                    <a:ln>
                      <a:noFill/>
                    </a:ln>
                    <a:solidFill>
                      <a:srgbClr val="000000"/>
                    </a:solidFill>
                    <a:effectLst/>
                    <a:uLnTx/>
                    <a:uFillTx/>
                    <a:latin typeface="Arial"/>
                    <a:cs typeface="Arial"/>
                    <a:sym typeface="Arial"/>
                  </a:rPr>
                  <a:t>SHIFT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 name="Google Shape;92;p15">
              <a:extLst>
                <a:ext uri="{FF2B5EF4-FFF2-40B4-BE49-F238E27FC236}">
                  <a16:creationId xmlns:a16="http://schemas.microsoft.com/office/drawing/2014/main" id="{837E2659-0FC8-36F6-1367-13E2FB6896B4}"/>
                </a:ext>
              </a:extLst>
            </p:cNvPr>
            <p:cNvGrpSpPr/>
            <p:nvPr/>
          </p:nvGrpSpPr>
          <p:grpSpPr>
            <a:xfrm>
              <a:off x="6964687" y="1820925"/>
              <a:ext cx="942554" cy="638100"/>
              <a:chOff x="6884050" y="1874100"/>
              <a:chExt cx="942554" cy="638100"/>
            </a:xfrm>
          </p:grpSpPr>
          <p:grpSp>
            <p:nvGrpSpPr>
              <p:cNvPr id="129" name="Google Shape;93;p15">
                <a:extLst>
                  <a:ext uri="{FF2B5EF4-FFF2-40B4-BE49-F238E27FC236}">
                    <a16:creationId xmlns:a16="http://schemas.microsoft.com/office/drawing/2014/main" id="{E6100F2B-6C73-2859-6A15-4CD309EBF501}"/>
                  </a:ext>
                </a:extLst>
              </p:cNvPr>
              <p:cNvGrpSpPr/>
              <p:nvPr/>
            </p:nvGrpSpPr>
            <p:grpSpPr>
              <a:xfrm>
                <a:off x="6884050" y="1874100"/>
                <a:ext cx="942554" cy="638100"/>
                <a:chOff x="1521388" y="1783350"/>
                <a:chExt cx="1021850" cy="638100"/>
              </a:xfrm>
            </p:grpSpPr>
            <p:sp>
              <p:nvSpPr>
                <p:cNvPr id="131" name="Google Shape;94;p15">
                  <a:extLst>
                    <a:ext uri="{FF2B5EF4-FFF2-40B4-BE49-F238E27FC236}">
                      <a16:creationId xmlns:a16="http://schemas.microsoft.com/office/drawing/2014/main" id="{148DB459-B4B1-41AB-D867-3AD204F6163D}"/>
                    </a:ext>
                  </a:extLst>
                </p:cNvPr>
                <p:cNvSpPr/>
                <p:nvPr/>
              </p:nvSpPr>
              <p:spPr>
                <a:xfrm>
                  <a:off x="1521388" y="2067450"/>
                  <a:ext cx="1021800" cy="354000"/>
                </a:xfrm>
                <a:prstGeom prst="rect">
                  <a:avLst/>
                </a:prstGeom>
                <a:noFill/>
                <a:ln w="9525" cap="flat" cmpd="sng">
                  <a:solidFill>
                    <a:srgbClr val="90C12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100"/>
                    <a:buFont typeface="Arial"/>
                    <a:buNone/>
                  </a:pPr>
                  <a:endParaRPr sz="1400" kern="0">
                    <a:solidFill>
                      <a:srgbClr val="000000"/>
                    </a:solidFill>
                    <a:latin typeface="Arial"/>
                    <a:cs typeface="Arial"/>
                    <a:sym typeface="Arial"/>
                  </a:endParaRPr>
                </a:p>
              </p:txBody>
            </p:sp>
            <p:sp>
              <p:nvSpPr>
                <p:cNvPr id="132" name="Google Shape;95;p15">
                  <a:extLst>
                    <a:ext uri="{FF2B5EF4-FFF2-40B4-BE49-F238E27FC236}">
                      <a16:creationId xmlns:a16="http://schemas.microsoft.com/office/drawing/2014/main" id="{766D220A-80F8-AF00-B056-5C8B924B12CA}"/>
                    </a:ext>
                  </a:extLst>
                </p:cNvPr>
                <p:cNvSpPr/>
                <p:nvPr/>
              </p:nvSpPr>
              <p:spPr>
                <a:xfrm>
                  <a:off x="1521438" y="1783350"/>
                  <a:ext cx="1021800" cy="284100"/>
                </a:xfrm>
                <a:prstGeom prst="rect">
                  <a:avLst/>
                </a:prstGeom>
                <a:solidFill>
                  <a:srgbClr val="90C122"/>
                </a:solidFill>
                <a:ln w="9525" cap="flat" cmpd="sng">
                  <a:solidFill>
                    <a:srgbClr val="90C122"/>
                  </a:solidFill>
                  <a:prstDash val="solid"/>
                  <a:round/>
                  <a:headEnd type="none" w="sm" len="sm"/>
                  <a:tailEnd type="none" w="sm" len="sm"/>
                </a:ln>
              </p:spPr>
              <p:txBody>
                <a:bodyPr spcFirstLastPara="1" wrap="square" lIns="91425" tIns="91425" rIns="91425" bIns="91425" anchor="ctr" anchorCtr="0">
                  <a:noAutofit/>
                </a:bodyPr>
                <a:lstStyle/>
                <a:p>
                  <a:pPr algn="ctr">
                    <a:lnSpc>
                      <a:spcPct val="80000"/>
                    </a:lnSpc>
                    <a:buClr>
                      <a:srgbClr val="000000"/>
                    </a:buClr>
                    <a:buSzPts val="1100"/>
                    <a:buFont typeface="Arial"/>
                    <a:buNone/>
                  </a:pPr>
                  <a:r>
                    <a:rPr lang="en" sz="1200" kern="0">
                      <a:solidFill>
                        <a:srgbClr val="FFFFFF"/>
                      </a:solidFill>
                      <a:latin typeface="Arial"/>
                      <a:cs typeface="Arial"/>
                      <a:sym typeface="Arial"/>
                    </a:rPr>
                    <a:t>Structural Mechanics</a:t>
                  </a:r>
                  <a:endParaRPr sz="1400" kern="0">
                    <a:solidFill>
                      <a:srgbClr val="000000"/>
                    </a:solidFill>
                    <a:latin typeface="Arial"/>
                    <a:cs typeface="Arial"/>
                    <a:sym typeface="Arial"/>
                  </a:endParaRPr>
                </a:p>
              </p:txBody>
            </p:sp>
          </p:grpSp>
          <p:sp>
            <p:nvSpPr>
              <p:cNvPr id="130" name="Google Shape;96;p15">
                <a:extLst>
                  <a:ext uri="{FF2B5EF4-FFF2-40B4-BE49-F238E27FC236}">
                    <a16:creationId xmlns:a16="http://schemas.microsoft.com/office/drawing/2014/main" id="{FAC88F19-1B95-42ED-9E53-5CBDF3985C7A}"/>
                  </a:ext>
                </a:extLst>
              </p:cNvPr>
              <p:cNvSpPr/>
              <p:nvPr/>
            </p:nvSpPr>
            <p:spPr>
              <a:xfrm>
                <a:off x="7136163" y="2239600"/>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DIABLO</a:t>
                </a:r>
                <a:endParaRPr sz="700" kern="0">
                  <a:solidFill>
                    <a:srgbClr val="000000"/>
                  </a:solidFill>
                  <a:latin typeface="Arial"/>
                  <a:cs typeface="Arial"/>
                  <a:sym typeface="Arial"/>
                </a:endParaRPr>
              </a:p>
            </p:txBody>
          </p:sp>
        </p:grpSp>
        <p:grpSp>
          <p:nvGrpSpPr>
            <p:cNvPr id="133" name="Google Shape;97;p15">
              <a:extLst>
                <a:ext uri="{FF2B5EF4-FFF2-40B4-BE49-F238E27FC236}">
                  <a16:creationId xmlns:a16="http://schemas.microsoft.com/office/drawing/2014/main" id="{DA9BA97A-828F-334E-A125-58581AF1380C}"/>
                </a:ext>
              </a:extLst>
            </p:cNvPr>
            <p:cNvGrpSpPr/>
            <p:nvPr/>
          </p:nvGrpSpPr>
          <p:grpSpPr>
            <a:xfrm>
              <a:off x="6403776" y="2610200"/>
              <a:ext cx="973006" cy="579300"/>
              <a:chOff x="6308800" y="2640425"/>
              <a:chExt cx="1021850" cy="579300"/>
            </a:xfrm>
          </p:grpSpPr>
          <p:grpSp>
            <p:nvGrpSpPr>
              <p:cNvPr id="134" name="Google Shape;98;p15">
                <a:extLst>
                  <a:ext uri="{FF2B5EF4-FFF2-40B4-BE49-F238E27FC236}">
                    <a16:creationId xmlns:a16="http://schemas.microsoft.com/office/drawing/2014/main" id="{96912C4F-B176-BAAD-32E8-01DE3C49823D}"/>
                  </a:ext>
                </a:extLst>
              </p:cNvPr>
              <p:cNvGrpSpPr/>
              <p:nvPr/>
            </p:nvGrpSpPr>
            <p:grpSpPr>
              <a:xfrm>
                <a:off x="6308800" y="2640425"/>
                <a:ext cx="1021850" cy="579300"/>
                <a:chOff x="1521388" y="1783350"/>
                <a:chExt cx="1021850" cy="579300"/>
              </a:xfrm>
            </p:grpSpPr>
            <p:sp>
              <p:nvSpPr>
                <p:cNvPr id="136" name="Google Shape;99;p15">
                  <a:extLst>
                    <a:ext uri="{FF2B5EF4-FFF2-40B4-BE49-F238E27FC236}">
                      <a16:creationId xmlns:a16="http://schemas.microsoft.com/office/drawing/2014/main" id="{407C7060-7AAD-5452-69FB-08B3405031BB}"/>
                    </a:ext>
                  </a:extLst>
                </p:cNvPr>
                <p:cNvSpPr/>
                <p:nvPr/>
              </p:nvSpPr>
              <p:spPr>
                <a:xfrm>
                  <a:off x="1521388" y="2083950"/>
                  <a:ext cx="1021800" cy="278700"/>
                </a:xfrm>
                <a:prstGeom prst="rect">
                  <a:avLst/>
                </a:prstGeom>
                <a:noFill/>
                <a:ln w="9525" cap="flat" cmpd="sng">
                  <a:solidFill>
                    <a:srgbClr val="EA4935"/>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100"/>
                    <a:buFont typeface="Arial"/>
                    <a:buNone/>
                  </a:pPr>
                  <a:endParaRPr sz="1400" kern="0">
                    <a:solidFill>
                      <a:srgbClr val="000000"/>
                    </a:solidFill>
                    <a:latin typeface="Arial"/>
                    <a:cs typeface="Arial"/>
                    <a:sym typeface="Arial"/>
                  </a:endParaRPr>
                </a:p>
              </p:txBody>
            </p:sp>
            <p:sp>
              <p:nvSpPr>
                <p:cNvPr id="137" name="Google Shape;100;p15">
                  <a:extLst>
                    <a:ext uri="{FF2B5EF4-FFF2-40B4-BE49-F238E27FC236}">
                      <a16:creationId xmlns:a16="http://schemas.microsoft.com/office/drawing/2014/main" id="{F61A957C-934A-71A4-0DCB-610EDC528DC0}"/>
                    </a:ext>
                  </a:extLst>
                </p:cNvPr>
                <p:cNvSpPr/>
                <p:nvPr/>
              </p:nvSpPr>
              <p:spPr>
                <a:xfrm>
                  <a:off x="1521438" y="1783350"/>
                  <a:ext cx="1021800" cy="300600"/>
                </a:xfrm>
                <a:prstGeom prst="rect">
                  <a:avLst/>
                </a:prstGeom>
                <a:solidFill>
                  <a:srgbClr val="EA4935"/>
                </a:solidFill>
                <a:ln w="9525" cap="flat" cmpd="sng">
                  <a:solidFill>
                    <a:srgbClr val="EA4935"/>
                  </a:solidFill>
                  <a:prstDash val="solid"/>
                  <a:round/>
                  <a:headEnd type="none" w="sm" len="sm"/>
                  <a:tailEnd type="none" w="sm" len="sm"/>
                </a:ln>
              </p:spPr>
              <p:txBody>
                <a:bodyPr spcFirstLastPara="1" wrap="square" lIns="91425" tIns="91425" rIns="91425" bIns="91425" anchor="ctr" anchorCtr="0">
                  <a:noAutofit/>
                </a:bodyPr>
                <a:lstStyle/>
                <a:p>
                  <a:pPr algn="ctr">
                    <a:lnSpc>
                      <a:spcPct val="80000"/>
                    </a:lnSpc>
                    <a:buClr>
                      <a:srgbClr val="000000"/>
                    </a:buClr>
                    <a:buFont typeface="Arial"/>
                    <a:buNone/>
                  </a:pPr>
                  <a:r>
                    <a:rPr lang="en" sz="1200" kern="0">
                      <a:solidFill>
                        <a:srgbClr val="FFFFFF"/>
                      </a:solidFill>
                      <a:latin typeface="Arial"/>
                      <a:cs typeface="Arial"/>
                      <a:sym typeface="Arial"/>
                    </a:rPr>
                    <a:t>Thermal Hydraulics</a:t>
                  </a:r>
                  <a:endParaRPr sz="1400" kern="0">
                    <a:solidFill>
                      <a:srgbClr val="000000"/>
                    </a:solidFill>
                    <a:latin typeface="Arial"/>
                    <a:cs typeface="Arial"/>
                    <a:sym typeface="Arial"/>
                  </a:endParaRPr>
                </a:p>
              </p:txBody>
            </p:sp>
          </p:grpSp>
          <p:sp>
            <p:nvSpPr>
              <p:cNvPr id="135" name="Google Shape;101;p15">
                <a:extLst>
                  <a:ext uri="{FF2B5EF4-FFF2-40B4-BE49-F238E27FC236}">
                    <a16:creationId xmlns:a16="http://schemas.microsoft.com/office/drawing/2014/main" id="{73A63961-C954-1245-BF60-86EA11660FDB}"/>
                  </a:ext>
                </a:extLst>
              </p:cNvPr>
              <p:cNvSpPr/>
              <p:nvPr/>
            </p:nvSpPr>
            <p:spPr>
              <a:xfrm>
                <a:off x="6552575" y="3001875"/>
                <a:ext cx="534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openFOAM</a:t>
                </a:r>
                <a:endParaRPr sz="700" kern="0">
                  <a:solidFill>
                    <a:srgbClr val="000000"/>
                  </a:solidFill>
                  <a:latin typeface="Arial"/>
                  <a:cs typeface="Arial"/>
                  <a:sym typeface="Arial"/>
                </a:endParaRPr>
              </a:p>
            </p:txBody>
          </p:sp>
        </p:grpSp>
        <p:grpSp>
          <p:nvGrpSpPr>
            <p:cNvPr id="138" name="Google Shape;102;p15">
              <a:extLst>
                <a:ext uri="{FF2B5EF4-FFF2-40B4-BE49-F238E27FC236}">
                  <a16:creationId xmlns:a16="http://schemas.microsoft.com/office/drawing/2014/main" id="{2F0E9180-2A5A-32C1-DE92-2F999991220F}"/>
                </a:ext>
              </a:extLst>
            </p:cNvPr>
            <p:cNvGrpSpPr/>
            <p:nvPr/>
          </p:nvGrpSpPr>
          <p:grpSpPr>
            <a:xfrm>
              <a:off x="8068325" y="1811842"/>
              <a:ext cx="730091" cy="620456"/>
              <a:chOff x="8237725" y="1874142"/>
              <a:chExt cx="730091" cy="620456"/>
            </a:xfrm>
          </p:grpSpPr>
          <p:grpSp>
            <p:nvGrpSpPr>
              <p:cNvPr id="139" name="Google Shape;103;p15">
                <a:extLst>
                  <a:ext uri="{FF2B5EF4-FFF2-40B4-BE49-F238E27FC236}">
                    <a16:creationId xmlns:a16="http://schemas.microsoft.com/office/drawing/2014/main" id="{E34F59E4-58C9-DCDA-E28A-9E087403B515}"/>
                  </a:ext>
                </a:extLst>
              </p:cNvPr>
              <p:cNvGrpSpPr/>
              <p:nvPr/>
            </p:nvGrpSpPr>
            <p:grpSpPr>
              <a:xfrm>
                <a:off x="8237725" y="1874142"/>
                <a:ext cx="730091" cy="620456"/>
                <a:chOff x="1521404" y="1783350"/>
                <a:chExt cx="1021821" cy="620456"/>
              </a:xfrm>
            </p:grpSpPr>
            <p:sp>
              <p:nvSpPr>
                <p:cNvPr id="142" name="Google Shape;104;p15">
                  <a:extLst>
                    <a:ext uri="{FF2B5EF4-FFF2-40B4-BE49-F238E27FC236}">
                      <a16:creationId xmlns:a16="http://schemas.microsoft.com/office/drawing/2014/main" id="{1567EB61-C412-8275-5A85-80B18C5B4627}"/>
                    </a:ext>
                  </a:extLst>
                </p:cNvPr>
                <p:cNvSpPr/>
                <p:nvPr/>
              </p:nvSpPr>
              <p:spPr>
                <a:xfrm>
                  <a:off x="1521404" y="1951406"/>
                  <a:ext cx="1021800" cy="452400"/>
                </a:xfrm>
                <a:prstGeom prst="rect">
                  <a:avLst/>
                </a:prstGeom>
                <a:noFill/>
                <a:ln w="9525" cap="flat" cmpd="sng">
                  <a:solidFill>
                    <a:srgbClr val="0C3A57"/>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100"/>
                    <a:buFont typeface="Arial"/>
                    <a:buNone/>
                  </a:pPr>
                  <a:endParaRPr sz="1400" kern="0">
                    <a:solidFill>
                      <a:srgbClr val="000000"/>
                    </a:solidFill>
                    <a:latin typeface="Arial"/>
                    <a:cs typeface="Arial"/>
                    <a:sym typeface="Arial"/>
                  </a:endParaRPr>
                </a:p>
              </p:txBody>
            </p:sp>
            <p:sp>
              <p:nvSpPr>
                <p:cNvPr id="143" name="Google Shape;105;p15">
                  <a:extLst>
                    <a:ext uri="{FF2B5EF4-FFF2-40B4-BE49-F238E27FC236}">
                      <a16:creationId xmlns:a16="http://schemas.microsoft.com/office/drawing/2014/main" id="{AFBDD646-6AA3-4210-EE14-A2CADBA358BE}"/>
                    </a:ext>
                  </a:extLst>
                </p:cNvPr>
                <p:cNvSpPr/>
                <p:nvPr/>
              </p:nvSpPr>
              <p:spPr>
                <a:xfrm>
                  <a:off x="1521425" y="1783350"/>
                  <a:ext cx="1021800" cy="168000"/>
                </a:xfrm>
                <a:prstGeom prst="rect">
                  <a:avLst/>
                </a:prstGeom>
                <a:solidFill>
                  <a:srgbClr val="0C3A57"/>
                </a:solidFill>
                <a:ln w="9525" cap="flat" cmpd="sng">
                  <a:solidFill>
                    <a:srgbClr val="0C3A57"/>
                  </a:solidFill>
                  <a:prstDash val="solid"/>
                  <a:round/>
                  <a:headEnd type="none" w="sm" len="sm"/>
                  <a:tailEnd type="none" w="sm" len="sm"/>
                </a:ln>
              </p:spPr>
              <p:txBody>
                <a:bodyPr spcFirstLastPara="1" wrap="square" lIns="91425" tIns="91425" rIns="91425" bIns="91425" anchor="ctr" anchorCtr="0">
                  <a:noAutofit/>
                </a:bodyPr>
                <a:lstStyle/>
                <a:p>
                  <a:pPr algn="ctr">
                    <a:lnSpc>
                      <a:spcPct val="80000"/>
                    </a:lnSpc>
                    <a:buClr>
                      <a:srgbClr val="000000"/>
                    </a:buClr>
                    <a:buFont typeface="Arial"/>
                    <a:buNone/>
                  </a:pPr>
                  <a:r>
                    <a:rPr lang="en" sz="1200" kern="0">
                      <a:solidFill>
                        <a:srgbClr val="FFFFFF"/>
                      </a:solidFill>
                      <a:latin typeface="Arial"/>
                      <a:cs typeface="Arial"/>
                      <a:sym typeface="Arial"/>
                    </a:rPr>
                    <a:t>EM</a:t>
                  </a:r>
                  <a:endParaRPr sz="1400" kern="0">
                    <a:solidFill>
                      <a:srgbClr val="000000"/>
                    </a:solidFill>
                    <a:latin typeface="Arial"/>
                    <a:cs typeface="Arial"/>
                    <a:sym typeface="Arial"/>
                  </a:endParaRPr>
                </a:p>
              </p:txBody>
            </p:sp>
          </p:grpSp>
          <p:sp>
            <p:nvSpPr>
              <p:cNvPr id="140" name="Google Shape;106;p15">
                <a:extLst>
                  <a:ext uri="{FF2B5EF4-FFF2-40B4-BE49-F238E27FC236}">
                    <a16:creationId xmlns:a16="http://schemas.microsoft.com/office/drawing/2014/main" id="{21AF9E0F-2B81-225E-9C23-9DD35329AFED}"/>
                  </a:ext>
                </a:extLst>
              </p:cNvPr>
              <p:cNvSpPr/>
              <p:nvPr/>
            </p:nvSpPr>
            <p:spPr>
              <a:xfrm>
                <a:off x="8372100" y="2082138"/>
                <a:ext cx="438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Elmer</a:t>
                </a:r>
                <a:endParaRPr sz="700" kern="0">
                  <a:solidFill>
                    <a:srgbClr val="000000"/>
                  </a:solidFill>
                  <a:latin typeface="Arial"/>
                  <a:cs typeface="Arial"/>
                  <a:sym typeface="Arial"/>
                </a:endParaRPr>
              </a:p>
            </p:txBody>
          </p:sp>
          <p:sp>
            <p:nvSpPr>
              <p:cNvPr id="141" name="Google Shape;107;p15">
                <a:extLst>
                  <a:ext uri="{FF2B5EF4-FFF2-40B4-BE49-F238E27FC236}">
                    <a16:creationId xmlns:a16="http://schemas.microsoft.com/office/drawing/2014/main" id="{AEDDD70F-9AAA-4E2F-17E8-1F4F38DEE036}"/>
                  </a:ext>
                </a:extLst>
              </p:cNvPr>
              <p:cNvSpPr/>
              <p:nvPr/>
            </p:nvSpPr>
            <p:spPr>
              <a:xfrm>
                <a:off x="8324100" y="2290125"/>
                <a:ext cx="534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openFOAM</a:t>
                </a:r>
                <a:endParaRPr sz="700" kern="0">
                  <a:solidFill>
                    <a:srgbClr val="000000"/>
                  </a:solidFill>
                  <a:latin typeface="Arial"/>
                  <a:cs typeface="Arial"/>
                  <a:sym typeface="Arial"/>
                </a:endParaRPr>
              </a:p>
            </p:txBody>
          </p:sp>
        </p:grpSp>
        <p:grpSp>
          <p:nvGrpSpPr>
            <p:cNvPr id="144" name="Google Shape;108;p15">
              <a:extLst>
                <a:ext uri="{FF2B5EF4-FFF2-40B4-BE49-F238E27FC236}">
                  <a16:creationId xmlns:a16="http://schemas.microsoft.com/office/drawing/2014/main" id="{8B500E5B-8371-177F-8850-EEB307EF9225}"/>
                </a:ext>
              </a:extLst>
            </p:cNvPr>
            <p:cNvGrpSpPr/>
            <p:nvPr/>
          </p:nvGrpSpPr>
          <p:grpSpPr>
            <a:xfrm>
              <a:off x="7657750" y="2607125"/>
              <a:ext cx="730103" cy="522050"/>
              <a:chOff x="7945875" y="2665425"/>
              <a:chExt cx="730103" cy="522050"/>
            </a:xfrm>
          </p:grpSpPr>
          <p:grpSp>
            <p:nvGrpSpPr>
              <p:cNvPr id="145" name="Google Shape;109;p15">
                <a:extLst>
                  <a:ext uri="{FF2B5EF4-FFF2-40B4-BE49-F238E27FC236}">
                    <a16:creationId xmlns:a16="http://schemas.microsoft.com/office/drawing/2014/main" id="{68B83D79-F25F-4EF7-CFF5-1B73E8E0124F}"/>
                  </a:ext>
                </a:extLst>
              </p:cNvPr>
              <p:cNvGrpSpPr/>
              <p:nvPr/>
            </p:nvGrpSpPr>
            <p:grpSpPr>
              <a:xfrm>
                <a:off x="7945875" y="2665425"/>
                <a:ext cx="730103" cy="522050"/>
                <a:chOff x="1521388" y="1783350"/>
                <a:chExt cx="1021838" cy="522050"/>
              </a:xfrm>
            </p:grpSpPr>
            <p:sp>
              <p:nvSpPr>
                <p:cNvPr id="147" name="Google Shape;110;p15">
                  <a:extLst>
                    <a:ext uri="{FF2B5EF4-FFF2-40B4-BE49-F238E27FC236}">
                      <a16:creationId xmlns:a16="http://schemas.microsoft.com/office/drawing/2014/main" id="{6E6EADBB-DE83-A14B-BA89-CDC8BD49E8E3}"/>
                    </a:ext>
                  </a:extLst>
                </p:cNvPr>
                <p:cNvSpPr/>
                <p:nvPr/>
              </p:nvSpPr>
              <p:spPr>
                <a:xfrm>
                  <a:off x="1521388" y="1951400"/>
                  <a:ext cx="1021800" cy="354000"/>
                </a:xfrm>
                <a:prstGeom prst="rect">
                  <a:avLst/>
                </a:prstGeom>
                <a:no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11;p15">
                  <a:extLst>
                    <a:ext uri="{FF2B5EF4-FFF2-40B4-BE49-F238E27FC236}">
                      <a16:creationId xmlns:a16="http://schemas.microsoft.com/office/drawing/2014/main" id="{1FCCD2AB-8E9E-242B-AFB0-9DFE8CD3F42E}"/>
                    </a:ext>
                  </a:extLst>
                </p:cNvPr>
                <p:cNvSpPr/>
                <p:nvPr/>
              </p:nvSpPr>
              <p:spPr>
                <a:xfrm>
                  <a:off x="1521425" y="1783350"/>
                  <a:ext cx="1021800" cy="168000"/>
                </a:xfrm>
                <a:prstGeom prst="rect">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8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a:ln>
                        <a:noFill/>
                      </a:ln>
                      <a:solidFill>
                        <a:srgbClr val="FFFFFF"/>
                      </a:solidFill>
                      <a:effectLst/>
                      <a:uLnTx/>
                      <a:uFillTx/>
                      <a:latin typeface="Arial"/>
                      <a:cs typeface="Arial"/>
                      <a:sym typeface="Arial"/>
                    </a:rPr>
                    <a:t>CFD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6" name="Google Shape;112;p15">
                <a:extLst>
                  <a:ext uri="{FF2B5EF4-FFF2-40B4-BE49-F238E27FC236}">
                    <a16:creationId xmlns:a16="http://schemas.microsoft.com/office/drawing/2014/main" id="{041506E1-E378-FC69-4915-7F82D4CBAAC7}"/>
                  </a:ext>
                </a:extLst>
              </p:cNvPr>
              <p:cNvSpPr/>
              <p:nvPr/>
            </p:nvSpPr>
            <p:spPr>
              <a:xfrm>
                <a:off x="8043763" y="2916450"/>
                <a:ext cx="5343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700" b="0" i="0" u="none" strike="noStrike" kern="0" cap="none" spc="0" normalizeH="0" baseline="0" noProof="0">
                    <a:ln>
                      <a:noFill/>
                    </a:ln>
                    <a:solidFill>
                      <a:srgbClr val="000000"/>
                    </a:solidFill>
                    <a:effectLst/>
                    <a:uLnTx/>
                    <a:uFillTx/>
                    <a:latin typeface="Arial"/>
                    <a:cs typeface="Arial"/>
                    <a:sym typeface="Arial"/>
                  </a:rPr>
                  <a:t>openFOAM</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grpSp>
        <p:sp>
          <p:nvSpPr>
            <p:cNvPr id="149" name="Google Shape;113;p15">
              <a:extLst>
                <a:ext uri="{FF2B5EF4-FFF2-40B4-BE49-F238E27FC236}">
                  <a16:creationId xmlns:a16="http://schemas.microsoft.com/office/drawing/2014/main" id="{46A90388-0DFF-35E7-873D-2B47CBD214AF}"/>
                </a:ext>
              </a:extLst>
            </p:cNvPr>
            <p:cNvSpPr/>
            <p:nvPr/>
          </p:nvSpPr>
          <p:spPr>
            <a:xfrm>
              <a:off x="1867200" y="2983725"/>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a:solidFill>
                    <a:srgbClr val="000000"/>
                  </a:solidFill>
                  <a:latin typeface="Arial"/>
                  <a:cs typeface="Arial"/>
                  <a:sym typeface="Arial"/>
                </a:rPr>
                <a:t>EPED</a:t>
              </a:r>
              <a:endParaRPr sz="700" kern="0">
                <a:solidFill>
                  <a:srgbClr val="000000"/>
                </a:solidFill>
                <a:latin typeface="Arial"/>
                <a:cs typeface="Arial"/>
                <a:sym typeface="Arial"/>
              </a:endParaRPr>
            </a:p>
          </p:txBody>
        </p:sp>
        <p:grpSp>
          <p:nvGrpSpPr>
            <p:cNvPr id="150" name="Google Shape;114;p15">
              <a:extLst>
                <a:ext uri="{FF2B5EF4-FFF2-40B4-BE49-F238E27FC236}">
                  <a16:creationId xmlns:a16="http://schemas.microsoft.com/office/drawing/2014/main" id="{C1EFB8A9-DA3C-5432-99AC-3EAE312D2002}"/>
                </a:ext>
              </a:extLst>
            </p:cNvPr>
            <p:cNvGrpSpPr/>
            <p:nvPr/>
          </p:nvGrpSpPr>
          <p:grpSpPr>
            <a:xfrm>
              <a:off x="2179975" y="1840250"/>
              <a:ext cx="1021825" cy="839575"/>
              <a:chOff x="1951375" y="1783350"/>
              <a:chExt cx="1021825" cy="839575"/>
            </a:xfrm>
          </p:grpSpPr>
          <p:grpSp>
            <p:nvGrpSpPr>
              <p:cNvPr id="151" name="Google Shape;115;p15">
                <a:extLst>
                  <a:ext uri="{FF2B5EF4-FFF2-40B4-BE49-F238E27FC236}">
                    <a16:creationId xmlns:a16="http://schemas.microsoft.com/office/drawing/2014/main" id="{5FDFD95B-2EE8-6D27-639D-2C18A9405212}"/>
                  </a:ext>
                </a:extLst>
              </p:cNvPr>
              <p:cNvGrpSpPr/>
              <p:nvPr/>
            </p:nvGrpSpPr>
            <p:grpSpPr>
              <a:xfrm>
                <a:off x="1951375" y="1783350"/>
                <a:ext cx="1021825" cy="839575"/>
                <a:chOff x="2620513" y="1783350"/>
                <a:chExt cx="1021825" cy="839575"/>
              </a:xfrm>
            </p:grpSpPr>
            <p:sp>
              <p:nvSpPr>
                <p:cNvPr id="154" name="Google Shape;116;p15">
                  <a:extLst>
                    <a:ext uri="{FF2B5EF4-FFF2-40B4-BE49-F238E27FC236}">
                      <a16:creationId xmlns:a16="http://schemas.microsoft.com/office/drawing/2014/main" id="{27BE18F4-15A0-818D-6685-B17EB947D12A}"/>
                    </a:ext>
                  </a:extLst>
                </p:cNvPr>
                <p:cNvSpPr/>
                <p:nvPr/>
              </p:nvSpPr>
              <p:spPr>
                <a:xfrm>
                  <a:off x="2620513" y="1951399"/>
                  <a:ext cx="1021800" cy="671526"/>
                </a:xfrm>
                <a:prstGeom prst="rect">
                  <a:avLst/>
                </a:prstGeom>
                <a:noFill/>
                <a:ln w="9525" cap="flat" cmpd="sng">
                  <a:solidFill>
                    <a:srgbClr val="1E9ED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117;p15">
                  <a:extLst>
                    <a:ext uri="{FF2B5EF4-FFF2-40B4-BE49-F238E27FC236}">
                      <a16:creationId xmlns:a16="http://schemas.microsoft.com/office/drawing/2014/main" id="{079B5678-DF3B-C234-0F10-F3F30419DB2B}"/>
                    </a:ext>
                  </a:extLst>
                </p:cNvPr>
                <p:cNvSpPr/>
                <p:nvPr/>
              </p:nvSpPr>
              <p:spPr>
                <a:xfrm>
                  <a:off x="2620538" y="1783350"/>
                  <a:ext cx="1021800" cy="168000"/>
                </a:xfrm>
                <a:prstGeom prst="rect">
                  <a:avLst/>
                </a:prstGeom>
                <a:solidFill>
                  <a:srgbClr val="1E9ED8"/>
                </a:solidFill>
                <a:ln w="9525" cap="flat" cmpd="sng">
                  <a:solidFill>
                    <a:srgbClr val="1E9ED8"/>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100"/>
                    <a:buFont typeface="Arial"/>
                    <a:buNone/>
                  </a:pPr>
                  <a:r>
                    <a:rPr lang="en" sz="1200" kern="0" dirty="0">
                      <a:solidFill>
                        <a:srgbClr val="FFFFFF"/>
                      </a:solidFill>
                      <a:latin typeface="Arial"/>
                      <a:cs typeface="Arial"/>
                      <a:sym typeface="Arial"/>
                    </a:rPr>
                    <a:t>SOL</a:t>
                  </a:r>
                  <a:endParaRPr sz="1400" kern="0" dirty="0">
                    <a:solidFill>
                      <a:srgbClr val="000000"/>
                    </a:solidFill>
                    <a:latin typeface="Arial"/>
                    <a:cs typeface="Arial"/>
                    <a:sym typeface="Arial"/>
                  </a:endParaRPr>
                </a:p>
              </p:txBody>
            </p:sp>
          </p:grpSp>
          <p:sp>
            <p:nvSpPr>
              <p:cNvPr id="152" name="Google Shape;118;p15">
                <a:extLst>
                  <a:ext uri="{FF2B5EF4-FFF2-40B4-BE49-F238E27FC236}">
                    <a16:creationId xmlns:a16="http://schemas.microsoft.com/office/drawing/2014/main" id="{92623BDB-4111-A531-EB02-76A0588168BE}"/>
                  </a:ext>
                </a:extLst>
              </p:cNvPr>
              <p:cNvSpPr/>
              <p:nvPr/>
            </p:nvSpPr>
            <p:spPr>
              <a:xfrm>
                <a:off x="2289531" y="2013530"/>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dirty="0">
                    <a:solidFill>
                      <a:srgbClr val="000000"/>
                    </a:solidFill>
                    <a:latin typeface="Arial"/>
                    <a:cs typeface="Arial"/>
                    <a:sym typeface="Arial"/>
                  </a:rPr>
                  <a:t>C1</a:t>
                </a:r>
                <a:endParaRPr sz="700" kern="0" dirty="0">
                  <a:solidFill>
                    <a:srgbClr val="000000"/>
                  </a:solidFill>
                  <a:latin typeface="Arial"/>
                  <a:cs typeface="Arial"/>
                  <a:sym typeface="Arial"/>
                </a:endParaRPr>
              </a:p>
            </p:txBody>
          </p:sp>
          <p:sp>
            <p:nvSpPr>
              <p:cNvPr id="153" name="Google Shape;119;p15">
                <a:extLst>
                  <a:ext uri="{FF2B5EF4-FFF2-40B4-BE49-F238E27FC236}">
                    <a16:creationId xmlns:a16="http://schemas.microsoft.com/office/drawing/2014/main" id="{E506FE28-9CE8-6F9A-8110-395A671CE79A}"/>
                  </a:ext>
                </a:extLst>
              </p:cNvPr>
              <p:cNvSpPr/>
              <p:nvPr/>
            </p:nvSpPr>
            <p:spPr>
              <a:xfrm>
                <a:off x="2289363" y="2412318"/>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dirty="0">
                    <a:solidFill>
                      <a:srgbClr val="000000"/>
                    </a:solidFill>
                    <a:latin typeface="Arial"/>
                    <a:cs typeface="Arial"/>
                    <a:sym typeface="Arial"/>
                  </a:rPr>
                  <a:t>SOLPS</a:t>
                </a:r>
                <a:endParaRPr sz="700" kern="0" dirty="0">
                  <a:solidFill>
                    <a:srgbClr val="000000"/>
                  </a:solidFill>
                  <a:latin typeface="Arial"/>
                  <a:cs typeface="Arial"/>
                  <a:sym typeface="Arial"/>
                </a:endParaRPr>
              </a:p>
            </p:txBody>
          </p:sp>
        </p:grpSp>
        <p:sp>
          <p:nvSpPr>
            <p:cNvPr id="156" name="Google Shape;120;p15">
              <a:extLst>
                <a:ext uri="{FF2B5EF4-FFF2-40B4-BE49-F238E27FC236}">
                  <a16:creationId xmlns:a16="http://schemas.microsoft.com/office/drawing/2014/main" id="{8BCC52BB-8E82-158D-9DDC-0142FC2E205E}"/>
                </a:ext>
              </a:extLst>
            </p:cNvPr>
            <p:cNvSpPr/>
            <p:nvPr/>
          </p:nvSpPr>
          <p:spPr>
            <a:xfrm>
              <a:off x="3467100" y="1469025"/>
              <a:ext cx="2093100" cy="1680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lnSpc>
                  <a:spcPct val="70000"/>
                </a:lnSpc>
                <a:buClr>
                  <a:srgbClr val="000000"/>
                </a:buClr>
                <a:buFont typeface="Arial"/>
                <a:buNone/>
              </a:pPr>
              <a:r>
                <a:rPr lang="en" sz="1200" kern="0">
                  <a:solidFill>
                    <a:srgbClr val="000000"/>
                  </a:solidFill>
                  <a:latin typeface="Arial"/>
                  <a:cs typeface="Arial"/>
                  <a:sym typeface="Arial"/>
                </a:rPr>
                <a:t>Geometry State File</a:t>
              </a:r>
              <a:endParaRPr sz="1200" kern="0">
                <a:solidFill>
                  <a:srgbClr val="000000"/>
                </a:solidFill>
                <a:latin typeface="Arial"/>
                <a:cs typeface="Arial"/>
                <a:sym typeface="Arial"/>
              </a:endParaRPr>
            </a:p>
          </p:txBody>
        </p:sp>
        <p:sp>
          <p:nvSpPr>
            <p:cNvPr id="157" name="Google Shape;121;p15">
              <a:extLst>
                <a:ext uri="{FF2B5EF4-FFF2-40B4-BE49-F238E27FC236}">
                  <a16:creationId xmlns:a16="http://schemas.microsoft.com/office/drawing/2014/main" id="{FB23322A-67A5-36E2-FD47-6483DA1F72E2}"/>
                </a:ext>
              </a:extLst>
            </p:cNvPr>
            <p:cNvSpPr/>
            <p:nvPr/>
          </p:nvSpPr>
          <p:spPr>
            <a:xfrm>
              <a:off x="4905765" y="2655762"/>
              <a:ext cx="4656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TF coil</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22;p15">
              <a:extLst>
                <a:ext uri="{FF2B5EF4-FFF2-40B4-BE49-F238E27FC236}">
                  <a16:creationId xmlns:a16="http://schemas.microsoft.com/office/drawing/2014/main" id="{5B999092-DE24-1957-6B30-3607FAFB642E}"/>
                </a:ext>
              </a:extLst>
            </p:cNvPr>
            <p:cNvSpPr/>
            <p:nvPr/>
          </p:nvSpPr>
          <p:spPr>
            <a:xfrm>
              <a:off x="3658674" y="2655762"/>
              <a:ext cx="4656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PF coil</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23;p15">
              <a:extLst>
                <a:ext uri="{FF2B5EF4-FFF2-40B4-BE49-F238E27FC236}">
                  <a16:creationId xmlns:a16="http://schemas.microsoft.com/office/drawing/2014/main" id="{2EFE83C1-5965-E7BC-7DF8-DCD9ECBDCA51}"/>
                </a:ext>
              </a:extLst>
            </p:cNvPr>
            <p:cNvSpPr/>
            <p:nvPr/>
          </p:nvSpPr>
          <p:spPr>
            <a:xfrm>
              <a:off x="3540975" y="2354425"/>
              <a:ext cx="5898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Divertor</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24;p15">
              <a:extLst>
                <a:ext uri="{FF2B5EF4-FFF2-40B4-BE49-F238E27FC236}">
                  <a16:creationId xmlns:a16="http://schemas.microsoft.com/office/drawing/2014/main" id="{2800A233-C408-5D69-DDB4-4B6419A7CA43}"/>
                </a:ext>
              </a:extLst>
            </p:cNvPr>
            <p:cNvSpPr/>
            <p:nvPr/>
          </p:nvSpPr>
          <p:spPr>
            <a:xfrm>
              <a:off x="3578101" y="2080176"/>
              <a:ext cx="6267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First Wall</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25;p15">
              <a:extLst>
                <a:ext uri="{FF2B5EF4-FFF2-40B4-BE49-F238E27FC236}">
                  <a16:creationId xmlns:a16="http://schemas.microsoft.com/office/drawing/2014/main" id="{E27323EA-D9BE-603B-71E7-BAEC203CA767}"/>
                </a:ext>
              </a:extLst>
            </p:cNvPr>
            <p:cNvSpPr/>
            <p:nvPr/>
          </p:nvSpPr>
          <p:spPr>
            <a:xfrm>
              <a:off x="4901082" y="2080188"/>
              <a:ext cx="4656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Blanket</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26;p15">
              <a:extLst>
                <a:ext uri="{FF2B5EF4-FFF2-40B4-BE49-F238E27FC236}">
                  <a16:creationId xmlns:a16="http://schemas.microsoft.com/office/drawing/2014/main" id="{0D742EC0-D566-61D9-019A-11F21C60EFA9}"/>
                </a:ext>
              </a:extLst>
            </p:cNvPr>
            <p:cNvSpPr/>
            <p:nvPr/>
          </p:nvSpPr>
          <p:spPr>
            <a:xfrm>
              <a:off x="4987684" y="2367975"/>
              <a:ext cx="465600" cy="168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Arial"/>
                  <a:cs typeface="Arial"/>
                  <a:sym typeface="Arial"/>
                </a:rPr>
                <a:t>CS coil</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27;p15">
              <a:extLst>
                <a:ext uri="{FF2B5EF4-FFF2-40B4-BE49-F238E27FC236}">
                  <a16:creationId xmlns:a16="http://schemas.microsoft.com/office/drawing/2014/main" id="{0B916AC0-AB3B-F7B4-20F6-A706D3D94397}"/>
                </a:ext>
              </a:extLst>
            </p:cNvPr>
            <p:cNvSpPr/>
            <p:nvPr/>
          </p:nvSpPr>
          <p:spPr>
            <a:xfrm>
              <a:off x="3467088" y="3340675"/>
              <a:ext cx="2093100" cy="1680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Arial"/>
                  <a:cs typeface="Arial"/>
                  <a:sym typeface="Arial"/>
                </a:rPr>
                <a:t>Driver</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28;p15">
              <a:extLst>
                <a:ext uri="{FF2B5EF4-FFF2-40B4-BE49-F238E27FC236}">
                  <a16:creationId xmlns:a16="http://schemas.microsoft.com/office/drawing/2014/main" id="{7B5F6769-7B45-7509-25BB-3DFACFBE6009}"/>
                </a:ext>
              </a:extLst>
            </p:cNvPr>
            <p:cNvSpPr/>
            <p:nvPr/>
          </p:nvSpPr>
          <p:spPr>
            <a:xfrm>
              <a:off x="2011288" y="1651325"/>
              <a:ext cx="47400" cy="1114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129;p15">
              <a:extLst>
                <a:ext uri="{FF2B5EF4-FFF2-40B4-BE49-F238E27FC236}">
                  <a16:creationId xmlns:a16="http://schemas.microsoft.com/office/drawing/2014/main" id="{7D9A5600-E0B1-5AFD-38D1-0D931812B8E1}"/>
                </a:ext>
              </a:extLst>
            </p:cNvPr>
            <p:cNvSpPr/>
            <p:nvPr/>
          </p:nvSpPr>
          <p:spPr>
            <a:xfrm>
              <a:off x="2668855" y="2692125"/>
              <a:ext cx="45719" cy="6381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130;p15">
              <a:extLst>
                <a:ext uri="{FF2B5EF4-FFF2-40B4-BE49-F238E27FC236}">
                  <a16:creationId xmlns:a16="http://schemas.microsoft.com/office/drawing/2014/main" id="{E3D9DD15-F50E-CCAA-9183-1743E3E2169C}"/>
                </a:ext>
              </a:extLst>
            </p:cNvPr>
            <p:cNvSpPr/>
            <p:nvPr/>
          </p:nvSpPr>
          <p:spPr>
            <a:xfrm>
              <a:off x="1167375" y="2696325"/>
              <a:ext cx="47400" cy="6381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131;p15">
              <a:extLst>
                <a:ext uri="{FF2B5EF4-FFF2-40B4-BE49-F238E27FC236}">
                  <a16:creationId xmlns:a16="http://schemas.microsoft.com/office/drawing/2014/main" id="{1EB5C600-149E-181D-5F5A-857892B3CFDA}"/>
                </a:ext>
              </a:extLst>
            </p:cNvPr>
            <p:cNvSpPr/>
            <p:nvPr/>
          </p:nvSpPr>
          <p:spPr>
            <a:xfrm>
              <a:off x="2667175" y="1641588"/>
              <a:ext cx="47400" cy="1941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132;p15">
              <a:extLst>
                <a:ext uri="{FF2B5EF4-FFF2-40B4-BE49-F238E27FC236}">
                  <a16:creationId xmlns:a16="http://schemas.microsoft.com/office/drawing/2014/main" id="{92714A9F-3DDC-3C7A-4278-8C369B391DC7}"/>
                </a:ext>
              </a:extLst>
            </p:cNvPr>
            <p:cNvSpPr/>
            <p:nvPr/>
          </p:nvSpPr>
          <p:spPr>
            <a:xfrm>
              <a:off x="1181600" y="164235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133;p15">
              <a:extLst>
                <a:ext uri="{FF2B5EF4-FFF2-40B4-BE49-F238E27FC236}">
                  <a16:creationId xmlns:a16="http://schemas.microsoft.com/office/drawing/2014/main" id="{9FDC1115-C5F5-334D-6C4D-DC81A03E9C92}"/>
                </a:ext>
              </a:extLst>
            </p:cNvPr>
            <p:cNvSpPr/>
            <p:nvPr/>
          </p:nvSpPr>
          <p:spPr>
            <a:xfrm>
              <a:off x="1842600" y="127610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134;p15">
              <a:extLst>
                <a:ext uri="{FF2B5EF4-FFF2-40B4-BE49-F238E27FC236}">
                  <a16:creationId xmlns:a16="http://schemas.microsoft.com/office/drawing/2014/main" id="{AAE9872D-0597-CB2B-79D9-EF4245CF0949}"/>
                </a:ext>
              </a:extLst>
            </p:cNvPr>
            <p:cNvSpPr/>
            <p:nvPr/>
          </p:nvSpPr>
          <p:spPr>
            <a:xfrm>
              <a:off x="1851675" y="352090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135;p15">
              <a:extLst>
                <a:ext uri="{FF2B5EF4-FFF2-40B4-BE49-F238E27FC236}">
                  <a16:creationId xmlns:a16="http://schemas.microsoft.com/office/drawing/2014/main" id="{645A2092-92A4-E80C-3FB1-6B144213DFB2}"/>
                </a:ext>
              </a:extLst>
            </p:cNvPr>
            <p:cNvSpPr/>
            <p:nvPr/>
          </p:nvSpPr>
          <p:spPr>
            <a:xfrm>
              <a:off x="2006250" y="3201412"/>
              <a:ext cx="47400" cy="130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136;p15">
              <a:extLst>
                <a:ext uri="{FF2B5EF4-FFF2-40B4-BE49-F238E27FC236}">
                  <a16:creationId xmlns:a16="http://schemas.microsoft.com/office/drawing/2014/main" id="{B9B8E227-F1A0-C8BC-E710-9AF85C8B71DE}"/>
                </a:ext>
              </a:extLst>
            </p:cNvPr>
            <p:cNvSpPr/>
            <p:nvPr/>
          </p:nvSpPr>
          <p:spPr>
            <a:xfrm>
              <a:off x="4489950" y="127610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137;p15">
              <a:extLst>
                <a:ext uri="{FF2B5EF4-FFF2-40B4-BE49-F238E27FC236}">
                  <a16:creationId xmlns:a16="http://schemas.microsoft.com/office/drawing/2014/main" id="{B697C603-6627-E029-A7B2-49EBDE6C5055}"/>
                </a:ext>
              </a:extLst>
            </p:cNvPr>
            <p:cNvSpPr/>
            <p:nvPr/>
          </p:nvSpPr>
          <p:spPr>
            <a:xfrm>
              <a:off x="7326025" y="1276100"/>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138;p15">
              <a:extLst>
                <a:ext uri="{FF2B5EF4-FFF2-40B4-BE49-F238E27FC236}">
                  <a16:creationId xmlns:a16="http://schemas.microsoft.com/office/drawing/2014/main" id="{61D2057E-3450-3608-6886-1C14B416EFA9}"/>
                </a:ext>
              </a:extLst>
            </p:cNvPr>
            <p:cNvSpPr/>
            <p:nvPr/>
          </p:nvSpPr>
          <p:spPr>
            <a:xfrm>
              <a:off x="4526575" y="3525162"/>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139;p15">
              <a:extLst>
                <a:ext uri="{FF2B5EF4-FFF2-40B4-BE49-F238E27FC236}">
                  <a16:creationId xmlns:a16="http://schemas.microsoft.com/office/drawing/2014/main" id="{0AB91ADD-F791-1DCF-BFDD-5CE739F67B33}"/>
                </a:ext>
              </a:extLst>
            </p:cNvPr>
            <p:cNvSpPr/>
            <p:nvPr/>
          </p:nvSpPr>
          <p:spPr>
            <a:xfrm>
              <a:off x="7326025" y="3525175"/>
              <a:ext cx="47400" cy="178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140;p15">
              <a:extLst>
                <a:ext uri="{FF2B5EF4-FFF2-40B4-BE49-F238E27FC236}">
                  <a16:creationId xmlns:a16="http://schemas.microsoft.com/office/drawing/2014/main" id="{CA866EC2-27A9-08D0-FB46-65FD87A8E34D}"/>
                </a:ext>
              </a:extLst>
            </p:cNvPr>
            <p:cNvSpPr/>
            <p:nvPr/>
          </p:nvSpPr>
          <p:spPr>
            <a:xfrm>
              <a:off x="6891275" y="3199837"/>
              <a:ext cx="47400" cy="130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141;p15">
              <a:extLst>
                <a:ext uri="{FF2B5EF4-FFF2-40B4-BE49-F238E27FC236}">
                  <a16:creationId xmlns:a16="http://schemas.microsoft.com/office/drawing/2014/main" id="{EC8D9C5C-369E-B336-288E-A0AA97CF737F}"/>
                </a:ext>
              </a:extLst>
            </p:cNvPr>
            <p:cNvSpPr/>
            <p:nvPr/>
          </p:nvSpPr>
          <p:spPr>
            <a:xfrm>
              <a:off x="7977650" y="3137869"/>
              <a:ext cx="47400" cy="1941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142;p15">
              <a:extLst>
                <a:ext uri="{FF2B5EF4-FFF2-40B4-BE49-F238E27FC236}">
                  <a16:creationId xmlns:a16="http://schemas.microsoft.com/office/drawing/2014/main" id="{063CA66B-DF90-3D48-1FAB-B28298AF76E2}"/>
                </a:ext>
              </a:extLst>
            </p:cNvPr>
            <p:cNvSpPr/>
            <p:nvPr/>
          </p:nvSpPr>
          <p:spPr>
            <a:xfrm>
              <a:off x="8439075" y="2439700"/>
              <a:ext cx="47400" cy="8904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143;p15">
              <a:extLst>
                <a:ext uri="{FF2B5EF4-FFF2-40B4-BE49-F238E27FC236}">
                  <a16:creationId xmlns:a16="http://schemas.microsoft.com/office/drawing/2014/main" id="{376BFD4F-CC79-59D5-CD99-3D744BE69C67}"/>
                </a:ext>
              </a:extLst>
            </p:cNvPr>
            <p:cNvSpPr/>
            <p:nvPr/>
          </p:nvSpPr>
          <p:spPr>
            <a:xfrm>
              <a:off x="7424675" y="2464250"/>
              <a:ext cx="47400" cy="8712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144;p15">
              <a:extLst>
                <a:ext uri="{FF2B5EF4-FFF2-40B4-BE49-F238E27FC236}">
                  <a16:creationId xmlns:a16="http://schemas.microsoft.com/office/drawing/2014/main" id="{848D30CA-0F3F-AF95-3741-091497034950}"/>
                </a:ext>
              </a:extLst>
            </p:cNvPr>
            <p:cNvSpPr/>
            <p:nvPr/>
          </p:nvSpPr>
          <p:spPr>
            <a:xfrm>
              <a:off x="6262563" y="2516988"/>
              <a:ext cx="47400" cy="8184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145;p15">
              <a:extLst>
                <a:ext uri="{FF2B5EF4-FFF2-40B4-BE49-F238E27FC236}">
                  <a16:creationId xmlns:a16="http://schemas.microsoft.com/office/drawing/2014/main" id="{B51992C4-C42D-FC27-58B2-A19E6A6EC4BA}"/>
                </a:ext>
              </a:extLst>
            </p:cNvPr>
            <p:cNvSpPr/>
            <p:nvPr/>
          </p:nvSpPr>
          <p:spPr>
            <a:xfrm>
              <a:off x="6262575" y="1649850"/>
              <a:ext cx="47400" cy="1305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146;p15">
              <a:extLst>
                <a:ext uri="{FF2B5EF4-FFF2-40B4-BE49-F238E27FC236}">
                  <a16:creationId xmlns:a16="http://schemas.microsoft.com/office/drawing/2014/main" id="{2D741978-DD53-7ADA-1EF9-1024E343E62D}"/>
                </a:ext>
              </a:extLst>
            </p:cNvPr>
            <p:cNvSpPr/>
            <p:nvPr/>
          </p:nvSpPr>
          <p:spPr>
            <a:xfrm>
              <a:off x="7415675" y="1651324"/>
              <a:ext cx="47400" cy="1428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147;p15">
              <a:extLst>
                <a:ext uri="{FF2B5EF4-FFF2-40B4-BE49-F238E27FC236}">
                  <a16:creationId xmlns:a16="http://schemas.microsoft.com/office/drawing/2014/main" id="{18B53FD0-E112-6255-5E0A-9B69E40F71CC}"/>
                </a:ext>
              </a:extLst>
            </p:cNvPr>
            <p:cNvSpPr/>
            <p:nvPr/>
          </p:nvSpPr>
          <p:spPr>
            <a:xfrm>
              <a:off x="8409675" y="1646900"/>
              <a:ext cx="47400" cy="1428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148;p15">
              <a:extLst>
                <a:ext uri="{FF2B5EF4-FFF2-40B4-BE49-F238E27FC236}">
                  <a16:creationId xmlns:a16="http://schemas.microsoft.com/office/drawing/2014/main" id="{398B6C04-679D-9BF0-465B-E28F72A6735B}"/>
                </a:ext>
              </a:extLst>
            </p:cNvPr>
            <p:cNvSpPr/>
            <p:nvPr/>
          </p:nvSpPr>
          <p:spPr>
            <a:xfrm>
              <a:off x="7977650" y="1646900"/>
              <a:ext cx="47400" cy="9414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149;p15">
              <a:extLst>
                <a:ext uri="{FF2B5EF4-FFF2-40B4-BE49-F238E27FC236}">
                  <a16:creationId xmlns:a16="http://schemas.microsoft.com/office/drawing/2014/main" id="{58984417-4EB2-C872-8859-16035292E89F}"/>
                </a:ext>
              </a:extLst>
            </p:cNvPr>
            <p:cNvSpPr/>
            <p:nvPr/>
          </p:nvSpPr>
          <p:spPr>
            <a:xfrm>
              <a:off x="6860450" y="1642350"/>
              <a:ext cx="47400" cy="9459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150;p15">
              <a:extLst>
                <a:ext uri="{FF2B5EF4-FFF2-40B4-BE49-F238E27FC236}">
                  <a16:creationId xmlns:a16="http://schemas.microsoft.com/office/drawing/2014/main" id="{68ED68B4-A9C0-561A-2F20-5D12EBC833A2}"/>
                </a:ext>
              </a:extLst>
            </p:cNvPr>
            <p:cNvSpPr/>
            <p:nvPr/>
          </p:nvSpPr>
          <p:spPr>
            <a:xfrm>
              <a:off x="4518300" y="2898300"/>
              <a:ext cx="47400" cy="4317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151;p15">
              <a:extLst>
                <a:ext uri="{FF2B5EF4-FFF2-40B4-BE49-F238E27FC236}">
                  <a16:creationId xmlns:a16="http://schemas.microsoft.com/office/drawing/2014/main" id="{94EC275D-A69B-520C-68A5-1B7EAB52A30D}"/>
                </a:ext>
              </a:extLst>
            </p:cNvPr>
            <p:cNvSpPr/>
            <p:nvPr/>
          </p:nvSpPr>
          <p:spPr>
            <a:xfrm>
              <a:off x="4518300" y="1663350"/>
              <a:ext cx="47400" cy="463800"/>
            </a:xfrm>
            <a:prstGeom prst="upDownArrow">
              <a:avLst>
                <a:gd name="adj1" fmla="val 33940"/>
                <a:gd name="adj2" fmla="val 60549"/>
              </a:avLst>
            </a:prstGeom>
            <a:solidFill>
              <a:srgbClr val="99999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190" name="TextBox 189">
            <a:extLst>
              <a:ext uri="{FF2B5EF4-FFF2-40B4-BE49-F238E27FC236}">
                <a16:creationId xmlns:a16="http://schemas.microsoft.com/office/drawing/2014/main" id="{6E4689BF-9113-FC9E-6E79-F3B4ABDAFE7F}"/>
              </a:ext>
            </a:extLst>
          </p:cNvPr>
          <p:cNvSpPr txBox="1"/>
          <p:nvPr/>
        </p:nvSpPr>
        <p:spPr>
          <a:xfrm>
            <a:off x="8342912" y="5066453"/>
            <a:ext cx="3785277" cy="830997"/>
          </a:xfrm>
          <a:prstGeom prst="rect">
            <a:avLst/>
          </a:prstGeom>
          <a:noFill/>
        </p:spPr>
        <p:txBody>
          <a:bodyPr wrap="square">
            <a:spAutoFit/>
          </a:bodyPr>
          <a:lstStyle/>
          <a:p>
            <a:pPr marL="115888" indent="-115888">
              <a:buFont typeface="Arial" panose="020B0604020202020204" pitchFamily="34" charset="0"/>
              <a:buChar char="•"/>
            </a:pPr>
            <a:r>
              <a:rPr lang="en-US" sz="1600" b="0" i="0" u="none" strike="noStrike" dirty="0">
                <a:solidFill>
                  <a:srgbClr val="000000"/>
                </a:solidFill>
                <a:effectLst/>
                <a:latin typeface="Century Gothic" panose="020B0502020202020204" pitchFamily="34" charset="0"/>
              </a:rPr>
              <a:t>Includes multiphysics simulation tools </a:t>
            </a:r>
            <a:r>
              <a:rPr lang="en-US" sz="1600" dirty="0">
                <a:solidFill>
                  <a:srgbClr val="000000"/>
                </a:solidFill>
                <a:latin typeface="Century Gothic" panose="020B0502020202020204" pitchFamily="34" charset="0"/>
              </a:rPr>
              <a:t>based </a:t>
            </a:r>
            <a:r>
              <a:rPr lang="en-US" sz="1600" b="0" i="0" u="none" strike="noStrike" dirty="0">
                <a:solidFill>
                  <a:srgbClr val="000000"/>
                </a:solidFill>
                <a:effectLst/>
                <a:latin typeface="Century Gothic" panose="020B0502020202020204" pitchFamily="34" charset="0"/>
              </a:rPr>
              <a:t>on Fusion Energy Reactor Models Integrator (FERMI)</a:t>
            </a:r>
            <a:endParaRPr lang="en-US" sz="1600" dirty="0">
              <a:latin typeface="Century Gothic" panose="020B0502020202020204" pitchFamily="34" charset="0"/>
            </a:endParaRPr>
          </a:p>
        </p:txBody>
      </p:sp>
      <p:sp>
        <p:nvSpPr>
          <p:cNvPr id="192" name="TextBox 191">
            <a:extLst>
              <a:ext uri="{FF2B5EF4-FFF2-40B4-BE49-F238E27FC236}">
                <a16:creationId xmlns:a16="http://schemas.microsoft.com/office/drawing/2014/main" id="{1F7D2232-1B9A-8A20-7BB4-1585C7F96C9A}"/>
              </a:ext>
            </a:extLst>
          </p:cNvPr>
          <p:cNvSpPr txBox="1"/>
          <p:nvPr/>
        </p:nvSpPr>
        <p:spPr>
          <a:xfrm>
            <a:off x="400791" y="5065858"/>
            <a:ext cx="4238170" cy="830997"/>
          </a:xfrm>
          <a:prstGeom prst="rect">
            <a:avLst/>
          </a:prstGeom>
          <a:noFill/>
        </p:spPr>
        <p:txBody>
          <a:bodyPr wrap="square">
            <a:spAutoFit/>
          </a:bodyPr>
          <a:lstStyle/>
          <a:p>
            <a:pPr marL="115888" indent="-115888">
              <a:buFont typeface="Arial" panose="020B0604020202020204" pitchFamily="34" charset="0"/>
              <a:buChar char="•"/>
            </a:pPr>
            <a:r>
              <a:rPr lang="en-US" sz="1600" b="0" i="0" u="none" strike="noStrike" dirty="0">
                <a:solidFill>
                  <a:srgbClr val="000000"/>
                </a:solidFill>
                <a:effectLst/>
                <a:latin typeface="Century Gothic" panose="020B0502020202020204" pitchFamily="34" charset="0"/>
              </a:rPr>
              <a:t>Based on the open-source </a:t>
            </a:r>
            <a:br>
              <a:rPr lang="en-US" sz="1600" b="0" i="0" u="none" strike="noStrike" dirty="0">
                <a:solidFill>
                  <a:srgbClr val="000000"/>
                </a:solidFill>
                <a:effectLst/>
                <a:latin typeface="Century Gothic" panose="020B0502020202020204" pitchFamily="34" charset="0"/>
              </a:rPr>
            </a:br>
            <a:r>
              <a:rPr lang="en-US" sz="1600" b="0" i="0" u="none" strike="noStrike" dirty="0">
                <a:solidFill>
                  <a:srgbClr val="000000"/>
                </a:solidFill>
                <a:effectLst/>
                <a:latin typeface="Century Gothic" panose="020B0502020202020204" pitchFamily="34" charset="0"/>
              </a:rPr>
              <a:t>IPS (Integrated Plasma Simulator) developed in </a:t>
            </a:r>
            <a:r>
              <a:rPr lang="en-US" sz="1600" b="0" i="0" u="none" strike="noStrike" dirty="0" err="1">
                <a:solidFill>
                  <a:srgbClr val="000000"/>
                </a:solidFill>
                <a:effectLst/>
                <a:latin typeface="Century Gothic" panose="020B0502020202020204" pitchFamily="34" charset="0"/>
              </a:rPr>
              <a:t>AToM</a:t>
            </a:r>
            <a:r>
              <a:rPr lang="en-US" sz="1600" b="0" i="0" u="none" strike="noStrike" dirty="0">
                <a:solidFill>
                  <a:srgbClr val="000000"/>
                </a:solidFill>
                <a:effectLst/>
                <a:latin typeface="Century Gothic" panose="020B0502020202020204" pitchFamily="34" charset="0"/>
              </a:rPr>
              <a:t> </a:t>
            </a:r>
            <a:r>
              <a:rPr lang="en-US" sz="1600" b="0" i="0" u="none" strike="noStrike" dirty="0" err="1">
                <a:solidFill>
                  <a:srgbClr val="000000"/>
                </a:solidFill>
                <a:effectLst/>
                <a:latin typeface="Century Gothic" panose="020B0502020202020204" pitchFamily="34" charset="0"/>
              </a:rPr>
              <a:t>SciDAC</a:t>
            </a:r>
            <a:endParaRPr lang="en-US" sz="1600" dirty="0">
              <a:solidFill>
                <a:srgbClr val="000000"/>
              </a:solidFill>
              <a:latin typeface="Century Gothic" panose="020B0502020202020204" pitchFamily="34" charset="0"/>
            </a:endParaRPr>
          </a:p>
        </p:txBody>
      </p:sp>
      <p:sp>
        <p:nvSpPr>
          <p:cNvPr id="198" name="TextBox 197">
            <a:extLst>
              <a:ext uri="{FF2B5EF4-FFF2-40B4-BE49-F238E27FC236}">
                <a16:creationId xmlns:a16="http://schemas.microsoft.com/office/drawing/2014/main" id="{C4EBE7E7-63AD-238F-8ED3-0BEB343AAF8A}"/>
              </a:ext>
            </a:extLst>
          </p:cNvPr>
          <p:cNvSpPr txBox="1"/>
          <p:nvPr/>
        </p:nvSpPr>
        <p:spPr>
          <a:xfrm>
            <a:off x="4665101" y="5071624"/>
            <a:ext cx="2930375" cy="830997"/>
          </a:xfrm>
          <a:prstGeom prst="rect">
            <a:avLst/>
          </a:prstGeom>
          <a:noFill/>
        </p:spPr>
        <p:txBody>
          <a:bodyPr wrap="square">
            <a:spAutoFit/>
          </a:bodyPr>
          <a:lstStyle/>
          <a:p>
            <a:pPr marL="115888" indent="-115888">
              <a:buFont typeface="Arial" panose="020B0604020202020204" pitchFamily="34" charset="0"/>
              <a:buChar char="•"/>
            </a:pPr>
            <a:r>
              <a:rPr lang="en-US" sz="1600" b="0" i="0" u="none" strike="noStrike" dirty="0">
                <a:solidFill>
                  <a:srgbClr val="000000"/>
                </a:solidFill>
                <a:effectLst/>
                <a:latin typeface="Century Gothic" panose="020B0502020202020204" pitchFamily="34" charset="0"/>
              </a:rPr>
              <a:t>Includes systems codes and parameterized geometry representation</a:t>
            </a:r>
            <a:endParaRPr lang="en-US" sz="1600" dirty="0">
              <a:latin typeface="Century Gothic" panose="020B0502020202020204" pitchFamily="34" charset="0"/>
            </a:endParaRPr>
          </a:p>
        </p:txBody>
      </p:sp>
      <p:cxnSp>
        <p:nvCxnSpPr>
          <p:cNvPr id="203" name="Straight Arrow Connector 202">
            <a:extLst>
              <a:ext uri="{FF2B5EF4-FFF2-40B4-BE49-F238E27FC236}">
                <a16:creationId xmlns:a16="http://schemas.microsoft.com/office/drawing/2014/main" id="{4C37371F-0150-DD25-CD57-1C3AE7104C80}"/>
              </a:ext>
            </a:extLst>
          </p:cNvPr>
          <p:cNvCxnSpPr>
            <a:cxnSpLocks/>
          </p:cNvCxnSpPr>
          <p:nvPr/>
        </p:nvCxnSpPr>
        <p:spPr>
          <a:xfrm flipV="1">
            <a:off x="1854014" y="3711367"/>
            <a:ext cx="495913" cy="1063866"/>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94819944-FD15-2372-7B74-C9D99969DF4D}"/>
              </a:ext>
            </a:extLst>
          </p:cNvPr>
          <p:cNvCxnSpPr/>
          <p:nvPr/>
        </p:nvCxnSpPr>
        <p:spPr>
          <a:xfrm flipV="1">
            <a:off x="5455826" y="3801512"/>
            <a:ext cx="288399" cy="1031975"/>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A508BF87-3582-D9A0-7824-8A9A324E53DB}"/>
              </a:ext>
            </a:extLst>
          </p:cNvPr>
          <p:cNvCxnSpPr/>
          <p:nvPr/>
        </p:nvCxnSpPr>
        <p:spPr>
          <a:xfrm flipH="1" flipV="1">
            <a:off x="10193597" y="3746974"/>
            <a:ext cx="278650" cy="1068950"/>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AC7AF3C-3BE0-8FDE-0597-3E877463AC2A}"/>
              </a:ext>
            </a:extLst>
          </p:cNvPr>
          <p:cNvSpPr txBox="1"/>
          <p:nvPr/>
        </p:nvSpPr>
        <p:spPr>
          <a:xfrm>
            <a:off x="1060348" y="4837680"/>
            <a:ext cx="1779654" cy="341632"/>
          </a:xfrm>
          <a:prstGeom prst="rect">
            <a:avLst/>
          </a:prstGeom>
          <a:noFill/>
        </p:spPr>
        <p:txBody>
          <a:bodyPr wrap="none" rtlCol="0">
            <a:spAutoFit/>
          </a:bodyPr>
          <a:lstStyle/>
          <a:p>
            <a:pPr algn="l">
              <a:lnSpc>
                <a:spcPct val="90000"/>
              </a:lnSpc>
            </a:pPr>
            <a:r>
              <a:rPr lang="en-US" b="1" dirty="0">
                <a:latin typeface="+mn-lt"/>
              </a:rPr>
              <a:t>Fusion-Plasma</a:t>
            </a:r>
          </a:p>
        </p:txBody>
      </p:sp>
      <p:sp>
        <p:nvSpPr>
          <p:cNvPr id="6" name="TextBox 5">
            <a:extLst>
              <a:ext uri="{FF2B5EF4-FFF2-40B4-BE49-F238E27FC236}">
                <a16:creationId xmlns:a16="http://schemas.microsoft.com/office/drawing/2014/main" id="{E0681556-5A87-8DEE-5E43-8B8A1CBA97F5}"/>
              </a:ext>
            </a:extLst>
          </p:cNvPr>
          <p:cNvSpPr txBox="1"/>
          <p:nvPr/>
        </p:nvSpPr>
        <p:spPr>
          <a:xfrm>
            <a:off x="9074508" y="4800337"/>
            <a:ext cx="2291012" cy="341632"/>
          </a:xfrm>
          <a:prstGeom prst="rect">
            <a:avLst/>
          </a:prstGeom>
          <a:noFill/>
        </p:spPr>
        <p:txBody>
          <a:bodyPr wrap="none" rtlCol="0">
            <a:spAutoFit/>
          </a:bodyPr>
          <a:lstStyle/>
          <a:p>
            <a:pPr algn="l">
              <a:lnSpc>
                <a:spcPct val="90000"/>
              </a:lnSpc>
            </a:pPr>
            <a:r>
              <a:rPr lang="en-US" b="1" dirty="0">
                <a:latin typeface="+mn-lt"/>
              </a:rPr>
              <a:t>Fusion-Engineering</a:t>
            </a:r>
          </a:p>
        </p:txBody>
      </p:sp>
      <p:sp>
        <p:nvSpPr>
          <p:cNvPr id="7" name="TextBox 6">
            <a:extLst>
              <a:ext uri="{FF2B5EF4-FFF2-40B4-BE49-F238E27FC236}">
                <a16:creationId xmlns:a16="http://schemas.microsoft.com/office/drawing/2014/main" id="{8007920E-931F-959C-C54A-61DA437A7FB9}"/>
              </a:ext>
            </a:extLst>
          </p:cNvPr>
          <p:cNvSpPr txBox="1"/>
          <p:nvPr/>
        </p:nvSpPr>
        <p:spPr>
          <a:xfrm>
            <a:off x="4708507" y="4837680"/>
            <a:ext cx="2597186" cy="341632"/>
          </a:xfrm>
          <a:prstGeom prst="rect">
            <a:avLst/>
          </a:prstGeom>
          <a:noFill/>
        </p:spPr>
        <p:txBody>
          <a:bodyPr wrap="none" rtlCol="0">
            <a:spAutoFit/>
          </a:bodyPr>
          <a:lstStyle/>
          <a:p>
            <a:pPr algn="l">
              <a:lnSpc>
                <a:spcPct val="90000"/>
              </a:lnSpc>
            </a:pPr>
            <a:r>
              <a:rPr lang="en-US" b="1" dirty="0">
                <a:latin typeface="+mn-lt"/>
              </a:rPr>
              <a:t>Parametric Geometry</a:t>
            </a:r>
          </a:p>
        </p:txBody>
      </p:sp>
      <p:grpSp>
        <p:nvGrpSpPr>
          <p:cNvPr id="11" name="Group 10">
            <a:extLst>
              <a:ext uri="{FF2B5EF4-FFF2-40B4-BE49-F238E27FC236}">
                <a16:creationId xmlns:a16="http://schemas.microsoft.com/office/drawing/2014/main" id="{05049433-1453-773E-EA52-6F036AD57CB8}"/>
              </a:ext>
            </a:extLst>
          </p:cNvPr>
          <p:cNvGrpSpPr/>
          <p:nvPr/>
        </p:nvGrpSpPr>
        <p:grpSpPr>
          <a:xfrm>
            <a:off x="1396290" y="1024419"/>
            <a:ext cx="10062370" cy="662250"/>
            <a:chOff x="1506966" y="5662561"/>
            <a:chExt cx="10062370" cy="662250"/>
          </a:xfrm>
        </p:grpSpPr>
        <p:sp>
          <p:nvSpPr>
            <p:cNvPr id="5" name="TextBox 4">
              <a:extLst>
                <a:ext uri="{FF2B5EF4-FFF2-40B4-BE49-F238E27FC236}">
                  <a16:creationId xmlns:a16="http://schemas.microsoft.com/office/drawing/2014/main" id="{1DC0F884-F352-1371-49C6-F58F5972CF97}"/>
                </a:ext>
              </a:extLst>
            </p:cNvPr>
            <p:cNvSpPr txBox="1"/>
            <p:nvPr/>
          </p:nvSpPr>
          <p:spPr>
            <a:xfrm>
              <a:off x="1506966" y="5955479"/>
              <a:ext cx="10062370" cy="369332"/>
            </a:xfrm>
            <a:prstGeom prst="rect">
              <a:avLst/>
            </a:prstGeom>
            <a:noFill/>
          </p:spPr>
          <p:txBody>
            <a:bodyPr wrap="none" rtlCol="0">
              <a:spAutoFit/>
            </a:bodyPr>
            <a:lstStyle/>
            <a:p>
              <a:pPr algn="l">
                <a:lnSpc>
                  <a:spcPct val="90000"/>
                </a:lnSpc>
              </a:pPr>
              <a:r>
                <a:rPr lang="en-US" sz="2000" dirty="0">
                  <a:latin typeface="+mn-lt"/>
                </a:rPr>
                <a:t>Capable of integrating swappable modules with diverse CPU/GPU requirements</a:t>
              </a:r>
            </a:p>
          </p:txBody>
        </p:sp>
        <p:sp>
          <p:nvSpPr>
            <p:cNvPr id="10" name="TextBox 9">
              <a:extLst>
                <a:ext uri="{FF2B5EF4-FFF2-40B4-BE49-F238E27FC236}">
                  <a16:creationId xmlns:a16="http://schemas.microsoft.com/office/drawing/2014/main" id="{6141150C-7660-8BFC-C795-4E1124E77F8B}"/>
                </a:ext>
              </a:extLst>
            </p:cNvPr>
            <p:cNvSpPr txBox="1"/>
            <p:nvPr/>
          </p:nvSpPr>
          <p:spPr>
            <a:xfrm>
              <a:off x="5050462" y="5662561"/>
              <a:ext cx="2727029" cy="341632"/>
            </a:xfrm>
            <a:prstGeom prst="rect">
              <a:avLst/>
            </a:prstGeom>
            <a:noFill/>
          </p:spPr>
          <p:txBody>
            <a:bodyPr wrap="none" rtlCol="0">
              <a:spAutoFit/>
            </a:bodyPr>
            <a:lstStyle/>
            <a:p>
              <a:pPr algn="l">
                <a:lnSpc>
                  <a:spcPct val="90000"/>
                </a:lnSpc>
              </a:pPr>
              <a:r>
                <a:rPr lang="en-US" b="1" dirty="0">
                  <a:latin typeface="+mn-lt"/>
                </a:rPr>
                <a:t>Framework &amp; Workflow</a:t>
              </a:r>
            </a:p>
          </p:txBody>
        </p:sp>
      </p:grpSp>
      <p:sp>
        <p:nvSpPr>
          <p:cNvPr id="12" name="Google Shape;118;p15">
            <a:extLst>
              <a:ext uri="{FF2B5EF4-FFF2-40B4-BE49-F238E27FC236}">
                <a16:creationId xmlns:a16="http://schemas.microsoft.com/office/drawing/2014/main" id="{59913371-8F7D-D9E7-B201-1EC899A2279A}"/>
              </a:ext>
            </a:extLst>
          </p:cNvPr>
          <p:cNvSpPr/>
          <p:nvPr/>
        </p:nvSpPr>
        <p:spPr>
          <a:xfrm>
            <a:off x="4138082" y="3004960"/>
            <a:ext cx="325500" cy="168000"/>
          </a:xfrm>
          <a:prstGeom prst="rect">
            <a:avLst/>
          </a:prstGeom>
          <a:noFill/>
          <a:ln w="9525" cap="flat" cmpd="sng">
            <a:solidFill>
              <a:srgbClr val="D9D9D9"/>
            </a:solidFill>
            <a:prstDash val="solid"/>
            <a:round/>
            <a:headEnd type="none" w="sm" len="sm"/>
            <a:tailEnd type="none" w="sm" len="sm"/>
          </a:ln>
        </p:spPr>
        <p:txBody>
          <a:bodyPr spcFirstLastPara="1" wrap="square" lIns="9125" tIns="9125" rIns="9125" bIns="9125" anchor="ctr" anchorCtr="0">
            <a:noAutofit/>
          </a:bodyPr>
          <a:lstStyle/>
          <a:p>
            <a:pPr algn="ctr">
              <a:buClr>
                <a:srgbClr val="000000"/>
              </a:buClr>
              <a:buFont typeface="Arial"/>
              <a:buNone/>
            </a:pPr>
            <a:r>
              <a:rPr lang="en" sz="700" kern="0" dirty="0">
                <a:solidFill>
                  <a:srgbClr val="000000"/>
                </a:solidFill>
                <a:latin typeface="Arial"/>
                <a:cs typeface="Arial"/>
                <a:sym typeface="Arial"/>
              </a:rPr>
              <a:t>C2</a:t>
            </a:r>
            <a:endParaRPr sz="700" kern="0" dirty="0">
              <a:solidFill>
                <a:srgbClr val="000000"/>
              </a:solidFill>
              <a:latin typeface="Arial"/>
              <a:cs typeface="Arial"/>
              <a:sym typeface="Arial"/>
            </a:endParaRPr>
          </a:p>
        </p:txBody>
      </p:sp>
      <p:sp>
        <p:nvSpPr>
          <p:cNvPr id="4" name="Rectangle 3">
            <a:extLst>
              <a:ext uri="{FF2B5EF4-FFF2-40B4-BE49-F238E27FC236}">
                <a16:creationId xmlns:a16="http://schemas.microsoft.com/office/drawing/2014/main" id="{164D4F19-1A01-3F33-1B4D-A29E3F2C7E83}"/>
              </a:ext>
            </a:extLst>
          </p:cNvPr>
          <p:cNvSpPr/>
          <p:nvPr/>
        </p:nvSpPr>
        <p:spPr>
          <a:xfrm>
            <a:off x="344715" y="261498"/>
            <a:ext cx="11698422" cy="6205728"/>
          </a:xfrm>
          <a:prstGeom prst="rect">
            <a:avLst/>
          </a:prstGeom>
          <a:solidFill>
            <a:schemeClr val="bg2">
              <a:alpha val="68000"/>
            </a:schemeClr>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8" name="Rectangle 7">
            <a:extLst>
              <a:ext uri="{FF2B5EF4-FFF2-40B4-BE49-F238E27FC236}">
                <a16:creationId xmlns:a16="http://schemas.microsoft.com/office/drawing/2014/main" id="{3D62C37A-85AB-76FE-B981-598D468CA67B}"/>
              </a:ext>
            </a:extLst>
          </p:cNvPr>
          <p:cNvSpPr/>
          <p:nvPr/>
        </p:nvSpPr>
        <p:spPr>
          <a:xfrm>
            <a:off x="344715" y="2472425"/>
            <a:ext cx="11698422" cy="1611163"/>
          </a:xfrm>
          <a:prstGeom prst="rect">
            <a:avLst/>
          </a:prstGeom>
          <a:solidFill>
            <a:srgbClr val="FFFED6"/>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3200" dirty="0">
                <a:solidFill>
                  <a:srgbClr val="FF0000"/>
                </a:solidFill>
              </a:rPr>
              <a:t>Where is energetic particle physics needed in an integrated framework?</a:t>
            </a:r>
          </a:p>
        </p:txBody>
      </p:sp>
    </p:spTree>
    <p:extLst>
      <p:ext uri="{BB962C8B-B14F-4D97-AF65-F5344CB8AC3E}">
        <p14:creationId xmlns:p14="http://schemas.microsoft.com/office/powerpoint/2010/main" val="1820789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DF0-39F2-3047-BB59-9CC7440A2C1E}"/>
              </a:ext>
            </a:extLst>
          </p:cNvPr>
          <p:cNvSpPr>
            <a:spLocks noGrp="1"/>
          </p:cNvSpPr>
          <p:nvPr>
            <p:ph type="title"/>
          </p:nvPr>
        </p:nvSpPr>
        <p:spPr>
          <a:xfrm>
            <a:off x="313648" y="242633"/>
            <a:ext cx="11878352" cy="978729"/>
          </a:xfrm>
        </p:spPr>
        <p:txBody>
          <a:bodyPr/>
          <a:lstStyle/>
          <a:p>
            <a:r>
              <a:rPr lang="en-US" b="1"/>
              <a:t>Energetic particles have higher temperature in comparison to thermal plasma</a:t>
            </a:r>
          </a:p>
        </p:txBody>
      </p:sp>
      <p:sp>
        <p:nvSpPr>
          <p:cNvPr id="9" name="TextBox 8">
            <a:extLst>
              <a:ext uri="{FF2B5EF4-FFF2-40B4-BE49-F238E27FC236}">
                <a16:creationId xmlns:a16="http://schemas.microsoft.com/office/drawing/2014/main" id="{C3185ABB-3D41-A948-85DC-06E4C92FA789}"/>
              </a:ext>
            </a:extLst>
          </p:cNvPr>
          <p:cNvSpPr txBox="1"/>
          <p:nvPr/>
        </p:nvSpPr>
        <p:spPr>
          <a:xfrm>
            <a:off x="555663" y="4747695"/>
            <a:ext cx="9245284" cy="1615827"/>
          </a:xfrm>
          <a:prstGeom prst="rect">
            <a:avLst/>
          </a:prstGeom>
          <a:noFill/>
        </p:spPr>
        <p:txBody>
          <a:bodyPr wrap="square" rtlCol="0">
            <a:spAutoFit/>
          </a:bodyPr>
          <a:lstStyle/>
          <a:p>
            <a:pPr algn="just">
              <a:lnSpc>
                <a:spcPct val="90000"/>
              </a:lnSpc>
            </a:pPr>
            <a:r>
              <a:rPr lang="en-US" sz="2200">
                <a:latin typeface="+mn-lt"/>
              </a:rPr>
              <a:t>Energetic particle sources:</a:t>
            </a:r>
          </a:p>
          <a:p>
            <a:pPr marL="285750" indent="-285750" algn="just">
              <a:lnSpc>
                <a:spcPct val="90000"/>
              </a:lnSpc>
              <a:buFont typeface="Arial" panose="020B0604020202020204" pitchFamily="34" charset="0"/>
              <a:buChar char="•"/>
            </a:pPr>
            <a:r>
              <a:rPr lang="en-US" sz="2200">
                <a:latin typeface="+mn-lt"/>
              </a:rPr>
              <a:t>Injecting high energy neutral particles (NBI) to heat plasma (NBI). </a:t>
            </a:r>
          </a:p>
          <a:p>
            <a:pPr marL="285750" indent="-285750" algn="just">
              <a:lnSpc>
                <a:spcPct val="90000"/>
              </a:lnSpc>
              <a:buFont typeface="Arial" panose="020B0604020202020204" pitchFamily="34" charset="0"/>
              <a:buChar char="•"/>
            </a:pPr>
            <a:r>
              <a:rPr lang="en-US" sz="2200">
                <a:latin typeface="+mn-lt"/>
              </a:rPr>
              <a:t>energetic alpha particles as by-product of fusion reactions.</a:t>
            </a:r>
          </a:p>
          <a:p>
            <a:pPr marL="285750" indent="-285750" algn="just">
              <a:lnSpc>
                <a:spcPct val="90000"/>
              </a:lnSpc>
              <a:buFont typeface="Arial" panose="020B0604020202020204" pitchFamily="34" charset="0"/>
              <a:buChar char="•"/>
            </a:pPr>
            <a:r>
              <a:rPr lang="en-US" sz="2200">
                <a:latin typeface="+mn-lt"/>
              </a:rPr>
              <a:t>High energy Runaway electrons produced during thermal quench in disruptions or Tritium beta decay</a:t>
            </a:r>
          </a:p>
        </p:txBody>
      </p:sp>
      <p:pic>
        <p:nvPicPr>
          <p:cNvPr id="14" name="Picture 13" descr="A picture containing toy, colorful, table, store&#10;&#10;Description automatically generated">
            <a:extLst>
              <a:ext uri="{FF2B5EF4-FFF2-40B4-BE49-F238E27FC236}">
                <a16:creationId xmlns:a16="http://schemas.microsoft.com/office/drawing/2014/main" id="{FF916A6D-C7A9-8749-B990-FDF53BBC1F0B}"/>
              </a:ext>
            </a:extLst>
          </p:cNvPr>
          <p:cNvPicPr>
            <a:picLocks noChangeAspect="1"/>
          </p:cNvPicPr>
          <p:nvPr/>
        </p:nvPicPr>
        <p:blipFill>
          <a:blip r:embed="rId3"/>
          <a:stretch>
            <a:fillRect/>
          </a:stretch>
        </p:blipFill>
        <p:spPr>
          <a:xfrm>
            <a:off x="6096000" y="993131"/>
            <a:ext cx="3603780" cy="359737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01724E-23C5-D64E-A52F-AB01B0F71E4F}"/>
                  </a:ext>
                </a:extLst>
              </p:cNvPr>
              <p:cNvSpPr txBox="1"/>
              <p:nvPr/>
            </p:nvSpPr>
            <p:spPr>
              <a:xfrm>
                <a:off x="7571342" y="4498396"/>
                <a:ext cx="1242904" cy="2492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𝑇</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𝑆𝑢𝑛</m:t>
                          </m:r>
                        </m:sub>
                      </m:sSub>
                    </m:oMath>
                  </m:oMathPara>
                </a14:m>
                <a:endParaRPr lang="en-US">
                  <a:latin typeface="+mn-lt"/>
                </a:endParaRPr>
              </a:p>
            </p:txBody>
          </p:sp>
        </mc:Choice>
        <mc:Fallback xmlns="">
          <p:sp>
            <p:nvSpPr>
              <p:cNvPr id="17" name="TextBox 16">
                <a:extLst>
                  <a:ext uri="{FF2B5EF4-FFF2-40B4-BE49-F238E27FC236}">
                    <a16:creationId xmlns:a16="http://schemas.microsoft.com/office/drawing/2014/main" id="{6501724E-23C5-D64E-A52F-AB01B0F71E4F}"/>
                  </a:ext>
                </a:extLst>
              </p:cNvPr>
              <p:cNvSpPr txBox="1">
                <a:spLocks noRot="1" noChangeAspect="1" noMove="1" noResize="1" noEditPoints="1" noAdjustHandles="1" noChangeArrowheads="1" noChangeShapeType="1" noTextEdit="1"/>
              </p:cNvSpPr>
              <p:nvPr/>
            </p:nvSpPr>
            <p:spPr>
              <a:xfrm>
                <a:off x="7571342" y="4498396"/>
                <a:ext cx="1242904" cy="249299"/>
              </a:xfrm>
              <a:prstGeom prst="rect">
                <a:avLst/>
              </a:prstGeom>
              <a:blipFill>
                <a:blip r:embed="rId5"/>
                <a:stretch>
                  <a:fillRect l="-4040" t="-20000" b="-45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639B958-370C-6F6D-5CCB-4952A8BBF3AE}"/>
              </a:ext>
            </a:extLst>
          </p:cNvPr>
          <p:cNvSpPr txBox="1"/>
          <p:nvPr/>
        </p:nvSpPr>
        <p:spPr>
          <a:xfrm>
            <a:off x="4415255" y="1065208"/>
            <a:ext cx="1122423" cy="369332"/>
          </a:xfrm>
          <a:prstGeom prst="rect">
            <a:avLst/>
          </a:prstGeom>
          <a:solidFill>
            <a:srgbClr val="FFFD78"/>
          </a:solidFill>
        </p:spPr>
        <p:txBody>
          <a:bodyPr wrap="none" rtlCol="0">
            <a:spAutoFit/>
          </a:bodyPr>
          <a:lstStyle/>
          <a:p>
            <a:pPr algn="l">
              <a:lnSpc>
                <a:spcPct val="90000"/>
              </a:lnSpc>
            </a:pPr>
            <a:r>
              <a:rPr lang="en-US" sz="2000" dirty="0">
                <a:solidFill>
                  <a:srgbClr val="FF0000"/>
                </a:solidFill>
                <a:latin typeface="+mn-lt"/>
              </a:rPr>
              <a:t>3.5MeV</a:t>
            </a:r>
          </a:p>
        </p:txBody>
      </p:sp>
      <p:sp>
        <p:nvSpPr>
          <p:cNvPr id="4" name="TextBox 3">
            <a:extLst>
              <a:ext uri="{FF2B5EF4-FFF2-40B4-BE49-F238E27FC236}">
                <a16:creationId xmlns:a16="http://schemas.microsoft.com/office/drawing/2014/main" id="{40FE4BE1-3DAF-FA42-ED0B-FAC88923FF8B}"/>
              </a:ext>
            </a:extLst>
          </p:cNvPr>
          <p:cNvSpPr txBox="1"/>
          <p:nvPr/>
        </p:nvSpPr>
        <p:spPr>
          <a:xfrm>
            <a:off x="4594574" y="4191849"/>
            <a:ext cx="1029449" cy="341632"/>
          </a:xfrm>
          <a:prstGeom prst="rect">
            <a:avLst/>
          </a:prstGeom>
          <a:noFill/>
        </p:spPr>
        <p:txBody>
          <a:bodyPr wrap="none" rtlCol="0">
            <a:spAutoFit/>
          </a:bodyPr>
          <a:lstStyle/>
          <a:p>
            <a:pPr algn="l">
              <a:lnSpc>
                <a:spcPct val="90000"/>
              </a:lnSpc>
            </a:pPr>
            <a:r>
              <a:rPr lang="en-US" dirty="0">
                <a:latin typeface="+mn-lt"/>
              </a:rPr>
              <a:t>14 MeV</a:t>
            </a:r>
          </a:p>
        </p:txBody>
      </p:sp>
      <p:sp>
        <p:nvSpPr>
          <p:cNvPr id="8" name="TextBox 7">
            <a:extLst>
              <a:ext uri="{FF2B5EF4-FFF2-40B4-BE49-F238E27FC236}">
                <a16:creationId xmlns:a16="http://schemas.microsoft.com/office/drawing/2014/main" id="{A2595428-6241-3E28-01E8-B0E98BCD6CBA}"/>
              </a:ext>
            </a:extLst>
          </p:cNvPr>
          <p:cNvSpPr txBox="1"/>
          <p:nvPr/>
        </p:nvSpPr>
        <p:spPr>
          <a:xfrm>
            <a:off x="10223781" y="4995203"/>
            <a:ext cx="1935332" cy="757130"/>
          </a:xfrm>
          <a:prstGeom prst="rect">
            <a:avLst/>
          </a:prstGeom>
          <a:noFill/>
        </p:spPr>
        <p:txBody>
          <a:bodyPr wrap="square" rtlCol="0">
            <a:spAutoFit/>
          </a:bodyPr>
          <a:lstStyle/>
          <a:p>
            <a:pPr algn="l">
              <a:lnSpc>
                <a:spcPct val="90000"/>
              </a:lnSpc>
            </a:pPr>
            <a:r>
              <a:rPr lang="en-US" sz="2400" b="1">
                <a:solidFill>
                  <a:schemeClr val="accent2">
                    <a:lumMod val="50000"/>
                  </a:schemeClr>
                </a:solidFill>
                <a:latin typeface="+mn-lt"/>
              </a:rPr>
              <a:t>Alfvén instabilities</a:t>
            </a:r>
          </a:p>
        </p:txBody>
      </p:sp>
      <p:sp>
        <p:nvSpPr>
          <p:cNvPr id="10" name="TextBox 9">
            <a:extLst>
              <a:ext uri="{FF2B5EF4-FFF2-40B4-BE49-F238E27FC236}">
                <a16:creationId xmlns:a16="http://schemas.microsoft.com/office/drawing/2014/main" id="{543D8681-D0AF-F00C-E5CB-85FB08F8F264}"/>
              </a:ext>
            </a:extLst>
          </p:cNvPr>
          <p:cNvSpPr txBox="1"/>
          <p:nvPr/>
        </p:nvSpPr>
        <p:spPr>
          <a:xfrm>
            <a:off x="10223780" y="5811901"/>
            <a:ext cx="1791001" cy="757130"/>
          </a:xfrm>
          <a:prstGeom prst="rect">
            <a:avLst/>
          </a:prstGeom>
          <a:noFill/>
        </p:spPr>
        <p:txBody>
          <a:bodyPr wrap="square" rtlCol="0">
            <a:spAutoFit/>
          </a:bodyPr>
          <a:lstStyle/>
          <a:p>
            <a:pPr algn="l">
              <a:lnSpc>
                <a:spcPct val="90000"/>
              </a:lnSpc>
            </a:pPr>
            <a:r>
              <a:rPr lang="en-US" sz="2400" b="1">
                <a:solidFill>
                  <a:schemeClr val="accent2">
                    <a:lumMod val="75000"/>
                  </a:schemeClr>
                </a:solidFill>
                <a:latin typeface="+mn-lt"/>
              </a:rPr>
              <a:t>Whistler instabilities </a:t>
            </a:r>
          </a:p>
        </p:txBody>
      </p:sp>
      <p:sp>
        <p:nvSpPr>
          <p:cNvPr id="11" name="Right Brace 10">
            <a:extLst>
              <a:ext uri="{FF2B5EF4-FFF2-40B4-BE49-F238E27FC236}">
                <a16:creationId xmlns:a16="http://schemas.microsoft.com/office/drawing/2014/main" id="{B5BC34B2-4C40-809E-7FC4-6148640DF354}"/>
              </a:ext>
            </a:extLst>
          </p:cNvPr>
          <p:cNvSpPr/>
          <p:nvPr/>
        </p:nvSpPr>
        <p:spPr>
          <a:xfrm>
            <a:off x="9800948" y="5033639"/>
            <a:ext cx="422833" cy="523782"/>
          </a:xfrm>
          <a:prstGeom prst="rightBrac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36017113-B20E-4275-087E-575A659685F6}"/>
              </a:ext>
            </a:extLst>
          </p:cNvPr>
          <p:cNvSpPr/>
          <p:nvPr/>
        </p:nvSpPr>
        <p:spPr>
          <a:xfrm>
            <a:off x="9800947" y="5780648"/>
            <a:ext cx="422833" cy="409818"/>
          </a:xfrm>
          <a:prstGeom prst="rightBrac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0511778-1E6F-FE56-1A7F-E967EA6DF5DC}"/>
              </a:ext>
            </a:extLst>
          </p:cNvPr>
          <p:cNvSpPr txBox="1"/>
          <p:nvPr/>
        </p:nvSpPr>
        <p:spPr>
          <a:xfrm>
            <a:off x="4963597" y="4690474"/>
            <a:ext cx="6488396" cy="341632"/>
          </a:xfrm>
          <a:prstGeom prst="rect">
            <a:avLst/>
          </a:prstGeom>
          <a:noFill/>
        </p:spPr>
        <p:txBody>
          <a:bodyPr wrap="square" rtlCol="0">
            <a:spAutoFit/>
          </a:bodyPr>
          <a:lstStyle/>
          <a:p>
            <a:pPr algn="l">
              <a:lnSpc>
                <a:spcPct val="90000"/>
              </a:lnSpc>
            </a:pPr>
            <a:r>
              <a:rPr lang="en-US">
                <a:latin typeface="+mn-lt"/>
              </a:rPr>
              <a:t>ITER- International Thermonuclear Experimental Reactor</a:t>
            </a:r>
          </a:p>
        </p:txBody>
      </p:sp>
      <p:pic>
        <p:nvPicPr>
          <p:cNvPr id="16" name="Graphic 15">
            <a:extLst>
              <a:ext uri="{FF2B5EF4-FFF2-40B4-BE49-F238E27FC236}">
                <a16:creationId xmlns:a16="http://schemas.microsoft.com/office/drawing/2014/main" id="{45EE262F-BDAC-118D-9A93-94EC665C390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3326" t="1858" r="16562"/>
          <a:stretch/>
        </p:blipFill>
        <p:spPr>
          <a:xfrm>
            <a:off x="1779851" y="1471441"/>
            <a:ext cx="3830160" cy="2911734"/>
          </a:xfrm>
          <a:prstGeom prst="rect">
            <a:avLst/>
          </a:prstGeom>
        </p:spPr>
      </p:pic>
      <p:sp>
        <p:nvSpPr>
          <p:cNvPr id="18" name="TextBox 17">
            <a:extLst>
              <a:ext uri="{FF2B5EF4-FFF2-40B4-BE49-F238E27FC236}">
                <a16:creationId xmlns:a16="http://schemas.microsoft.com/office/drawing/2014/main" id="{2CC8F7AB-1686-2E2C-0197-05B5D26DA5EA}"/>
              </a:ext>
            </a:extLst>
          </p:cNvPr>
          <p:cNvSpPr txBox="1"/>
          <p:nvPr/>
        </p:nvSpPr>
        <p:spPr>
          <a:xfrm>
            <a:off x="1670050" y="6440565"/>
            <a:ext cx="8851900" cy="286232"/>
          </a:xfrm>
          <a:prstGeom prst="rect">
            <a:avLst/>
          </a:prstGeom>
          <a:noFill/>
        </p:spPr>
        <p:txBody>
          <a:bodyPr wrap="square" rtlCol="0">
            <a:spAutoFit/>
          </a:bodyPr>
          <a:lstStyle/>
          <a:p>
            <a:pPr algn="l">
              <a:lnSpc>
                <a:spcPct val="90000"/>
              </a:lnSpc>
            </a:pPr>
            <a:r>
              <a:rPr lang="en-US" sz="1400" dirty="0">
                <a:latin typeface="+mn-lt"/>
                <a:hlinkClick r:id="rId8"/>
              </a:rPr>
              <a:t>https://www.atomicarchive.com/science/fusion/index.html</a:t>
            </a:r>
            <a:r>
              <a:rPr lang="en-US" sz="1400" dirty="0">
                <a:latin typeface="+mn-lt"/>
              </a:rPr>
              <a:t>, </a:t>
            </a:r>
          </a:p>
        </p:txBody>
      </p:sp>
    </p:spTree>
    <p:extLst>
      <p:ext uri="{BB962C8B-B14F-4D97-AF65-F5344CB8AC3E}">
        <p14:creationId xmlns:p14="http://schemas.microsoft.com/office/powerpoint/2010/main" val="261700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animBg="1"/>
      <p:bldP spid="11" grpId="1" animBg="1"/>
      <p:bldP spid="12" grpId="0" animBg="1"/>
      <p:bldP spid="12" grpId="1" animBg="1"/>
    </p:bldLst>
  </p:timing>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4352B89D-58CC-01C6-BF47-A6B37592AD85}"/>
              </a:ext>
            </a:extLst>
          </p:cNvPr>
          <p:cNvPicPr>
            <a:picLocks noChangeAspect="1"/>
          </p:cNvPicPr>
          <p:nvPr/>
        </p:nvPicPr>
        <p:blipFill>
          <a:blip r:embed="rId2"/>
          <a:stretch>
            <a:fillRect/>
          </a:stretch>
        </p:blipFill>
        <p:spPr>
          <a:xfrm>
            <a:off x="2019444" y="1736184"/>
            <a:ext cx="3470020" cy="1996672"/>
          </a:xfrm>
          <a:prstGeom prst="rect">
            <a:avLst/>
          </a:prstGeom>
        </p:spPr>
      </p:pic>
      <p:cxnSp>
        <p:nvCxnSpPr>
          <p:cNvPr id="8" name="Straight Arrow Connector 7">
            <a:extLst>
              <a:ext uri="{FF2B5EF4-FFF2-40B4-BE49-F238E27FC236}">
                <a16:creationId xmlns:a16="http://schemas.microsoft.com/office/drawing/2014/main" id="{6EF726CB-847F-F5FA-75C0-B7A18E7C71BC}"/>
              </a:ext>
            </a:extLst>
          </p:cNvPr>
          <p:cNvCxnSpPr>
            <a:cxnSpLocks/>
          </p:cNvCxnSpPr>
          <p:nvPr/>
        </p:nvCxnSpPr>
        <p:spPr>
          <a:xfrm flipV="1">
            <a:off x="1247106" y="2205015"/>
            <a:ext cx="0" cy="421238"/>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83B857-F0FB-D97C-E9F3-C4F8FED66CB5}"/>
              </a:ext>
            </a:extLst>
          </p:cNvPr>
          <p:cNvSpPr txBox="1"/>
          <p:nvPr/>
        </p:nvSpPr>
        <p:spPr>
          <a:xfrm>
            <a:off x="350322" y="2821665"/>
            <a:ext cx="1560042" cy="341632"/>
          </a:xfrm>
          <a:prstGeom prst="rect">
            <a:avLst/>
          </a:prstGeom>
          <a:noFill/>
        </p:spPr>
        <p:txBody>
          <a:bodyPr wrap="none" rtlCol="0">
            <a:spAutoFit/>
          </a:bodyPr>
          <a:lstStyle/>
          <a:p>
            <a:pPr algn="l">
              <a:lnSpc>
                <a:spcPct val="90000"/>
              </a:lnSpc>
            </a:pPr>
            <a:r>
              <a:rPr lang="en-US">
                <a:latin typeface="+mn-lt"/>
              </a:rPr>
              <a:t>Perturbation</a:t>
            </a:r>
          </a:p>
        </p:txBody>
      </p:sp>
      <p:pic>
        <p:nvPicPr>
          <p:cNvPr id="7" name="Picture 6" descr="16-9tokamak_for_cover.png">
            <a:extLst>
              <a:ext uri="{FF2B5EF4-FFF2-40B4-BE49-F238E27FC236}">
                <a16:creationId xmlns:a16="http://schemas.microsoft.com/office/drawing/2014/main" id="{FEA57666-4F2A-678A-521E-2E5B03E0BC49}"/>
              </a:ext>
            </a:extLst>
          </p:cNvPr>
          <p:cNvPicPr>
            <a:picLocks noChangeAspect="1"/>
          </p:cNvPicPr>
          <p:nvPr/>
        </p:nvPicPr>
        <p:blipFill rotWithShape="1">
          <a:blip r:embed="rId3">
            <a:extLst>
              <a:ext uri="{28A0092B-C50C-407E-A947-70E740481C1C}">
                <a14:useLocalDpi xmlns:a14="http://schemas.microsoft.com/office/drawing/2010/main" val="0"/>
              </a:ext>
            </a:extLst>
          </a:blip>
          <a:srcRect l="21729" t="26896" r="26518" b="7393"/>
          <a:stretch/>
        </p:blipFill>
        <p:spPr>
          <a:xfrm>
            <a:off x="6538997" y="1442358"/>
            <a:ext cx="4324972" cy="3282323"/>
          </a:xfrm>
          <a:prstGeom prst="rect">
            <a:avLst/>
          </a:prstGeom>
        </p:spPr>
      </p:pic>
      <p:sp>
        <p:nvSpPr>
          <p:cNvPr id="10" name="TextBox 9">
            <a:extLst>
              <a:ext uri="{FF2B5EF4-FFF2-40B4-BE49-F238E27FC236}">
                <a16:creationId xmlns:a16="http://schemas.microsoft.com/office/drawing/2014/main" id="{6471FDCD-457D-2797-0543-FEEEFF5A3FA0}"/>
              </a:ext>
            </a:extLst>
          </p:cNvPr>
          <p:cNvSpPr txBox="1"/>
          <p:nvPr/>
        </p:nvSpPr>
        <p:spPr>
          <a:xfrm>
            <a:off x="7128283" y="998521"/>
            <a:ext cx="3735686" cy="341632"/>
          </a:xfrm>
          <a:prstGeom prst="rect">
            <a:avLst/>
          </a:prstGeom>
          <a:noFill/>
        </p:spPr>
        <p:txBody>
          <a:bodyPr wrap="square" rtlCol="0">
            <a:spAutoFit/>
          </a:bodyPr>
          <a:lstStyle/>
          <a:p>
            <a:pPr algn="l">
              <a:lnSpc>
                <a:spcPct val="90000"/>
              </a:lnSpc>
            </a:pPr>
            <a:r>
              <a:rPr lang="en-US">
                <a:latin typeface="+mn-lt"/>
              </a:rPr>
              <a:t>Alfvén eigenmodes in ITER</a:t>
            </a:r>
          </a:p>
        </p:txBody>
      </p:sp>
      <p:sp>
        <p:nvSpPr>
          <p:cNvPr id="11" name="TextBox 10">
            <a:extLst>
              <a:ext uri="{FF2B5EF4-FFF2-40B4-BE49-F238E27FC236}">
                <a16:creationId xmlns:a16="http://schemas.microsoft.com/office/drawing/2014/main" id="{CDD75EDB-1F64-810A-F761-82944ABFD894}"/>
              </a:ext>
            </a:extLst>
          </p:cNvPr>
          <p:cNvSpPr txBox="1"/>
          <p:nvPr/>
        </p:nvSpPr>
        <p:spPr>
          <a:xfrm>
            <a:off x="6245186" y="4208244"/>
            <a:ext cx="184731" cy="341632"/>
          </a:xfrm>
          <a:prstGeom prst="rect">
            <a:avLst/>
          </a:prstGeom>
          <a:noFill/>
        </p:spPr>
        <p:txBody>
          <a:bodyPr wrap="none" rtlCol="0">
            <a:spAutoFit/>
          </a:bodyPr>
          <a:lstStyle/>
          <a:p>
            <a:pPr algn="l">
              <a:lnSpc>
                <a:spcPct val="90000"/>
              </a:lnSpc>
            </a:pPr>
            <a:endParaRPr lang="en-US">
              <a:latin typeface="+mn-lt"/>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F1DBCE9-24F4-57DB-6566-AB415EBFE236}"/>
                  </a:ext>
                </a:extLst>
              </p:cNvPr>
              <p:cNvSpPr txBox="1"/>
              <p:nvPr/>
            </p:nvSpPr>
            <p:spPr>
              <a:xfrm>
                <a:off x="6245186" y="4844984"/>
                <a:ext cx="5239964" cy="806439"/>
              </a:xfrm>
              <a:prstGeom prst="rect">
                <a:avLst/>
              </a:prstGeom>
              <a:noFill/>
            </p:spPr>
            <p:txBody>
              <a:bodyPr wrap="square">
                <a:spAutoFit/>
              </a:bodyPr>
              <a:lstStyle/>
              <a:p>
                <a14:m>
                  <m:oMath xmlns:m="http://schemas.openxmlformats.org/officeDocument/2006/math">
                    <m:r>
                      <a:rPr lang="en-US" i="1" smtClean="0">
                        <a:latin typeface="Cambria Math" panose="02040503050406030204" pitchFamily="18" charset="0"/>
                      </a:rPr>
                      <m:t>𝜔</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𝑘</m:t>
                        </m:r>
                      </m:e>
                      <m:sub>
                        <m:r>
                          <a:rPr lang="en-US" i="1">
                            <a:latin typeface="Cambria Math" panose="02040503050406030204" pitchFamily="18" charset="0"/>
                          </a:rPr>
                          <m:t>∥</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𝐴𝐸</m:t>
                        </m:r>
                      </m:sub>
                    </m:sSub>
                  </m:oMath>
                </a14:m>
                <a:r>
                  <a:rPr lang="en-US"/>
                  <a:t>, </a:t>
                </a:r>
                <a:r>
                  <a:rPr lang="en-US" i="1"/>
                  <a:t>where</a:t>
                </a:r>
                <a:r>
                  <a:rPr lang="en-US"/>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𝐴𝐸</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𝐴</m:t>
                            </m:r>
                          </m:sub>
                        </m:sSub>
                      </m:num>
                      <m:den>
                        <m:r>
                          <a:rPr lang="en-US" i="1">
                            <a:latin typeface="Cambria Math" panose="02040503050406030204" pitchFamily="18" charset="0"/>
                          </a:rPr>
                          <m:t>4</m:t>
                        </m:r>
                        <m:r>
                          <a:rPr lang="en-US" i="1">
                            <a:latin typeface="Cambria Math" panose="02040503050406030204" pitchFamily="18" charset="0"/>
                          </a:rPr>
                          <m:t>𝜋</m:t>
                        </m:r>
                        <m:r>
                          <a:rPr lang="en-US" i="1">
                            <a:latin typeface="Cambria Math" panose="02040503050406030204" pitchFamily="18" charset="0"/>
                          </a:rPr>
                          <m:t>𝑞𝑅</m:t>
                        </m:r>
                      </m:den>
                    </m:f>
                  </m:oMath>
                </a14:m>
                <a:r>
                  <a:rPr lang="en-US"/>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𝑘</m:t>
                        </m:r>
                      </m:e>
                      <m:sub>
                        <m:r>
                          <a:rPr lang="en-US" i="1">
                            <a:latin typeface="Cambria Math" panose="02040503050406030204" pitchFamily="18" charset="0"/>
                          </a:rPr>
                          <m:t>∥</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𝑅</m:t>
                        </m:r>
                      </m:den>
                    </m:f>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𝑞</m:t>
                            </m:r>
                          </m:den>
                        </m:f>
                      </m:e>
                    </m:d>
                  </m:oMath>
                </a14:m>
                <a:r>
                  <a:rPr lang="en-US"/>
                  <a:t> </a:t>
                </a:r>
              </a:p>
              <a:p>
                <a:r>
                  <a:rPr lang="en-US"/>
                  <a:t> </a:t>
                </a:r>
              </a:p>
            </p:txBody>
          </p:sp>
        </mc:Choice>
        <mc:Fallback xmlns="">
          <p:sp>
            <p:nvSpPr>
              <p:cNvPr id="18" name="TextBox 17">
                <a:extLst>
                  <a:ext uri="{FF2B5EF4-FFF2-40B4-BE49-F238E27FC236}">
                    <a16:creationId xmlns:a16="http://schemas.microsoft.com/office/drawing/2014/main" id="{AF1DBCE9-24F4-57DB-6566-AB415EBFE236}"/>
                  </a:ext>
                </a:extLst>
              </p:cNvPr>
              <p:cNvSpPr txBox="1">
                <a:spLocks noRot="1" noChangeAspect="1" noMove="1" noResize="1" noEditPoints="1" noAdjustHandles="1" noChangeArrowheads="1" noChangeShapeType="1" noTextEdit="1"/>
              </p:cNvSpPr>
              <p:nvPr/>
            </p:nvSpPr>
            <p:spPr>
              <a:xfrm>
                <a:off x="6245186" y="4844984"/>
                <a:ext cx="5239964" cy="8064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671BDF3-BEB1-7DEC-616F-C9CB4BE70B49}"/>
                  </a:ext>
                </a:extLst>
              </p:cNvPr>
              <p:cNvSpPr txBox="1"/>
              <p:nvPr/>
            </p:nvSpPr>
            <p:spPr>
              <a:xfrm>
                <a:off x="1399849" y="4237984"/>
                <a:ext cx="4600130" cy="1075872"/>
              </a:xfrm>
              <a:prstGeom prst="rect">
                <a:avLst/>
              </a:prstGeom>
              <a:noFill/>
            </p:spPr>
            <p:txBody>
              <a:bodyPr wrap="square" rtlCol="0">
                <a:spAutoFit/>
              </a:bodyPr>
              <a:lstStyle/>
              <a:p>
                <a:r>
                  <a:rPr lang="en-US">
                    <a:latin typeface="+mn-lt"/>
                  </a:rPr>
                  <a:t>Alfvén Wave dispersion relation  :</a:t>
                </a:r>
              </a:p>
              <a:p>
                <a:pPr marL="0" indent="0">
                  <a:buNone/>
                </a:pPr>
                <a14:m>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𝐴</m:t>
                        </m:r>
                      </m:sub>
                    </m:sSub>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𝑤h𝑒𝑟𝑒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𝐴</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𝐵</m:t>
                        </m:r>
                      </m:num>
                      <m:den>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𝜇</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den>
                    </m:f>
                    <m:r>
                      <a:rPr lang="en-US" b="0" i="0" smtClean="0">
                        <a:latin typeface="Cambria Math" panose="02040503050406030204" pitchFamily="18" charset="0"/>
                      </a:rPr>
                      <m:t>  </m:t>
                    </m:r>
                  </m:oMath>
                </a14:m>
                <a:r>
                  <a:rPr lang="en-US">
                    <a:latin typeface="+mn-lt"/>
                  </a:rPr>
                  <a:t>is the Alfven speed. </a:t>
                </a:r>
              </a:p>
            </p:txBody>
          </p:sp>
        </mc:Choice>
        <mc:Fallback xmlns="">
          <p:sp>
            <p:nvSpPr>
              <p:cNvPr id="2" name="TextBox 1">
                <a:extLst>
                  <a:ext uri="{FF2B5EF4-FFF2-40B4-BE49-F238E27FC236}">
                    <a16:creationId xmlns:a16="http://schemas.microsoft.com/office/drawing/2014/main" id="{A671BDF3-BEB1-7DEC-616F-C9CB4BE70B49}"/>
                  </a:ext>
                </a:extLst>
              </p:cNvPr>
              <p:cNvSpPr txBox="1">
                <a:spLocks noRot="1" noChangeAspect="1" noMove="1" noResize="1" noEditPoints="1" noAdjustHandles="1" noChangeArrowheads="1" noChangeShapeType="1" noTextEdit="1"/>
              </p:cNvSpPr>
              <p:nvPr/>
            </p:nvSpPr>
            <p:spPr>
              <a:xfrm>
                <a:off x="1399849" y="4237984"/>
                <a:ext cx="4600130" cy="1075872"/>
              </a:xfrm>
              <a:prstGeom prst="rect">
                <a:avLst/>
              </a:prstGeom>
              <a:blipFill>
                <a:blip r:embed="rId5"/>
                <a:stretch>
                  <a:fillRect l="-1102" t="-2326" b="-8140"/>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39DFB577-3A3B-A06C-4807-15EB0F02DC97}"/>
              </a:ext>
            </a:extLst>
          </p:cNvPr>
          <p:cNvSpPr txBox="1">
            <a:spLocks/>
          </p:cNvSpPr>
          <p:nvPr/>
        </p:nvSpPr>
        <p:spPr>
          <a:xfrm>
            <a:off x="429765" y="158927"/>
            <a:ext cx="10693379" cy="719291"/>
          </a:xfrm>
          <a:prstGeom prst="rect">
            <a:avLst/>
          </a:prstGeom>
        </p:spPr>
        <p:txBody>
          <a:bodyPr/>
          <a:lst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Alfvén waves are transverse electromagnetic waves created by perturbations in the magnetic field lines.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88391AC7-0F91-7BF9-2C21-55C8E47051F9}"/>
              </a:ext>
            </a:extLst>
          </p:cNvPr>
          <p:cNvSpPr txBox="1"/>
          <p:nvPr/>
        </p:nvSpPr>
        <p:spPr>
          <a:xfrm>
            <a:off x="477023" y="5560132"/>
            <a:ext cx="11429999" cy="1107996"/>
          </a:xfrm>
          <a:prstGeom prst="rect">
            <a:avLst/>
          </a:prstGeom>
          <a:noFill/>
        </p:spPr>
        <p:txBody>
          <a:bodyPr wrap="square" rtlCol="0">
            <a:spAutoFit/>
          </a:bodyPr>
          <a:lstStyle/>
          <a:p>
            <a:pPr marL="285750" indent="-285750">
              <a:buFont typeface="Arial" panose="020B0604020202020204" pitchFamily="34" charset="0"/>
              <a:buChar char="•"/>
            </a:pPr>
            <a:r>
              <a:rPr lang="en-US" sz="2200">
                <a:latin typeface="+mn-lt"/>
              </a:rPr>
              <a:t>Alfvén eigenmodes is a special class of Alfvén wave that exist in fusion devices due to periodic boundary conditions imposed by the machine’s geometry. </a:t>
            </a:r>
          </a:p>
          <a:p>
            <a:endParaRPr lang="en-US" sz="2200">
              <a:latin typeface="+mn-lt"/>
            </a:endParaRPr>
          </a:p>
        </p:txBody>
      </p:sp>
    </p:spTree>
    <p:extLst>
      <p:ext uri="{BB962C8B-B14F-4D97-AF65-F5344CB8AC3E}">
        <p14:creationId xmlns:p14="http://schemas.microsoft.com/office/powerpoint/2010/main" val="337284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EEC9-B77D-C58E-9E51-1C440261BD36}"/>
              </a:ext>
            </a:extLst>
          </p:cNvPr>
          <p:cNvSpPr>
            <a:spLocks noGrp="1"/>
          </p:cNvSpPr>
          <p:nvPr>
            <p:ph type="title"/>
          </p:nvPr>
        </p:nvSpPr>
        <p:spPr>
          <a:xfrm>
            <a:off x="381000" y="190054"/>
            <a:ext cx="11719956" cy="728981"/>
          </a:xfrm>
        </p:spPr>
        <p:txBody>
          <a:bodyPr wrap="square" anchor="t">
            <a:noAutofit/>
          </a:bodyPr>
          <a:lstStyle/>
          <a:p>
            <a:r>
              <a:rPr lang="en-US" b="1"/>
              <a:t>Challenge- Waves may interact resonantly with charged particles and can become unstable </a:t>
            </a:r>
          </a:p>
        </p:txBody>
      </p:sp>
      <p:pic>
        <p:nvPicPr>
          <p:cNvPr id="4" name="Graphic 3">
            <a:extLst>
              <a:ext uri="{FF2B5EF4-FFF2-40B4-BE49-F238E27FC236}">
                <a16:creationId xmlns:a16="http://schemas.microsoft.com/office/drawing/2014/main" id="{980FBECA-A46C-74E6-6494-2308E9E159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7120" y="2372193"/>
            <a:ext cx="5883530" cy="2113613"/>
          </a:xfrm>
          <a:prstGeom prst="rect">
            <a:avLst/>
          </a:prstGeom>
        </p:spPr>
      </p:pic>
      <p:pic>
        <p:nvPicPr>
          <p:cNvPr id="7" name="Picture 6" descr="A screen shot of a device&#10;&#10;Description automatically generated">
            <a:extLst>
              <a:ext uri="{FF2B5EF4-FFF2-40B4-BE49-F238E27FC236}">
                <a16:creationId xmlns:a16="http://schemas.microsoft.com/office/drawing/2014/main" id="{9FAE1F0C-9C5E-298D-CEA7-C6D8106EBF8E}"/>
              </a:ext>
            </a:extLst>
          </p:cNvPr>
          <p:cNvPicPr>
            <a:picLocks noChangeAspect="1"/>
          </p:cNvPicPr>
          <p:nvPr/>
        </p:nvPicPr>
        <p:blipFill rotWithShape="1">
          <a:blip r:embed="rId4"/>
          <a:srcRect l="2195" t="7695" r="2943" b="7504"/>
          <a:stretch/>
        </p:blipFill>
        <p:spPr>
          <a:xfrm>
            <a:off x="913552" y="2457191"/>
            <a:ext cx="4285677" cy="2939268"/>
          </a:xfrm>
          <a:prstGeom prst="rect">
            <a:avLst/>
          </a:prstGeom>
        </p:spPr>
      </p:pic>
      <p:pic>
        <p:nvPicPr>
          <p:cNvPr id="8" name="Content Placeholder 4" descr="Chart&#10;&#10;Description automatically generated">
            <a:extLst>
              <a:ext uri="{FF2B5EF4-FFF2-40B4-BE49-F238E27FC236}">
                <a16:creationId xmlns:a16="http://schemas.microsoft.com/office/drawing/2014/main" id="{A5F5327F-CAAE-3DFF-EE0C-EEE32FB1417D}"/>
              </a:ext>
            </a:extLst>
          </p:cNvPr>
          <p:cNvPicPr>
            <a:picLocks noChangeAspect="1"/>
          </p:cNvPicPr>
          <p:nvPr/>
        </p:nvPicPr>
        <p:blipFill>
          <a:blip r:embed="rId5"/>
          <a:stretch>
            <a:fillRect/>
          </a:stretch>
        </p:blipFill>
        <p:spPr bwMode="auto">
          <a:xfrm>
            <a:off x="6645639" y="4243992"/>
            <a:ext cx="4546149" cy="2016481"/>
          </a:xfrm>
          <a:prstGeom prst="rect">
            <a:avLst/>
          </a:prstGeom>
          <a:noFill/>
          <a:ln w="9525">
            <a:noFill/>
            <a:miter lim="800000"/>
            <a:headEnd/>
            <a:tailEnd/>
          </a:ln>
        </p:spPr>
      </p:pic>
      <p:sp>
        <p:nvSpPr>
          <p:cNvPr id="9" name="TextBox 8">
            <a:extLst>
              <a:ext uri="{FF2B5EF4-FFF2-40B4-BE49-F238E27FC236}">
                <a16:creationId xmlns:a16="http://schemas.microsoft.com/office/drawing/2014/main" id="{8AC06751-59D2-8A93-2F6F-5B622305D22E}"/>
              </a:ext>
            </a:extLst>
          </p:cNvPr>
          <p:cNvSpPr txBox="1"/>
          <p:nvPr/>
        </p:nvSpPr>
        <p:spPr>
          <a:xfrm>
            <a:off x="913552" y="1295120"/>
            <a:ext cx="4263921" cy="840230"/>
          </a:xfrm>
          <a:prstGeom prst="rect">
            <a:avLst/>
          </a:prstGeom>
          <a:noFill/>
        </p:spPr>
        <p:txBody>
          <a:bodyPr wrap="square" rtlCol="0">
            <a:spAutoFit/>
          </a:bodyPr>
          <a:lstStyle/>
          <a:p>
            <a:pPr algn="l">
              <a:lnSpc>
                <a:spcPct val="90000"/>
              </a:lnSpc>
            </a:pPr>
            <a:r>
              <a:rPr lang="en-US">
                <a:latin typeface="+mn-lt"/>
              </a:rPr>
              <a:t>FM radio is tuned to resonate with certain frequencies that correspond to a particular radio station/channel</a:t>
            </a:r>
          </a:p>
        </p:txBody>
      </p:sp>
      <p:sp>
        <p:nvSpPr>
          <p:cNvPr id="12" name="TextBox 11">
            <a:extLst>
              <a:ext uri="{FF2B5EF4-FFF2-40B4-BE49-F238E27FC236}">
                <a16:creationId xmlns:a16="http://schemas.microsoft.com/office/drawing/2014/main" id="{EEB4A33F-3615-E967-F5B4-765A59DC4FD1}"/>
              </a:ext>
            </a:extLst>
          </p:cNvPr>
          <p:cNvSpPr txBox="1"/>
          <p:nvPr/>
        </p:nvSpPr>
        <p:spPr>
          <a:xfrm>
            <a:off x="6442439" y="1225499"/>
            <a:ext cx="5449858" cy="840230"/>
          </a:xfrm>
          <a:prstGeom prst="rect">
            <a:avLst/>
          </a:prstGeom>
          <a:noFill/>
        </p:spPr>
        <p:txBody>
          <a:bodyPr wrap="square" rtlCol="0">
            <a:spAutoFit/>
          </a:bodyPr>
          <a:lstStyle/>
          <a:p>
            <a:pPr algn="l">
              <a:lnSpc>
                <a:spcPct val="90000"/>
              </a:lnSpc>
            </a:pPr>
            <a:r>
              <a:rPr lang="en-US"/>
              <a:t>In plasmas, surfer riding a wave picture demonstrates Landau resonance phenomena between charged particles and plasma waves</a:t>
            </a:r>
            <a:endParaRPr lang="en-US">
              <a:latin typeface="+mn-lt"/>
            </a:endParaRPr>
          </a:p>
        </p:txBody>
      </p:sp>
      <p:sp>
        <p:nvSpPr>
          <p:cNvPr id="5" name="TextBox 4">
            <a:extLst>
              <a:ext uri="{FF2B5EF4-FFF2-40B4-BE49-F238E27FC236}">
                <a16:creationId xmlns:a16="http://schemas.microsoft.com/office/drawing/2014/main" id="{1DBEF8BE-4614-805F-13AF-4BC1B3FE3D6A}"/>
              </a:ext>
            </a:extLst>
          </p:cNvPr>
          <p:cNvSpPr txBox="1"/>
          <p:nvPr/>
        </p:nvSpPr>
        <p:spPr>
          <a:xfrm>
            <a:off x="1707198" y="6357605"/>
            <a:ext cx="6940550" cy="369332"/>
          </a:xfrm>
          <a:prstGeom prst="rect">
            <a:avLst/>
          </a:prstGeom>
          <a:noFill/>
        </p:spPr>
        <p:txBody>
          <a:bodyPr wrap="square">
            <a:spAutoFit/>
          </a:bodyPr>
          <a:lstStyle/>
          <a:p>
            <a:r>
              <a:rPr lang="en-US" dirty="0"/>
              <a:t>Source: https://</a:t>
            </a:r>
            <a:r>
              <a:rPr lang="en-US" dirty="0" err="1"/>
              <a:t>en.wikipedia.org</a:t>
            </a:r>
            <a:r>
              <a:rPr lang="en-US" dirty="0"/>
              <a:t>/wiki/</a:t>
            </a:r>
            <a:r>
              <a:rPr lang="en-US" dirty="0" err="1"/>
              <a:t>Landau_damping</a:t>
            </a:r>
            <a:endParaRPr lang="en-US" dirty="0"/>
          </a:p>
        </p:txBody>
      </p:sp>
    </p:spTree>
    <p:extLst>
      <p:ext uri="{BB962C8B-B14F-4D97-AF65-F5344CB8AC3E}">
        <p14:creationId xmlns:p14="http://schemas.microsoft.com/office/powerpoint/2010/main" val="2880380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7FF3-88FB-B744-9903-1BB74768DC96}"/>
              </a:ext>
            </a:extLst>
          </p:cNvPr>
          <p:cNvSpPr>
            <a:spLocks noGrp="1"/>
          </p:cNvSpPr>
          <p:nvPr>
            <p:ph type="title"/>
          </p:nvPr>
        </p:nvSpPr>
        <p:spPr>
          <a:xfrm>
            <a:off x="429768" y="274320"/>
            <a:ext cx="11425236" cy="978729"/>
          </a:xfrm>
        </p:spPr>
        <p:txBody>
          <a:bodyPr>
            <a:normAutofit/>
          </a:bodyPr>
          <a:lstStyle/>
          <a:p>
            <a:r>
              <a:rPr lang="en-US" b="1"/>
              <a:t>How do energetic particles cause Alfvén instabilities?</a:t>
            </a:r>
          </a:p>
        </p:txBody>
      </p:sp>
      <p:sp>
        <p:nvSpPr>
          <p:cNvPr id="5" name="TextBox 4">
            <a:extLst>
              <a:ext uri="{FF2B5EF4-FFF2-40B4-BE49-F238E27FC236}">
                <a16:creationId xmlns:a16="http://schemas.microsoft.com/office/drawing/2014/main" id="{F9CDCE5B-79A7-A365-16DE-F8669C81798F}"/>
              </a:ext>
            </a:extLst>
          </p:cNvPr>
          <p:cNvSpPr txBox="1"/>
          <p:nvPr/>
        </p:nvSpPr>
        <p:spPr>
          <a:xfrm flipH="1">
            <a:off x="9401006" y="6583680"/>
            <a:ext cx="3214558" cy="276999"/>
          </a:xfrm>
          <a:prstGeom prst="rect">
            <a:avLst/>
          </a:prstGeom>
          <a:noFill/>
        </p:spPr>
        <p:txBody>
          <a:bodyPr wrap="square" rtlCol="0">
            <a:spAutoFit/>
          </a:bodyPr>
          <a:lstStyle/>
          <a:p>
            <a:r>
              <a:rPr lang="en-US" sz="1200" i="1">
                <a:latin typeface="Century Gothic"/>
              </a:rPr>
              <a:t>[Pace, Physics Today (Oct. 2015)]</a:t>
            </a:r>
          </a:p>
        </p:txBody>
      </p:sp>
      <p:pic>
        <p:nvPicPr>
          <p:cNvPr id="4" name="Picture 3" descr="heidbrink-aps2015.eps">
            <a:extLst>
              <a:ext uri="{FF2B5EF4-FFF2-40B4-BE49-F238E27FC236}">
                <a16:creationId xmlns:a16="http://schemas.microsoft.com/office/drawing/2014/main" id="{ECFE848D-2D2E-2B39-7624-495BA893F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661" y="1122514"/>
            <a:ext cx="3944787" cy="2113604"/>
          </a:xfrm>
          <a:prstGeom prst="rect">
            <a:avLst/>
          </a:prstGeom>
        </p:spPr>
      </p:pic>
      <p:sp>
        <p:nvSpPr>
          <p:cNvPr id="10" name="TextBox 9">
            <a:extLst>
              <a:ext uri="{FF2B5EF4-FFF2-40B4-BE49-F238E27FC236}">
                <a16:creationId xmlns:a16="http://schemas.microsoft.com/office/drawing/2014/main" id="{5145C127-21DF-7F59-2302-D1E5FFB1CDED}"/>
              </a:ext>
            </a:extLst>
          </p:cNvPr>
          <p:cNvSpPr txBox="1"/>
          <p:nvPr/>
        </p:nvSpPr>
        <p:spPr>
          <a:xfrm flipH="1">
            <a:off x="8846046" y="3310594"/>
            <a:ext cx="3214558" cy="276999"/>
          </a:xfrm>
          <a:prstGeom prst="rect">
            <a:avLst/>
          </a:prstGeom>
          <a:noFill/>
        </p:spPr>
        <p:txBody>
          <a:bodyPr wrap="square" rtlCol="0">
            <a:spAutoFit/>
          </a:bodyPr>
          <a:lstStyle/>
          <a:p>
            <a:r>
              <a:rPr lang="en-US" sz="1200" i="1">
                <a:latin typeface="Century Gothic"/>
              </a:rPr>
              <a:t>[Pace, Physics Today (Oct. 2015)]</a:t>
            </a:r>
          </a:p>
        </p:txBody>
      </p:sp>
      <p:pic>
        <p:nvPicPr>
          <p:cNvPr id="11" name="Picture 10" descr="A diagram of a function&#10;&#10;Description automatically generated">
            <a:extLst>
              <a:ext uri="{FF2B5EF4-FFF2-40B4-BE49-F238E27FC236}">
                <a16:creationId xmlns:a16="http://schemas.microsoft.com/office/drawing/2014/main" id="{E98635F0-03CB-AA61-3FD7-067AEC1C56FD}"/>
              </a:ext>
            </a:extLst>
          </p:cNvPr>
          <p:cNvPicPr>
            <a:picLocks noChangeAspect="1"/>
          </p:cNvPicPr>
          <p:nvPr/>
        </p:nvPicPr>
        <p:blipFill>
          <a:blip r:embed="rId4"/>
          <a:stretch>
            <a:fillRect/>
          </a:stretch>
        </p:blipFill>
        <p:spPr>
          <a:xfrm>
            <a:off x="1384016" y="1095927"/>
            <a:ext cx="3849291" cy="2140191"/>
          </a:xfrm>
          <a:prstGeom prst="rect">
            <a:avLst/>
          </a:prstGeom>
        </p:spPr>
      </p:pic>
      <p:sp>
        <p:nvSpPr>
          <p:cNvPr id="12" name="Content Placeholder 2">
            <a:extLst>
              <a:ext uri="{FF2B5EF4-FFF2-40B4-BE49-F238E27FC236}">
                <a16:creationId xmlns:a16="http://schemas.microsoft.com/office/drawing/2014/main" id="{E49341FF-30A3-77CF-981D-6AC596976B79}"/>
              </a:ext>
            </a:extLst>
          </p:cNvPr>
          <p:cNvSpPr txBox="1">
            <a:spLocks/>
          </p:cNvSpPr>
          <p:nvPr/>
        </p:nvSpPr>
        <p:spPr bwMode="auto">
          <a:xfrm>
            <a:off x="429768" y="3863111"/>
            <a:ext cx="11630836" cy="1872375"/>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9026" indent="-309026"/>
            <a:r>
              <a:rPr lang="en-US" sz="2400">
                <a:latin typeface="+mn-lt"/>
                <a:cs typeface="Times New Roman"/>
              </a:rPr>
              <a:t>Energy exchange can occur via Landau resonance as the ion stays in phase with the wave as it traverses the mode.</a:t>
            </a:r>
          </a:p>
          <a:p>
            <a:pPr marL="309026" indent="-309026"/>
            <a:r>
              <a:rPr lang="en-US" sz="2400">
                <a:latin typeface="+mn-lt"/>
                <a:cs typeface="Times New Roman"/>
              </a:rPr>
              <a:t>Gradients in real space drive instability,</a:t>
            </a:r>
          </a:p>
          <a:p>
            <a:pPr marL="309026" indent="-309026"/>
            <a:r>
              <a:rPr lang="en-US" sz="2400">
                <a:solidFill>
                  <a:srgbClr val="FF0000"/>
                </a:solidFill>
                <a:latin typeface="+mn-lt"/>
                <a:cs typeface="Times New Roman"/>
              </a:rPr>
              <a:t>Can cause redistribution that affects core performance or loss of fast ions  that damage the first wall materials.</a:t>
            </a:r>
          </a:p>
        </p:txBody>
      </p:sp>
      <p:sp>
        <p:nvSpPr>
          <p:cNvPr id="14" name="TextBox 13">
            <a:extLst>
              <a:ext uri="{FF2B5EF4-FFF2-40B4-BE49-F238E27FC236}">
                <a16:creationId xmlns:a16="http://schemas.microsoft.com/office/drawing/2014/main" id="{EF2AF9B6-86A6-A198-416E-3CB864291243}"/>
              </a:ext>
            </a:extLst>
          </p:cNvPr>
          <p:cNvSpPr txBox="1"/>
          <p:nvPr/>
        </p:nvSpPr>
        <p:spPr>
          <a:xfrm>
            <a:off x="1384016" y="3197704"/>
            <a:ext cx="5024763" cy="590931"/>
          </a:xfrm>
          <a:prstGeom prst="rect">
            <a:avLst/>
          </a:prstGeom>
          <a:noFill/>
        </p:spPr>
        <p:txBody>
          <a:bodyPr wrap="square" rtlCol="0">
            <a:spAutoFit/>
          </a:bodyPr>
          <a:lstStyle/>
          <a:p>
            <a:pPr algn="l">
              <a:lnSpc>
                <a:spcPct val="90000"/>
              </a:lnSpc>
            </a:pPr>
            <a:r>
              <a:rPr lang="en-US">
                <a:latin typeface="+mn-lt"/>
              </a:rPr>
              <a:t>Bump-on tail distribution cause inverse Landau damping</a:t>
            </a:r>
          </a:p>
        </p:txBody>
      </p:sp>
      <p:sp>
        <p:nvSpPr>
          <p:cNvPr id="6" name="TextBox 5">
            <a:extLst>
              <a:ext uri="{FF2B5EF4-FFF2-40B4-BE49-F238E27FC236}">
                <a16:creationId xmlns:a16="http://schemas.microsoft.com/office/drawing/2014/main" id="{27E79B80-B41D-86D4-37E4-1EF025B0D857}"/>
              </a:ext>
            </a:extLst>
          </p:cNvPr>
          <p:cNvSpPr txBox="1"/>
          <p:nvPr/>
        </p:nvSpPr>
        <p:spPr>
          <a:xfrm>
            <a:off x="1651000" y="6415390"/>
            <a:ext cx="8178800" cy="307777"/>
          </a:xfrm>
          <a:prstGeom prst="rect">
            <a:avLst/>
          </a:prstGeom>
          <a:noFill/>
        </p:spPr>
        <p:txBody>
          <a:bodyPr wrap="square">
            <a:spAutoFit/>
          </a:bodyPr>
          <a:lstStyle/>
          <a:p>
            <a:r>
              <a:rPr lang="en-US" sz="1400" dirty="0"/>
              <a:t>Source: https://</a:t>
            </a:r>
            <a:r>
              <a:rPr lang="en-US" sz="1400" dirty="0" err="1"/>
              <a:t>commons.wikimedia.org</a:t>
            </a:r>
            <a:r>
              <a:rPr lang="en-US" sz="1400" dirty="0"/>
              <a:t>/wiki/</a:t>
            </a:r>
            <a:r>
              <a:rPr lang="en-US" sz="1400" dirty="0" err="1"/>
              <a:t>File:Bump_on_tail_dist.png</a:t>
            </a:r>
            <a:endParaRPr lang="en-US" sz="1400" dirty="0"/>
          </a:p>
        </p:txBody>
      </p:sp>
    </p:spTree>
    <p:extLst>
      <p:ext uri="{BB962C8B-B14F-4D97-AF65-F5344CB8AC3E}">
        <p14:creationId xmlns:p14="http://schemas.microsoft.com/office/powerpoint/2010/main" val="2441180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A45B16-1F16-F734-0EB3-97A598C185A7}"/>
              </a:ext>
            </a:extLst>
          </p:cNvPr>
          <p:cNvGraphicFramePr>
            <a:graphicFrameLocks noGrp="1"/>
          </p:cNvGraphicFramePr>
          <p:nvPr/>
        </p:nvGraphicFramePr>
        <p:xfrm>
          <a:off x="1036190" y="1592706"/>
          <a:ext cx="10218045" cy="4764599"/>
        </p:xfrm>
        <a:graphic>
          <a:graphicData uri="http://schemas.openxmlformats.org/drawingml/2006/table">
            <a:tbl>
              <a:tblPr firstRow="1" bandRow="1">
                <a:tableStyleId>{5C22544A-7EE6-4342-B048-85BDC9FD1C3A}</a:tableStyleId>
              </a:tblPr>
              <a:tblGrid>
                <a:gridCol w="1671883">
                  <a:extLst>
                    <a:ext uri="{9D8B030D-6E8A-4147-A177-3AD203B41FA5}">
                      <a16:colId xmlns:a16="http://schemas.microsoft.com/office/drawing/2014/main" val="20000"/>
                    </a:ext>
                  </a:extLst>
                </a:gridCol>
                <a:gridCol w="1601414">
                  <a:extLst>
                    <a:ext uri="{9D8B030D-6E8A-4147-A177-3AD203B41FA5}">
                      <a16:colId xmlns:a16="http://schemas.microsoft.com/office/drawing/2014/main" val="20001"/>
                    </a:ext>
                  </a:extLst>
                </a:gridCol>
                <a:gridCol w="2041336">
                  <a:extLst>
                    <a:ext uri="{9D8B030D-6E8A-4147-A177-3AD203B41FA5}">
                      <a16:colId xmlns:a16="http://schemas.microsoft.com/office/drawing/2014/main" val="20002"/>
                    </a:ext>
                  </a:extLst>
                </a:gridCol>
                <a:gridCol w="4903412">
                  <a:extLst>
                    <a:ext uri="{9D8B030D-6E8A-4147-A177-3AD203B41FA5}">
                      <a16:colId xmlns:a16="http://schemas.microsoft.com/office/drawing/2014/main" val="20003"/>
                    </a:ext>
                  </a:extLst>
                </a:gridCol>
              </a:tblGrid>
              <a:tr h="671159">
                <a:tc>
                  <a:txBody>
                    <a:bodyPr/>
                    <a:lstStyle/>
                    <a:p>
                      <a:endParaRPr lang="en-US" sz="1800" kern="1200">
                        <a:solidFill>
                          <a:srgbClr val="FFFF00"/>
                        </a:solidFill>
                        <a:latin typeface="+mn-lt"/>
                        <a:ea typeface="+mn-ea"/>
                        <a:cs typeface="+mn-cs"/>
                      </a:endParaRPr>
                    </a:p>
                  </a:txBody>
                  <a:tcPr marL="88751" marR="88751">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23000"/>
                      </a:schemeClr>
                    </a:solidFill>
                  </a:tcPr>
                </a:tc>
                <a:tc>
                  <a:txBody>
                    <a:bodyPr/>
                    <a:lstStyle/>
                    <a:p>
                      <a:pPr algn="ctr"/>
                      <a:r>
                        <a:rPr lang="en-US" sz="1800">
                          <a:solidFill>
                            <a:srgbClr val="FFFFFF"/>
                          </a:solidFill>
                        </a:rPr>
                        <a:t>Fusion Gain</a:t>
                      </a:r>
                    </a:p>
                  </a:txBody>
                  <a:tcPr marL="88751" marR="88751" anchor="ctr">
                    <a:lnL w="12700" cap="flat" cmpd="sng" algn="ctr">
                      <a:solidFill>
                        <a:schemeClr val="tx1"/>
                      </a:solidFill>
                      <a:prstDash val="solid"/>
                      <a:round/>
                      <a:headEnd type="none" w="med" len="med"/>
                      <a:tailEnd type="none" w="med" len="med"/>
                    </a:lnL>
                    <a:lnB w="12700" cap="flat" cmpd="sng" algn="ctr">
                      <a:solidFill>
                        <a:srgbClr val="FFBA00">
                          <a:lumMod val="50000"/>
                        </a:srgbClr>
                      </a:solidFill>
                      <a:prstDash val="solid"/>
                      <a:round/>
                      <a:headEnd type="none" w="med" len="med"/>
                      <a:tailEnd type="none" w="med" len="med"/>
                    </a:lnB>
                    <a:solidFill>
                      <a:schemeClr val="tx1">
                        <a:lumMod val="75000"/>
                        <a:lumOff val="25000"/>
                      </a:schemeClr>
                    </a:solidFill>
                  </a:tcPr>
                </a:tc>
                <a:tc>
                  <a:txBody>
                    <a:bodyPr/>
                    <a:lstStyle/>
                    <a:p>
                      <a:pPr algn="ctr"/>
                      <a:r>
                        <a:rPr lang="en-US" sz="1800">
                          <a:solidFill>
                            <a:srgbClr val="FFFFFF"/>
                          </a:solidFill>
                          <a:latin typeface="Symbol" charset="2"/>
                          <a:cs typeface="Symbol" charset="2"/>
                        </a:rPr>
                        <a:t>a</a:t>
                      </a:r>
                      <a:r>
                        <a:rPr lang="en-US" sz="1800">
                          <a:solidFill>
                            <a:srgbClr val="FFFFFF"/>
                          </a:solidFill>
                        </a:rPr>
                        <a:t>-Heating Fraction</a:t>
                      </a:r>
                    </a:p>
                  </a:txBody>
                  <a:tcPr marL="88751" marR="88751" anchor="ctr">
                    <a:lnB w="12700" cap="flat" cmpd="sng" algn="ctr">
                      <a:solidFill>
                        <a:srgbClr val="FFBA00">
                          <a:lumMod val="50000"/>
                        </a:srgbClr>
                      </a:solidFill>
                      <a:prstDash val="solid"/>
                      <a:round/>
                      <a:headEnd type="none" w="med" len="med"/>
                      <a:tailEnd type="none" w="med" len="med"/>
                    </a:lnB>
                    <a:solidFill>
                      <a:schemeClr val="tx1">
                        <a:lumMod val="75000"/>
                        <a:lumOff val="25000"/>
                      </a:schemeClr>
                    </a:solidFill>
                  </a:tcPr>
                </a:tc>
                <a:tc>
                  <a:txBody>
                    <a:bodyPr/>
                    <a:lstStyle/>
                    <a:p>
                      <a:pPr algn="ctr"/>
                      <a:r>
                        <a:rPr lang="en-US" sz="1800">
                          <a:solidFill>
                            <a:srgbClr val="FFFFFF"/>
                          </a:solidFill>
                        </a:rPr>
                        <a:t>Scientific</a:t>
                      </a:r>
                      <a:r>
                        <a:rPr lang="en-US" sz="1800" baseline="0">
                          <a:solidFill>
                            <a:srgbClr val="FFFFFF"/>
                          </a:solidFill>
                        </a:rPr>
                        <a:t> Frontier</a:t>
                      </a:r>
                      <a:endParaRPr lang="en-US" sz="1800">
                        <a:solidFill>
                          <a:srgbClr val="FFFFFF"/>
                        </a:solidFill>
                      </a:endParaRPr>
                    </a:p>
                  </a:txBody>
                  <a:tcPr marL="88751" marR="88751" anchor="ctr">
                    <a:lnB w="12700" cap="flat" cmpd="sng" algn="ctr">
                      <a:solidFill>
                        <a:srgbClr val="FFBA00">
                          <a:lumMod val="50000"/>
                        </a:srgb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0"/>
                  </a:ext>
                </a:extLst>
              </a:tr>
              <a:tr h="582189">
                <a:tc>
                  <a:txBody>
                    <a:bodyPr/>
                    <a:lstStyle/>
                    <a:p>
                      <a:endParaRPr lang="en-US" sz="1800">
                        <a:solidFill>
                          <a:srgbClr val="FFFF00"/>
                        </a:solidFill>
                      </a:endParaRPr>
                    </a:p>
                  </a:txBody>
                  <a:tcPr marL="88751" marR="88751">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alpha val="23000"/>
                      </a:schemeClr>
                    </a:solidFill>
                  </a:tcPr>
                </a:tc>
                <a:tc>
                  <a:txBody>
                    <a:bodyPr/>
                    <a:lstStyle/>
                    <a:p>
                      <a:pPr algn="ctr"/>
                      <a:endParaRPr lang="en-US" sz="1800">
                        <a:solidFill>
                          <a:srgbClr val="FFFF00"/>
                        </a:solidFill>
                      </a:endParaRPr>
                    </a:p>
                  </a:txBody>
                  <a:tcPr marL="88751" marR="88751" anchor="ctr">
                    <a:lnL w="12700" cap="flat" cmpd="sng" algn="ctr">
                      <a:solidFill>
                        <a:prstClr val="black"/>
                      </a:solidFill>
                      <a:prstDash val="solid"/>
                      <a:round/>
                      <a:headEnd type="none" w="med" len="med"/>
                      <a:tailEnd type="none" w="med" len="med"/>
                    </a:lnL>
                    <a:lnT w="12700" cap="flat" cmpd="sng" algn="ctr">
                      <a:solidFill>
                        <a:srgbClr val="FFBA00">
                          <a:lumMod val="50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alpha val="23000"/>
                      </a:schemeClr>
                    </a:solidFill>
                  </a:tcPr>
                </a:tc>
                <a:tc>
                  <a:txBody>
                    <a:bodyPr/>
                    <a:lstStyle/>
                    <a:p>
                      <a:pPr algn="ctr"/>
                      <a:endParaRPr lang="en-US" sz="1800">
                        <a:solidFill>
                          <a:srgbClr val="FFFF00"/>
                        </a:solidFill>
                      </a:endParaRPr>
                    </a:p>
                  </a:txBody>
                  <a:tcPr marL="88751" marR="88751" anchor="ctr">
                    <a:lnT w="12700" cap="flat" cmpd="sng" algn="ctr">
                      <a:solidFill>
                        <a:srgbClr val="FFBA00">
                          <a:lumMod val="50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alpha val="23000"/>
                      </a:schemeClr>
                    </a:solidFill>
                  </a:tcPr>
                </a:tc>
                <a:tc>
                  <a:txBody>
                    <a:bodyPr/>
                    <a:lstStyle/>
                    <a:p>
                      <a:endParaRPr lang="en-US" sz="1800">
                        <a:solidFill>
                          <a:srgbClr val="FFFF00"/>
                        </a:solidFill>
                      </a:endParaRPr>
                    </a:p>
                  </a:txBody>
                  <a:tcPr marL="88751" marR="88751">
                    <a:lnT w="12700" cap="flat" cmpd="sng" algn="ctr">
                      <a:solidFill>
                        <a:srgbClr val="FFBA00">
                          <a:lumMod val="50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alpha val="23000"/>
                      </a:schemeClr>
                    </a:solidFill>
                  </a:tcPr>
                </a:tc>
                <a:extLst>
                  <a:ext uri="{0D108BD9-81ED-4DB2-BD59-A6C34878D82A}">
                    <a16:rowId xmlns:a16="http://schemas.microsoft.com/office/drawing/2014/main" val="10001"/>
                  </a:ext>
                </a:extLst>
              </a:tr>
              <a:tr h="761804">
                <a:tc>
                  <a:txBody>
                    <a:bodyPr/>
                    <a:lstStyle/>
                    <a:p>
                      <a:pPr algn="ctr"/>
                      <a:r>
                        <a:rPr lang="en-US" sz="1800" b="1">
                          <a:solidFill>
                            <a:schemeClr val="tx1"/>
                          </a:solidFill>
                        </a:rPr>
                        <a:t>Scientific</a:t>
                      </a:r>
                    </a:p>
                    <a:p>
                      <a:pPr algn="ctr"/>
                      <a:r>
                        <a:rPr lang="en-US" sz="1800" b="1">
                          <a:solidFill>
                            <a:schemeClr val="tx1"/>
                          </a:solidFill>
                        </a:rPr>
                        <a:t>Breakeven</a:t>
                      </a:r>
                    </a:p>
                  </a:txBody>
                  <a:tcPr marL="88751" marR="88751" anchor="ctr">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solidFill>
                      <a:srgbClr val="FFE0CC">
                        <a:alpha val="39000"/>
                      </a:srgbClr>
                    </a:solidFill>
                  </a:tcPr>
                </a:tc>
                <a:tc>
                  <a:txBody>
                    <a:bodyPr/>
                    <a:lstStyle/>
                    <a:p>
                      <a:pPr algn="ctr"/>
                      <a:r>
                        <a:rPr lang="en-US" sz="1900"/>
                        <a:t>Q = 1</a:t>
                      </a:r>
                    </a:p>
                  </a:txBody>
                  <a:tcPr marL="88751" marR="88751" anchor="ctr">
                    <a:lnL w="12700" cap="flat" cmpd="sng" algn="ctr">
                      <a:solidFill>
                        <a:prstClr val="black"/>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solidFill>
                      <a:srgbClr val="FFE0CC">
                        <a:alpha val="39000"/>
                      </a:srgbClr>
                    </a:solidFill>
                  </a:tcPr>
                </a:tc>
                <a:tc>
                  <a:txBody>
                    <a:bodyPr/>
                    <a:lstStyle/>
                    <a:p>
                      <a:pPr algn="ctr"/>
                      <a:r>
                        <a:rPr lang="en-US" sz="1900"/>
                        <a:t>17%</a:t>
                      </a:r>
                    </a:p>
                  </a:txBody>
                  <a:tcPr marL="88751" marR="88751" anchor="ct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solidFill>
                      <a:srgbClr val="FFE0CC">
                        <a:alpha val="39000"/>
                      </a:srgbClr>
                    </a:solidFill>
                  </a:tcPr>
                </a:tc>
                <a:tc>
                  <a:txBody>
                    <a:bodyPr/>
                    <a:lstStyle/>
                    <a:p>
                      <a:pPr algn="l"/>
                      <a:r>
                        <a:rPr lang="en-US" sz="1900"/>
                        <a:t>Alpha confinement</a:t>
                      </a:r>
                    </a:p>
                  </a:txBody>
                  <a:tcPr marL="88751" marR="88751" anchor="ct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solidFill>
                      <a:srgbClr val="FFE0CC">
                        <a:alpha val="39000"/>
                      </a:srgbClr>
                    </a:solidFill>
                  </a:tcPr>
                </a:tc>
                <a:extLst>
                  <a:ext uri="{0D108BD9-81ED-4DB2-BD59-A6C34878D82A}">
                    <a16:rowId xmlns:a16="http://schemas.microsoft.com/office/drawing/2014/main" val="10002"/>
                  </a:ext>
                </a:extLst>
              </a:tr>
              <a:tr h="799894">
                <a:tc rowSpan="4">
                  <a:txBody>
                    <a:bodyPr/>
                    <a:lstStyle/>
                    <a:p>
                      <a:pPr algn="ctr"/>
                      <a:r>
                        <a:rPr lang="en-US" sz="1800" b="1">
                          <a:solidFill>
                            <a:schemeClr val="tx1"/>
                          </a:solidFill>
                        </a:rPr>
                        <a:t>Burning Plasma Regime</a:t>
                      </a:r>
                    </a:p>
                  </a:txBody>
                  <a:tcPr marL="88751" marR="88751" anchor="ctr">
                    <a:lnR w="12700" cap="flat" cmpd="sng" algn="ctr">
                      <a:solidFill>
                        <a:prstClr val="black"/>
                      </a:solidFill>
                      <a:prstDash val="solid"/>
                      <a:round/>
                      <a:headEnd type="none" w="med" len="med"/>
                      <a:tailEnd type="none" w="med" len="med"/>
                    </a:lnR>
                    <a:lnT w="12700" cap="flat" cmpd="sng" algn="ctr">
                      <a:solidFill>
                        <a:scrgbClr r="0" g="0" b="0"/>
                      </a:solidFill>
                      <a:prstDash val="dash"/>
                      <a:round/>
                      <a:headEnd type="none" w="med" len="med"/>
                      <a:tailEnd type="none" w="med" len="med"/>
                    </a:lnT>
                    <a:gradFill flip="none" rotWithShape="1">
                      <a:gsLst>
                        <a:gs pos="0">
                          <a:srgbClr val="DA86B5"/>
                        </a:gs>
                        <a:gs pos="28000">
                          <a:srgbClr val="FFD2FE"/>
                        </a:gs>
                        <a:gs pos="71000">
                          <a:srgbClr val="FFE4FF"/>
                        </a:gs>
                        <a:gs pos="89000">
                          <a:srgbClr val="FDF2FD"/>
                        </a:gs>
                      </a:gsLst>
                      <a:lin ang="16200000" scaled="0"/>
                      <a:tileRect/>
                    </a:gradFill>
                  </a:tcPr>
                </a:tc>
                <a:tc>
                  <a:txBody>
                    <a:bodyPr/>
                    <a:lstStyle/>
                    <a:p>
                      <a:pPr algn="ctr"/>
                      <a:r>
                        <a:rPr lang="en-US" sz="1900"/>
                        <a:t>Q = 5</a:t>
                      </a:r>
                    </a:p>
                  </a:txBody>
                  <a:tcPr marL="88751" marR="88751" anchor="ctr">
                    <a:lnL w="12700" cap="flat" cmpd="sng" algn="ctr">
                      <a:solidFill>
                        <a:prstClr val="black"/>
                      </a:solidFill>
                      <a:prstDash val="solid"/>
                      <a:round/>
                      <a:headEnd type="none" w="med" len="med"/>
                      <a:tailEnd type="none" w="med" len="med"/>
                    </a:lnL>
                    <a:lnT w="12700" cap="flat" cmpd="sng" algn="ctr">
                      <a:solidFill>
                        <a:scrgbClr r="0" g="0" b="0"/>
                      </a:solidFill>
                      <a:prstDash val="dash"/>
                      <a:round/>
                      <a:headEnd type="none" w="med" len="med"/>
                      <a:tailEnd type="none" w="med" len="med"/>
                    </a:lnT>
                    <a:solidFill>
                      <a:srgbClr val="FEF3FE"/>
                    </a:solidFill>
                  </a:tcPr>
                </a:tc>
                <a:tc>
                  <a:txBody>
                    <a:bodyPr/>
                    <a:lstStyle/>
                    <a:p>
                      <a:pPr algn="ctr"/>
                      <a:r>
                        <a:rPr lang="en-US" sz="1900"/>
                        <a:t>50%</a:t>
                      </a:r>
                    </a:p>
                  </a:txBody>
                  <a:tcPr marL="88751" marR="88751" anchor="ctr">
                    <a:lnT w="12700" cap="flat" cmpd="sng" algn="ctr">
                      <a:solidFill>
                        <a:scrgbClr r="0" g="0" b="0"/>
                      </a:solidFill>
                      <a:prstDash val="dash"/>
                      <a:round/>
                      <a:headEnd type="none" w="med" len="med"/>
                      <a:tailEnd type="none" w="med" len="med"/>
                    </a:lnT>
                    <a:solidFill>
                      <a:srgbClr val="FEF3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a:t>Alpha</a:t>
                      </a:r>
                      <a:r>
                        <a:rPr lang="en-US" sz="1900" baseline="0"/>
                        <a:t> heating; </a:t>
                      </a:r>
                      <a:r>
                        <a:rPr lang="en-US" sz="1900"/>
                        <a:t>Alpha effects on energetic particle instabilities</a:t>
                      </a:r>
                    </a:p>
                  </a:txBody>
                  <a:tcPr marL="88751" marR="88751" anchor="ctr">
                    <a:lnT w="12700" cap="flat" cmpd="sng" algn="ctr">
                      <a:solidFill>
                        <a:scrgbClr r="0" g="0" b="0"/>
                      </a:solidFill>
                      <a:prstDash val="dash"/>
                      <a:round/>
                      <a:headEnd type="none" w="med" len="med"/>
                      <a:tailEnd type="none" w="med" len="med"/>
                    </a:lnT>
                    <a:solidFill>
                      <a:srgbClr val="FEF3FE"/>
                    </a:solidFill>
                  </a:tcPr>
                </a:tc>
                <a:extLst>
                  <a:ext uri="{0D108BD9-81ED-4DB2-BD59-A6C34878D82A}">
                    <a16:rowId xmlns:a16="http://schemas.microsoft.com/office/drawing/2014/main" val="10003"/>
                  </a:ext>
                </a:extLst>
              </a:tr>
              <a:tr h="703117">
                <a:tc vMerge="1">
                  <a:txBody>
                    <a:bodyPr/>
                    <a:lstStyle/>
                    <a:p>
                      <a:endParaRPr lang="en-US" dirty="0"/>
                    </a:p>
                  </a:txBody>
                  <a:tcPr/>
                </a:tc>
                <a:tc>
                  <a:txBody>
                    <a:bodyPr/>
                    <a:lstStyle/>
                    <a:p>
                      <a:pPr algn="ctr"/>
                      <a:r>
                        <a:rPr lang="en-US" sz="1900"/>
                        <a:t>Q</a:t>
                      </a:r>
                      <a:r>
                        <a:rPr lang="en-US" sz="1900" baseline="0"/>
                        <a:t> = </a:t>
                      </a:r>
                      <a:r>
                        <a:rPr lang="en-US" sz="1900"/>
                        <a:t>10</a:t>
                      </a:r>
                    </a:p>
                  </a:txBody>
                  <a:tcPr marL="88751" marR="88751" anchor="ctr">
                    <a:lnL w="12700" cap="flat" cmpd="sng" algn="ctr">
                      <a:solidFill>
                        <a:prstClr val="black"/>
                      </a:solidFill>
                      <a:prstDash val="solid"/>
                      <a:round/>
                      <a:headEnd type="none" w="med" len="med"/>
                      <a:tailEnd type="none" w="med" len="med"/>
                    </a:lnL>
                    <a:solidFill>
                      <a:srgbClr val="FFE4FF"/>
                    </a:solidFill>
                  </a:tcPr>
                </a:tc>
                <a:tc>
                  <a:txBody>
                    <a:bodyPr/>
                    <a:lstStyle/>
                    <a:p>
                      <a:pPr algn="ctr"/>
                      <a:r>
                        <a:rPr lang="en-US" sz="1900"/>
                        <a:t>67%</a:t>
                      </a:r>
                    </a:p>
                  </a:txBody>
                  <a:tcPr marL="88751" marR="88751" anchor="ctr">
                    <a:solidFill>
                      <a:srgbClr val="FFE4FF"/>
                    </a:solidFill>
                  </a:tcPr>
                </a:tc>
                <a:tc>
                  <a:txBody>
                    <a:bodyPr/>
                    <a:lstStyle/>
                    <a:p>
                      <a:pPr algn="l"/>
                      <a:r>
                        <a:rPr lang="en-US" sz="1900"/>
                        <a:t>Strong alpha heating; Non-linear coupling effects</a:t>
                      </a:r>
                    </a:p>
                  </a:txBody>
                  <a:tcPr marL="88751" marR="88751" anchor="ctr">
                    <a:solidFill>
                      <a:srgbClr val="FFE4FF"/>
                    </a:solidFill>
                  </a:tcPr>
                </a:tc>
                <a:extLst>
                  <a:ext uri="{0D108BD9-81ED-4DB2-BD59-A6C34878D82A}">
                    <a16:rowId xmlns:a16="http://schemas.microsoft.com/office/drawing/2014/main" val="10004"/>
                  </a:ext>
                </a:extLst>
              </a:tr>
              <a:tr h="703117">
                <a:tc vMerge="1">
                  <a:txBody>
                    <a:bodyPr/>
                    <a:lstStyle/>
                    <a:p>
                      <a:endParaRPr lang="en-US" dirty="0"/>
                    </a:p>
                  </a:txBody>
                  <a:tcPr/>
                </a:tc>
                <a:tc>
                  <a:txBody>
                    <a:bodyPr/>
                    <a:lstStyle/>
                    <a:p>
                      <a:pPr algn="ctr"/>
                      <a:r>
                        <a:rPr lang="en-US" sz="1900"/>
                        <a:t>Q =</a:t>
                      </a:r>
                      <a:r>
                        <a:rPr lang="en-US" sz="1900" baseline="0"/>
                        <a:t> </a:t>
                      </a:r>
                      <a:r>
                        <a:rPr lang="en-US" sz="1900"/>
                        <a:t>20</a:t>
                      </a:r>
                    </a:p>
                  </a:txBody>
                  <a:tcPr marL="88751" marR="88751" anchor="ctr">
                    <a:lnL w="12700" cap="flat" cmpd="sng" algn="ctr">
                      <a:solidFill>
                        <a:prstClr val="black"/>
                      </a:solidFill>
                      <a:prstDash val="solid"/>
                      <a:round/>
                      <a:headEnd type="none" w="med" len="med"/>
                      <a:tailEnd type="none" w="med" len="med"/>
                    </a:lnL>
                    <a:solidFill>
                      <a:srgbClr val="FFD8FE"/>
                    </a:solidFill>
                  </a:tcPr>
                </a:tc>
                <a:tc>
                  <a:txBody>
                    <a:bodyPr/>
                    <a:lstStyle/>
                    <a:p>
                      <a:pPr algn="ctr"/>
                      <a:r>
                        <a:rPr lang="en-US" sz="1900"/>
                        <a:t>80%</a:t>
                      </a:r>
                    </a:p>
                  </a:txBody>
                  <a:tcPr marL="88751" marR="88751" anchor="ctr">
                    <a:solidFill>
                      <a:srgbClr val="FFD8FE"/>
                    </a:solidFill>
                  </a:tcPr>
                </a:tc>
                <a:tc>
                  <a:txBody>
                    <a:bodyPr/>
                    <a:lstStyle/>
                    <a:p>
                      <a:pPr algn="l"/>
                      <a:r>
                        <a:rPr lang="en-US" sz="1900"/>
                        <a:t>Burn Control; potentially</a:t>
                      </a:r>
                      <a:r>
                        <a:rPr lang="en-US" sz="1900" baseline="0"/>
                        <a:t> strong non-linear coupling</a:t>
                      </a:r>
                      <a:endParaRPr lang="en-US" sz="1900"/>
                    </a:p>
                  </a:txBody>
                  <a:tcPr marL="88751" marR="88751" anchor="ctr">
                    <a:solidFill>
                      <a:srgbClr val="FFD8FE"/>
                    </a:solidFill>
                  </a:tcPr>
                </a:tc>
                <a:extLst>
                  <a:ext uri="{0D108BD9-81ED-4DB2-BD59-A6C34878D82A}">
                    <a16:rowId xmlns:a16="http://schemas.microsoft.com/office/drawing/2014/main" val="10005"/>
                  </a:ext>
                </a:extLst>
              </a:tr>
              <a:tr h="543319">
                <a:tc vMerge="1">
                  <a:txBody>
                    <a:bodyPr/>
                    <a:lstStyle/>
                    <a:p>
                      <a:endParaRPr lang="en-US" dirty="0"/>
                    </a:p>
                  </a:txBody>
                  <a:tcPr/>
                </a:tc>
                <a:tc>
                  <a:txBody>
                    <a:bodyPr/>
                    <a:lstStyle/>
                    <a:p>
                      <a:pPr algn="ctr"/>
                      <a:r>
                        <a:rPr lang="en-US" sz="1800">
                          <a:solidFill>
                            <a:schemeClr val="tx1"/>
                          </a:solidFill>
                        </a:rPr>
                        <a:t>Q = </a:t>
                      </a:r>
                      <a:r>
                        <a:rPr lang="en-US" sz="2800">
                          <a:solidFill>
                            <a:schemeClr val="tx1"/>
                          </a:solidFill>
                          <a:latin typeface="Symbol" charset="2"/>
                          <a:cs typeface="Symbol" charset="2"/>
                        </a:rPr>
                        <a:t>∞</a:t>
                      </a:r>
                    </a:p>
                  </a:txBody>
                  <a:tcPr marL="88751" marR="88751" anchor="ctr">
                    <a:lnL w="12700" cap="flat" cmpd="sng" algn="ctr">
                      <a:solidFill>
                        <a:prstClr val="black"/>
                      </a:solidFill>
                      <a:prstDash val="solid"/>
                      <a:round/>
                      <a:headEnd type="none" w="med" len="med"/>
                      <a:tailEnd type="none" w="med" len="med"/>
                    </a:lnL>
                    <a:solidFill>
                      <a:srgbClr val="EFAFDD"/>
                    </a:solidFill>
                  </a:tcPr>
                </a:tc>
                <a:tc>
                  <a:txBody>
                    <a:bodyPr/>
                    <a:lstStyle/>
                    <a:p>
                      <a:pPr algn="ctr"/>
                      <a:r>
                        <a:rPr lang="en-US" sz="1800">
                          <a:solidFill>
                            <a:schemeClr val="tx1"/>
                          </a:solidFill>
                        </a:rPr>
                        <a:t>100%</a:t>
                      </a:r>
                    </a:p>
                  </a:txBody>
                  <a:tcPr marL="88751" marR="88751" anchor="ctr">
                    <a:solidFill>
                      <a:srgbClr val="EFAFDD"/>
                    </a:solidFill>
                  </a:tcPr>
                </a:tc>
                <a:tc>
                  <a:txBody>
                    <a:bodyPr/>
                    <a:lstStyle/>
                    <a:p>
                      <a:pPr algn="l"/>
                      <a:r>
                        <a:rPr lang="en-US" sz="1800">
                          <a:solidFill>
                            <a:schemeClr val="tx1"/>
                          </a:solidFill>
                        </a:rPr>
                        <a:t>Ignition</a:t>
                      </a:r>
                    </a:p>
                  </a:txBody>
                  <a:tcPr marL="88751" marR="88751" anchor="ctr">
                    <a:solidFill>
                      <a:srgbClr val="EFAFDD"/>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4BF15FA-E335-08CF-2E94-A1E2BE07DFB7}"/>
                  </a:ext>
                </a:extLst>
              </p:cNvPr>
              <p:cNvSpPr/>
              <p:nvPr/>
            </p:nvSpPr>
            <p:spPr>
              <a:xfrm>
                <a:off x="2739917" y="2220311"/>
                <a:ext cx="1547674" cy="6145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0" i="1" smtClean="0">
                          <a:latin typeface="Times New Roman" panose="02020603050405020304" pitchFamily="18" charset="0"/>
                          <a:cs typeface="Times New Roman" panose="02020603050405020304" pitchFamily="18" charset="0"/>
                        </a:rPr>
                        <m:t>Q</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b="0" i="1" smtClean="0">
                              <a:latin typeface="Times New Roman" panose="02020603050405020304" pitchFamily="18" charset="0"/>
                              <a:cs typeface="Times New Roman" panose="02020603050405020304" pitchFamily="18" charset="0"/>
                            </a:rPr>
                            <m:t>P</m:t>
                          </m:r>
                          <m:r>
                            <m:rPr>
                              <m:nor/>
                            </m:rPr>
                            <a:rPr lang="en-US" b="0" i="1" baseline="-25000" smtClean="0">
                              <a:latin typeface="Times New Roman" panose="02020603050405020304" pitchFamily="18" charset="0"/>
                              <a:cs typeface="Times New Roman" panose="02020603050405020304" pitchFamily="18" charset="0"/>
                            </a:rPr>
                            <m:t>fusion</m:t>
                          </m:r>
                        </m:num>
                        <m:den>
                          <m:r>
                            <m:rPr>
                              <m:nor/>
                            </m:rPr>
                            <a:rPr lang="en-US" b="0" i="1" smtClean="0">
                              <a:latin typeface="Times New Roman" panose="02020603050405020304" pitchFamily="18" charset="0"/>
                              <a:cs typeface="Times New Roman" panose="02020603050405020304" pitchFamily="18" charset="0"/>
                            </a:rPr>
                            <m:t>P</m:t>
                          </m:r>
                          <m:r>
                            <m:rPr>
                              <m:nor/>
                            </m:rPr>
                            <a:rPr lang="en-US" b="0" i="1" baseline="-25000" smtClean="0">
                              <a:latin typeface="Times New Roman" panose="02020603050405020304" pitchFamily="18" charset="0"/>
                              <a:cs typeface="Times New Roman" panose="02020603050405020304" pitchFamily="18" charset="0"/>
                            </a:rPr>
                            <m:t>heat</m:t>
                          </m:r>
                        </m:den>
                      </m:f>
                    </m:oMath>
                  </m:oMathPara>
                </a14:m>
                <a:endParaRPr lang="en-US">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24BF15FA-E335-08CF-2E94-A1E2BE07DFB7}"/>
                  </a:ext>
                </a:extLst>
              </p:cNvPr>
              <p:cNvSpPr>
                <a:spLocks noRot="1" noChangeAspect="1" noMove="1" noResize="1" noEditPoints="1" noAdjustHandles="1" noChangeArrowheads="1" noChangeShapeType="1" noTextEdit="1"/>
              </p:cNvSpPr>
              <p:nvPr/>
            </p:nvSpPr>
            <p:spPr>
              <a:xfrm>
                <a:off x="2739917" y="2220311"/>
                <a:ext cx="1547674" cy="614527"/>
              </a:xfrm>
              <a:prstGeom prst="rect">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91B0952-3AF6-724A-1097-53A66EB7EF9F}"/>
                  </a:ext>
                </a:extLst>
              </p:cNvPr>
              <p:cNvSpPr/>
              <p:nvPr/>
            </p:nvSpPr>
            <p:spPr>
              <a:xfrm>
                <a:off x="4287591" y="2220310"/>
                <a:ext cx="2003091" cy="6145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b="0" i="1" smtClean="0">
                          <a:latin typeface="Times New Roman" panose="02020603050405020304" pitchFamily="18" charset="0"/>
                          <a:cs typeface="Times New Roman" panose="02020603050405020304" pitchFamily="18" charset="0"/>
                        </a:rPr>
                        <m:t>f</m:t>
                      </m:r>
                      <m:r>
                        <a:rPr lang="en-US" b="0" i="1" baseline="-25000" smtClean="0">
                          <a:latin typeface="Cambria Math" panose="02040503050406030204" pitchFamily="18" charset="0"/>
                          <a:ea typeface="Cambria Math" panose="02040503050406030204" pitchFamily="18" charset="0"/>
                          <a:cs typeface="Times New Roman" panose="02020603050405020304" pitchFamily="18" charset="0"/>
                        </a:rPr>
                        <m:t>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b="0" i="1" smtClean="0">
                              <a:latin typeface="Times New Roman" panose="02020603050405020304" pitchFamily="18" charset="0"/>
                              <a:cs typeface="Times New Roman" panose="02020603050405020304" pitchFamily="18" charset="0"/>
                            </a:rPr>
                            <m:t>P</m:t>
                          </m:r>
                          <m:r>
                            <a:rPr lang="en-US" b="0" i="1" baseline="-25000" smtClean="0">
                              <a:latin typeface="Cambria Math" panose="02040503050406030204" pitchFamily="18" charset="0"/>
                              <a:ea typeface="Cambria Math" panose="02040503050406030204" pitchFamily="18" charset="0"/>
                              <a:cs typeface="Times New Roman" panose="02020603050405020304" pitchFamily="18" charset="0"/>
                            </a:rPr>
                            <m:t>𝛼</m:t>
                          </m:r>
                        </m:num>
                        <m:den>
                          <m:r>
                            <m:rPr>
                              <m:nor/>
                            </m:rPr>
                            <a:rPr lang="en-US" i="1">
                              <a:latin typeface="Times New Roman" panose="02020603050405020304" pitchFamily="18" charset="0"/>
                              <a:cs typeface="Times New Roman" panose="02020603050405020304" pitchFamily="18" charset="0"/>
                            </a:rPr>
                            <m:t>P</m:t>
                          </m:r>
                          <m:r>
                            <a:rPr lang="en-US" i="1" baseline="-25000">
                              <a:latin typeface="Cambria Math" panose="02040503050406030204" pitchFamily="18" charset="0"/>
                              <a:ea typeface="Cambria Math" panose="02040503050406030204" pitchFamily="18" charset="0"/>
                              <a:cs typeface="Times New Roman" panose="02020603050405020304" pitchFamily="18" charset="0"/>
                            </a:rPr>
                            <m:t>𝛼</m:t>
                          </m:r>
                          <m:r>
                            <m:rPr>
                              <m:nor/>
                            </m:rPr>
                            <a:rPr lang="en-US" b="0" i="0" baseline="-2500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b="0" smtClean="0">
                              <a:latin typeface="Cambria Math" panose="02040503050406030204" pitchFamily="18" charset="0"/>
                            </a:rPr>
                            <m:t>+</m:t>
                          </m:r>
                          <m:r>
                            <m:rPr>
                              <m:nor/>
                            </m:rPr>
                            <a:rPr lang="en-US" b="0" i="0" smtClean="0">
                              <a:latin typeface="Cambria Math" panose="02040503050406030204" pitchFamily="18" charset="0"/>
                            </a:rPr>
                            <m:t> </m:t>
                          </m:r>
                          <m:r>
                            <m:rPr>
                              <m:nor/>
                            </m:rPr>
                            <a:rPr lang="en-US" b="0" i="1" smtClean="0">
                              <a:latin typeface="Times New Roman" panose="02020603050405020304" pitchFamily="18" charset="0"/>
                              <a:cs typeface="Times New Roman" panose="02020603050405020304" pitchFamily="18" charset="0"/>
                            </a:rPr>
                            <m:t>P</m:t>
                          </m:r>
                          <m:r>
                            <m:rPr>
                              <m:nor/>
                            </m:rPr>
                            <a:rPr lang="en-US" b="0" i="1" baseline="-25000" smtClean="0">
                              <a:latin typeface="Times New Roman" panose="02020603050405020304" pitchFamily="18" charset="0"/>
                              <a:cs typeface="Times New Roman" panose="02020603050405020304" pitchFamily="18" charset="0"/>
                            </a:rPr>
                            <m:t>heat</m:t>
                          </m:r>
                        </m:den>
                      </m:f>
                    </m:oMath>
                  </m:oMathPara>
                </a14:m>
                <a:endParaRPr lang="en-US">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591B0952-3AF6-724A-1097-53A66EB7EF9F}"/>
                  </a:ext>
                </a:extLst>
              </p:cNvPr>
              <p:cNvSpPr>
                <a:spLocks noRot="1" noChangeAspect="1" noMove="1" noResize="1" noEditPoints="1" noAdjustHandles="1" noChangeArrowheads="1" noChangeShapeType="1" noTextEdit="1"/>
              </p:cNvSpPr>
              <p:nvPr/>
            </p:nvSpPr>
            <p:spPr>
              <a:xfrm>
                <a:off x="4287591" y="2220310"/>
                <a:ext cx="2003091" cy="614527"/>
              </a:xfrm>
              <a:prstGeom prst="rect">
                <a:avLst/>
              </a:prstGeom>
              <a:blipFill>
                <a:blip r:embed="rId4"/>
                <a:stretch>
                  <a:fillRect b="-16000"/>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BE323C26-65C9-D443-09D0-C0B88BE07EC8}"/>
              </a:ext>
            </a:extLst>
          </p:cNvPr>
          <p:cNvSpPr>
            <a:spLocks noGrp="1"/>
          </p:cNvSpPr>
          <p:nvPr>
            <p:ph type="title"/>
          </p:nvPr>
        </p:nvSpPr>
        <p:spPr>
          <a:xfrm>
            <a:off x="409788" y="300174"/>
            <a:ext cx="11761788" cy="978729"/>
          </a:xfrm>
        </p:spPr>
        <p:txBody>
          <a:bodyPr/>
          <a:lstStyle/>
          <a:p>
            <a:r>
              <a:rPr lang="en-US" b="1"/>
              <a:t>To demonstrate an economically viable fusion energy source energetic alpha particle confinement is necessary</a:t>
            </a:r>
          </a:p>
        </p:txBody>
      </p:sp>
    </p:spTree>
    <p:extLst>
      <p:ext uri="{BB962C8B-B14F-4D97-AF65-F5344CB8AC3E}">
        <p14:creationId xmlns:p14="http://schemas.microsoft.com/office/powerpoint/2010/main" val="3581813775"/>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468C6D-E4A3-574C-82B0-6ADCA744C97A}"/>
              </a:ext>
            </a:extLst>
          </p:cNvPr>
          <p:cNvGraphicFramePr>
            <a:graphicFrameLocks noGrp="1"/>
          </p:cNvGraphicFramePr>
          <p:nvPr>
            <p:ph idx="1"/>
          </p:nvPr>
        </p:nvGraphicFramePr>
        <p:xfrm>
          <a:off x="1315164" y="1211750"/>
          <a:ext cx="9839324" cy="5029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CD55BEC-5D4F-AA41-A3AA-4ACDC213150E}"/>
              </a:ext>
            </a:extLst>
          </p:cNvPr>
          <p:cNvSpPr txBox="1"/>
          <p:nvPr/>
        </p:nvSpPr>
        <p:spPr>
          <a:xfrm>
            <a:off x="5803924" y="3211237"/>
            <a:ext cx="5350564" cy="1421928"/>
          </a:xfrm>
          <a:prstGeom prst="rect">
            <a:avLst/>
          </a:prstGeom>
          <a:solidFill>
            <a:schemeClr val="accent1">
              <a:lumMod val="40000"/>
              <a:lumOff val="60000"/>
            </a:schemeClr>
          </a:solidFill>
        </p:spPr>
        <p:txBody>
          <a:bodyPr wrap="square" rtlCol="0">
            <a:spAutoFit/>
          </a:bodyPr>
          <a:lstStyle/>
          <a:p>
            <a:pPr algn="l">
              <a:lnSpc>
                <a:spcPct val="90000"/>
              </a:lnSpc>
            </a:pPr>
            <a:r>
              <a:rPr lang="en-US" sz="2400" b="1">
                <a:latin typeface="+mn-lt"/>
              </a:rPr>
              <a:t>Computationally efficient by truncating moments of gyrokinetic equation with appropriate closures for kinetic effects </a:t>
            </a:r>
          </a:p>
        </p:txBody>
      </p:sp>
      <p:sp>
        <p:nvSpPr>
          <p:cNvPr id="5" name="Title 4">
            <a:extLst>
              <a:ext uri="{FF2B5EF4-FFF2-40B4-BE49-F238E27FC236}">
                <a16:creationId xmlns:a16="http://schemas.microsoft.com/office/drawing/2014/main" id="{5C36255C-16AB-4743-A030-F50C2193A0CE}"/>
              </a:ext>
            </a:extLst>
          </p:cNvPr>
          <p:cNvSpPr>
            <a:spLocks noGrp="1"/>
          </p:cNvSpPr>
          <p:nvPr>
            <p:ph type="title"/>
          </p:nvPr>
        </p:nvSpPr>
        <p:spPr/>
        <p:txBody>
          <a:bodyPr/>
          <a:lstStyle/>
          <a:p>
            <a:r>
              <a:rPr lang="en-US" b="1" dirty="0"/>
              <a:t>Theoretical Model for FAR3d code</a:t>
            </a:r>
          </a:p>
        </p:txBody>
      </p:sp>
    </p:spTree>
    <p:extLst>
      <p:ext uri="{BB962C8B-B14F-4D97-AF65-F5344CB8AC3E}">
        <p14:creationId xmlns:p14="http://schemas.microsoft.com/office/powerpoint/2010/main" val="19516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92AA-94BB-2C41-B459-73D37AD87045}"/>
              </a:ext>
            </a:extLst>
          </p:cNvPr>
          <p:cNvSpPr>
            <a:spLocks noGrp="1"/>
          </p:cNvSpPr>
          <p:nvPr>
            <p:ph type="title"/>
          </p:nvPr>
        </p:nvSpPr>
        <p:spPr>
          <a:xfrm>
            <a:off x="437203" y="416413"/>
            <a:ext cx="10515600" cy="580097"/>
          </a:xfrm>
        </p:spPr>
        <p:txBody>
          <a:bodyPr>
            <a:normAutofit fontScale="90000"/>
          </a:bodyPr>
          <a:lstStyle/>
          <a:p>
            <a:r>
              <a:rPr lang="en-US" sz="4000" b="1"/>
              <a:t>FAR3d pseudo-spectral representation</a:t>
            </a:r>
          </a:p>
        </p:txBody>
      </p:sp>
      <p:pic>
        <p:nvPicPr>
          <p:cNvPr id="3" name="Picture 2">
            <a:extLst>
              <a:ext uri="{FF2B5EF4-FFF2-40B4-BE49-F238E27FC236}">
                <a16:creationId xmlns:a16="http://schemas.microsoft.com/office/drawing/2014/main" id="{8C83E086-7CDB-CE49-8D6F-A66E2FA09B8A}"/>
              </a:ext>
            </a:extLst>
          </p:cNvPr>
          <p:cNvPicPr>
            <a:picLocks noChangeAspect="1"/>
          </p:cNvPicPr>
          <p:nvPr/>
        </p:nvPicPr>
        <p:blipFill>
          <a:blip r:embed="rId2"/>
          <a:stretch>
            <a:fillRect/>
          </a:stretch>
        </p:blipFill>
        <p:spPr>
          <a:xfrm>
            <a:off x="876184" y="1738825"/>
            <a:ext cx="7434227" cy="725901"/>
          </a:xfrm>
          <a:prstGeom prst="rect">
            <a:avLst/>
          </a:prstGeom>
        </p:spPr>
      </p:pic>
      <p:sp>
        <p:nvSpPr>
          <p:cNvPr id="4" name="TextBox 3">
            <a:extLst>
              <a:ext uri="{FF2B5EF4-FFF2-40B4-BE49-F238E27FC236}">
                <a16:creationId xmlns:a16="http://schemas.microsoft.com/office/drawing/2014/main" id="{175C22A6-9F9C-9A44-AC8A-3C38E7294E80}"/>
              </a:ext>
            </a:extLst>
          </p:cNvPr>
          <p:cNvSpPr txBox="1"/>
          <p:nvPr/>
        </p:nvSpPr>
        <p:spPr>
          <a:xfrm flipH="1">
            <a:off x="876184" y="1215569"/>
            <a:ext cx="5639538" cy="369332"/>
          </a:xfrm>
          <a:prstGeom prst="rect">
            <a:avLst/>
          </a:prstGeom>
          <a:noFill/>
        </p:spPr>
        <p:txBody>
          <a:bodyPr wrap="square" rtlCol="0">
            <a:spAutoFit/>
          </a:bodyPr>
          <a:lstStyle/>
          <a:p>
            <a:r>
              <a:rPr lang="en-US">
                <a:latin typeface="+mn-lt"/>
              </a:rPr>
              <a:t>Dynamical (time-evolving) variables:</a:t>
            </a:r>
          </a:p>
        </p:txBody>
      </p:sp>
      <p:pic>
        <p:nvPicPr>
          <p:cNvPr id="5" name="Picture 4">
            <a:extLst>
              <a:ext uri="{FF2B5EF4-FFF2-40B4-BE49-F238E27FC236}">
                <a16:creationId xmlns:a16="http://schemas.microsoft.com/office/drawing/2014/main" id="{755C679A-8602-9B49-844C-36A6A2C7DF38}"/>
              </a:ext>
            </a:extLst>
          </p:cNvPr>
          <p:cNvPicPr>
            <a:picLocks noChangeAspect="1"/>
          </p:cNvPicPr>
          <p:nvPr/>
        </p:nvPicPr>
        <p:blipFill>
          <a:blip r:embed="rId3"/>
          <a:stretch>
            <a:fillRect/>
          </a:stretch>
        </p:blipFill>
        <p:spPr>
          <a:xfrm>
            <a:off x="999051" y="3234577"/>
            <a:ext cx="7580600" cy="1883079"/>
          </a:xfrm>
          <a:prstGeom prst="rect">
            <a:avLst/>
          </a:prstGeom>
        </p:spPr>
      </p:pic>
      <p:sp>
        <p:nvSpPr>
          <p:cNvPr id="6" name="TextBox 5">
            <a:extLst>
              <a:ext uri="{FF2B5EF4-FFF2-40B4-BE49-F238E27FC236}">
                <a16:creationId xmlns:a16="http://schemas.microsoft.com/office/drawing/2014/main" id="{932EE36B-9FE3-1C4B-AC23-D0EF55AC942C}"/>
              </a:ext>
            </a:extLst>
          </p:cNvPr>
          <p:cNvSpPr txBox="1"/>
          <p:nvPr/>
        </p:nvSpPr>
        <p:spPr>
          <a:xfrm flipH="1">
            <a:off x="876184" y="2597926"/>
            <a:ext cx="5862781" cy="369332"/>
          </a:xfrm>
          <a:prstGeom prst="rect">
            <a:avLst/>
          </a:prstGeom>
          <a:noFill/>
        </p:spPr>
        <p:txBody>
          <a:bodyPr wrap="square" rtlCol="0">
            <a:spAutoFit/>
          </a:bodyPr>
          <a:lstStyle/>
          <a:p>
            <a:r>
              <a:rPr lang="en-US">
                <a:latin typeface="+mn-lt"/>
              </a:rPr>
              <a:t>Equilibrium (steady-state) quantities:</a:t>
            </a:r>
          </a:p>
        </p:txBody>
      </p:sp>
      <p:sp>
        <p:nvSpPr>
          <p:cNvPr id="7" name="TextBox 6">
            <a:extLst>
              <a:ext uri="{FF2B5EF4-FFF2-40B4-BE49-F238E27FC236}">
                <a16:creationId xmlns:a16="http://schemas.microsoft.com/office/drawing/2014/main" id="{F0C4099D-CC83-E14E-BB6E-35CA9574063B}"/>
              </a:ext>
            </a:extLst>
          </p:cNvPr>
          <p:cNvSpPr txBox="1"/>
          <p:nvPr/>
        </p:nvSpPr>
        <p:spPr>
          <a:xfrm flipH="1">
            <a:off x="8724106" y="3023236"/>
            <a:ext cx="2670784" cy="646331"/>
          </a:xfrm>
          <a:prstGeom prst="rect">
            <a:avLst/>
          </a:prstGeom>
          <a:noFill/>
        </p:spPr>
        <p:txBody>
          <a:bodyPr wrap="square" rtlCol="0">
            <a:spAutoFit/>
          </a:bodyPr>
          <a:lstStyle/>
          <a:p>
            <a:r>
              <a:rPr lang="en-US" dirty="0">
                <a:latin typeface="+mn-lt"/>
              </a:rPr>
              <a:t>Axisymmetric tokamak</a:t>
            </a:r>
          </a:p>
        </p:txBody>
      </p:sp>
      <p:sp>
        <p:nvSpPr>
          <p:cNvPr id="8" name="TextBox 7">
            <a:extLst>
              <a:ext uri="{FF2B5EF4-FFF2-40B4-BE49-F238E27FC236}">
                <a16:creationId xmlns:a16="http://schemas.microsoft.com/office/drawing/2014/main" id="{3FAA183A-41E0-CD44-AAC4-E3076388B85E}"/>
              </a:ext>
            </a:extLst>
          </p:cNvPr>
          <p:cNvSpPr txBox="1"/>
          <p:nvPr/>
        </p:nvSpPr>
        <p:spPr>
          <a:xfrm flipH="1">
            <a:off x="8903745" y="4238161"/>
            <a:ext cx="3069114" cy="923330"/>
          </a:xfrm>
          <a:prstGeom prst="rect">
            <a:avLst/>
          </a:prstGeom>
          <a:noFill/>
        </p:spPr>
        <p:txBody>
          <a:bodyPr wrap="square" rtlCol="0">
            <a:spAutoFit/>
          </a:bodyPr>
          <a:lstStyle/>
          <a:p>
            <a:r>
              <a:rPr lang="en-US" dirty="0">
                <a:latin typeface="+mn-lt"/>
              </a:rPr>
              <a:t>Stellarator with field period symmetry (</a:t>
            </a:r>
            <a:r>
              <a:rPr lang="en-US" dirty="0" err="1">
                <a:latin typeface="+mn-lt"/>
              </a:rPr>
              <a:t>N</a:t>
            </a:r>
            <a:r>
              <a:rPr lang="en-US" baseline="-25000" dirty="0" err="1">
                <a:latin typeface="+mn-lt"/>
              </a:rPr>
              <a:t>fp</a:t>
            </a:r>
            <a:r>
              <a:rPr lang="en-US" dirty="0">
                <a:latin typeface="+mn-lt"/>
              </a:rPr>
              <a:t> field periods)</a:t>
            </a:r>
          </a:p>
        </p:txBody>
      </p:sp>
      <p:sp>
        <p:nvSpPr>
          <p:cNvPr id="9" name="Rectangle 8">
            <a:extLst>
              <a:ext uri="{FF2B5EF4-FFF2-40B4-BE49-F238E27FC236}">
                <a16:creationId xmlns:a16="http://schemas.microsoft.com/office/drawing/2014/main" id="{DB4F32D6-DBA4-DC4A-A608-3E024BE0A966}"/>
              </a:ext>
            </a:extLst>
          </p:cNvPr>
          <p:cNvSpPr/>
          <p:nvPr/>
        </p:nvSpPr>
        <p:spPr>
          <a:xfrm>
            <a:off x="711200" y="5205325"/>
            <a:ext cx="8192545" cy="1015663"/>
          </a:xfrm>
          <a:prstGeom prst="rect">
            <a:avLst/>
          </a:prstGeom>
        </p:spPr>
        <p:txBody>
          <a:bodyPr wrap="square">
            <a:spAutoFit/>
          </a:bodyPr>
          <a:lstStyle/>
          <a:p>
            <a:r>
              <a:rPr lang="en-US" sz="2000">
                <a:latin typeface="+mn-lt"/>
              </a:rPr>
              <a:t>Uses finite-differences in the radial direction and Fourier expansions in two angular variables to evolve the dynamic physical variables until convergence is met. </a:t>
            </a:r>
          </a:p>
        </p:txBody>
      </p:sp>
    </p:spTree>
    <p:extLst>
      <p:ext uri="{BB962C8B-B14F-4D97-AF65-F5344CB8AC3E}">
        <p14:creationId xmlns:p14="http://schemas.microsoft.com/office/powerpoint/2010/main" val="3634338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2A3B-D32B-1C43-8FF0-BB27928AFC1C}"/>
              </a:ext>
            </a:extLst>
          </p:cNvPr>
          <p:cNvSpPr>
            <a:spLocks noGrp="1"/>
          </p:cNvSpPr>
          <p:nvPr>
            <p:ph type="title"/>
          </p:nvPr>
        </p:nvSpPr>
        <p:spPr>
          <a:xfrm>
            <a:off x="478604" y="276568"/>
            <a:ext cx="10515600" cy="570805"/>
          </a:xfrm>
        </p:spPr>
        <p:txBody>
          <a:bodyPr>
            <a:normAutofit/>
          </a:bodyPr>
          <a:lstStyle/>
          <a:p>
            <a:r>
              <a:rPr lang="en-US" b="1"/>
              <a:t>Structure of FAR3d equations:</a:t>
            </a:r>
          </a:p>
        </p:txBody>
      </p:sp>
      <p:pic>
        <p:nvPicPr>
          <p:cNvPr id="3" name="Picture 2">
            <a:extLst>
              <a:ext uri="{FF2B5EF4-FFF2-40B4-BE49-F238E27FC236}">
                <a16:creationId xmlns:a16="http://schemas.microsoft.com/office/drawing/2014/main" id="{EAEE3A3C-EBE3-9D44-BEBB-F1C6F92A3EA3}"/>
              </a:ext>
            </a:extLst>
          </p:cNvPr>
          <p:cNvPicPr>
            <a:picLocks noChangeAspect="1"/>
          </p:cNvPicPr>
          <p:nvPr/>
        </p:nvPicPr>
        <p:blipFill>
          <a:blip r:embed="rId2"/>
          <a:stretch>
            <a:fillRect/>
          </a:stretch>
        </p:blipFill>
        <p:spPr>
          <a:xfrm>
            <a:off x="1027221" y="1181186"/>
            <a:ext cx="3857930" cy="3164889"/>
          </a:xfrm>
          <a:prstGeom prst="rect">
            <a:avLst/>
          </a:prstGeom>
        </p:spPr>
      </p:pic>
      <p:sp>
        <p:nvSpPr>
          <p:cNvPr id="4" name="TextBox 3">
            <a:extLst>
              <a:ext uri="{FF2B5EF4-FFF2-40B4-BE49-F238E27FC236}">
                <a16:creationId xmlns:a16="http://schemas.microsoft.com/office/drawing/2014/main" id="{C92FCD0B-AA94-E848-810F-F55A999B28D6}"/>
              </a:ext>
            </a:extLst>
          </p:cNvPr>
          <p:cNvSpPr txBox="1"/>
          <p:nvPr/>
        </p:nvSpPr>
        <p:spPr>
          <a:xfrm>
            <a:off x="5415815" y="1219522"/>
            <a:ext cx="4923001" cy="707886"/>
          </a:xfrm>
          <a:prstGeom prst="rect">
            <a:avLst/>
          </a:prstGeom>
          <a:noFill/>
        </p:spPr>
        <p:txBody>
          <a:bodyPr wrap="square" rtlCol="0">
            <a:spAutoFit/>
          </a:bodyPr>
          <a:lstStyle/>
          <a:p>
            <a:r>
              <a:rPr lang="en-US" sz="2000">
                <a:latin typeface="+mn-lt"/>
              </a:rPr>
              <a:t>Solution vector evolution equations,</a:t>
            </a:r>
          </a:p>
          <a:p>
            <a:r>
              <a:rPr lang="en-US" sz="2000">
                <a:latin typeface="+mn-lt"/>
              </a:rPr>
              <a:t> N is the nonlinear term</a:t>
            </a:r>
          </a:p>
        </p:txBody>
      </p:sp>
      <p:sp>
        <p:nvSpPr>
          <p:cNvPr id="5" name="TextBox 4">
            <a:extLst>
              <a:ext uri="{FF2B5EF4-FFF2-40B4-BE49-F238E27FC236}">
                <a16:creationId xmlns:a16="http://schemas.microsoft.com/office/drawing/2014/main" id="{A56122E5-8B30-704E-B1FD-57DE192332F8}"/>
              </a:ext>
            </a:extLst>
          </p:cNvPr>
          <p:cNvSpPr txBox="1"/>
          <p:nvPr/>
        </p:nvSpPr>
        <p:spPr>
          <a:xfrm>
            <a:off x="5415815" y="2498072"/>
            <a:ext cx="5544319" cy="400110"/>
          </a:xfrm>
          <a:prstGeom prst="rect">
            <a:avLst/>
          </a:prstGeom>
          <a:noFill/>
        </p:spPr>
        <p:txBody>
          <a:bodyPr wrap="square" rtlCol="0">
            <a:spAutoFit/>
          </a:bodyPr>
          <a:lstStyle/>
          <a:p>
            <a:r>
              <a:rPr lang="en-US" sz="2000">
                <a:latin typeface="+mn-lt"/>
              </a:rPr>
              <a:t>Semi-implicit approximation for N = 0</a:t>
            </a:r>
          </a:p>
        </p:txBody>
      </p:sp>
      <p:sp>
        <p:nvSpPr>
          <p:cNvPr id="6" name="TextBox 5">
            <a:extLst>
              <a:ext uri="{FF2B5EF4-FFF2-40B4-BE49-F238E27FC236}">
                <a16:creationId xmlns:a16="http://schemas.microsoft.com/office/drawing/2014/main" id="{0378C415-3D2E-AD49-9817-1614AE9BDB1C}"/>
              </a:ext>
            </a:extLst>
          </p:cNvPr>
          <p:cNvSpPr txBox="1"/>
          <p:nvPr/>
        </p:nvSpPr>
        <p:spPr>
          <a:xfrm>
            <a:off x="5415815" y="3759764"/>
            <a:ext cx="4923001" cy="400110"/>
          </a:xfrm>
          <a:prstGeom prst="rect">
            <a:avLst/>
          </a:prstGeom>
          <a:noFill/>
        </p:spPr>
        <p:txBody>
          <a:bodyPr wrap="square" rtlCol="0">
            <a:spAutoFit/>
          </a:bodyPr>
          <a:lstStyle/>
          <a:p>
            <a:r>
              <a:rPr lang="en-US" sz="2000">
                <a:latin typeface="+mn-lt"/>
              </a:rPr>
              <a:t>Semi-implicit solution for N = 0</a:t>
            </a:r>
          </a:p>
        </p:txBody>
      </p:sp>
      <p:sp>
        <p:nvSpPr>
          <p:cNvPr id="7" name="TextBox 6">
            <a:extLst>
              <a:ext uri="{FF2B5EF4-FFF2-40B4-BE49-F238E27FC236}">
                <a16:creationId xmlns:a16="http://schemas.microsoft.com/office/drawing/2014/main" id="{DAC8673D-5FFD-7F47-8A2A-76F71B9D0F7D}"/>
              </a:ext>
            </a:extLst>
          </p:cNvPr>
          <p:cNvSpPr txBox="1"/>
          <p:nvPr/>
        </p:nvSpPr>
        <p:spPr>
          <a:xfrm>
            <a:off x="316786" y="4786292"/>
            <a:ext cx="11558427" cy="923330"/>
          </a:xfrm>
          <a:prstGeom prst="rect">
            <a:avLst/>
          </a:prstGeom>
          <a:noFill/>
        </p:spPr>
        <p:txBody>
          <a:bodyPr wrap="square" rtlCol="0">
            <a:spAutoFit/>
          </a:bodyPr>
          <a:lstStyle/>
          <a:p>
            <a:pPr marL="285750" indent="-285750">
              <a:buFont typeface="Arial" panose="020B0604020202020204" pitchFamily="34" charset="0"/>
              <a:buChar char="•"/>
            </a:pPr>
            <a:r>
              <a:rPr lang="en-US" b="1">
                <a:latin typeface="+mn-lt"/>
              </a:rPr>
              <a:t>Degrees of freedom </a:t>
            </a:r>
            <a:r>
              <a:rPr lang="en-US">
                <a:latin typeface="+mn-lt"/>
              </a:rPr>
              <a:t>(size of L, R, y): (number of equations) x radial grid points x number of Fourier modes x 2 Can be 10</a:t>
            </a:r>
            <a:r>
              <a:rPr lang="en-US" baseline="30000">
                <a:latin typeface="+mn-lt"/>
              </a:rPr>
              <a:t>5</a:t>
            </a:r>
            <a:r>
              <a:rPr lang="en-US">
                <a:latin typeface="+mn-lt"/>
              </a:rPr>
              <a:t> to 10</a:t>
            </a:r>
            <a:r>
              <a:rPr lang="en-US" baseline="30000">
                <a:latin typeface="+mn-lt"/>
              </a:rPr>
              <a:t>6</a:t>
            </a:r>
            <a:r>
              <a:rPr lang="en-US">
                <a:latin typeface="+mn-lt"/>
              </a:rPr>
              <a:t> for linear runs, 5 to 10 times larger for nonlinear runs. </a:t>
            </a:r>
          </a:p>
          <a:p>
            <a:pPr marL="285750" indent="-285750">
              <a:buFont typeface="Arial" panose="020B0604020202020204" pitchFamily="34" charset="0"/>
              <a:buChar char="•"/>
            </a:pPr>
            <a:endParaRPr lang="en-US">
              <a:latin typeface="+mn-lt"/>
            </a:endParaRPr>
          </a:p>
        </p:txBody>
      </p:sp>
    </p:spTree>
    <p:extLst>
      <p:ext uri="{BB962C8B-B14F-4D97-AF65-F5344CB8AC3E}">
        <p14:creationId xmlns:p14="http://schemas.microsoft.com/office/powerpoint/2010/main" val="395306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5631-6C9C-E7DC-153D-FD5B7388E75F}"/>
              </a:ext>
            </a:extLst>
          </p:cNvPr>
          <p:cNvSpPr>
            <a:spLocks noGrp="1"/>
          </p:cNvSpPr>
          <p:nvPr>
            <p:ph type="title"/>
          </p:nvPr>
        </p:nvSpPr>
        <p:spPr>
          <a:xfrm>
            <a:off x="429768" y="274319"/>
            <a:ext cx="11504904" cy="1014984"/>
          </a:xfrm>
        </p:spPr>
        <p:txBody>
          <a:bodyPr wrap="square" anchor="t">
            <a:normAutofit/>
          </a:bodyPr>
          <a:lstStyle/>
          <a:p>
            <a:r>
              <a:rPr lang="en-US" dirty="0"/>
              <a:t>Key Takeaways </a:t>
            </a:r>
          </a:p>
        </p:txBody>
      </p:sp>
      <p:sp>
        <p:nvSpPr>
          <p:cNvPr id="3" name="Content Placeholder 2">
            <a:extLst>
              <a:ext uri="{FF2B5EF4-FFF2-40B4-BE49-F238E27FC236}">
                <a16:creationId xmlns:a16="http://schemas.microsoft.com/office/drawing/2014/main" id="{F3D52CFF-9DC4-A584-FDC8-2A849A9E601B}"/>
              </a:ext>
            </a:extLst>
          </p:cNvPr>
          <p:cNvSpPr>
            <a:spLocks noGrp="1"/>
          </p:cNvSpPr>
          <p:nvPr>
            <p:ph sz="half" idx="2"/>
          </p:nvPr>
        </p:nvSpPr>
        <p:spPr>
          <a:xfrm>
            <a:off x="258692" y="1706280"/>
            <a:ext cx="7092661" cy="3445439"/>
          </a:xfrm>
        </p:spPr>
        <p:txBody>
          <a:bodyPr wrap="square" anchor="t">
            <a:noAutofit/>
          </a:bodyPr>
          <a:lstStyle/>
          <a:p>
            <a:r>
              <a:rPr lang="en-US" sz="2400" dirty="0"/>
              <a:t>Different theoretical and numerical models are used to describe the distinct plasma properties in the core and edge regions. </a:t>
            </a:r>
          </a:p>
          <a:p>
            <a:r>
              <a:rPr lang="en-US" sz="2400" b="1" dirty="0">
                <a:solidFill>
                  <a:srgbClr val="0432FF"/>
                </a:solidFill>
              </a:rPr>
              <a:t>Integrated modelling is needed to perform comprehensive simulations of various physical processes and interactions within a fusion reactor</a:t>
            </a:r>
          </a:p>
          <a:p>
            <a:r>
              <a:rPr lang="en-US" sz="2400" dirty="0"/>
              <a:t>Combination of multiple models to optimize performance and predict behavior of a future reactor-relevant fusion device. </a:t>
            </a:r>
          </a:p>
        </p:txBody>
      </p:sp>
      <p:pic>
        <p:nvPicPr>
          <p:cNvPr id="4" name="Picture 3" descr="A diagram of a core&#10;&#10;Description automatically generated">
            <a:extLst>
              <a:ext uri="{FF2B5EF4-FFF2-40B4-BE49-F238E27FC236}">
                <a16:creationId xmlns:a16="http://schemas.microsoft.com/office/drawing/2014/main" id="{85E736AC-E8B5-21ED-6E4A-306F52914ACC}"/>
              </a:ext>
            </a:extLst>
          </p:cNvPr>
          <p:cNvPicPr>
            <a:picLocks noChangeAspect="1"/>
          </p:cNvPicPr>
          <p:nvPr/>
        </p:nvPicPr>
        <p:blipFill>
          <a:blip r:embed="rId2"/>
          <a:stretch>
            <a:fillRect/>
          </a:stretch>
        </p:blipFill>
        <p:spPr>
          <a:xfrm>
            <a:off x="7180277" y="781811"/>
            <a:ext cx="4581955" cy="4827603"/>
          </a:xfrm>
          <a:prstGeom prst="rect">
            <a:avLst/>
          </a:prstGeom>
          <a:noFill/>
        </p:spPr>
      </p:pic>
    </p:spTree>
    <p:extLst>
      <p:ext uri="{BB962C8B-B14F-4D97-AF65-F5344CB8AC3E}">
        <p14:creationId xmlns:p14="http://schemas.microsoft.com/office/powerpoint/2010/main" val="160525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3C40-8645-9845-9139-31441842CEAC}"/>
              </a:ext>
            </a:extLst>
          </p:cNvPr>
          <p:cNvSpPr>
            <a:spLocks noGrp="1"/>
          </p:cNvSpPr>
          <p:nvPr>
            <p:ph type="title"/>
          </p:nvPr>
        </p:nvSpPr>
        <p:spPr>
          <a:xfrm>
            <a:off x="660114" y="347186"/>
            <a:ext cx="10515600" cy="672565"/>
          </a:xfrm>
        </p:spPr>
        <p:txBody>
          <a:bodyPr>
            <a:normAutofit/>
          </a:bodyPr>
          <a:lstStyle/>
          <a:p>
            <a:r>
              <a:rPr lang="en-US" b="1"/>
              <a:t>Linear Solver</a:t>
            </a:r>
          </a:p>
        </p:txBody>
      </p:sp>
      <p:sp>
        <p:nvSpPr>
          <p:cNvPr id="3" name="Content Placeholder 2">
            <a:extLst>
              <a:ext uri="{FF2B5EF4-FFF2-40B4-BE49-F238E27FC236}">
                <a16:creationId xmlns:a16="http://schemas.microsoft.com/office/drawing/2014/main" id="{57ACB464-31F3-F64B-8887-F58BC1C7E29C}"/>
              </a:ext>
            </a:extLst>
          </p:cNvPr>
          <p:cNvSpPr>
            <a:spLocks noGrp="1"/>
          </p:cNvSpPr>
          <p:nvPr>
            <p:ph idx="1"/>
          </p:nvPr>
        </p:nvSpPr>
        <p:spPr>
          <a:xfrm>
            <a:off x="660114" y="1123809"/>
            <a:ext cx="10515600" cy="1380852"/>
          </a:xfrm>
        </p:spPr>
        <p:txBody>
          <a:bodyPr>
            <a:normAutofit/>
          </a:bodyPr>
          <a:lstStyle/>
          <a:p>
            <a:r>
              <a:rPr lang="en-US" sz="2200"/>
              <a:t>The linear system                                                 is solved at each time step.</a:t>
            </a:r>
          </a:p>
          <a:p>
            <a:r>
              <a:rPr lang="en-US" sz="2200"/>
              <a:t>This is done as a two-step process using the direct block tridiagonal solvers CDECBT and CSOLBT developed by Alan Hindmarsh.</a:t>
            </a:r>
          </a:p>
        </p:txBody>
      </p:sp>
      <p:pic>
        <p:nvPicPr>
          <p:cNvPr id="4" name="Picture 3">
            <a:extLst>
              <a:ext uri="{FF2B5EF4-FFF2-40B4-BE49-F238E27FC236}">
                <a16:creationId xmlns:a16="http://schemas.microsoft.com/office/drawing/2014/main" id="{C9028621-D156-EF4F-B1A3-2CBC7FA41956}"/>
              </a:ext>
            </a:extLst>
          </p:cNvPr>
          <p:cNvPicPr>
            <a:picLocks noChangeAspect="1"/>
          </p:cNvPicPr>
          <p:nvPr/>
        </p:nvPicPr>
        <p:blipFill>
          <a:blip r:embed="rId2"/>
          <a:stretch>
            <a:fillRect/>
          </a:stretch>
        </p:blipFill>
        <p:spPr>
          <a:xfrm>
            <a:off x="3402480" y="932098"/>
            <a:ext cx="3689786" cy="795403"/>
          </a:xfrm>
          <a:prstGeom prst="rect">
            <a:avLst/>
          </a:prstGeom>
        </p:spPr>
      </p:pic>
      <p:pic>
        <p:nvPicPr>
          <p:cNvPr id="7" name="Picture 6">
            <a:extLst>
              <a:ext uri="{FF2B5EF4-FFF2-40B4-BE49-F238E27FC236}">
                <a16:creationId xmlns:a16="http://schemas.microsoft.com/office/drawing/2014/main" id="{19BC88F9-E672-134E-A2E6-415FE117EDAE}"/>
              </a:ext>
            </a:extLst>
          </p:cNvPr>
          <p:cNvPicPr>
            <a:picLocks noChangeAspect="1"/>
          </p:cNvPicPr>
          <p:nvPr/>
        </p:nvPicPr>
        <p:blipFill>
          <a:blip r:embed="rId3"/>
          <a:stretch>
            <a:fillRect/>
          </a:stretch>
        </p:blipFill>
        <p:spPr>
          <a:xfrm>
            <a:off x="3698696" y="2630671"/>
            <a:ext cx="2546207" cy="2240662"/>
          </a:xfrm>
          <a:prstGeom prst="rect">
            <a:avLst/>
          </a:prstGeom>
        </p:spPr>
      </p:pic>
      <p:sp>
        <p:nvSpPr>
          <p:cNvPr id="8" name="TextBox 7">
            <a:extLst>
              <a:ext uri="{FF2B5EF4-FFF2-40B4-BE49-F238E27FC236}">
                <a16:creationId xmlns:a16="http://schemas.microsoft.com/office/drawing/2014/main" id="{56E3D3F9-AC31-8847-A1EA-8CFB2739C6A1}"/>
              </a:ext>
            </a:extLst>
          </p:cNvPr>
          <p:cNvSpPr txBox="1"/>
          <p:nvPr/>
        </p:nvSpPr>
        <p:spPr>
          <a:xfrm>
            <a:off x="829585" y="3298232"/>
            <a:ext cx="2763747" cy="646331"/>
          </a:xfrm>
          <a:prstGeom prst="rect">
            <a:avLst/>
          </a:prstGeom>
          <a:noFill/>
        </p:spPr>
        <p:txBody>
          <a:bodyPr wrap="square" rtlCol="0">
            <a:spAutoFit/>
          </a:bodyPr>
          <a:lstStyle/>
          <a:p>
            <a:r>
              <a:rPr lang="en-US" b="1">
                <a:latin typeface="+mn-lt"/>
              </a:rPr>
              <a:t>L</a:t>
            </a:r>
            <a:r>
              <a:rPr lang="en-US">
                <a:latin typeface="+mn-lt"/>
              </a:rPr>
              <a:t> and </a:t>
            </a:r>
            <a:r>
              <a:rPr lang="en-US" b="1">
                <a:latin typeface="+mn-lt"/>
              </a:rPr>
              <a:t>R</a:t>
            </a:r>
            <a:r>
              <a:rPr lang="en-US">
                <a:latin typeface="+mn-lt"/>
              </a:rPr>
              <a:t> have bloc-tridiagonal structure:</a:t>
            </a:r>
          </a:p>
        </p:txBody>
      </p:sp>
      <p:cxnSp>
        <p:nvCxnSpPr>
          <p:cNvPr id="9" name="Straight Arrow Connector 8">
            <a:extLst>
              <a:ext uri="{FF2B5EF4-FFF2-40B4-BE49-F238E27FC236}">
                <a16:creationId xmlns:a16="http://schemas.microsoft.com/office/drawing/2014/main" id="{25916197-0DF9-224D-92B4-33F6E91CB1A9}"/>
              </a:ext>
            </a:extLst>
          </p:cNvPr>
          <p:cNvCxnSpPr>
            <a:cxnSpLocks/>
          </p:cNvCxnSpPr>
          <p:nvPr/>
        </p:nvCxnSpPr>
        <p:spPr>
          <a:xfrm>
            <a:off x="6565187" y="4127724"/>
            <a:ext cx="0" cy="698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5AE358-503C-3A41-BE97-8589E5253E4C}"/>
              </a:ext>
            </a:extLst>
          </p:cNvPr>
          <p:cNvCxnSpPr>
            <a:cxnSpLocks/>
          </p:cNvCxnSpPr>
          <p:nvPr/>
        </p:nvCxnSpPr>
        <p:spPr>
          <a:xfrm flipV="1">
            <a:off x="6565186" y="2750987"/>
            <a:ext cx="0" cy="71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409DE2-8981-614E-8118-7C9027D2FACC}"/>
              </a:ext>
            </a:extLst>
          </p:cNvPr>
          <p:cNvSpPr txBox="1"/>
          <p:nvPr/>
        </p:nvSpPr>
        <p:spPr>
          <a:xfrm flipH="1">
            <a:off x="6341638" y="3480452"/>
            <a:ext cx="2052349" cy="646331"/>
          </a:xfrm>
          <a:prstGeom prst="rect">
            <a:avLst/>
          </a:prstGeom>
          <a:noFill/>
        </p:spPr>
        <p:txBody>
          <a:bodyPr wrap="square" rtlCol="0">
            <a:spAutoFit/>
          </a:bodyPr>
          <a:lstStyle/>
          <a:p>
            <a:r>
              <a:rPr lang="en-US" err="1"/>
              <a:t>mj</a:t>
            </a:r>
            <a:r>
              <a:rPr lang="en-US"/>
              <a:t> block rows = # of radial grid points </a:t>
            </a:r>
          </a:p>
        </p:txBody>
      </p:sp>
      <p:sp>
        <p:nvSpPr>
          <p:cNvPr id="12" name="TextBox 11">
            <a:extLst>
              <a:ext uri="{FF2B5EF4-FFF2-40B4-BE49-F238E27FC236}">
                <a16:creationId xmlns:a16="http://schemas.microsoft.com/office/drawing/2014/main" id="{751B7963-D4EB-A342-A24F-7408D2415A39}"/>
              </a:ext>
            </a:extLst>
          </p:cNvPr>
          <p:cNvSpPr txBox="1"/>
          <p:nvPr/>
        </p:nvSpPr>
        <p:spPr>
          <a:xfrm>
            <a:off x="8393987" y="3064199"/>
            <a:ext cx="3729520" cy="1631216"/>
          </a:xfrm>
          <a:prstGeom prst="rect">
            <a:avLst/>
          </a:prstGeom>
          <a:noFill/>
        </p:spPr>
        <p:txBody>
          <a:bodyPr wrap="square" rtlCol="0">
            <a:spAutoFit/>
          </a:bodyPr>
          <a:lstStyle/>
          <a:p>
            <a:r>
              <a:rPr lang="en-US" sz="2000" b="1">
                <a:latin typeface="+mn-lt"/>
              </a:rPr>
              <a:t>A, B, C </a:t>
            </a:r>
            <a:r>
              <a:rPr lang="en-US" sz="2000">
                <a:latin typeface="+mn-lt"/>
              </a:rPr>
              <a:t>are square sub-matrices with dimensions of </a:t>
            </a:r>
            <a:r>
              <a:rPr lang="en-US" sz="2000" err="1">
                <a:latin typeface="+mn-lt"/>
              </a:rPr>
              <a:t>NxN</a:t>
            </a:r>
            <a:r>
              <a:rPr lang="en-US" sz="2000">
                <a:latin typeface="+mn-lt"/>
              </a:rPr>
              <a:t> where N = 2 x # Fourier modes x number of equations</a:t>
            </a:r>
          </a:p>
        </p:txBody>
      </p:sp>
      <p:sp>
        <p:nvSpPr>
          <p:cNvPr id="13" name="Left Bracket 12">
            <a:extLst>
              <a:ext uri="{FF2B5EF4-FFF2-40B4-BE49-F238E27FC236}">
                <a16:creationId xmlns:a16="http://schemas.microsoft.com/office/drawing/2014/main" id="{9BCA6476-A13E-2944-8C45-06475AC218D2}"/>
              </a:ext>
            </a:extLst>
          </p:cNvPr>
          <p:cNvSpPr/>
          <p:nvPr/>
        </p:nvSpPr>
        <p:spPr>
          <a:xfrm>
            <a:off x="3721761" y="2646214"/>
            <a:ext cx="267128" cy="215757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a:extLst>
              <a:ext uri="{FF2B5EF4-FFF2-40B4-BE49-F238E27FC236}">
                <a16:creationId xmlns:a16="http://schemas.microsoft.com/office/drawing/2014/main" id="{57FAC468-CAEE-C54E-AF58-F7357F4FC39A}"/>
              </a:ext>
            </a:extLst>
          </p:cNvPr>
          <p:cNvSpPr/>
          <p:nvPr/>
        </p:nvSpPr>
        <p:spPr>
          <a:xfrm>
            <a:off x="5940979" y="2687309"/>
            <a:ext cx="297951" cy="216784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967354AE-1C24-764D-9F0C-476E75790DE3}"/>
              </a:ext>
            </a:extLst>
          </p:cNvPr>
          <p:cNvSpPr/>
          <p:nvPr/>
        </p:nvSpPr>
        <p:spPr>
          <a:xfrm>
            <a:off x="660114" y="5180193"/>
            <a:ext cx="11104103" cy="1107996"/>
          </a:xfrm>
          <a:prstGeom prst="rect">
            <a:avLst/>
          </a:prstGeom>
        </p:spPr>
        <p:txBody>
          <a:bodyPr wrap="square">
            <a:spAutoFit/>
          </a:bodyPr>
          <a:lstStyle/>
          <a:p>
            <a:pPr marL="285750" indent="-285750">
              <a:buFont typeface="Arial" panose="020B0604020202020204" pitchFamily="34" charset="0"/>
              <a:buChar char="•"/>
            </a:pPr>
            <a:r>
              <a:rPr lang="en-US" sz="2200">
                <a:latin typeface="+mn-lt"/>
              </a:rPr>
              <a:t>Numerical schemes used: </a:t>
            </a:r>
            <a:r>
              <a:rPr lang="en-US" sz="2200" err="1">
                <a:latin typeface="+mn-lt"/>
              </a:rPr>
              <a:t>i</a:t>
            </a:r>
            <a:r>
              <a:rPr lang="en-US" sz="2200">
                <a:latin typeface="+mn-lt"/>
              </a:rPr>
              <a:t>)  a semi-implicit initial value solver which calculates the dominant mode (having the largest growth rate) ii) an eigenvalue solver calculates the stable and unstable (sub-dominant modes).</a:t>
            </a:r>
          </a:p>
        </p:txBody>
      </p:sp>
    </p:spTree>
    <p:extLst>
      <p:ext uri="{BB962C8B-B14F-4D97-AF65-F5344CB8AC3E}">
        <p14:creationId xmlns:p14="http://schemas.microsoft.com/office/powerpoint/2010/main" val="3479161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FC4D-C961-8648-AECE-7FF0F1FB9A8C}"/>
              </a:ext>
            </a:extLst>
          </p:cNvPr>
          <p:cNvSpPr>
            <a:spLocks noGrp="1"/>
          </p:cNvSpPr>
          <p:nvPr>
            <p:ph type="title"/>
          </p:nvPr>
        </p:nvSpPr>
        <p:spPr/>
        <p:txBody>
          <a:bodyPr/>
          <a:lstStyle/>
          <a:p>
            <a:r>
              <a:rPr lang="en-US" b="1"/>
              <a:t>Alfven eigenmodes observed in DIII-D</a:t>
            </a:r>
          </a:p>
        </p:txBody>
      </p:sp>
      <p:sp>
        <p:nvSpPr>
          <p:cNvPr id="3" name="Content Placeholder 2">
            <a:extLst>
              <a:ext uri="{FF2B5EF4-FFF2-40B4-BE49-F238E27FC236}">
                <a16:creationId xmlns:a16="http://schemas.microsoft.com/office/drawing/2014/main" id="{BFCF0C8A-C8BF-0A4D-A92B-DC7B0E0A339D}"/>
              </a:ext>
            </a:extLst>
          </p:cNvPr>
          <p:cNvSpPr>
            <a:spLocks noGrp="1"/>
          </p:cNvSpPr>
          <p:nvPr>
            <p:ph idx="1"/>
          </p:nvPr>
        </p:nvSpPr>
        <p:spPr>
          <a:xfrm>
            <a:off x="440300" y="950976"/>
            <a:ext cx="11419468" cy="4937760"/>
          </a:xfrm>
        </p:spPr>
        <p:txBody>
          <a:bodyPr/>
          <a:lstStyle/>
          <a:p>
            <a:r>
              <a:rPr lang="en-US"/>
              <a:t>Input profiles: </a:t>
            </a:r>
          </a:p>
          <a:p>
            <a:endParaRPr lang="en-US"/>
          </a:p>
        </p:txBody>
      </p:sp>
      <p:pic>
        <p:nvPicPr>
          <p:cNvPr id="5" name="Picture 4" descr="Chart, line chart&#10;&#10;Description automatically generated">
            <a:extLst>
              <a:ext uri="{FF2B5EF4-FFF2-40B4-BE49-F238E27FC236}">
                <a16:creationId xmlns:a16="http://schemas.microsoft.com/office/drawing/2014/main" id="{3F24A067-BEF2-3F47-AF5E-188B67BF841D}"/>
              </a:ext>
            </a:extLst>
          </p:cNvPr>
          <p:cNvPicPr>
            <a:picLocks noChangeAspect="1"/>
          </p:cNvPicPr>
          <p:nvPr/>
        </p:nvPicPr>
        <p:blipFill>
          <a:blip r:embed="rId2"/>
          <a:stretch>
            <a:fillRect/>
          </a:stretch>
        </p:blipFill>
        <p:spPr>
          <a:xfrm>
            <a:off x="592972" y="1377696"/>
            <a:ext cx="10392020" cy="4937760"/>
          </a:xfrm>
          <a:prstGeom prst="rect">
            <a:avLst/>
          </a:prstGeom>
        </p:spPr>
      </p:pic>
    </p:spTree>
    <p:extLst>
      <p:ext uri="{BB962C8B-B14F-4D97-AF65-F5344CB8AC3E}">
        <p14:creationId xmlns:p14="http://schemas.microsoft.com/office/powerpoint/2010/main" val="2053337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79D5-CF06-5A4C-A65A-D2681827146F}"/>
              </a:ext>
            </a:extLst>
          </p:cNvPr>
          <p:cNvSpPr>
            <a:spLocks noGrp="1"/>
          </p:cNvSpPr>
          <p:nvPr>
            <p:ph type="title"/>
          </p:nvPr>
        </p:nvSpPr>
        <p:spPr/>
        <p:txBody>
          <a:bodyPr/>
          <a:lstStyle/>
          <a:p>
            <a:r>
              <a:rPr lang="en-US" b="1"/>
              <a:t>Reversed Shear Alfven Eigenmode (RSAE)</a:t>
            </a:r>
          </a:p>
        </p:txBody>
      </p:sp>
      <p:pic>
        <p:nvPicPr>
          <p:cNvPr id="4" name="Content Placeholder 8" descr="Chart, line chart, histogram&#10;&#10;Description automatically generated">
            <a:extLst>
              <a:ext uri="{FF2B5EF4-FFF2-40B4-BE49-F238E27FC236}">
                <a16:creationId xmlns:a16="http://schemas.microsoft.com/office/drawing/2014/main" id="{D081D913-DE70-8146-983A-B781E631E3B1}"/>
              </a:ext>
            </a:extLst>
          </p:cNvPr>
          <p:cNvPicPr>
            <a:picLocks noGrp="1" noChangeAspect="1"/>
          </p:cNvPicPr>
          <p:nvPr>
            <p:ph idx="1"/>
          </p:nvPr>
        </p:nvPicPr>
        <p:blipFill>
          <a:blip r:embed="rId2"/>
          <a:stretch>
            <a:fillRect/>
          </a:stretch>
        </p:blipFill>
        <p:spPr>
          <a:xfrm>
            <a:off x="513572" y="1198309"/>
            <a:ext cx="3321564" cy="2800667"/>
          </a:xfrm>
        </p:spPr>
      </p:pic>
      <p:pic>
        <p:nvPicPr>
          <p:cNvPr id="6" name="Picture 5" descr="Chart, line chart, histogram&#10;&#10;Description automatically generated">
            <a:extLst>
              <a:ext uri="{FF2B5EF4-FFF2-40B4-BE49-F238E27FC236}">
                <a16:creationId xmlns:a16="http://schemas.microsoft.com/office/drawing/2014/main" id="{2EC78A1F-BF07-6941-8DBE-E375CBF315FE}"/>
              </a:ext>
            </a:extLst>
          </p:cNvPr>
          <p:cNvPicPr>
            <a:picLocks noChangeAspect="1"/>
          </p:cNvPicPr>
          <p:nvPr/>
        </p:nvPicPr>
        <p:blipFill>
          <a:blip r:embed="rId3"/>
          <a:stretch>
            <a:fillRect/>
          </a:stretch>
        </p:blipFill>
        <p:spPr>
          <a:xfrm>
            <a:off x="3835136" y="1247076"/>
            <a:ext cx="3604175" cy="2703131"/>
          </a:xfrm>
          <a:prstGeom prst="rect">
            <a:avLst/>
          </a:prstGeom>
        </p:spPr>
      </p:pic>
      <p:pic>
        <p:nvPicPr>
          <p:cNvPr id="8" name="Picture 7" descr="Diagram&#10;&#10;Description automatically generated">
            <a:extLst>
              <a:ext uri="{FF2B5EF4-FFF2-40B4-BE49-F238E27FC236}">
                <a16:creationId xmlns:a16="http://schemas.microsoft.com/office/drawing/2014/main" id="{14FE438C-3D3B-0B44-BAEF-A0E3CE5A0D8B}"/>
              </a:ext>
            </a:extLst>
          </p:cNvPr>
          <p:cNvPicPr>
            <a:picLocks noChangeAspect="1"/>
          </p:cNvPicPr>
          <p:nvPr/>
        </p:nvPicPr>
        <p:blipFill>
          <a:blip r:embed="rId4"/>
          <a:stretch>
            <a:fillRect/>
          </a:stretch>
        </p:blipFill>
        <p:spPr>
          <a:xfrm>
            <a:off x="7900352" y="966661"/>
            <a:ext cx="4133152" cy="347202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A1BC7B-0EA4-0E4C-AFEA-4FDEB6A31174}"/>
                  </a:ext>
                </a:extLst>
              </p:cNvPr>
              <p:cNvSpPr txBox="1"/>
              <p:nvPr/>
            </p:nvSpPr>
            <p:spPr>
              <a:xfrm>
                <a:off x="719507" y="5456301"/>
                <a:ext cx="10411609" cy="595163"/>
              </a:xfrm>
              <a:prstGeom prst="rect">
                <a:avLst/>
              </a:prstGeom>
              <a:noFill/>
            </p:spPr>
            <p:txBody>
              <a:bodyPr wrap="square" rtlCol="0">
                <a:spAutoFit/>
              </a:bodyPr>
              <a:lstStyle/>
              <a:p>
                <a:pPr algn="l">
                  <a:lnSpc>
                    <a:spcPct val="90000"/>
                  </a:lnSpc>
                </a:pPr>
                <a:r>
                  <a:rPr lang="en-US">
                    <a:latin typeface="+mn-lt"/>
                  </a:rPr>
                  <a:t>Electrostatic potential eigenfunction plot for n=1 at fast particle beta=0.0042, </a:t>
                </a:r>
                <a:r>
                  <a:rPr lang="en-US" err="1">
                    <a:latin typeface="+mn-lt"/>
                  </a:rPr>
                  <a:t>v</a:t>
                </a:r>
                <a:r>
                  <a:rPr lang="en-US" baseline="-25000" err="1">
                    <a:latin typeface="+mn-lt"/>
                  </a:rPr>
                  <a:t>th,f</a:t>
                </a:r>
                <a:r>
                  <a:rPr lang="en-US">
                    <a:latin typeface="+mn-lt"/>
                  </a:rPr>
                  <a:t>/</a:t>
                </a:r>
                <a:r>
                  <a:rPr lang="en-US" err="1">
                    <a:latin typeface="+mn-lt"/>
                  </a:rPr>
                  <a:t>v</a:t>
                </a:r>
                <a:r>
                  <a:rPr lang="en-US" baseline="-25000" err="1">
                    <a:latin typeface="+mn-lt"/>
                  </a:rPr>
                  <a:t>A</a:t>
                </a:r>
                <a:r>
                  <a:rPr lang="en-US">
                    <a:latin typeface="+mn-lt"/>
                  </a:rPr>
                  <a:t>=0.14, showing an m=4 RSAE mode with frequency 35 </a:t>
                </a:r>
                <a:r>
                  <a:rPr lang="en-US" err="1">
                    <a:latin typeface="+mn-lt"/>
                  </a:rPr>
                  <a:t>KHz</a:t>
                </a:r>
                <a:r>
                  <a:rPr lang="en-US">
                    <a:latin typeface="+mn-lt"/>
                  </a:rPr>
                  <a:t> and growth rate=0.011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𝜏</m:t>
                        </m:r>
                      </m:e>
                      <m:sub>
                        <m:r>
                          <a:rPr lang="en-US" b="0" i="1" smtClean="0">
                            <a:latin typeface="Cambria Math" panose="02040503050406030204" pitchFamily="18" charset="0"/>
                          </a:rPr>
                          <m:t>𝐴</m:t>
                        </m:r>
                      </m:sub>
                      <m:sup>
                        <m:r>
                          <a:rPr lang="en-US" b="0" i="1" smtClean="0">
                            <a:latin typeface="Cambria Math" panose="02040503050406030204" pitchFamily="18" charset="0"/>
                          </a:rPr>
                          <m:t>−1</m:t>
                        </m:r>
                      </m:sup>
                    </m:sSubSup>
                  </m:oMath>
                </a14:m>
                <a:r>
                  <a:rPr lang="en-US">
                    <a:latin typeface="+mn-lt"/>
                  </a:rPr>
                  <a:t>. </a:t>
                </a:r>
              </a:p>
            </p:txBody>
          </p:sp>
        </mc:Choice>
        <mc:Fallback xmlns="">
          <p:sp>
            <p:nvSpPr>
              <p:cNvPr id="9" name="TextBox 8">
                <a:extLst>
                  <a:ext uri="{FF2B5EF4-FFF2-40B4-BE49-F238E27FC236}">
                    <a16:creationId xmlns:a16="http://schemas.microsoft.com/office/drawing/2014/main" id="{C8A1BC7B-0EA4-0E4C-AFEA-4FDEB6A31174}"/>
                  </a:ext>
                </a:extLst>
              </p:cNvPr>
              <p:cNvSpPr txBox="1">
                <a:spLocks noRot="1" noChangeAspect="1" noMove="1" noResize="1" noEditPoints="1" noAdjustHandles="1" noChangeArrowheads="1" noChangeShapeType="1" noTextEdit="1"/>
              </p:cNvSpPr>
              <p:nvPr/>
            </p:nvSpPr>
            <p:spPr>
              <a:xfrm>
                <a:off x="719507" y="5456301"/>
                <a:ext cx="10411609" cy="595163"/>
              </a:xfrm>
              <a:prstGeom prst="rect">
                <a:avLst/>
              </a:prstGeom>
              <a:blipFill>
                <a:blip r:embed="rId5"/>
                <a:stretch>
                  <a:fillRect l="-487" t="-10417" b="-1458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4B062C8-DA53-6546-81C6-120A63F64B0B}"/>
              </a:ext>
            </a:extLst>
          </p:cNvPr>
          <p:cNvSpPr txBox="1"/>
          <p:nvPr/>
        </p:nvSpPr>
        <p:spPr>
          <a:xfrm>
            <a:off x="4364736" y="4192362"/>
            <a:ext cx="3121152" cy="341632"/>
          </a:xfrm>
          <a:prstGeom prst="rect">
            <a:avLst/>
          </a:prstGeom>
          <a:noFill/>
        </p:spPr>
        <p:txBody>
          <a:bodyPr wrap="square" rtlCol="0">
            <a:spAutoFit/>
          </a:bodyPr>
          <a:lstStyle/>
          <a:p>
            <a:pPr algn="l">
              <a:lnSpc>
                <a:spcPct val="90000"/>
              </a:lnSpc>
            </a:pPr>
            <a:r>
              <a:rPr lang="en-US">
                <a:latin typeface="+mn-lt"/>
              </a:rPr>
              <a:t>1-D eigenmode plot </a:t>
            </a:r>
          </a:p>
        </p:txBody>
      </p:sp>
      <p:sp>
        <p:nvSpPr>
          <p:cNvPr id="11" name="TextBox 10">
            <a:extLst>
              <a:ext uri="{FF2B5EF4-FFF2-40B4-BE49-F238E27FC236}">
                <a16:creationId xmlns:a16="http://schemas.microsoft.com/office/drawing/2014/main" id="{98F84E69-AEA2-5E49-80E4-217E9810C76A}"/>
              </a:ext>
            </a:extLst>
          </p:cNvPr>
          <p:cNvSpPr txBox="1"/>
          <p:nvPr/>
        </p:nvSpPr>
        <p:spPr>
          <a:xfrm>
            <a:off x="8236972" y="4299620"/>
            <a:ext cx="3282058" cy="840230"/>
          </a:xfrm>
          <a:prstGeom prst="rect">
            <a:avLst/>
          </a:prstGeom>
          <a:noFill/>
        </p:spPr>
        <p:txBody>
          <a:bodyPr wrap="square" rtlCol="0">
            <a:spAutoFit/>
          </a:bodyPr>
          <a:lstStyle/>
          <a:p>
            <a:pPr>
              <a:lnSpc>
                <a:spcPct val="90000"/>
              </a:lnSpc>
            </a:pPr>
            <a:r>
              <a:rPr lang="en-US">
                <a:latin typeface="+mn-lt"/>
              </a:rPr>
              <a:t>poloidal </a:t>
            </a:r>
            <a:r>
              <a:rPr lang="en-US" err="1">
                <a:latin typeface="+mn-lt"/>
              </a:rPr>
              <a:t>cros</a:t>
            </a:r>
            <a:r>
              <a:rPr lang="en-US">
                <a:latin typeface="+mn-lt"/>
              </a:rPr>
              <a:t>-section plot </a:t>
            </a:r>
          </a:p>
          <a:p>
            <a:pPr>
              <a:lnSpc>
                <a:spcPct val="90000"/>
              </a:lnSpc>
            </a:pPr>
            <a:r>
              <a:rPr lang="en-US">
                <a:latin typeface="+mn-lt"/>
              </a:rPr>
              <a:t>2-D eigenmode structure in DIIID tokamak. </a:t>
            </a:r>
          </a:p>
        </p:txBody>
      </p:sp>
    </p:spTree>
    <p:extLst>
      <p:ext uri="{BB962C8B-B14F-4D97-AF65-F5344CB8AC3E}">
        <p14:creationId xmlns:p14="http://schemas.microsoft.com/office/powerpoint/2010/main" val="1597790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79D5-CF06-5A4C-A65A-D2681827146F}"/>
              </a:ext>
            </a:extLst>
          </p:cNvPr>
          <p:cNvSpPr>
            <a:spLocks noGrp="1"/>
          </p:cNvSpPr>
          <p:nvPr>
            <p:ph type="title"/>
          </p:nvPr>
        </p:nvSpPr>
        <p:spPr/>
        <p:txBody>
          <a:bodyPr/>
          <a:lstStyle/>
          <a:p>
            <a:r>
              <a:rPr lang="en-US" b="1"/>
              <a:t>Reversed Shear Alfven Eigenmode (RSAE)</a:t>
            </a:r>
          </a:p>
        </p:txBody>
      </p:sp>
      <p:pic>
        <p:nvPicPr>
          <p:cNvPr id="4" name="Content Placeholder 8" descr="Chart, line chart, histogram&#10;&#10;Description automatically generated">
            <a:extLst>
              <a:ext uri="{FF2B5EF4-FFF2-40B4-BE49-F238E27FC236}">
                <a16:creationId xmlns:a16="http://schemas.microsoft.com/office/drawing/2014/main" id="{D081D913-DE70-8146-983A-B781E631E3B1}"/>
              </a:ext>
            </a:extLst>
          </p:cNvPr>
          <p:cNvPicPr>
            <a:picLocks noGrp="1" noChangeAspect="1"/>
          </p:cNvPicPr>
          <p:nvPr>
            <p:ph idx="1"/>
          </p:nvPr>
        </p:nvPicPr>
        <p:blipFill>
          <a:blip r:embed="rId2"/>
          <a:stretch>
            <a:fillRect/>
          </a:stretch>
        </p:blipFill>
        <p:spPr>
          <a:xfrm>
            <a:off x="513572" y="1198309"/>
            <a:ext cx="3321564" cy="2800667"/>
          </a:xfr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A1BC7B-0EA4-0E4C-AFEA-4FDEB6A31174}"/>
                  </a:ext>
                </a:extLst>
              </p:cNvPr>
              <p:cNvSpPr txBox="1"/>
              <p:nvPr/>
            </p:nvSpPr>
            <p:spPr>
              <a:xfrm>
                <a:off x="719507" y="5456301"/>
                <a:ext cx="10411609" cy="595163"/>
              </a:xfrm>
              <a:prstGeom prst="rect">
                <a:avLst/>
              </a:prstGeom>
              <a:noFill/>
            </p:spPr>
            <p:txBody>
              <a:bodyPr wrap="square" rtlCol="0">
                <a:spAutoFit/>
              </a:bodyPr>
              <a:lstStyle/>
              <a:p>
                <a:pPr algn="l">
                  <a:lnSpc>
                    <a:spcPct val="90000"/>
                  </a:lnSpc>
                </a:pPr>
                <a:r>
                  <a:rPr lang="en-US">
                    <a:latin typeface="+mn-lt"/>
                  </a:rPr>
                  <a:t>Electrostatic potential eigenfunction plot for n=1 at fast particle beta=0.0042, </a:t>
                </a:r>
                <a:r>
                  <a:rPr lang="en-US" err="1">
                    <a:latin typeface="+mn-lt"/>
                  </a:rPr>
                  <a:t>v</a:t>
                </a:r>
                <a:r>
                  <a:rPr lang="en-US" baseline="-25000" err="1">
                    <a:latin typeface="+mn-lt"/>
                  </a:rPr>
                  <a:t>th,f</a:t>
                </a:r>
                <a:r>
                  <a:rPr lang="en-US">
                    <a:latin typeface="+mn-lt"/>
                  </a:rPr>
                  <a:t>/</a:t>
                </a:r>
                <a:r>
                  <a:rPr lang="en-US" err="1">
                    <a:latin typeface="+mn-lt"/>
                  </a:rPr>
                  <a:t>v</a:t>
                </a:r>
                <a:r>
                  <a:rPr lang="en-US" baseline="-25000" err="1">
                    <a:latin typeface="+mn-lt"/>
                  </a:rPr>
                  <a:t>A</a:t>
                </a:r>
                <a:r>
                  <a:rPr lang="en-US">
                    <a:latin typeface="+mn-lt"/>
                  </a:rPr>
                  <a:t>=0.14, showing an m=4 RSAE mode with frequency 35 </a:t>
                </a:r>
                <a:r>
                  <a:rPr lang="en-US" err="1">
                    <a:latin typeface="+mn-lt"/>
                  </a:rPr>
                  <a:t>KHz</a:t>
                </a:r>
                <a:r>
                  <a:rPr lang="en-US">
                    <a:latin typeface="+mn-lt"/>
                  </a:rPr>
                  <a:t> and growth rate=0.011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𝜏</m:t>
                        </m:r>
                      </m:e>
                      <m:sub>
                        <m:r>
                          <a:rPr lang="en-US" b="0" i="1" smtClean="0">
                            <a:latin typeface="Cambria Math" panose="02040503050406030204" pitchFamily="18" charset="0"/>
                          </a:rPr>
                          <m:t>𝐴</m:t>
                        </m:r>
                      </m:sub>
                      <m:sup>
                        <m:r>
                          <a:rPr lang="en-US" b="0" i="1" smtClean="0">
                            <a:latin typeface="Cambria Math" panose="02040503050406030204" pitchFamily="18" charset="0"/>
                          </a:rPr>
                          <m:t>−1</m:t>
                        </m:r>
                      </m:sup>
                    </m:sSubSup>
                  </m:oMath>
                </a14:m>
                <a:r>
                  <a:rPr lang="en-US">
                    <a:latin typeface="+mn-lt"/>
                  </a:rPr>
                  <a:t>. </a:t>
                </a:r>
              </a:p>
            </p:txBody>
          </p:sp>
        </mc:Choice>
        <mc:Fallback xmlns="">
          <p:sp>
            <p:nvSpPr>
              <p:cNvPr id="9" name="TextBox 8">
                <a:extLst>
                  <a:ext uri="{FF2B5EF4-FFF2-40B4-BE49-F238E27FC236}">
                    <a16:creationId xmlns:a16="http://schemas.microsoft.com/office/drawing/2014/main" id="{C8A1BC7B-0EA4-0E4C-AFEA-4FDEB6A31174}"/>
                  </a:ext>
                </a:extLst>
              </p:cNvPr>
              <p:cNvSpPr txBox="1">
                <a:spLocks noRot="1" noChangeAspect="1" noMove="1" noResize="1" noEditPoints="1" noAdjustHandles="1" noChangeArrowheads="1" noChangeShapeType="1" noTextEdit="1"/>
              </p:cNvSpPr>
              <p:nvPr/>
            </p:nvSpPr>
            <p:spPr>
              <a:xfrm>
                <a:off x="719507" y="5456301"/>
                <a:ext cx="10411609" cy="595163"/>
              </a:xfrm>
              <a:prstGeom prst="rect">
                <a:avLst/>
              </a:prstGeom>
              <a:blipFill>
                <a:blip r:embed="rId5"/>
                <a:stretch>
                  <a:fillRect l="-487" t="-10417" b="-1458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8F84E69-AEA2-5E49-80E4-217E9810C76A}"/>
              </a:ext>
            </a:extLst>
          </p:cNvPr>
          <p:cNvSpPr txBox="1"/>
          <p:nvPr/>
        </p:nvSpPr>
        <p:spPr>
          <a:xfrm>
            <a:off x="5208167" y="4342673"/>
            <a:ext cx="5435730" cy="590931"/>
          </a:xfrm>
          <a:prstGeom prst="rect">
            <a:avLst/>
          </a:prstGeom>
          <a:noFill/>
        </p:spPr>
        <p:txBody>
          <a:bodyPr wrap="square" rtlCol="0">
            <a:spAutoFit/>
          </a:bodyPr>
          <a:lstStyle/>
          <a:p>
            <a:pPr>
              <a:lnSpc>
                <a:spcPct val="90000"/>
              </a:lnSpc>
            </a:pPr>
            <a:r>
              <a:rPr lang="en-US" dirty="0">
                <a:latin typeface="+mn-lt"/>
              </a:rPr>
              <a:t>poloidal </a:t>
            </a:r>
            <a:r>
              <a:rPr lang="en-US" dirty="0" err="1">
                <a:latin typeface="+mn-lt"/>
              </a:rPr>
              <a:t>cros</a:t>
            </a:r>
            <a:r>
              <a:rPr lang="en-US" dirty="0">
                <a:latin typeface="+mn-lt"/>
              </a:rPr>
              <a:t>-section plot </a:t>
            </a:r>
            <a:r>
              <a:rPr lang="en-US" dirty="0"/>
              <a:t>3</a:t>
            </a:r>
            <a:r>
              <a:rPr lang="en-US" dirty="0">
                <a:latin typeface="+mn-lt"/>
              </a:rPr>
              <a:t>-D eigenmode structure in DIIID tokamak. </a:t>
            </a:r>
          </a:p>
        </p:txBody>
      </p:sp>
      <p:pic>
        <p:nvPicPr>
          <p:cNvPr id="3" name="Picture 2" descr="A picture containing logo&#10;&#10;Description automatically generated">
            <a:extLst>
              <a:ext uri="{FF2B5EF4-FFF2-40B4-BE49-F238E27FC236}">
                <a16:creationId xmlns:a16="http://schemas.microsoft.com/office/drawing/2014/main" id="{5F61BCD0-A5B3-71BF-26C6-0214ACB4E744}"/>
              </a:ext>
            </a:extLst>
          </p:cNvPr>
          <p:cNvPicPr>
            <a:picLocks noChangeAspect="1"/>
          </p:cNvPicPr>
          <p:nvPr/>
        </p:nvPicPr>
        <p:blipFill rotWithShape="1">
          <a:blip r:embed="rId6">
            <a:alphaModFix/>
            <a:extLst>
              <a:ext uri="{BEBA8EAE-BF5A-486C-A8C5-ECC9F3942E4B}">
                <a14:imgProps xmlns:a14="http://schemas.microsoft.com/office/drawing/2010/main">
                  <a14:imgLayer r:embed="rId7">
                    <a14:imgEffect>
                      <a14:sharpenSoften amount="31000"/>
                    </a14:imgEffect>
                    <a14:imgEffect>
                      <a14:saturation sat="142000"/>
                    </a14:imgEffect>
                    <a14:imgEffect>
                      <a14:brightnessContrast bright="47000" contrast="43000"/>
                    </a14:imgEffect>
                  </a14:imgLayer>
                </a14:imgProps>
              </a:ext>
            </a:extLst>
          </a:blip>
          <a:srcRect l="10727" t="17634" r="7232" b="4821"/>
          <a:stretch/>
        </p:blipFill>
        <p:spPr>
          <a:xfrm>
            <a:off x="5208167" y="1079500"/>
            <a:ext cx="5027716" cy="2919476"/>
          </a:xfrm>
          <a:prstGeom prst="rect">
            <a:avLst/>
          </a:prstGeom>
        </p:spPr>
      </p:pic>
    </p:spTree>
    <p:extLst>
      <p:ext uri="{BB962C8B-B14F-4D97-AF65-F5344CB8AC3E}">
        <p14:creationId xmlns:p14="http://schemas.microsoft.com/office/powerpoint/2010/main" val="3601825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4205-2F07-C6B1-873B-6C59C5D6D887}"/>
              </a:ext>
            </a:extLst>
          </p:cNvPr>
          <p:cNvSpPr>
            <a:spLocks noGrp="1"/>
          </p:cNvSpPr>
          <p:nvPr>
            <p:ph type="title"/>
          </p:nvPr>
        </p:nvSpPr>
        <p:spPr>
          <a:xfrm>
            <a:off x="289559" y="188187"/>
            <a:ext cx="11612881" cy="978729"/>
          </a:xfrm>
        </p:spPr>
        <p:txBody>
          <a:bodyPr/>
          <a:lstStyle/>
          <a:p>
            <a:r>
              <a:rPr lang="en-US" b="1" dirty="0"/>
              <a:t>Challenge: Energetic alpha particle transport and losses may limit performance of a reactor-level fusion device</a:t>
            </a:r>
          </a:p>
        </p:txBody>
      </p:sp>
      <p:graphicFrame>
        <p:nvGraphicFramePr>
          <p:cNvPr id="8" name="Diagram 7">
            <a:extLst>
              <a:ext uri="{FF2B5EF4-FFF2-40B4-BE49-F238E27FC236}">
                <a16:creationId xmlns:a16="http://schemas.microsoft.com/office/drawing/2014/main" id="{3A972EE6-7E18-C1B2-2F0B-F746CE9A3CDE}"/>
              </a:ext>
            </a:extLst>
          </p:cNvPr>
          <p:cNvGraphicFramePr/>
          <p:nvPr/>
        </p:nvGraphicFramePr>
        <p:xfrm>
          <a:off x="616784" y="1382514"/>
          <a:ext cx="6570133" cy="4797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 Brace 3">
            <a:extLst>
              <a:ext uri="{FF2B5EF4-FFF2-40B4-BE49-F238E27FC236}">
                <a16:creationId xmlns:a16="http://schemas.microsoft.com/office/drawing/2014/main" id="{72797849-B02A-E85E-75F6-1E484097C072}"/>
              </a:ext>
            </a:extLst>
          </p:cNvPr>
          <p:cNvSpPr/>
          <p:nvPr/>
        </p:nvSpPr>
        <p:spPr>
          <a:xfrm rot="5400000">
            <a:off x="10225132" y="734913"/>
            <a:ext cx="561785" cy="2592827"/>
          </a:xfrm>
          <a:prstGeom prst="leftBrac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1C74335-F9D1-A0C7-D608-A9473CB6F733}"/>
              </a:ext>
            </a:extLst>
          </p:cNvPr>
          <p:cNvSpPr txBox="1"/>
          <p:nvPr/>
        </p:nvSpPr>
        <p:spPr>
          <a:xfrm>
            <a:off x="9692169" y="1280575"/>
            <a:ext cx="2210271" cy="310140"/>
          </a:xfrm>
          <a:prstGeom prst="rect">
            <a:avLst/>
          </a:prstGeom>
          <a:noFill/>
        </p:spPr>
        <p:txBody>
          <a:bodyPr wrap="square" rtlCol="0">
            <a:spAutoFit/>
          </a:bodyPr>
          <a:lstStyle/>
          <a:p>
            <a:pPr algn="l">
              <a:lnSpc>
                <a:spcPct val="90000"/>
              </a:lnSpc>
            </a:pPr>
            <a:r>
              <a:rPr lang="en-US" dirty="0">
                <a:latin typeface="+mn-lt"/>
              </a:rPr>
              <a:t>Present experiments </a:t>
            </a:r>
          </a:p>
        </p:txBody>
      </p:sp>
      <p:sp>
        <p:nvSpPr>
          <p:cNvPr id="6" name="Rounded Rectangle 6">
            <a:extLst>
              <a:ext uri="{FF2B5EF4-FFF2-40B4-BE49-F238E27FC236}">
                <a16:creationId xmlns:a16="http://schemas.microsoft.com/office/drawing/2014/main" id="{E9B2D970-3191-8304-63E0-F780C9EE6DF9}"/>
              </a:ext>
            </a:extLst>
          </p:cNvPr>
          <p:cNvSpPr/>
          <p:nvPr/>
        </p:nvSpPr>
        <p:spPr>
          <a:xfrm>
            <a:off x="8017620" y="1968300"/>
            <a:ext cx="1084856" cy="2850609"/>
          </a:xfrm>
          <a:custGeom>
            <a:avLst/>
            <a:gdLst>
              <a:gd name="connsiteX0" fmla="*/ 0 w 611841"/>
              <a:gd name="connsiteY0" fmla="*/ 101976 h 2892029"/>
              <a:gd name="connsiteX1" fmla="*/ 101976 w 611841"/>
              <a:gd name="connsiteY1" fmla="*/ 0 h 2892029"/>
              <a:gd name="connsiteX2" fmla="*/ 509865 w 611841"/>
              <a:gd name="connsiteY2" fmla="*/ 0 h 2892029"/>
              <a:gd name="connsiteX3" fmla="*/ 611841 w 611841"/>
              <a:gd name="connsiteY3" fmla="*/ 101976 h 2892029"/>
              <a:gd name="connsiteX4" fmla="*/ 611841 w 611841"/>
              <a:gd name="connsiteY4" fmla="*/ 2790053 h 2892029"/>
              <a:gd name="connsiteX5" fmla="*/ 509865 w 611841"/>
              <a:gd name="connsiteY5" fmla="*/ 2892029 h 2892029"/>
              <a:gd name="connsiteX6" fmla="*/ 101976 w 611841"/>
              <a:gd name="connsiteY6" fmla="*/ 2892029 h 2892029"/>
              <a:gd name="connsiteX7" fmla="*/ 0 w 611841"/>
              <a:gd name="connsiteY7" fmla="*/ 2790053 h 2892029"/>
              <a:gd name="connsiteX8" fmla="*/ 0 w 611841"/>
              <a:gd name="connsiteY8" fmla="*/ 101976 h 2892029"/>
              <a:gd name="connsiteX0" fmla="*/ 0 w 860611"/>
              <a:gd name="connsiteY0" fmla="*/ 101976 h 2892029"/>
              <a:gd name="connsiteX1" fmla="*/ 101976 w 860611"/>
              <a:gd name="connsiteY1" fmla="*/ 0 h 2892029"/>
              <a:gd name="connsiteX2" fmla="*/ 509865 w 860611"/>
              <a:gd name="connsiteY2" fmla="*/ 0 h 2892029"/>
              <a:gd name="connsiteX3" fmla="*/ 611841 w 860611"/>
              <a:gd name="connsiteY3" fmla="*/ 101976 h 2892029"/>
              <a:gd name="connsiteX4" fmla="*/ 860611 w 860611"/>
              <a:gd name="connsiteY4" fmla="*/ 2332853 h 2892029"/>
              <a:gd name="connsiteX5" fmla="*/ 509865 w 860611"/>
              <a:gd name="connsiteY5" fmla="*/ 2892029 h 2892029"/>
              <a:gd name="connsiteX6" fmla="*/ 101976 w 860611"/>
              <a:gd name="connsiteY6" fmla="*/ 2892029 h 2892029"/>
              <a:gd name="connsiteX7" fmla="*/ 0 w 860611"/>
              <a:gd name="connsiteY7" fmla="*/ 2790053 h 2892029"/>
              <a:gd name="connsiteX8" fmla="*/ 0 w 860611"/>
              <a:gd name="connsiteY8" fmla="*/ 101976 h 2892029"/>
              <a:gd name="connsiteX0" fmla="*/ 0 w 868278"/>
              <a:gd name="connsiteY0" fmla="*/ 101976 h 2892029"/>
              <a:gd name="connsiteX1" fmla="*/ 101976 w 868278"/>
              <a:gd name="connsiteY1" fmla="*/ 0 h 2892029"/>
              <a:gd name="connsiteX2" fmla="*/ 509865 w 868278"/>
              <a:gd name="connsiteY2" fmla="*/ 0 h 2892029"/>
              <a:gd name="connsiteX3" fmla="*/ 611841 w 868278"/>
              <a:gd name="connsiteY3" fmla="*/ 101976 h 2892029"/>
              <a:gd name="connsiteX4" fmla="*/ 766482 w 868278"/>
              <a:gd name="connsiteY4" fmla="*/ 1438836 h 2892029"/>
              <a:gd name="connsiteX5" fmla="*/ 860611 w 868278"/>
              <a:gd name="connsiteY5" fmla="*/ 2332853 h 2892029"/>
              <a:gd name="connsiteX6" fmla="*/ 509865 w 868278"/>
              <a:gd name="connsiteY6" fmla="*/ 2892029 h 2892029"/>
              <a:gd name="connsiteX7" fmla="*/ 101976 w 868278"/>
              <a:gd name="connsiteY7" fmla="*/ 2892029 h 2892029"/>
              <a:gd name="connsiteX8" fmla="*/ 0 w 868278"/>
              <a:gd name="connsiteY8" fmla="*/ 2790053 h 2892029"/>
              <a:gd name="connsiteX9" fmla="*/ 0 w 868278"/>
              <a:gd name="connsiteY9" fmla="*/ 101976 h 2892029"/>
              <a:gd name="connsiteX0" fmla="*/ 0 w 1154374"/>
              <a:gd name="connsiteY0" fmla="*/ 101976 h 2892029"/>
              <a:gd name="connsiteX1" fmla="*/ 101976 w 1154374"/>
              <a:gd name="connsiteY1" fmla="*/ 0 h 2892029"/>
              <a:gd name="connsiteX2" fmla="*/ 509865 w 1154374"/>
              <a:gd name="connsiteY2" fmla="*/ 0 h 2892029"/>
              <a:gd name="connsiteX3" fmla="*/ 611841 w 1154374"/>
              <a:gd name="connsiteY3" fmla="*/ 101976 h 2892029"/>
              <a:gd name="connsiteX4" fmla="*/ 766482 w 1154374"/>
              <a:gd name="connsiteY4" fmla="*/ 1438836 h 2892029"/>
              <a:gd name="connsiteX5" fmla="*/ 860611 w 1154374"/>
              <a:gd name="connsiteY5" fmla="*/ 2332853 h 2892029"/>
              <a:gd name="connsiteX6" fmla="*/ 509865 w 1154374"/>
              <a:gd name="connsiteY6" fmla="*/ 2892029 h 2892029"/>
              <a:gd name="connsiteX7" fmla="*/ 101976 w 1154374"/>
              <a:gd name="connsiteY7" fmla="*/ 2892029 h 2892029"/>
              <a:gd name="connsiteX8" fmla="*/ 0 w 1154374"/>
              <a:gd name="connsiteY8" fmla="*/ 2790053 h 2892029"/>
              <a:gd name="connsiteX9" fmla="*/ 0 w 1154374"/>
              <a:gd name="connsiteY9" fmla="*/ 101976 h 2892029"/>
              <a:gd name="connsiteX0" fmla="*/ 0 w 1154374"/>
              <a:gd name="connsiteY0" fmla="*/ 101976 h 2892029"/>
              <a:gd name="connsiteX1" fmla="*/ 101976 w 1154374"/>
              <a:gd name="connsiteY1" fmla="*/ 0 h 2892029"/>
              <a:gd name="connsiteX2" fmla="*/ 509865 w 1154374"/>
              <a:gd name="connsiteY2" fmla="*/ 0 h 2892029"/>
              <a:gd name="connsiteX3" fmla="*/ 611841 w 1154374"/>
              <a:gd name="connsiteY3" fmla="*/ 101976 h 2892029"/>
              <a:gd name="connsiteX4" fmla="*/ 766482 w 1154374"/>
              <a:gd name="connsiteY4" fmla="*/ 934571 h 2892029"/>
              <a:gd name="connsiteX5" fmla="*/ 860611 w 1154374"/>
              <a:gd name="connsiteY5" fmla="*/ 2332853 h 2892029"/>
              <a:gd name="connsiteX6" fmla="*/ 509865 w 1154374"/>
              <a:gd name="connsiteY6" fmla="*/ 2892029 h 2892029"/>
              <a:gd name="connsiteX7" fmla="*/ 101976 w 1154374"/>
              <a:gd name="connsiteY7" fmla="*/ 2892029 h 2892029"/>
              <a:gd name="connsiteX8" fmla="*/ 0 w 1154374"/>
              <a:gd name="connsiteY8" fmla="*/ 2790053 h 2892029"/>
              <a:gd name="connsiteX9" fmla="*/ 0 w 1154374"/>
              <a:gd name="connsiteY9" fmla="*/ 101976 h 2892029"/>
              <a:gd name="connsiteX0" fmla="*/ 0 w 1008328"/>
              <a:gd name="connsiteY0" fmla="*/ 101976 h 2892029"/>
              <a:gd name="connsiteX1" fmla="*/ 101976 w 1008328"/>
              <a:gd name="connsiteY1" fmla="*/ 0 h 2892029"/>
              <a:gd name="connsiteX2" fmla="*/ 509865 w 1008328"/>
              <a:gd name="connsiteY2" fmla="*/ 0 h 2892029"/>
              <a:gd name="connsiteX3" fmla="*/ 611841 w 1008328"/>
              <a:gd name="connsiteY3" fmla="*/ 101976 h 2892029"/>
              <a:gd name="connsiteX4" fmla="*/ 766482 w 1008328"/>
              <a:gd name="connsiteY4" fmla="*/ 934571 h 2892029"/>
              <a:gd name="connsiteX5" fmla="*/ 1005858 w 1008328"/>
              <a:gd name="connsiteY5" fmla="*/ 663412 h 2892029"/>
              <a:gd name="connsiteX6" fmla="*/ 860611 w 1008328"/>
              <a:gd name="connsiteY6" fmla="*/ 2332853 h 2892029"/>
              <a:gd name="connsiteX7" fmla="*/ 509865 w 1008328"/>
              <a:gd name="connsiteY7" fmla="*/ 2892029 h 2892029"/>
              <a:gd name="connsiteX8" fmla="*/ 101976 w 1008328"/>
              <a:gd name="connsiteY8" fmla="*/ 2892029 h 2892029"/>
              <a:gd name="connsiteX9" fmla="*/ 0 w 1008328"/>
              <a:gd name="connsiteY9" fmla="*/ 2790053 h 2892029"/>
              <a:gd name="connsiteX10" fmla="*/ 0 w 1008328"/>
              <a:gd name="connsiteY10" fmla="*/ 101976 h 2892029"/>
              <a:gd name="connsiteX0" fmla="*/ 0 w 1170122"/>
              <a:gd name="connsiteY0" fmla="*/ 101976 h 2892029"/>
              <a:gd name="connsiteX1" fmla="*/ 101976 w 1170122"/>
              <a:gd name="connsiteY1" fmla="*/ 0 h 2892029"/>
              <a:gd name="connsiteX2" fmla="*/ 509865 w 1170122"/>
              <a:gd name="connsiteY2" fmla="*/ 0 h 2892029"/>
              <a:gd name="connsiteX3" fmla="*/ 611841 w 1170122"/>
              <a:gd name="connsiteY3" fmla="*/ 101976 h 2892029"/>
              <a:gd name="connsiteX4" fmla="*/ 766482 w 1170122"/>
              <a:gd name="connsiteY4" fmla="*/ 934571 h 2892029"/>
              <a:gd name="connsiteX5" fmla="*/ 1005858 w 1170122"/>
              <a:gd name="connsiteY5" fmla="*/ 663412 h 2892029"/>
              <a:gd name="connsiteX6" fmla="*/ 860611 w 1170122"/>
              <a:gd name="connsiteY6" fmla="*/ 2332853 h 2892029"/>
              <a:gd name="connsiteX7" fmla="*/ 509865 w 1170122"/>
              <a:gd name="connsiteY7" fmla="*/ 2892029 h 2892029"/>
              <a:gd name="connsiteX8" fmla="*/ 101976 w 1170122"/>
              <a:gd name="connsiteY8" fmla="*/ 2892029 h 2892029"/>
              <a:gd name="connsiteX9" fmla="*/ 0 w 1170122"/>
              <a:gd name="connsiteY9" fmla="*/ 2790053 h 2892029"/>
              <a:gd name="connsiteX10" fmla="*/ 0 w 1170122"/>
              <a:gd name="connsiteY10" fmla="*/ 101976 h 2892029"/>
              <a:gd name="connsiteX0" fmla="*/ 0 w 1170122"/>
              <a:gd name="connsiteY0" fmla="*/ 101976 h 2892029"/>
              <a:gd name="connsiteX1" fmla="*/ 101976 w 1170122"/>
              <a:gd name="connsiteY1" fmla="*/ 0 h 2892029"/>
              <a:gd name="connsiteX2" fmla="*/ 509865 w 1170122"/>
              <a:gd name="connsiteY2" fmla="*/ 0 h 2892029"/>
              <a:gd name="connsiteX3" fmla="*/ 611841 w 1170122"/>
              <a:gd name="connsiteY3" fmla="*/ 101976 h 2892029"/>
              <a:gd name="connsiteX4" fmla="*/ 698975 w 1170122"/>
              <a:gd name="connsiteY4" fmla="*/ 585407 h 2892029"/>
              <a:gd name="connsiteX5" fmla="*/ 1005858 w 1170122"/>
              <a:gd name="connsiteY5" fmla="*/ 663412 h 2892029"/>
              <a:gd name="connsiteX6" fmla="*/ 860611 w 1170122"/>
              <a:gd name="connsiteY6" fmla="*/ 2332853 h 2892029"/>
              <a:gd name="connsiteX7" fmla="*/ 509865 w 1170122"/>
              <a:gd name="connsiteY7" fmla="*/ 2892029 h 2892029"/>
              <a:gd name="connsiteX8" fmla="*/ 101976 w 1170122"/>
              <a:gd name="connsiteY8" fmla="*/ 2892029 h 2892029"/>
              <a:gd name="connsiteX9" fmla="*/ 0 w 1170122"/>
              <a:gd name="connsiteY9" fmla="*/ 2790053 h 2892029"/>
              <a:gd name="connsiteX10" fmla="*/ 0 w 1170122"/>
              <a:gd name="connsiteY10" fmla="*/ 101976 h 2892029"/>
              <a:gd name="connsiteX0" fmla="*/ 0 w 1155434"/>
              <a:gd name="connsiteY0" fmla="*/ 101976 h 2892029"/>
              <a:gd name="connsiteX1" fmla="*/ 101976 w 1155434"/>
              <a:gd name="connsiteY1" fmla="*/ 0 h 2892029"/>
              <a:gd name="connsiteX2" fmla="*/ 509865 w 1155434"/>
              <a:gd name="connsiteY2" fmla="*/ 0 h 2892029"/>
              <a:gd name="connsiteX3" fmla="*/ 611841 w 1155434"/>
              <a:gd name="connsiteY3" fmla="*/ 101976 h 2892029"/>
              <a:gd name="connsiteX4" fmla="*/ 698975 w 1155434"/>
              <a:gd name="connsiteY4" fmla="*/ 585407 h 2892029"/>
              <a:gd name="connsiteX5" fmla="*/ 1005858 w 1155434"/>
              <a:gd name="connsiteY5" fmla="*/ 663412 h 2892029"/>
              <a:gd name="connsiteX6" fmla="*/ 786354 w 1155434"/>
              <a:gd name="connsiteY6" fmla="*/ 2325870 h 2892029"/>
              <a:gd name="connsiteX7" fmla="*/ 509865 w 1155434"/>
              <a:gd name="connsiteY7" fmla="*/ 2892029 h 2892029"/>
              <a:gd name="connsiteX8" fmla="*/ 101976 w 1155434"/>
              <a:gd name="connsiteY8" fmla="*/ 2892029 h 2892029"/>
              <a:gd name="connsiteX9" fmla="*/ 0 w 1155434"/>
              <a:gd name="connsiteY9" fmla="*/ 2790053 h 2892029"/>
              <a:gd name="connsiteX10" fmla="*/ 0 w 1155434"/>
              <a:gd name="connsiteY10" fmla="*/ 101976 h 2892029"/>
              <a:gd name="connsiteX0" fmla="*/ 0 w 1155434"/>
              <a:gd name="connsiteY0" fmla="*/ 101976 h 2892029"/>
              <a:gd name="connsiteX1" fmla="*/ 101976 w 1155434"/>
              <a:gd name="connsiteY1" fmla="*/ 0 h 2892029"/>
              <a:gd name="connsiteX2" fmla="*/ 509865 w 1155434"/>
              <a:gd name="connsiteY2" fmla="*/ 0 h 2892029"/>
              <a:gd name="connsiteX3" fmla="*/ 611841 w 1155434"/>
              <a:gd name="connsiteY3" fmla="*/ 101976 h 2892029"/>
              <a:gd name="connsiteX4" fmla="*/ 698975 w 1155434"/>
              <a:gd name="connsiteY4" fmla="*/ 585407 h 2892029"/>
              <a:gd name="connsiteX5" fmla="*/ 1005858 w 1155434"/>
              <a:gd name="connsiteY5" fmla="*/ 663412 h 2892029"/>
              <a:gd name="connsiteX6" fmla="*/ 786354 w 1155434"/>
              <a:gd name="connsiteY6" fmla="*/ 2325870 h 2892029"/>
              <a:gd name="connsiteX7" fmla="*/ 509865 w 1155434"/>
              <a:gd name="connsiteY7" fmla="*/ 2892029 h 2892029"/>
              <a:gd name="connsiteX8" fmla="*/ 101976 w 1155434"/>
              <a:gd name="connsiteY8" fmla="*/ 2892029 h 2892029"/>
              <a:gd name="connsiteX9" fmla="*/ 0 w 1155434"/>
              <a:gd name="connsiteY9" fmla="*/ 2790053 h 2892029"/>
              <a:gd name="connsiteX10" fmla="*/ 0 w 1155434"/>
              <a:gd name="connsiteY10" fmla="*/ 101976 h 2892029"/>
              <a:gd name="connsiteX0" fmla="*/ 0 w 1137145"/>
              <a:gd name="connsiteY0" fmla="*/ 101976 h 2892029"/>
              <a:gd name="connsiteX1" fmla="*/ 101976 w 1137145"/>
              <a:gd name="connsiteY1" fmla="*/ 0 h 2892029"/>
              <a:gd name="connsiteX2" fmla="*/ 509865 w 1137145"/>
              <a:gd name="connsiteY2" fmla="*/ 0 h 2892029"/>
              <a:gd name="connsiteX3" fmla="*/ 611841 w 1137145"/>
              <a:gd name="connsiteY3" fmla="*/ 101976 h 2892029"/>
              <a:gd name="connsiteX4" fmla="*/ 698975 w 1137145"/>
              <a:gd name="connsiteY4" fmla="*/ 585407 h 2892029"/>
              <a:gd name="connsiteX5" fmla="*/ 1005858 w 1137145"/>
              <a:gd name="connsiteY5" fmla="*/ 663412 h 2892029"/>
              <a:gd name="connsiteX6" fmla="*/ 671591 w 1137145"/>
              <a:gd name="connsiteY6" fmla="*/ 2311904 h 2892029"/>
              <a:gd name="connsiteX7" fmla="*/ 509865 w 1137145"/>
              <a:gd name="connsiteY7" fmla="*/ 2892029 h 2892029"/>
              <a:gd name="connsiteX8" fmla="*/ 101976 w 1137145"/>
              <a:gd name="connsiteY8" fmla="*/ 2892029 h 2892029"/>
              <a:gd name="connsiteX9" fmla="*/ 0 w 1137145"/>
              <a:gd name="connsiteY9" fmla="*/ 2790053 h 2892029"/>
              <a:gd name="connsiteX10" fmla="*/ 0 w 1137145"/>
              <a:gd name="connsiteY10" fmla="*/ 101976 h 2892029"/>
              <a:gd name="connsiteX0" fmla="*/ 0 w 1154223"/>
              <a:gd name="connsiteY0" fmla="*/ 101976 h 2892029"/>
              <a:gd name="connsiteX1" fmla="*/ 101976 w 1154223"/>
              <a:gd name="connsiteY1" fmla="*/ 0 h 2892029"/>
              <a:gd name="connsiteX2" fmla="*/ 509865 w 1154223"/>
              <a:gd name="connsiteY2" fmla="*/ 0 h 2892029"/>
              <a:gd name="connsiteX3" fmla="*/ 611841 w 1154223"/>
              <a:gd name="connsiteY3" fmla="*/ 101976 h 2892029"/>
              <a:gd name="connsiteX4" fmla="*/ 698975 w 1154223"/>
              <a:gd name="connsiteY4" fmla="*/ 585407 h 2892029"/>
              <a:gd name="connsiteX5" fmla="*/ 1005858 w 1154223"/>
              <a:gd name="connsiteY5" fmla="*/ 663412 h 2892029"/>
              <a:gd name="connsiteX6" fmla="*/ 779603 w 1154223"/>
              <a:gd name="connsiteY6" fmla="*/ 2367770 h 2892029"/>
              <a:gd name="connsiteX7" fmla="*/ 509865 w 1154223"/>
              <a:gd name="connsiteY7" fmla="*/ 2892029 h 2892029"/>
              <a:gd name="connsiteX8" fmla="*/ 101976 w 1154223"/>
              <a:gd name="connsiteY8" fmla="*/ 2892029 h 2892029"/>
              <a:gd name="connsiteX9" fmla="*/ 0 w 1154223"/>
              <a:gd name="connsiteY9" fmla="*/ 2790053 h 2892029"/>
              <a:gd name="connsiteX10" fmla="*/ 0 w 1154223"/>
              <a:gd name="connsiteY10" fmla="*/ 101976 h 2892029"/>
              <a:gd name="connsiteX0" fmla="*/ 0 w 1135980"/>
              <a:gd name="connsiteY0" fmla="*/ 101976 h 2892029"/>
              <a:gd name="connsiteX1" fmla="*/ 101976 w 1135980"/>
              <a:gd name="connsiteY1" fmla="*/ 0 h 2892029"/>
              <a:gd name="connsiteX2" fmla="*/ 509865 w 1135980"/>
              <a:gd name="connsiteY2" fmla="*/ 0 h 2892029"/>
              <a:gd name="connsiteX3" fmla="*/ 611841 w 1135980"/>
              <a:gd name="connsiteY3" fmla="*/ 101976 h 2892029"/>
              <a:gd name="connsiteX4" fmla="*/ 698975 w 1135980"/>
              <a:gd name="connsiteY4" fmla="*/ 585407 h 2892029"/>
              <a:gd name="connsiteX5" fmla="*/ 1005858 w 1135980"/>
              <a:gd name="connsiteY5" fmla="*/ 663412 h 2892029"/>
              <a:gd name="connsiteX6" fmla="*/ 779603 w 1135980"/>
              <a:gd name="connsiteY6" fmla="*/ 2367770 h 2892029"/>
              <a:gd name="connsiteX7" fmla="*/ 509865 w 1135980"/>
              <a:gd name="connsiteY7" fmla="*/ 2892029 h 2892029"/>
              <a:gd name="connsiteX8" fmla="*/ 101976 w 1135980"/>
              <a:gd name="connsiteY8" fmla="*/ 2892029 h 2892029"/>
              <a:gd name="connsiteX9" fmla="*/ 0 w 1135980"/>
              <a:gd name="connsiteY9" fmla="*/ 2790053 h 2892029"/>
              <a:gd name="connsiteX10" fmla="*/ 0 w 1135980"/>
              <a:gd name="connsiteY10" fmla="*/ 101976 h 2892029"/>
              <a:gd name="connsiteX0" fmla="*/ 0 w 1010152"/>
              <a:gd name="connsiteY0" fmla="*/ 101976 h 2892029"/>
              <a:gd name="connsiteX1" fmla="*/ 101976 w 1010152"/>
              <a:gd name="connsiteY1" fmla="*/ 0 h 2892029"/>
              <a:gd name="connsiteX2" fmla="*/ 509865 w 1010152"/>
              <a:gd name="connsiteY2" fmla="*/ 0 h 2892029"/>
              <a:gd name="connsiteX3" fmla="*/ 611841 w 1010152"/>
              <a:gd name="connsiteY3" fmla="*/ 101976 h 2892029"/>
              <a:gd name="connsiteX4" fmla="*/ 698975 w 1010152"/>
              <a:gd name="connsiteY4" fmla="*/ 585407 h 2892029"/>
              <a:gd name="connsiteX5" fmla="*/ 1005858 w 1010152"/>
              <a:gd name="connsiteY5" fmla="*/ 663412 h 2892029"/>
              <a:gd name="connsiteX6" fmla="*/ 843842 w 1010152"/>
              <a:gd name="connsiteY6" fmla="*/ 1752806 h 2892029"/>
              <a:gd name="connsiteX7" fmla="*/ 779603 w 1010152"/>
              <a:gd name="connsiteY7" fmla="*/ 2367770 h 2892029"/>
              <a:gd name="connsiteX8" fmla="*/ 509865 w 1010152"/>
              <a:gd name="connsiteY8" fmla="*/ 2892029 h 2892029"/>
              <a:gd name="connsiteX9" fmla="*/ 101976 w 1010152"/>
              <a:gd name="connsiteY9" fmla="*/ 2892029 h 2892029"/>
              <a:gd name="connsiteX10" fmla="*/ 0 w 1010152"/>
              <a:gd name="connsiteY10" fmla="*/ 2790053 h 2892029"/>
              <a:gd name="connsiteX11" fmla="*/ 0 w 1010152"/>
              <a:gd name="connsiteY11" fmla="*/ 101976 h 2892029"/>
              <a:gd name="connsiteX0" fmla="*/ 0 w 1009364"/>
              <a:gd name="connsiteY0" fmla="*/ 101976 h 2892029"/>
              <a:gd name="connsiteX1" fmla="*/ 101976 w 1009364"/>
              <a:gd name="connsiteY1" fmla="*/ 0 h 2892029"/>
              <a:gd name="connsiteX2" fmla="*/ 509865 w 1009364"/>
              <a:gd name="connsiteY2" fmla="*/ 0 h 2892029"/>
              <a:gd name="connsiteX3" fmla="*/ 611841 w 1009364"/>
              <a:gd name="connsiteY3" fmla="*/ 101976 h 2892029"/>
              <a:gd name="connsiteX4" fmla="*/ 698975 w 1009364"/>
              <a:gd name="connsiteY4" fmla="*/ 585407 h 2892029"/>
              <a:gd name="connsiteX5" fmla="*/ 1005858 w 1009364"/>
              <a:gd name="connsiteY5" fmla="*/ 663412 h 2892029"/>
              <a:gd name="connsiteX6" fmla="*/ 803338 w 1009364"/>
              <a:gd name="connsiteY6" fmla="*/ 1759790 h 2892029"/>
              <a:gd name="connsiteX7" fmla="*/ 779603 w 1009364"/>
              <a:gd name="connsiteY7" fmla="*/ 2367770 h 2892029"/>
              <a:gd name="connsiteX8" fmla="*/ 509865 w 1009364"/>
              <a:gd name="connsiteY8" fmla="*/ 2892029 h 2892029"/>
              <a:gd name="connsiteX9" fmla="*/ 101976 w 1009364"/>
              <a:gd name="connsiteY9" fmla="*/ 2892029 h 2892029"/>
              <a:gd name="connsiteX10" fmla="*/ 0 w 1009364"/>
              <a:gd name="connsiteY10" fmla="*/ 2790053 h 2892029"/>
              <a:gd name="connsiteX11" fmla="*/ 0 w 1009364"/>
              <a:gd name="connsiteY11" fmla="*/ 101976 h 2892029"/>
              <a:gd name="connsiteX0" fmla="*/ 0 w 1212341"/>
              <a:gd name="connsiteY0" fmla="*/ 101976 h 2892029"/>
              <a:gd name="connsiteX1" fmla="*/ 101976 w 1212341"/>
              <a:gd name="connsiteY1" fmla="*/ 0 h 2892029"/>
              <a:gd name="connsiteX2" fmla="*/ 509865 w 1212341"/>
              <a:gd name="connsiteY2" fmla="*/ 0 h 2892029"/>
              <a:gd name="connsiteX3" fmla="*/ 611841 w 1212341"/>
              <a:gd name="connsiteY3" fmla="*/ 101976 h 2892029"/>
              <a:gd name="connsiteX4" fmla="*/ 698975 w 1212341"/>
              <a:gd name="connsiteY4" fmla="*/ 585407 h 2892029"/>
              <a:gd name="connsiteX5" fmla="*/ 1005858 w 1212341"/>
              <a:gd name="connsiteY5" fmla="*/ 663412 h 2892029"/>
              <a:gd name="connsiteX6" fmla="*/ 1208382 w 1212341"/>
              <a:gd name="connsiteY6" fmla="*/ 991627 h 2892029"/>
              <a:gd name="connsiteX7" fmla="*/ 803338 w 1212341"/>
              <a:gd name="connsiteY7" fmla="*/ 1759790 h 2892029"/>
              <a:gd name="connsiteX8" fmla="*/ 779603 w 1212341"/>
              <a:gd name="connsiteY8" fmla="*/ 2367770 h 2892029"/>
              <a:gd name="connsiteX9" fmla="*/ 509865 w 1212341"/>
              <a:gd name="connsiteY9" fmla="*/ 2892029 h 2892029"/>
              <a:gd name="connsiteX10" fmla="*/ 101976 w 1212341"/>
              <a:gd name="connsiteY10" fmla="*/ 2892029 h 2892029"/>
              <a:gd name="connsiteX11" fmla="*/ 0 w 1212341"/>
              <a:gd name="connsiteY11" fmla="*/ 2790053 h 2892029"/>
              <a:gd name="connsiteX12" fmla="*/ 0 w 1212341"/>
              <a:gd name="connsiteY12" fmla="*/ 101976 h 289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341" h="2892029">
                <a:moveTo>
                  <a:pt x="0" y="101976"/>
                </a:moveTo>
                <a:cubicBezTo>
                  <a:pt x="0" y="45656"/>
                  <a:pt x="45656" y="0"/>
                  <a:pt x="101976" y="0"/>
                </a:cubicBezTo>
                <a:lnTo>
                  <a:pt x="509865" y="0"/>
                </a:lnTo>
                <a:cubicBezTo>
                  <a:pt x="566185" y="0"/>
                  <a:pt x="611841" y="45656"/>
                  <a:pt x="611841" y="101976"/>
                </a:cubicBezTo>
                <a:cubicBezTo>
                  <a:pt x="645646" y="287994"/>
                  <a:pt x="657513" y="213594"/>
                  <a:pt x="698975" y="585407"/>
                </a:cubicBezTo>
                <a:cubicBezTo>
                  <a:pt x="782646" y="602163"/>
                  <a:pt x="990170" y="430365"/>
                  <a:pt x="1005858" y="663412"/>
                </a:cubicBezTo>
                <a:cubicBezTo>
                  <a:pt x="1050255" y="728788"/>
                  <a:pt x="1242135" y="808897"/>
                  <a:pt x="1208382" y="991627"/>
                </a:cubicBezTo>
                <a:cubicBezTo>
                  <a:pt x="1174629" y="1174357"/>
                  <a:pt x="834297" y="1528105"/>
                  <a:pt x="803338" y="1759790"/>
                </a:cubicBezTo>
                <a:cubicBezTo>
                  <a:pt x="772379" y="1991475"/>
                  <a:pt x="843142" y="2181391"/>
                  <a:pt x="779603" y="2367770"/>
                </a:cubicBezTo>
                <a:cubicBezTo>
                  <a:pt x="610835" y="2375208"/>
                  <a:pt x="566185" y="2892029"/>
                  <a:pt x="509865" y="2892029"/>
                </a:cubicBezTo>
                <a:lnTo>
                  <a:pt x="101976" y="2892029"/>
                </a:lnTo>
                <a:cubicBezTo>
                  <a:pt x="45656" y="2892029"/>
                  <a:pt x="0" y="2846373"/>
                  <a:pt x="0" y="2790053"/>
                </a:cubicBezTo>
                <a:lnTo>
                  <a:pt x="0" y="101976"/>
                </a:lnTo>
                <a:close/>
              </a:path>
            </a:pathLst>
          </a:custGeom>
          <a:solidFill>
            <a:schemeClr val="bg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pic>
        <p:nvPicPr>
          <p:cNvPr id="7" name="Picture 6" descr="Chart, scatter chart&#10;&#10;Description automatically generated">
            <a:extLst>
              <a:ext uri="{FF2B5EF4-FFF2-40B4-BE49-F238E27FC236}">
                <a16:creationId xmlns:a16="http://schemas.microsoft.com/office/drawing/2014/main" id="{68DF9257-C701-3148-E61C-D2E601B77F9D}"/>
              </a:ext>
            </a:extLst>
          </p:cNvPr>
          <p:cNvPicPr>
            <a:picLocks noChangeAspect="1"/>
          </p:cNvPicPr>
          <p:nvPr/>
        </p:nvPicPr>
        <p:blipFill>
          <a:blip r:embed="rId8"/>
          <a:stretch>
            <a:fillRect/>
          </a:stretch>
        </p:blipFill>
        <p:spPr>
          <a:xfrm>
            <a:off x="7651102" y="2392099"/>
            <a:ext cx="4087566" cy="3222932"/>
          </a:xfrm>
          <a:prstGeom prst="rect">
            <a:avLst/>
          </a:prstGeom>
        </p:spPr>
      </p:pic>
      <p:sp>
        <p:nvSpPr>
          <p:cNvPr id="9" name="TextBox 8">
            <a:extLst>
              <a:ext uri="{FF2B5EF4-FFF2-40B4-BE49-F238E27FC236}">
                <a16:creationId xmlns:a16="http://schemas.microsoft.com/office/drawing/2014/main" id="{2502271D-C80A-3FBE-0901-AFD8832A3CCA}"/>
              </a:ext>
            </a:extLst>
          </p:cNvPr>
          <p:cNvSpPr txBox="1"/>
          <p:nvPr/>
        </p:nvSpPr>
        <p:spPr>
          <a:xfrm>
            <a:off x="7786193" y="1242968"/>
            <a:ext cx="1721701" cy="570911"/>
          </a:xfrm>
          <a:prstGeom prst="rect">
            <a:avLst/>
          </a:prstGeom>
          <a:solidFill>
            <a:schemeClr val="bg2"/>
          </a:solidFill>
        </p:spPr>
        <p:txBody>
          <a:bodyPr wrap="square" rtlCol="0">
            <a:spAutoFit/>
          </a:bodyPr>
          <a:lstStyle/>
          <a:p>
            <a:pPr algn="ctr">
              <a:lnSpc>
                <a:spcPct val="90000"/>
              </a:lnSpc>
            </a:pPr>
            <a:r>
              <a:rPr lang="en-US" dirty="0">
                <a:latin typeface="+mn-lt"/>
              </a:rPr>
              <a:t>Future fusion </a:t>
            </a:r>
          </a:p>
          <a:p>
            <a:pPr algn="ctr">
              <a:lnSpc>
                <a:spcPct val="90000"/>
              </a:lnSpc>
            </a:pPr>
            <a:r>
              <a:rPr lang="en-US" dirty="0">
                <a:latin typeface="+mn-lt"/>
              </a:rPr>
              <a:t>devices </a:t>
            </a:r>
          </a:p>
        </p:txBody>
      </p:sp>
      <p:sp>
        <p:nvSpPr>
          <p:cNvPr id="10" name="Rounded Rectangle 6">
            <a:extLst>
              <a:ext uri="{FF2B5EF4-FFF2-40B4-BE49-F238E27FC236}">
                <a16:creationId xmlns:a16="http://schemas.microsoft.com/office/drawing/2014/main" id="{8447ED16-F1E6-02FD-B23F-065E0593A94F}"/>
              </a:ext>
            </a:extLst>
          </p:cNvPr>
          <p:cNvSpPr/>
          <p:nvPr/>
        </p:nvSpPr>
        <p:spPr>
          <a:xfrm>
            <a:off x="8276686" y="2589228"/>
            <a:ext cx="973709" cy="2095720"/>
          </a:xfrm>
          <a:custGeom>
            <a:avLst/>
            <a:gdLst>
              <a:gd name="connsiteX0" fmla="*/ 0 w 611841"/>
              <a:gd name="connsiteY0" fmla="*/ 101976 h 2892029"/>
              <a:gd name="connsiteX1" fmla="*/ 101976 w 611841"/>
              <a:gd name="connsiteY1" fmla="*/ 0 h 2892029"/>
              <a:gd name="connsiteX2" fmla="*/ 509865 w 611841"/>
              <a:gd name="connsiteY2" fmla="*/ 0 h 2892029"/>
              <a:gd name="connsiteX3" fmla="*/ 611841 w 611841"/>
              <a:gd name="connsiteY3" fmla="*/ 101976 h 2892029"/>
              <a:gd name="connsiteX4" fmla="*/ 611841 w 611841"/>
              <a:gd name="connsiteY4" fmla="*/ 2790053 h 2892029"/>
              <a:gd name="connsiteX5" fmla="*/ 509865 w 611841"/>
              <a:gd name="connsiteY5" fmla="*/ 2892029 h 2892029"/>
              <a:gd name="connsiteX6" fmla="*/ 101976 w 611841"/>
              <a:gd name="connsiteY6" fmla="*/ 2892029 h 2892029"/>
              <a:gd name="connsiteX7" fmla="*/ 0 w 611841"/>
              <a:gd name="connsiteY7" fmla="*/ 2790053 h 2892029"/>
              <a:gd name="connsiteX8" fmla="*/ 0 w 611841"/>
              <a:gd name="connsiteY8" fmla="*/ 101976 h 2892029"/>
              <a:gd name="connsiteX0" fmla="*/ 0 w 860611"/>
              <a:gd name="connsiteY0" fmla="*/ 101976 h 2892029"/>
              <a:gd name="connsiteX1" fmla="*/ 101976 w 860611"/>
              <a:gd name="connsiteY1" fmla="*/ 0 h 2892029"/>
              <a:gd name="connsiteX2" fmla="*/ 509865 w 860611"/>
              <a:gd name="connsiteY2" fmla="*/ 0 h 2892029"/>
              <a:gd name="connsiteX3" fmla="*/ 611841 w 860611"/>
              <a:gd name="connsiteY3" fmla="*/ 101976 h 2892029"/>
              <a:gd name="connsiteX4" fmla="*/ 860611 w 860611"/>
              <a:gd name="connsiteY4" fmla="*/ 2332853 h 2892029"/>
              <a:gd name="connsiteX5" fmla="*/ 509865 w 860611"/>
              <a:gd name="connsiteY5" fmla="*/ 2892029 h 2892029"/>
              <a:gd name="connsiteX6" fmla="*/ 101976 w 860611"/>
              <a:gd name="connsiteY6" fmla="*/ 2892029 h 2892029"/>
              <a:gd name="connsiteX7" fmla="*/ 0 w 860611"/>
              <a:gd name="connsiteY7" fmla="*/ 2790053 h 2892029"/>
              <a:gd name="connsiteX8" fmla="*/ 0 w 860611"/>
              <a:gd name="connsiteY8" fmla="*/ 101976 h 2892029"/>
              <a:gd name="connsiteX0" fmla="*/ 0 w 868278"/>
              <a:gd name="connsiteY0" fmla="*/ 101976 h 2892029"/>
              <a:gd name="connsiteX1" fmla="*/ 101976 w 868278"/>
              <a:gd name="connsiteY1" fmla="*/ 0 h 2892029"/>
              <a:gd name="connsiteX2" fmla="*/ 509865 w 868278"/>
              <a:gd name="connsiteY2" fmla="*/ 0 h 2892029"/>
              <a:gd name="connsiteX3" fmla="*/ 611841 w 868278"/>
              <a:gd name="connsiteY3" fmla="*/ 101976 h 2892029"/>
              <a:gd name="connsiteX4" fmla="*/ 766482 w 868278"/>
              <a:gd name="connsiteY4" fmla="*/ 1438836 h 2892029"/>
              <a:gd name="connsiteX5" fmla="*/ 860611 w 868278"/>
              <a:gd name="connsiteY5" fmla="*/ 2332853 h 2892029"/>
              <a:gd name="connsiteX6" fmla="*/ 509865 w 868278"/>
              <a:gd name="connsiteY6" fmla="*/ 2892029 h 2892029"/>
              <a:gd name="connsiteX7" fmla="*/ 101976 w 868278"/>
              <a:gd name="connsiteY7" fmla="*/ 2892029 h 2892029"/>
              <a:gd name="connsiteX8" fmla="*/ 0 w 868278"/>
              <a:gd name="connsiteY8" fmla="*/ 2790053 h 2892029"/>
              <a:gd name="connsiteX9" fmla="*/ 0 w 868278"/>
              <a:gd name="connsiteY9" fmla="*/ 101976 h 2892029"/>
              <a:gd name="connsiteX0" fmla="*/ 0 w 1154374"/>
              <a:gd name="connsiteY0" fmla="*/ 101976 h 2892029"/>
              <a:gd name="connsiteX1" fmla="*/ 101976 w 1154374"/>
              <a:gd name="connsiteY1" fmla="*/ 0 h 2892029"/>
              <a:gd name="connsiteX2" fmla="*/ 509865 w 1154374"/>
              <a:gd name="connsiteY2" fmla="*/ 0 h 2892029"/>
              <a:gd name="connsiteX3" fmla="*/ 611841 w 1154374"/>
              <a:gd name="connsiteY3" fmla="*/ 101976 h 2892029"/>
              <a:gd name="connsiteX4" fmla="*/ 766482 w 1154374"/>
              <a:gd name="connsiteY4" fmla="*/ 1438836 h 2892029"/>
              <a:gd name="connsiteX5" fmla="*/ 860611 w 1154374"/>
              <a:gd name="connsiteY5" fmla="*/ 2332853 h 2892029"/>
              <a:gd name="connsiteX6" fmla="*/ 509865 w 1154374"/>
              <a:gd name="connsiteY6" fmla="*/ 2892029 h 2892029"/>
              <a:gd name="connsiteX7" fmla="*/ 101976 w 1154374"/>
              <a:gd name="connsiteY7" fmla="*/ 2892029 h 2892029"/>
              <a:gd name="connsiteX8" fmla="*/ 0 w 1154374"/>
              <a:gd name="connsiteY8" fmla="*/ 2790053 h 2892029"/>
              <a:gd name="connsiteX9" fmla="*/ 0 w 1154374"/>
              <a:gd name="connsiteY9" fmla="*/ 101976 h 2892029"/>
              <a:gd name="connsiteX0" fmla="*/ 0 w 1154374"/>
              <a:gd name="connsiteY0" fmla="*/ 101976 h 2892029"/>
              <a:gd name="connsiteX1" fmla="*/ 101976 w 1154374"/>
              <a:gd name="connsiteY1" fmla="*/ 0 h 2892029"/>
              <a:gd name="connsiteX2" fmla="*/ 509865 w 1154374"/>
              <a:gd name="connsiteY2" fmla="*/ 0 h 2892029"/>
              <a:gd name="connsiteX3" fmla="*/ 611841 w 1154374"/>
              <a:gd name="connsiteY3" fmla="*/ 101976 h 2892029"/>
              <a:gd name="connsiteX4" fmla="*/ 766482 w 1154374"/>
              <a:gd name="connsiteY4" fmla="*/ 934571 h 2892029"/>
              <a:gd name="connsiteX5" fmla="*/ 860611 w 1154374"/>
              <a:gd name="connsiteY5" fmla="*/ 2332853 h 2892029"/>
              <a:gd name="connsiteX6" fmla="*/ 509865 w 1154374"/>
              <a:gd name="connsiteY6" fmla="*/ 2892029 h 2892029"/>
              <a:gd name="connsiteX7" fmla="*/ 101976 w 1154374"/>
              <a:gd name="connsiteY7" fmla="*/ 2892029 h 2892029"/>
              <a:gd name="connsiteX8" fmla="*/ 0 w 1154374"/>
              <a:gd name="connsiteY8" fmla="*/ 2790053 h 2892029"/>
              <a:gd name="connsiteX9" fmla="*/ 0 w 1154374"/>
              <a:gd name="connsiteY9" fmla="*/ 101976 h 2892029"/>
              <a:gd name="connsiteX0" fmla="*/ 0 w 1008328"/>
              <a:gd name="connsiteY0" fmla="*/ 101976 h 2892029"/>
              <a:gd name="connsiteX1" fmla="*/ 101976 w 1008328"/>
              <a:gd name="connsiteY1" fmla="*/ 0 h 2892029"/>
              <a:gd name="connsiteX2" fmla="*/ 509865 w 1008328"/>
              <a:gd name="connsiteY2" fmla="*/ 0 h 2892029"/>
              <a:gd name="connsiteX3" fmla="*/ 611841 w 1008328"/>
              <a:gd name="connsiteY3" fmla="*/ 101976 h 2892029"/>
              <a:gd name="connsiteX4" fmla="*/ 766482 w 1008328"/>
              <a:gd name="connsiteY4" fmla="*/ 934571 h 2892029"/>
              <a:gd name="connsiteX5" fmla="*/ 1005858 w 1008328"/>
              <a:gd name="connsiteY5" fmla="*/ 663412 h 2892029"/>
              <a:gd name="connsiteX6" fmla="*/ 860611 w 1008328"/>
              <a:gd name="connsiteY6" fmla="*/ 2332853 h 2892029"/>
              <a:gd name="connsiteX7" fmla="*/ 509865 w 1008328"/>
              <a:gd name="connsiteY7" fmla="*/ 2892029 h 2892029"/>
              <a:gd name="connsiteX8" fmla="*/ 101976 w 1008328"/>
              <a:gd name="connsiteY8" fmla="*/ 2892029 h 2892029"/>
              <a:gd name="connsiteX9" fmla="*/ 0 w 1008328"/>
              <a:gd name="connsiteY9" fmla="*/ 2790053 h 2892029"/>
              <a:gd name="connsiteX10" fmla="*/ 0 w 1008328"/>
              <a:gd name="connsiteY10" fmla="*/ 101976 h 2892029"/>
              <a:gd name="connsiteX0" fmla="*/ 0 w 1170122"/>
              <a:gd name="connsiteY0" fmla="*/ 101976 h 2892029"/>
              <a:gd name="connsiteX1" fmla="*/ 101976 w 1170122"/>
              <a:gd name="connsiteY1" fmla="*/ 0 h 2892029"/>
              <a:gd name="connsiteX2" fmla="*/ 509865 w 1170122"/>
              <a:gd name="connsiteY2" fmla="*/ 0 h 2892029"/>
              <a:gd name="connsiteX3" fmla="*/ 611841 w 1170122"/>
              <a:gd name="connsiteY3" fmla="*/ 101976 h 2892029"/>
              <a:gd name="connsiteX4" fmla="*/ 766482 w 1170122"/>
              <a:gd name="connsiteY4" fmla="*/ 934571 h 2892029"/>
              <a:gd name="connsiteX5" fmla="*/ 1005858 w 1170122"/>
              <a:gd name="connsiteY5" fmla="*/ 663412 h 2892029"/>
              <a:gd name="connsiteX6" fmla="*/ 860611 w 1170122"/>
              <a:gd name="connsiteY6" fmla="*/ 2332853 h 2892029"/>
              <a:gd name="connsiteX7" fmla="*/ 509865 w 1170122"/>
              <a:gd name="connsiteY7" fmla="*/ 2892029 h 2892029"/>
              <a:gd name="connsiteX8" fmla="*/ 101976 w 1170122"/>
              <a:gd name="connsiteY8" fmla="*/ 2892029 h 2892029"/>
              <a:gd name="connsiteX9" fmla="*/ 0 w 1170122"/>
              <a:gd name="connsiteY9" fmla="*/ 2790053 h 2892029"/>
              <a:gd name="connsiteX10" fmla="*/ 0 w 1170122"/>
              <a:gd name="connsiteY10" fmla="*/ 101976 h 2892029"/>
              <a:gd name="connsiteX0" fmla="*/ 0 w 1170122"/>
              <a:gd name="connsiteY0" fmla="*/ 101976 h 2892029"/>
              <a:gd name="connsiteX1" fmla="*/ 101976 w 1170122"/>
              <a:gd name="connsiteY1" fmla="*/ 0 h 2892029"/>
              <a:gd name="connsiteX2" fmla="*/ 509865 w 1170122"/>
              <a:gd name="connsiteY2" fmla="*/ 0 h 2892029"/>
              <a:gd name="connsiteX3" fmla="*/ 611841 w 1170122"/>
              <a:gd name="connsiteY3" fmla="*/ 101976 h 2892029"/>
              <a:gd name="connsiteX4" fmla="*/ 698975 w 1170122"/>
              <a:gd name="connsiteY4" fmla="*/ 585407 h 2892029"/>
              <a:gd name="connsiteX5" fmla="*/ 1005858 w 1170122"/>
              <a:gd name="connsiteY5" fmla="*/ 663412 h 2892029"/>
              <a:gd name="connsiteX6" fmla="*/ 860611 w 1170122"/>
              <a:gd name="connsiteY6" fmla="*/ 2332853 h 2892029"/>
              <a:gd name="connsiteX7" fmla="*/ 509865 w 1170122"/>
              <a:gd name="connsiteY7" fmla="*/ 2892029 h 2892029"/>
              <a:gd name="connsiteX8" fmla="*/ 101976 w 1170122"/>
              <a:gd name="connsiteY8" fmla="*/ 2892029 h 2892029"/>
              <a:gd name="connsiteX9" fmla="*/ 0 w 1170122"/>
              <a:gd name="connsiteY9" fmla="*/ 2790053 h 2892029"/>
              <a:gd name="connsiteX10" fmla="*/ 0 w 1170122"/>
              <a:gd name="connsiteY10" fmla="*/ 101976 h 2892029"/>
              <a:gd name="connsiteX0" fmla="*/ 0 w 1155434"/>
              <a:gd name="connsiteY0" fmla="*/ 101976 h 2892029"/>
              <a:gd name="connsiteX1" fmla="*/ 101976 w 1155434"/>
              <a:gd name="connsiteY1" fmla="*/ 0 h 2892029"/>
              <a:gd name="connsiteX2" fmla="*/ 509865 w 1155434"/>
              <a:gd name="connsiteY2" fmla="*/ 0 h 2892029"/>
              <a:gd name="connsiteX3" fmla="*/ 611841 w 1155434"/>
              <a:gd name="connsiteY3" fmla="*/ 101976 h 2892029"/>
              <a:gd name="connsiteX4" fmla="*/ 698975 w 1155434"/>
              <a:gd name="connsiteY4" fmla="*/ 585407 h 2892029"/>
              <a:gd name="connsiteX5" fmla="*/ 1005858 w 1155434"/>
              <a:gd name="connsiteY5" fmla="*/ 663412 h 2892029"/>
              <a:gd name="connsiteX6" fmla="*/ 786354 w 1155434"/>
              <a:gd name="connsiteY6" fmla="*/ 2325870 h 2892029"/>
              <a:gd name="connsiteX7" fmla="*/ 509865 w 1155434"/>
              <a:gd name="connsiteY7" fmla="*/ 2892029 h 2892029"/>
              <a:gd name="connsiteX8" fmla="*/ 101976 w 1155434"/>
              <a:gd name="connsiteY8" fmla="*/ 2892029 h 2892029"/>
              <a:gd name="connsiteX9" fmla="*/ 0 w 1155434"/>
              <a:gd name="connsiteY9" fmla="*/ 2790053 h 2892029"/>
              <a:gd name="connsiteX10" fmla="*/ 0 w 1155434"/>
              <a:gd name="connsiteY10" fmla="*/ 101976 h 2892029"/>
              <a:gd name="connsiteX0" fmla="*/ 0 w 1155434"/>
              <a:gd name="connsiteY0" fmla="*/ 101976 h 2892029"/>
              <a:gd name="connsiteX1" fmla="*/ 101976 w 1155434"/>
              <a:gd name="connsiteY1" fmla="*/ 0 h 2892029"/>
              <a:gd name="connsiteX2" fmla="*/ 509865 w 1155434"/>
              <a:gd name="connsiteY2" fmla="*/ 0 h 2892029"/>
              <a:gd name="connsiteX3" fmla="*/ 611841 w 1155434"/>
              <a:gd name="connsiteY3" fmla="*/ 101976 h 2892029"/>
              <a:gd name="connsiteX4" fmla="*/ 698975 w 1155434"/>
              <a:gd name="connsiteY4" fmla="*/ 585407 h 2892029"/>
              <a:gd name="connsiteX5" fmla="*/ 1005858 w 1155434"/>
              <a:gd name="connsiteY5" fmla="*/ 663412 h 2892029"/>
              <a:gd name="connsiteX6" fmla="*/ 786354 w 1155434"/>
              <a:gd name="connsiteY6" fmla="*/ 2325870 h 2892029"/>
              <a:gd name="connsiteX7" fmla="*/ 509865 w 1155434"/>
              <a:gd name="connsiteY7" fmla="*/ 2892029 h 2892029"/>
              <a:gd name="connsiteX8" fmla="*/ 101976 w 1155434"/>
              <a:gd name="connsiteY8" fmla="*/ 2892029 h 2892029"/>
              <a:gd name="connsiteX9" fmla="*/ 0 w 1155434"/>
              <a:gd name="connsiteY9" fmla="*/ 2790053 h 2892029"/>
              <a:gd name="connsiteX10" fmla="*/ 0 w 1155434"/>
              <a:gd name="connsiteY10" fmla="*/ 101976 h 2892029"/>
              <a:gd name="connsiteX0" fmla="*/ 0 w 1137145"/>
              <a:gd name="connsiteY0" fmla="*/ 101976 h 2892029"/>
              <a:gd name="connsiteX1" fmla="*/ 101976 w 1137145"/>
              <a:gd name="connsiteY1" fmla="*/ 0 h 2892029"/>
              <a:gd name="connsiteX2" fmla="*/ 509865 w 1137145"/>
              <a:gd name="connsiteY2" fmla="*/ 0 h 2892029"/>
              <a:gd name="connsiteX3" fmla="*/ 611841 w 1137145"/>
              <a:gd name="connsiteY3" fmla="*/ 101976 h 2892029"/>
              <a:gd name="connsiteX4" fmla="*/ 698975 w 1137145"/>
              <a:gd name="connsiteY4" fmla="*/ 585407 h 2892029"/>
              <a:gd name="connsiteX5" fmla="*/ 1005858 w 1137145"/>
              <a:gd name="connsiteY5" fmla="*/ 663412 h 2892029"/>
              <a:gd name="connsiteX6" fmla="*/ 671591 w 1137145"/>
              <a:gd name="connsiteY6" fmla="*/ 2311904 h 2892029"/>
              <a:gd name="connsiteX7" fmla="*/ 509865 w 1137145"/>
              <a:gd name="connsiteY7" fmla="*/ 2892029 h 2892029"/>
              <a:gd name="connsiteX8" fmla="*/ 101976 w 1137145"/>
              <a:gd name="connsiteY8" fmla="*/ 2892029 h 2892029"/>
              <a:gd name="connsiteX9" fmla="*/ 0 w 1137145"/>
              <a:gd name="connsiteY9" fmla="*/ 2790053 h 2892029"/>
              <a:gd name="connsiteX10" fmla="*/ 0 w 1137145"/>
              <a:gd name="connsiteY10" fmla="*/ 101976 h 2892029"/>
              <a:gd name="connsiteX0" fmla="*/ 0 w 1154223"/>
              <a:gd name="connsiteY0" fmla="*/ 101976 h 2892029"/>
              <a:gd name="connsiteX1" fmla="*/ 101976 w 1154223"/>
              <a:gd name="connsiteY1" fmla="*/ 0 h 2892029"/>
              <a:gd name="connsiteX2" fmla="*/ 509865 w 1154223"/>
              <a:gd name="connsiteY2" fmla="*/ 0 h 2892029"/>
              <a:gd name="connsiteX3" fmla="*/ 611841 w 1154223"/>
              <a:gd name="connsiteY3" fmla="*/ 101976 h 2892029"/>
              <a:gd name="connsiteX4" fmla="*/ 698975 w 1154223"/>
              <a:gd name="connsiteY4" fmla="*/ 585407 h 2892029"/>
              <a:gd name="connsiteX5" fmla="*/ 1005858 w 1154223"/>
              <a:gd name="connsiteY5" fmla="*/ 663412 h 2892029"/>
              <a:gd name="connsiteX6" fmla="*/ 779603 w 1154223"/>
              <a:gd name="connsiteY6" fmla="*/ 2367770 h 2892029"/>
              <a:gd name="connsiteX7" fmla="*/ 509865 w 1154223"/>
              <a:gd name="connsiteY7" fmla="*/ 2892029 h 2892029"/>
              <a:gd name="connsiteX8" fmla="*/ 101976 w 1154223"/>
              <a:gd name="connsiteY8" fmla="*/ 2892029 h 2892029"/>
              <a:gd name="connsiteX9" fmla="*/ 0 w 1154223"/>
              <a:gd name="connsiteY9" fmla="*/ 2790053 h 2892029"/>
              <a:gd name="connsiteX10" fmla="*/ 0 w 1154223"/>
              <a:gd name="connsiteY10" fmla="*/ 101976 h 2892029"/>
              <a:gd name="connsiteX0" fmla="*/ 0 w 1135980"/>
              <a:gd name="connsiteY0" fmla="*/ 101976 h 2892029"/>
              <a:gd name="connsiteX1" fmla="*/ 101976 w 1135980"/>
              <a:gd name="connsiteY1" fmla="*/ 0 h 2892029"/>
              <a:gd name="connsiteX2" fmla="*/ 509865 w 1135980"/>
              <a:gd name="connsiteY2" fmla="*/ 0 h 2892029"/>
              <a:gd name="connsiteX3" fmla="*/ 611841 w 1135980"/>
              <a:gd name="connsiteY3" fmla="*/ 101976 h 2892029"/>
              <a:gd name="connsiteX4" fmla="*/ 698975 w 1135980"/>
              <a:gd name="connsiteY4" fmla="*/ 585407 h 2892029"/>
              <a:gd name="connsiteX5" fmla="*/ 1005858 w 1135980"/>
              <a:gd name="connsiteY5" fmla="*/ 663412 h 2892029"/>
              <a:gd name="connsiteX6" fmla="*/ 779603 w 1135980"/>
              <a:gd name="connsiteY6" fmla="*/ 2367770 h 2892029"/>
              <a:gd name="connsiteX7" fmla="*/ 509865 w 1135980"/>
              <a:gd name="connsiteY7" fmla="*/ 2892029 h 2892029"/>
              <a:gd name="connsiteX8" fmla="*/ 101976 w 1135980"/>
              <a:gd name="connsiteY8" fmla="*/ 2892029 h 2892029"/>
              <a:gd name="connsiteX9" fmla="*/ 0 w 1135980"/>
              <a:gd name="connsiteY9" fmla="*/ 2790053 h 2892029"/>
              <a:gd name="connsiteX10" fmla="*/ 0 w 1135980"/>
              <a:gd name="connsiteY10" fmla="*/ 101976 h 2892029"/>
              <a:gd name="connsiteX0" fmla="*/ 0 w 1010152"/>
              <a:gd name="connsiteY0" fmla="*/ 101976 h 2892029"/>
              <a:gd name="connsiteX1" fmla="*/ 101976 w 1010152"/>
              <a:gd name="connsiteY1" fmla="*/ 0 h 2892029"/>
              <a:gd name="connsiteX2" fmla="*/ 509865 w 1010152"/>
              <a:gd name="connsiteY2" fmla="*/ 0 h 2892029"/>
              <a:gd name="connsiteX3" fmla="*/ 611841 w 1010152"/>
              <a:gd name="connsiteY3" fmla="*/ 101976 h 2892029"/>
              <a:gd name="connsiteX4" fmla="*/ 698975 w 1010152"/>
              <a:gd name="connsiteY4" fmla="*/ 585407 h 2892029"/>
              <a:gd name="connsiteX5" fmla="*/ 1005858 w 1010152"/>
              <a:gd name="connsiteY5" fmla="*/ 663412 h 2892029"/>
              <a:gd name="connsiteX6" fmla="*/ 843842 w 1010152"/>
              <a:gd name="connsiteY6" fmla="*/ 1752806 h 2892029"/>
              <a:gd name="connsiteX7" fmla="*/ 779603 w 1010152"/>
              <a:gd name="connsiteY7" fmla="*/ 2367770 h 2892029"/>
              <a:gd name="connsiteX8" fmla="*/ 509865 w 1010152"/>
              <a:gd name="connsiteY8" fmla="*/ 2892029 h 2892029"/>
              <a:gd name="connsiteX9" fmla="*/ 101976 w 1010152"/>
              <a:gd name="connsiteY9" fmla="*/ 2892029 h 2892029"/>
              <a:gd name="connsiteX10" fmla="*/ 0 w 1010152"/>
              <a:gd name="connsiteY10" fmla="*/ 2790053 h 2892029"/>
              <a:gd name="connsiteX11" fmla="*/ 0 w 1010152"/>
              <a:gd name="connsiteY11" fmla="*/ 101976 h 2892029"/>
              <a:gd name="connsiteX0" fmla="*/ 0 w 1009364"/>
              <a:gd name="connsiteY0" fmla="*/ 101976 h 2892029"/>
              <a:gd name="connsiteX1" fmla="*/ 101976 w 1009364"/>
              <a:gd name="connsiteY1" fmla="*/ 0 h 2892029"/>
              <a:gd name="connsiteX2" fmla="*/ 509865 w 1009364"/>
              <a:gd name="connsiteY2" fmla="*/ 0 h 2892029"/>
              <a:gd name="connsiteX3" fmla="*/ 611841 w 1009364"/>
              <a:gd name="connsiteY3" fmla="*/ 101976 h 2892029"/>
              <a:gd name="connsiteX4" fmla="*/ 698975 w 1009364"/>
              <a:gd name="connsiteY4" fmla="*/ 585407 h 2892029"/>
              <a:gd name="connsiteX5" fmla="*/ 1005858 w 1009364"/>
              <a:gd name="connsiteY5" fmla="*/ 663412 h 2892029"/>
              <a:gd name="connsiteX6" fmla="*/ 803338 w 1009364"/>
              <a:gd name="connsiteY6" fmla="*/ 1759790 h 2892029"/>
              <a:gd name="connsiteX7" fmla="*/ 779603 w 1009364"/>
              <a:gd name="connsiteY7" fmla="*/ 2367770 h 2892029"/>
              <a:gd name="connsiteX8" fmla="*/ 509865 w 1009364"/>
              <a:gd name="connsiteY8" fmla="*/ 2892029 h 2892029"/>
              <a:gd name="connsiteX9" fmla="*/ 101976 w 1009364"/>
              <a:gd name="connsiteY9" fmla="*/ 2892029 h 2892029"/>
              <a:gd name="connsiteX10" fmla="*/ 0 w 1009364"/>
              <a:gd name="connsiteY10" fmla="*/ 2790053 h 2892029"/>
              <a:gd name="connsiteX11" fmla="*/ 0 w 1009364"/>
              <a:gd name="connsiteY11" fmla="*/ 101976 h 2892029"/>
              <a:gd name="connsiteX0" fmla="*/ 0 w 1212341"/>
              <a:gd name="connsiteY0" fmla="*/ 101976 h 2892029"/>
              <a:gd name="connsiteX1" fmla="*/ 101976 w 1212341"/>
              <a:gd name="connsiteY1" fmla="*/ 0 h 2892029"/>
              <a:gd name="connsiteX2" fmla="*/ 509865 w 1212341"/>
              <a:gd name="connsiteY2" fmla="*/ 0 h 2892029"/>
              <a:gd name="connsiteX3" fmla="*/ 611841 w 1212341"/>
              <a:gd name="connsiteY3" fmla="*/ 101976 h 2892029"/>
              <a:gd name="connsiteX4" fmla="*/ 698975 w 1212341"/>
              <a:gd name="connsiteY4" fmla="*/ 585407 h 2892029"/>
              <a:gd name="connsiteX5" fmla="*/ 1005858 w 1212341"/>
              <a:gd name="connsiteY5" fmla="*/ 663412 h 2892029"/>
              <a:gd name="connsiteX6" fmla="*/ 1208382 w 1212341"/>
              <a:gd name="connsiteY6" fmla="*/ 991627 h 2892029"/>
              <a:gd name="connsiteX7" fmla="*/ 803338 w 1212341"/>
              <a:gd name="connsiteY7" fmla="*/ 1759790 h 2892029"/>
              <a:gd name="connsiteX8" fmla="*/ 779603 w 1212341"/>
              <a:gd name="connsiteY8" fmla="*/ 2367770 h 2892029"/>
              <a:gd name="connsiteX9" fmla="*/ 509865 w 1212341"/>
              <a:gd name="connsiteY9" fmla="*/ 2892029 h 2892029"/>
              <a:gd name="connsiteX10" fmla="*/ 101976 w 1212341"/>
              <a:gd name="connsiteY10" fmla="*/ 2892029 h 2892029"/>
              <a:gd name="connsiteX11" fmla="*/ 0 w 1212341"/>
              <a:gd name="connsiteY11" fmla="*/ 2790053 h 2892029"/>
              <a:gd name="connsiteX12" fmla="*/ 0 w 1212341"/>
              <a:gd name="connsiteY12" fmla="*/ 101976 h 289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341" h="2892029">
                <a:moveTo>
                  <a:pt x="0" y="101976"/>
                </a:moveTo>
                <a:cubicBezTo>
                  <a:pt x="0" y="45656"/>
                  <a:pt x="45656" y="0"/>
                  <a:pt x="101976" y="0"/>
                </a:cubicBezTo>
                <a:lnTo>
                  <a:pt x="509865" y="0"/>
                </a:lnTo>
                <a:cubicBezTo>
                  <a:pt x="566185" y="0"/>
                  <a:pt x="611841" y="45656"/>
                  <a:pt x="611841" y="101976"/>
                </a:cubicBezTo>
                <a:cubicBezTo>
                  <a:pt x="645646" y="287994"/>
                  <a:pt x="657513" y="213594"/>
                  <a:pt x="698975" y="585407"/>
                </a:cubicBezTo>
                <a:cubicBezTo>
                  <a:pt x="782646" y="602163"/>
                  <a:pt x="990170" y="430365"/>
                  <a:pt x="1005858" y="663412"/>
                </a:cubicBezTo>
                <a:cubicBezTo>
                  <a:pt x="1050255" y="728788"/>
                  <a:pt x="1242135" y="808897"/>
                  <a:pt x="1208382" y="991627"/>
                </a:cubicBezTo>
                <a:cubicBezTo>
                  <a:pt x="1174629" y="1174357"/>
                  <a:pt x="834297" y="1528105"/>
                  <a:pt x="803338" y="1759790"/>
                </a:cubicBezTo>
                <a:cubicBezTo>
                  <a:pt x="772379" y="1991475"/>
                  <a:pt x="843142" y="2181391"/>
                  <a:pt x="779603" y="2367770"/>
                </a:cubicBezTo>
                <a:cubicBezTo>
                  <a:pt x="610835" y="2375208"/>
                  <a:pt x="566185" y="2892029"/>
                  <a:pt x="509865" y="2892029"/>
                </a:cubicBezTo>
                <a:lnTo>
                  <a:pt x="101976" y="2892029"/>
                </a:lnTo>
                <a:cubicBezTo>
                  <a:pt x="45656" y="2892029"/>
                  <a:pt x="0" y="2846373"/>
                  <a:pt x="0" y="2790053"/>
                </a:cubicBezTo>
                <a:lnTo>
                  <a:pt x="0" y="101976"/>
                </a:lnTo>
                <a:close/>
              </a:path>
            </a:pathLst>
          </a:custGeom>
          <a:solidFill>
            <a:schemeClr val="bg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1" name="Left Brace 10">
            <a:extLst>
              <a:ext uri="{FF2B5EF4-FFF2-40B4-BE49-F238E27FC236}">
                <a16:creationId xmlns:a16="http://schemas.microsoft.com/office/drawing/2014/main" id="{16822B43-C886-27EF-C4CE-8C1600F751B8}"/>
              </a:ext>
            </a:extLst>
          </p:cNvPr>
          <p:cNvSpPr/>
          <p:nvPr/>
        </p:nvSpPr>
        <p:spPr>
          <a:xfrm rot="5400000">
            <a:off x="8367894" y="1590634"/>
            <a:ext cx="561785" cy="909788"/>
          </a:xfrm>
          <a:prstGeom prst="leftBrac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191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graphicEl>
                                              <a:dgm id="{95022667-A87E-8243-B24C-64BCD29D817A}"/>
                                            </p:graphicEl>
                                          </p:spTgt>
                                        </p:tgtEl>
                                        <p:attrNameLst>
                                          <p:attrName>style.visibility</p:attrName>
                                        </p:attrNameLst>
                                      </p:cBhvr>
                                      <p:to>
                                        <p:strVal val="visible"/>
                                      </p:to>
                                    </p:set>
                                    <p:anim calcmode="lin" valueType="num">
                                      <p:cBhvr additive="base">
                                        <p:cTn id="17" dur="500" fill="hold"/>
                                        <p:tgtEl>
                                          <p:spTgt spid="8">
                                            <p:graphicEl>
                                              <a:dgm id="{95022667-A87E-8243-B24C-64BCD29D817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graphicEl>
                                              <a:dgm id="{95022667-A87E-8243-B24C-64BCD29D817A}"/>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graphicEl>
                                              <a:dgm id="{34804448-345E-C94D-A936-40F5DEC12215}"/>
                                            </p:graphicEl>
                                          </p:spTgt>
                                        </p:tgtEl>
                                        <p:attrNameLst>
                                          <p:attrName>style.visibility</p:attrName>
                                        </p:attrNameLst>
                                      </p:cBhvr>
                                      <p:to>
                                        <p:strVal val="visible"/>
                                      </p:to>
                                    </p:set>
                                    <p:anim calcmode="lin" valueType="num">
                                      <p:cBhvr additive="base">
                                        <p:cTn id="23" dur="500" fill="hold"/>
                                        <p:tgtEl>
                                          <p:spTgt spid="8">
                                            <p:graphicEl>
                                              <a:dgm id="{34804448-345E-C94D-A936-40F5DEC1221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graphicEl>
                                              <a:dgm id="{34804448-345E-C94D-A936-40F5DEC1221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graphicEl>
                                              <a:dgm id="{D924B908-7B84-A847-91D0-EA529C8EE7E5}"/>
                                            </p:graphicEl>
                                          </p:spTgt>
                                        </p:tgtEl>
                                        <p:attrNameLst>
                                          <p:attrName>style.visibility</p:attrName>
                                        </p:attrNameLst>
                                      </p:cBhvr>
                                      <p:to>
                                        <p:strVal val="visible"/>
                                      </p:to>
                                    </p:set>
                                    <p:anim calcmode="lin" valueType="num">
                                      <p:cBhvr additive="base">
                                        <p:cTn id="27" dur="500" fill="hold"/>
                                        <p:tgtEl>
                                          <p:spTgt spid="8">
                                            <p:graphicEl>
                                              <a:dgm id="{D924B908-7B84-A847-91D0-EA529C8EE7E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graphicEl>
                                              <a:dgm id="{D924B908-7B84-A847-91D0-EA529C8EE7E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graphicEl>
                                              <a:dgm id="{B2C3CCE4-E1AC-574A-86EB-D6AE6D1F8E2C}"/>
                                            </p:graphicEl>
                                          </p:spTgt>
                                        </p:tgtEl>
                                        <p:attrNameLst>
                                          <p:attrName>style.visibility</p:attrName>
                                        </p:attrNameLst>
                                      </p:cBhvr>
                                      <p:to>
                                        <p:strVal val="visible"/>
                                      </p:to>
                                    </p:set>
                                    <p:anim calcmode="lin" valueType="num">
                                      <p:cBhvr additive="base">
                                        <p:cTn id="33" dur="500" fill="hold"/>
                                        <p:tgtEl>
                                          <p:spTgt spid="8">
                                            <p:graphicEl>
                                              <a:dgm id="{B2C3CCE4-E1AC-574A-86EB-D6AE6D1F8E2C}"/>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graphicEl>
                                              <a:dgm id="{B2C3CCE4-E1AC-574A-86EB-D6AE6D1F8E2C}"/>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graphicEl>
                                              <a:dgm id="{781E92EF-DEAE-B440-914F-89E81ED8CE51}"/>
                                            </p:graphicEl>
                                          </p:spTgt>
                                        </p:tgtEl>
                                        <p:attrNameLst>
                                          <p:attrName>style.visibility</p:attrName>
                                        </p:attrNameLst>
                                      </p:cBhvr>
                                      <p:to>
                                        <p:strVal val="visible"/>
                                      </p:to>
                                    </p:set>
                                    <p:anim calcmode="lin" valueType="num">
                                      <p:cBhvr additive="base">
                                        <p:cTn id="37" dur="500" fill="hold"/>
                                        <p:tgtEl>
                                          <p:spTgt spid="8">
                                            <p:graphicEl>
                                              <a:dgm id="{781E92EF-DEAE-B440-914F-89E81ED8CE5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781E92EF-DEAE-B440-914F-89E81ED8CE5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444627-3C3D-617C-07B8-CEF661645CB2}"/>
              </a:ext>
            </a:extLst>
          </p:cNvPr>
          <p:cNvGrpSpPr/>
          <p:nvPr/>
        </p:nvGrpSpPr>
        <p:grpSpPr>
          <a:xfrm>
            <a:off x="7573958" y="1132999"/>
            <a:ext cx="4206237" cy="4304763"/>
            <a:chOff x="6940327" y="1120035"/>
            <a:chExt cx="4570595" cy="4503031"/>
          </a:xfrm>
        </p:grpSpPr>
        <p:grpSp>
          <p:nvGrpSpPr>
            <p:cNvPr id="12" name="Group 11">
              <a:extLst>
                <a:ext uri="{FF2B5EF4-FFF2-40B4-BE49-F238E27FC236}">
                  <a16:creationId xmlns:a16="http://schemas.microsoft.com/office/drawing/2014/main" id="{BF787869-DF59-3741-484D-6C5C34356AF4}"/>
                </a:ext>
              </a:extLst>
            </p:cNvPr>
            <p:cNvGrpSpPr/>
            <p:nvPr/>
          </p:nvGrpSpPr>
          <p:grpSpPr>
            <a:xfrm>
              <a:off x="6940327" y="1120035"/>
              <a:ext cx="4481319" cy="4503031"/>
              <a:chOff x="6885297" y="1036949"/>
              <a:chExt cx="4481319" cy="4503031"/>
            </a:xfrm>
          </p:grpSpPr>
          <p:pic>
            <p:nvPicPr>
              <p:cNvPr id="14" name="Picture 13" descr="Chart, line chart&#10;&#10;Description automatically generated">
                <a:extLst>
                  <a:ext uri="{FF2B5EF4-FFF2-40B4-BE49-F238E27FC236}">
                    <a16:creationId xmlns:a16="http://schemas.microsoft.com/office/drawing/2014/main" id="{8D2AA2F5-5E2C-C75D-E85A-1C010FAAC6BD}"/>
                  </a:ext>
                </a:extLst>
              </p:cNvPr>
              <p:cNvPicPr>
                <a:picLocks noChangeAspect="1"/>
              </p:cNvPicPr>
              <p:nvPr/>
            </p:nvPicPr>
            <p:blipFill>
              <a:blip r:embed="rId3"/>
              <a:stretch>
                <a:fillRect/>
              </a:stretch>
            </p:blipFill>
            <p:spPr>
              <a:xfrm>
                <a:off x="6941127" y="1331382"/>
                <a:ext cx="4425489" cy="4128876"/>
              </a:xfrm>
              <a:prstGeom prst="rect">
                <a:avLst/>
              </a:prstGeom>
            </p:spPr>
          </p:pic>
          <p:sp>
            <p:nvSpPr>
              <p:cNvPr id="15" name="TextBox 14">
                <a:extLst>
                  <a:ext uri="{FF2B5EF4-FFF2-40B4-BE49-F238E27FC236}">
                    <a16:creationId xmlns:a16="http://schemas.microsoft.com/office/drawing/2014/main" id="{B6A39832-7BB5-7540-CCD4-D36F5DDACCD8}"/>
                  </a:ext>
                </a:extLst>
              </p:cNvPr>
              <p:cNvSpPr txBox="1"/>
              <p:nvPr/>
            </p:nvSpPr>
            <p:spPr>
              <a:xfrm rot="16200000">
                <a:off x="5243298" y="2678948"/>
                <a:ext cx="3655223" cy="371225"/>
              </a:xfrm>
              <a:prstGeom prst="rect">
                <a:avLst/>
              </a:prstGeom>
              <a:solidFill>
                <a:schemeClr val="bg2"/>
              </a:solidFill>
            </p:spPr>
            <p:txBody>
              <a:bodyPr wrap="square" rtlCol="0">
                <a:spAutoFit/>
              </a:bodyPr>
              <a:lstStyle/>
              <a:p>
                <a:pPr algn="l">
                  <a:lnSpc>
                    <a:spcPct val="90000"/>
                  </a:lnSpc>
                </a:pPr>
                <a:r>
                  <a:rPr lang="en-US" dirty="0">
                    <a:latin typeface="+mn-lt"/>
                  </a:rPr>
                  <a:t>Output (EP transport flux)</a:t>
                </a:r>
              </a:p>
            </p:txBody>
          </p:sp>
          <p:sp>
            <p:nvSpPr>
              <p:cNvPr id="16" name="TextBox 15">
                <a:extLst>
                  <a:ext uri="{FF2B5EF4-FFF2-40B4-BE49-F238E27FC236}">
                    <a16:creationId xmlns:a16="http://schemas.microsoft.com/office/drawing/2014/main" id="{C9DC8A11-553F-2BC9-A84F-02DC28F73DF3}"/>
                  </a:ext>
                </a:extLst>
              </p:cNvPr>
              <p:cNvSpPr txBox="1"/>
              <p:nvPr/>
            </p:nvSpPr>
            <p:spPr>
              <a:xfrm>
                <a:off x="7801756" y="5198348"/>
                <a:ext cx="3411675" cy="341632"/>
              </a:xfrm>
              <a:prstGeom prst="rect">
                <a:avLst/>
              </a:prstGeom>
              <a:solidFill>
                <a:schemeClr val="bg2"/>
              </a:solidFill>
            </p:spPr>
            <p:txBody>
              <a:bodyPr wrap="square" rtlCol="0">
                <a:spAutoFit/>
              </a:bodyPr>
              <a:lstStyle/>
              <a:p>
                <a:pPr algn="l">
                  <a:lnSpc>
                    <a:spcPct val="90000"/>
                  </a:lnSpc>
                </a:pPr>
                <a:r>
                  <a:rPr lang="en-US" dirty="0">
                    <a:latin typeface="+mn-lt"/>
                  </a:rPr>
                  <a:t>Input (EP density gradient)</a:t>
                </a:r>
              </a:p>
            </p:txBody>
          </p:sp>
        </p:grpSp>
        <p:sp>
          <p:nvSpPr>
            <p:cNvPr id="13" name="Rectangle 12">
              <a:extLst>
                <a:ext uri="{FF2B5EF4-FFF2-40B4-BE49-F238E27FC236}">
                  <a16:creationId xmlns:a16="http://schemas.microsoft.com/office/drawing/2014/main" id="{22ADD17A-3EBC-A7E8-3A4E-0DE98E41CBD5}"/>
                </a:ext>
              </a:extLst>
            </p:cNvPr>
            <p:cNvSpPr/>
            <p:nvPr/>
          </p:nvSpPr>
          <p:spPr>
            <a:xfrm>
              <a:off x="11169289" y="2201540"/>
              <a:ext cx="341633" cy="2292822"/>
            </a:xfrm>
            <a:prstGeom prst="rect">
              <a:avLst/>
            </a:prstGeom>
            <a:solidFill>
              <a:schemeClr val="bg1"/>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grpSp>
      <p:sp>
        <p:nvSpPr>
          <p:cNvPr id="4" name="TextBox 3">
            <a:extLst>
              <a:ext uri="{FF2B5EF4-FFF2-40B4-BE49-F238E27FC236}">
                <a16:creationId xmlns:a16="http://schemas.microsoft.com/office/drawing/2014/main" id="{AA420A32-E948-19A6-86FD-B88570A2C70B}"/>
              </a:ext>
            </a:extLst>
          </p:cNvPr>
          <p:cNvSpPr txBox="1"/>
          <p:nvPr/>
        </p:nvSpPr>
        <p:spPr>
          <a:xfrm>
            <a:off x="8113986" y="5623034"/>
            <a:ext cx="3351810" cy="590931"/>
          </a:xfrm>
          <a:prstGeom prst="rect">
            <a:avLst/>
          </a:prstGeom>
          <a:noFill/>
        </p:spPr>
        <p:txBody>
          <a:bodyPr wrap="square" rtlCol="0">
            <a:spAutoFit/>
          </a:bodyPr>
          <a:lstStyle/>
          <a:p>
            <a:pPr algn="l">
              <a:lnSpc>
                <a:spcPct val="90000"/>
              </a:lnSpc>
            </a:pPr>
            <a:r>
              <a:rPr lang="en-US" dirty="0">
                <a:latin typeface="+mn-lt"/>
              </a:rPr>
              <a:t>FAR3d simulations of ITER steady state case</a:t>
            </a:r>
          </a:p>
        </p:txBody>
      </p:sp>
      <p:sp>
        <p:nvSpPr>
          <p:cNvPr id="7" name="Title 1">
            <a:extLst>
              <a:ext uri="{FF2B5EF4-FFF2-40B4-BE49-F238E27FC236}">
                <a16:creationId xmlns:a16="http://schemas.microsoft.com/office/drawing/2014/main" id="{55B1CA0F-BF23-80A2-87FC-7B5712F75BE5}"/>
              </a:ext>
            </a:extLst>
          </p:cNvPr>
          <p:cNvSpPr>
            <a:spLocks noGrp="1"/>
          </p:cNvSpPr>
          <p:nvPr>
            <p:ph type="title"/>
          </p:nvPr>
        </p:nvSpPr>
        <p:spPr>
          <a:xfrm>
            <a:off x="289559" y="188187"/>
            <a:ext cx="11612881" cy="978729"/>
          </a:xfrm>
        </p:spPr>
        <p:txBody>
          <a:bodyPr/>
          <a:lstStyle/>
          <a:p>
            <a:r>
              <a:rPr lang="en-US" b="1" dirty="0"/>
              <a:t>Goal: Develop a surrogate model of alpha transport using nonlinear FAR3d simulations</a:t>
            </a:r>
          </a:p>
        </p:txBody>
      </p:sp>
      <p:sp>
        <p:nvSpPr>
          <p:cNvPr id="11" name="Content Placeholder 2">
            <a:extLst>
              <a:ext uri="{FF2B5EF4-FFF2-40B4-BE49-F238E27FC236}">
                <a16:creationId xmlns:a16="http://schemas.microsoft.com/office/drawing/2014/main" id="{37456128-64E5-B029-C8C3-72DACF5D4E9D}"/>
              </a:ext>
            </a:extLst>
          </p:cNvPr>
          <p:cNvSpPr>
            <a:spLocks noGrp="1"/>
          </p:cNvSpPr>
          <p:nvPr>
            <p:ph idx="1"/>
          </p:nvPr>
        </p:nvSpPr>
        <p:spPr>
          <a:xfrm>
            <a:off x="493964" y="1928618"/>
            <a:ext cx="6183219" cy="1459391"/>
          </a:xfrm>
        </p:spPr>
        <p:txBody>
          <a:bodyPr/>
          <a:lstStyle/>
          <a:p>
            <a:pPr lvl="1" algn="just"/>
            <a:r>
              <a:rPr lang="en-US" sz="2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Highly nonlinear transport depends on multiple profiles and parameters </a:t>
            </a:r>
          </a:p>
          <a:p>
            <a:pPr lvl="1" algn="just"/>
            <a:r>
              <a:rPr lang="en-US" sz="2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Need to use techniques such as deep neural networks, transfer learning, etc. </a:t>
            </a:r>
            <a:endParaRPr lang="en-US" sz="22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480EAE7A-380E-11FB-F0F4-5B599209CBFC}"/>
              </a:ext>
            </a:extLst>
          </p:cNvPr>
          <p:cNvSpPr txBox="1">
            <a:spLocks/>
          </p:cNvSpPr>
          <p:nvPr/>
        </p:nvSpPr>
        <p:spPr bwMode="auto">
          <a:xfrm>
            <a:off x="591091" y="3824006"/>
            <a:ext cx="6704647" cy="2139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2200" dirty="0">
                <a:latin typeface="+mn-lt"/>
              </a:rPr>
              <a:t>Faster and accurate predictions of EP transport  will be included in integrated framework for several applications, viz.</a:t>
            </a:r>
          </a:p>
          <a:p>
            <a:pPr marL="800100" lvl="1" indent="-342900" algn="just">
              <a:buFont typeface="Arial" panose="020B0604020202020204" pitchFamily="34" charset="0"/>
              <a:buChar char="•"/>
            </a:pPr>
            <a:r>
              <a:rPr lang="en-US" sz="2200" dirty="0"/>
              <a:t>Fusion pilot plant design and optimization</a:t>
            </a:r>
          </a:p>
          <a:p>
            <a:pPr marL="800100" lvl="1" indent="-342900" algn="just">
              <a:buFont typeface="Arial" panose="020B0604020202020204" pitchFamily="34" charset="0"/>
              <a:buChar char="•"/>
            </a:pPr>
            <a:r>
              <a:rPr lang="en-US" sz="2200" dirty="0"/>
              <a:t>Real-time prediction of burn control </a:t>
            </a:r>
          </a:p>
        </p:txBody>
      </p:sp>
    </p:spTree>
    <p:extLst>
      <p:ext uri="{BB962C8B-B14F-4D97-AF65-F5344CB8AC3E}">
        <p14:creationId xmlns:p14="http://schemas.microsoft.com/office/powerpoint/2010/main" val="16010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D34B-31FA-510E-5536-01166B80B01A}"/>
              </a:ext>
            </a:extLst>
          </p:cNvPr>
          <p:cNvSpPr>
            <a:spLocks noGrp="1"/>
          </p:cNvSpPr>
          <p:nvPr>
            <p:ph type="title"/>
          </p:nvPr>
        </p:nvSpPr>
        <p:spPr/>
        <p:txBody>
          <a:bodyPr/>
          <a:lstStyle/>
          <a:p>
            <a:r>
              <a:rPr lang="en-US" b="1" dirty="0"/>
              <a:t>Key Takeaways</a:t>
            </a:r>
            <a:br>
              <a:rPr lang="en-US" dirty="0"/>
            </a:br>
            <a:endParaRPr lang="en-US" dirty="0"/>
          </a:p>
        </p:txBody>
      </p:sp>
      <p:sp>
        <p:nvSpPr>
          <p:cNvPr id="3" name="Content Placeholder 2">
            <a:extLst>
              <a:ext uri="{FF2B5EF4-FFF2-40B4-BE49-F238E27FC236}">
                <a16:creationId xmlns:a16="http://schemas.microsoft.com/office/drawing/2014/main" id="{93FC2857-B92F-710F-AF5C-B96F6974C560}"/>
              </a:ext>
            </a:extLst>
          </p:cNvPr>
          <p:cNvSpPr>
            <a:spLocks noGrp="1"/>
          </p:cNvSpPr>
          <p:nvPr>
            <p:ph idx="1"/>
          </p:nvPr>
        </p:nvSpPr>
        <p:spPr>
          <a:xfrm>
            <a:off x="440300" y="1408538"/>
            <a:ext cx="11419468" cy="4040923"/>
          </a:xfrm>
        </p:spPr>
        <p:txBody>
          <a:bodyPr/>
          <a:lstStyle/>
          <a:p>
            <a:r>
              <a:rPr lang="en-US" sz="2400"/>
              <a:t>Different theoretical approaches to describe plasma</a:t>
            </a:r>
          </a:p>
          <a:p>
            <a:pPr lvl="1"/>
            <a:r>
              <a:rPr lang="en-US"/>
              <a:t>Fluid, kinetic, MHD, hybrid</a:t>
            </a:r>
          </a:p>
          <a:p>
            <a:r>
              <a:rPr lang="en-US" sz="2400"/>
              <a:t>Resonant interactions between energetic particles and plasma waves driven plasma instabilities </a:t>
            </a:r>
          </a:p>
          <a:p>
            <a:r>
              <a:rPr lang="en-US" sz="2400"/>
              <a:t>Plasma instabilities can in-turn transport and de-confine energetic particles-can be harmful or useful </a:t>
            </a:r>
          </a:p>
          <a:p>
            <a:r>
              <a:rPr lang="en-US" sz="2400"/>
              <a:t>To design a future fusion reactor, we need to couple the physics of different regions of plasma in a single integrated framework- including the alpha particle physics via developing machine learning based surrogates.</a:t>
            </a:r>
          </a:p>
          <a:p>
            <a:endParaRPr lang="en-US" sz="2400"/>
          </a:p>
        </p:txBody>
      </p:sp>
    </p:spTree>
    <p:extLst>
      <p:ext uri="{BB962C8B-B14F-4D97-AF65-F5344CB8AC3E}">
        <p14:creationId xmlns:p14="http://schemas.microsoft.com/office/powerpoint/2010/main" val="1896000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5975-1DC0-F7FD-2AE3-303A5CBC19B2}"/>
              </a:ext>
            </a:extLst>
          </p:cNvPr>
          <p:cNvSpPr>
            <a:spLocks noGrp="1"/>
          </p:cNvSpPr>
          <p:nvPr>
            <p:ph type="title"/>
          </p:nvPr>
        </p:nvSpPr>
        <p:spPr/>
        <p:txBody>
          <a:bodyPr/>
          <a:lstStyle/>
          <a:p>
            <a:r>
              <a:rPr lang="en-US" dirty="0"/>
              <a:t>Picture with Prof. Takaki </a:t>
            </a:r>
            <a:r>
              <a:rPr lang="en-US" dirty="0" err="1"/>
              <a:t>Kajita</a:t>
            </a:r>
            <a:r>
              <a:rPr lang="en-US" dirty="0"/>
              <a:t> during Lindau meeting</a:t>
            </a:r>
          </a:p>
        </p:txBody>
      </p:sp>
      <p:pic>
        <p:nvPicPr>
          <p:cNvPr id="5" name="Content Placeholder 4" descr="A person and person standing in front of a blue screen&#10;&#10;Description automatically generated">
            <a:extLst>
              <a:ext uri="{FF2B5EF4-FFF2-40B4-BE49-F238E27FC236}">
                <a16:creationId xmlns:a16="http://schemas.microsoft.com/office/drawing/2014/main" id="{E0E90B92-1878-F547-F732-880E074A63B9}"/>
              </a:ext>
            </a:extLst>
          </p:cNvPr>
          <p:cNvPicPr>
            <a:picLocks noGrp="1" noChangeAspect="1"/>
          </p:cNvPicPr>
          <p:nvPr>
            <p:ph idx="1"/>
          </p:nvPr>
        </p:nvPicPr>
        <p:blipFill>
          <a:blip r:embed="rId2"/>
          <a:stretch>
            <a:fillRect/>
          </a:stretch>
        </p:blipFill>
        <p:spPr>
          <a:xfrm>
            <a:off x="2725736" y="1221786"/>
            <a:ext cx="5287964" cy="5039314"/>
          </a:xfrm>
        </p:spPr>
      </p:pic>
    </p:spTree>
    <p:extLst>
      <p:ext uri="{BB962C8B-B14F-4D97-AF65-F5344CB8AC3E}">
        <p14:creationId xmlns:p14="http://schemas.microsoft.com/office/powerpoint/2010/main" val="350357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F15F-423F-078F-4B7C-9428BBF049F8}"/>
              </a:ext>
            </a:extLst>
          </p:cNvPr>
          <p:cNvSpPr>
            <a:spLocks noGrp="1"/>
          </p:cNvSpPr>
          <p:nvPr>
            <p:ph type="title"/>
          </p:nvPr>
        </p:nvSpPr>
        <p:spPr/>
        <p:txBody>
          <a:bodyPr/>
          <a:lstStyle/>
          <a:p>
            <a:r>
              <a:rPr lang="en-US"/>
              <a:t>Toroidal coordinates </a:t>
            </a:r>
            <a:br>
              <a:rPr lang="en-US"/>
            </a:br>
            <a:endParaRPr lang="en-US"/>
          </a:p>
        </p:txBody>
      </p:sp>
      <p:pic>
        <p:nvPicPr>
          <p:cNvPr id="4" name="Picture 3">
            <a:extLst>
              <a:ext uri="{FF2B5EF4-FFF2-40B4-BE49-F238E27FC236}">
                <a16:creationId xmlns:a16="http://schemas.microsoft.com/office/drawing/2014/main" id="{C23743EB-4336-AE43-ED91-9815AA9D8E86}"/>
              </a:ext>
            </a:extLst>
          </p:cNvPr>
          <p:cNvPicPr>
            <a:picLocks noChangeAspect="1"/>
          </p:cNvPicPr>
          <p:nvPr/>
        </p:nvPicPr>
        <p:blipFill>
          <a:blip r:embed="rId2"/>
          <a:stretch>
            <a:fillRect/>
          </a:stretch>
        </p:blipFill>
        <p:spPr>
          <a:xfrm>
            <a:off x="2244849" y="1121505"/>
            <a:ext cx="7799837" cy="490013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96C02D4-0CDB-477A-C41F-51EDE48C51E1}"/>
                  </a:ext>
                </a:extLst>
              </p:cNvPr>
              <p:cNvSpPr txBox="1"/>
              <p:nvPr/>
            </p:nvSpPr>
            <p:spPr>
              <a:xfrm>
                <a:off x="6549887" y="1600200"/>
                <a:ext cx="487018" cy="341632"/>
              </a:xfrm>
              <a:prstGeom prst="rect">
                <a:avLst/>
              </a:prstGeom>
              <a:solidFill>
                <a:schemeClr val="bg2"/>
              </a:solidFill>
            </p:spPr>
            <p:txBody>
              <a:bodyPr wrap="square" rtlCol="0">
                <a:spAutoFit/>
              </a:bodyPr>
              <a:lstStyle/>
              <a:p>
                <a:pPr algn="l">
                  <a:lnSpc>
                    <a:spcPct val="90000"/>
                  </a:lnSpc>
                </a:pPr>
                <a14:m>
                  <m:oMathPara xmlns:m="http://schemas.openxmlformats.org/officeDocument/2006/math">
                    <m:oMathParaPr>
                      <m:jc m:val="centerGroup"/>
                    </m:oMathParaPr>
                    <m:oMath xmlns:m="http://schemas.openxmlformats.org/officeDocument/2006/math">
                      <m:r>
                        <a:rPr lang="en-US" b="1" i="1" smtClean="0">
                          <a:solidFill>
                            <a:srgbClr val="0432FF"/>
                          </a:solidFill>
                          <a:latin typeface="Cambria Math" panose="02040503050406030204" pitchFamily="18" charset="0"/>
                        </a:rPr>
                        <m:t>𝜻</m:t>
                      </m:r>
                    </m:oMath>
                  </m:oMathPara>
                </a14:m>
                <a:endParaRPr lang="en-US" b="1">
                  <a:solidFill>
                    <a:srgbClr val="0432FF"/>
                  </a:solidFill>
                </a:endParaRPr>
              </a:p>
            </p:txBody>
          </p:sp>
        </mc:Choice>
        <mc:Fallback xmlns="">
          <p:sp>
            <p:nvSpPr>
              <p:cNvPr id="5" name="TextBox 4">
                <a:extLst>
                  <a:ext uri="{FF2B5EF4-FFF2-40B4-BE49-F238E27FC236}">
                    <a16:creationId xmlns:a16="http://schemas.microsoft.com/office/drawing/2014/main" id="{396C02D4-0CDB-477A-C41F-51EDE48C51E1}"/>
                  </a:ext>
                </a:extLst>
              </p:cNvPr>
              <p:cNvSpPr txBox="1">
                <a:spLocks noRot="1" noChangeAspect="1" noMove="1" noResize="1" noEditPoints="1" noAdjustHandles="1" noChangeArrowheads="1" noChangeShapeType="1" noTextEdit="1"/>
              </p:cNvSpPr>
              <p:nvPr/>
            </p:nvSpPr>
            <p:spPr>
              <a:xfrm>
                <a:off x="6549887" y="1600200"/>
                <a:ext cx="487018" cy="341632"/>
              </a:xfrm>
              <a:prstGeom prst="rect">
                <a:avLst/>
              </a:prstGeom>
              <a:blipFill>
                <a:blip r:embed="rId3"/>
                <a:stretch>
                  <a:fillRect b="-10714"/>
                </a:stretch>
              </a:blipFill>
            </p:spPr>
            <p:txBody>
              <a:bodyPr/>
              <a:lstStyle/>
              <a:p>
                <a:r>
                  <a:rPr lang="en-US">
                    <a:noFill/>
                  </a:rPr>
                  <a:t> </a:t>
                </a:r>
              </a:p>
            </p:txBody>
          </p:sp>
        </mc:Fallback>
      </mc:AlternateContent>
    </p:spTree>
    <p:extLst>
      <p:ext uri="{BB962C8B-B14F-4D97-AF65-F5344CB8AC3E}">
        <p14:creationId xmlns:p14="http://schemas.microsoft.com/office/powerpoint/2010/main" val="1993817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CC3E09-4401-CF42-A0F1-27D1D2198970}"/>
                  </a:ext>
                </a:extLst>
              </p:cNvPr>
              <p:cNvSpPr>
                <a:spLocks noGrp="1"/>
              </p:cNvSpPr>
              <p:nvPr>
                <p:ph type="title"/>
              </p:nvPr>
            </p:nvSpPr>
            <p:spPr/>
            <p:txBody>
              <a:bodyPr/>
              <a:lstStyle/>
              <a:p>
                <a:r>
                  <a:rPr lang="en-US" b="1"/>
                  <a:t>Effect of fast particle </a:t>
                </a:r>
                <a14:m>
                  <m:oMath xmlns:m="http://schemas.openxmlformats.org/officeDocument/2006/math">
                    <m:r>
                      <a:rPr lang="en-US" b="1" i="1" smtClean="0">
                        <a:latin typeface="Cambria Math" panose="02040503050406030204" pitchFamily="18" charset="0"/>
                        <a:ea typeface="Cambria Math" panose="02040503050406030204" pitchFamily="18" charset="0"/>
                      </a:rPr>
                      <m:t>𝜷</m:t>
                    </m:r>
                  </m:oMath>
                </a14:m>
                <a:endParaRPr lang="en-US" b="1"/>
              </a:p>
            </p:txBody>
          </p:sp>
        </mc:Choice>
        <mc:Fallback xmlns="">
          <p:sp>
            <p:nvSpPr>
              <p:cNvPr id="2" name="Title 1">
                <a:extLst>
                  <a:ext uri="{FF2B5EF4-FFF2-40B4-BE49-F238E27FC236}">
                    <a16:creationId xmlns:a16="http://schemas.microsoft.com/office/drawing/2014/main" id="{ACCC3E09-4401-CF42-A0F1-27D1D2198970}"/>
                  </a:ext>
                </a:extLst>
              </p:cNvPr>
              <p:cNvSpPr>
                <a:spLocks noGrp="1" noRot="1" noChangeAspect="1" noMove="1" noResize="1" noEditPoints="1" noAdjustHandles="1" noChangeArrowheads="1" noChangeShapeType="1" noTextEdit="1"/>
              </p:cNvSpPr>
              <p:nvPr>
                <p:ph type="title"/>
              </p:nvPr>
            </p:nvSpPr>
            <p:spPr>
              <a:blipFill>
                <a:blip r:embed="rId2"/>
                <a:stretch>
                  <a:fillRect l="-1443" t="-23256" b="-34884"/>
                </a:stretch>
              </a:blipFill>
            </p:spPr>
            <p:txBody>
              <a:bodyPr/>
              <a:lstStyle/>
              <a:p>
                <a:r>
                  <a:rPr lang="en-US">
                    <a:noFill/>
                  </a:rPr>
                  <a:t> </a:t>
                </a:r>
              </a:p>
            </p:txBody>
          </p:sp>
        </mc:Fallback>
      </mc:AlternateContent>
      <p:pic>
        <p:nvPicPr>
          <p:cNvPr id="5" name="Content Placeholder 4" descr="Chart, line chart&#10;&#10;Description automatically generated">
            <a:extLst>
              <a:ext uri="{FF2B5EF4-FFF2-40B4-BE49-F238E27FC236}">
                <a16:creationId xmlns:a16="http://schemas.microsoft.com/office/drawing/2014/main" id="{583A1233-5353-E54F-901F-C040FA88EAA5}"/>
              </a:ext>
            </a:extLst>
          </p:cNvPr>
          <p:cNvPicPr>
            <a:picLocks noGrp="1" noChangeAspect="1"/>
          </p:cNvPicPr>
          <p:nvPr>
            <p:ph idx="1"/>
          </p:nvPr>
        </p:nvPicPr>
        <p:blipFill>
          <a:blip r:embed="rId3"/>
          <a:stretch>
            <a:fillRect/>
          </a:stretch>
        </p:blipFill>
        <p:spPr>
          <a:xfrm>
            <a:off x="694775" y="1104024"/>
            <a:ext cx="5108617" cy="3736912"/>
          </a:xfrm>
        </p:spPr>
      </p:pic>
      <p:pic>
        <p:nvPicPr>
          <p:cNvPr id="9" name="Picture 8" descr="Chart, line chart&#10;&#10;Description automatically generated">
            <a:extLst>
              <a:ext uri="{FF2B5EF4-FFF2-40B4-BE49-F238E27FC236}">
                <a16:creationId xmlns:a16="http://schemas.microsoft.com/office/drawing/2014/main" id="{F72C316A-68D2-2B4E-9F6D-7C2BF0F29BEE}"/>
              </a:ext>
            </a:extLst>
          </p:cNvPr>
          <p:cNvPicPr>
            <a:picLocks noChangeAspect="1"/>
          </p:cNvPicPr>
          <p:nvPr/>
        </p:nvPicPr>
        <p:blipFill>
          <a:blip r:embed="rId4"/>
          <a:stretch>
            <a:fillRect/>
          </a:stretch>
        </p:blipFill>
        <p:spPr>
          <a:xfrm>
            <a:off x="5978313" y="902888"/>
            <a:ext cx="5518912" cy="4139184"/>
          </a:xfrm>
          <a:prstGeom prst="rect">
            <a:avLst/>
          </a:prstGeom>
        </p:spPr>
      </p:pic>
      <p:sp>
        <p:nvSpPr>
          <p:cNvPr id="10" name="TextBox 9">
            <a:extLst>
              <a:ext uri="{FF2B5EF4-FFF2-40B4-BE49-F238E27FC236}">
                <a16:creationId xmlns:a16="http://schemas.microsoft.com/office/drawing/2014/main" id="{3920C6B2-A113-B04C-B1DF-3715922DBED6}"/>
              </a:ext>
            </a:extLst>
          </p:cNvPr>
          <p:cNvSpPr txBox="1"/>
          <p:nvPr/>
        </p:nvSpPr>
        <p:spPr>
          <a:xfrm>
            <a:off x="429767" y="5449824"/>
            <a:ext cx="11067457" cy="840230"/>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a:latin typeface="+mn-lt"/>
              </a:rPr>
              <a:t>With increase in fast particle beta, no change in the type of eigenmode is observed.</a:t>
            </a:r>
          </a:p>
          <a:p>
            <a:pPr marL="285750" indent="-285750" algn="l">
              <a:lnSpc>
                <a:spcPct val="90000"/>
              </a:lnSpc>
              <a:buFont typeface="Arial" panose="020B0604020202020204" pitchFamily="34" charset="0"/>
              <a:buChar char="•"/>
            </a:pPr>
            <a:r>
              <a:rPr lang="en-US">
                <a:latin typeface="+mn-lt"/>
              </a:rPr>
              <a:t>However, an increase in growth rate is clearly indicated which due to increase in fast particle pressure and hence increased transfer of energy to Alfven eigenmode. </a:t>
            </a:r>
          </a:p>
        </p:txBody>
      </p:sp>
    </p:spTree>
    <p:extLst>
      <p:ext uri="{BB962C8B-B14F-4D97-AF65-F5344CB8AC3E}">
        <p14:creationId xmlns:p14="http://schemas.microsoft.com/office/powerpoint/2010/main" val="23389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438" y="609600"/>
            <a:ext cx="8229600" cy="762000"/>
          </a:xfrm>
        </p:spPr>
        <p:txBody>
          <a:bodyPr>
            <a:normAutofit/>
          </a:bodyPr>
          <a:lstStyle/>
          <a:p>
            <a:r>
              <a:rPr lang="en-US" b="1" dirty="0"/>
              <a:t>Theoretical descriptions of Plasma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16066366"/>
              </p:ext>
            </p:extLst>
          </p:nvPr>
        </p:nvGraphicFramePr>
        <p:xfrm>
          <a:off x="1828801" y="1369943"/>
          <a:ext cx="9191500" cy="504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88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E817-6BD0-9147-924E-935098330C0B}"/>
              </a:ext>
            </a:extLst>
          </p:cNvPr>
          <p:cNvSpPr>
            <a:spLocks noGrp="1"/>
          </p:cNvSpPr>
          <p:nvPr>
            <p:ph type="title"/>
          </p:nvPr>
        </p:nvSpPr>
        <p:spPr/>
        <p:txBody>
          <a:bodyPr/>
          <a:lstStyle/>
          <a:p>
            <a:r>
              <a:rPr lang="en-US" b="1"/>
              <a:t>Effect of fast particle energy via </a:t>
            </a:r>
            <a:r>
              <a:rPr lang="en-US" b="1" err="1"/>
              <a:t>v</a:t>
            </a:r>
            <a:r>
              <a:rPr lang="en-US" b="1" baseline="-25000" err="1"/>
              <a:t>th,f</a:t>
            </a:r>
            <a:r>
              <a:rPr lang="en-US" b="1"/>
              <a:t>/</a:t>
            </a:r>
            <a:r>
              <a:rPr lang="en-US" b="1" err="1"/>
              <a:t>v</a:t>
            </a:r>
            <a:r>
              <a:rPr lang="en-US" b="1" baseline="-25000" err="1"/>
              <a:t>A</a:t>
            </a:r>
            <a:endParaRPr lang="en-US" b="1" baseline="-25000"/>
          </a:p>
        </p:txBody>
      </p:sp>
      <p:pic>
        <p:nvPicPr>
          <p:cNvPr id="4" name="Content Placeholder 13" descr="Chart, line chart&#10;&#10;Description automatically generated">
            <a:extLst>
              <a:ext uri="{FF2B5EF4-FFF2-40B4-BE49-F238E27FC236}">
                <a16:creationId xmlns:a16="http://schemas.microsoft.com/office/drawing/2014/main" id="{D8DEA193-079F-9141-BD75-BE9DEE69EA2C}"/>
              </a:ext>
            </a:extLst>
          </p:cNvPr>
          <p:cNvPicPr>
            <a:picLocks noChangeAspect="1"/>
          </p:cNvPicPr>
          <p:nvPr/>
        </p:nvPicPr>
        <p:blipFill>
          <a:blip r:embed="rId2"/>
          <a:stretch>
            <a:fillRect/>
          </a:stretch>
        </p:blipFill>
        <p:spPr bwMode="auto">
          <a:xfrm>
            <a:off x="515112" y="984471"/>
            <a:ext cx="5912767" cy="3763840"/>
          </a:xfrm>
          <a:prstGeom prst="rect">
            <a:avLst/>
          </a:prstGeom>
          <a:noFill/>
          <a:ln w="9525">
            <a:noFill/>
            <a:miter lim="800000"/>
            <a:headEnd/>
            <a:tailEnd/>
          </a:ln>
        </p:spPr>
      </p:pic>
      <p:pic>
        <p:nvPicPr>
          <p:cNvPr id="5" name="Picture 4" descr="Chart, line chart&#10;&#10;Description automatically generated">
            <a:extLst>
              <a:ext uri="{FF2B5EF4-FFF2-40B4-BE49-F238E27FC236}">
                <a16:creationId xmlns:a16="http://schemas.microsoft.com/office/drawing/2014/main" id="{8D702509-F916-964E-88E5-44FF1A7E745D}"/>
              </a:ext>
            </a:extLst>
          </p:cNvPr>
          <p:cNvPicPr>
            <a:picLocks noChangeAspect="1"/>
          </p:cNvPicPr>
          <p:nvPr/>
        </p:nvPicPr>
        <p:blipFill>
          <a:blip r:embed="rId3"/>
          <a:stretch>
            <a:fillRect/>
          </a:stretch>
        </p:blipFill>
        <p:spPr>
          <a:xfrm>
            <a:off x="6096000" y="984471"/>
            <a:ext cx="5912767" cy="376384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21EF500-131A-1447-9752-BBA8D5D11D9B}"/>
                  </a:ext>
                </a:extLst>
              </p:cNvPr>
              <p:cNvSpPr txBox="1"/>
              <p:nvPr/>
            </p:nvSpPr>
            <p:spPr>
              <a:xfrm>
                <a:off x="515112" y="4830568"/>
                <a:ext cx="11067457" cy="1588127"/>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a:latin typeface="+mn-lt"/>
                  </a:rPr>
                  <a:t>With increase in energy of neutral beam, transition takes place from RSAE to EAE mode. </a:t>
                </a:r>
              </a:p>
              <a:p>
                <a:pPr marL="285750" indent="-285750" algn="l">
                  <a:lnSpc>
                    <a:spcPct val="90000"/>
                  </a:lnSpc>
                  <a:buFont typeface="Arial" panose="020B0604020202020204" pitchFamily="34" charset="0"/>
                  <a:buChar char="•"/>
                </a:pPr>
                <a:r>
                  <a:rPr lang="en-US">
                    <a:latin typeface="+mn-lt"/>
                  </a:rPr>
                  <a:t>An increase in growth rate is observed with increase in beam power and  a peak in growth rate is observed for n=4 for which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m:t>
                        </m:r>
                      </m:sub>
                    </m:sSub>
                    <m:r>
                      <a:rPr lang="en-US" b="0" i="1" smtClean="0">
                        <a:latin typeface="Cambria Math" panose="02040503050406030204" pitchFamily="18" charset="0"/>
                      </a:rPr>
                      <m:t>𝜌</m:t>
                    </m:r>
                    <m:r>
                      <a:rPr lang="en-US" b="0" i="1" smtClean="0">
                        <a:latin typeface="Cambria Math" panose="02040503050406030204" pitchFamily="18" charset="0"/>
                      </a:rPr>
                      <m:t>≈1. </m:t>
                    </m:r>
                  </m:oMath>
                </a14:m>
                <a:endParaRPr lang="en-US">
                  <a:latin typeface="+mn-lt"/>
                </a:endParaRPr>
              </a:p>
              <a:p>
                <a:pPr marL="285750" indent="-285750">
                  <a:lnSpc>
                    <a:spcPct val="90000"/>
                  </a:lnSpc>
                  <a:buFont typeface="Arial" panose="020B0604020202020204" pitchFamily="34" charset="0"/>
                  <a:buChar char="•"/>
                </a:pPr>
                <a:r>
                  <a:rPr lang="en-US">
                    <a:latin typeface="+mn-lt"/>
                  </a:rPr>
                  <a:t>A factor governing energy exchange is the alignment of energetic particle orbit with the eigenmode. Extracted energy scales linearly as long as the particle orbit is small compared to radial extent of the mode and Radial extent shrinks with n</a:t>
                </a:r>
                <a:r>
                  <a:rPr lang="en-US" baseline="30000">
                    <a:latin typeface="+mn-lt"/>
                  </a:rPr>
                  <a:t>-1 </a:t>
                </a:r>
                <a:r>
                  <a:rPr lang="en-US">
                    <a:latin typeface="+mn-lt"/>
                  </a:rPr>
                  <a:t>. </a:t>
                </a:r>
              </a:p>
            </p:txBody>
          </p:sp>
        </mc:Choice>
        <mc:Fallback xmlns="">
          <p:sp>
            <p:nvSpPr>
              <p:cNvPr id="6" name="TextBox 5">
                <a:extLst>
                  <a:ext uri="{FF2B5EF4-FFF2-40B4-BE49-F238E27FC236}">
                    <a16:creationId xmlns:a16="http://schemas.microsoft.com/office/drawing/2014/main" id="{D21EF500-131A-1447-9752-BBA8D5D11D9B}"/>
                  </a:ext>
                </a:extLst>
              </p:cNvPr>
              <p:cNvSpPr txBox="1">
                <a:spLocks noRot="1" noChangeAspect="1" noMove="1" noResize="1" noEditPoints="1" noAdjustHandles="1" noChangeArrowheads="1" noChangeShapeType="1" noTextEdit="1"/>
              </p:cNvSpPr>
              <p:nvPr/>
            </p:nvSpPr>
            <p:spPr>
              <a:xfrm>
                <a:off x="515112" y="4830568"/>
                <a:ext cx="11067457" cy="1588127"/>
              </a:xfrm>
              <a:prstGeom prst="rect">
                <a:avLst/>
              </a:prstGeom>
              <a:blipFill>
                <a:blip r:embed="rId4"/>
                <a:stretch>
                  <a:fillRect l="-344" t="-3968" r="-687" b="-5556"/>
                </a:stretch>
              </a:blipFill>
            </p:spPr>
            <p:txBody>
              <a:bodyPr/>
              <a:lstStyle/>
              <a:p>
                <a:r>
                  <a:rPr lang="en-US">
                    <a:noFill/>
                  </a:rPr>
                  <a:t> </a:t>
                </a:r>
              </a:p>
            </p:txBody>
          </p:sp>
        </mc:Fallback>
      </mc:AlternateContent>
    </p:spTree>
    <p:extLst>
      <p:ext uri="{BB962C8B-B14F-4D97-AF65-F5344CB8AC3E}">
        <p14:creationId xmlns:p14="http://schemas.microsoft.com/office/powerpoint/2010/main" val="40879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438" y="609600"/>
            <a:ext cx="8229600" cy="762000"/>
          </a:xfrm>
        </p:spPr>
        <p:txBody>
          <a:bodyPr>
            <a:normAutofit/>
          </a:bodyPr>
          <a:lstStyle/>
          <a:p>
            <a:r>
              <a:rPr lang="en-US" b="1" dirty="0"/>
              <a:t>Theoretical descriptions of Plasma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81987858"/>
              </p:ext>
            </p:extLst>
          </p:nvPr>
        </p:nvGraphicFramePr>
        <p:xfrm>
          <a:off x="1828801" y="1371600"/>
          <a:ext cx="9191500" cy="504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46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042A-26B4-9A0A-A5B5-2B4D62B7A421}"/>
              </a:ext>
            </a:extLst>
          </p:cNvPr>
          <p:cNvSpPr>
            <a:spLocks noGrp="1"/>
          </p:cNvSpPr>
          <p:nvPr>
            <p:ph type="title"/>
          </p:nvPr>
        </p:nvSpPr>
        <p:spPr>
          <a:xfrm>
            <a:off x="285482" y="218025"/>
            <a:ext cx="11430000" cy="1014984"/>
          </a:xfrm>
        </p:spPr>
        <p:txBody>
          <a:bodyPr/>
          <a:lstStyle/>
          <a:p>
            <a:r>
              <a:rPr lang="en-US" b="1" dirty="0"/>
              <a:t>Kinetic description </a:t>
            </a:r>
          </a:p>
        </p:txBody>
      </p:sp>
      <p:pic>
        <p:nvPicPr>
          <p:cNvPr id="8" name="Picture 7" descr="A mathematical equation with numbers and symbols&#10;&#10;Description automatically generated">
            <a:extLst>
              <a:ext uri="{FF2B5EF4-FFF2-40B4-BE49-F238E27FC236}">
                <a16:creationId xmlns:a16="http://schemas.microsoft.com/office/drawing/2014/main" id="{6DE763E6-37D8-B345-72AC-F98562255283}"/>
              </a:ext>
            </a:extLst>
          </p:cNvPr>
          <p:cNvPicPr>
            <a:picLocks noChangeAspect="1"/>
          </p:cNvPicPr>
          <p:nvPr/>
        </p:nvPicPr>
        <p:blipFill>
          <a:blip r:embed="rId3"/>
          <a:stretch>
            <a:fillRect/>
          </a:stretch>
        </p:blipFill>
        <p:spPr>
          <a:xfrm>
            <a:off x="1069949" y="2252760"/>
            <a:ext cx="3574466" cy="842857"/>
          </a:xfrm>
          <a:prstGeom prst="rect">
            <a:avLst/>
          </a:prstGeom>
        </p:spPr>
      </p:pic>
      <p:pic>
        <p:nvPicPr>
          <p:cNvPr id="10" name="Picture 9" descr="A mathematical equation with numbers and symbols&#10;&#10;Description automatically generated">
            <a:extLst>
              <a:ext uri="{FF2B5EF4-FFF2-40B4-BE49-F238E27FC236}">
                <a16:creationId xmlns:a16="http://schemas.microsoft.com/office/drawing/2014/main" id="{769E3776-AAA0-DA8B-8549-BBBA9B390748}"/>
              </a:ext>
            </a:extLst>
          </p:cNvPr>
          <p:cNvPicPr>
            <a:picLocks noChangeAspect="1"/>
          </p:cNvPicPr>
          <p:nvPr/>
        </p:nvPicPr>
        <p:blipFill rotWithShape="1">
          <a:blip r:embed="rId4"/>
          <a:srcRect l="6904" r="3412"/>
          <a:stretch/>
        </p:blipFill>
        <p:spPr>
          <a:xfrm>
            <a:off x="745944" y="3351731"/>
            <a:ext cx="4486456" cy="851500"/>
          </a:xfrm>
          <a:prstGeom prst="rect">
            <a:avLst/>
          </a:prstGeom>
        </p:spPr>
      </p:pic>
      <p:pic>
        <p:nvPicPr>
          <p:cNvPr id="12" name="Picture 11" descr="A math equations and symbols&#10;&#10;Description automatically generated with medium confidence">
            <a:extLst>
              <a:ext uri="{FF2B5EF4-FFF2-40B4-BE49-F238E27FC236}">
                <a16:creationId xmlns:a16="http://schemas.microsoft.com/office/drawing/2014/main" id="{7B9E2B28-F047-10AA-E2F9-A6C6514B9985}"/>
              </a:ext>
            </a:extLst>
          </p:cNvPr>
          <p:cNvPicPr>
            <a:picLocks noChangeAspect="1"/>
          </p:cNvPicPr>
          <p:nvPr/>
        </p:nvPicPr>
        <p:blipFill rotWithShape="1">
          <a:blip r:embed="rId5"/>
          <a:srcRect t="67860" r="57741" b="3619"/>
          <a:stretch/>
        </p:blipFill>
        <p:spPr>
          <a:xfrm>
            <a:off x="3955774" y="4642985"/>
            <a:ext cx="1276626" cy="580241"/>
          </a:xfrm>
          <a:prstGeom prst="rect">
            <a:avLst/>
          </a:prstGeom>
        </p:spPr>
      </p:pic>
      <p:pic>
        <p:nvPicPr>
          <p:cNvPr id="14" name="Picture 13" descr="A black symbols on a white background&#10;&#10;Description automatically generated">
            <a:extLst>
              <a:ext uri="{FF2B5EF4-FFF2-40B4-BE49-F238E27FC236}">
                <a16:creationId xmlns:a16="http://schemas.microsoft.com/office/drawing/2014/main" id="{83513713-2B5E-98C8-9511-0EDE57E79E69}"/>
              </a:ext>
            </a:extLst>
          </p:cNvPr>
          <p:cNvPicPr>
            <a:picLocks noChangeAspect="1"/>
          </p:cNvPicPr>
          <p:nvPr/>
        </p:nvPicPr>
        <p:blipFill rotWithShape="1">
          <a:blip r:embed="rId6"/>
          <a:srcRect l="19921" t="19457" r="20079" b="-1"/>
          <a:stretch/>
        </p:blipFill>
        <p:spPr>
          <a:xfrm>
            <a:off x="7538072" y="4933106"/>
            <a:ext cx="2411275" cy="745624"/>
          </a:xfrm>
          <a:prstGeom prst="rect">
            <a:avLst/>
          </a:prstGeom>
        </p:spPr>
      </p:pic>
      <p:sp>
        <p:nvSpPr>
          <p:cNvPr id="16" name="TextBox 15">
            <a:extLst>
              <a:ext uri="{FF2B5EF4-FFF2-40B4-BE49-F238E27FC236}">
                <a16:creationId xmlns:a16="http://schemas.microsoft.com/office/drawing/2014/main" id="{00847F8E-80CC-A076-08CE-3CB3D82F0038}"/>
              </a:ext>
            </a:extLst>
          </p:cNvPr>
          <p:cNvSpPr txBox="1"/>
          <p:nvPr/>
        </p:nvSpPr>
        <p:spPr>
          <a:xfrm>
            <a:off x="7330188" y="5743450"/>
            <a:ext cx="3791863" cy="840230"/>
          </a:xfrm>
          <a:prstGeom prst="rect">
            <a:avLst/>
          </a:prstGeom>
          <a:noFill/>
        </p:spPr>
        <p:txBody>
          <a:bodyPr wrap="square" rtlCol="0">
            <a:spAutoFit/>
          </a:bodyPr>
          <a:lstStyle/>
          <a:p>
            <a:pPr algn="l">
              <a:lnSpc>
                <a:spcPct val="90000"/>
              </a:lnSpc>
            </a:pPr>
            <a:r>
              <a:rPr lang="en-US"/>
              <a:t>is the charged particle distribution function in 6-D position momentum space</a:t>
            </a:r>
            <a:endParaRPr lang="en-US">
              <a:latin typeface="+mn-lt"/>
            </a:endParaRPr>
          </a:p>
        </p:txBody>
      </p:sp>
      <p:pic>
        <p:nvPicPr>
          <p:cNvPr id="18" name="Picture 17" descr="A diagram of a red and blue dotted line&#10;&#10;Description automatically generated">
            <a:extLst>
              <a:ext uri="{FF2B5EF4-FFF2-40B4-BE49-F238E27FC236}">
                <a16:creationId xmlns:a16="http://schemas.microsoft.com/office/drawing/2014/main" id="{51CB98C9-D083-7FC1-D427-66D9BE3F95F8}"/>
              </a:ext>
            </a:extLst>
          </p:cNvPr>
          <p:cNvPicPr>
            <a:picLocks noChangeAspect="1"/>
          </p:cNvPicPr>
          <p:nvPr/>
        </p:nvPicPr>
        <p:blipFill>
          <a:blip r:embed="rId7"/>
          <a:stretch>
            <a:fillRect/>
          </a:stretch>
        </p:blipFill>
        <p:spPr>
          <a:xfrm>
            <a:off x="6440074" y="411581"/>
            <a:ext cx="4681977" cy="4126400"/>
          </a:xfrm>
          <a:prstGeom prst="rect">
            <a:avLst/>
          </a:prstGeom>
        </p:spPr>
      </p:pic>
      <p:sp>
        <p:nvSpPr>
          <p:cNvPr id="19" name="TextBox 18">
            <a:extLst>
              <a:ext uri="{FF2B5EF4-FFF2-40B4-BE49-F238E27FC236}">
                <a16:creationId xmlns:a16="http://schemas.microsoft.com/office/drawing/2014/main" id="{38C1C604-0190-11A3-890A-8845CB59CFAA}"/>
              </a:ext>
            </a:extLst>
          </p:cNvPr>
          <p:cNvSpPr txBox="1"/>
          <p:nvPr/>
        </p:nvSpPr>
        <p:spPr>
          <a:xfrm>
            <a:off x="6514374" y="4504426"/>
            <a:ext cx="4842992" cy="341632"/>
          </a:xfrm>
          <a:prstGeom prst="rect">
            <a:avLst/>
          </a:prstGeom>
          <a:noFill/>
        </p:spPr>
        <p:txBody>
          <a:bodyPr wrap="none" rtlCol="0">
            <a:spAutoFit/>
          </a:bodyPr>
          <a:lstStyle/>
          <a:p>
            <a:pPr algn="l">
              <a:lnSpc>
                <a:spcPct val="90000"/>
              </a:lnSpc>
            </a:pPr>
            <a:r>
              <a:rPr lang="en-US">
                <a:latin typeface="+mn-lt"/>
              </a:rPr>
              <a:t>Description of plasma in 2-D phase-space</a:t>
            </a:r>
          </a:p>
        </p:txBody>
      </p:sp>
      <p:sp>
        <p:nvSpPr>
          <p:cNvPr id="20" name="TextBox 19">
            <a:extLst>
              <a:ext uri="{FF2B5EF4-FFF2-40B4-BE49-F238E27FC236}">
                <a16:creationId xmlns:a16="http://schemas.microsoft.com/office/drawing/2014/main" id="{84B6E18E-083A-9D2C-461C-D25BB90D84F8}"/>
              </a:ext>
            </a:extLst>
          </p:cNvPr>
          <p:cNvSpPr txBox="1"/>
          <p:nvPr/>
        </p:nvSpPr>
        <p:spPr>
          <a:xfrm>
            <a:off x="400085" y="4273511"/>
            <a:ext cx="2913092" cy="341632"/>
          </a:xfrm>
          <a:prstGeom prst="rect">
            <a:avLst/>
          </a:prstGeom>
          <a:noFill/>
        </p:spPr>
        <p:txBody>
          <a:bodyPr wrap="square" rtlCol="0">
            <a:spAutoFit/>
          </a:bodyPr>
          <a:lstStyle/>
          <a:p>
            <a:pPr algn="l">
              <a:lnSpc>
                <a:spcPct val="90000"/>
              </a:lnSpc>
            </a:pPr>
            <a:r>
              <a:rPr lang="en-US">
                <a:latin typeface="+mn-lt"/>
              </a:rPr>
              <a:t>Maxwell’s equations</a:t>
            </a:r>
          </a:p>
        </p:txBody>
      </p:sp>
      <p:sp>
        <p:nvSpPr>
          <p:cNvPr id="21" name="TextBox 20">
            <a:extLst>
              <a:ext uri="{FF2B5EF4-FFF2-40B4-BE49-F238E27FC236}">
                <a16:creationId xmlns:a16="http://schemas.microsoft.com/office/drawing/2014/main" id="{1A193FF9-972F-24EA-916E-BC60395F5956}"/>
              </a:ext>
            </a:extLst>
          </p:cNvPr>
          <p:cNvSpPr txBox="1"/>
          <p:nvPr/>
        </p:nvSpPr>
        <p:spPr>
          <a:xfrm>
            <a:off x="400085" y="3095617"/>
            <a:ext cx="2913092" cy="341632"/>
          </a:xfrm>
          <a:prstGeom prst="rect">
            <a:avLst/>
          </a:prstGeom>
          <a:noFill/>
        </p:spPr>
        <p:txBody>
          <a:bodyPr wrap="square" rtlCol="0">
            <a:spAutoFit/>
          </a:bodyPr>
          <a:lstStyle/>
          <a:p>
            <a:pPr algn="l">
              <a:lnSpc>
                <a:spcPct val="90000"/>
              </a:lnSpc>
            </a:pPr>
            <a:r>
              <a:rPr lang="en-US" dirty="0">
                <a:latin typeface="+mn-lt"/>
              </a:rPr>
              <a:t>Kinetic </a:t>
            </a:r>
            <a:r>
              <a:rPr lang="en-US" dirty="0" err="1">
                <a:latin typeface="+mn-lt"/>
              </a:rPr>
              <a:t>Vlasov</a:t>
            </a:r>
            <a:r>
              <a:rPr lang="en-US" dirty="0">
                <a:latin typeface="+mn-lt"/>
              </a:rPr>
              <a:t>-equation</a:t>
            </a:r>
          </a:p>
        </p:txBody>
      </p:sp>
      <p:sp>
        <p:nvSpPr>
          <p:cNvPr id="22" name="TextBox 21">
            <a:extLst>
              <a:ext uri="{FF2B5EF4-FFF2-40B4-BE49-F238E27FC236}">
                <a16:creationId xmlns:a16="http://schemas.microsoft.com/office/drawing/2014/main" id="{5024F9CE-6D00-9079-F5CD-A2AC45ADF812}"/>
              </a:ext>
            </a:extLst>
          </p:cNvPr>
          <p:cNvSpPr txBox="1"/>
          <p:nvPr/>
        </p:nvSpPr>
        <p:spPr>
          <a:xfrm>
            <a:off x="370014" y="2021644"/>
            <a:ext cx="2773180" cy="341632"/>
          </a:xfrm>
          <a:prstGeom prst="rect">
            <a:avLst/>
          </a:prstGeom>
          <a:noFill/>
        </p:spPr>
        <p:txBody>
          <a:bodyPr wrap="square" rtlCol="0">
            <a:spAutoFit/>
          </a:bodyPr>
          <a:lstStyle/>
          <a:p>
            <a:pPr algn="l">
              <a:lnSpc>
                <a:spcPct val="90000"/>
              </a:lnSpc>
            </a:pPr>
            <a:r>
              <a:rPr lang="en-US">
                <a:latin typeface="+mn-lt"/>
              </a:rPr>
              <a:t>Boltzmann equation</a:t>
            </a:r>
          </a:p>
        </p:txBody>
      </p:sp>
      <p:pic>
        <p:nvPicPr>
          <p:cNvPr id="23" name="Picture 22" descr="A math equations and symbols&#10;&#10;Description automatically generated with medium confidence">
            <a:extLst>
              <a:ext uri="{FF2B5EF4-FFF2-40B4-BE49-F238E27FC236}">
                <a16:creationId xmlns:a16="http://schemas.microsoft.com/office/drawing/2014/main" id="{689A4E8B-F4E1-465F-C273-E8E96DF767FB}"/>
              </a:ext>
            </a:extLst>
          </p:cNvPr>
          <p:cNvPicPr>
            <a:picLocks noChangeAspect="1"/>
          </p:cNvPicPr>
          <p:nvPr/>
        </p:nvPicPr>
        <p:blipFill rotWithShape="1">
          <a:blip r:embed="rId5"/>
          <a:srcRect l="7349" t="7104" r="2012" b="29431"/>
          <a:stretch/>
        </p:blipFill>
        <p:spPr>
          <a:xfrm>
            <a:off x="429768" y="4690992"/>
            <a:ext cx="3143300" cy="1482150"/>
          </a:xfrm>
          <a:prstGeom prst="rect">
            <a:avLst/>
          </a:prstGeom>
        </p:spPr>
      </p:pic>
      <p:pic>
        <p:nvPicPr>
          <p:cNvPr id="24" name="Picture 23" descr="A math equations and symbols&#10;&#10;Description automatically generated with medium confidence">
            <a:extLst>
              <a:ext uri="{FF2B5EF4-FFF2-40B4-BE49-F238E27FC236}">
                <a16:creationId xmlns:a16="http://schemas.microsoft.com/office/drawing/2014/main" id="{4206C6D1-69F0-D6B4-1DF4-CADB15EB6978}"/>
              </a:ext>
            </a:extLst>
          </p:cNvPr>
          <p:cNvPicPr>
            <a:picLocks noChangeAspect="1"/>
          </p:cNvPicPr>
          <p:nvPr/>
        </p:nvPicPr>
        <p:blipFill rotWithShape="1">
          <a:blip r:embed="rId5"/>
          <a:srcRect l="43649" t="67860" r="7253" b="3619"/>
          <a:stretch/>
        </p:blipFill>
        <p:spPr>
          <a:xfrm>
            <a:off x="3955774" y="5458750"/>
            <a:ext cx="1600631" cy="569400"/>
          </a:xfrm>
          <a:prstGeom prst="rect">
            <a:avLst/>
          </a:prstGeom>
        </p:spPr>
      </p:pic>
      <p:sp>
        <p:nvSpPr>
          <p:cNvPr id="26" name="TextBox 25">
            <a:extLst>
              <a:ext uri="{FF2B5EF4-FFF2-40B4-BE49-F238E27FC236}">
                <a16:creationId xmlns:a16="http://schemas.microsoft.com/office/drawing/2014/main" id="{99800F9B-3022-B37E-85BA-5985819D6E7A}"/>
              </a:ext>
            </a:extLst>
          </p:cNvPr>
          <p:cNvSpPr txBox="1"/>
          <p:nvPr/>
        </p:nvSpPr>
        <p:spPr>
          <a:xfrm>
            <a:off x="332232" y="732165"/>
            <a:ext cx="614436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Times"/>
              </a:rPr>
              <a:t>Assumption: on average, behavior of each particle is the same and independent of other particles, following only the prescriptions of the self-consistent field – </a:t>
            </a:r>
            <a:r>
              <a:rPr lang="en-US" sz="2000" dirty="0" err="1">
                <a:effectLst/>
                <a:latin typeface="Times"/>
              </a:rPr>
              <a:t>collisionless</a:t>
            </a:r>
            <a:r>
              <a:rPr lang="en-US" sz="2000" dirty="0">
                <a:effectLst/>
                <a:latin typeface="Times"/>
              </a:rPr>
              <a:t> plasma</a:t>
            </a:r>
            <a:endParaRPr lang="en-US" sz="2000" dirty="0"/>
          </a:p>
        </p:txBody>
      </p:sp>
    </p:spTree>
    <p:extLst>
      <p:ext uri="{BB962C8B-B14F-4D97-AF65-F5344CB8AC3E}">
        <p14:creationId xmlns:p14="http://schemas.microsoft.com/office/powerpoint/2010/main" val="125803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black spiral with a spiral and arrows&#10;&#10;Description automatically generated with medium confidence">
            <a:extLst>
              <a:ext uri="{FF2B5EF4-FFF2-40B4-BE49-F238E27FC236}">
                <a16:creationId xmlns:a16="http://schemas.microsoft.com/office/drawing/2014/main" id="{C3CE0DB2-D434-EF41-532F-71A4AF5187BD}"/>
              </a:ext>
            </a:extLst>
          </p:cNvPr>
          <p:cNvPicPr>
            <a:picLocks noChangeAspect="1"/>
          </p:cNvPicPr>
          <p:nvPr/>
        </p:nvPicPr>
        <p:blipFill>
          <a:blip r:embed="rId3"/>
          <a:stretch>
            <a:fillRect/>
          </a:stretch>
        </p:blipFill>
        <p:spPr>
          <a:xfrm>
            <a:off x="7365519" y="3636526"/>
            <a:ext cx="4782760" cy="2413551"/>
          </a:xfrm>
          <a:prstGeom prst="rect">
            <a:avLst/>
          </a:prstGeom>
        </p:spPr>
      </p:pic>
      <p:sp>
        <p:nvSpPr>
          <p:cNvPr id="2" name="Title 1">
            <a:extLst>
              <a:ext uri="{FF2B5EF4-FFF2-40B4-BE49-F238E27FC236}">
                <a16:creationId xmlns:a16="http://schemas.microsoft.com/office/drawing/2014/main" id="{B8E2C9FE-CA98-B197-ADC2-FEED260F1C37}"/>
              </a:ext>
            </a:extLst>
          </p:cNvPr>
          <p:cNvSpPr>
            <a:spLocks noGrp="1"/>
          </p:cNvSpPr>
          <p:nvPr>
            <p:ph type="title"/>
          </p:nvPr>
        </p:nvSpPr>
        <p:spPr>
          <a:xfrm>
            <a:off x="479225" y="2060218"/>
            <a:ext cx="11430000" cy="590931"/>
          </a:xfrm>
        </p:spPr>
        <p:txBody>
          <a:bodyPr/>
          <a:lstStyle/>
          <a:p>
            <a:r>
              <a:rPr lang="en-US" sz="2400" dirty="0"/>
              <a:t>Gyrokinetic equation in fusion plasmas</a:t>
            </a:r>
          </a:p>
        </p:txBody>
      </p:sp>
      <p:pic>
        <p:nvPicPr>
          <p:cNvPr id="5" name="Picture 4">
            <a:extLst>
              <a:ext uri="{FF2B5EF4-FFF2-40B4-BE49-F238E27FC236}">
                <a16:creationId xmlns:a16="http://schemas.microsoft.com/office/drawing/2014/main" id="{79AD98AB-9DA9-3CB2-2591-BD66D2A9612A}"/>
              </a:ext>
            </a:extLst>
          </p:cNvPr>
          <p:cNvPicPr>
            <a:picLocks noChangeAspect="1"/>
          </p:cNvPicPr>
          <p:nvPr/>
        </p:nvPicPr>
        <p:blipFill>
          <a:blip r:embed="rId4"/>
          <a:stretch>
            <a:fillRect/>
          </a:stretch>
        </p:blipFill>
        <p:spPr>
          <a:xfrm>
            <a:off x="479225" y="2504386"/>
            <a:ext cx="11233549" cy="1132140"/>
          </a:xfrm>
          <a:prstGeom prst="rect">
            <a:avLst/>
          </a:prstGeom>
        </p:spPr>
      </p:pic>
      <p:pic>
        <p:nvPicPr>
          <p:cNvPr id="7" name="Picture 6" descr="A black and white math symbols&#10;&#10;Description automatically generated">
            <a:extLst>
              <a:ext uri="{FF2B5EF4-FFF2-40B4-BE49-F238E27FC236}">
                <a16:creationId xmlns:a16="http://schemas.microsoft.com/office/drawing/2014/main" id="{13FEE42A-840F-E78E-1A92-97BC9F8D62BE}"/>
              </a:ext>
            </a:extLst>
          </p:cNvPr>
          <p:cNvPicPr>
            <a:picLocks noChangeAspect="1"/>
          </p:cNvPicPr>
          <p:nvPr/>
        </p:nvPicPr>
        <p:blipFill>
          <a:blip r:embed="rId5"/>
          <a:stretch>
            <a:fillRect/>
          </a:stretch>
        </p:blipFill>
        <p:spPr>
          <a:xfrm>
            <a:off x="4765475" y="3621000"/>
            <a:ext cx="2857500" cy="812800"/>
          </a:xfrm>
          <a:prstGeom prst="rect">
            <a:avLst/>
          </a:prstGeom>
        </p:spPr>
      </p:pic>
      <p:sp>
        <p:nvSpPr>
          <p:cNvPr id="8" name="TextBox 7">
            <a:extLst>
              <a:ext uri="{FF2B5EF4-FFF2-40B4-BE49-F238E27FC236}">
                <a16:creationId xmlns:a16="http://schemas.microsoft.com/office/drawing/2014/main" id="{B708BE49-52BB-6E91-9B73-EB9FA553E0F4}"/>
              </a:ext>
            </a:extLst>
          </p:cNvPr>
          <p:cNvSpPr txBox="1"/>
          <p:nvPr/>
        </p:nvSpPr>
        <p:spPr>
          <a:xfrm>
            <a:off x="479226" y="239464"/>
            <a:ext cx="11233548" cy="1421928"/>
          </a:xfrm>
          <a:prstGeom prst="rect">
            <a:avLst/>
          </a:prstGeom>
          <a:noFill/>
        </p:spPr>
        <p:txBody>
          <a:bodyPr wrap="square" rtlCol="0">
            <a:spAutoFit/>
          </a:bodyPr>
          <a:lstStyle/>
          <a:p>
            <a:pPr algn="l">
              <a:lnSpc>
                <a:spcPct val="90000"/>
              </a:lnSpc>
            </a:pPr>
            <a:r>
              <a:rPr lang="en-US" sz="3200" b="1" dirty="0"/>
              <a:t>Due to strong magnetic fields in fusion plasmas, we take average of the </a:t>
            </a:r>
            <a:r>
              <a:rPr lang="en-US" sz="3200" b="1" dirty="0" err="1"/>
              <a:t>Vlasov</a:t>
            </a:r>
            <a:r>
              <a:rPr lang="en-US" sz="3200" b="1" dirty="0"/>
              <a:t> equation over the fast gyromotion, which leads to gyrokinetic equation</a:t>
            </a:r>
            <a:endParaRPr lang="en-US" sz="3200" b="1" dirty="0">
              <a:latin typeface="+mn-lt"/>
            </a:endParaRPr>
          </a:p>
        </p:txBody>
      </p:sp>
      <p:sp>
        <p:nvSpPr>
          <p:cNvPr id="9" name="TextBox 8">
            <a:extLst>
              <a:ext uri="{FF2B5EF4-FFF2-40B4-BE49-F238E27FC236}">
                <a16:creationId xmlns:a16="http://schemas.microsoft.com/office/drawing/2014/main" id="{554A842D-DB0A-582E-CAD2-93C5C056779B}"/>
              </a:ext>
            </a:extLst>
          </p:cNvPr>
          <p:cNvSpPr txBox="1"/>
          <p:nvPr/>
        </p:nvSpPr>
        <p:spPr>
          <a:xfrm>
            <a:off x="1907975" y="3990894"/>
            <a:ext cx="2857500" cy="590931"/>
          </a:xfrm>
          <a:prstGeom prst="rect">
            <a:avLst/>
          </a:prstGeom>
          <a:noFill/>
        </p:spPr>
        <p:txBody>
          <a:bodyPr wrap="square" rtlCol="0">
            <a:spAutoFit/>
          </a:bodyPr>
          <a:lstStyle/>
          <a:p>
            <a:pPr algn="l">
              <a:lnSpc>
                <a:spcPct val="90000"/>
              </a:lnSpc>
            </a:pPr>
            <a:r>
              <a:rPr lang="en-US">
                <a:latin typeface="+mn-lt"/>
              </a:rPr>
              <a:t>Perturbed distribution function</a:t>
            </a:r>
          </a:p>
        </p:txBody>
      </p:sp>
      <p:sp>
        <p:nvSpPr>
          <p:cNvPr id="10" name="TextBox 9">
            <a:extLst>
              <a:ext uri="{FF2B5EF4-FFF2-40B4-BE49-F238E27FC236}">
                <a16:creationId xmlns:a16="http://schemas.microsoft.com/office/drawing/2014/main" id="{9F29C15C-182C-0780-6E17-37E29C106F6A}"/>
              </a:ext>
            </a:extLst>
          </p:cNvPr>
          <p:cNvSpPr txBox="1"/>
          <p:nvPr/>
        </p:nvSpPr>
        <p:spPr>
          <a:xfrm>
            <a:off x="1907975" y="4960548"/>
            <a:ext cx="3184209" cy="1421928"/>
          </a:xfrm>
          <a:prstGeom prst="rect">
            <a:avLst/>
          </a:prstGeom>
          <a:noFill/>
        </p:spPr>
        <p:txBody>
          <a:bodyPr wrap="square" rtlCol="0">
            <a:spAutoFit/>
          </a:bodyPr>
          <a:lstStyle/>
          <a:p>
            <a:pPr algn="l">
              <a:lnSpc>
                <a:spcPct val="90000"/>
              </a:lnSpc>
            </a:pPr>
            <a:r>
              <a:rPr lang="en-US" sz="2400">
                <a:latin typeface="+mn-lt"/>
              </a:rPr>
              <a:t>Gyro-averaged Maxwell’s equation (Electromagnetic waves)</a:t>
            </a:r>
          </a:p>
        </p:txBody>
      </p:sp>
      <p:cxnSp>
        <p:nvCxnSpPr>
          <p:cNvPr id="12" name="Straight Connector 11">
            <a:extLst>
              <a:ext uri="{FF2B5EF4-FFF2-40B4-BE49-F238E27FC236}">
                <a16:creationId xmlns:a16="http://schemas.microsoft.com/office/drawing/2014/main" id="{F6CD1090-8606-2CCB-89B1-19F0FEA1EC69}"/>
              </a:ext>
            </a:extLst>
          </p:cNvPr>
          <p:cNvCxnSpPr>
            <a:cxnSpLocks/>
          </p:cNvCxnSpPr>
          <p:nvPr/>
        </p:nvCxnSpPr>
        <p:spPr>
          <a:xfrm flipH="1">
            <a:off x="4765475" y="4843301"/>
            <a:ext cx="399422" cy="1349896"/>
          </a:xfrm>
          <a:prstGeom prst="line">
            <a:avLst/>
          </a:prstGeom>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F5FB933-AC3F-5446-1F88-83FE2D42189C}"/>
              </a:ext>
            </a:extLst>
          </p:cNvPr>
          <p:cNvSpPr txBox="1"/>
          <p:nvPr/>
        </p:nvSpPr>
        <p:spPr>
          <a:xfrm>
            <a:off x="5038085" y="5053232"/>
            <a:ext cx="2285154" cy="1089529"/>
          </a:xfrm>
          <a:prstGeom prst="rect">
            <a:avLst/>
          </a:prstGeom>
          <a:noFill/>
        </p:spPr>
        <p:txBody>
          <a:bodyPr wrap="square" rtlCol="0">
            <a:spAutoFit/>
          </a:bodyPr>
          <a:lstStyle/>
          <a:p>
            <a:pPr algn="l">
              <a:lnSpc>
                <a:spcPct val="90000"/>
              </a:lnSpc>
            </a:pPr>
            <a:r>
              <a:rPr lang="en-US" sz="2400" dirty="0"/>
              <a:t>Gauss’s law </a:t>
            </a:r>
            <a:r>
              <a:rPr lang="en-US" sz="2400" dirty="0">
                <a:latin typeface="+mn-lt"/>
              </a:rPr>
              <a:t> (Electrostatic waves)</a:t>
            </a:r>
          </a:p>
        </p:txBody>
      </p:sp>
      <p:sp>
        <p:nvSpPr>
          <p:cNvPr id="28" name="TextBox 27">
            <a:extLst>
              <a:ext uri="{FF2B5EF4-FFF2-40B4-BE49-F238E27FC236}">
                <a16:creationId xmlns:a16="http://schemas.microsoft.com/office/drawing/2014/main" id="{45F17D82-8E5E-9376-45C2-C4291FD8350D}"/>
              </a:ext>
            </a:extLst>
          </p:cNvPr>
          <p:cNvSpPr txBox="1"/>
          <p:nvPr/>
        </p:nvSpPr>
        <p:spPr>
          <a:xfrm>
            <a:off x="829366" y="4887032"/>
            <a:ext cx="1094282" cy="1421928"/>
          </a:xfrm>
          <a:prstGeom prst="rect">
            <a:avLst/>
          </a:prstGeom>
          <a:noFill/>
        </p:spPr>
        <p:txBody>
          <a:bodyPr wrap="square" rtlCol="0">
            <a:spAutoFit/>
          </a:bodyPr>
          <a:lstStyle/>
          <a:p>
            <a:pPr algn="l">
              <a:lnSpc>
                <a:spcPct val="90000"/>
              </a:lnSpc>
            </a:pPr>
            <a:r>
              <a:rPr lang="en-US" sz="9600" dirty="0">
                <a:latin typeface="+mn-lt"/>
              </a:rPr>
              <a:t>+</a:t>
            </a:r>
          </a:p>
        </p:txBody>
      </p:sp>
      <p:cxnSp>
        <p:nvCxnSpPr>
          <p:cNvPr id="32" name="Straight Connector 31">
            <a:extLst>
              <a:ext uri="{FF2B5EF4-FFF2-40B4-BE49-F238E27FC236}">
                <a16:creationId xmlns:a16="http://schemas.microsoft.com/office/drawing/2014/main" id="{95C03700-AA53-B489-A5CA-F5F2C17DA9CB}"/>
              </a:ext>
            </a:extLst>
          </p:cNvPr>
          <p:cNvCxnSpPr/>
          <p:nvPr/>
        </p:nvCxnSpPr>
        <p:spPr>
          <a:xfrm flipV="1">
            <a:off x="8242300" y="4804499"/>
            <a:ext cx="2413000" cy="710964"/>
          </a:xfrm>
          <a:prstGeom prst="line">
            <a:avLst/>
          </a:prstGeom>
          <a:ln/>
        </p:spPr>
        <p:style>
          <a:lnRef idx="2">
            <a:schemeClr val="dk1"/>
          </a:lnRef>
          <a:fillRef idx="0">
            <a:schemeClr val="dk1"/>
          </a:fillRef>
          <a:effectRef idx="1">
            <a:schemeClr val="dk1"/>
          </a:effectRef>
          <a:fontRef idx="minor">
            <a:schemeClr val="tx1"/>
          </a:fontRef>
        </p:style>
      </p:cxnSp>
      <p:sp>
        <p:nvSpPr>
          <p:cNvPr id="33" name="Oval 32">
            <a:extLst>
              <a:ext uri="{FF2B5EF4-FFF2-40B4-BE49-F238E27FC236}">
                <a16:creationId xmlns:a16="http://schemas.microsoft.com/office/drawing/2014/main" id="{ACCA5AF9-73D7-8418-4500-9DFE199C2DB2}"/>
              </a:ext>
            </a:extLst>
          </p:cNvPr>
          <p:cNvSpPr/>
          <p:nvPr/>
        </p:nvSpPr>
        <p:spPr>
          <a:xfrm flipH="1">
            <a:off x="8216899" y="5490062"/>
            <a:ext cx="50801" cy="59837"/>
          </a:xfrm>
          <a:prstGeom prst="ellipse">
            <a:avLst/>
          </a:prstGeom>
          <a:solidFill>
            <a:schemeClr val="tx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34" name="TextBox 33">
            <a:extLst>
              <a:ext uri="{FF2B5EF4-FFF2-40B4-BE49-F238E27FC236}">
                <a16:creationId xmlns:a16="http://schemas.microsoft.com/office/drawing/2014/main" id="{47A64F10-DE8D-1790-464B-5235361199C7}"/>
              </a:ext>
            </a:extLst>
          </p:cNvPr>
          <p:cNvSpPr txBox="1"/>
          <p:nvPr/>
        </p:nvSpPr>
        <p:spPr>
          <a:xfrm>
            <a:off x="7531523" y="4640113"/>
            <a:ext cx="1244600" cy="590931"/>
          </a:xfrm>
          <a:prstGeom prst="rect">
            <a:avLst/>
          </a:prstGeom>
          <a:noFill/>
        </p:spPr>
        <p:txBody>
          <a:bodyPr wrap="square" rtlCol="0">
            <a:spAutoFit/>
          </a:bodyPr>
          <a:lstStyle/>
          <a:p>
            <a:pPr algn="l">
              <a:lnSpc>
                <a:spcPct val="90000"/>
              </a:lnSpc>
            </a:pPr>
            <a:r>
              <a:rPr lang="en-US">
                <a:latin typeface="+mn-lt"/>
              </a:rPr>
              <a:t>Guiding center</a:t>
            </a:r>
          </a:p>
        </p:txBody>
      </p:sp>
      <p:sp>
        <p:nvSpPr>
          <p:cNvPr id="35" name="TextBox 34">
            <a:extLst>
              <a:ext uri="{FF2B5EF4-FFF2-40B4-BE49-F238E27FC236}">
                <a16:creationId xmlns:a16="http://schemas.microsoft.com/office/drawing/2014/main" id="{AE25A721-D764-F05B-DCC1-25FFCD06BB21}"/>
              </a:ext>
            </a:extLst>
          </p:cNvPr>
          <p:cNvSpPr txBox="1"/>
          <p:nvPr/>
        </p:nvSpPr>
        <p:spPr>
          <a:xfrm>
            <a:off x="9152840" y="5801129"/>
            <a:ext cx="1244600" cy="341632"/>
          </a:xfrm>
          <a:prstGeom prst="rect">
            <a:avLst/>
          </a:prstGeom>
          <a:noFill/>
        </p:spPr>
        <p:txBody>
          <a:bodyPr wrap="square" rtlCol="0">
            <a:spAutoFit/>
          </a:bodyPr>
          <a:lstStyle/>
          <a:p>
            <a:pPr algn="l">
              <a:lnSpc>
                <a:spcPct val="90000"/>
              </a:lnSpc>
            </a:pPr>
            <a:r>
              <a:rPr lang="en-US">
                <a:latin typeface="+mn-lt"/>
              </a:rPr>
              <a:t>Full orbit</a:t>
            </a:r>
          </a:p>
        </p:txBody>
      </p:sp>
      <p:cxnSp>
        <p:nvCxnSpPr>
          <p:cNvPr id="37" name="Straight Arrow Connector 36">
            <a:extLst>
              <a:ext uri="{FF2B5EF4-FFF2-40B4-BE49-F238E27FC236}">
                <a16:creationId xmlns:a16="http://schemas.microsoft.com/office/drawing/2014/main" id="{97F090D4-F568-A8E7-D799-7761983759E1}"/>
              </a:ext>
            </a:extLst>
          </p:cNvPr>
          <p:cNvCxnSpPr>
            <a:cxnSpLocks/>
          </p:cNvCxnSpPr>
          <p:nvPr/>
        </p:nvCxnSpPr>
        <p:spPr>
          <a:xfrm>
            <a:off x="7944900" y="5123071"/>
            <a:ext cx="297399" cy="3583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DB1CE27E-1CE3-45FD-D5C8-72ADFD3C45F5}"/>
              </a:ext>
            </a:extLst>
          </p:cNvPr>
          <p:cNvCxnSpPr>
            <a:cxnSpLocks/>
          </p:cNvCxnSpPr>
          <p:nvPr/>
        </p:nvCxnSpPr>
        <p:spPr>
          <a:xfrm flipH="1" flipV="1">
            <a:off x="9410296" y="5479119"/>
            <a:ext cx="203604" cy="437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652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438" y="609600"/>
            <a:ext cx="8229600" cy="762000"/>
          </a:xfrm>
        </p:spPr>
        <p:txBody>
          <a:bodyPr>
            <a:normAutofit/>
          </a:bodyPr>
          <a:lstStyle/>
          <a:p>
            <a:r>
              <a:rPr lang="en-US" b="1" dirty="0"/>
              <a:t>Theoretical descriptions of Plasma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80370286"/>
              </p:ext>
            </p:extLst>
          </p:nvPr>
        </p:nvGraphicFramePr>
        <p:xfrm>
          <a:off x="1828801" y="1371600"/>
          <a:ext cx="9191500" cy="504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15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1E16-DEEE-BFAB-D5DC-853828D5650B}"/>
              </a:ext>
            </a:extLst>
          </p:cNvPr>
          <p:cNvSpPr>
            <a:spLocks noGrp="1"/>
          </p:cNvSpPr>
          <p:nvPr>
            <p:ph type="title"/>
          </p:nvPr>
        </p:nvSpPr>
        <p:spPr>
          <a:xfrm>
            <a:off x="381000" y="212051"/>
            <a:ext cx="11430000" cy="1014984"/>
          </a:xfrm>
        </p:spPr>
        <p:txBody>
          <a:bodyPr/>
          <a:lstStyle/>
          <a:p>
            <a:r>
              <a:rPr lang="en-US" b="1" dirty="0"/>
              <a:t>When we take moments of kinetic-</a:t>
            </a:r>
            <a:r>
              <a:rPr lang="en-US" b="1" dirty="0" err="1"/>
              <a:t>Vlasov</a:t>
            </a:r>
            <a:r>
              <a:rPr lang="en-US" b="1" dirty="0"/>
              <a:t> equation, we obtain fluid equations for plasma</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1D4FA1-0738-D2ED-8F4D-6795847F54C4}"/>
                  </a:ext>
                </a:extLst>
              </p:cNvPr>
              <p:cNvSpPr txBox="1"/>
              <p:nvPr/>
            </p:nvSpPr>
            <p:spPr>
              <a:xfrm>
                <a:off x="429768" y="2082293"/>
                <a:ext cx="5368307" cy="730136"/>
              </a:xfrm>
              <a:prstGeom prst="rect">
                <a:avLst/>
              </a:prstGeom>
              <a:noFill/>
            </p:spPr>
            <p:txBody>
              <a:bodyPr wrap="square" rtlCol="0">
                <a:spAutoFit/>
              </a:bodyPr>
              <a:lstStyle/>
              <a:p>
                <a:pPr algn="l">
                  <a:lnSpc>
                    <a:spcPct val="90000"/>
                  </a:lnSpc>
                </a:pPr>
                <a:r>
                  <a:rPr lang="en-US" sz="2000">
                    <a:latin typeface="+mn-lt"/>
                  </a:rPr>
                  <a:t>Zeroth order moment : fluid density “n” </a:t>
                </a:r>
              </a:p>
              <a:p>
                <a:pPr algn="l">
                  <a:lnSpc>
                    <a:spcPct val="90000"/>
                  </a:lnSpc>
                </a:pP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m:t>
                        </m:r>
                        <m:r>
                          <a:rPr lang="en-US" sz="2000" b="0" i="1" smtClean="0">
                            <a:latin typeface="Cambria Math" panose="02040503050406030204" pitchFamily="18" charset="0"/>
                          </a:rPr>
                          <m:t>∞</m:t>
                        </m:r>
                      </m:sub>
                      <m:sup>
                        <m:r>
                          <a:rPr lang="en-US" sz="2000" b="0" i="1" smtClean="0">
                            <a:latin typeface="Cambria Math" panose="02040503050406030204" pitchFamily="18" charset="0"/>
                          </a:rPr>
                          <m:t>∞</m:t>
                        </m:r>
                      </m:sup>
                      <m:e>
                        <m:r>
                          <a:rPr lang="en-US" sz="2000" b="0" i="1" smtClean="0">
                            <a:latin typeface="Cambria Math" panose="02040503050406030204" pitchFamily="18" charset="0"/>
                          </a:rPr>
                          <m:t>𝑓</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𝑑</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𝑣</m:t>
                        </m:r>
                      </m:e>
                    </m:nary>
                  </m:oMath>
                </a14:m>
                <a:r>
                  <a:rPr lang="en-US" sz="2000">
                    <a:latin typeface="+mn-lt"/>
                  </a:rPr>
                  <a:t> </a:t>
                </a:r>
              </a:p>
            </p:txBody>
          </p:sp>
        </mc:Choice>
        <mc:Fallback xmlns="">
          <p:sp>
            <p:nvSpPr>
              <p:cNvPr id="4" name="TextBox 3">
                <a:extLst>
                  <a:ext uri="{FF2B5EF4-FFF2-40B4-BE49-F238E27FC236}">
                    <a16:creationId xmlns:a16="http://schemas.microsoft.com/office/drawing/2014/main" id="{361D4FA1-0738-D2ED-8F4D-6795847F54C4}"/>
                  </a:ext>
                </a:extLst>
              </p:cNvPr>
              <p:cNvSpPr txBox="1">
                <a:spLocks noRot="1" noChangeAspect="1" noMove="1" noResize="1" noEditPoints="1" noAdjustHandles="1" noChangeArrowheads="1" noChangeShapeType="1" noTextEdit="1"/>
              </p:cNvSpPr>
              <p:nvPr/>
            </p:nvSpPr>
            <p:spPr>
              <a:xfrm>
                <a:off x="429768" y="2082293"/>
                <a:ext cx="5368307" cy="730136"/>
              </a:xfrm>
              <a:prstGeom prst="rect">
                <a:avLst/>
              </a:prstGeom>
              <a:blipFill>
                <a:blip r:embed="rId2"/>
                <a:stretch>
                  <a:fillRect l="-1418" t="-46552" b="-1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F02A78-F78D-256A-13F9-68187C88957A}"/>
                  </a:ext>
                </a:extLst>
              </p:cNvPr>
              <p:cNvSpPr txBox="1"/>
              <p:nvPr/>
            </p:nvSpPr>
            <p:spPr>
              <a:xfrm>
                <a:off x="429769" y="3474958"/>
                <a:ext cx="4886851" cy="730136"/>
              </a:xfrm>
              <a:prstGeom prst="rect">
                <a:avLst/>
              </a:prstGeom>
              <a:noFill/>
            </p:spPr>
            <p:txBody>
              <a:bodyPr wrap="square" rtlCol="0">
                <a:spAutoFit/>
              </a:bodyPr>
              <a:lstStyle/>
              <a:p>
                <a:pPr algn="l">
                  <a:lnSpc>
                    <a:spcPct val="90000"/>
                  </a:lnSpc>
                </a:pPr>
                <a:r>
                  <a:rPr lang="en-US" sz="2000">
                    <a:latin typeface="+mn-lt"/>
                  </a:rPr>
                  <a:t>First order moment : </a:t>
                </a:r>
                <a:r>
                  <a:rPr lang="en-US" sz="2000" b="0" i="0"/>
                  <a:t>Fluid velocity “u”</a:t>
                </a:r>
                <a:endParaRPr lang="en-US" sz="2000" b="0" i="0">
                  <a:latin typeface="Cambria Math" panose="02040503050406030204" pitchFamily="18" charset="0"/>
                </a:endParaRPr>
              </a:p>
              <a:p>
                <a:pPr algn="l">
                  <a:lnSpc>
                    <a:spcPct val="90000"/>
                  </a:lnSpc>
                </a:pPr>
                <a14:m>
                  <m:oMath xmlns:m="http://schemas.openxmlformats.org/officeDocument/2006/math">
                    <m:r>
                      <m:rPr>
                        <m:sty m:val="p"/>
                      </m:rPr>
                      <a:rPr lang="en-US" sz="2000" i="1">
                        <a:latin typeface="Cambria Math" panose="02040503050406030204" pitchFamily="18" charset="0"/>
                      </a:rPr>
                      <m:t>n</m:t>
                    </m:r>
                    <m:r>
                      <a:rPr lang="en-US" sz="2000" b="0" i="1" smtClean="0">
                        <a:latin typeface="Cambria Math" panose="02040503050406030204" pitchFamily="18" charset="0"/>
                      </a:rPr>
                      <m:t> </m:t>
                    </m:r>
                    <m:r>
                      <a:rPr lang="en-US" sz="2000" b="0" i="1" smtClean="0">
                        <a:latin typeface="Cambria Math" panose="02040503050406030204" pitchFamily="18" charset="0"/>
                      </a:rPr>
                      <m:t>𝑢</m:t>
                    </m:r>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m:t>
                        </m:r>
                        <m:r>
                          <a:rPr lang="en-US" sz="2000" b="0" i="1" smtClean="0">
                            <a:latin typeface="Cambria Math" panose="02040503050406030204" pitchFamily="18" charset="0"/>
                          </a:rPr>
                          <m:t>∞</m:t>
                        </m:r>
                      </m:sub>
                      <m:sup>
                        <m:r>
                          <a:rPr lang="en-US" sz="2000" b="0" i="1" smtClean="0">
                            <a:latin typeface="Cambria Math" panose="02040503050406030204" pitchFamily="18" charset="0"/>
                          </a:rPr>
                          <m:t>∞</m:t>
                        </m:r>
                      </m:sup>
                      <m:e>
                        <m:r>
                          <a:rPr lang="en-US" sz="2000" b="0" i="1" smtClean="0">
                            <a:latin typeface="Cambria Math" panose="02040503050406030204" pitchFamily="18" charset="0"/>
                          </a:rPr>
                          <m:t>𝑣𝑓</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𝑑</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𝑣</m:t>
                        </m:r>
                      </m:e>
                    </m:nary>
                  </m:oMath>
                </a14:m>
                <a:r>
                  <a:rPr lang="en-US" sz="2000">
                    <a:latin typeface="+mn-lt"/>
                  </a:rPr>
                  <a:t>): </a:t>
                </a:r>
              </a:p>
            </p:txBody>
          </p:sp>
        </mc:Choice>
        <mc:Fallback xmlns="">
          <p:sp>
            <p:nvSpPr>
              <p:cNvPr id="5" name="TextBox 4">
                <a:extLst>
                  <a:ext uri="{FF2B5EF4-FFF2-40B4-BE49-F238E27FC236}">
                    <a16:creationId xmlns:a16="http://schemas.microsoft.com/office/drawing/2014/main" id="{61F02A78-F78D-256A-13F9-68187C88957A}"/>
                  </a:ext>
                </a:extLst>
              </p:cNvPr>
              <p:cNvSpPr txBox="1">
                <a:spLocks noRot="1" noChangeAspect="1" noMove="1" noResize="1" noEditPoints="1" noAdjustHandles="1" noChangeArrowheads="1" noChangeShapeType="1" noTextEdit="1"/>
              </p:cNvSpPr>
              <p:nvPr/>
            </p:nvSpPr>
            <p:spPr>
              <a:xfrm>
                <a:off x="429769" y="3474958"/>
                <a:ext cx="4886851" cy="730136"/>
              </a:xfrm>
              <a:prstGeom prst="rect">
                <a:avLst/>
              </a:prstGeom>
              <a:blipFill>
                <a:blip r:embed="rId3"/>
                <a:stretch>
                  <a:fillRect l="-1558" t="-44068" b="-118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9C7571-1CF2-8291-619F-E4517E761861}"/>
                  </a:ext>
                </a:extLst>
              </p:cNvPr>
              <p:cNvSpPr txBox="1"/>
              <p:nvPr/>
            </p:nvSpPr>
            <p:spPr>
              <a:xfrm>
                <a:off x="5316620" y="3466173"/>
                <a:ext cx="6445611" cy="747705"/>
              </a:xfrm>
              <a:prstGeom prst="rect">
                <a:avLst/>
              </a:prstGeom>
              <a:noFill/>
            </p:spPr>
            <p:txBody>
              <a:bodyPr wrap="none" lIns="0" tIns="0" rIns="0" bIns="0" rtlCol="0">
                <a:spAutoFit/>
              </a:bodyPr>
              <a:lstStyle/>
              <a:p>
                <a:pPr algn="l">
                  <a:lnSpc>
                    <a:spcPct val="90000"/>
                  </a:lnSpc>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𝑛𝑚</m:t>
                      </m:r>
                      <m:d>
                        <m:dPr>
                          <m:begChr m:val="["/>
                          <m:endChr m:val="]"/>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m:t>
                              </m:r>
                              <m:r>
                                <a:rPr lang="en-US" sz="2800" b="0" i="1" smtClean="0">
                                  <a:latin typeface="Cambria Math" panose="02040503050406030204" pitchFamily="18" charset="0"/>
                                </a:rPr>
                                <m:t>𝑢</m:t>
                              </m:r>
                            </m:num>
                            <m:den>
                              <m:r>
                                <a:rPr lang="en-US" sz="2800" b="0" i="1" smtClean="0">
                                  <a:latin typeface="Cambria Math" panose="02040503050406030204" pitchFamily="18" charset="0"/>
                                </a:rPr>
                                <m:t>𝜕</m:t>
                              </m:r>
                              <m:r>
                                <a:rPr lang="en-US" sz="2800" b="0" i="1" smtClean="0">
                                  <a:latin typeface="Cambria Math" panose="02040503050406030204" pitchFamily="18" charset="0"/>
                                </a:rPr>
                                <m:t>𝑡</m:t>
                              </m:r>
                            </m:den>
                          </m:f>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m:t>
                              </m:r>
                            </m:e>
                          </m:d>
                          <m:r>
                            <a:rPr lang="en-US" sz="2800" b="0" i="1" smtClean="0">
                              <a:latin typeface="Cambria Math" panose="02040503050406030204" pitchFamily="18" charset="0"/>
                            </a:rPr>
                            <m:t>𝑢</m:t>
                          </m:r>
                        </m:e>
                      </m:d>
                      <m:r>
                        <a:rPr lang="en-US" sz="2800" b="0" i="1" smtClean="0">
                          <a:latin typeface="Cambria Math" panose="02040503050406030204" pitchFamily="18" charset="0"/>
                        </a:rPr>
                        <m:t>=</m:t>
                      </m:r>
                      <m:r>
                        <a:rPr lang="en-US" sz="2800" b="0" i="1" smtClean="0">
                          <a:latin typeface="Cambria Math" panose="02040503050406030204" pitchFamily="18" charset="0"/>
                        </a:rPr>
                        <m:t>𝑛𝑞</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𝐵</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m:t>
                      </m:r>
                      <m:r>
                        <a:rPr lang="en-US" sz="2800" b="0" i="1" smtClean="0">
                          <a:latin typeface="Cambria Math" panose="02040503050406030204" pitchFamily="18" charset="0"/>
                        </a:rPr>
                        <m:t>𝑝</m:t>
                      </m:r>
                    </m:oMath>
                  </m:oMathPara>
                </a14:m>
                <a:endParaRPr lang="en-US" sz="2800"/>
              </a:p>
            </p:txBody>
          </p:sp>
        </mc:Choice>
        <mc:Fallback xmlns="">
          <p:sp>
            <p:nvSpPr>
              <p:cNvPr id="6" name="TextBox 5">
                <a:extLst>
                  <a:ext uri="{FF2B5EF4-FFF2-40B4-BE49-F238E27FC236}">
                    <a16:creationId xmlns:a16="http://schemas.microsoft.com/office/drawing/2014/main" id="{D99C7571-1CF2-8291-619F-E4517E761861}"/>
                  </a:ext>
                </a:extLst>
              </p:cNvPr>
              <p:cNvSpPr txBox="1">
                <a:spLocks noRot="1" noChangeAspect="1" noMove="1" noResize="1" noEditPoints="1" noAdjustHandles="1" noChangeArrowheads="1" noChangeShapeType="1" noTextEdit="1"/>
              </p:cNvSpPr>
              <p:nvPr/>
            </p:nvSpPr>
            <p:spPr>
              <a:xfrm>
                <a:off x="5316620" y="3466173"/>
                <a:ext cx="6445611" cy="747705"/>
              </a:xfrm>
              <a:prstGeom prst="rect">
                <a:avLst/>
              </a:prstGeom>
              <a:blipFill>
                <a:blip r:embed="rId4"/>
                <a:stretch>
                  <a:fillRect t="-10169" r="-787"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5E19DA-C574-E92E-C8A8-705F362637A0}"/>
                  </a:ext>
                </a:extLst>
              </p:cNvPr>
              <p:cNvSpPr txBox="1"/>
              <p:nvPr/>
            </p:nvSpPr>
            <p:spPr>
              <a:xfrm>
                <a:off x="5972990" y="1981677"/>
                <a:ext cx="2967928" cy="737318"/>
              </a:xfrm>
              <a:prstGeom prst="rect">
                <a:avLst/>
              </a:prstGeom>
              <a:noFill/>
            </p:spPr>
            <p:txBody>
              <a:bodyPr wrap="none" lIns="0" tIns="0" rIns="0" bIns="0" rtlCol="0">
                <a:spAutoFit/>
              </a:bodyPr>
              <a:lstStyle/>
              <a:p>
                <a:pPr algn="l">
                  <a:lnSpc>
                    <a:spcPct val="90000"/>
                  </a:lnSpc>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m:t>
                          </m:r>
                        </m:num>
                        <m:den>
                          <m:r>
                            <a:rPr lang="en-US" sz="2800" b="0" i="1" smtClean="0">
                              <a:latin typeface="Cambria Math" panose="02040503050406030204" pitchFamily="18" charset="0"/>
                            </a:rPr>
                            <m:t>𝜕</m:t>
                          </m:r>
                          <m:r>
                            <a:rPr lang="en-US" sz="2800" b="0" i="1" smtClean="0">
                              <a:latin typeface="Cambria Math" panose="02040503050406030204" pitchFamily="18" charset="0"/>
                            </a:rPr>
                            <m:t>𝑡</m:t>
                          </m:r>
                        </m:den>
                      </m:f>
                      <m:r>
                        <a:rPr lang="en-US" sz="2800" b="0" i="1" smtClean="0">
                          <a:latin typeface="Cambria Math" panose="02040503050406030204" pitchFamily="18" charset="0"/>
                        </a:rPr>
                        <m:t>𝑛</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𝑢</m:t>
                      </m:r>
                      <m:r>
                        <a:rPr lang="en-US" sz="2800" b="0" i="1" smtClean="0">
                          <a:latin typeface="Cambria Math" panose="02040503050406030204" pitchFamily="18" charset="0"/>
                        </a:rPr>
                        <m:t>)=0</m:t>
                      </m:r>
                    </m:oMath>
                  </m:oMathPara>
                </a14:m>
                <a:endParaRPr lang="en-US" sz="2800"/>
              </a:p>
            </p:txBody>
          </p:sp>
        </mc:Choice>
        <mc:Fallback xmlns="">
          <p:sp>
            <p:nvSpPr>
              <p:cNvPr id="7" name="TextBox 6">
                <a:extLst>
                  <a:ext uri="{FF2B5EF4-FFF2-40B4-BE49-F238E27FC236}">
                    <a16:creationId xmlns:a16="http://schemas.microsoft.com/office/drawing/2014/main" id="{125E19DA-C574-E92E-C8A8-705F362637A0}"/>
                  </a:ext>
                </a:extLst>
              </p:cNvPr>
              <p:cNvSpPr txBox="1">
                <a:spLocks noRot="1" noChangeAspect="1" noMove="1" noResize="1" noEditPoints="1" noAdjustHandles="1" noChangeArrowheads="1" noChangeShapeType="1" noTextEdit="1"/>
              </p:cNvSpPr>
              <p:nvPr/>
            </p:nvSpPr>
            <p:spPr>
              <a:xfrm>
                <a:off x="5972990" y="1981677"/>
                <a:ext cx="2967928" cy="737318"/>
              </a:xfrm>
              <a:prstGeom prst="rect">
                <a:avLst/>
              </a:prstGeom>
              <a:blipFill>
                <a:blip r:embed="rId5"/>
                <a:stretch>
                  <a:fillRect l="-2128" t="-10169" r="-1702" b="-1694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2B253E0-04B9-AFFB-8CC3-5EF14A05970D}"/>
              </a:ext>
            </a:extLst>
          </p:cNvPr>
          <p:cNvSpPr txBox="1"/>
          <p:nvPr/>
        </p:nvSpPr>
        <p:spPr>
          <a:xfrm>
            <a:off x="4249532" y="4646823"/>
            <a:ext cx="3311397" cy="1089529"/>
          </a:xfrm>
          <a:prstGeom prst="rect">
            <a:avLst/>
          </a:prstGeom>
          <a:noFill/>
        </p:spPr>
        <p:txBody>
          <a:bodyPr wrap="square" rtlCol="0">
            <a:spAutoFit/>
          </a:bodyPr>
          <a:lstStyle/>
          <a:p>
            <a:pPr algn="l">
              <a:lnSpc>
                <a:spcPct val="90000"/>
              </a:lnSpc>
            </a:pPr>
            <a:r>
              <a:rPr lang="en-US" sz="2400" dirty="0">
                <a:latin typeface="+mn-lt"/>
              </a:rPr>
              <a:t>Maxwell’s equation (Electromagnetic waves)              </a:t>
            </a:r>
          </a:p>
        </p:txBody>
      </p:sp>
      <p:cxnSp>
        <p:nvCxnSpPr>
          <p:cNvPr id="9" name="Straight Connector 8">
            <a:extLst>
              <a:ext uri="{FF2B5EF4-FFF2-40B4-BE49-F238E27FC236}">
                <a16:creationId xmlns:a16="http://schemas.microsoft.com/office/drawing/2014/main" id="{105DFF14-4EBA-592A-D92D-71B1104F24D0}"/>
              </a:ext>
            </a:extLst>
          </p:cNvPr>
          <p:cNvCxnSpPr>
            <a:cxnSpLocks/>
          </p:cNvCxnSpPr>
          <p:nvPr/>
        </p:nvCxnSpPr>
        <p:spPr>
          <a:xfrm flipH="1">
            <a:off x="7091478" y="4517573"/>
            <a:ext cx="399422" cy="1349896"/>
          </a:xfrm>
          <a:prstGeom prst="line">
            <a:avLst/>
          </a:prstGeom>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7917716-2EFF-7BD4-754A-22F9A0456B4F}"/>
              </a:ext>
            </a:extLst>
          </p:cNvPr>
          <p:cNvSpPr txBox="1"/>
          <p:nvPr/>
        </p:nvSpPr>
        <p:spPr>
          <a:xfrm>
            <a:off x="7385779" y="4854572"/>
            <a:ext cx="3647808" cy="757130"/>
          </a:xfrm>
          <a:prstGeom prst="rect">
            <a:avLst/>
          </a:prstGeom>
          <a:noFill/>
        </p:spPr>
        <p:txBody>
          <a:bodyPr wrap="square" rtlCol="0">
            <a:spAutoFit/>
          </a:bodyPr>
          <a:lstStyle/>
          <a:p>
            <a:pPr algn="l">
              <a:lnSpc>
                <a:spcPct val="90000"/>
              </a:lnSpc>
            </a:pPr>
            <a:r>
              <a:rPr lang="en-US" sz="2400" dirty="0"/>
              <a:t>Gauss’s law</a:t>
            </a:r>
          </a:p>
          <a:p>
            <a:pPr algn="l">
              <a:lnSpc>
                <a:spcPct val="90000"/>
              </a:lnSpc>
            </a:pPr>
            <a:r>
              <a:rPr lang="en-US" sz="2400" dirty="0">
                <a:latin typeface="+mn-lt"/>
              </a:rPr>
              <a:t>(Electrostatic waves)</a:t>
            </a:r>
          </a:p>
        </p:txBody>
      </p:sp>
      <p:sp>
        <p:nvSpPr>
          <p:cNvPr id="11" name="TextBox 10">
            <a:extLst>
              <a:ext uri="{FF2B5EF4-FFF2-40B4-BE49-F238E27FC236}">
                <a16:creationId xmlns:a16="http://schemas.microsoft.com/office/drawing/2014/main" id="{EA3FD38F-8DFA-7A91-CA78-9CAA275A0609}"/>
              </a:ext>
            </a:extLst>
          </p:cNvPr>
          <p:cNvSpPr txBox="1"/>
          <p:nvPr/>
        </p:nvSpPr>
        <p:spPr>
          <a:xfrm>
            <a:off x="3124489" y="4355974"/>
            <a:ext cx="1094282" cy="1421928"/>
          </a:xfrm>
          <a:prstGeom prst="rect">
            <a:avLst/>
          </a:prstGeom>
          <a:noFill/>
        </p:spPr>
        <p:txBody>
          <a:bodyPr wrap="square" rtlCol="0">
            <a:spAutoFit/>
          </a:bodyPr>
          <a:lstStyle/>
          <a:p>
            <a:pPr algn="l">
              <a:lnSpc>
                <a:spcPct val="90000"/>
              </a:lnSpc>
            </a:pPr>
            <a:r>
              <a:rPr lang="en-US" sz="9600">
                <a:latin typeface="+mn-lt"/>
              </a:rPr>
              <a:t>+</a:t>
            </a:r>
          </a:p>
        </p:txBody>
      </p:sp>
      <p:sp>
        <p:nvSpPr>
          <p:cNvPr id="12" name="TextBox 11">
            <a:extLst>
              <a:ext uri="{FF2B5EF4-FFF2-40B4-BE49-F238E27FC236}">
                <a16:creationId xmlns:a16="http://schemas.microsoft.com/office/drawing/2014/main" id="{428F0F15-952F-8B0C-5486-B9DD39197912}"/>
              </a:ext>
            </a:extLst>
          </p:cNvPr>
          <p:cNvSpPr txBox="1"/>
          <p:nvPr/>
        </p:nvSpPr>
        <p:spPr>
          <a:xfrm>
            <a:off x="429768" y="1267485"/>
            <a:ext cx="112250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effectLst/>
                <a:latin typeface="Times"/>
              </a:rPr>
              <a:t>Average behavior of each species is sufficient to describe plasma dynamics- collisional plasmas</a:t>
            </a:r>
            <a:endParaRPr lang="en-US" sz="2000"/>
          </a:p>
        </p:txBody>
      </p:sp>
    </p:spTree>
    <p:extLst>
      <p:ext uri="{BB962C8B-B14F-4D97-AF65-F5344CB8AC3E}">
        <p14:creationId xmlns:p14="http://schemas.microsoft.com/office/powerpoint/2010/main" val="3916787231"/>
      </p:ext>
    </p:extLst>
  </p:cSld>
  <p:clrMapOvr>
    <a:masterClrMapping/>
  </p:clrMapOvr>
</p:sld>
</file>

<file path=ppt/theme/theme1.xml><?xml version="1.0" encoding="utf-8"?>
<a:theme xmlns:a="http://schemas.openxmlformats.org/drawingml/2006/main" name="ORNL">
  <a:themeElements>
    <a:clrScheme name="190913 ORNL test palette">
      <a:dk1>
        <a:sysClr val="windowText" lastClr="000000"/>
      </a:dk1>
      <a:lt1>
        <a:sysClr val="window" lastClr="FFFFFF"/>
      </a:lt1>
      <a:dk2>
        <a:srgbClr val="447E59"/>
      </a:dk2>
      <a:lt2>
        <a:srgbClr val="FFFFFF"/>
      </a:lt2>
      <a:accent1>
        <a:srgbClr val="33A3AF"/>
      </a:accent1>
      <a:accent2>
        <a:srgbClr val="85B248"/>
      </a:accent2>
      <a:accent3>
        <a:srgbClr val="2685C0"/>
      </a:accent3>
      <a:accent4>
        <a:srgbClr val="DDAC53"/>
      </a:accent4>
      <a:accent5>
        <a:srgbClr val="919785"/>
      </a:accent5>
      <a:accent6>
        <a:srgbClr val="CB4D3D"/>
      </a:accent6>
      <a:hlink>
        <a:srgbClr val="397D52"/>
      </a:hlink>
      <a:folHlink>
        <a:srgbClr val="00AAE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Experience ORNL 2022-0518" id="{A2B9D5F2-B8A9-4DD4-9912-3B68DCA6422A}" vid="{F30427FC-7527-44A9-8488-BD8CC0463E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ORNL</Template>
  <TotalTime>2565</TotalTime>
  <Words>2537</Words>
  <Application>Microsoft Macintosh PowerPoint</Application>
  <PresentationFormat>Widescreen</PresentationFormat>
  <Paragraphs>392</Paragraphs>
  <Slides>40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Calibri</vt:lpstr>
      <vt:lpstr>Cambria</vt:lpstr>
      <vt:lpstr>Cambria Math</vt:lpstr>
      <vt:lpstr>Century Gothic</vt:lpstr>
      <vt:lpstr>Symbol</vt:lpstr>
      <vt:lpstr>Times</vt:lpstr>
      <vt:lpstr>Times New Roman</vt:lpstr>
      <vt:lpstr>ORNL</vt:lpstr>
      <vt:lpstr>Integrated modelling for fusion devices </vt:lpstr>
      <vt:lpstr>My background</vt:lpstr>
      <vt:lpstr>Key Takeaways </vt:lpstr>
      <vt:lpstr>Theoretical descriptions of Plasma</vt:lpstr>
      <vt:lpstr>Theoretical descriptions of Plasma</vt:lpstr>
      <vt:lpstr>Kinetic description </vt:lpstr>
      <vt:lpstr>Gyrokinetic equation in fusion plasmas</vt:lpstr>
      <vt:lpstr>Theoretical descriptions of Plasma</vt:lpstr>
      <vt:lpstr>When we take moments of kinetic-Vlasov equation, we obtain fluid equations for plasma</vt:lpstr>
      <vt:lpstr>PowerPoint Presentation</vt:lpstr>
      <vt:lpstr>Theoretical descriptions of Plasma</vt:lpstr>
      <vt:lpstr>Fluid model in a magnetized plasma can be simplified to MHD model</vt:lpstr>
      <vt:lpstr>Theoretical descriptions of Plasma</vt:lpstr>
      <vt:lpstr>Plasma modelling is to solve the differential equations and identify the spatiotemporal behavior of a plasma system</vt:lpstr>
      <vt:lpstr>Core and edge plasma conditions are very different in a fusion device </vt:lpstr>
      <vt:lpstr>Dynamics of core plasmas are defined by gyrokinetic models whereas edge plasmas are defined by fluid models</vt:lpstr>
      <vt:lpstr>Integrated Modelling for fusion reactor design</vt:lpstr>
      <vt:lpstr>What is integrated modeling?</vt:lpstr>
      <vt:lpstr>PowerPoint Presentation</vt:lpstr>
      <vt:lpstr>Approach: flexible component-based framework &amp; data structure</vt:lpstr>
      <vt:lpstr>Approach: flexible component-based framework &amp; data structure</vt:lpstr>
      <vt:lpstr>Energetic particles have higher temperature in comparison to thermal plasma</vt:lpstr>
      <vt:lpstr>PowerPoint Presentation</vt:lpstr>
      <vt:lpstr>Challenge- Waves may interact resonantly with charged particles and can become unstable </vt:lpstr>
      <vt:lpstr>How do energetic particles cause Alfvén instabilities?</vt:lpstr>
      <vt:lpstr>To demonstrate an economically viable fusion energy source energetic alpha particle confinement is necessary</vt:lpstr>
      <vt:lpstr>Theoretical Model for FAR3d code</vt:lpstr>
      <vt:lpstr>FAR3d pseudo-spectral representation</vt:lpstr>
      <vt:lpstr>Structure of FAR3d equations:</vt:lpstr>
      <vt:lpstr>Linear Solver</vt:lpstr>
      <vt:lpstr>Alfven eigenmodes observed in DIII-D</vt:lpstr>
      <vt:lpstr>Reversed Shear Alfven Eigenmode (RSAE)</vt:lpstr>
      <vt:lpstr>Reversed Shear Alfven Eigenmode (RSAE)</vt:lpstr>
      <vt:lpstr>Challenge: Energetic alpha particle transport and losses may limit performance of a reactor-level fusion device</vt:lpstr>
      <vt:lpstr>Goal: Develop a surrogate model of alpha transport using nonlinear FAR3d simulations</vt:lpstr>
      <vt:lpstr>Key Takeaways </vt:lpstr>
      <vt:lpstr>Picture with Prof. Takaki Kajita during Lindau meeting</vt:lpstr>
      <vt:lpstr>Toroidal coordinates  </vt:lpstr>
      <vt:lpstr>Effect of fast particle β</vt:lpstr>
      <vt:lpstr>Effect of fast particle energy via vth,f/vA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fusion plasmas </dc:title>
  <dc:creator>Ghai, Yashika</dc:creator>
  <cp:lastModifiedBy>Ghai, Yashika</cp:lastModifiedBy>
  <cp:revision>11</cp:revision>
  <cp:lastPrinted>2022-02-08T14:36:52Z</cp:lastPrinted>
  <dcterms:created xsi:type="dcterms:W3CDTF">2024-05-28T21:31:31Z</dcterms:created>
  <dcterms:modified xsi:type="dcterms:W3CDTF">2024-06-21T16:00:05Z</dcterms:modified>
</cp:coreProperties>
</file>