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media/image40.jpg" ContentType="image/jpg"/>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93455" r:id="rId6"/>
  </p:sldMasterIdLst>
  <p:notesMasterIdLst>
    <p:notesMasterId r:id="rId53"/>
  </p:notesMasterIdLst>
  <p:handoutMasterIdLst>
    <p:handoutMasterId r:id="rId54"/>
  </p:handoutMasterIdLst>
  <p:sldIdLst>
    <p:sldId id="400" r:id="rId7"/>
    <p:sldId id="1613" r:id="rId8"/>
    <p:sldId id="1612" r:id="rId9"/>
    <p:sldId id="1611" r:id="rId10"/>
    <p:sldId id="1609" r:id="rId11"/>
    <p:sldId id="1610" r:id="rId12"/>
    <p:sldId id="1599" r:id="rId13"/>
    <p:sldId id="1591" r:id="rId14"/>
    <p:sldId id="1555" r:id="rId15"/>
    <p:sldId id="1600" r:id="rId16"/>
    <p:sldId id="1602" r:id="rId17"/>
    <p:sldId id="1556" r:id="rId18"/>
    <p:sldId id="1557" r:id="rId19"/>
    <p:sldId id="1595" r:id="rId20"/>
    <p:sldId id="1596" r:id="rId21"/>
    <p:sldId id="1597" r:id="rId22"/>
    <p:sldId id="1598" r:id="rId23"/>
    <p:sldId id="1583" r:id="rId24"/>
    <p:sldId id="1559" r:id="rId25"/>
    <p:sldId id="486" r:id="rId26"/>
    <p:sldId id="1590" r:id="rId27"/>
    <p:sldId id="333" r:id="rId28"/>
    <p:sldId id="1603" r:id="rId29"/>
    <p:sldId id="1606" r:id="rId30"/>
    <p:sldId id="1585" r:id="rId31"/>
    <p:sldId id="1562" r:id="rId32"/>
    <p:sldId id="1574" r:id="rId33"/>
    <p:sldId id="1577" r:id="rId34"/>
    <p:sldId id="1578" r:id="rId35"/>
    <p:sldId id="1581" r:id="rId36"/>
    <p:sldId id="1580" r:id="rId37"/>
    <p:sldId id="499" r:id="rId38"/>
    <p:sldId id="485" r:id="rId39"/>
    <p:sldId id="1594" r:id="rId40"/>
    <p:sldId id="1615" r:id="rId41"/>
    <p:sldId id="1573" r:id="rId42"/>
    <p:sldId id="1592" r:id="rId43"/>
    <p:sldId id="1605" r:id="rId44"/>
    <p:sldId id="1576" r:id="rId45"/>
    <p:sldId id="1604" r:id="rId46"/>
    <p:sldId id="1543" r:id="rId47"/>
    <p:sldId id="1593" r:id="rId48"/>
    <p:sldId id="1544" r:id="rId49"/>
    <p:sldId id="1553" r:id="rId50"/>
    <p:sldId id="1550" r:id="rId51"/>
    <p:sldId id="1614" r:id="rId52"/>
  </p:sldIdLst>
  <p:sldSz cx="9144000" cy="5143500" type="screen16x9"/>
  <p:notesSz cx="6858000" cy="9144000"/>
  <p:defaultTextStyle>
    <a:defPPr>
      <a:defRPr lang="en-US"/>
    </a:defPPr>
    <a:lvl1pPr algn="l" defTabSz="457200" rtl="0" fontAlgn="base">
      <a:spcBef>
        <a:spcPct val="0"/>
      </a:spcBef>
      <a:spcAft>
        <a:spcPct val="0"/>
      </a:spcAft>
      <a:defRPr kern="1200">
        <a:solidFill>
          <a:schemeClr val="tx1"/>
        </a:solidFill>
        <a:latin typeface="Century Gothic" panose="020B0502020202020204" pitchFamily="34" charset="0"/>
        <a:ea typeface="ＭＳ Ｐゴシック" panose="020B0600070205080204" pitchFamily="34" charset="-128"/>
        <a:cs typeface="+mn-cs"/>
      </a:defRPr>
    </a:lvl1pPr>
    <a:lvl2pPr marL="457200" algn="l" defTabSz="457200" rtl="0" fontAlgn="base">
      <a:spcBef>
        <a:spcPct val="0"/>
      </a:spcBef>
      <a:spcAft>
        <a:spcPct val="0"/>
      </a:spcAft>
      <a:defRPr kern="1200">
        <a:solidFill>
          <a:schemeClr val="tx1"/>
        </a:solidFill>
        <a:latin typeface="Century Gothic" panose="020B0502020202020204" pitchFamily="34" charset="0"/>
        <a:ea typeface="ＭＳ Ｐゴシック" panose="020B0600070205080204" pitchFamily="34" charset="-128"/>
        <a:cs typeface="+mn-cs"/>
      </a:defRPr>
    </a:lvl2pPr>
    <a:lvl3pPr marL="914400" algn="l" defTabSz="457200" rtl="0" fontAlgn="base">
      <a:spcBef>
        <a:spcPct val="0"/>
      </a:spcBef>
      <a:spcAft>
        <a:spcPct val="0"/>
      </a:spcAft>
      <a:defRPr kern="1200">
        <a:solidFill>
          <a:schemeClr val="tx1"/>
        </a:solidFill>
        <a:latin typeface="Century Gothic" panose="020B0502020202020204" pitchFamily="34" charset="0"/>
        <a:ea typeface="ＭＳ Ｐゴシック" panose="020B0600070205080204" pitchFamily="34" charset="-128"/>
        <a:cs typeface="+mn-cs"/>
      </a:defRPr>
    </a:lvl3pPr>
    <a:lvl4pPr marL="1371600" algn="l" defTabSz="457200" rtl="0" fontAlgn="base">
      <a:spcBef>
        <a:spcPct val="0"/>
      </a:spcBef>
      <a:spcAft>
        <a:spcPct val="0"/>
      </a:spcAft>
      <a:defRPr kern="1200">
        <a:solidFill>
          <a:schemeClr val="tx1"/>
        </a:solidFill>
        <a:latin typeface="Century Gothic" panose="020B0502020202020204" pitchFamily="34" charset="0"/>
        <a:ea typeface="ＭＳ Ｐゴシック" panose="020B0600070205080204" pitchFamily="34" charset="-128"/>
        <a:cs typeface="+mn-cs"/>
      </a:defRPr>
    </a:lvl4pPr>
    <a:lvl5pPr marL="1828800" algn="l" defTabSz="457200" rtl="0" fontAlgn="base">
      <a:spcBef>
        <a:spcPct val="0"/>
      </a:spcBef>
      <a:spcAft>
        <a:spcPct val="0"/>
      </a:spcAft>
      <a:defRPr kern="1200">
        <a:solidFill>
          <a:schemeClr val="tx1"/>
        </a:solidFill>
        <a:latin typeface="Century Gothic" panose="020B0502020202020204" pitchFamily="34" charset="0"/>
        <a:ea typeface="ＭＳ Ｐゴシック" panose="020B0600070205080204" pitchFamily="34" charset="-128"/>
        <a:cs typeface="+mn-cs"/>
      </a:defRPr>
    </a:lvl5pPr>
    <a:lvl6pPr marL="2286000" algn="l" defTabSz="914400" rtl="0" eaLnBrk="1" latinLnBrk="0" hangingPunct="1">
      <a:defRPr kern="1200">
        <a:solidFill>
          <a:schemeClr val="tx1"/>
        </a:solidFill>
        <a:latin typeface="Century Gothic" panose="020B0502020202020204" pitchFamily="34" charset="0"/>
        <a:ea typeface="ＭＳ Ｐゴシック" panose="020B0600070205080204" pitchFamily="34" charset="-128"/>
        <a:cs typeface="+mn-cs"/>
      </a:defRPr>
    </a:lvl6pPr>
    <a:lvl7pPr marL="2743200" algn="l" defTabSz="914400" rtl="0" eaLnBrk="1" latinLnBrk="0" hangingPunct="1">
      <a:defRPr kern="1200">
        <a:solidFill>
          <a:schemeClr val="tx1"/>
        </a:solidFill>
        <a:latin typeface="Century Gothic" panose="020B0502020202020204" pitchFamily="34" charset="0"/>
        <a:ea typeface="ＭＳ Ｐゴシック" panose="020B0600070205080204" pitchFamily="34" charset="-128"/>
        <a:cs typeface="+mn-cs"/>
      </a:defRPr>
    </a:lvl7pPr>
    <a:lvl8pPr marL="3200400" algn="l" defTabSz="914400" rtl="0" eaLnBrk="1" latinLnBrk="0" hangingPunct="1">
      <a:defRPr kern="1200">
        <a:solidFill>
          <a:schemeClr val="tx1"/>
        </a:solidFill>
        <a:latin typeface="Century Gothic" panose="020B0502020202020204" pitchFamily="34" charset="0"/>
        <a:ea typeface="ＭＳ Ｐゴシック" panose="020B0600070205080204" pitchFamily="34" charset="-128"/>
        <a:cs typeface="+mn-cs"/>
      </a:defRPr>
    </a:lvl8pPr>
    <a:lvl9pPr marL="3657600" algn="l" defTabSz="914400" rtl="0" eaLnBrk="1" latinLnBrk="0" hangingPunct="1">
      <a:defRPr kern="1200">
        <a:solidFill>
          <a:schemeClr val="tx1"/>
        </a:solidFill>
        <a:latin typeface="Century Gothic" panose="020B0502020202020204" pitchFamily="34" charset="0"/>
        <a:ea typeface="ＭＳ Ｐゴシック" panose="020B0600070205080204" pitchFamily="34" charset="-128"/>
        <a:cs typeface="+mn-cs"/>
      </a:defRPr>
    </a:lvl9pPr>
  </p:defaultTextStyle>
  <p:extLst>
    <p:ext uri="{521415D9-36F7-43E2-AB2F-B90AF26B5E84}">
      <p14:sectionLst xmlns:p14="http://schemas.microsoft.com/office/powerpoint/2010/main">
        <p14:section name="Title" id="{07BD13B6-77A1-5C45-9F28-C0678F0D0AF1}">
          <p14:sldIdLst>
            <p14:sldId id="400"/>
          </p14:sldIdLst>
        </p14:section>
        <p14:section name="Introduce myself" id="{9CB035EF-A655-1443-9D77-3F33CA947FB4}">
          <p14:sldIdLst>
            <p14:sldId id="1613"/>
            <p14:sldId id="1612"/>
            <p14:sldId id="1611"/>
            <p14:sldId id="1609"/>
            <p14:sldId id="1610"/>
            <p14:sldId id="1599"/>
          </p14:sldIdLst>
        </p14:section>
        <p14:section name="Brief overview/review of concepts" id="{50B60AB1-4706-D54B-887C-A9F53BD7718B}">
          <p14:sldIdLst>
            <p14:sldId id="1591"/>
            <p14:sldId id="1555"/>
            <p14:sldId id="1600"/>
            <p14:sldId id="1602"/>
            <p14:sldId id="1556"/>
            <p14:sldId id="1557"/>
            <p14:sldId id="1595"/>
            <p14:sldId id="1596"/>
            <p14:sldId id="1597"/>
            <p14:sldId id="1598"/>
            <p14:sldId id="1583"/>
          </p14:sldIdLst>
        </p14:section>
        <p14:section name="How Does a Tokamak Work" id="{82F8C3EE-F09A-4F42-9843-3ED9BC7FBB2C}">
          <p14:sldIdLst>
            <p14:sldId id="1559"/>
            <p14:sldId id="486"/>
            <p14:sldId id="1590"/>
            <p14:sldId id="333"/>
            <p14:sldId id="1603"/>
            <p14:sldId id="1606"/>
            <p14:sldId id="1585"/>
            <p14:sldId id="1562"/>
            <p14:sldId id="1574"/>
            <p14:sldId id="1577"/>
            <p14:sldId id="1578"/>
            <p14:sldId id="1581"/>
            <p14:sldId id="1580"/>
            <p14:sldId id="499"/>
            <p14:sldId id="485"/>
            <p14:sldId id="1594"/>
            <p14:sldId id="1615"/>
            <p14:sldId id="1573"/>
            <p14:sldId id="1592"/>
          </p14:sldIdLst>
        </p14:section>
        <p14:section name="Tokamak Research" id="{92A116FB-A651-6846-B434-FCA8139D9103}">
          <p14:sldIdLst>
            <p14:sldId id="1605"/>
            <p14:sldId id="1576"/>
            <p14:sldId id="1604"/>
            <p14:sldId id="1543"/>
          </p14:sldIdLst>
        </p14:section>
        <p14:section name="What Tokamaks Exist/Worldwide Context" id="{A14FDAAC-CCF4-B24C-837E-332A1FA7E8C3}">
          <p14:sldIdLst>
            <p14:sldId id="1593"/>
            <p14:sldId id="1544"/>
            <p14:sldId id="1553"/>
          </p14:sldIdLst>
        </p14:section>
        <p14:section name="Conclusions" id="{AB0F64A5-D413-D849-AFCE-257B5160A518}">
          <p14:sldIdLst>
            <p14:sldId id="1550"/>
            <p14:sldId id="1614"/>
          </p14:sldIdLst>
        </p14:section>
      </p14:sectionLst>
    </p:ex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tthias" initials="MK" lastIdx="2" clrIdx="0"/>
</p:cmAuthorLst>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432FF"/>
    <a:srgbClr val="FFFFFF"/>
    <a:srgbClr val="FBC02D"/>
    <a:srgbClr val="FFFD78"/>
    <a:srgbClr val="FF40FF"/>
    <a:srgbClr val="2F69F4"/>
    <a:srgbClr val="4A52F4"/>
    <a:srgbClr val="0080DE"/>
    <a:srgbClr val="080EC0"/>
    <a:srgbClr val="DFDD1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997"/>
    <p:restoredTop sz="74476" autoAdjust="0"/>
  </p:normalViewPr>
  <p:slideViewPr>
    <p:cSldViewPr snapToGrid="0">
      <p:cViewPr varScale="1">
        <p:scale>
          <a:sx n="68" d="100"/>
          <a:sy n="68" d="100"/>
        </p:scale>
        <p:origin x="1108" y="48"/>
      </p:cViewPr>
      <p:guideLst>
        <p:guide orient="horz" pos="1620"/>
        <p:guide pos="2880"/>
      </p:guideLst>
    </p:cSldViewPr>
  </p:slideViewPr>
  <p:notesTextViewPr>
    <p:cViewPr>
      <p:scale>
        <a:sx n="100" d="100"/>
        <a:sy n="100" d="100"/>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commentAuthors" Target="commentAuthor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slide" Target="slides/slide35.xml"/><Relationship Id="rId54"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Master" Target="slideMasters/slideMaster1.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notesMaster" Target="notesMasters/notesMaster1.xml"/><Relationship Id="rId58" Type="http://schemas.openxmlformats.org/officeDocument/2006/relationships/theme" Target="theme/theme1.xml"/><Relationship Id="rId5" Type="http://schemas.openxmlformats.org/officeDocument/2006/relationships/customXml" Target="../customXml/item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viewProps" Target="viewProp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presProps" Target="presProps.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customXml" Target="../customXml/item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2C20860-1B62-A846-AD48-0915F5D8144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25CC5E28-1E23-B245-A32B-39740D9AC0D6}"/>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2C33524-A3F2-EC4D-A121-FA205CACFB24}" type="datetimeFigureOut">
              <a:rPr lang="en-US" smtClean="0"/>
              <a:t>6/10/2024</a:t>
            </a:fld>
            <a:endParaRPr lang="en-US"/>
          </a:p>
        </p:txBody>
      </p:sp>
      <p:sp>
        <p:nvSpPr>
          <p:cNvPr id="4" name="Footer Placeholder 3">
            <a:extLst>
              <a:ext uri="{FF2B5EF4-FFF2-40B4-BE49-F238E27FC236}">
                <a16:creationId xmlns:a16="http://schemas.microsoft.com/office/drawing/2014/main" id="{DD52338E-228C-2F49-958C-2479A93A4364}"/>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F0E74D74-1776-3E4A-B6BC-3311E0ECFDA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72494BA-263A-5E4D-BE8D-10CDB21948A1}" type="slidenum">
              <a:rPr lang="en-US" smtClean="0"/>
              <a:t>‹#›</a:t>
            </a:fld>
            <a:endParaRPr lang="en-US"/>
          </a:p>
        </p:txBody>
      </p:sp>
    </p:spTree>
    <p:extLst>
      <p:ext uri="{BB962C8B-B14F-4D97-AF65-F5344CB8AC3E}">
        <p14:creationId xmlns:p14="http://schemas.microsoft.com/office/powerpoint/2010/main" val="336085585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41E1265-0AB1-1B4F-B892-3C0787CF6FB1}"/>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Century Gothic" charset="0"/>
                <a:ea typeface="ＭＳ Ｐゴシック" charset="0"/>
                <a:cs typeface="ＭＳ Ｐゴシック" charset="0"/>
              </a:defRPr>
            </a:lvl1pPr>
          </a:lstStyle>
          <a:p>
            <a:pPr>
              <a:defRPr/>
            </a:pPr>
            <a:endParaRPr lang="en-US"/>
          </a:p>
        </p:txBody>
      </p:sp>
      <p:sp>
        <p:nvSpPr>
          <p:cNvPr id="3" name="Date Placeholder 2">
            <a:extLst>
              <a:ext uri="{FF2B5EF4-FFF2-40B4-BE49-F238E27FC236}">
                <a16:creationId xmlns:a16="http://schemas.microsoft.com/office/drawing/2014/main" id="{21B2F4CB-9209-364E-B3A3-725AFF9F37D9}"/>
              </a:ext>
            </a:extLst>
          </p:cNvPr>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vl1pPr>
          </a:lstStyle>
          <a:p>
            <a:fld id="{4315D798-7D4C-F94A-97CD-4DA49B0D0BA9}" type="datetimeFigureOut">
              <a:rPr lang="en-US" altLang="en-US"/>
              <a:pPr/>
              <a:t>6/10/2024</a:t>
            </a:fld>
            <a:endParaRPr lang="en-US" altLang="en-US"/>
          </a:p>
        </p:txBody>
      </p:sp>
      <p:sp>
        <p:nvSpPr>
          <p:cNvPr id="4" name="Slide Image Placeholder 3">
            <a:extLst>
              <a:ext uri="{FF2B5EF4-FFF2-40B4-BE49-F238E27FC236}">
                <a16:creationId xmlns:a16="http://schemas.microsoft.com/office/drawing/2014/main" id="{8A161E31-D2F8-224F-8674-282E8A5A9BC0}"/>
              </a:ext>
            </a:extLst>
          </p:cNvPr>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1D123F38-777E-3542-8226-881732488936}"/>
              </a:ext>
            </a:extLst>
          </p:cNvPr>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0FC1F73E-94AD-9541-93FA-05216C5530D6}"/>
              </a:ext>
            </a:extLst>
          </p:cNvPr>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Century Gothic" charset="0"/>
                <a:ea typeface="ＭＳ Ｐゴシック" charset="0"/>
                <a:cs typeface="ＭＳ Ｐゴシック" charset="0"/>
              </a:defRPr>
            </a:lvl1pPr>
          </a:lstStyle>
          <a:p>
            <a:pPr>
              <a:defRPr/>
            </a:pPr>
            <a:endParaRPr lang="en-US"/>
          </a:p>
        </p:txBody>
      </p:sp>
      <p:sp>
        <p:nvSpPr>
          <p:cNvPr id="7" name="Slide Number Placeholder 6">
            <a:extLst>
              <a:ext uri="{FF2B5EF4-FFF2-40B4-BE49-F238E27FC236}">
                <a16:creationId xmlns:a16="http://schemas.microsoft.com/office/drawing/2014/main" id="{C15606C2-83E6-E24D-B0CA-8EE1E40A842B}"/>
              </a:ext>
            </a:extLst>
          </p:cNvPr>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3BC9D3E4-3126-2745-A1E0-B155ED247D61}" type="slidenum">
              <a:rPr lang="en-US" altLang="en-US"/>
              <a:pPr/>
              <a:t>‹#›</a:t>
            </a:fld>
            <a:endParaRPr lang="en-US" altLang="en-US"/>
          </a:p>
        </p:txBody>
      </p:sp>
    </p:spTree>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ヒラギノ角ゴ Pro W3" charset="0"/>
        <a:cs typeface="ヒラギノ角ゴ Pro W3" charset="0"/>
      </a:defRPr>
    </a:lvl1pPr>
    <a:lvl2pPr marL="457200" algn="l" defTabSz="457200" rtl="0" eaLnBrk="0" fontAlgn="base" hangingPunct="0">
      <a:spcBef>
        <a:spcPct val="30000"/>
      </a:spcBef>
      <a:spcAft>
        <a:spcPct val="0"/>
      </a:spcAft>
      <a:defRPr sz="1200" kern="1200">
        <a:solidFill>
          <a:schemeClr val="tx1"/>
        </a:solidFill>
        <a:latin typeface="+mn-lt"/>
        <a:ea typeface="ヒラギノ角ゴ Pro W3" charset="0"/>
        <a:cs typeface="+mn-cs"/>
      </a:defRPr>
    </a:lvl2pPr>
    <a:lvl3pPr marL="914400" algn="l" defTabSz="457200" rtl="0" eaLnBrk="0" fontAlgn="base" hangingPunct="0">
      <a:spcBef>
        <a:spcPct val="30000"/>
      </a:spcBef>
      <a:spcAft>
        <a:spcPct val="0"/>
      </a:spcAft>
      <a:defRPr sz="1200" kern="1200">
        <a:solidFill>
          <a:schemeClr val="tx1"/>
        </a:solidFill>
        <a:latin typeface="+mn-lt"/>
        <a:ea typeface="ヒラギノ角ゴ Pro W3" charset="0"/>
        <a:cs typeface="+mn-cs"/>
      </a:defRPr>
    </a:lvl3pPr>
    <a:lvl4pPr marL="1371600" algn="l" defTabSz="457200" rtl="0" eaLnBrk="0" fontAlgn="base" hangingPunct="0">
      <a:spcBef>
        <a:spcPct val="30000"/>
      </a:spcBef>
      <a:spcAft>
        <a:spcPct val="0"/>
      </a:spcAft>
      <a:defRPr sz="1200" kern="1200">
        <a:solidFill>
          <a:schemeClr val="tx1"/>
        </a:solidFill>
        <a:latin typeface="+mn-lt"/>
        <a:ea typeface="ヒラギノ角ゴ Pro W3" charset="0"/>
        <a:cs typeface="+mn-cs"/>
      </a:defRPr>
    </a:lvl4pPr>
    <a:lvl5pPr marL="1828800" algn="l" defTabSz="457200" rtl="0" eaLnBrk="0" fontAlgn="base" hangingPunct="0">
      <a:spcBef>
        <a:spcPct val="30000"/>
      </a:spcBef>
      <a:spcAft>
        <a:spcPct val="0"/>
      </a:spcAft>
      <a:defRPr sz="1200" kern="1200">
        <a:solidFill>
          <a:schemeClr val="tx1"/>
        </a:solidFill>
        <a:latin typeface="+mn-lt"/>
        <a:ea typeface="ヒラギノ角ゴ Pro W3"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BC9D3E4-3126-2745-A1E0-B155ED247D61}" type="slidenum">
              <a:rPr lang="en-US" altLang="en-US" smtClean="0"/>
              <a:pPr/>
              <a:t>1</a:t>
            </a:fld>
            <a:endParaRPr lang="en-US" altLang="en-US"/>
          </a:p>
        </p:txBody>
      </p:sp>
    </p:spTree>
    <p:extLst>
      <p:ext uri="{BB962C8B-B14F-4D97-AF65-F5344CB8AC3E}">
        <p14:creationId xmlns:p14="http://schemas.microsoft.com/office/powerpoint/2010/main" val="24326865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You have a current running through the plasma,</a:t>
            </a:r>
            <a:r>
              <a:rPr lang="en-US" baseline="0" dirty="0" smtClean="0"/>
              <a:t> distributed throughout the plasma, but in the toroidal direction. And you have the externally applied toroidal field. These give you the twisted field lines we saw in the previous slide. What you have here is n</a:t>
            </a:r>
            <a:r>
              <a:rPr lang="en-US" dirty="0" smtClean="0"/>
              <a:t>ested surfaces on which the magnetic field lines lie. These are surfaces of constant</a:t>
            </a:r>
            <a:r>
              <a:rPr lang="en-US" baseline="0" dirty="0" smtClean="0"/>
              <a:t> magnetic flux. Each one of these surfaces have a different safety number q. </a:t>
            </a:r>
          </a:p>
          <a:p>
            <a:endParaRPr lang="en-US" baseline="0" dirty="0" smtClean="0"/>
          </a:p>
          <a:p>
            <a:r>
              <a:rPr lang="en-US" baseline="0" dirty="0" smtClean="0"/>
              <a:t>Called safety factor because it is related to the stability.. For higher values of q, the plasma is more stable. Poloidal transits are driven by currents. A higher current has a lower q.  </a:t>
            </a:r>
          </a:p>
          <a:p>
            <a:endParaRPr lang="en-US" baseline="0" dirty="0" smtClean="0"/>
          </a:p>
          <a:p>
            <a:r>
              <a:rPr lang="en-US" baseline="0" dirty="0" smtClean="0"/>
              <a:t>Happens in tokamaks but also just happens in current carrying plasmas.</a:t>
            </a:r>
          </a:p>
          <a:p>
            <a:endParaRPr lang="en-US" baseline="0" dirty="0" smtClean="0"/>
          </a:p>
          <a:p>
            <a:r>
              <a:rPr lang="en-US" baseline="0" dirty="0" smtClean="0"/>
              <a:t>Q_95 is the value of q just inside the last closed flux surface.</a:t>
            </a:r>
            <a:endParaRPr lang="en-US" dirty="0"/>
          </a:p>
        </p:txBody>
      </p:sp>
      <p:sp>
        <p:nvSpPr>
          <p:cNvPr id="4" name="Slide Number Placeholder 3"/>
          <p:cNvSpPr>
            <a:spLocks noGrp="1"/>
          </p:cNvSpPr>
          <p:nvPr>
            <p:ph type="sldNum" sz="quarter" idx="10"/>
          </p:nvPr>
        </p:nvSpPr>
        <p:spPr/>
        <p:txBody>
          <a:bodyPr/>
          <a:lstStyle/>
          <a:p>
            <a:fld id="{EB4061E5-CA2A-2E42-94AE-15B56F682B7A}" type="slidenum">
              <a:rPr lang="en-US" smtClean="0"/>
              <a:t>20</a:t>
            </a:fld>
            <a:endParaRPr lang="en-US"/>
          </a:p>
        </p:txBody>
      </p:sp>
    </p:spTree>
    <p:extLst>
      <p:ext uri="{BB962C8B-B14F-4D97-AF65-F5344CB8AC3E}">
        <p14:creationId xmlns:p14="http://schemas.microsoft.com/office/powerpoint/2010/main" val="31567180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B4061E5-CA2A-2E42-94AE-15B56F682B7A}" type="slidenum">
              <a:rPr lang="en-US" smtClean="0"/>
              <a:t>21</a:t>
            </a:fld>
            <a:endParaRPr lang="en-US"/>
          </a:p>
        </p:txBody>
      </p:sp>
    </p:spTree>
    <p:extLst>
      <p:ext uri="{BB962C8B-B14F-4D97-AF65-F5344CB8AC3E}">
        <p14:creationId xmlns:p14="http://schemas.microsoft.com/office/powerpoint/2010/main" val="27657569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MHD is treating plasma as single conducting fluid, Ideal MHD is treating it as</a:t>
            </a:r>
            <a:r>
              <a:rPr lang="en-US" baseline="0" dirty="0" smtClean="0"/>
              <a:t> a perfectly conducting fluid. </a:t>
            </a:r>
          </a:p>
          <a:p>
            <a:endParaRPr lang="en-US" baseline="0" dirty="0" smtClean="0"/>
          </a:p>
          <a:p>
            <a:r>
              <a:rPr lang="en-US" baseline="0" dirty="0" smtClean="0"/>
              <a:t>G-S </a:t>
            </a:r>
            <a:r>
              <a:rPr lang="en-US" baseline="0" dirty="0" err="1" smtClean="0"/>
              <a:t>eqn</a:t>
            </a:r>
            <a:r>
              <a:rPr lang="en-US" baseline="0" dirty="0" smtClean="0"/>
              <a:t> is an MHD equilibrium equation in toroidally symmetric geometry. This is what applies in tokamaks.</a:t>
            </a:r>
          </a:p>
          <a:p>
            <a:endParaRPr lang="en-US" baseline="0" dirty="0" smtClean="0"/>
          </a:p>
          <a:p>
            <a:r>
              <a:rPr lang="en-US" baseline="0" dirty="0" smtClean="0"/>
              <a:t>This is just force balance between magnetic force and plasma pressure.</a:t>
            </a:r>
          </a:p>
          <a:p>
            <a:endParaRPr lang="en-US" baseline="0" dirty="0" smtClean="0"/>
          </a:p>
          <a:p>
            <a:r>
              <a:rPr lang="en-US" dirty="0" smtClean="0"/>
              <a:t>What this does is relates poloidal flux function psi to the pressure and current flux function. SO we can solve for these surfaces, experimentally. On the r, cross section of DIII-D tokamak, these are the surfaces of constant flux.</a:t>
            </a:r>
            <a:endParaRPr lang="en-US" dirty="0"/>
          </a:p>
        </p:txBody>
      </p:sp>
      <p:sp>
        <p:nvSpPr>
          <p:cNvPr id="4" name="Slide Number Placeholder 3"/>
          <p:cNvSpPr>
            <a:spLocks noGrp="1"/>
          </p:cNvSpPr>
          <p:nvPr>
            <p:ph type="sldNum" sz="quarter" idx="10"/>
          </p:nvPr>
        </p:nvSpPr>
        <p:spPr/>
        <p:txBody>
          <a:bodyPr/>
          <a:lstStyle/>
          <a:p>
            <a:fld id="{EB4061E5-CA2A-2E42-94AE-15B56F682B7A}" type="slidenum">
              <a:rPr lang="en-US" smtClean="0"/>
              <a:t>22</a:t>
            </a:fld>
            <a:endParaRPr lang="en-US"/>
          </a:p>
        </p:txBody>
      </p:sp>
    </p:spTree>
    <p:extLst>
      <p:ext uri="{BB962C8B-B14F-4D97-AF65-F5344CB8AC3E}">
        <p14:creationId xmlns:p14="http://schemas.microsoft.com/office/powerpoint/2010/main" val="1100761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More vocabulary.</a:t>
            </a:r>
          </a:p>
          <a:p>
            <a:endParaRPr lang="en-US" dirty="0" smtClean="0"/>
          </a:p>
          <a:p>
            <a:r>
              <a:rPr lang="en-US" dirty="0" smtClean="0"/>
              <a:t>An important concept</a:t>
            </a:r>
            <a:r>
              <a:rPr lang="en-US" baseline="0" dirty="0" smtClean="0"/>
              <a:t> is that a lot of things stay constant on a flux surface. Pressure, current, safety factor q. Magnetic field lines and current lines lie on these surfaces. We can often use flux coordinates to collapse to a 1D system. You can plot current, density, as a function of flux.</a:t>
            </a:r>
          </a:p>
          <a:p>
            <a:endParaRPr lang="en-US" baseline="0" dirty="0" smtClean="0"/>
          </a:p>
          <a:p>
            <a:r>
              <a:rPr lang="en-US" baseline="0" dirty="0" smtClean="0"/>
              <a:t>If you hear someone say an “</a:t>
            </a:r>
            <a:r>
              <a:rPr lang="en-US" baseline="0" dirty="0" err="1" smtClean="0"/>
              <a:t>efit</a:t>
            </a:r>
            <a:r>
              <a:rPr lang="en-US" baseline="0" dirty="0" smtClean="0"/>
              <a:t>”, this is what they are talking about.</a:t>
            </a:r>
            <a:endParaRPr lang="en-US" dirty="0"/>
          </a:p>
        </p:txBody>
      </p:sp>
      <p:sp>
        <p:nvSpPr>
          <p:cNvPr id="4" name="Slide Number Placeholder 3"/>
          <p:cNvSpPr>
            <a:spLocks noGrp="1"/>
          </p:cNvSpPr>
          <p:nvPr>
            <p:ph type="sldNum" sz="quarter" idx="10"/>
          </p:nvPr>
        </p:nvSpPr>
        <p:spPr/>
        <p:txBody>
          <a:bodyPr/>
          <a:lstStyle/>
          <a:p>
            <a:fld id="{EB4061E5-CA2A-2E42-94AE-15B56F682B7A}" type="slidenum">
              <a:rPr lang="en-US" smtClean="0"/>
              <a:t>23</a:t>
            </a:fld>
            <a:endParaRPr lang="en-US"/>
          </a:p>
        </p:txBody>
      </p:sp>
    </p:spTree>
    <p:extLst>
      <p:ext uri="{BB962C8B-B14F-4D97-AF65-F5344CB8AC3E}">
        <p14:creationId xmlns:p14="http://schemas.microsoft.com/office/powerpoint/2010/main" val="39341174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Lets talk about pressure a little bit more. You can think of this as a measure of how magnetically confined</a:t>
            </a:r>
            <a:r>
              <a:rPr lang="en-US" baseline="0" dirty="0" smtClean="0"/>
              <a:t> it is. For an astrophysical </a:t>
            </a:r>
            <a:endParaRPr lang="en-US" dirty="0"/>
          </a:p>
        </p:txBody>
      </p:sp>
      <p:sp>
        <p:nvSpPr>
          <p:cNvPr id="4" name="Slide Number Placeholder 3"/>
          <p:cNvSpPr>
            <a:spLocks noGrp="1"/>
          </p:cNvSpPr>
          <p:nvPr>
            <p:ph type="sldNum" sz="quarter" idx="10"/>
          </p:nvPr>
        </p:nvSpPr>
        <p:spPr/>
        <p:txBody>
          <a:bodyPr/>
          <a:lstStyle/>
          <a:p>
            <a:fld id="{3BC9D3E4-3126-2745-A1E0-B155ED247D61}" type="slidenum">
              <a:rPr lang="en-US" altLang="en-US" smtClean="0"/>
              <a:pPr/>
              <a:t>24</a:t>
            </a:fld>
            <a:endParaRPr lang="en-US" altLang="en-US"/>
          </a:p>
        </p:txBody>
      </p:sp>
    </p:spTree>
    <p:extLst>
      <p:ext uri="{BB962C8B-B14F-4D97-AF65-F5344CB8AC3E}">
        <p14:creationId xmlns:p14="http://schemas.microsoft.com/office/powerpoint/2010/main" val="8753276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How do we do this?</a:t>
            </a:r>
            <a:endParaRPr lang="en-US" dirty="0"/>
          </a:p>
        </p:txBody>
      </p:sp>
      <p:sp>
        <p:nvSpPr>
          <p:cNvPr id="4" name="Slide Number Placeholder 3"/>
          <p:cNvSpPr>
            <a:spLocks noGrp="1"/>
          </p:cNvSpPr>
          <p:nvPr>
            <p:ph type="sldNum" sz="quarter" idx="10"/>
          </p:nvPr>
        </p:nvSpPr>
        <p:spPr/>
        <p:txBody>
          <a:bodyPr/>
          <a:lstStyle/>
          <a:p>
            <a:fld id="{3BC9D3E4-3126-2745-A1E0-B155ED247D61}" type="slidenum">
              <a:rPr lang="en-US" altLang="en-US" smtClean="0"/>
              <a:pPr/>
              <a:t>25</a:t>
            </a:fld>
            <a:endParaRPr lang="en-US" altLang="en-US"/>
          </a:p>
        </p:txBody>
      </p:sp>
    </p:spTree>
    <p:extLst>
      <p:ext uri="{BB962C8B-B14F-4D97-AF65-F5344CB8AC3E}">
        <p14:creationId xmlns:p14="http://schemas.microsoft.com/office/powerpoint/2010/main" val="40572163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BC9D3E4-3126-2745-A1E0-B155ED247D61}" type="slidenum">
              <a:rPr lang="en-US" altLang="en-US" smtClean="0"/>
              <a:pPr/>
              <a:t>26</a:t>
            </a:fld>
            <a:endParaRPr lang="en-US" altLang="en-US"/>
          </a:p>
        </p:txBody>
      </p:sp>
    </p:spTree>
    <p:extLst>
      <p:ext uri="{BB962C8B-B14F-4D97-AF65-F5344CB8AC3E}">
        <p14:creationId xmlns:p14="http://schemas.microsoft.com/office/powerpoint/2010/main" val="5098117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3BC9D3E4-3126-2745-A1E0-B155ED247D61}" type="slidenum">
              <a:rPr lang="en-US" altLang="en-US" smtClean="0"/>
              <a:pPr/>
              <a:t>27</a:t>
            </a:fld>
            <a:endParaRPr lang="en-US" altLang="en-US"/>
          </a:p>
        </p:txBody>
      </p:sp>
    </p:spTree>
    <p:extLst>
      <p:ext uri="{BB962C8B-B14F-4D97-AF65-F5344CB8AC3E}">
        <p14:creationId xmlns:p14="http://schemas.microsoft.com/office/powerpoint/2010/main" val="392513859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That gives us a little bit of an idea of what’s going on but how do we know about the parameters that are important to us?</a:t>
            </a:r>
            <a:endParaRPr lang="en-US" baseline="0" dirty="0" smtClean="0"/>
          </a:p>
          <a:p>
            <a:endParaRPr lang="en-US" baseline="0" dirty="0" smtClean="0"/>
          </a:p>
          <a:p>
            <a:pPr marL="228600" indent="-228600">
              <a:buAutoNum type="arabicParenBoth"/>
            </a:pPr>
            <a:r>
              <a:rPr lang="en-US" baseline="0" dirty="0" smtClean="0"/>
              <a:t>Before plasma starts, ramp up of magnetic field, then at t=0 inductive startup, we see current ramp up, reaches “flat top”</a:t>
            </a:r>
          </a:p>
          <a:p>
            <a:pPr marL="228600" indent="-228600">
              <a:buAutoNum type="arabicParenBoth"/>
            </a:pPr>
            <a:r>
              <a:rPr lang="en-US" baseline="0" dirty="0" smtClean="0"/>
              <a:t>Auxiliary heating power, sum of NBI and ECH, also total radiated power</a:t>
            </a:r>
          </a:p>
          <a:p>
            <a:pPr marL="228600" indent="-228600">
              <a:buAutoNum type="arabicParenBoth"/>
            </a:pPr>
            <a:endParaRPr lang="en-US" baseline="0" dirty="0" smtClean="0"/>
          </a:p>
          <a:p>
            <a:pPr marL="228600" indent="-228600">
              <a:buAutoNum type="arabicParenBoth"/>
            </a:pPr>
            <a:endParaRPr lang="en-US" baseline="0" dirty="0" smtClean="0"/>
          </a:p>
          <a:p>
            <a:endParaRPr lang="en-US" dirty="0"/>
          </a:p>
        </p:txBody>
      </p:sp>
      <p:sp>
        <p:nvSpPr>
          <p:cNvPr id="4" name="Slide Number Placeholder 3"/>
          <p:cNvSpPr>
            <a:spLocks noGrp="1"/>
          </p:cNvSpPr>
          <p:nvPr>
            <p:ph type="sldNum" sz="quarter" idx="10"/>
          </p:nvPr>
        </p:nvSpPr>
        <p:spPr/>
        <p:txBody>
          <a:bodyPr/>
          <a:lstStyle/>
          <a:p>
            <a:fld id="{3BC9D3E4-3126-2745-A1E0-B155ED247D61}" type="slidenum">
              <a:rPr lang="en-US" altLang="en-US" smtClean="0"/>
              <a:pPr/>
              <a:t>28</a:t>
            </a:fld>
            <a:endParaRPr lang="en-US" altLang="en-US"/>
          </a:p>
        </p:txBody>
      </p:sp>
    </p:spTree>
    <p:extLst>
      <p:ext uri="{BB962C8B-B14F-4D97-AF65-F5344CB8AC3E}">
        <p14:creationId xmlns:p14="http://schemas.microsoft.com/office/powerpoint/2010/main" val="43223342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Session leader</a:t>
            </a:r>
          </a:p>
          <a:p>
            <a:r>
              <a:rPr lang="en-US" dirty="0" smtClean="0"/>
              <a:t>Physics operator</a:t>
            </a:r>
          </a:p>
          <a:p>
            <a:r>
              <a:rPr lang="en-US" dirty="0" smtClean="0"/>
              <a:t>Chief operator</a:t>
            </a:r>
          </a:p>
          <a:p>
            <a:r>
              <a:rPr lang="en-US" dirty="0" smtClean="0"/>
              <a:t>Console</a:t>
            </a:r>
            <a:r>
              <a:rPr lang="en-US" baseline="0" dirty="0" smtClean="0"/>
              <a:t> operator</a:t>
            </a:r>
          </a:p>
          <a:p>
            <a:endParaRPr lang="en-US" baseline="0" dirty="0" smtClean="0"/>
          </a:p>
          <a:p>
            <a:r>
              <a:rPr lang="en-US" baseline="0" dirty="0" smtClean="0"/>
              <a:t>30 </a:t>
            </a:r>
            <a:r>
              <a:rPr lang="en-US" baseline="0" dirty="0" err="1" smtClean="0"/>
              <a:t>ish</a:t>
            </a:r>
            <a:r>
              <a:rPr lang="en-US" baseline="0" dirty="0" smtClean="0"/>
              <a:t> people in the control room all working together to make experiment a success. Diagnosticians, theorists, </a:t>
            </a:r>
            <a:endParaRPr lang="en-US" dirty="0"/>
          </a:p>
        </p:txBody>
      </p:sp>
      <p:sp>
        <p:nvSpPr>
          <p:cNvPr id="4" name="Slide Number Placeholder 3"/>
          <p:cNvSpPr>
            <a:spLocks noGrp="1"/>
          </p:cNvSpPr>
          <p:nvPr>
            <p:ph type="sldNum" sz="quarter" idx="10"/>
          </p:nvPr>
        </p:nvSpPr>
        <p:spPr/>
        <p:txBody>
          <a:bodyPr/>
          <a:lstStyle/>
          <a:p>
            <a:fld id="{3BC9D3E4-3126-2745-A1E0-B155ED247D61}" type="slidenum">
              <a:rPr lang="en-US" altLang="en-US" smtClean="0"/>
              <a:pPr/>
              <a:t>30</a:t>
            </a:fld>
            <a:endParaRPr lang="en-US" altLang="en-US"/>
          </a:p>
        </p:txBody>
      </p:sp>
    </p:spTree>
    <p:extLst>
      <p:ext uri="{BB962C8B-B14F-4D97-AF65-F5344CB8AC3E}">
        <p14:creationId xmlns:p14="http://schemas.microsoft.com/office/powerpoint/2010/main" val="41057326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 was very aware coming into the tokamak</a:t>
            </a:r>
            <a:r>
              <a:rPr lang="en-US" baseline="0" dirty="0" smtClean="0"/>
              <a:t> field from fundamental plasma science, and so as a relative outsider, that tokamak talks can be incredibly dense and difficult to follow. So the goals of this talk are give you an intuitive understanding of some of the key concepts in tokamak physics, and also to introduce some of the language so that you can potentially better understand other tokamak talks in the future.</a:t>
            </a:r>
          </a:p>
          <a:p>
            <a:endParaRPr lang="en-US" baseline="0" dirty="0" smtClean="0"/>
          </a:p>
          <a:p>
            <a:r>
              <a:rPr lang="en-US" baseline="0" dirty="0" smtClean="0"/>
              <a:t>I want to acknowledge my colleagues </a:t>
            </a:r>
            <a:r>
              <a:rPr lang="en-US" baseline="0" dirty="0" err="1" smtClean="0"/>
              <a:t>Kathreen</a:t>
            </a:r>
            <a:r>
              <a:rPr lang="en-US" baseline="0" dirty="0" smtClean="0"/>
              <a:t> </a:t>
            </a:r>
            <a:r>
              <a:rPr lang="en-US" baseline="0" dirty="0" err="1" smtClean="0"/>
              <a:t>Thome</a:t>
            </a:r>
            <a:r>
              <a:rPr lang="en-US" baseline="0" dirty="0" smtClean="0"/>
              <a:t> and Theresa Wilks, both of whom have given this lecture in past years and who let me steal and build upon their presentations.</a:t>
            </a:r>
            <a:endParaRPr lang="en-US" dirty="0"/>
          </a:p>
        </p:txBody>
      </p:sp>
      <p:sp>
        <p:nvSpPr>
          <p:cNvPr id="4" name="Slide Number Placeholder 3"/>
          <p:cNvSpPr>
            <a:spLocks noGrp="1"/>
          </p:cNvSpPr>
          <p:nvPr>
            <p:ph type="sldNum" sz="quarter" idx="10"/>
          </p:nvPr>
        </p:nvSpPr>
        <p:spPr/>
        <p:txBody>
          <a:bodyPr/>
          <a:lstStyle/>
          <a:p>
            <a:fld id="{3BC9D3E4-3126-2745-A1E0-B155ED247D61}" type="slidenum">
              <a:rPr lang="en-US" altLang="en-US" smtClean="0"/>
              <a:pPr/>
              <a:t>8</a:t>
            </a:fld>
            <a:endParaRPr lang="en-US" altLang="en-US"/>
          </a:p>
        </p:txBody>
      </p:sp>
    </p:spTree>
    <p:extLst>
      <p:ext uri="{BB962C8B-B14F-4D97-AF65-F5344CB8AC3E}">
        <p14:creationId xmlns:p14="http://schemas.microsoft.com/office/powerpoint/2010/main" val="116993522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~160 ports</a:t>
            </a:r>
            <a:endParaRPr lang="en-US" dirty="0"/>
          </a:p>
        </p:txBody>
      </p:sp>
      <p:sp>
        <p:nvSpPr>
          <p:cNvPr id="4" name="Slide Number Placeholder 3"/>
          <p:cNvSpPr>
            <a:spLocks noGrp="1"/>
          </p:cNvSpPr>
          <p:nvPr>
            <p:ph type="sldNum" sz="quarter" idx="10"/>
          </p:nvPr>
        </p:nvSpPr>
        <p:spPr/>
        <p:txBody>
          <a:bodyPr/>
          <a:lstStyle/>
          <a:p>
            <a:fld id="{3BC9D3E4-3126-2745-A1E0-B155ED247D61}" type="slidenum">
              <a:rPr lang="en-US" altLang="en-US" smtClean="0"/>
              <a:pPr/>
              <a:t>31</a:t>
            </a:fld>
            <a:endParaRPr lang="en-US" altLang="en-US"/>
          </a:p>
        </p:txBody>
      </p:sp>
    </p:spTree>
    <p:extLst>
      <p:ext uri="{BB962C8B-B14F-4D97-AF65-F5344CB8AC3E}">
        <p14:creationId xmlns:p14="http://schemas.microsoft.com/office/powerpoint/2010/main" val="134675646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331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x-none" altLang="x-none">
              <a:ea typeface="ＭＳ Ｐゴシック" charset="-128"/>
            </a:endParaRPr>
          </a:p>
        </p:txBody>
      </p:sp>
      <p:sp>
        <p:nvSpPr>
          <p:cNvPr id="1331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5613">
              <a:spcBef>
                <a:spcPct val="30000"/>
              </a:spcBef>
              <a:defRPr sz="1200">
                <a:solidFill>
                  <a:schemeClr val="tx1"/>
                </a:solidFill>
                <a:latin typeface="Calibri" charset="0"/>
                <a:ea typeface="ＭＳ Ｐゴシック" charset="-128"/>
              </a:defRPr>
            </a:lvl1pPr>
            <a:lvl2pPr marL="742950" indent="-285750" defTabSz="455613">
              <a:spcBef>
                <a:spcPct val="30000"/>
              </a:spcBef>
              <a:defRPr sz="1200">
                <a:solidFill>
                  <a:schemeClr val="tx1"/>
                </a:solidFill>
                <a:latin typeface="Calibri" charset="0"/>
                <a:ea typeface="ＭＳ Ｐゴシック" charset="-128"/>
              </a:defRPr>
            </a:lvl2pPr>
            <a:lvl3pPr marL="1143000" indent="-228600" defTabSz="455613">
              <a:spcBef>
                <a:spcPct val="30000"/>
              </a:spcBef>
              <a:defRPr sz="1200">
                <a:solidFill>
                  <a:schemeClr val="tx1"/>
                </a:solidFill>
                <a:latin typeface="Calibri" charset="0"/>
                <a:ea typeface="ＭＳ Ｐゴシック" charset="-128"/>
              </a:defRPr>
            </a:lvl3pPr>
            <a:lvl4pPr marL="1600200" indent="-228600" defTabSz="455613">
              <a:spcBef>
                <a:spcPct val="30000"/>
              </a:spcBef>
              <a:defRPr sz="1200">
                <a:solidFill>
                  <a:schemeClr val="tx1"/>
                </a:solidFill>
                <a:latin typeface="Calibri" charset="0"/>
                <a:ea typeface="ＭＳ Ｐゴシック" charset="-128"/>
              </a:defRPr>
            </a:lvl4pPr>
            <a:lvl5pPr marL="2057400" indent="-228600" defTabSz="455613">
              <a:spcBef>
                <a:spcPct val="30000"/>
              </a:spcBef>
              <a:defRPr sz="1200">
                <a:solidFill>
                  <a:schemeClr val="tx1"/>
                </a:solidFill>
                <a:latin typeface="Calibri" charset="0"/>
                <a:ea typeface="ＭＳ Ｐゴシック" charset="-128"/>
              </a:defRPr>
            </a:lvl5pPr>
            <a:lvl6pPr marL="2514600" indent="-228600" defTabSz="455613" eaLnBrk="0" fontAlgn="base" hangingPunct="0">
              <a:spcBef>
                <a:spcPct val="30000"/>
              </a:spcBef>
              <a:spcAft>
                <a:spcPct val="0"/>
              </a:spcAft>
              <a:defRPr sz="1200">
                <a:solidFill>
                  <a:schemeClr val="tx1"/>
                </a:solidFill>
                <a:latin typeface="Calibri" charset="0"/>
                <a:ea typeface="ＭＳ Ｐゴシック" charset="-128"/>
              </a:defRPr>
            </a:lvl6pPr>
            <a:lvl7pPr marL="2971800" indent="-228600" defTabSz="455613" eaLnBrk="0" fontAlgn="base" hangingPunct="0">
              <a:spcBef>
                <a:spcPct val="30000"/>
              </a:spcBef>
              <a:spcAft>
                <a:spcPct val="0"/>
              </a:spcAft>
              <a:defRPr sz="1200">
                <a:solidFill>
                  <a:schemeClr val="tx1"/>
                </a:solidFill>
                <a:latin typeface="Calibri" charset="0"/>
                <a:ea typeface="ＭＳ Ｐゴシック" charset="-128"/>
              </a:defRPr>
            </a:lvl7pPr>
            <a:lvl8pPr marL="3429000" indent="-228600" defTabSz="455613" eaLnBrk="0" fontAlgn="base" hangingPunct="0">
              <a:spcBef>
                <a:spcPct val="30000"/>
              </a:spcBef>
              <a:spcAft>
                <a:spcPct val="0"/>
              </a:spcAft>
              <a:defRPr sz="1200">
                <a:solidFill>
                  <a:schemeClr val="tx1"/>
                </a:solidFill>
                <a:latin typeface="Calibri" charset="0"/>
                <a:ea typeface="ＭＳ Ｐゴシック" charset="-128"/>
              </a:defRPr>
            </a:lvl8pPr>
            <a:lvl9pPr marL="3886200" indent="-228600" defTabSz="455613" eaLnBrk="0" fontAlgn="base" hangingPunct="0">
              <a:spcBef>
                <a:spcPct val="30000"/>
              </a:spcBef>
              <a:spcAft>
                <a:spcPct val="0"/>
              </a:spcAft>
              <a:defRPr sz="1200">
                <a:solidFill>
                  <a:schemeClr val="tx1"/>
                </a:solidFill>
                <a:latin typeface="Calibri" charset="0"/>
                <a:ea typeface="ＭＳ Ｐゴシック" charset="-128"/>
              </a:defRPr>
            </a:lvl9pPr>
          </a:lstStyle>
          <a:p>
            <a:pPr>
              <a:spcBef>
                <a:spcPct val="0"/>
              </a:spcBef>
            </a:pPr>
            <a:fld id="{50B9236E-4810-D641-B68E-22F5DC464ACE}" type="slidenum">
              <a:rPr lang="en-US" altLang="x-none">
                <a:latin typeface="Century Gothic" charset="0"/>
              </a:rPr>
              <a:pPr>
                <a:spcBef>
                  <a:spcPct val="0"/>
                </a:spcBef>
              </a:pPr>
              <a:t>32</a:t>
            </a:fld>
            <a:endParaRPr lang="en-US" altLang="x-none">
              <a:latin typeface="Century Gothic" charset="0"/>
            </a:endParaRPr>
          </a:p>
        </p:txBody>
      </p:sp>
    </p:spTree>
    <p:extLst>
      <p:ext uri="{BB962C8B-B14F-4D97-AF65-F5344CB8AC3E}">
        <p14:creationId xmlns:p14="http://schemas.microsoft.com/office/powerpoint/2010/main" val="260749038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331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r>
              <a:rPr lang="en-US" altLang="x-none" dirty="0" smtClean="0">
                <a:ea typeface="ＭＳ Ｐゴシック" charset="-128"/>
              </a:rPr>
              <a:t>Tokamaks</a:t>
            </a:r>
          </a:p>
          <a:p>
            <a:pPr eaLnBrk="1" hangingPunct="1">
              <a:spcBef>
                <a:spcPct val="0"/>
              </a:spcBef>
            </a:pPr>
            <a:endParaRPr lang="en-US" altLang="x-none" dirty="0" smtClean="0">
              <a:ea typeface="ＭＳ Ｐゴシック" charset="-128"/>
            </a:endParaRPr>
          </a:p>
          <a:p>
            <a:pPr eaLnBrk="1" hangingPunct="1">
              <a:spcBef>
                <a:spcPct val="0"/>
              </a:spcBef>
            </a:pPr>
            <a:r>
              <a:rPr lang="en-US" altLang="x-none" dirty="0" smtClean="0">
                <a:ea typeface="ＭＳ Ｐゴシック" charset="-128"/>
              </a:rPr>
              <a:t>Toroidal</a:t>
            </a:r>
            <a:r>
              <a:rPr lang="en-US" altLang="x-none" baseline="0" dirty="0" smtClean="0">
                <a:ea typeface="ＭＳ Ｐゴシック" charset="-128"/>
              </a:rPr>
              <a:t> field coil: 24 of these, with a total of 144 turns</a:t>
            </a:r>
            <a:endParaRPr lang="en-US" altLang="x-none" dirty="0" smtClean="0">
              <a:ea typeface="ＭＳ Ｐゴシック" charset="-128"/>
            </a:endParaRPr>
          </a:p>
          <a:p>
            <a:pPr eaLnBrk="1" hangingPunct="1">
              <a:spcBef>
                <a:spcPct val="0"/>
              </a:spcBef>
            </a:pPr>
            <a:endParaRPr lang="en-US" altLang="x-none" dirty="0" smtClean="0">
              <a:ea typeface="ＭＳ Ｐゴシック" charset="-128"/>
            </a:endParaRPr>
          </a:p>
          <a:p>
            <a:pPr eaLnBrk="1" hangingPunct="1">
              <a:spcBef>
                <a:spcPct val="0"/>
              </a:spcBef>
            </a:pPr>
            <a:r>
              <a:rPr lang="en-US" altLang="x-none" dirty="0" smtClean="0">
                <a:ea typeface="ＭＳ Ｐゴシック" charset="-128"/>
              </a:rPr>
              <a:t>Take a large</a:t>
            </a:r>
            <a:r>
              <a:rPr lang="en-US" altLang="x-none" baseline="0" dirty="0" smtClean="0">
                <a:ea typeface="ＭＳ Ｐゴシック" charset="-128"/>
              </a:rPr>
              <a:t> team to </a:t>
            </a:r>
            <a:endParaRPr lang="x-none" altLang="x-none" dirty="0">
              <a:ea typeface="ＭＳ Ｐゴシック" charset="-128"/>
            </a:endParaRPr>
          </a:p>
        </p:txBody>
      </p:sp>
      <p:sp>
        <p:nvSpPr>
          <p:cNvPr id="1331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5613">
              <a:spcBef>
                <a:spcPct val="30000"/>
              </a:spcBef>
              <a:defRPr sz="1200">
                <a:solidFill>
                  <a:schemeClr val="tx1"/>
                </a:solidFill>
                <a:latin typeface="Calibri" charset="0"/>
                <a:ea typeface="ＭＳ Ｐゴシック" charset="-128"/>
              </a:defRPr>
            </a:lvl1pPr>
            <a:lvl2pPr marL="742950" indent="-285750" defTabSz="455613">
              <a:spcBef>
                <a:spcPct val="30000"/>
              </a:spcBef>
              <a:defRPr sz="1200">
                <a:solidFill>
                  <a:schemeClr val="tx1"/>
                </a:solidFill>
                <a:latin typeface="Calibri" charset="0"/>
                <a:ea typeface="ＭＳ Ｐゴシック" charset="-128"/>
              </a:defRPr>
            </a:lvl2pPr>
            <a:lvl3pPr marL="1143000" indent="-228600" defTabSz="455613">
              <a:spcBef>
                <a:spcPct val="30000"/>
              </a:spcBef>
              <a:defRPr sz="1200">
                <a:solidFill>
                  <a:schemeClr val="tx1"/>
                </a:solidFill>
                <a:latin typeface="Calibri" charset="0"/>
                <a:ea typeface="ＭＳ Ｐゴシック" charset="-128"/>
              </a:defRPr>
            </a:lvl3pPr>
            <a:lvl4pPr marL="1600200" indent="-228600" defTabSz="455613">
              <a:spcBef>
                <a:spcPct val="30000"/>
              </a:spcBef>
              <a:defRPr sz="1200">
                <a:solidFill>
                  <a:schemeClr val="tx1"/>
                </a:solidFill>
                <a:latin typeface="Calibri" charset="0"/>
                <a:ea typeface="ＭＳ Ｐゴシック" charset="-128"/>
              </a:defRPr>
            </a:lvl4pPr>
            <a:lvl5pPr marL="2057400" indent="-228600" defTabSz="455613">
              <a:spcBef>
                <a:spcPct val="30000"/>
              </a:spcBef>
              <a:defRPr sz="1200">
                <a:solidFill>
                  <a:schemeClr val="tx1"/>
                </a:solidFill>
                <a:latin typeface="Calibri" charset="0"/>
                <a:ea typeface="ＭＳ Ｐゴシック" charset="-128"/>
              </a:defRPr>
            </a:lvl5pPr>
            <a:lvl6pPr marL="2514600" indent="-228600" defTabSz="455613" eaLnBrk="0" fontAlgn="base" hangingPunct="0">
              <a:spcBef>
                <a:spcPct val="30000"/>
              </a:spcBef>
              <a:spcAft>
                <a:spcPct val="0"/>
              </a:spcAft>
              <a:defRPr sz="1200">
                <a:solidFill>
                  <a:schemeClr val="tx1"/>
                </a:solidFill>
                <a:latin typeface="Calibri" charset="0"/>
                <a:ea typeface="ＭＳ Ｐゴシック" charset="-128"/>
              </a:defRPr>
            </a:lvl6pPr>
            <a:lvl7pPr marL="2971800" indent="-228600" defTabSz="455613" eaLnBrk="0" fontAlgn="base" hangingPunct="0">
              <a:spcBef>
                <a:spcPct val="30000"/>
              </a:spcBef>
              <a:spcAft>
                <a:spcPct val="0"/>
              </a:spcAft>
              <a:defRPr sz="1200">
                <a:solidFill>
                  <a:schemeClr val="tx1"/>
                </a:solidFill>
                <a:latin typeface="Calibri" charset="0"/>
                <a:ea typeface="ＭＳ Ｐゴシック" charset="-128"/>
              </a:defRPr>
            </a:lvl7pPr>
            <a:lvl8pPr marL="3429000" indent="-228600" defTabSz="455613" eaLnBrk="0" fontAlgn="base" hangingPunct="0">
              <a:spcBef>
                <a:spcPct val="30000"/>
              </a:spcBef>
              <a:spcAft>
                <a:spcPct val="0"/>
              </a:spcAft>
              <a:defRPr sz="1200">
                <a:solidFill>
                  <a:schemeClr val="tx1"/>
                </a:solidFill>
                <a:latin typeface="Calibri" charset="0"/>
                <a:ea typeface="ＭＳ Ｐゴシック" charset="-128"/>
              </a:defRPr>
            </a:lvl8pPr>
            <a:lvl9pPr marL="3886200" indent="-228600" defTabSz="455613" eaLnBrk="0" fontAlgn="base" hangingPunct="0">
              <a:spcBef>
                <a:spcPct val="30000"/>
              </a:spcBef>
              <a:spcAft>
                <a:spcPct val="0"/>
              </a:spcAft>
              <a:defRPr sz="1200">
                <a:solidFill>
                  <a:schemeClr val="tx1"/>
                </a:solidFill>
                <a:latin typeface="Calibri" charset="0"/>
                <a:ea typeface="ＭＳ Ｐゴシック" charset="-128"/>
              </a:defRPr>
            </a:lvl9pPr>
          </a:lstStyle>
          <a:p>
            <a:pPr>
              <a:spcBef>
                <a:spcPct val="0"/>
              </a:spcBef>
            </a:pPr>
            <a:fld id="{50B9236E-4810-D641-B68E-22F5DC464ACE}" type="slidenum">
              <a:rPr lang="en-US" altLang="x-none">
                <a:latin typeface="Century Gothic" charset="0"/>
              </a:rPr>
              <a:pPr>
                <a:spcBef>
                  <a:spcPct val="0"/>
                </a:spcBef>
              </a:pPr>
              <a:t>33</a:t>
            </a:fld>
            <a:endParaRPr lang="en-US" altLang="x-none">
              <a:latin typeface="Century Gothic" charset="0"/>
            </a:endParaRPr>
          </a:p>
        </p:txBody>
      </p:sp>
    </p:spTree>
    <p:extLst>
      <p:ext uri="{BB962C8B-B14F-4D97-AF65-F5344CB8AC3E}">
        <p14:creationId xmlns:p14="http://schemas.microsoft.com/office/powerpoint/2010/main" val="174025379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331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x-none" altLang="x-none">
              <a:ea typeface="ＭＳ Ｐゴシック" charset="-128"/>
            </a:endParaRPr>
          </a:p>
        </p:txBody>
      </p:sp>
      <p:sp>
        <p:nvSpPr>
          <p:cNvPr id="1331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5613">
              <a:spcBef>
                <a:spcPct val="30000"/>
              </a:spcBef>
              <a:defRPr sz="1200">
                <a:solidFill>
                  <a:schemeClr val="tx1"/>
                </a:solidFill>
                <a:latin typeface="Calibri" charset="0"/>
                <a:ea typeface="ＭＳ Ｐゴシック" charset="-128"/>
              </a:defRPr>
            </a:lvl1pPr>
            <a:lvl2pPr marL="742950" indent="-285750" defTabSz="455613">
              <a:spcBef>
                <a:spcPct val="30000"/>
              </a:spcBef>
              <a:defRPr sz="1200">
                <a:solidFill>
                  <a:schemeClr val="tx1"/>
                </a:solidFill>
                <a:latin typeface="Calibri" charset="0"/>
                <a:ea typeface="ＭＳ Ｐゴシック" charset="-128"/>
              </a:defRPr>
            </a:lvl2pPr>
            <a:lvl3pPr marL="1143000" indent="-228600" defTabSz="455613">
              <a:spcBef>
                <a:spcPct val="30000"/>
              </a:spcBef>
              <a:defRPr sz="1200">
                <a:solidFill>
                  <a:schemeClr val="tx1"/>
                </a:solidFill>
                <a:latin typeface="Calibri" charset="0"/>
                <a:ea typeface="ＭＳ Ｐゴシック" charset="-128"/>
              </a:defRPr>
            </a:lvl3pPr>
            <a:lvl4pPr marL="1600200" indent="-228600" defTabSz="455613">
              <a:spcBef>
                <a:spcPct val="30000"/>
              </a:spcBef>
              <a:defRPr sz="1200">
                <a:solidFill>
                  <a:schemeClr val="tx1"/>
                </a:solidFill>
                <a:latin typeface="Calibri" charset="0"/>
                <a:ea typeface="ＭＳ Ｐゴシック" charset="-128"/>
              </a:defRPr>
            </a:lvl4pPr>
            <a:lvl5pPr marL="2057400" indent="-228600" defTabSz="455613">
              <a:spcBef>
                <a:spcPct val="30000"/>
              </a:spcBef>
              <a:defRPr sz="1200">
                <a:solidFill>
                  <a:schemeClr val="tx1"/>
                </a:solidFill>
                <a:latin typeface="Calibri" charset="0"/>
                <a:ea typeface="ＭＳ Ｐゴシック" charset="-128"/>
              </a:defRPr>
            </a:lvl5pPr>
            <a:lvl6pPr marL="2514600" indent="-228600" defTabSz="455613" eaLnBrk="0" fontAlgn="base" hangingPunct="0">
              <a:spcBef>
                <a:spcPct val="30000"/>
              </a:spcBef>
              <a:spcAft>
                <a:spcPct val="0"/>
              </a:spcAft>
              <a:defRPr sz="1200">
                <a:solidFill>
                  <a:schemeClr val="tx1"/>
                </a:solidFill>
                <a:latin typeface="Calibri" charset="0"/>
                <a:ea typeface="ＭＳ Ｐゴシック" charset="-128"/>
              </a:defRPr>
            </a:lvl6pPr>
            <a:lvl7pPr marL="2971800" indent="-228600" defTabSz="455613" eaLnBrk="0" fontAlgn="base" hangingPunct="0">
              <a:spcBef>
                <a:spcPct val="30000"/>
              </a:spcBef>
              <a:spcAft>
                <a:spcPct val="0"/>
              </a:spcAft>
              <a:defRPr sz="1200">
                <a:solidFill>
                  <a:schemeClr val="tx1"/>
                </a:solidFill>
                <a:latin typeface="Calibri" charset="0"/>
                <a:ea typeface="ＭＳ Ｐゴシック" charset="-128"/>
              </a:defRPr>
            </a:lvl7pPr>
            <a:lvl8pPr marL="3429000" indent="-228600" defTabSz="455613" eaLnBrk="0" fontAlgn="base" hangingPunct="0">
              <a:spcBef>
                <a:spcPct val="30000"/>
              </a:spcBef>
              <a:spcAft>
                <a:spcPct val="0"/>
              </a:spcAft>
              <a:defRPr sz="1200">
                <a:solidFill>
                  <a:schemeClr val="tx1"/>
                </a:solidFill>
                <a:latin typeface="Calibri" charset="0"/>
                <a:ea typeface="ＭＳ Ｐゴシック" charset="-128"/>
              </a:defRPr>
            </a:lvl8pPr>
            <a:lvl9pPr marL="3886200" indent="-228600" defTabSz="455613" eaLnBrk="0" fontAlgn="base" hangingPunct="0">
              <a:spcBef>
                <a:spcPct val="30000"/>
              </a:spcBef>
              <a:spcAft>
                <a:spcPct val="0"/>
              </a:spcAft>
              <a:defRPr sz="1200">
                <a:solidFill>
                  <a:schemeClr val="tx1"/>
                </a:solidFill>
                <a:latin typeface="Calibri" charset="0"/>
                <a:ea typeface="ＭＳ Ｐゴシック" charset="-128"/>
              </a:defRPr>
            </a:lvl9pPr>
          </a:lstStyle>
          <a:p>
            <a:pPr>
              <a:spcBef>
                <a:spcPct val="0"/>
              </a:spcBef>
            </a:pPr>
            <a:fld id="{50B9236E-4810-D641-B68E-22F5DC464ACE}" type="slidenum">
              <a:rPr lang="en-US" altLang="x-none">
                <a:latin typeface="Century Gothic" charset="0"/>
              </a:rPr>
              <a:pPr>
                <a:spcBef>
                  <a:spcPct val="0"/>
                </a:spcBef>
              </a:pPr>
              <a:t>43</a:t>
            </a:fld>
            <a:endParaRPr lang="en-US" altLang="x-none">
              <a:latin typeface="Century Gothic" charset="0"/>
            </a:endParaRPr>
          </a:p>
        </p:txBody>
      </p:sp>
    </p:spTree>
    <p:extLst>
      <p:ext uri="{BB962C8B-B14F-4D97-AF65-F5344CB8AC3E}">
        <p14:creationId xmlns:p14="http://schemas.microsoft.com/office/powerpoint/2010/main" val="253850147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BC9D3E4-3126-2745-A1E0-B155ED247D61}" type="slidenum">
              <a:rPr lang="en-US" altLang="en-US" smtClean="0"/>
              <a:pPr/>
              <a:t>45</a:t>
            </a:fld>
            <a:endParaRPr lang="en-US" altLang="en-US"/>
          </a:p>
        </p:txBody>
      </p:sp>
    </p:spTree>
    <p:extLst>
      <p:ext uri="{BB962C8B-B14F-4D97-AF65-F5344CB8AC3E}">
        <p14:creationId xmlns:p14="http://schemas.microsoft.com/office/powerpoint/2010/main" val="15541890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Add a quick</a:t>
            </a:r>
            <a:r>
              <a:rPr lang="en-US" baseline="0" dirty="0" smtClean="0"/>
              <a:t> discussion of toroidal and poloidal.</a:t>
            </a:r>
            <a:endParaRPr lang="en-US" dirty="0"/>
          </a:p>
        </p:txBody>
      </p:sp>
      <p:sp>
        <p:nvSpPr>
          <p:cNvPr id="4" name="Slide Number Placeholder 3"/>
          <p:cNvSpPr>
            <a:spLocks noGrp="1"/>
          </p:cNvSpPr>
          <p:nvPr>
            <p:ph type="sldNum" sz="quarter" idx="10"/>
          </p:nvPr>
        </p:nvSpPr>
        <p:spPr/>
        <p:txBody>
          <a:bodyPr/>
          <a:lstStyle/>
          <a:p>
            <a:fld id="{3BC9D3E4-3126-2745-A1E0-B155ED247D61}" type="slidenum">
              <a:rPr lang="en-US" altLang="en-US" smtClean="0"/>
              <a:pPr/>
              <a:t>12</a:t>
            </a:fld>
            <a:endParaRPr lang="en-US" altLang="en-US"/>
          </a:p>
        </p:txBody>
      </p:sp>
    </p:spTree>
    <p:extLst>
      <p:ext uri="{BB962C8B-B14F-4D97-AF65-F5344CB8AC3E}">
        <p14:creationId xmlns:p14="http://schemas.microsoft.com/office/powerpoint/2010/main" val="16922432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BC9D3E4-3126-2745-A1E0-B155ED247D61}" type="slidenum">
              <a:rPr lang="en-US" altLang="en-US" smtClean="0"/>
              <a:pPr/>
              <a:t>13</a:t>
            </a:fld>
            <a:endParaRPr lang="en-US" altLang="en-US"/>
          </a:p>
        </p:txBody>
      </p:sp>
    </p:spTree>
    <p:extLst>
      <p:ext uri="{BB962C8B-B14F-4D97-AF65-F5344CB8AC3E}">
        <p14:creationId xmlns:p14="http://schemas.microsoft.com/office/powerpoint/2010/main" val="2811490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r>
              <a:rPr lang="en-US" dirty="0" smtClean="0"/>
              <a:t>International network of tokamaks</a:t>
            </a:r>
            <a:r>
              <a:rPr lang="en-US" baseline="0" dirty="0" smtClean="0"/>
              <a:t> that is greater than the sum of its parts, you can take physics you see on one tokamak and test it on other </a:t>
            </a:r>
            <a:r>
              <a:rPr lang="en-US" baseline="0" dirty="0" err="1" smtClean="0"/>
              <a:t>tokmaks</a:t>
            </a:r>
            <a:r>
              <a:rPr lang="en-US" baseline="0" dirty="0" smtClean="0"/>
              <a:t>. Allows us to get</a:t>
            </a:r>
            <a:endParaRPr lang="en-US" dirty="0" smtClean="0"/>
          </a:p>
          <a:p>
            <a:r>
              <a:rPr lang="en-US" dirty="0" smtClean="0"/>
              <a:t>Multi machine </a:t>
            </a:r>
            <a:r>
              <a:rPr lang="en-US" dirty="0" err="1" smtClean="0"/>
              <a:t>scalings</a:t>
            </a:r>
            <a:r>
              <a:rPr lang="en-US" dirty="0" smtClean="0"/>
              <a:t> and multi machine understanding that gives a deeper understanding and  more robust result that we have more faith in </a:t>
            </a:r>
            <a:r>
              <a:rPr lang="en-US" dirty="0" err="1" smtClean="0"/>
              <a:t>extraqpolating</a:t>
            </a:r>
            <a:r>
              <a:rPr lang="en-US" dirty="0" smtClean="0"/>
              <a:t> to</a:t>
            </a:r>
            <a:r>
              <a:rPr lang="en-US" baseline="0" dirty="0" smtClean="0"/>
              <a:t> a future reactor.</a:t>
            </a:r>
            <a:endParaRPr lang="en-US" dirty="0"/>
          </a:p>
        </p:txBody>
      </p:sp>
      <p:sp>
        <p:nvSpPr>
          <p:cNvPr id="4" name="Slide Number Placeholder 3"/>
          <p:cNvSpPr>
            <a:spLocks noGrp="1"/>
          </p:cNvSpPr>
          <p:nvPr>
            <p:ph type="sldNum" sz="quarter" idx="10"/>
          </p:nvPr>
        </p:nvSpPr>
        <p:spPr/>
        <p:txBody>
          <a:bodyPr/>
          <a:lstStyle/>
          <a:p>
            <a:fld id="{3BC9D3E4-3126-2745-A1E0-B155ED247D61}" type="slidenum">
              <a:rPr lang="en-US" altLang="en-US" smtClean="0"/>
              <a:pPr/>
              <a:t>14</a:t>
            </a:fld>
            <a:endParaRPr lang="en-US" altLang="en-US"/>
          </a:p>
        </p:txBody>
      </p:sp>
    </p:spTree>
    <p:extLst>
      <p:ext uri="{BB962C8B-B14F-4D97-AF65-F5344CB8AC3E}">
        <p14:creationId xmlns:p14="http://schemas.microsoft.com/office/powerpoint/2010/main" val="32547066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Aspect ratio is</a:t>
            </a:r>
            <a:r>
              <a:rPr lang="en-US" baseline="0" dirty="0" smtClean="0"/>
              <a:t> the ratio of the major radius to the minor radius. This isn’t the ratio of the width to the height, but because the height and the minor radius usually have a similar </a:t>
            </a:r>
            <a:r>
              <a:rPr lang="en-US" baseline="0" dirty="0" err="1" smtClean="0"/>
              <a:t>ish</a:t>
            </a:r>
            <a:r>
              <a:rPr lang="en-US" baseline="0" dirty="0" smtClean="0"/>
              <a:t> ratio, it ends up being related to the width to the height. Doughnut vs cored apple. DIII-D aspect ratio is about 4.</a:t>
            </a:r>
            <a:endParaRPr lang="en-US" dirty="0"/>
          </a:p>
        </p:txBody>
      </p:sp>
      <p:sp>
        <p:nvSpPr>
          <p:cNvPr id="4" name="Slide Number Placeholder 3"/>
          <p:cNvSpPr>
            <a:spLocks noGrp="1"/>
          </p:cNvSpPr>
          <p:nvPr>
            <p:ph type="sldNum" sz="quarter" idx="10"/>
          </p:nvPr>
        </p:nvSpPr>
        <p:spPr/>
        <p:txBody>
          <a:bodyPr/>
          <a:lstStyle/>
          <a:p>
            <a:fld id="{3BC9D3E4-3126-2745-A1E0-B155ED247D61}" type="slidenum">
              <a:rPr lang="en-US" altLang="en-US" smtClean="0"/>
              <a:pPr/>
              <a:t>15</a:t>
            </a:fld>
            <a:endParaRPr lang="en-US" altLang="en-US"/>
          </a:p>
        </p:txBody>
      </p:sp>
    </p:spTree>
    <p:extLst>
      <p:ext uri="{BB962C8B-B14F-4D97-AF65-F5344CB8AC3E}">
        <p14:creationId xmlns:p14="http://schemas.microsoft.com/office/powerpoint/2010/main" val="33732043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East cost</a:t>
            </a:r>
            <a:r>
              <a:rPr lang="en-US" baseline="0" dirty="0" smtClean="0"/>
              <a:t> West coast rivalry</a:t>
            </a:r>
            <a:endParaRPr lang="en-US" dirty="0"/>
          </a:p>
        </p:txBody>
      </p:sp>
      <p:sp>
        <p:nvSpPr>
          <p:cNvPr id="4" name="Slide Number Placeholder 3"/>
          <p:cNvSpPr>
            <a:spLocks noGrp="1"/>
          </p:cNvSpPr>
          <p:nvPr>
            <p:ph type="sldNum" sz="quarter" idx="10"/>
          </p:nvPr>
        </p:nvSpPr>
        <p:spPr/>
        <p:txBody>
          <a:bodyPr/>
          <a:lstStyle/>
          <a:p>
            <a:fld id="{3BC9D3E4-3126-2745-A1E0-B155ED247D61}" type="slidenum">
              <a:rPr lang="en-US" altLang="en-US" smtClean="0"/>
              <a:pPr/>
              <a:t>16</a:t>
            </a:fld>
            <a:endParaRPr lang="en-US" altLang="en-US"/>
          </a:p>
        </p:txBody>
      </p:sp>
    </p:spTree>
    <p:extLst>
      <p:ext uri="{BB962C8B-B14F-4D97-AF65-F5344CB8AC3E}">
        <p14:creationId xmlns:p14="http://schemas.microsoft.com/office/powerpoint/2010/main" val="5183231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BC9D3E4-3126-2745-A1E0-B155ED247D61}" type="slidenum">
              <a:rPr lang="en-US" altLang="en-US" smtClean="0"/>
              <a:pPr/>
              <a:t>17</a:t>
            </a:fld>
            <a:endParaRPr lang="en-US" altLang="en-US"/>
          </a:p>
        </p:txBody>
      </p:sp>
    </p:spTree>
    <p:extLst>
      <p:ext uri="{BB962C8B-B14F-4D97-AF65-F5344CB8AC3E}">
        <p14:creationId xmlns:p14="http://schemas.microsoft.com/office/powerpoint/2010/main" val="1377218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altLang="x-none" dirty="0" smtClean="0">
                <a:ea typeface="ＭＳ Ｐゴシック" charset="-128"/>
              </a:rPr>
              <a:t>(0) We start with an empty vacuum vessel. Into this we will introduce neutral</a:t>
            </a:r>
            <a:r>
              <a:rPr lang="en-US" altLang="x-none" baseline="0" dirty="0" smtClean="0">
                <a:ea typeface="ＭＳ Ｐゴシック" charset="-128"/>
              </a:rPr>
              <a:t> gas and energy to generate a plasma.</a:t>
            </a:r>
          </a:p>
          <a:p>
            <a:pPr marL="228600" marR="0" lvl="0" indent="-228600" algn="l" defTabSz="457200" rtl="0" eaLnBrk="0" fontAlgn="base" latinLnBrk="0" hangingPunct="0">
              <a:lnSpc>
                <a:spcPct val="100000"/>
              </a:lnSpc>
              <a:spcBef>
                <a:spcPct val="30000"/>
              </a:spcBef>
              <a:spcAft>
                <a:spcPct val="0"/>
              </a:spcAft>
              <a:buClrTx/>
              <a:buSzTx/>
              <a:buFontTx/>
              <a:buAutoNum type="arabicParenBoth"/>
              <a:tabLst/>
              <a:defRPr/>
            </a:pPr>
            <a:r>
              <a:rPr lang="en-US" altLang="x-none" baseline="0" dirty="0" smtClean="0">
                <a:ea typeface="ＭＳ Ｐゴシック" charset="-128"/>
              </a:rPr>
              <a:t>Run a current in the central solenoid. The change of flux induces a toroidal electric field which breaks down the gas into a plasma, and drives a current through that plasma (Ip~1-2 MA) in the </a:t>
            </a:r>
            <a:r>
              <a:rPr lang="en-US" altLang="x-none" baseline="0" dirty="0" err="1" smtClean="0">
                <a:ea typeface="ＭＳ Ｐゴシック" charset="-128"/>
              </a:rPr>
              <a:t>toridal</a:t>
            </a:r>
            <a:r>
              <a:rPr lang="en-US" altLang="x-none" baseline="0" dirty="0" smtClean="0">
                <a:ea typeface="ＭＳ Ｐゴシック" charset="-128"/>
              </a:rPr>
              <a:t> direction. This is called </a:t>
            </a:r>
            <a:r>
              <a:rPr lang="en-US" altLang="x-none" baseline="0" dirty="0" err="1" smtClean="0">
                <a:ea typeface="ＭＳ Ｐゴシック" charset="-128"/>
              </a:rPr>
              <a:t>ohmic</a:t>
            </a:r>
            <a:r>
              <a:rPr lang="en-US" altLang="x-none" baseline="0" dirty="0" smtClean="0">
                <a:ea typeface="ＭＳ Ｐゴシック" charset="-128"/>
              </a:rPr>
              <a:t> or inductive startup.</a:t>
            </a:r>
          </a:p>
          <a:p>
            <a:pPr marL="228600" marR="0" lvl="0" indent="-228600" algn="l" defTabSz="457200" rtl="0" eaLnBrk="0" fontAlgn="base" latinLnBrk="0" hangingPunct="0">
              <a:lnSpc>
                <a:spcPct val="100000"/>
              </a:lnSpc>
              <a:spcBef>
                <a:spcPct val="30000"/>
              </a:spcBef>
              <a:spcAft>
                <a:spcPct val="0"/>
              </a:spcAft>
              <a:buClrTx/>
              <a:buSzTx/>
              <a:buFontTx/>
              <a:buAutoNum type="arabicParenBoth"/>
              <a:tabLst/>
              <a:defRPr/>
            </a:pPr>
            <a:r>
              <a:rPr lang="en-US" altLang="x-none" baseline="0" dirty="0" smtClean="0">
                <a:ea typeface="ＭＳ Ｐゴシック" charset="-128"/>
              </a:rPr>
              <a:t>We have current running in the toroidal field coils, which generates a toroidal magnetic field (BT~1-2 T) that confines the plasma.</a:t>
            </a:r>
          </a:p>
          <a:p>
            <a:pPr marL="228600" marR="0" lvl="0" indent="-228600" algn="l" defTabSz="457200" rtl="0" eaLnBrk="0" fontAlgn="base" latinLnBrk="0" hangingPunct="0">
              <a:lnSpc>
                <a:spcPct val="100000"/>
              </a:lnSpc>
              <a:spcBef>
                <a:spcPct val="30000"/>
              </a:spcBef>
              <a:spcAft>
                <a:spcPct val="0"/>
              </a:spcAft>
              <a:buClrTx/>
              <a:buSzTx/>
              <a:buFontTx/>
              <a:buAutoNum type="arabicParenBoth"/>
              <a:tabLst/>
              <a:defRPr/>
            </a:pPr>
            <a:r>
              <a:rPr lang="en-US" altLang="x-none" baseline="0" dirty="0" smtClean="0">
                <a:ea typeface="ＭＳ Ｐゴシック" charset="-128"/>
              </a:rPr>
              <a:t>The current in the toroidal direction generates a poloidal magnetic field, which is smaller than the toroidal field. This generates these twisted field lines that you see here.</a:t>
            </a:r>
          </a:p>
          <a:p>
            <a:pPr marL="228600" marR="0" lvl="0" indent="-228600" algn="l" defTabSz="457200" rtl="0" eaLnBrk="0" fontAlgn="base" latinLnBrk="0" hangingPunct="0">
              <a:lnSpc>
                <a:spcPct val="100000"/>
              </a:lnSpc>
              <a:spcBef>
                <a:spcPct val="30000"/>
              </a:spcBef>
              <a:spcAft>
                <a:spcPct val="0"/>
              </a:spcAft>
              <a:buClrTx/>
              <a:buSzTx/>
              <a:buFontTx/>
              <a:buAutoNum type="arabicParenBoth"/>
              <a:tabLst/>
              <a:defRPr/>
            </a:pPr>
            <a:r>
              <a:rPr lang="en-US" altLang="x-none" baseline="0" dirty="0" smtClean="0">
                <a:ea typeface="ＭＳ Ｐゴシック" charset="-128"/>
              </a:rPr>
              <a:t>We also have poloidal field coils that add poloidal field to shape and control the plasma.</a:t>
            </a:r>
            <a:endParaRPr lang="x-none" altLang="x-none" dirty="0" smtClean="0">
              <a:ea typeface="ＭＳ Ｐゴシック" charset="-128"/>
            </a:endParaRPr>
          </a:p>
          <a:p>
            <a:endParaRPr lang="en-US" dirty="0"/>
          </a:p>
        </p:txBody>
      </p:sp>
      <p:sp>
        <p:nvSpPr>
          <p:cNvPr id="4" name="Slide Number Placeholder 3"/>
          <p:cNvSpPr>
            <a:spLocks noGrp="1"/>
          </p:cNvSpPr>
          <p:nvPr>
            <p:ph type="sldNum" sz="quarter" idx="10"/>
          </p:nvPr>
        </p:nvSpPr>
        <p:spPr/>
        <p:txBody>
          <a:bodyPr/>
          <a:lstStyle/>
          <a:p>
            <a:fld id="{3BC9D3E4-3126-2745-A1E0-B155ED247D61}" type="slidenum">
              <a:rPr lang="en-US" altLang="en-US" smtClean="0"/>
              <a:pPr/>
              <a:t>19</a:t>
            </a:fld>
            <a:endParaRPr lang="en-US" altLang="en-US"/>
          </a:p>
        </p:txBody>
      </p:sp>
    </p:spTree>
    <p:extLst>
      <p:ext uri="{BB962C8B-B14F-4D97-AF65-F5344CB8AC3E}">
        <p14:creationId xmlns:p14="http://schemas.microsoft.com/office/powerpoint/2010/main" val="20877626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0" name="Rectangle 5"/>
          <p:cNvSpPr>
            <a:spLocks noGrp="1" noChangeArrowheads="1"/>
          </p:cNvSpPr>
          <p:nvPr>
            <p:ph type="ctrTitle"/>
          </p:nvPr>
        </p:nvSpPr>
        <p:spPr>
          <a:xfrm>
            <a:off x="0" y="0"/>
            <a:ext cx="9144000" cy="685800"/>
          </a:xfrm>
          <a:prstGeom prst="rect">
            <a:avLst/>
          </a:prstGeom>
        </p:spPr>
        <p:txBody>
          <a:bodyPr/>
          <a:lstStyle>
            <a:lvl1pPr algn="ctr">
              <a:defRPr sz="3200" b="1">
                <a:solidFill>
                  <a:schemeClr val="bg1"/>
                </a:solidFill>
              </a:defRPr>
            </a:lvl1pPr>
          </a:lstStyle>
          <a:p>
            <a:pPr lvl="0"/>
            <a:r>
              <a:rPr lang="en-US" noProof="0" dirty="0"/>
              <a:t>Click to edit Master title style</a:t>
            </a:r>
          </a:p>
        </p:txBody>
      </p:sp>
    </p:spTree>
    <p:extLst>
      <p:ext uri="{BB962C8B-B14F-4D97-AF65-F5344CB8AC3E}">
        <p14:creationId xmlns:p14="http://schemas.microsoft.com/office/powerpoint/2010/main" val="16323317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p:txBody>
          <a:bodyPr vert="eaVert"/>
          <a:lstStyle>
            <a:lvl4pPr>
              <a:buClr>
                <a:schemeClr val="tx2"/>
              </a:buClr>
              <a:defRPr/>
            </a:lvl4pPr>
            <a:lvl5pPr>
              <a:buClr>
                <a:schemeClr val="tx2"/>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11"/>
          <p:cNvSpPr>
            <a:spLocks noGrp="1" noChangeArrowheads="1"/>
          </p:cNvSpPr>
          <p:nvPr>
            <p:ph type="title" idx="4294967295"/>
          </p:nvPr>
        </p:nvSpPr>
        <p:spPr>
          <a:xfrm>
            <a:off x="457200" y="162943"/>
            <a:ext cx="8229601" cy="369743"/>
          </a:xfrm>
          <a:prstGeom prst="rect">
            <a:avLst/>
          </a:prstGeom>
        </p:spPr>
        <p:txBody>
          <a:bodyPr/>
          <a:lstStyle/>
          <a:p>
            <a:endParaRPr lang="en-US" dirty="0"/>
          </a:p>
        </p:txBody>
      </p:sp>
    </p:spTree>
    <p:extLst>
      <p:ext uri="{BB962C8B-B14F-4D97-AF65-F5344CB8AC3E}">
        <p14:creationId xmlns:p14="http://schemas.microsoft.com/office/powerpoint/2010/main" val="29819789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850447"/>
            <a:ext cx="2057400" cy="374417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850447"/>
            <a:ext cx="6019800" cy="3744176"/>
          </a:xfrm>
        </p:spPr>
        <p:txBody>
          <a:bodyPr vert="eaVert"/>
          <a:lstStyle>
            <a:lvl4pPr>
              <a:buClr>
                <a:schemeClr val="tx2"/>
              </a:buClr>
              <a:defRPr/>
            </a:lvl4pPr>
            <a:lvl5pPr>
              <a:buClr>
                <a:schemeClr val="tx2"/>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8568436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2_Title and Content">
    <p:spTree>
      <p:nvGrpSpPr>
        <p:cNvPr id="1" name=""/>
        <p:cNvGrpSpPr/>
        <p:nvPr/>
      </p:nvGrpSpPr>
      <p:grpSpPr>
        <a:xfrm>
          <a:off x="0" y="0"/>
          <a:ext cx="0" cy="0"/>
          <a:chOff x="0" y="0"/>
          <a:chExt cx="0" cy="0"/>
        </a:xfrm>
      </p:grpSpPr>
      <p:sp>
        <p:nvSpPr>
          <p:cNvPr id="5" name="Rectangle 4"/>
          <p:cNvSpPr/>
          <p:nvPr userDrawn="1"/>
        </p:nvSpPr>
        <p:spPr>
          <a:xfrm>
            <a:off x="0" y="4461591"/>
            <a:ext cx="9144000" cy="704758"/>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lIns="48087" tIns="24039" rIns="48087" bIns="24039" rtlCol="0" anchor="ctr"/>
          <a:lstStyle/>
          <a:p>
            <a:pPr algn="ctr" defTabSz="342617"/>
            <a:endParaRPr lang="en-US" sz="1350">
              <a:solidFill>
                <a:prstClr val="white"/>
              </a:solidFill>
              <a:latin typeface="Century Gothic"/>
              <a:sym typeface="Gill Sans"/>
            </a:endParaRPr>
          </a:p>
        </p:txBody>
      </p:sp>
      <p:sp>
        <p:nvSpPr>
          <p:cNvPr id="6" name="Rectangle 2"/>
          <p:cNvSpPr>
            <a:spLocks noGrp="1" noChangeArrowheads="1"/>
          </p:cNvSpPr>
          <p:nvPr>
            <p:ph type="title"/>
          </p:nvPr>
        </p:nvSpPr>
        <p:spPr bwMode="auto">
          <a:xfrm>
            <a:off x="304800" y="142146"/>
            <a:ext cx="8153400" cy="40150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255" tIns="45628" rIns="91255" bIns="45628" numCol="1" anchor="ctr" anchorCtr="0" compatLnSpc="1">
            <a:prstTxWarp prst="textNoShape">
              <a:avLst/>
            </a:prstTxWarp>
          </a:bodyPr>
          <a:lstStyle/>
          <a:p>
            <a:pPr lvl="0"/>
            <a:r>
              <a:rPr lang="en-US" altLang="en-US" dirty="0"/>
              <a:t>Click to edit</a:t>
            </a:r>
          </a:p>
        </p:txBody>
      </p:sp>
      <p:sp>
        <p:nvSpPr>
          <p:cNvPr id="8" name="Content Placeholder 2"/>
          <p:cNvSpPr>
            <a:spLocks noGrp="1"/>
          </p:cNvSpPr>
          <p:nvPr>
            <p:ph idx="10"/>
          </p:nvPr>
        </p:nvSpPr>
        <p:spPr>
          <a:xfrm>
            <a:off x="609600" y="1104903"/>
            <a:ext cx="8229600" cy="3565922"/>
          </a:xfrm>
        </p:spPr>
        <p:txBody>
          <a:bodyPr/>
          <a:lstStyle>
            <a:lvl1pPr marL="173804" marR="0" indent="-173804" algn="l" defTabSz="342848" rtl="0" eaLnBrk="1" fontAlgn="auto" latinLnBrk="0" hangingPunct="1">
              <a:lnSpc>
                <a:spcPct val="100000"/>
              </a:lnSpc>
              <a:spcBef>
                <a:spcPct val="20000"/>
              </a:spcBef>
              <a:spcAft>
                <a:spcPts val="0"/>
              </a:spcAft>
              <a:buClr>
                <a:schemeClr val="tx2"/>
              </a:buClr>
              <a:buSzTx/>
              <a:buFont typeface="Arial"/>
              <a:buChar char="•"/>
              <a:tabLst/>
              <a:defRPr/>
            </a:lvl1pPr>
            <a:lvl3pPr>
              <a:defRPr sz="1350" i="1"/>
            </a:lvl3pPr>
            <a:lvl4pPr>
              <a:buClr>
                <a:schemeClr val="tx2"/>
              </a:buClr>
              <a:defRPr/>
            </a:lvl4pPr>
            <a:lvl5pPr>
              <a:buClr>
                <a:schemeClr val="tx2"/>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a:extLst>
              <a:ext uri="{FF2B5EF4-FFF2-40B4-BE49-F238E27FC236}">
                <a16:creationId xmlns:a16="http://schemas.microsoft.com/office/drawing/2014/main" id="{D0B56820-5565-0849-BEB4-4C2FBA1630EF}"/>
              </a:ext>
            </a:extLst>
          </p:cNvPr>
          <p:cNvSpPr>
            <a:spLocks noChangeArrowheads="1"/>
          </p:cNvSpPr>
          <p:nvPr userDrawn="1"/>
        </p:nvSpPr>
        <p:spPr bwMode="auto">
          <a:xfrm flipH="1">
            <a:off x="-3293" y="4962455"/>
            <a:ext cx="210301" cy="114300"/>
          </a:xfrm>
          <a:prstGeom prst="rect">
            <a:avLst/>
          </a:prstGeom>
          <a:noFill/>
          <a:ln w="9525">
            <a:noFill/>
            <a:miter lim="800000"/>
            <a:headEnd/>
            <a:tailEnd/>
          </a:ln>
          <a:effectLst/>
        </p:spPr>
        <p:txBody>
          <a:bodyPr lIns="0" tIns="0" rIns="0" bIns="0"/>
          <a:lstStyle/>
          <a:p>
            <a:pPr algn="ctr" defTabSz="129779">
              <a:lnSpc>
                <a:spcPct val="90000"/>
              </a:lnSpc>
              <a:tabLst>
                <a:tab pos="172641" algn="l"/>
              </a:tabLst>
              <a:defRPr/>
            </a:pPr>
            <a:fld id="{040BB257-551A-4736-B50F-DCF1BA034C06}" type="slidenum">
              <a:rPr lang="en-US" sz="675" smtClean="0">
                <a:solidFill>
                  <a:schemeClr val="tx1"/>
                </a:solidFill>
                <a:latin typeface="+mn-lt"/>
                <a:cs typeface="Times New Roman" panose="02020603050405020304" pitchFamily="18" charset="0"/>
              </a:rPr>
              <a:pPr algn="ctr" defTabSz="129779">
                <a:lnSpc>
                  <a:spcPct val="90000"/>
                </a:lnSpc>
                <a:tabLst>
                  <a:tab pos="172641" algn="l"/>
                </a:tabLst>
                <a:defRPr/>
              </a:pPr>
              <a:t>‹#›</a:t>
            </a:fld>
            <a:endParaRPr lang="en-US" sz="675" dirty="0">
              <a:solidFill>
                <a:schemeClr val="tx1"/>
              </a:solidFill>
              <a:latin typeface="+mn-lt"/>
              <a:cs typeface="Times New Roman" panose="02020603050405020304" pitchFamily="18" charset="0"/>
            </a:endParaRPr>
          </a:p>
        </p:txBody>
      </p:sp>
    </p:spTree>
    <p:extLst>
      <p:ext uri="{BB962C8B-B14F-4D97-AF65-F5344CB8AC3E}">
        <p14:creationId xmlns:p14="http://schemas.microsoft.com/office/powerpoint/2010/main" val="84536159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Default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Default Text</a:t>
            </a:r>
          </a:p>
        </p:txBody>
      </p:sp>
      <p:sp>
        <p:nvSpPr>
          <p:cNvPr id="3" name="Footer Placeholder 2"/>
          <p:cNvSpPr>
            <a:spLocks noGrp="1"/>
          </p:cNvSpPr>
          <p:nvPr>
            <p:ph type="ftr" sz="quarter" idx="10"/>
          </p:nvPr>
        </p:nvSpPr>
        <p:spPr/>
        <p:txBody>
          <a:bodyPr/>
          <a:lstStyle/>
          <a:p>
            <a:pPr>
              <a:lnSpc>
                <a:spcPct val="100000"/>
              </a:lnSpc>
            </a:pPr>
            <a:r>
              <a:rPr lang="en-US" i="1">
                <a:solidFill>
                  <a:schemeClr val="tx1"/>
                </a:solidFill>
                <a:latin typeface="Arial" charset="0"/>
              </a:rPr>
              <a:t>K.E. Thome, Thesis Defense 2015</a:t>
            </a:r>
            <a:endParaRPr lang="en-US" dirty="0">
              <a:solidFill>
                <a:schemeClr val="tx1"/>
              </a:solidFill>
            </a:endParaRPr>
          </a:p>
        </p:txBody>
      </p:sp>
      <p:sp>
        <p:nvSpPr>
          <p:cNvPr id="6" name="Text Placeholder 5"/>
          <p:cNvSpPr>
            <a:spLocks noGrp="1"/>
          </p:cNvSpPr>
          <p:nvPr>
            <p:ph type="body" sz="quarter" idx="11"/>
          </p:nvPr>
        </p:nvSpPr>
        <p:spPr>
          <a:xfrm>
            <a:off x="457200" y="800100"/>
            <a:ext cx="8229600" cy="38290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1669902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1_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1919" b="1" i="0">
                <a:solidFill>
                  <a:schemeClr val="bg1"/>
                </a:solidFill>
                <a:latin typeface="Century Gothic"/>
                <a:cs typeface="Century Gothic"/>
              </a:defRPr>
            </a:lvl1pPr>
          </a:lstStyle>
          <a:p>
            <a:endParaRPr/>
          </a:p>
        </p:txBody>
      </p:sp>
      <p:sp>
        <p:nvSpPr>
          <p:cNvPr id="3" name="Holder 3"/>
          <p:cNvSpPr>
            <a:spLocks noGrp="1"/>
          </p:cNvSpPr>
          <p:nvPr>
            <p:ph sz="half" idx="2"/>
          </p:nvPr>
        </p:nvSpPr>
        <p:spPr>
          <a:xfrm>
            <a:off x="457200" y="1183005"/>
            <a:ext cx="3977640" cy="307777"/>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4709160" y="1183005"/>
            <a:ext cx="3977640" cy="307777"/>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defRPr sz="1688" b="0" i="1">
                <a:solidFill>
                  <a:srgbClr val="101E5B"/>
                </a:solidFill>
                <a:latin typeface="Antique Olive Nord"/>
                <a:cs typeface="Antique Olive Nord"/>
              </a:defRPr>
            </a:lvl1pPr>
          </a:lstStyle>
          <a:p>
            <a:pPr marL="8405">
              <a:spcBef>
                <a:spcPts val="86"/>
              </a:spcBef>
            </a:pPr>
            <a:r>
              <a:rPr lang="en-US" spc="-113"/>
              <a:t>D</a:t>
            </a:r>
            <a:r>
              <a:rPr lang="en-US" spc="-66"/>
              <a:t>II</a:t>
            </a:r>
            <a:r>
              <a:rPr lang="en-US" spc="36"/>
              <a:t>I</a:t>
            </a:r>
            <a:r>
              <a:rPr lang="en-US" spc="3"/>
              <a:t>–</a:t>
            </a:r>
            <a:r>
              <a:rPr lang="en-US" spc="-26"/>
              <a:t>D</a:t>
            </a:r>
            <a:endParaRPr lang="en-US" spc="-26" dirty="0"/>
          </a:p>
        </p:txBody>
      </p:sp>
      <p:sp>
        <p:nvSpPr>
          <p:cNvPr id="6" name="Holder 6"/>
          <p:cNvSpPr>
            <a:spLocks noGrp="1"/>
          </p:cNvSpPr>
          <p:nvPr>
            <p:ph type="dt" sz="half" idx="6"/>
          </p:nvPr>
        </p:nvSpPr>
        <p:spPr/>
        <p:txBody>
          <a:bodyPr lIns="0" tIns="0" rIns="0" bIns="0"/>
          <a:lstStyle>
            <a:lvl1pPr>
              <a:defRPr sz="331" b="1" i="1">
                <a:solidFill>
                  <a:srgbClr val="231F20"/>
                </a:solidFill>
                <a:latin typeface="Century Gothic"/>
                <a:cs typeface="Century Gothic"/>
              </a:defRPr>
            </a:lvl1pPr>
          </a:lstStyle>
          <a:p>
            <a:pPr algn="ctr">
              <a:spcBef>
                <a:spcPts val="89"/>
              </a:spcBef>
            </a:pPr>
            <a:r>
              <a:rPr lang="en-US" spc="63"/>
              <a:t>NATIONAL</a:t>
            </a:r>
            <a:r>
              <a:rPr lang="en-US" spc="60"/>
              <a:t> </a:t>
            </a:r>
            <a:r>
              <a:rPr lang="en-US" spc="69"/>
              <a:t>FUSION</a:t>
            </a:r>
            <a:r>
              <a:rPr lang="en-US" spc="60"/>
              <a:t> FACILITY</a:t>
            </a:r>
          </a:p>
          <a:p>
            <a:pPr marL="1261" algn="ctr">
              <a:spcBef>
                <a:spcPts val="109"/>
              </a:spcBef>
            </a:pPr>
            <a:r>
              <a:rPr lang="en-US" sz="298" i="0" spc="-3">
                <a:latin typeface="Arial"/>
                <a:cs typeface="Arial"/>
              </a:rPr>
              <a:t>S</a:t>
            </a:r>
            <a:r>
              <a:rPr lang="en-US" sz="298" i="0" spc="-7">
                <a:latin typeface="Arial"/>
                <a:cs typeface="Arial"/>
              </a:rPr>
              <a:t> </a:t>
            </a:r>
            <a:r>
              <a:rPr lang="en-US" sz="298" i="0" spc="-3">
                <a:latin typeface="Arial"/>
                <a:cs typeface="Arial"/>
              </a:rPr>
              <a:t>A </a:t>
            </a:r>
            <a:r>
              <a:rPr lang="en-US" sz="298" i="0" spc="-23">
                <a:latin typeface="Arial"/>
                <a:cs typeface="Arial"/>
              </a:rPr>
              <a:t>N</a:t>
            </a:r>
            <a:r>
              <a:rPr lang="en-US" sz="298" i="0" spc="46">
                <a:latin typeface="Arial"/>
                <a:cs typeface="Arial"/>
              </a:rPr>
              <a:t> </a:t>
            </a:r>
            <a:r>
              <a:rPr lang="en-US" sz="298" i="0" spc="50">
                <a:latin typeface="Arial"/>
                <a:cs typeface="Arial"/>
              </a:rPr>
              <a:t> </a:t>
            </a:r>
            <a:r>
              <a:rPr lang="en-US" sz="298" i="0" spc="-3">
                <a:latin typeface="Arial"/>
                <a:cs typeface="Arial"/>
              </a:rPr>
              <a:t>D</a:t>
            </a:r>
            <a:r>
              <a:rPr lang="en-US" sz="298" i="0" spc="-7">
                <a:latin typeface="Arial"/>
                <a:cs typeface="Arial"/>
              </a:rPr>
              <a:t> </a:t>
            </a:r>
            <a:r>
              <a:rPr lang="en-US" sz="298" i="0" spc="10">
                <a:latin typeface="Arial"/>
                <a:cs typeface="Arial"/>
              </a:rPr>
              <a:t>I</a:t>
            </a:r>
            <a:r>
              <a:rPr lang="en-US" sz="298" i="0" spc="-3">
                <a:latin typeface="Arial"/>
                <a:cs typeface="Arial"/>
              </a:rPr>
              <a:t> E</a:t>
            </a:r>
            <a:r>
              <a:rPr lang="en-US" sz="298" i="0" spc="-7">
                <a:latin typeface="Arial"/>
                <a:cs typeface="Arial"/>
              </a:rPr>
              <a:t> G</a:t>
            </a:r>
            <a:r>
              <a:rPr lang="en-US" sz="298" i="0" spc="-3">
                <a:latin typeface="Arial"/>
                <a:cs typeface="Arial"/>
              </a:rPr>
              <a:t> </a:t>
            </a:r>
            <a:r>
              <a:rPr lang="en-US" sz="298" i="0" spc="-26">
                <a:latin typeface="Arial"/>
                <a:cs typeface="Arial"/>
              </a:rPr>
              <a:t>O</a:t>
            </a:r>
            <a:r>
              <a:rPr lang="en-US" sz="298" i="0" spc="20">
                <a:latin typeface="Arial"/>
                <a:cs typeface="Arial"/>
              </a:rPr>
              <a:t> </a:t>
            </a:r>
            <a:endParaRPr lang="en-US" sz="298">
              <a:latin typeface="Arial"/>
              <a:cs typeface="Arial"/>
            </a:endParaRPr>
          </a:p>
        </p:txBody>
      </p:sp>
      <p:sp>
        <p:nvSpPr>
          <p:cNvPr id="7" name="Holder 7"/>
          <p:cNvSpPr>
            <a:spLocks noGrp="1"/>
          </p:cNvSpPr>
          <p:nvPr>
            <p:ph type="sldNum" sz="quarter" idx="7"/>
          </p:nvPr>
        </p:nvSpPr>
        <p:spPr/>
        <p:txBody>
          <a:bodyPr lIns="0" tIns="0" rIns="0" bIns="0"/>
          <a:lstStyle>
            <a:lvl1pPr>
              <a:defRPr sz="529" b="0" i="0">
                <a:solidFill>
                  <a:srgbClr val="000090"/>
                </a:solidFill>
                <a:latin typeface="Century Gothic"/>
                <a:cs typeface="Century Gothic"/>
              </a:defRPr>
            </a:lvl1pPr>
          </a:lstStyle>
          <a:p>
            <a:pPr marL="288286" marR="3362" indent="-280302">
              <a:lnSpc>
                <a:spcPts val="596"/>
              </a:lnSpc>
              <a:spcBef>
                <a:spcPts val="122"/>
              </a:spcBef>
            </a:pPr>
            <a:r>
              <a:rPr lang="en-US" spc="-3"/>
              <a:t>Briesemeister/2015 </a:t>
            </a:r>
            <a:r>
              <a:rPr lang="en-US"/>
              <a:t> </a:t>
            </a:r>
            <a:fld id="{81D60167-4931-47E6-BA6A-407CBD079E47}" type="slidenum">
              <a:rPr smtClean="0">
                <a:solidFill>
                  <a:srgbClr val="7F7F7F"/>
                </a:solidFill>
              </a:rPr>
              <a:pPr marL="288286" marR="3362" indent="-280302">
                <a:lnSpc>
                  <a:spcPts val="596"/>
                </a:lnSpc>
                <a:spcBef>
                  <a:spcPts val="122"/>
                </a:spcBef>
              </a:pPr>
              <a:t>‹#›</a:t>
            </a:fld>
            <a:endParaRPr dirty="0">
              <a:solidFill>
                <a:srgbClr val="7F7F7F"/>
              </a:solidFill>
            </a:endParaRPr>
          </a:p>
        </p:txBody>
      </p:sp>
    </p:spTree>
    <p:extLst>
      <p:ext uri="{BB962C8B-B14F-4D97-AF65-F5344CB8AC3E}">
        <p14:creationId xmlns:p14="http://schemas.microsoft.com/office/powerpoint/2010/main" val="37428900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marL="342900" marR="0" indent="-342900" algn="l" defTabSz="457200" rtl="0" eaLnBrk="1" fontAlgn="auto" latinLnBrk="0" hangingPunct="1">
              <a:lnSpc>
                <a:spcPct val="100000"/>
              </a:lnSpc>
              <a:spcBef>
                <a:spcPct val="20000"/>
              </a:spcBef>
              <a:spcAft>
                <a:spcPts val="0"/>
              </a:spcAft>
              <a:buClr>
                <a:schemeClr val="tx2"/>
              </a:buClr>
              <a:buSzTx/>
              <a:buFont typeface="Arial"/>
              <a:buChar char="•"/>
              <a:tabLst/>
              <a:defRPr/>
            </a:lvl1pPr>
            <a:lvl4pPr>
              <a:buClr>
                <a:schemeClr val="tx2"/>
              </a:buClr>
              <a:defRPr/>
            </a:lvl4pPr>
            <a:lvl5pPr>
              <a:buClr>
                <a:schemeClr val="tx2"/>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1"/>
          <p:cNvSpPr>
            <a:spLocks noGrp="1" noChangeArrowheads="1"/>
          </p:cNvSpPr>
          <p:nvPr>
            <p:ph type="title" idx="4294967295"/>
          </p:nvPr>
        </p:nvSpPr>
        <p:spPr>
          <a:xfrm>
            <a:off x="457200" y="162943"/>
            <a:ext cx="8229601" cy="369743"/>
          </a:xfrm>
          <a:prstGeom prst="rect">
            <a:avLst/>
          </a:prstGeom>
        </p:spPr>
        <p:txBody>
          <a:bodyPr/>
          <a:lstStyle/>
          <a:p>
            <a:endParaRPr lang="en-US" dirty="0"/>
          </a:p>
        </p:txBody>
      </p:sp>
    </p:spTree>
    <p:extLst>
      <p:ext uri="{BB962C8B-B14F-4D97-AF65-F5344CB8AC3E}">
        <p14:creationId xmlns:p14="http://schemas.microsoft.com/office/powerpoint/2010/main" val="30575089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342900" marR="0" indent="-342900" algn="l" defTabSz="457200" rtl="0" eaLnBrk="1" fontAlgn="auto" latinLnBrk="0" hangingPunct="1">
              <a:lnSpc>
                <a:spcPct val="100000"/>
              </a:lnSpc>
              <a:spcBef>
                <a:spcPct val="20000"/>
              </a:spcBef>
              <a:spcAft>
                <a:spcPts val="0"/>
              </a:spcAft>
              <a:buClr>
                <a:schemeClr val="tx2"/>
              </a:buClr>
              <a:buSzTx/>
              <a:buFont typeface="Arial"/>
              <a:buChar char="•"/>
              <a:tabLst/>
              <a:defRPr sz="2000">
                <a:solidFill>
                  <a:schemeClr val="tx1"/>
                </a:solidFill>
              </a:defRPr>
            </a:lvl1pPr>
            <a:lvl2pPr marL="800100" indent="-342900">
              <a:buFont typeface="Lucida Grande"/>
              <a:buChar char="−"/>
              <a:defRPr sz="1800">
                <a:solidFill>
                  <a:srgbClr val="000000"/>
                </a:solidFill>
              </a:defRPr>
            </a:lvl2pPr>
            <a:lvl3pPr marL="1371600" indent="-457200">
              <a:buFont typeface="Arial"/>
              <a:buChar char="•"/>
              <a:defRPr sz="1600">
                <a:solidFill>
                  <a:srgbClr val="000000"/>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8956503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200151"/>
            <a:ext cx="4038600" cy="3394472"/>
          </a:xfrm>
        </p:spPr>
        <p:txBody>
          <a:bodyPr/>
          <a:lstStyle>
            <a:lvl1pPr marL="342900" marR="0" indent="-342900" algn="l" defTabSz="457200" rtl="0" eaLnBrk="1" fontAlgn="auto" latinLnBrk="0" hangingPunct="1">
              <a:lnSpc>
                <a:spcPct val="100000"/>
              </a:lnSpc>
              <a:spcBef>
                <a:spcPct val="20000"/>
              </a:spcBef>
              <a:spcAft>
                <a:spcPts val="0"/>
              </a:spcAft>
              <a:buClr>
                <a:schemeClr val="tx2"/>
              </a:buClr>
              <a:buSzTx/>
              <a:buFont typeface="Arial"/>
              <a:buChar char="•"/>
              <a:tabLst/>
              <a:defRPr sz="2000"/>
            </a:lvl1pPr>
            <a:lvl2pPr>
              <a:defRPr sz="1800"/>
            </a:lvl2pPr>
            <a:lvl3pPr>
              <a:defRPr sz="1600"/>
            </a:lvl3pPr>
            <a:lvl4pPr>
              <a:buClr>
                <a:schemeClr val="tx2"/>
              </a:buClr>
              <a:defRPr sz="1400"/>
            </a:lvl4pPr>
            <a:lvl5pPr>
              <a:buClr>
                <a:schemeClr val="tx2"/>
              </a:buClr>
              <a:defRPr sz="14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200151"/>
            <a:ext cx="4038600" cy="3394472"/>
          </a:xfrm>
        </p:spPr>
        <p:txBody>
          <a:bodyPr/>
          <a:lstStyle>
            <a:lvl1pPr marL="342900" marR="0" indent="-342900" algn="l" defTabSz="457200" rtl="0" eaLnBrk="1" fontAlgn="auto" latinLnBrk="0" hangingPunct="1">
              <a:lnSpc>
                <a:spcPct val="100000"/>
              </a:lnSpc>
              <a:spcBef>
                <a:spcPct val="20000"/>
              </a:spcBef>
              <a:spcAft>
                <a:spcPts val="0"/>
              </a:spcAft>
              <a:buClr>
                <a:schemeClr val="tx2"/>
              </a:buClr>
              <a:buSzTx/>
              <a:buFont typeface="Arial"/>
              <a:buChar char="•"/>
              <a:tabLst/>
              <a:defRPr sz="2000"/>
            </a:lvl1pPr>
            <a:lvl2pPr>
              <a:defRPr sz="1800"/>
            </a:lvl2pPr>
            <a:lvl3pPr marL="1257300" indent="-342900">
              <a:buFont typeface="Arial"/>
              <a:buChar char="•"/>
              <a:defRPr lang="en-US" dirty="0" smtClean="0"/>
            </a:lvl3pPr>
            <a:lvl4pPr>
              <a:buClr>
                <a:schemeClr val="tx2"/>
              </a:buClr>
              <a:defRPr sz="1400"/>
            </a:lvl4pPr>
            <a:lvl5pPr>
              <a:buClr>
                <a:schemeClr val="tx2"/>
              </a:buClr>
              <a:defRPr sz="14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11"/>
          <p:cNvSpPr>
            <a:spLocks noGrp="1" noChangeArrowheads="1"/>
          </p:cNvSpPr>
          <p:nvPr>
            <p:ph type="title" idx="4294967295"/>
          </p:nvPr>
        </p:nvSpPr>
        <p:spPr>
          <a:xfrm>
            <a:off x="457200" y="162943"/>
            <a:ext cx="8229600" cy="369743"/>
          </a:xfrm>
          <a:prstGeom prst="rect">
            <a:avLst/>
          </a:prstGeom>
        </p:spPr>
        <p:txBody>
          <a:bodyPr/>
          <a:lstStyle/>
          <a:p>
            <a:endParaRPr lang="en-US" dirty="0"/>
          </a:p>
        </p:txBody>
      </p:sp>
    </p:spTree>
    <p:extLst>
      <p:ext uri="{BB962C8B-B14F-4D97-AF65-F5344CB8AC3E}">
        <p14:creationId xmlns:p14="http://schemas.microsoft.com/office/powerpoint/2010/main" val="16946865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151335"/>
            <a:ext cx="4040188" cy="479822"/>
          </a:xfrm>
        </p:spPr>
        <p:txBody>
          <a:bodyPr anchor="b"/>
          <a:lstStyle>
            <a:lvl1pPr marL="0" marR="0" indent="0" algn="l" defTabSz="457200" rtl="0" eaLnBrk="1" fontAlgn="auto" latinLnBrk="0" hangingPunct="1">
              <a:lnSpc>
                <a:spcPct val="100000"/>
              </a:lnSpc>
              <a:spcBef>
                <a:spcPct val="20000"/>
              </a:spcBef>
              <a:spcAft>
                <a:spcPts val="0"/>
              </a:spcAft>
              <a:buClr>
                <a:schemeClr val="tx2"/>
              </a:buClr>
              <a:buSzTx/>
              <a:buFont typeface="Arial"/>
              <a:buNone/>
              <a:tabLst/>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marL="342900" marR="0" indent="-342900" algn="l" defTabSz="457200" rtl="0" eaLnBrk="1" fontAlgn="auto" latinLnBrk="0" hangingPunct="1">
              <a:lnSpc>
                <a:spcPct val="100000"/>
              </a:lnSpc>
              <a:spcBef>
                <a:spcPct val="20000"/>
              </a:spcBef>
              <a:spcAft>
                <a:spcPts val="0"/>
              </a:spcAft>
              <a:buClr>
                <a:schemeClr val="tx2"/>
              </a:buClr>
              <a:buSzTx/>
              <a:buFont typeface="Arial"/>
              <a:buChar char="•"/>
              <a:tabLst/>
              <a:defRPr sz="2000"/>
            </a:lvl1pPr>
            <a:lvl2pPr>
              <a:defRPr sz="1800"/>
            </a:lvl2pPr>
            <a:lvl3pPr>
              <a:defRPr sz="1600"/>
            </a:lvl3pPr>
            <a:lvl4pPr>
              <a:buClr>
                <a:schemeClr val="tx2"/>
              </a:buClr>
              <a:defRPr sz="1400"/>
            </a:lvl4pPr>
            <a:lvl5pPr>
              <a:buClr>
                <a:schemeClr val="tx2"/>
              </a:buClr>
              <a:defRPr sz="14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Font typeface="Arial"/>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marL="342900" marR="0" indent="-342900" algn="l" defTabSz="457200" rtl="0" eaLnBrk="1" fontAlgn="auto" latinLnBrk="0" hangingPunct="1">
              <a:lnSpc>
                <a:spcPct val="100000"/>
              </a:lnSpc>
              <a:spcBef>
                <a:spcPct val="20000"/>
              </a:spcBef>
              <a:spcAft>
                <a:spcPts val="0"/>
              </a:spcAft>
              <a:buClr>
                <a:schemeClr val="tx2"/>
              </a:buClr>
              <a:buSzTx/>
              <a:buFont typeface="Arial"/>
              <a:buChar char="•"/>
              <a:tabLst/>
              <a:defRPr sz="2000"/>
            </a:lvl1pPr>
            <a:lvl2pPr>
              <a:defRPr sz="1800"/>
            </a:lvl2pPr>
            <a:lvl3pPr>
              <a:defRPr sz="1600"/>
            </a:lvl3pPr>
            <a:lvl4pPr>
              <a:buClr>
                <a:schemeClr val="tx2"/>
              </a:buClr>
              <a:defRPr sz="1400"/>
            </a:lvl4pPr>
            <a:lvl5pPr>
              <a:buClr>
                <a:schemeClr val="tx2"/>
              </a:buClr>
              <a:defRPr sz="14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11"/>
          <p:cNvSpPr>
            <a:spLocks noGrp="1" noChangeArrowheads="1"/>
          </p:cNvSpPr>
          <p:nvPr>
            <p:ph type="title" idx="4294967295"/>
          </p:nvPr>
        </p:nvSpPr>
        <p:spPr>
          <a:xfrm>
            <a:off x="457200" y="162943"/>
            <a:ext cx="8229601" cy="369743"/>
          </a:xfrm>
          <a:prstGeom prst="rect">
            <a:avLst/>
          </a:prstGeom>
        </p:spPr>
        <p:txBody>
          <a:bodyPr/>
          <a:lstStyle/>
          <a:p>
            <a:endParaRPr lang="en-US" dirty="0"/>
          </a:p>
        </p:txBody>
      </p:sp>
    </p:spTree>
    <p:extLst>
      <p:ext uri="{BB962C8B-B14F-4D97-AF65-F5344CB8AC3E}">
        <p14:creationId xmlns:p14="http://schemas.microsoft.com/office/powerpoint/2010/main" val="24327160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4" name="Rectangle 11"/>
          <p:cNvSpPr>
            <a:spLocks noGrp="1" noChangeArrowheads="1"/>
          </p:cNvSpPr>
          <p:nvPr>
            <p:ph type="title" idx="4294967295"/>
          </p:nvPr>
        </p:nvSpPr>
        <p:spPr>
          <a:xfrm>
            <a:off x="457200" y="162943"/>
            <a:ext cx="8229601" cy="369743"/>
          </a:xfrm>
          <a:prstGeom prst="rect">
            <a:avLst/>
          </a:prstGeom>
        </p:spPr>
        <p:txBody>
          <a:bodyPr/>
          <a:lstStyle/>
          <a:p>
            <a:endParaRPr lang="en-US" dirty="0"/>
          </a:p>
        </p:txBody>
      </p:sp>
    </p:spTree>
    <p:extLst>
      <p:ext uri="{BB962C8B-B14F-4D97-AF65-F5344CB8AC3E}">
        <p14:creationId xmlns:p14="http://schemas.microsoft.com/office/powerpoint/2010/main" val="12660673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pic>
        <p:nvPicPr>
          <p:cNvPr id="3" name="Picture 15" descr="Cover_energy__gradient.png">
            <a:extLst>
              <a:ext uri="{FF2B5EF4-FFF2-40B4-BE49-F238E27FC236}">
                <a16:creationId xmlns:a16="http://schemas.microsoft.com/office/drawing/2014/main" id="{2766112A-EA10-0244-AD42-CD1E3E8F7E1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679450"/>
            <a:ext cx="9144000" cy="386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11"/>
          <p:cNvSpPr>
            <a:spLocks noGrp="1" noChangeArrowheads="1"/>
          </p:cNvSpPr>
          <p:nvPr>
            <p:ph type="title" idx="4294967295"/>
          </p:nvPr>
        </p:nvSpPr>
        <p:spPr>
          <a:xfrm>
            <a:off x="457200" y="162943"/>
            <a:ext cx="8229601" cy="369743"/>
          </a:xfrm>
          <a:prstGeom prst="rect">
            <a:avLst/>
          </a:prstGeom>
        </p:spPr>
        <p:txBody>
          <a:bodyPr/>
          <a:lstStyle/>
          <a:p>
            <a:endParaRPr lang="en-US" dirty="0"/>
          </a:p>
        </p:txBody>
      </p:sp>
    </p:spTree>
    <p:extLst>
      <p:ext uri="{BB962C8B-B14F-4D97-AF65-F5344CB8AC3E}">
        <p14:creationId xmlns:p14="http://schemas.microsoft.com/office/powerpoint/2010/main" val="41491529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898072"/>
            <a:ext cx="3008313" cy="755195"/>
          </a:xfrm>
        </p:spPr>
        <p:txBody>
          <a:bodyPr anchor="b"/>
          <a:lstStyle>
            <a:lvl1pPr algn="l">
              <a:defRPr sz="2000" b="1">
                <a:solidFill>
                  <a:srgbClr val="000000"/>
                </a:solidFill>
              </a:defRPr>
            </a:lvl1pPr>
          </a:lstStyle>
          <a:p>
            <a:pPr lvl="0"/>
            <a:r>
              <a:rPr lang="en-US" dirty="0"/>
              <a:t>Click to edit Master title style</a:t>
            </a:r>
          </a:p>
        </p:txBody>
      </p:sp>
      <p:sp>
        <p:nvSpPr>
          <p:cNvPr id="3" name="Content Placeholder 2"/>
          <p:cNvSpPr>
            <a:spLocks noGrp="1"/>
          </p:cNvSpPr>
          <p:nvPr>
            <p:ph idx="1"/>
          </p:nvPr>
        </p:nvSpPr>
        <p:spPr>
          <a:xfrm>
            <a:off x="3575050" y="898072"/>
            <a:ext cx="5111750" cy="3696551"/>
          </a:xfrm>
        </p:spPr>
        <p:txBody>
          <a:bodyPr/>
          <a:lstStyle>
            <a:lvl1pPr marL="342900" marR="0" indent="-342900" algn="l" defTabSz="457200" rtl="0" eaLnBrk="1" fontAlgn="auto" latinLnBrk="0" hangingPunct="1">
              <a:lnSpc>
                <a:spcPct val="100000"/>
              </a:lnSpc>
              <a:spcBef>
                <a:spcPct val="20000"/>
              </a:spcBef>
              <a:spcAft>
                <a:spcPts val="0"/>
              </a:spcAft>
              <a:buClr>
                <a:schemeClr val="tx2"/>
              </a:buClr>
              <a:buSzTx/>
              <a:buFont typeface="Arial"/>
              <a:buChar char="•"/>
              <a:tabLst/>
              <a:defRPr sz="2000"/>
            </a:lvl1pPr>
            <a:lvl2pPr>
              <a:defRPr sz="1800"/>
            </a:lvl2pPr>
            <a:lvl3pPr>
              <a:defRPr sz="16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1" y="1653268"/>
            <a:ext cx="3008313" cy="294135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29996812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dirty="0"/>
              <a:t>Click to edit Master title style</a:t>
            </a:r>
          </a:p>
        </p:txBody>
      </p:sp>
      <p:sp>
        <p:nvSpPr>
          <p:cNvPr id="3" name="Picture Placeholder 2"/>
          <p:cNvSpPr>
            <a:spLocks noGrp="1"/>
          </p:cNvSpPr>
          <p:nvPr>
            <p:ph type="pic" idx="1"/>
          </p:nvPr>
        </p:nvSpPr>
        <p:spPr>
          <a:xfrm>
            <a:off x="1792288" y="877660"/>
            <a:ext cx="5486400" cy="2668021"/>
          </a:xfrm>
        </p:spPr>
        <p:txBody>
          <a:bodyPr rtlCol="0">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15219262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7" descr="PowerPoint_Template_Cover_2012_white.jpg">
            <a:extLst>
              <a:ext uri="{FF2B5EF4-FFF2-40B4-BE49-F238E27FC236}">
                <a16:creationId xmlns:a16="http://schemas.microsoft.com/office/drawing/2014/main" id="{0F611D6C-F6C9-D448-8C6A-B68B4B96C843}"/>
              </a:ext>
            </a:extLst>
          </p:cNvPr>
          <p:cNvPicPr>
            <a:picLocks noChangeAspect="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Title Placeholder 1">
            <a:extLst>
              <a:ext uri="{FF2B5EF4-FFF2-40B4-BE49-F238E27FC236}">
                <a16:creationId xmlns:a16="http://schemas.microsoft.com/office/drawing/2014/main" id="{3638D908-5F66-ED4B-8F5E-EB3A90E37CCB}"/>
              </a:ext>
            </a:extLst>
          </p:cNvPr>
          <p:cNvSpPr>
            <a:spLocks noGrp="1"/>
          </p:cNvSpPr>
          <p:nvPr>
            <p:ph type="title"/>
          </p:nvPr>
        </p:nvSpPr>
        <p:spPr bwMode="auto">
          <a:xfrm>
            <a:off x="457200" y="0"/>
            <a:ext cx="82296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8" name="Text Placeholder 2">
            <a:extLst>
              <a:ext uri="{FF2B5EF4-FFF2-40B4-BE49-F238E27FC236}">
                <a16:creationId xmlns:a16="http://schemas.microsoft.com/office/drawing/2014/main" id="{B9288D4B-789D-F841-AE33-B7F31DCD27AE}"/>
              </a:ext>
            </a:extLst>
          </p:cNvPr>
          <p:cNvSpPr>
            <a:spLocks noGrp="1"/>
          </p:cNvSpPr>
          <p:nvPr>
            <p:ph type="body" idx="1"/>
          </p:nvPr>
        </p:nvSpPr>
        <p:spPr bwMode="auto">
          <a:xfrm>
            <a:off x="457200" y="990600"/>
            <a:ext cx="8229600" cy="3565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Century gothic 20 bold</a:t>
            </a:r>
          </a:p>
          <a:p>
            <a:pPr lvl="0"/>
            <a:r>
              <a:rPr lang="en-US" altLang="en-US"/>
              <a:t>Century gothic 20 bold</a:t>
            </a:r>
          </a:p>
          <a:p>
            <a:pPr lvl="1"/>
            <a:r>
              <a:rPr lang="en-US" altLang="en-US"/>
              <a:t>Century gothic 18</a:t>
            </a:r>
          </a:p>
          <a:p>
            <a:pPr lvl="1"/>
            <a:r>
              <a:rPr lang="en-US" altLang="en-US"/>
              <a:t>Century gothic 18</a:t>
            </a:r>
          </a:p>
          <a:p>
            <a:pPr lvl="2"/>
            <a:r>
              <a:rPr lang="en-US" altLang="en-US"/>
              <a:t>Century gothic 16</a:t>
            </a:r>
          </a:p>
          <a:p>
            <a:pPr lvl="2"/>
            <a:r>
              <a:rPr lang="en-US" altLang="en-US"/>
              <a:t>Century gothic 16</a:t>
            </a:r>
          </a:p>
          <a:p>
            <a:pPr lvl="0"/>
            <a:r>
              <a:rPr lang="en-US" altLang="en-US"/>
              <a:t>Century gothic 20 bold</a:t>
            </a:r>
          </a:p>
          <a:p>
            <a:pPr lvl="0"/>
            <a:endParaRPr lang="en-US" altLang="en-US"/>
          </a:p>
          <a:p>
            <a:pPr lvl="0"/>
            <a:endParaRPr lang="en-US" altLang="en-US"/>
          </a:p>
          <a:p>
            <a:pPr lvl="2"/>
            <a:endParaRPr lang="en-US" altLang="en-US"/>
          </a:p>
          <a:p>
            <a:pPr lvl="0"/>
            <a:endParaRPr lang="en-US" altLang="en-US"/>
          </a:p>
        </p:txBody>
      </p:sp>
      <p:sp>
        <p:nvSpPr>
          <p:cNvPr id="1029" name="Rectangle 13">
            <a:extLst>
              <a:ext uri="{FF2B5EF4-FFF2-40B4-BE49-F238E27FC236}">
                <a16:creationId xmlns:a16="http://schemas.microsoft.com/office/drawing/2014/main" id="{0CAF271B-37EB-D645-B28C-7044B0A6F5DE}"/>
              </a:ext>
            </a:extLst>
          </p:cNvPr>
          <p:cNvSpPr>
            <a:spLocks noChangeArrowheads="1"/>
          </p:cNvSpPr>
          <p:nvPr userDrawn="1"/>
        </p:nvSpPr>
        <p:spPr bwMode="auto">
          <a:xfrm>
            <a:off x="0" y="4864100"/>
            <a:ext cx="838200" cy="22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entury Gothic" panose="020B0502020202020204" pitchFamily="34" charset="0"/>
                <a:ea typeface="ＭＳ Ｐゴシック" panose="020B0600070205080204" pitchFamily="34" charset="-128"/>
              </a:defRPr>
            </a:lvl1pPr>
            <a:lvl2pPr marL="742950" indent="-285750" eaLnBrk="0" hangingPunct="0">
              <a:defRPr sz="2400">
                <a:solidFill>
                  <a:schemeClr val="tx1"/>
                </a:solidFill>
                <a:latin typeface="Century Gothic" panose="020B0502020202020204" pitchFamily="34" charset="0"/>
                <a:ea typeface="ＭＳ Ｐゴシック" panose="020B0600070205080204" pitchFamily="34" charset="-128"/>
              </a:defRPr>
            </a:lvl2pPr>
            <a:lvl3pPr marL="1143000" indent="-228600" eaLnBrk="0" hangingPunct="0">
              <a:defRPr sz="2400">
                <a:solidFill>
                  <a:schemeClr val="tx1"/>
                </a:solidFill>
                <a:latin typeface="Century Gothic" panose="020B0502020202020204" pitchFamily="34" charset="0"/>
                <a:ea typeface="ＭＳ Ｐゴシック" panose="020B0600070205080204" pitchFamily="34" charset="-128"/>
              </a:defRPr>
            </a:lvl3pPr>
            <a:lvl4pPr marL="1600200" indent="-228600" eaLnBrk="0" hangingPunct="0">
              <a:defRPr sz="2400">
                <a:solidFill>
                  <a:schemeClr val="tx1"/>
                </a:solidFill>
                <a:latin typeface="Century Gothic" panose="020B0502020202020204" pitchFamily="34" charset="0"/>
                <a:ea typeface="ＭＳ Ｐゴシック" panose="020B0600070205080204" pitchFamily="34" charset="-128"/>
              </a:defRPr>
            </a:lvl4pPr>
            <a:lvl5pPr marL="2057400" indent="-228600" eaLnBrk="0" hangingPunct="0">
              <a:defRPr sz="2400">
                <a:solidFill>
                  <a:schemeClr val="tx1"/>
                </a:solidFill>
                <a:latin typeface="Century Gothic" panose="020B0502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entury Gothic" panose="020B0502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entury Gothic" panose="020B0502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entury Gothic" panose="020B0502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entury Gothic" panose="020B0502020202020204" pitchFamily="34" charset="0"/>
                <a:ea typeface="ＭＳ Ｐゴシック" panose="020B0600070205080204" pitchFamily="34" charset="-128"/>
              </a:defRPr>
            </a:lvl9pPr>
          </a:lstStyle>
          <a:p>
            <a:pPr algn="ctr" eaLnBrk="1" hangingPunct="1"/>
            <a:fld id="{3F2B2315-FA17-AD49-BF53-066C59B22993}" type="slidenum">
              <a:rPr lang="en-US" altLang="en-US" sz="800">
                <a:solidFill>
                  <a:srgbClr val="000090"/>
                </a:solidFill>
              </a:rPr>
              <a:pPr algn="ctr" eaLnBrk="1" hangingPunct="1"/>
              <a:t>‹#›</a:t>
            </a:fld>
            <a:endParaRPr lang="en-US" altLang="en-US" sz="800">
              <a:solidFill>
                <a:srgbClr val="000090"/>
              </a:solidFill>
            </a:endParaRPr>
          </a:p>
        </p:txBody>
      </p:sp>
    </p:spTree>
  </p:cSld>
  <p:clrMap bg1="lt1" tx1="dk1" bg2="lt2" tx2="dk2" accent1="accent1" accent2="accent2" accent3="accent3" accent4="accent4" accent5="accent5" accent6="accent6" hlink="hlink" folHlink="folHlink"/>
  <p:sldLayoutIdLst>
    <p:sldLayoutId id="2147493696" r:id="rId1"/>
    <p:sldLayoutId id="2147493697" r:id="rId2"/>
    <p:sldLayoutId id="2147493698" r:id="rId3"/>
    <p:sldLayoutId id="2147493699" r:id="rId4"/>
    <p:sldLayoutId id="2147493700" r:id="rId5"/>
    <p:sldLayoutId id="2147493701" r:id="rId6"/>
    <p:sldLayoutId id="2147493706" r:id="rId7"/>
    <p:sldLayoutId id="2147493702" r:id="rId8"/>
    <p:sldLayoutId id="2147493703" r:id="rId9"/>
    <p:sldLayoutId id="2147493704" r:id="rId10"/>
    <p:sldLayoutId id="2147493705" r:id="rId11"/>
    <p:sldLayoutId id="2147493708" r:id="rId12"/>
    <p:sldLayoutId id="2147493709" r:id="rId13"/>
    <p:sldLayoutId id="2147493710" r:id="rId14"/>
  </p:sldLayoutIdLst>
  <p:txStyles>
    <p:titleStyle>
      <a:lvl1pPr algn="l" defTabSz="457200" rtl="0" eaLnBrk="0" fontAlgn="base" hangingPunct="0">
        <a:spcBef>
          <a:spcPct val="0"/>
        </a:spcBef>
        <a:spcAft>
          <a:spcPct val="0"/>
        </a:spcAft>
        <a:defRPr sz="2400" b="1" kern="1200">
          <a:solidFill>
            <a:srgbClr val="FFFFFF"/>
          </a:solidFill>
          <a:latin typeface="+mj-lt"/>
          <a:ea typeface="ＭＳ Ｐゴシック" charset="0"/>
          <a:cs typeface="ＭＳ Ｐゴシック" charset="0"/>
        </a:defRPr>
      </a:lvl1pPr>
      <a:lvl2pPr algn="l" defTabSz="457200" rtl="0" eaLnBrk="0" fontAlgn="base" hangingPunct="0">
        <a:spcBef>
          <a:spcPct val="0"/>
        </a:spcBef>
        <a:spcAft>
          <a:spcPct val="0"/>
        </a:spcAft>
        <a:defRPr sz="2400" b="1">
          <a:solidFill>
            <a:srgbClr val="FFFFFF"/>
          </a:solidFill>
          <a:latin typeface="Century Gothic" charset="0"/>
          <a:ea typeface="ＭＳ Ｐゴシック" charset="0"/>
          <a:cs typeface="ＭＳ Ｐゴシック" charset="0"/>
        </a:defRPr>
      </a:lvl2pPr>
      <a:lvl3pPr algn="l" defTabSz="457200" rtl="0" eaLnBrk="0" fontAlgn="base" hangingPunct="0">
        <a:spcBef>
          <a:spcPct val="0"/>
        </a:spcBef>
        <a:spcAft>
          <a:spcPct val="0"/>
        </a:spcAft>
        <a:defRPr sz="2400" b="1">
          <a:solidFill>
            <a:srgbClr val="FFFFFF"/>
          </a:solidFill>
          <a:latin typeface="Century Gothic" charset="0"/>
          <a:ea typeface="ＭＳ Ｐゴシック" charset="0"/>
          <a:cs typeface="ＭＳ Ｐゴシック" charset="0"/>
        </a:defRPr>
      </a:lvl3pPr>
      <a:lvl4pPr algn="l" defTabSz="457200" rtl="0" eaLnBrk="0" fontAlgn="base" hangingPunct="0">
        <a:spcBef>
          <a:spcPct val="0"/>
        </a:spcBef>
        <a:spcAft>
          <a:spcPct val="0"/>
        </a:spcAft>
        <a:defRPr sz="2400" b="1">
          <a:solidFill>
            <a:srgbClr val="FFFFFF"/>
          </a:solidFill>
          <a:latin typeface="Century Gothic" charset="0"/>
          <a:ea typeface="ＭＳ Ｐゴシック" charset="0"/>
          <a:cs typeface="ＭＳ Ｐゴシック" charset="0"/>
        </a:defRPr>
      </a:lvl4pPr>
      <a:lvl5pPr algn="l" defTabSz="457200" rtl="0" eaLnBrk="0" fontAlgn="base" hangingPunct="0">
        <a:spcBef>
          <a:spcPct val="0"/>
        </a:spcBef>
        <a:spcAft>
          <a:spcPct val="0"/>
        </a:spcAft>
        <a:defRPr sz="2400" b="1">
          <a:solidFill>
            <a:srgbClr val="FFFFFF"/>
          </a:solidFill>
          <a:latin typeface="Century Gothic" charset="0"/>
          <a:ea typeface="ＭＳ Ｐゴシック" charset="0"/>
          <a:cs typeface="ＭＳ Ｐゴシック" charset="0"/>
        </a:defRPr>
      </a:lvl5pPr>
      <a:lvl6pPr marL="457200" algn="ctr" defTabSz="457200" rtl="0" fontAlgn="base">
        <a:spcBef>
          <a:spcPct val="0"/>
        </a:spcBef>
        <a:spcAft>
          <a:spcPct val="0"/>
        </a:spcAft>
        <a:defRPr sz="2400" b="1">
          <a:solidFill>
            <a:srgbClr val="FFFFFF"/>
          </a:solidFill>
          <a:latin typeface="Century Gothic" charset="0"/>
          <a:ea typeface="ＭＳ Ｐゴシック" charset="0"/>
          <a:cs typeface="ＭＳ Ｐゴシック" charset="0"/>
        </a:defRPr>
      </a:lvl6pPr>
      <a:lvl7pPr marL="914400" algn="ctr" defTabSz="457200" rtl="0" fontAlgn="base">
        <a:spcBef>
          <a:spcPct val="0"/>
        </a:spcBef>
        <a:spcAft>
          <a:spcPct val="0"/>
        </a:spcAft>
        <a:defRPr sz="2400" b="1">
          <a:solidFill>
            <a:srgbClr val="FFFFFF"/>
          </a:solidFill>
          <a:latin typeface="Century Gothic" charset="0"/>
          <a:ea typeface="ＭＳ Ｐゴシック" charset="0"/>
          <a:cs typeface="ＭＳ Ｐゴシック" charset="0"/>
        </a:defRPr>
      </a:lvl7pPr>
      <a:lvl8pPr marL="1371600" algn="ctr" defTabSz="457200" rtl="0" fontAlgn="base">
        <a:spcBef>
          <a:spcPct val="0"/>
        </a:spcBef>
        <a:spcAft>
          <a:spcPct val="0"/>
        </a:spcAft>
        <a:defRPr sz="2400" b="1">
          <a:solidFill>
            <a:srgbClr val="FFFFFF"/>
          </a:solidFill>
          <a:latin typeface="Century Gothic" charset="0"/>
          <a:ea typeface="ＭＳ Ｐゴシック" charset="0"/>
          <a:cs typeface="ＭＳ Ｐゴシック" charset="0"/>
        </a:defRPr>
      </a:lvl8pPr>
      <a:lvl9pPr marL="1828800" algn="ctr" defTabSz="457200" rtl="0" fontAlgn="base">
        <a:spcBef>
          <a:spcPct val="0"/>
        </a:spcBef>
        <a:spcAft>
          <a:spcPct val="0"/>
        </a:spcAft>
        <a:defRPr sz="2400" b="1">
          <a:solidFill>
            <a:srgbClr val="FFFFFF"/>
          </a:solidFill>
          <a:latin typeface="Century Gothic"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Clr>
          <a:schemeClr val="tx2"/>
        </a:buClr>
        <a:buFont typeface="Arial" panose="020B0604020202020204" pitchFamily="34" charset="0"/>
        <a:buChar char="•"/>
        <a:defRPr sz="2000" b="1"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Clr>
          <a:schemeClr val="tx2"/>
        </a:buClr>
        <a:buFont typeface="Arial" panose="020B0604020202020204" pitchFamily="34" charset="0"/>
        <a:buChar char="–"/>
        <a:defRPr kern="1200">
          <a:solidFill>
            <a:schemeClr val="tx1"/>
          </a:solidFill>
          <a:latin typeface="+mn-lt"/>
          <a:ea typeface="ＭＳ Ｐゴシック" charset="0"/>
          <a:cs typeface="ＭＳ Ｐゴシック" charset="0"/>
        </a:defRPr>
      </a:lvl2pPr>
      <a:lvl3pPr marL="1257300" indent="-342900" algn="l" defTabSz="457200" rtl="0" eaLnBrk="0" fontAlgn="base" hangingPunct="0">
        <a:spcBef>
          <a:spcPct val="20000"/>
        </a:spcBef>
        <a:spcAft>
          <a:spcPct val="0"/>
        </a:spcAft>
        <a:buClr>
          <a:schemeClr val="tx2"/>
        </a:buClr>
        <a:buFont typeface="Arial" panose="020B0604020202020204" pitchFamily="34" charset="0"/>
        <a:buChar char="•"/>
        <a:defRPr sz="1600" kern="1200">
          <a:solidFill>
            <a:schemeClr val="tx1"/>
          </a:solidFill>
          <a:latin typeface="+mn-lt"/>
          <a:ea typeface="ＭＳ Ｐゴシック" charset="0"/>
          <a:cs typeface="ＭＳ Ｐゴシック" charset="0"/>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0"/>
          <a:cs typeface="ＭＳ Ｐゴシック" charset="0"/>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4.jpg"/></Relationships>
</file>

<file path=ppt/slides/_rels/slide10.xml.rels><?xml version="1.0" encoding="UTF-8" standalone="yes"?>
<Relationships xmlns="http://schemas.openxmlformats.org/package/2006/relationships"><Relationship Id="rId3" Type="http://schemas.openxmlformats.org/officeDocument/2006/relationships/hyperlink" Target="https://aip.scitation.org/doi/pdf/10.1063/5.0083990" TargetMode="External"/><Relationship Id="rId2" Type="http://schemas.openxmlformats.org/officeDocument/2006/relationships/image" Target="../media/image21.jp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hyperlink" Target="https://aip.scitation.org/doi/pdf/10.1063/5.0083990" TargetMode="Externa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hyperlink" Target="https://www.fusionenergybase.com/" TargetMode="External"/><Relationship Id="rId4" Type="http://schemas.openxmlformats.org/officeDocument/2006/relationships/hyperlink" Target="https://aip.scitation.org/doi/pdf/10.1063/5.0083990"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13.xml"/><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29.png"/><Relationship Id="rId4" Type="http://schemas.openxmlformats.org/officeDocument/2006/relationships/image" Target="../media/image28.png"/></Relationships>
</file>

<file path=ppt/slides/_rels/slide17.xml.rels><?xml version="1.0" encoding="UTF-8" standalone="yes"?>
<Relationships xmlns="http://schemas.openxmlformats.org/package/2006/relationships"><Relationship Id="rId3" Type="http://schemas.openxmlformats.org/officeDocument/2006/relationships/image" Target="../media/image27.jpeg"/><Relationship Id="rId7" Type="http://schemas.openxmlformats.org/officeDocument/2006/relationships/image" Target="../media/image31.jp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34.png"/></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1.xml"/><Relationship Id="rId1" Type="http://schemas.openxmlformats.org/officeDocument/2006/relationships/slideLayout" Target="../slideLayouts/slideLayout4.xml"/><Relationship Id="rId5" Type="http://schemas.openxmlformats.org/officeDocument/2006/relationships/image" Target="../media/image10.png"/><Relationship Id="rId4" Type="http://schemas.openxmlformats.org/officeDocument/2006/relationships/image" Target="../media/image34.png"/></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36.emf"/></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36.emf"/></Relationships>
</file>

<file path=ppt/slides/_rels/slide2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39.png"/><Relationship Id="rId5" Type="http://schemas.openxmlformats.org/officeDocument/2006/relationships/hyperlink" Target="https://doi.org/10.1063/1.871262" TargetMode="External"/><Relationship Id="rId4" Type="http://schemas.openxmlformats.org/officeDocument/2006/relationships/image" Target="../media/image38.png"/></Relationships>
</file>

<file path=ppt/slides/_rels/slide25.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15.xml"/><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2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48.png"/></Relationships>
</file>

<file path=ppt/slides/_rels/slide2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xml"/><Relationship Id="rId4" Type="http://schemas.openxmlformats.org/officeDocument/2006/relationships/image" Target="../media/image49.png"/></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8.jpg"/><Relationship Id="rId4" Type="http://schemas.openxmlformats.org/officeDocument/2006/relationships/image" Target="../media/image7.jpg"/></Relationships>
</file>

<file path=ppt/slides/_rels/slide3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3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55.png"/><Relationship Id="rId5" Type="http://schemas.openxmlformats.org/officeDocument/2006/relationships/image" Target="../media/image54.jpeg"/><Relationship Id="rId4" Type="http://schemas.openxmlformats.org/officeDocument/2006/relationships/image" Target="../media/image53.png"/></Relationships>
</file>

<file path=ppt/slides/_rels/slide33.xml.rels><?xml version="1.0" encoding="UTF-8" standalone="yes"?>
<Relationships xmlns="http://schemas.openxmlformats.org/package/2006/relationships"><Relationship Id="rId3" Type="http://schemas.openxmlformats.org/officeDocument/2006/relationships/image" Target="../media/image56.gif"/><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image" Target="../media/image57.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hyperlink" Target="https://doi.org/10.1088/0029-5515/53/4/043004" TargetMode="External"/><Relationship Id="rId2" Type="http://schemas.openxmlformats.org/officeDocument/2006/relationships/image" Target="../media/image60.png"/><Relationship Id="rId1" Type="http://schemas.openxmlformats.org/officeDocument/2006/relationships/slideLayout" Target="../slideLayouts/slideLayout1.xml"/><Relationship Id="rId4" Type="http://schemas.openxmlformats.org/officeDocument/2006/relationships/image" Target="../media/image61.png"/></Relationships>
</file>

<file path=ppt/slides/_rels/slide3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0.png"/><Relationship Id="rId1" Type="http://schemas.openxmlformats.org/officeDocument/2006/relationships/slideLayout" Target="../slideLayouts/slideLayout1.xml"/><Relationship Id="rId6" Type="http://schemas.openxmlformats.org/officeDocument/2006/relationships/image" Target="../media/image61.png"/><Relationship Id="rId5" Type="http://schemas.openxmlformats.org/officeDocument/2006/relationships/hyperlink" Target="https://doi.org/10.1088/0029-5515/53/4/043004" TargetMode="External"/><Relationship Id="rId4" Type="http://schemas.openxmlformats.org/officeDocument/2006/relationships/image" Target="../media/image63.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8.jp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7.jpg"/><Relationship Id="rId5" Type="http://schemas.openxmlformats.org/officeDocument/2006/relationships/image" Target="../media/image6.jpg"/><Relationship Id="rId4" Type="http://schemas.openxmlformats.org/officeDocument/2006/relationships/image" Target="../media/image10.png"/></Relationships>
</file>

<file path=ppt/slides/_rels/slide40.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jpg"/><Relationship Id="rId1" Type="http://schemas.openxmlformats.org/officeDocument/2006/relationships/slideLayout" Target="../slideLayouts/slideLayout14.xml"/><Relationship Id="rId4" Type="http://schemas.openxmlformats.org/officeDocument/2006/relationships/image" Target="../media/image67.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1.xml"/><Relationship Id="rId4" Type="http://schemas.openxmlformats.org/officeDocument/2006/relationships/image" Target="../media/image70.jpeg"/></Relationships>
</file>

<file path=ppt/slides/_rels/slide45.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6.jp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0.png"/><Relationship Id="rId10" Type="http://schemas.openxmlformats.org/officeDocument/2006/relationships/image" Target="../media/image8.jpg"/><Relationship Id="rId4" Type="http://schemas.openxmlformats.org/officeDocument/2006/relationships/image" Target="../media/image11.png"/><Relationship Id="rId9" Type="http://schemas.openxmlformats.org/officeDocument/2006/relationships/image" Target="../media/image7.jpg"/></Relationships>
</file>

<file path=ppt/slides/_rels/slide6.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8.jpg"/><Relationship Id="rId3" Type="http://schemas.openxmlformats.org/officeDocument/2006/relationships/image" Target="../media/image9.png"/><Relationship Id="rId7" Type="http://schemas.openxmlformats.org/officeDocument/2006/relationships/image" Target="../media/image12.png"/><Relationship Id="rId12" Type="http://schemas.openxmlformats.org/officeDocument/2006/relationships/image" Target="../media/image7.jp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10.png"/><Relationship Id="rId11" Type="http://schemas.openxmlformats.org/officeDocument/2006/relationships/image" Target="../media/image6.jpg"/><Relationship Id="rId5" Type="http://schemas.openxmlformats.org/officeDocument/2006/relationships/image" Target="../media/image14.jpg"/><Relationship Id="rId15" Type="http://schemas.openxmlformats.org/officeDocument/2006/relationships/image" Target="../media/image18.jpg"/><Relationship Id="rId10" Type="http://schemas.openxmlformats.org/officeDocument/2006/relationships/image" Target="../media/image16.png"/><Relationship Id="rId4" Type="http://schemas.openxmlformats.org/officeDocument/2006/relationships/image" Target="../media/image11.png"/><Relationship Id="rId9" Type="http://schemas.openxmlformats.org/officeDocument/2006/relationships/image" Target="../media/image13.png"/><Relationship Id="rId14" Type="http://schemas.openxmlformats.org/officeDocument/2006/relationships/image" Target="../media/image17.jpg"/></Relationships>
</file>

<file path=ppt/slides/_rels/slide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s://aip.scitation.org/doi/pdf/10.1063/5.0083990" TargetMode="External"/><Relationship Id="rId2" Type="http://schemas.openxmlformats.org/officeDocument/2006/relationships/image" Target="../media/image20.jpe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20" descr="GA_logo_2_blue.png">
            <a:extLst>
              <a:ext uri="{FF2B5EF4-FFF2-40B4-BE49-F238E27FC236}">
                <a16:creationId xmlns:a16="http://schemas.microsoft.com/office/drawing/2014/main" id="{C343919B-A491-E24A-943A-B86C803C859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321550" y="4808538"/>
            <a:ext cx="1633538" cy="293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7" name="Text Box 7">
            <a:extLst>
              <a:ext uri="{FF2B5EF4-FFF2-40B4-BE49-F238E27FC236}">
                <a16:creationId xmlns:a16="http://schemas.microsoft.com/office/drawing/2014/main" id="{7BA51CD3-1B82-0A4F-ACE8-AA8150C47524}"/>
              </a:ext>
            </a:extLst>
          </p:cNvPr>
          <p:cNvSpPr txBox="1">
            <a:spLocks noChangeArrowheads="1"/>
          </p:cNvSpPr>
          <p:nvPr/>
        </p:nvSpPr>
        <p:spPr bwMode="auto">
          <a:xfrm>
            <a:off x="94456" y="685800"/>
            <a:ext cx="3096319" cy="4040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entury Gothic" panose="020B0502020202020204" pitchFamily="34" charset="0"/>
                <a:ea typeface="ＭＳ Ｐゴシック" panose="020B0600070205080204" pitchFamily="34" charset="-128"/>
              </a:defRPr>
            </a:lvl1pPr>
            <a:lvl2pPr marL="742950" indent="-285750" eaLnBrk="0" hangingPunct="0">
              <a:defRPr sz="2400">
                <a:solidFill>
                  <a:schemeClr val="tx1"/>
                </a:solidFill>
                <a:latin typeface="Century Gothic" panose="020B0502020202020204" pitchFamily="34" charset="0"/>
                <a:ea typeface="ＭＳ Ｐゴシック" panose="020B0600070205080204" pitchFamily="34" charset="-128"/>
              </a:defRPr>
            </a:lvl2pPr>
            <a:lvl3pPr marL="1143000" indent="-228600" eaLnBrk="0" hangingPunct="0">
              <a:defRPr sz="2400">
                <a:solidFill>
                  <a:schemeClr val="tx1"/>
                </a:solidFill>
                <a:latin typeface="Century Gothic" panose="020B0502020202020204" pitchFamily="34" charset="0"/>
                <a:ea typeface="ＭＳ Ｐゴシック" panose="020B0600070205080204" pitchFamily="34" charset="-128"/>
              </a:defRPr>
            </a:lvl3pPr>
            <a:lvl4pPr marL="1600200" indent="-228600" eaLnBrk="0" hangingPunct="0">
              <a:defRPr sz="2400">
                <a:solidFill>
                  <a:schemeClr val="tx1"/>
                </a:solidFill>
                <a:latin typeface="Century Gothic" panose="020B0502020202020204" pitchFamily="34" charset="0"/>
                <a:ea typeface="ＭＳ Ｐゴシック" panose="020B0600070205080204" pitchFamily="34" charset="-128"/>
              </a:defRPr>
            </a:lvl4pPr>
            <a:lvl5pPr marL="2057400" indent="-228600" eaLnBrk="0" hangingPunct="0">
              <a:defRPr sz="2400">
                <a:solidFill>
                  <a:schemeClr val="tx1"/>
                </a:solidFill>
                <a:latin typeface="Century Gothic" panose="020B0502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entury Gothic" panose="020B0502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entury Gothic" panose="020B0502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entury Gothic" panose="020B0502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entury Gothic" panose="020B0502020202020204" pitchFamily="34" charset="0"/>
                <a:ea typeface="ＭＳ Ｐゴシック" panose="020B0600070205080204" pitchFamily="34" charset="-128"/>
              </a:defRPr>
            </a:lvl9pPr>
          </a:lstStyle>
          <a:p>
            <a:pPr eaLnBrk="1" hangingPunct="1"/>
            <a:r>
              <a:rPr lang="en-US" altLang="en-US" sz="1400" b="1" dirty="0" smtClean="0">
                <a:solidFill>
                  <a:srgbClr val="1A3484"/>
                </a:solidFill>
              </a:rPr>
              <a:t>Auna Moser</a:t>
            </a:r>
            <a:endParaRPr lang="en-US" altLang="en-US" sz="1800" b="1" dirty="0">
              <a:solidFill>
                <a:srgbClr val="1A3484"/>
              </a:solidFill>
            </a:endParaRPr>
          </a:p>
          <a:p>
            <a:pPr eaLnBrk="1" hangingPunct="1"/>
            <a:endParaRPr lang="en-US" altLang="x-none" sz="2000" b="1" dirty="0">
              <a:solidFill>
                <a:srgbClr val="00217B"/>
              </a:solidFill>
            </a:endParaRPr>
          </a:p>
          <a:p>
            <a:pPr eaLnBrk="1" hangingPunct="1"/>
            <a:endParaRPr lang="en-US" altLang="x-none" sz="2000" b="1" dirty="0">
              <a:solidFill>
                <a:srgbClr val="00217B"/>
              </a:solidFill>
            </a:endParaRPr>
          </a:p>
          <a:p>
            <a:pPr eaLnBrk="1" hangingPunct="1"/>
            <a:endParaRPr lang="en-US" altLang="x-none" sz="2000" b="1" dirty="0">
              <a:solidFill>
                <a:srgbClr val="00217B"/>
              </a:solidFill>
            </a:endParaRPr>
          </a:p>
          <a:p>
            <a:pPr eaLnBrk="1" hangingPunct="1"/>
            <a:endParaRPr lang="en-US" altLang="x-none" sz="2000" b="1" dirty="0">
              <a:solidFill>
                <a:srgbClr val="00217B"/>
              </a:solidFill>
            </a:endParaRPr>
          </a:p>
          <a:p>
            <a:pPr eaLnBrk="1" hangingPunct="1"/>
            <a:endParaRPr lang="en-US" altLang="x-none" sz="2000" b="1" dirty="0">
              <a:solidFill>
                <a:srgbClr val="00217B"/>
              </a:solidFill>
            </a:endParaRPr>
          </a:p>
          <a:p>
            <a:pPr eaLnBrk="1" hangingPunct="1"/>
            <a:endParaRPr lang="en-US" altLang="x-none" sz="2000" b="1" dirty="0">
              <a:solidFill>
                <a:srgbClr val="00217B"/>
              </a:solidFill>
            </a:endParaRPr>
          </a:p>
          <a:p>
            <a:pPr eaLnBrk="1" hangingPunct="1"/>
            <a:endParaRPr lang="en-US" altLang="x-none" sz="2000" b="1" dirty="0">
              <a:solidFill>
                <a:srgbClr val="00217B"/>
              </a:solidFill>
            </a:endParaRPr>
          </a:p>
          <a:p>
            <a:pPr eaLnBrk="1" hangingPunct="1"/>
            <a:endParaRPr lang="en-US" altLang="x-none" sz="2000" b="1" dirty="0">
              <a:solidFill>
                <a:srgbClr val="00217B"/>
              </a:solidFill>
            </a:endParaRPr>
          </a:p>
          <a:p>
            <a:pPr eaLnBrk="1" hangingPunct="1"/>
            <a:endParaRPr lang="en-US" altLang="x-none" sz="1400" b="1" dirty="0">
              <a:solidFill>
                <a:srgbClr val="00217B"/>
              </a:solidFill>
            </a:endParaRPr>
          </a:p>
          <a:p>
            <a:pPr eaLnBrk="1" hangingPunct="1"/>
            <a:r>
              <a:rPr lang="en-US" altLang="x-none" sz="1400" b="1" dirty="0">
                <a:solidFill>
                  <a:srgbClr val="00217B"/>
                </a:solidFill>
              </a:rPr>
              <a:t>Presented virtually at the </a:t>
            </a:r>
          </a:p>
          <a:p>
            <a:pPr eaLnBrk="1" hangingPunct="1"/>
            <a:r>
              <a:rPr lang="en-US" sz="1400" b="1" dirty="0" smtClean="0">
                <a:solidFill>
                  <a:srgbClr val="00217B"/>
                </a:solidFill>
              </a:rPr>
              <a:t>2024 Intro </a:t>
            </a:r>
            <a:r>
              <a:rPr lang="en-US" sz="1400" b="1" dirty="0">
                <a:solidFill>
                  <a:srgbClr val="00217B"/>
                </a:solidFill>
              </a:rPr>
              <a:t>to </a:t>
            </a:r>
            <a:r>
              <a:rPr lang="en-US" sz="1400" b="1" dirty="0" smtClean="0">
                <a:solidFill>
                  <a:srgbClr val="00217B"/>
                </a:solidFill>
              </a:rPr>
              <a:t>Plasma and </a:t>
            </a:r>
            <a:br>
              <a:rPr lang="en-US" sz="1400" b="1" dirty="0" smtClean="0">
                <a:solidFill>
                  <a:srgbClr val="00217B"/>
                </a:solidFill>
              </a:rPr>
            </a:br>
            <a:r>
              <a:rPr lang="en-US" sz="1400" b="1" dirty="0" smtClean="0">
                <a:solidFill>
                  <a:srgbClr val="00217B"/>
                </a:solidFill>
              </a:rPr>
              <a:t>Fusion </a:t>
            </a:r>
            <a:r>
              <a:rPr lang="en-US" sz="1400" b="1" dirty="0">
                <a:solidFill>
                  <a:srgbClr val="00217B"/>
                </a:solidFill>
              </a:rPr>
              <a:t>Course</a:t>
            </a:r>
          </a:p>
          <a:p>
            <a:pPr eaLnBrk="1" hangingPunct="1"/>
            <a:endParaRPr lang="en-US" altLang="en-US" sz="1400" b="1" dirty="0">
              <a:solidFill>
                <a:srgbClr val="00217B"/>
              </a:solidFill>
            </a:endParaRPr>
          </a:p>
          <a:p>
            <a:pPr lvl="0" defTabSz="406400">
              <a:spcAft>
                <a:spcPts val="600"/>
              </a:spcAft>
              <a:defRPr/>
            </a:pPr>
            <a:r>
              <a:rPr lang="en-US" altLang="en-US" sz="1400" b="1" dirty="0">
                <a:solidFill>
                  <a:srgbClr val="00217B"/>
                </a:solidFill>
              </a:rPr>
              <a:t>June </a:t>
            </a:r>
            <a:r>
              <a:rPr lang="en-US" altLang="en-US" sz="1400" b="1" dirty="0" smtClean="0">
                <a:solidFill>
                  <a:srgbClr val="00217B"/>
                </a:solidFill>
              </a:rPr>
              <a:t>13, </a:t>
            </a:r>
            <a:r>
              <a:rPr lang="en-US" altLang="en-US" sz="1400" b="1" dirty="0" smtClean="0">
                <a:solidFill>
                  <a:srgbClr val="00217B"/>
                </a:solidFill>
              </a:rPr>
              <a:t>2024</a:t>
            </a:r>
            <a:r>
              <a:rPr lang="en-US" altLang="x-none" sz="1400" b="1" dirty="0" smtClean="0">
                <a:solidFill>
                  <a:srgbClr val="00217B"/>
                </a:solidFill>
              </a:rPr>
              <a:t> </a:t>
            </a:r>
            <a:endParaRPr lang="en-US" altLang="x-none" sz="1400" b="1" baseline="30000" dirty="0">
              <a:solidFill>
                <a:srgbClr val="00217B"/>
              </a:solidFill>
            </a:endParaRPr>
          </a:p>
        </p:txBody>
      </p:sp>
      <p:sp>
        <p:nvSpPr>
          <p:cNvPr id="11" name="Text Box 5">
            <a:extLst>
              <a:ext uri="{FF2B5EF4-FFF2-40B4-BE49-F238E27FC236}">
                <a16:creationId xmlns:a16="http://schemas.microsoft.com/office/drawing/2014/main" id="{9EBED943-BDB1-7E47-ACB0-3A31483E2D44}"/>
              </a:ext>
            </a:extLst>
          </p:cNvPr>
          <p:cNvSpPr txBox="1">
            <a:spLocks noChangeArrowheads="1"/>
          </p:cNvSpPr>
          <p:nvPr/>
        </p:nvSpPr>
        <p:spPr bwMode="auto">
          <a:xfrm>
            <a:off x="94456" y="0"/>
            <a:ext cx="8955088" cy="646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6" tIns="45708" rIns="91416" bIns="45708">
            <a:spAutoFit/>
          </a:bodyPr>
          <a:lstStyle>
            <a:lvl1pPr>
              <a:spcBef>
                <a:spcPct val="20000"/>
              </a:spcBef>
              <a:buClr>
                <a:schemeClr val="tx2"/>
              </a:buClr>
              <a:buFont typeface="Arial" charset="0"/>
              <a:buChar char="•"/>
              <a:defRPr sz="2000" b="1">
                <a:solidFill>
                  <a:schemeClr val="tx1"/>
                </a:solidFill>
                <a:latin typeface="Century Gothic" charset="0"/>
                <a:ea typeface="ＭＳ Ｐゴシック" charset="-128"/>
              </a:defRPr>
            </a:lvl1pPr>
            <a:lvl2pPr marL="742950" indent="-285750">
              <a:spcBef>
                <a:spcPct val="20000"/>
              </a:spcBef>
              <a:buClr>
                <a:schemeClr val="tx2"/>
              </a:buClr>
              <a:buFont typeface="Arial" charset="0"/>
              <a:buChar char="–"/>
              <a:defRPr>
                <a:solidFill>
                  <a:schemeClr val="tx1"/>
                </a:solidFill>
                <a:latin typeface="Century Gothic" charset="0"/>
                <a:ea typeface="ＭＳ Ｐゴシック" charset="-128"/>
              </a:defRPr>
            </a:lvl2pPr>
            <a:lvl3pPr marL="1143000" indent="-228600">
              <a:spcBef>
                <a:spcPct val="20000"/>
              </a:spcBef>
              <a:buClr>
                <a:schemeClr val="tx2"/>
              </a:buClr>
              <a:buFont typeface="Arial" charset="0"/>
              <a:buChar char="•"/>
              <a:defRPr sz="1600">
                <a:solidFill>
                  <a:schemeClr val="tx1"/>
                </a:solidFill>
                <a:latin typeface="Century Gothic" charset="0"/>
                <a:ea typeface="ＭＳ Ｐゴシック" charset="-128"/>
              </a:defRPr>
            </a:lvl3pPr>
            <a:lvl4pPr marL="1600200" indent="-228600">
              <a:spcBef>
                <a:spcPct val="20000"/>
              </a:spcBef>
              <a:buFont typeface="Arial" charset="0"/>
              <a:buChar char="–"/>
              <a:defRPr sz="2000">
                <a:solidFill>
                  <a:schemeClr val="tx1"/>
                </a:solidFill>
                <a:latin typeface="Century Gothic" charset="0"/>
                <a:ea typeface="ＭＳ Ｐゴシック" charset="-128"/>
              </a:defRPr>
            </a:lvl4pPr>
            <a:lvl5pPr marL="2057400" indent="-228600">
              <a:spcBef>
                <a:spcPct val="20000"/>
              </a:spcBef>
              <a:buFont typeface="Arial" charset="0"/>
              <a:buChar char="»"/>
              <a:defRPr sz="2000">
                <a:solidFill>
                  <a:schemeClr val="tx1"/>
                </a:solidFill>
                <a:latin typeface="Century Gothic" charset="0"/>
                <a:ea typeface="ＭＳ Ｐゴシック" charset="-128"/>
              </a:defRPr>
            </a:lvl5pPr>
            <a:lvl6pPr marL="2514600" indent="-228600" defTabSz="454025" eaLnBrk="0" fontAlgn="base" hangingPunct="0">
              <a:spcBef>
                <a:spcPct val="20000"/>
              </a:spcBef>
              <a:spcAft>
                <a:spcPct val="0"/>
              </a:spcAft>
              <a:buFont typeface="Arial" charset="0"/>
              <a:buChar char="»"/>
              <a:defRPr sz="2000">
                <a:solidFill>
                  <a:schemeClr val="tx1"/>
                </a:solidFill>
                <a:latin typeface="Century Gothic" charset="0"/>
                <a:ea typeface="ＭＳ Ｐゴシック" charset="-128"/>
              </a:defRPr>
            </a:lvl6pPr>
            <a:lvl7pPr marL="2971800" indent="-228600" defTabSz="454025" eaLnBrk="0" fontAlgn="base" hangingPunct="0">
              <a:spcBef>
                <a:spcPct val="20000"/>
              </a:spcBef>
              <a:spcAft>
                <a:spcPct val="0"/>
              </a:spcAft>
              <a:buFont typeface="Arial" charset="0"/>
              <a:buChar char="»"/>
              <a:defRPr sz="2000">
                <a:solidFill>
                  <a:schemeClr val="tx1"/>
                </a:solidFill>
                <a:latin typeface="Century Gothic" charset="0"/>
                <a:ea typeface="ＭＳ Ｐゴシック" charset="-128"/>
              </a:defRPr>
            </a:lvl7pPr>
            <a:lvl8pPr marL="3429000" indent="-228600" defTabSz="454025" eaLnBrk="0" fontAlgn="base" hangingPunct="0">
              <a:spcBef>
                <a:spcPct val="20000"/>
              </a:spcBef>
              <a:spcAft>
                <a:spcPct val="0"/>
              </a:spcAft>
              <a:buFont typeface="Arial" charset="0"/>
              <a:buChar char="»"/>
              <a:defRPr sz="2000">
                <a:solidFill>
                  <a:schemeClr val="tx1"/>
                </a:solidFill>
                <a:latin typeface="Century Gothic" charset="0"/>
                <a:ea typeface="ＭＳ Ｐゴシック" charset="-128"/>
              </a:defRPr>
            </a:lvl8pPr>
            <a:lvl9pPr marL="3886200" indent="-228600" defTabSz="454025" eaLnBrk="0" fontAlgn="base" hangingPunct="0">
              <a:spcBef>
                <a:spcPct val="20000"/>
              </a:spcBef>
              <a:spcAft>
                <a:spcPct val="0"/>
              </a:spcAft>
              <a:buFont typeface="Arial" charset="0"/>
              <a:buChar char="»"/>
              <a:defRPr sz="2000">
                <a:solidFill>
                  <a:schemeClr val="tx1"/>
                </a:solidFill>
                <a:latin typeface="Century Gothic" charset="0"/>
                <a:ea typeface="ＭＳ Ｐゴシック" charset="-128"/>
              </a:defRPr>
            </a:lvl9pPr>
          </a:lstStyle>
          <a:p>
            <a:pPr algn="ctr" eaLnBrk="1" hangingPunct="1">
              <a:spcBef>
                <a:spcPct val="50000"/>
              </a:spcBef>
              <a:buClrTx/>
              <a:buFontTx/>
              <a:buNone/>
            </a:pPr>
            <a:r>
              <a:rPr lang="en-US" altLang="x-none" sz="3600" dirty="0" smtClean="0">
                <a:solidFill>
                  <a:schemeClr val="bg1"/>
                </a:solidFill>
                <a:latin typeface="+mj-lt"/>
              </a:rPr>
              <a:t>Introduction to tokamaks</a:t>
            </a:r>
            <a:endParaRPr lang="en-US" altLang="x-none" sz="3600" dirty="0">
              <a:solidFill>
                <a:schemeClr val="bg1"/>
              </a:solidFill>
              <a:latin typeface="+mj-lt"/>
            </a:endParaRPr>
          </a:p>
        </p:txBody>
      </p:sp>
      <p:sp>
        <p:nvSpPr>
          <p:cNvPr id="4" name="AutoShape 8">
            <a:extLst>
              <a:ext uri="{FF2B5EF4-FFF2-40B4-BE49-F238E27FC236}">
                <a16:creationId xmlns:a16="http://schemas.microsoft.com/office/drawing/2014/main" id="{82573FBE-4ED5-8A4E-80CA-BF21D10B0730}"/>
              </a:ext>
            </a:extLst>
          </p:cNvPr>
          <p:cNvSpPr>
            <a:spLocks noChangeAspect="1" noChangeArrowheads="1"/>
          </p:cNvSpPr>
          <p:nvPr/>
        </p:nvSpPr>
        <p:spPr bwMode="auto">
          <a:xfrm>
            <a:off x="4419600" y="24193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42821" y="685800"/>
            <a:ext cx="5891752" cy="4115020"/>
          </a:xfrm>
          <a:prstGeom prst="rect">
            <a:avLst/>
          </a:prstGeom>
        </p:spPr>
      </p:pic>
    </p:spTree>
    <p:extLst>
      <p:ext uri="{BB962C8B-B14F-4D97-AF65-F5344CB8AC3E}">
        <p14:creationId xmlns:p14="http://schemas.microsoft.com/office/powerpoint/2010/main" val="358084617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What have you learned so far about fusion?</a:t>
            </a:r>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94170" y="1002505"/>
            <a:ext cx="3855562" cy="3723371"/>
          </a:xfrm>
          <a:prstGeom prst="rect">
            <a:avLst/>
          </a:prstGeom>
        </p:spPr>
      </p:pic>
      <p:sp>
        <p:nvSpPr>
          <p:cNvPr id="7" name="TextBox 6">
            <a:extLst>
              <a:ext uri="{FF2B5EF4-FFF2-40B4-BE49-F238E27FC236}">
                <a16:creationId xmlns:a16="http://schemas.microsoft.com/office/drawing/2014/main" id="{6698BD6B-81F0-0017-5C66-5E255ADF56EF}"/>
              </a:ext>
            </a:extLst>
          </p:cNvPr>
          <p:cNvSpPr txBox="1"/>
          <p:nvPr/>
        </p:nvSpPr>
        <p:spPr>
          <a:xfrm>
            <a:off x="6335305" y="4720333"/>
            <a:ext cx="1939619" cy="219291"/>
          </a:xfrm>
          <a:prstGeom prst="rect">
            <a:avLst/>
          </a:prstGeom>
          <a:noFill/>
        </p:spPr>
        <p:txBody>
          <a:bodyPr wrap="square" rtlCol="0">
            <a:spAutoFit/>
          </a:bodyPr>
          <a:lstStyle/>
          <a:p>
            <a:r>
              <a:rPr lang="en-US" sz="825" dirty="0">
                <a:hlinkClick r:id="rId3"/>
              </a:rPr>
              <a:t>Wurzel et al, </a:t>
            </a:r>
            <a:r>
              <a:rPr lang="en-US" sz="825" dirty="0" err="1">
                <a:hlinkClick r:id="rId3"/>
              </a:rPr>
              <a:t>PoP</a:t>
            </a:r>
            <a:r>
              <a:rPr lang="en-US" sz="825" dirty="0">
                <a:hlinkClick r:id="rId3"/>
              </a:rPr>
              <a:t> 29, 062103 (2022)</a:t>
            </a:r>
            <a:endParaRPr lang="en-US" sz="825" dirty="0"/>
          </a:p>
        </p:txBody>
      </p:sp>
      <p:sp>
        <p:nvSpPr>
          <p:cNvPr id="8" name="TextBox 7"/>
          <p:cNvSpPr txBox="1"/>
          <p:nvPr/>
        </p:nvSpPr>
        <p:spPr>
          <a:xfrm>
            <a:off x="4749153" y="738779"/>
            <a:ext cx="4398961" cy="276999"/>
          </a:xfrm>
          <a:prstGeom prst="rect">
            <a:avLst/>
          </a:prstGeom>
          <a:solidFill>
            <a:srgbClr val="FFFF00"/>
          </a:solidFill>
        </p:spPr>
        <p:txBody>
          <a:bodyPr wrap="none" rtlCol="0">
            <a:spAutoFit/>
          </a:bodyPr>
          <a:lstStyle/>
          <a:p>
            <a:r>
              <a:rPr lang="en-US" sz="1200" dirty="0" smtClean="0"/>
              <a:t>Ignition from 2022 on not shown here! See </a:t>
            </a:r>
            <a:r>
              <a:rPr lang="en-US" sz="1200" i="1" dirty="0"/>
              <a:t>Simpson</a:t>
            </a:r>
            <a:r>
              <a:rPr lang="en-US" sz="1200" dirty="0" smtClean="0"/>
              <a:t>, 6/14 </a:t>
            </a:r>
            <a:endParaRPr lang="en-US" sz="1200" dirty="0"/>
          </a:p>
        </p:txBody>
      </p:sp>
      <p:sp>
        <p:nvSpPr>
          <p:cNvPr id="10" name="Content Placeholder 3"/>
          <p:cNvSpPr>
            <a:spLocks noGrp="1"/>
          </p:cNvSpPr>
          <p:nvPr>
            <p:ph idx="10"/>
          </p:nvPr>
        </p:nvSpPr>
        <p:spPr>
          <a:xfrm>
            <a:off x="273375" y="801276"/>
            <a:ext cx="4854805" cy="3775279"/>
          </a:xfrm>
        </p:spPr>
        <p:txBody>
          <a:bodyPr/>
          <a:lstStyle/>
          <a:p>
            <a:r>
              <a:rPr lang="en-US" dirty="0" smtClean="0"/>
              <a:t>Fusion is a clean, safe type of nuclear power with abundant fuel</a:t>
            </a:r>
          </a:p>
          <a:p>
            <a:r>
              <a:rPr lang="en-US" dirty="0" smtClean="0"/>
              <a:t>“Easiest” reaction is D-T</a:t>
            </a:r>
          </a:p>
          <a:p>
            <a:r>
              <a:rPr lang="en-US" dirty="0" smtClean="0"/>
              <a:t>Reaction requires a high enough </a:t>
            </a:r>
            <a:br>
              <a:rPr lang="en-US" dirty="0" smtClean="0"/>
            </a:br>
            <a:r>
              <a:rPr lang="en-US" dirty="0" smtClean="0"/>
              <a:t>(Lawson criterion) triple product </a:t>
            </a:r>
            <a:r>
              <a:rPr lang="en-US" sz="2200" b="0" dirty="0" err="1" smtClean="0">
                <a:latin typeface="Times New Roman" panose="02020603050405020304" pitchFamily="18" charset="0"/>
                <a:cs typeface="Times New Roman" panose="02020603050405020304" pitchFamily="18" charset="0"/>
              </a:rPr>
              <a:t>nT</a:t>
            </a:r>
            <a:r>
              <a:rPr lang="en-US" sz="2200" b="0" dirty="0" err="1" smtClean="0">
                <a:latin typeface="Symbol" panose="05050102010706020507" pitchFamily="18" charset="2"/>
              </a:rPr>
              <a:t>t</a:t>
            </a:r>
            <a:r>
              <a:rPr lang="en-US" sz="2200" b="0" baseline="-25000" dirty="0" err="1" smtClean="0">
                <a:latin typeface="Symbol" panose="05050102010706020507" pitchFamily="18" charset="2"/>
              </a:rPr>
              <a:t>e</a:t>
            </a:r>
            <a:r>
              <a:rPr lang="en-US" sz="2200" b="0" baseline="-25000" dirty="0" smtClean="0">
                <a:latin typeface="Symbol" panose="05050102010706020507" pitchFamily="18" charset="2"/>
              </a:rPr>
              <a:t> </a:t>
            </a:r>
          </a:p>
          <a:p>
            <a:pPr lvl="1"/>
            <a:r>
              <a:rPr lang="en-US" sz="1600" dirty="0" smtClean="0"/>
              <a:t>We have made a ton of progress!</a:t>
            </a:r>
          </a:p>
        </p:txBody>
      </p:sp>
      <p:sp>
        <p:nvSpPr>
          <p:cNvPr id="9" name="TextBox 8"/>
          <p:cNvSpPr txBox="1"/>
          <p:nvPr/>
        </p:nvSpPr>
        <p:spPr>
          <a:xfrm>
            <a:off x="2047997" y="2864190"/>
            <a:ext cx="1394934" cy="276999"/>
          </a:xfrm>
          <a:prstGeom prst="rect">
            <a:avLst/>
          </a:prstGeom>
          <a:solidFill>
            <a:srgbClr val="FFFF00"/>
          </a:solidFill>
        </p:spPr>
        <p:txBody>
          <a:bodyPr wrap="none" rtlCol="0">
            <a:spAutoFit/>
          </a:bodyPr>
          <a:lstStyle/>
          <a:p>
            <a:r>
              <a:rPr lang="en-US" sz="1200" dirty="0" smtClean="0"/>
              <a:t>See </a:t>
            </a:r>
            <a:r>
              <a:rPr lang="en-US" sz="1200" i="1" dirty="0" err="1" smtClean="0"/>
              <a:t>Wurzel</a:t>
            </a:r>
            <a:r>
              <a:rPr lang="en-US" sz="1200" dirty="0" smtClean="0"/>
              <a:t>, 6/21</a:t>
            </a:r>
            <a:endParaRPr lang="en-US" sz="1200" dirty="0"/>
          </a:p>
        </p:txBody>
      </p:sp>
    </p:spTree>
    <p:extLst>
      <p:ext uri="{BB962C8B-B14F-4D97-AF65-F5344CB8AC3E}">
        <p14:creationId xmlns:p14="http://schemas.microsoft.com/office/powerpoint/2010/main" val="69598171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What have you learned so far about fusion?</a:t>
            </a:r>
            <a:endParaRPr lang="en-US" dirty="0"/>
          </a:p>
        </p:txBody>
      </p:sp>
      <p:sp>
        <p:nvSpPr>
          <p:cNvPr id="4" name="Content Placeholder 3"/>
          <p:cNvSpPr>
            <a:spLocks noGrp="1"/>
          </p:cNvSpPr>
          <p:nvPr>
            <p:ph idx="10"/>
          </p:nvPr>
        </p:nvSpPr>
        <p:spPr>
          <a:xfrm>
            <a:off x="273375" y="801276"/>
            <a:ext cx="4854805" cy="3775279"/>
          </a:xfrm>
        </p:spPr>
        <p:txBody>
          <a:bodyPr/>
          <a:lstStyle/>
          <a:p>
            <a:r>
              <a:rPr lang="en-US" dirty="0" smtClean="0"/>
              <a:t>Fusion is a clean, safe type of nuclear power with abundant fuel</a:t>
            </a:r>
          </a:p>
          <a:p>
            <a:r>
              <a:rPr lang="en-US" dirty="0" smtClean="0"/>
              <a:t>“Easiest” reaction is D-T</a:t>
            </a:r>
          </a:p>
          <a:p>
            <a:r>
              <a:rPr lang="en-US" dirty="0" smtClean="0"/>
              <a:t>Reaction requires a high enough </a:t>
            </a:r>
            <a:br>
              <a:rPr lang="en-US" dirty="0" smtClean="0"/>
            </a:br>
            <a:r>
              <a:rPr lang="en-US" dirty="0" smtClean="0"/>
              <a:t>(Lawson criterion) triple product </a:t>
            </a:r>
            <a:r>
              <a:rPr lang="en-US" sz="2200" b="0" dirty="0" err="1" smtClean="0">
                <a:latin typeface="Times New Roman" panose="02020603050405020304" pitchFamily="18" charset="0"/>
                <a:cs typeface="Times New Roman" panose="02020603050405020304" pitchFamily="18" charset="0"/>
              </a:rPr>
              <a:t>nT</a:t>
            </a:r>
            <a:r>
              <a:rPr lang="en-US" sz="2200" b="0" dirty="0" err="1" smtClean="0">
                <a:latin typeface="Symbol" panose="05050102010706020507" pitchFamily="18" charset="2"/>
              </a:rPr>
              <a:t>t</a:t>
            </a:r>
            <a:r>
              <a:rPr lang="en-US" sz="2200" b="0" baseline="-25000" dirty="0" err="1" smtClean="0">
                <a:latin typeface="Symbol" panose="05050102010706020507" pitchFamily="18" charset="2"/>
              </a:rPr>
              <a:t>e</a:t>
            </a:r>
            <a:r>
              <a:rPr lang="en-US" sz="2200" b="0" baseline="-25000" dirty="0" smtClean="0">
                <a:latin typeface="Symbol" panose="05050102010706020507" pitchFamily="18" charset="2"/>
              </a:rPr>
              <a:t> </a:t>
            </a:r>
          </a:p>
          <a:p>
            <a:pPr lvl="1"/>
            <a:r>
              <a:rPr lang="en-US" sz="1600" dirty="0" smtClean="0"/>
              <a:t>We have made a ton of progress!</a:t>
            </a:r>
          </a:p>
          <a:p>
            <a:r>
              <a:rPr lang="en-US" dirty="0" smtClean="0"/>
              <a:t>There are different ways to confine a plasma to achieve fusion</a:t>
            </a:r>
          </a:p>
          <a:p>
            <a:pPr lvl="1"/>
            <a:r>
              <a:rPr lang="en-US" sz="1600" dirty="0" smtClean="0"/>
              <a:t>Gravitational, magnetic, inertial</a:t>
            </a:r>
          </a:p>
          <a:p>
            <a:pPr lvl="1"/>
            <a:r>
              <a:rPr lang="en-US" sz="1600" dirty="0" err="1" smtClean="0"/>
              <a:t>Stellarator</a:t>
            </a:r>
            <a:r>
              <a:rPr lang="en-US" sz="1600" dirty="0" smtClean="0"/>
              <a:t>                                   </a:t>
            </a:r>
          </a:p>
          <a:p>
            <a:pPr lvl="1"/>
            <a:r>
              <a:rPr lang="en-US" sz="1600" dirty="0" smtClean="0"/>
              <a:t>Tokamak </a:t>
            </a:r>
            <a:endParaRPr lang="en-US" sz="1600" dirty="0"/>
          </a:p>
          <a:p>
            <a:pPr lvl="1"/>
            <a:r>
              <a:rPr lang="en-US" sz="1600" dirty="0" smtClean="0"/>
              <a:t>Reversed field pinch, field reversed configuration, magnetic mirror, z-pinch, </a:t>
            </a:r>
            <a:r>
              <a:rPr lang="en-US" sz="1600" dirty="0" err="1" smtClean="0"/>
              <a:t>spheromak</a:t>
            </a:r>
            <a:r>
              <a:rPr lang="en-US" sz="1600" dirty="0" smtClean="0"/>
              <a:t>....</a:t>
            </a:r>
          </a:p>
        </p:txBody>
      </p:sp>
      <p:sp>
        <p:nvSpPr>
          <p:cNvPr id="7" name="TextBox 6">
            <a:extLst>
              <a:ext uri="{FF2B5EF4-FFF2-40B4-BE49-F238E27FC236}">
                <a16:creationId xmlns:a16="http://schemas.microsoft.com/office/drawing/2014/main" id="{6698BD6B-81F0-0017-5C66-5E255ADF56EF}"/>
              </a:ext>
            </a:extLst>
          </p:cNvPr>
          <p:cNvSpPr txBox="1"/>
          <p:nvPr/>
        </p:nvSpPr>
        <p:spPr>
          <a:xfrm>
            <a:off x="6335305" y="4720333"/>
            <a:ext cx="1939619" cy="219291"/>
          </a:xfrm>
          <a:prstGeom prst="rect">
            <a:avLst/>
          </a:prstGeom>
          <a:noFill/>
        </p:spPr>
        <p:txBody>
          <a:bodyPr wrap="square" rtlCol="0">
            <a:spAutoFit/>
          </a:bodyPr>
          <a:lstStyle/>
          <a:p>
            <a:r>
              <a:rPr lang="en-US" sz="825" dirty="0">
                <a:hlinkClick r:id="rId2"/>
              </a:rPr>
              <a:t>Wurzel et al, </a:t>
            </a:r>
            <a:r>
              <a:rPr lang="en-US" sz="825" dirty="0" err="1">
                <a:hlinkClick r:id="rId2"/>
              </a:rPr>
              <a:t>PoP</a:t>
            </a:r>
            <a:r>
              <a:rPr lang="en-US" sz="825" dirty="0">
                <a:hlinkClick r:id="rId2"/>
              </a:rPr>
              <a:t> 29, 062103 (2022)</a:t>
            </a:r>
            <a:endParaRPr lang="en-US" sz="825" dirty="0"/>
          </a:p>
        </p:txBody>
      </p:sp>
      <p:sp>
        <p:nvSpPr>
          <p:cNvPr id="9" name="TextBox 8"/>
          <p:cNvSpPr txBox="1"/>
          <p:nvPr/>
        </p:nvSpPr>
        <p:spPr>
          <a:xfrm>
            <a:off x="2187663" y="3807178"/>
            <a:ext cx="2295821" cy="276999"/>
          </a:xfrm>
          <a:prstGeom prst="rect">
            <a:avLst/>
          </a:prstGeom>
          <a:solidFill>
            <a:srgbClr val="FFFF00"/>
          </a:solidFill>
        </p:spPr>
        <p:txBody>
          <a:bodyPr wrap="none" rtlCol="0">
            <a:spAutoFit/>
          </a:bodyPr>
          <a:lstStyle/>
          <a:p>
            <a:r>
              <a:rPr lang="en-US" sz="1200" dirty="0" smtClean="0"/>
              <a:t>See </a:t>
            </a:r>
            <a:r>
              <a:rPr lang="en-US" sz="1200" i="1" dirty="0" err="1"/>
              <a:t>Proll</a:t>
            </a:r>
            <a:r>
              <a:rPr lang="en-US" sz="1200" dirty="0" smtClean="0"/>
              <a:t>, 6/13 (previous talk)</a:t>
            </a:r>
            <a:endParaRPr lang="en-US" sz="1200" dirty="0"/>
          </a:p>
        </p:txBody>
      </p:sp>
      <p:sp>
        <p:nvSpPr>
          <p:cNvPr id="10" name="TextBox 9"/>
          <p:cNvSpPr txBox="1"/>
          <p:nvPr/>
        </p:nvSpPr>
        <p:spPr>
          <a:xfrm>
            <a:off x="2393004" y="4872393"/>
            <a:ext cx="2117887" cy="276999"/>
          </a:xfrm>
          <a:prstGeom prst="rect">
            <a:avLst/>
          </a:prstGeom>
          <a:solidFill>
            <a:srgbClr val="FFFF00"/>
          </a:solidFill>
        </p:spPr>
        <p:txBody>
          <a:bodyPr wrap="none" rtlCol="0">
            <a:spAutoFit/>
          </a:bodyPr>
          <a:lstStyle/>
          <a:p>
            <a:r>
              <a:rPr lang="en-US" sz="1200" dirty="0" smtClean="0"/>
              <a:t>See </a:t>
            </a:r>
            <a:r>
              <a:rPr lang="en-US" sz="1200" i="1" dirty="0"/>
              <a:t>Parke</a:t>
            </a:r>
            <a:r>
              <a:rPr lang="en-US" sz="1200" dirty="0" smtClean="0"/>
              <a:t>, 6/13 (next talk)</a:t>
            </a:r>
            <a:endParaRPr lang="en-US" sz="1200" dirty="0"/>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94170" y="1002505"/>
            <a:ext cx="3855562" cy="3723371"/>
          </a:xfrm>
          <a:prstGeom prst="rect">
            <a:avLst/>
          </a:prstGeom>
        </p:spPr>
      </p:pic>
      <p:sp>
        <p:nvSpPr>
          <p:cNvPr id="13" name="TextBox 12"/>
          <p:cNvSpPr txBox="1"/>
          <p:nvPr/>
        </p:nvSpPr>
        <p:spPr>
          <a:xfrm>
            <a:off x="4905267" y="738779"/>
            <a:ext cx="4092787" cy="276999"/>
          </a:xfrm>
          <a:prstGeom prst="rect">
            <a:avLst/>
          </a:prstGeom>
          <a:solidFill>
            <a:srgbClr val="FFFF00"/>
          </a:solidFill>
        </p:spPr>
        <p:txBody>
          <a:bodyPr wrap="none" rtlCol="0">
            <a:spAutoFit/>
          </a:bodyPr>
          <a:lstStyle/>
          <a:p>
            <a:r>
              <a:rPr lang="en-US" sz="1200" dirty="0" smtClean="0"/>
              <a:t>Ignition from 12/22 not shown here! See </a:t>
            </a:r>
            <a:r>
              <a:rPr lang="en-US" sz="1200" dirty="0" err="1" smtClean="0"/>
              <a:t>Kritcher</a:t>
            </a:r>
            <a:r>
              <a:rPr lang="en-US" sz="1200" dirty="0" smtClean="0"/>
              <a:t>, 6/8 </a:t>
            </a:r>
            <a:endParaRPr lang="en-US" sz="1200" dirty="0"/>
          </a:p>
        </p:txBody>
      </p:sp>
      <p:sp>
        <p:nvSpPr>
          <p:cNvPr id="14" name="TextBox 13"/>
          <p:cNvSpPr txBox="1"/>
          <p:nvPr/>
        </p:nvSpPr>
        <p:spPr>
          <a:xfrm>
            <a:off x="2187663" y="4146674"/>
            <a:ext cx="744114" cy="276999"/>
          </a:xfrm>
          <a:prstGeom prst="rect">
            <a:avLst/>
          </a:prstGeom>
          <a:solidFill>
            <a:srgbClr val="FFFF00"/>
          </a:solidFill>
        </p:spPr>
        <p:txBody>
          <a:bodyPr wrap="none" rtlCol="0">
            <a:spAutoFit/>
          </a:bodyPr>
          <a:lstStyle/>
          <a:p>
            <a:r>
              <a:rPr lang="en-US" sz="1200" dirty="0" smtClean="0"/>
              <a:t>This talk</a:t>
            </a:r>
            <a:endParaRPr lang="en-US" sz="1200" dirty="0"/>
          </a:p>
        </p:txBody>
      </p:sp>
      <p:sp>
        <p:nvSpPr>
          <p:cNvPr id="11" name="TextBox 10"/>
          <p:cNvSpPr txBox="1"/>
          <p:nvPr/>
        </p:nvSpPr>
        <p:spPr>
          <a:xfrm>
            <a:off x="4749153" y="738779"/>
            <a:ext cx="4398961" cy="276999"/>
          </a:xfrm>
          <a:prstGeom prst="rect">
            <a:avLst/>
          </a:prstGeom>
          <a:solidFill>
            <a:srgbClr val="FFFF00"/>
          </a:solidFill>
        </p:spPr>
        <p:txBody>
          <a:bodyPr wrap="none" rtlCol="0">
            <a:spAutoFit/>
          </a:bodyPr>
          <a:lstStyle/>
          <a:p>
            <a:r>
              <a:rPr lang="en-US" sz="1200" dirty="0" smtClean="0"/>
              <a:t>Ignition from 2022 on not shown here! See </a:t>
            </a:r>
            <a:r>
              <a:rPr lang="en-US" sz="1200" i="1" dirty="0"/>
              <a:t>Simpson</a:t>
            </a:r>
            <a:r>
              <a:rPr lang="en-US" sz="1200" dirty="0" smtClean="0"/>
              <a:t>, 6/14 </a:t>
            </a:r>
            <a:endParaRPr lang="en-US" sz="1200" dirty="0"/>
          </a:p>
        </p:txBody>
      </p:sp>
    </p:spTree>
    <p:extLst>
      <p:ext uri="{BB962C8B-B14F-4D97-AF65-F5344CB8AC3E}">
        <p14:creationId xmlns:p14="http://schemas.microsoft.com/office/powerpoint/2010/main" val="343901891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142146"/>
            <a:ext cx="8697798" cy="401509"/>
          </a:xfrm>
        </p:spPr>
        <p:txBody>
          <a:bodyPr/>
          <a:lstStyle/>
          <a:p>
            <a:pPr algn="ctr"/>
            <a:r>
              <a:rPr lang="en-US" dirty="0" smtClean="0"/>
              <a:t>What are the basic ideas behind confinement in a tokamak?</a:t>
            </a:r>
            <a:endParaRPr lang="en-US" dirty="0"/>
          </a:p>
        </p:txBody>
      </p:sp>
      <p:sp>
        <p:nvSpPr>
          <p:cNvPr id="3" name="Content Placeholder 2"/>
          <p:cNvSpPr>
            <a:spLocks noGrp="1"/>
          </p:cNvSpPr>
          <p:nvPr>
            <p:ph idx="10"/>
          </p:nvPr>
        </p:nvSpPr>
        <p:spPr>
          <a:xfrm>
            <a:off x="609600" y="1048341"/>
            <a:ext cx="8229600" cy="3565922"/>
          </a:xfrm>
        </p:spPr>
        <p:txBody>
          <a:bodyPr/>
          <a:lstStyle/>
          <a:p>
            <a:r>
              <a:rPr lang="en-US" dirty="0" smtClean="0"/>
              <a:t>Particles (mostly) stay along field lines </a:t>
            </a:r>
          </a:p>
          <a:p>
            <a:r>
              <a:rPr lang="en-US" dirty="0" smtClean="0"/>
              <a:t>Close those field lines into a torus to confine them</a:t>
            </a:r>
          </a:p>
          <a:p>
            <a:r>
              <a:rPr lang="en-US" dirty="0" smtClean="0"/>
              <a:t>Add twists to keep particles from drifting out</a:t>
            </a:r>
          </a:p>
          <a:p>
            <a:r>
              <a:rPr lang="en-US" dirty="0"/>
              <a:t>C</a:t>
            </a:r>
            <a:r>
              <a:rPr lang="en-US" dirty="0" smtClean="0"/>
              <a:t>onfine plasma with toroidal and poloidal magnetic fields</a:t>
            </a:r>
          </a:p>
          <a:p>
            <a:endParaRPr lang="en-US" dirty="0"/>
          </a:p>
        </p:txBody>
      </p:sp>
      <p:sp>
        <p:nvSpPr>
          <p:cNvPr id="4" name="TextBox 3"/>
          <p:cNvSpPr txBox="1"/>
          <p:nvPr/>
        </p:nvSpPr>
        <p:spPr>
          <a:xfrm>
            <a:off x="6439151" y="1855828"/>
            <a:ext cx="1758815" cy="276999"/>
          </a:xfrm>
          <a:prstGeom prst="rect">
            <a:avLst/>
          </a:prstGeom>
          <a:solidFill>
            <a:srgbClr val="FFFF00"/>
          </a:solidFill>
        </p:spPr>
        <p:txBody>
          <a:bodyPr wrap="none" rtlCol="0">
            <a:spAutoFit/>
          </a:bodyPr>
          <a:lstStyle/>
          <a:p>
            <a:r>
              <a:rPr lang="en-US" sz="1200" dirty="0" smtClean="0"/>
              <a:t>See </a:t>
            </a:r>
            <a:r>
              <a:rPr lang="en-US" sz="1200" i="1" dirty="0"/>
              <a:t>Dominguez</a:t>
            </a:r>
            <a:r>
              <a:rPr lang="en-US" sz="1200" dirty="0" smtClean="0"/>
              <a:t>, 6/11</a:t>
            </a:r>
            <a:endParaRPr lang="en-US" sz="1200" dirty="0"/>
          </a:p>
        </p:txBody>
      </p:sp>
      <p:sp>
        <p:nvSpPr>
          <p:cNvPr id="5" name="TextBox 4"/>
          <p:cNvSpPr txBox="1"/>
          <p:nvPr/>
        </p:nvSpPr>
        <p:spPr>
          <a:xfrm>
            <a:off x="5711117" y="1108417"/>
            <a:ext cx="2356735" cy="276999"/>
          </a:xfrm>
          <a:prstGeom prst="rect">
            <a:avLst/>
          </a:prstGeom>
          <a:solidFill>
            <a:srgbClr val="FFFF00"/>
          </a:solidFill>
        </p:spPr>
        <p:txBody>
          <a:bodyPr wrap="none" rtlCol="0">
            <a:spAutoFit/>
          </a:bodyPr>
          <a:lstStyle/>
          <a:p>
            <a:r>
              <a:rPr lang="en-US" sz="1200" dirty="0" smtClean="0"/>
              <a:t>See </a:t>
            </a:r>
            <a:r>
              <a:rPr lang="en-US" sz="1200" i="1" dirty="0" smtClean="0"/>
              <a:t>Duarte</a:t>
            </a:r>
            <a:r>
              <a:rPr lang="en-US" sz="1200" dirty="0" smtClean="0"/>
              <a:t>, </a:t>
            </a:r>
            <a:r>
              <a:rPr lang="en-US" sz="1200" i="1" dirty="0"/>
              <a:t>Dominguez</a:t>
            </a:r>
            <a:r>
              <a:rPr lang="en-US" sz="1200" dirty="0" smtClean="0"/>
              <a:t>, 6/11</a:t>
            </a:r>
            <a:endParaRPr lang="en-US" sz="1200"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00140" y="2009873"/>
            <a:ext cx="4296266" cy="3222200"/>
          </a:xfrm>
          <a:prstGeom prst="rect">
            <a:avLst/>
          </a:prstGeom>
        </p:spPr>
      </p:pic>
      <p:sp>
        <p:nvSpPr>
          <p:cNvPr id="7" name="TextBox 6"/>
          <p:cNvSpPr txBox="1"/>
          <p:nvPr/>
        </p:nvSpPr>
        <p:spPr>
          <a:xfrm>
            <a:off x="1769385" y="3251641"/>
            <a:ext cx="1061509" cy="369332"/>
          </a:xfrm>
          <a:prstGeom prst="rect">
            <a:avLst/>
          </a:prstGeom>
          <a:noFill/>
        </p:spPr>
        <p:txBody>
          <a:bodyPr wrap="none" rtlCol="0">
            <a:spAutoFit/>
          </a:bodyPr>
          <a:lstStyle/>
          <a:p>
            <a:r>
              <a:rPr lang="en-US" b="1" dirty="0" smtClean="0">
                <a:solidFill>
                  <a:srgbClr val="0432FF"/>
                </a:solidFill>
              </a:rPr>
              <a:t>Toroidal</a:t>
            </a:r>
            <a:endParaRPr lang="en-US" b="1" dirty="0">
              <a:solidFill>
                <a:srgbClr val="0432FF"/>
              </a:solidFill>
            </a:endParaRPr>
          </a:p>
        </p:txBody>
      </p:sp>
      <p:sp>
        <p:nvSpPr>
          <p:cNvPr id="8" name="TextBox 7"/>
          <p:cNvSpPr txBox="1"/>
          <p:nvPr/>
        </p:nvSpPr>
        <p:spPr>
          <a:xfrm>
            <a:off x="2289720" y="4582117"/>
            <a:ext cx="1082348" cy="369332"/>
          </a:xfrm>
          <a:prstGeom prst="rect">
            <a:avLst/>
          </a:prstGeom>
          <a:noFill/>
        </p:spPr>
        <p:txBody>
          <a:bodyPr wrap="none" rtlCol="0">
            <a:spAutoFit/>
          </a:bodyPr>
          <a:lstStyle/>
          <a:p>
            <a:r>
              <a:rPr lang="en-US" b="1" dirty="0" smtClean="0">
                <a:solidFill>
                  <a:srgbClr val="FF0000"/>
                </a:solidFill>
              </a:rPr>
              <a:t>Poloidal</a:t>
            </a:r>
            <a:endParaRPr lang="en-US" b="1" dirty="0">
              <a:solidFill>
                <a:srgbClr val="FF0000"/>
              </a:solidFill>
            </a:endParaRPr>
          </a:p>
        </p:txBody>
      </p:sp>
    </p:spTree>
    <p:extLst>
      <p:ext uri="{BB962C8B-B14F-4D97-AF65-F5344CB8AC3E}">
        <p14:creationId xmlns:p14="http://schemas.microsoft.com/office/powerpoint/2010/main" val="162955651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What is a tokamak?</a:t>
            </a:r>
            <a:endParaRPr lang="en-US" dirty="0"/>
          </a:p>
        </p:txBody>
      </p:sp>
      <p:sp>
        <p:nvSpPr>
          <p:cNvPr id="3" name="Content Placeholder 2"/>
          <p:cNvSpPr>
            <a:spLocks noGrp="1"/>
          </p:cNvSpPr>
          <p:nvPr>
            <p:ph idx="10"/>
          </p:nvPr>
        </p:nvSpPr>
        <p:spPr>
          <a:xfrm>
            <a:off x="421064" y="897513"/>
            <a:ext cx="8229600" cy="3565922"/>
          </a:xfrm>
        </p:spPr>
        <p:txBody>
          <a:bodyPr/>
          <a:lstStyle/>
          <a:p>
            <a:r>
              <a:rPr lang="en-US" sz="1800" dirty="0" smtClean="0"/>
              <a:t>Tokamaks confine with an </a:t>
            </a:r>
            <a:r>
              <a:rPr lang="en-US" sz="1800" i="1" dirty="0" smtClean="0"/>
              <a:t>externally</a:t>
            </a:r>
            <a:r>
              <a:rPr lang="en-US" sz="1800" dirty="0" smtClean="0"/>
              <a:t> produced </a:t>
            </a:r>
            <a:br>
              <a:rPr lang="en-US" sz="1800" dirty="0" smtClean="0"/>
            </a:br>
            <a:r>
              <a:rPr lang="en-US" sz="1800" dirty="0" smtClean="0"/>
              <a:t>toroidal field and a </a:t>
            </a:r>
            <a:r>
              <a:rPr lang="en-US" sz="1800" i="1" dirty="0" smtClean="0"/>
              <a:t>plasma current</a:t>
            </a:r>
            <a:r>
              <a:rPr lang="en-US" sz="1800" dirty="0" smtClean="0"/>
              <a:t> produced </a:t>
            </a:r>
            <a:br>
              <a:rPr lang="en-US" sz="1800" dirty="0" smtClean="0"/>
            </a:br>
            <a:r>
              <a:rPr lang="en-US" sz="1800" dirty="0" smtClean="0"/>
              <a:t>poloidal field</a:t>
            </a:r>
            <a:endParaRPr lang="en-US" sz="1800" dirty="0"/>
          </a:p>
          <a:p>
            <a:endParaRPr lang="en-US" sz="1800" dirty="0"/>
          </a:p>
          <a:p>
            <a:r>
              <a:rPr lang="en-US" sz="1800" dirty="0" smtClean="0"/>
              <a:t>TOKAMAK is a Russian acronym: </a:t>
            </a:r>
            <a:br>
              <a:rPr lang="en-US" sz="1800" dirty="0" smtClean="0"/>
            </a:br>
            <a:r>
              <a:rPr lang="en-US" sz="1800" dirty="0" smtClean="0"/>
              <a:t>(</a:t>
            </a:r>
            <a:r>
              <a:rPr lang="en-US" sz="1800" dirty="0" err="1" smtClean="0">
                <a:solidFill>
                  <a:srgbClr val="FF0000"/>
                </a:solidFill>
              </a:rPr>
              <a:t>то</a:t>
            </a:r>
            <a:r>
              <a:rPr lang="en-US" sz="1800" dirty="0" err="1" smtClean="0"/>
              <a:t>роидальная</a:t>
            </a:r>
            <a:r>
              <a:rPr lang="en-US" sz="1800" dirty="0" smtClean="0"/>
              <a:t> </a:t>
            </a:r>
            <a:r>
              <a:rPr lang="en-US" sz="1800" dirty="0" err="1">
                <a:solidFill>
                  <a:srgbClr val="FF0000"/>
                </a:solidFill>
              </a:rPr>
              <a:t>ка</a:t>
            </a:r>
            <a:r>
              <a:rPr lang="en-US" sz="1800" dirty="0" err="1"/>
              <a:t>мера</a:t>
            </a:r>
            <a:r>
              <a:rPr lang="en-US" sz="1800" dirty="0"/>
              <a:t> с </a:t>
            </a:r>
            <a:r>
              <a:rPr lang="en-US" sz="1800" dirty="0" err="1">
                <a:solidFill>
                  <a:srgbClr val="FF0000"/>
                </a:solidFill>
              </a:rPr>
              <a:t>ма</a:t>
            </a:r>
            <a:r>
              <a:rPr lang="en-US" sz="1800" dirty="0" err="1"/>
              <a:t>гнитными</a:t>
            </a:r>
            <a:r>
              <a:rPr lang="en-US" sz="1800" dirty="0"/>
              <a:t> </a:t>
            </a:r>
            <a:r>
              <a:rPr lang="en-US" sz="1800" dirty="0" err="1" smtClean="0">
                <a:solidFill>
                  <a:srgbClr val="FF0000"/>
                </a:solidFill>
              </a:rPr>
              <a:t>к</a:t>
            </a:r>
            <a:r>
              <a:rPr lang="en-US" sz="1800" dirty="0" err="1" smtClean="0"/>
              <a:t>атушками</a:t>
            </a:r>
            <a:r>
              <a:rPr lang="en-US" sz="1800" dirty="0" smtClean="0"/>
              <a:t>)</a:t>
            </a:r>
            <a:r>
              <a:rPr lang="en-US" sz="1800" i="1" dirty="0" smtClean="0"/>
              <a:t> </a:t>
            </a:r>
            <a:br>
              <a:rPr lang="en-US" sz="1800" i="1" dirty="0" smtClean="0"/>
            </a:br>
            <a:r>
              <a:rPr lang="en-US" sz="1800" dirty="0" smtClean="0"/>
              <a:t>“Toroidal Chamber with Magnetic Coils”</a:t>
            </a:r>
          </a:p>
          <a:p>
            <a:endParaRPr lang="en-US" sz="1800" dirty="0" smtClean="0"/>
          </a:p>
          <a:p>
            <a:r>
              <a:rPr lang="en-US" sz="1800" dirty="0" smtClean="0"/>
              <a:t>Leading magnetic confinement concept in terms of </a:t>
            </a:r>
            <a:br>
              <a:rPr lang="en-US" sz="1800" dirty="0" smtClean="0"/>
            </a:br>
            <a:r>
              <a:rPr lang="en-US" sz="1800" dirty="0" smtClean="0"/>
              <a:t>number of facilities and funding</a:t>
            </a:r>
          </a:p>
          <a:p>
            <a:endParaRPr lang="en-US" sz="1800" dirty="0" smtClean="0"/>
          </a:p>
          <a:p>
            <a:r>
              <a:rPr lang="en-US" sz="1800" dirty="0" smtClean="0"/>
              <a:t>Caveat!: I only have personal experience with DIII-D, so what I present today will be heavily biased towards DIII-D</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96950" y="838987"/>
            <a:ext cx="2183719" cy="3091992"/>
          </a:xfrm>
          <a:prstGeom prst="rect">
            <a:avLst/>
          </a:prstGeom>
        </p:spPr>
      </p:pic>
    </p:spTree>
    <p:extLst>
      <p:ext uri="{BB962C8B-B14F-4D97-AF65-F5344CB8AC3E}">
        <p14:creationId xmlns:p14="http://schemas.microsoft.com/office/powerpoint/2010/main" val="1827604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D0B6B01-F693-C64D-8AEC-C63ECC205AC9}"/>
              </a:ext>
            </a:extLst>
          </p:cNvPr>
          <p:cNvPicPr>
            <a:picLocks noChangeAspect="1"/>
          </p:cNvPicPr>
          <p:nvPr/>
        </p:nvPicPr>
        <p:blipFill>
          <a:blip r:embed="rId3"/>
          <a:stretch>
            <a:fillRect/>
          </a:stretch>
        </p:blipFill>
        <p:spPr>
          <a:xfrm>
            <a:off x="5071621" y="936879"/>
            <a:ext cx="4036373" cy="3662227"/>
          </a:xfrm>
          <a:prstGeom prst="rect">
            <a:avLst/>
          </a:prstGeom>
        </p:spPr>
      </p:pic>
      <p:sp>
        <p:nvSpPr>
          <p:cNvPr id="2" name="Title 1">
            <a:extLst>
              <a:ext uri="{FF2B5EF4-FFF2-40B4-BE49-F238E27FC236}">
                <a16:creationId xmlns:a16="http://schemas.microsoft.com/office/drawing/2014/main" id="{89936C36-4BDA-4513-AF23-137660249A37}"/>
              </a:ext>
            </a:extLst>
          </p:cNvPr>
          <p:cNvSpPr>
            <a:spLocks noGrp="1"/>
          </p:cNvSpPr>
          <p:nvPr>
            <p:ph type="ctrTitle"/>
          </p:nvPr>
        </p:nvSpPr>
        <p:spPr/>
        <p:txBody>
          <a:bodyPr/>
          <a:lstStyle/>
          <a:p>
            <a:r>
              <a:rPr lang="en-US" sz="2400" dirty="0"/>
              <a:t>Many tokamaks around the </a:t>
            </a:r>
            <a:r>
              <a:rPr lang="en-US" sz="2400" dirty="0" smtClean="0"/>
              <a:t>world </a:t>
            </a:r>
            <a:r>
              <a:rPr lang="en-US" sz="2400" dirty="0"/>
              <a:t>are making strides towards ignition</a:t>
            </a:r>
          </a:p>
        </p:txBody>
      </p:sp>
      <p:sp>
        <p:nvSpPr>
          <p:cNvPr id="3" name="TextBox 2">
            <a:extLst>
              <a:ext uri="{FF2B5EF4-FFF2-40B4-BE49-F238E27FC236}">
                <a16:creationId xmlns:a16="http://schemas.microsoft.com/office/drawing/2014/main" id="{604368BA-6C98-FB25-32E3-62A4F72C97DD}"/>
              </a:ext>
            </a:extLst>
          </p:cNvPr>
          <p:cNvSpPr txBox="1"/>
          <p:nvPr/>
        </p:nvSpPr>
        <p:spPr>
          <a:xfrm>
            <a:off x="291231" y="902618"/>
            <a:ext cx="4960306" cy="4431983"/>
          </a:xfrm>
          <a:prstGeom prst="rect">
            <a:avLst/>
          </a:prstGeom>
          <a:noFill/>
        </p:spPr>
        <p:txBody>
          <a:bodyPr wrap="square" rtlCol="0">
            <a:spAutoFit/>
          </a:bodyPr>
          <a:lstStyle/>
          <a:p>
            <a:pPr marL="214313" indent="-214313">
              <a:buFont typeface="Arial" panose="020B0604020202020204" pitchFamily="34" charset="0"/>
              <a:buChar char="•"/>
            </a:pPr>
            <a:r>
              <a:rPr lang="en-US" sz="1600" b="1" dirty="0"/>
              <a:t>Copper magnetic field coils</a:t>
            </a:r>
          </a:p>
          <a:p>
            <a:pPr marL="557213" lvl="1" indent="-214313">
              <a:buFont typeface="Century Gothic" panose="020B0502020202020204" pitchFamily="34" charset="0"/>
              <a:buChar char="–"/>
            </a:pPr>
            <a:r>
              <a:rPr lang="en-US" sz="1200" dirty="0">
                <a:solidFill>
                  <a:srgbClr val="0070C0"/>
                </a:solidFill>
              </a:rPr>
              <a:t>DIII-D (USA), JET (UK), ASDEX-U (Germany), COMPASS (Czech Republic), WEST (France), TCV (Switzerland</a:t>
            </a:r>
            <a:r>
              <a:rPr lang="en-US" sz="1200" dirty="0" smtClean="0">
                <a:solidFill>
                  <a:srgbClr val="0070C0"/>
                </a:solidFill>
              </a:rPr>
              <a:t>)</a:t>
            </a:r>
            <a:endParaRPr lang="en-US" dirty="0"/>
          </a:p>
          <a:p>
            <a:pPr marL="214313" indent="-214313">
              <a:buFont typeface="Arial" panose="020B0604020202020204" pitchFamily="34" charset="0"/>
              <a:buChar char="•"/>
            </a:pPr>
            <a:r>
              <a:rPr lang="en-US" sz="1600" b="1" dirty="0"/>
              <a:t>Superconducting magnetic field coils</a:t>
            </a:r>
          </a:p>
          <a:p>
            <a:pPr marL="557213" lvl="1" indent="-214313">
              <a:buFont typeface="Century Gothic" panose="020B0502020202020204" pitchFamily="34" charset="0"/>
              <a:buChar char="–"/>
            </a:pPr>
            <a:r>
              <a:rPr lang="en-US" sz="1200" dirty="0">
                <a:solidFill>
                  <a:srgbClr val="0070C0"/>
                </a:solidFill>
              </a:rPr>
              <a:t>EAST (China), KSTAR (Korea), JT60-SA (Japan</a:t>
            </a:r>
            <a:r>
              <a:rPr lang="en-US" sz="1200" dirty="0" smtClean="0">
                <a:solidFill>
                  <a:srgbClr val="0070C0"/>
                </a:solidFill>
              </a:rPr>
              <a:t>)</a:t>
            </a:r>
            <a:endParaRPr lang="en-US" dirty="0"/>
          </a:p>
          <a:p>
            <a:pPr marL="214313" indent="-214313">
              <a:buFont typeface="Arial" panose="020B0604020202020204" pitchFamily="34" charset="0"/>
              <a:buChar char="•"/>
            </a:pPr>
            <a:r>
              <a:rPr lang="en-US" sz="1600" b="1" dirty="0"/>
              <a:t>Low aspect ratio</a:t>
            </a:r>
          </a:p>
          <a:p>
            <a:pPr marL="557213" lvl="1" indent="-214313">
              <a:buFont typeface="Century Gothic" panose="020B0502020202020204" pitchFamily="34" charset="0"/>
              <a:buChar char="–"/>
            </a:pPr>
            <a:r>
              <a:rPr lang="en-US" sz="1200" dirty="0">
                <a:solidFill>
                  <a:srgbClr val="0070C0"/>
                </a:solidFill>
              </a:rPr>
              <a:t>NSTX-U (USA), MAST-U (UK</a:t>
            </a:r>
            <a:r>
              <a:rPr lang="en-US" sz="1200" dirty="0" smtClean="0">
                <a:solidFill>
                  <a:srgbClr val="0070C0"/>
                </a:solidFill>
              </a:rPr>
              <a:t>)</a:t>
            </a:r>
            <a:endParaRPr lang="en-US" dirty="0"/>
          </a:p>
          <a:p>
            <a:pPr marL="214313" indent="-214313">
              <a:buFont typeface="Arial" panose="020B0604020202020204" pitchFamily="34" charset="0"/>
              <a:buChar char="•"/>
            </a:pPr>
            <a:r>
              <a:rPr lang="en-US" sz="1600" b="1" i="1" dirty="0"/>
              <a:t>Future</a:t>
            </a:r>
            <a:r>
              <a:rPr lang="en-US" sz="1600" b="1" dirty="0"/>
              <a:t> public sector devices</a:t>
            </a:r>
          </a:p>
          <a:p>
            <a:pPr marL="557213" lvl="1" indent="-214313">
              <a:buFont typeface="Century Gothic" panose="020B0502020202020204" pitchFamily="34" charset="0"/>
              <a:buChar char="–"/>
            </a:pPr>
            <a:r>
              <a:rPr lang="en-US" sz="1200" dirty="0">
                <a:solidFill>
                  <a:srgbClr val="0070C0"/>
                </a:solidFill>
              </a:rPr>
              <a:t>ITER (France)</a:t>
            </a:r>
          </a:p>
          <a:p>
            <a:pPr marL="557213" lvl="1" indent="-214313">
              <a:buFont typeface="Century Gothic" panose="020B0502020202020204" pitchFamily="34" charset="0"/>
              <a:buChar char="–"/>
            </a:pPr>
            <a:r>
              <a:rPr lang="en-US" sz="1200" dirty="0">
                <a:solidFill>
                  <a:srgbClr val="0070C0"/>
                </a:solidFill>
              </a:rPr>
              <a:t>DEMO class devices: CFETR (China), EU-DEMO (EU), STEP (UK</a:t>
            </a:r>
            <a:r>
              <a:rPr lang="en-US" sz="1200" dirty="0" smtClean="0">
                <a:solidFill>
                  <a:srgbClr val="0070C0"/>
                </a:solidFill>
              </a:rPr>
              <a:t>), </a:t>
            </a:r>
            <a:r>
              <a:rPr lang="en-US" sz="1200" dirty="0">
                <a:solidFill>
                  <a:srgbClr val="0070C0"/>
                </a:solidFill>
              </a:rPr>
              <a:t>FPP (US</a:t>
            </a:r>
            <a:r>
              <a:rPr lang="en-US" sz="1200" dirty="0" smtClean="0">
                <a:solidFill>
                  <a:srgbClr val="0070C0"/>
                </a:solidFill>
              </a:rPr>
              <a:t>)</a:t>
            </a:r>
            <a:endParaRPr lang="en-US" dirty="0"/>
          </a:p>
          <a:p>
            <a:pPr marL="214313" indent="-214313">
              <a:buFont typeface="Arial" panose="020B0604020202020204" pitchFamily="34" charset="0"/>
              <a:buChar char="•"/>
            </a:pPr>
            <a:r>
              <a:rPr lang="en-US" sz="1600" b="1" dirty="0" smtClean="0"/>
              <a:t>Many private sector companies entering the market</a:t>
            </a:r>
            <a:endParaRPr lang="en-US" sz="1600" b="1" dirty="0"/>
          </a:p>
          <a:p>
            <a:pPr marL="557213" lvl="1" indent="-214313">
              <a:buFont typeface="Century Gothic" panose="020B0502020202020204" pitchFamily="34" charset="0"/>
              <a:buChar char="–"/>
            </a:pPr>
            <a:r>
              <a:rPr lang="en-US" sz="1200" dirty="0">
                <a:solidFill>
                  <a:srgbClr val="0070C0"/>
                </a:solidFill>
              </a:rPr>
              <a:t>Commonwealth Fusion Systems (SPARC/ARC, US)</a:t>
            </a:r>
          </a:p>
          <a:p>
            <a:pPr marL="557213" lvl="1" indent="-214313">
              <a:buFont typeface="Century Gothic" panose="020B0502020202020204" pitchFamily="34" charset="0"/>
              <a:buChar char="–"/>
            </a:pPr>
            <a:r>
              <a:rPr lang="en-US" sz="1200" dirty="0">
                <a:solidFill>
                  <a:srgbClr val="0070C0"/>
                </a:solidFill>
              </a:rPr>
              <a:t>Tokamak Energy (ST40, UK</a:t>
            </a:r>
            <a:r>
              <a:rPr lang="en-US" sz="1200" dirty="0" smtClean="0">
                <a:solidFill>
                  <a:srgbClr val="0070C0"/>
                </a:solidFill>
              </a:rPr>
              <a:t>)</a:t>
            </a:r>
          </a:p>
          <a:p>
            <a:pPr marL="557213" lvl="1" indent="-214313">
              <a:buFont typeface="Century Gothic" panose="020B0502020202020204" pitchFamily="34" charset="0"/>
              <a:buChar char="–"/>
            </a:pPr>
            <a:r>
              <a:rPr lang="en-US" sz="1200" dirty="0" smtClean="0">
                <a:solidFill>
                  <a:srgbClr val="0070C0"/>
                </a:solidFill>
              </a:rPr>
              <a:t>DOE awarded grant to eight companies advancing </a:t>
            </a:r>
            <a:r>
              <a:rPr lang="en-US" sz="1200" dirty="0">
                <a:solidFill>
                  <a:srgbClr val="0070C0"/>
                </a:solidFill>
              </a:rPr>
              <a:t>designs and research and development for fusion power </a:t>
            </a:r>
            <a:r>
              <a:rPr lang="en-US" sz="1200" dirty="0" smtClean="0">
                <a:solidFill>
                  <a:srgbClr val="0070C0"/>
                </a:solidFill>
              </a:rPr>
              <a:t>plants</a:t>
            </a:r>
          </a:p>
          <a:p>
            <a:pPr marL="557213" lvl="1" indent="-214313">
              <a:buFont typeface="Century Gothic" panose="020B0502020202020204" pitchFamily="34" charset="0"/>
              <a:buChar char="–"/>
            </a:pPr>
            <a:r>
              <a:rPr lang="en-US" sz="1200" dirty="0" smtClean="0">
                <a:solidFill>
                  <a:srgbClr val="0070C0"/>
                </a:solidFill>
              </a:rPr>
              <a:t>And more!</a:t>
            </a:r>
            <a:br>
              <a:rPr lang="en-US" sz="1200" dirty="0" smtClean="0">
                <a:solidFill>
                  <a:srgbClr val="0070C0"/>
                </a:solidFill>
              </a:rPr>
            </a:br>
            <a:endParaRPr lang="en-US" sz="1200" dirty="0">
              <a:solidFill>
                <a:srgbClr val="0070C0"/>
              </a:solidFill>
            </a:endParaRPr>
          </a:p>
          <a:p>
            <a:pPr marL="557213" lvl="1" indent="-214313">
              <a:buFont typeface="Century Gothic" panose="020B0502020202020204" pitchFamily="34" charset="0"/>
              <a:buChar char="–"/>
            </a:pPr>
            <a:endParaRPr lang="en-US" dirty="0">
              <a:solidFill>
                <a:srgbClr val="0070C0"/>
              </a:solidFill>
            </a:endParaRPr>
          </a:p>
        </p:txBody>
      </p:sp>
      <p:sp>
        <p:nvSpPr>
          <p:cNvPr id="12" name="TextBox 11">
            <a:extLst>
              <a:ext uri="{FF2B5EF4-FFF2-40B4-BE49-F238E27FC236}">
                <a16:creationId xmlns:a16="http://schemas.microsoft.com/office/drawing/2014/main" id="{6698BD6B-81F0-0017-5C66-5E255ADF56EF}"/>
              </a:ext>
            </a:extLst>
          </p:cNvPr>
          <p:cNvSpPr txBox="1"/>
          <p:nvPr/>
        </p:nvSpPr>
        <p:spPr>
          <a:xfrm>
            <a:off x="6335305" y="4602364"/>
            <a:ext cx="1939619" cy="219291"/>
          </a:xfrm>
          <a:prstGeom prst="rect">
            <a:avLst/>
          </a:prstGeom>
          <a:noFill/>
        </p:spPr>
        <p:txBody>
          <a:bodyPr wrap="square" rtlCol="0">
            <a:spAutoFit/>
          </a:bodyPr>
          <a:lstStyle/>
          <a:p>
            <a:r>
              <a:rPr lang="en-US" sz="825" dirty="0">
                <a:hlinkClick r:id="rId4"/>
              </a:rPr>
              <a:t>Wurzel et al, </a:t>
            </a:r>
            <a:r>
              <a:rPr lang="en-US" sz="825" dirty="0" err="1">
                <a:hlinkClick r:id="rId4"/>
              </a:rPr>
              <a:t>PoP</a:t>
            </a:r>
            <a:r>
              <a:rPr lang="en-US" sz="825" dirty="0">
                <a:hlinkClick r:id="rId4"/>
              </a:rPr>
              <a:t> 29, 062103 (2022)</a:t>
            </a:r>
            <a:endParaRPr lang="en-US" sz="825" dirty="0"/>
          </a:p>
        </p:txBody>
      </p:sp>
      <p:sp>
        <p:nvSpPr>
          <p:cNvPr id="4" name="Arrow: Right 3">
            <a:extLst>
              <a:ext uri="{FF2B5EF4-FFF2-40B4-BE49-F238E27FC236}">
                <a16:creationId xmlns:a16="http://schemas.microsoft.com/office/drawing/2014/main" id="{93EFA012-FD4B-8340-0FEA-2A35A6B36C5D}"/>
              </a:ext>
            </a:extLst>
          </p:cNvPr>
          <p:cNvSpPr/>
          <p:nvPr/>
        </p:nvSpPr>
        <p:spPr>
          <a:xfrm rot="18348764">
            <a:off x="7127584" y="2651147"/>
            <a:ext cx="1242725" cy="197915"/>
          </a:xfrm>
          <a:prstGeom prst="rightArrow">
            <a:avLst/>
          </a:prstGeom>
          <a:solidFill>
            <a:srgbClr val="0070C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113B5A01-C5CD-E445-CB7F-2270FC425B2B}"/>
              </a:ext>
            </a:extLst>
          </p:cNvPr>
          <p:cNvSpPr txBox="1"/>
          <p:nvPr/>
        </p:nvSpPr>
        <p:spPr>
          <a:xfrm>
            <a:off x="7946822" y="2781000"/>
            <a:ext cx="1178326" cy="692497"/>
          </a:xfrm>
          <a:prstGeom prst="rect">
            <a:avLst/>
          </a:prstGeom>
          <a:solidFill>
            <a:schemeClr val="bg1"/>
          </a:solidFill>
          <a:ln>
            <a:solidFill>
              <a:schemeClr val="tx1"/>
            </a:solidFill>
          </a:ln>
        </p:spPr>
        <p:txBody>
          <a:bodyPr wrap="square" rtlCol="0">
            <a:spAutoFit/>
          </a:bodyPr>
          <a:lstStyle/>
          <a:p>
            <a:r>
              <a:rPr lang="en-US" sz="1200" b="1" dirty="0"/>
              <a:t>Approaching </a:t>
            </a:r>
            <a:r>
              <a:rPr lang="en-US" sz="1200" b="1" dirty="0" smtClean="0"/>
              <a:t>ignition </a:t>
            </a:r>
            <a:endParaRPr lang="en-US" sz="1200" b="1" dirty="0"/>
          </a:p>
          <a:p>
            <a:r>
              <a:rPr lang="en-US" sz="750" dirty="0">
                <a:solidFill>
                  <a:srgbClr val="FF0000"/>
                </a:solidFill>
              </a:rPr>
              <a:t>(self-sustaining reaction)</a:t>
            </a:r>
          </a:p>
        </p:txBody>
      </p:sp>
      <p:sp>
        <p:nvSpPr>
          <p:cNvPr id="11" name="TextBox 10">
            <a:extLst>
              <a:ext uri="{FF2B5EF4-FFF2-40B4-BE49-F238E27FC236}">
                <a16:creationId xmlns:a16="http://schemas.microsoft.com/office/drawing/2014/main" id="{B989507B-7D1E-25FC-0901-8B0D9FAAE9EB}"/>
              </a:ext>
            </a:extLst>
          </p:cNvPr>
          <p:cNvSpPr txBox="1"/>
          <p:nvPr/>
        </p:nvSpPr>
        <p:spPr>
          <a:xfrm>
            <a:off x="653036" y="4715365"/>
            <a:ext cx="8010196" cy="461665"/>
          </a:xfrm>
          <a:prstGeom prst="rect">
            <a:avLst/>
          </a:prstGeom>
          <a:noFill/>
        </p:spPr>
        <p:txBody>
          <a:bodyPr wrap="square" rtlCol="0">
            <a:spAutoFit/>
          </a:bodyPr>
          <a:lstStyle/>
          <a:p>
            <a:r>
              <a:rPr lang="en-US" sz="1200" dirty="0">
                <a:hlinkClick r:id="rId5"/>
              </a:rPr>
              <a:t>https://</a:t>
            </a:r>
            <a:r>
              <a:rPr lang="en-US" sz="1200" dirty="0" smtClean="0">
                <a:hlinkClick r:id="rId5"/>
              </a:rPr>
              <a:t>www.fusionenergybase.com</a:t>
            </a:r>
            <a:endParaRPr lang="en-US" sz="1200" dirty="0" smtClean="0"/>
          </a:p>
          <a:p>
            <a:r>
              <a:rPr lang="en-US" sz="1200" dirty="0"/>
              <a:t>https://www.energy.gov/articles/doe-announces-46-million-commercial-fusion-energy-development</a:t>
            </a:r>
          </a:p>
        </p:txBody>
      </p:sp>
      <p:sp>
        <p:nvSpPr>
          <p:cNvPr id="13" name="TextBox 12"/>
          <p:cNvSpPr txBox="1"/>
          <p:nvPr/>
        </p:nvSpPr>
        <p:spPr>
          <a:xfrm>
            <a:off x="4749153" y="731345"/>
            <a:ext cx="4398961" cy="276999"/>
          </a:xfrm>
          <a:prstGeom prst="rect">
            <a:avLst/>
          </a:prstGeom>
          <a:solidFill>
            <a:srgbClr val="FFFF00"/>
          </a:solidFill>
        </p:spPr>
        <p:txBody>
          <a:bodyPr wrap="none" rtlCol="0">
            <a:spAutoFit/>
          </a:bodyPr>
          <a:lstStyle/>
          <a:p>
            <a:r>
              <a:rPr lang="en-US" sz="1200" dirty="0" smtClean="0"/>
              <a:t>Ignition from 2022 on not shown here! See </a:t>
            </a:r>
            <a:r>
              <a:rPr lang="en-US" sz="1200" i="1" dirty="0"/>
              <a:t>Simpson</a:t>
            </a:r>
            <a:r>
              <a:rPr lang="en-US" sz="1200" dirty="0" smtClean="0"/>
              <a:t>, 6/14 </a:t>
            </a:r>
            <a:endParaRPr lang="en-US" sz="1200" dirty="0"/>
          </a:p>
        </p:txBody>
      </p:sp>
    </p:spTree>
    <p:extLst>
      <p:ext uri="{BB962C8B-B14F-4D97-AF65-F5344CB8AC3E}">
        <p14:creationId xmlns:p14="http://schemas.microsoft.com/office/powerpoint/2010/main" val="205478990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pPr>
              <a:lnSpc>
                <a:spcPct val="100000"/>
              </a:lnSpc>
            </a:pPr>
            <a:endParaRPr lang="en-US" dirty="0">
              <a:solidFill>
                <a:schemeClr val="tx1"/>
              </a:solidFill>
            </a:endParaRPr>
          </a:p>
        </p:txBody>
      </p:sp>
      <p:sp>
        <p:nvSpPr>
          <p:cNvPr id="6" name="Title 1"/>
          <p:cNvSpPr>
            <a:spLocks noGrp="1"/>
          </p:cNvSpPr>
          <p:nvPr>
            <p:ph type="title"/>
          </p:nvPr>
        </p:nvSpPr>
        <p:spPr>
          <a:xfrm>
            <a:off x="0" y="1"/>
            <a:ext cx="9068586" cy="624078"/>
          </a:xfrm>
        </p:spPr>
        <p:txBody>
          <a:bodyPr>
            <a:noAutofit/>
          </a:bodyPr>
          <a:lstStyle/>
          <a:p>
            <a:pPr algn="ctr">
              <a:defRPr/>
            </a:pPr>
            <a:r>
              <a:rPr lang="en-US" dirty="0">
                <a:solidFill>
                  <a:schemeClr val="bg1"/>
                </a:solidFill>
              </a:rPr>
              <a:t>Two </a:t>
            </a:r>
            <a:r>
              <a:rPr lang="en-US" dirty="0" smtClean="0">
                <a:solidFill>
                  <a:schemeClr val="bg1"/>
                </a:solidFill>
              </a:rPr>
              <a:t>types </a:t>
            </a:r>
            <a:r>
              <a:rPr lang="en-US" dirty="0">
                <a:solidFill>
                  <a:schemeClr val="bg1"/>
                </a:solidFill>
              </a:rPr>
              <a:t>of </a:t>
            </a:r>
            <a:r>
              <a:rPr lang="en-US" dirty="0" smtClean="0">
                <a:solidFill>
                  <a:schemeClr val="bg1"/>
                </a:solidFill>
              </a:rPr>
              <a:t>tokamaks</a:t>
            </a:r>
            <a:r>
              <a:rPr lang="en-US" dirty="0">
                <a:solidFill>
                  <a:schemeClr val="bg1"/>
                </a:solidFill>
              </a:rPr>
              <a:t>: Conventional </a:t>
            </a:r>
            <a:r>
              <a:rPr lang="en-US" dirty="0" smtClean="0">
                <a:solidFill>
                  <a:schemeClr val="bg1"/>
                </a:solidFill>
              </a:rPr>
              <a:t>aspect </a:t>
            </a:r>
            <a:r>
              <a:rPr lang="en-US" dirty="0">
                <a:solidFill>
                  <a:schemeClr val="bg1"/>
                </a:solidFill>
              </a:rPr>
              <a:t>r</a:t>
            </a:r>
            <a:r>
              <a:rPr lang="en-US" dirty="0" smtClean="0">
                <a:solidFill>
                  <a:schemeClr val="bg1"/>
                </a:solidFill>
              </a:rPr>
              <a:t>atio </a:t>
            </a:r>
            <a:r>
              <a:rPr lang="en-US" dirty="0">
                <a:solidFill>
                  <a:schemeClr val="bg1"/>
                </a:solidFill>
              </a:rPr>
              <a:t>and </a:t>
            </a:r>
            <a:r>
              <a:rPr lang="en-US" dirty="0" smtClean="0">
                <a:solidFill>
                  <a:schemeClr val="bg1"/>
                </a:solidFill>
              </a:rPr>
              <a:t/>
            </a:r>
            <a:br>
              <a:rPr lang="en-US" dirty="0" smtClean="0">
                <a:solidFill>
                  <a:schemeClr val="bg1"/>
                </a:solidFill>
              </a:rPr>
            </a:br>
            <a:r>
              <a:rPr lang="en-US" dirty="0" smtClean="0">
                <a:solidFill>
                  <a:schemeClr val="bg1"/>
                </a:solidFill>
              </a:rPr>
              <a:t>spherical </a:t>
            </a:r>
            <a:r>
              <a:rPr lang="en-US" dirty="0">
                <a:solidFill>
                  <a:schemeClr val="bg1"/>
                </a:solidFill>
              </a:rPr>
              <a:t>t</a:t>
            </a:r>
            <a:r>
              <a:rPr lang="en-US" dirty="0" smtClean="0">
                <a:solidFill>
                  <a:schemeClr val="bg1"/>
                </a:solidFill>
              </a:rPr>
              <a:t>okamaks</a:t>
            </a:r>
            <a:endParaRPr lang="en-US" dirty="0">
              <a:solidFill>
                <a:schemeClr val="bg1"/>
              </a:solidFill>
            </a:endParaRPr>
          </a:p>
        </p:txBody>
      </p:sp>
      <p:pic>
        <p:nvPicPr>
          <p:cNvPr id="2" name="Picture 1" descr="Screen Shot 2015-06-24 at 8.54.41 PM.png"/>
          <p:cNvPicPr>
            <a:picLocks noChangeAspect="1"/>
          </p:cNvPicPr>
          <p:nvPr/>
        </p:nvPicPr>
        <p:blipFill rotWithShape="1">
          <a:blip r:embed="rId3">
            <a:extLst>
              <a:ext uri="{28A0092B-C50C-407E-A947-70E740481C1C}">
                <a14:useLocalDpi xmlns:a14="http://schemas.microsoft.com/office/drawing/2010/main" val="0"/>
              </a:ext>
            </a:extLst>
          </a:blip>
          <a:srcRect l="5776" t="6729" r="5201" b="10640"/>
          <a:stretch/>
        </p:blipFill>
        <p:spPr>
          <a:xfrm>
            <a:off x="1084081" y="762875"/>
            <a:ext cx="3007151" cy="2479176"/>
          </a:xfrm>
          <a:prstGeom prst="rect">
            <a:avLst/>
          </a:prstGeom>
        </p:spPr>
      </p:pic>
      <p:pic>
        <p:nvPicPr>
          <p:cNvPr id="5" name="Picture 4" descr="Screen Shot 2015-06-24 at 8.54.49 PM.png"/>
          <p:cNvPicPr>
            <a:picLocks noChangeAspect="1"/>
          </p:cNvPicPr>
          <p:nvPr/>
        </p:nvPicPr>
        <p:blipFill rotWithShape="1">
          <a:blip r:embed="rId4">
            <a:extLst>
              <a:ext uri="{28A0092B-C50C-407E-A947-70E740481C1C}">
                <a14:useLocalDpi xmlns:a14="http://schemas.microsoft.com/office/drawing/2010/main" val="0"/>
              </a:ext>
            </a:extLst>
          </a:blip>
          <a:srcRect l="7973" t="1200" r="3920" b="8483"/>
          <a:stretch/>
        </p:blipFill>
        <p:spPr>
          <a:xfrm>
            <a:off x="5938886" y="725865"/>
            <a:ext cx="2072759" cy="2516186"/>
          </a:xfrm>
          <a:prstGeom prst="rect">
            <a:avLst/>
          </a:prstGeom>
        </p:spPr>
      </p:pic>
      <p:sp>
        <p:nvSpPr>
          <p:cNvPr id="7" name="TextBox 6"/>
          <p:cNvSpPr txBox="1"/>
          <p:nvPr/>
        </p:nvSpPr>
        <p:spPr>
          <a:xfrm>
            <a:off x="573250" y="830300"/>
            <a:ext cx="1302684" cy="511550"/>
          </a:xfrm>
          <a:prstGeom prst="rect">
            <a:avLst/>
          </a:prstGeom>
          <a:noFill/>
        </p:spPr>
        <p:txBody>
          <a:bodyPr wrap="square" rtlCol="0">
            <a:spAutoFit/>
          </a:bodyPr>
          <a:lstStyle/>
          <a:p>
            <a:r>
              <a:rPr lang="en-US" sz="1324" b="1" dirty="0" smtClean="0"/>
              <a:t>“Donut”</a:t>
            </a:r>
          </a:p>
          <a:p>
            <a:r>
              <a:rPr lang="en-US" sz="1324" b="1" dirty="0" smtClean="0"/>
              <a:t>A ≥ 4</a:t>
            </a:r>
            <a:endParaRPr lang="en-US" sz="1324" b="1" baseline="-25000" dirty="0"/>
          </a:p>
        </p:txBody>
      </p:sp>
      <p:sp>
        <p:nvSpPr>
          <p:cNvPr id="8" name="TextBox 7"/>
          <p:cNvSpPr txBox="1"/>
          <p:nvPr/>
        </p:nvSpPr>
        <p:spPr>
          <a:xfrm>
            <a:off x="7737621" y="830300"/>
            <a:ext cx="1631090" cy="499880"/>
          </a:xfrm>
          <a:prstGeom prst="rect">
            <a:avLst/>
          </a:prstGeom>
          <a:noFill/>
        </p:spPr>
        <p:txBody>
          <a:bodyPr wrap="square" rtlCol="0">
            <a:spAutoFit/>
          </a:bodyPr>
          <a:lstStyle/>
          <a:p>
            <a:r>
              <a:rPr lang="en-US" sz="1324" b="1" dirty="0" smtClean="0"/>
              <a:t>“Cored apple”</a:t>
            </a:r>
          </a:p>
          <a:p>
            <a:r>
              <a:rPr lang="en-US" sz="1324" b="1" dirty="0" smtClean="0"/>
              <a:t>A </a:t>
            </a:r>
            <a:r>
              <a:rPr lang="en-US" sz="1324" b="1" dirty="0"/>
              <a:t>≥ </a:t>
            </a:r>
            <a:r>
              <a:rPr lang="en-US" sz="1324" b="1" dirty="0" smtClean="0"/>
              <a:t>1.25</a:t>
            </a:r>
            <a:endParaRPr lang="en-US" sz="1324" b="1" baseline="-25000" dirty="0"/>
          </a:p>
        </p:txBody>
      </p:sp>
      <p:sp>
        <p:nvSpPr>
          <p:cNvPr id="9" name="TextBox 8"/>
          <p:cNvSpPr txBox="1"/>
          <p:nvPr/>
        </p:nvSpPr>
        <p:spPr>
          <a:xfrm>
            <a:off x="7117237" y="4934692"/>
            <a:ext cx="1951349" cy="214546"/>
          </a:xfrm>
          <a:prstGeom prst="rect">
            <a:avLst/>
          </a:prstGeom>
          <a:noFill/>
        </p:spPr>
        <p:txBody>
          <a:bodyPr wrap="square" rtlCol="0">
            <a:spAutoFit/>
          </a:bodyPr>
          <a:lstStyle/>
          <a:p>
            <a:r>
              <a:rPr lang="en-US" sz="794" dirty="0" err="1"/>
              <a:t>Peng</a:t>
            </a:r>
            <a:r>
              <a:rPr lang="en-US" sz="794" dirty="0"/>
              <a:t>, Phys. Plasmas, </a:t>
            </a:r>
            <a:r>
              <a:rPr lang="en-US" sz="794" b="1" dirty="0"/>
              <a:t>7</a:t>
            </a:r>
            <a:r>
              <a:rPr lang="en-US" sz="794" dirty="0"/>
              <a:t>, 1681 (2000).</a:t>
            </a:r>
          </a:p>
        </p:txBody>
      </p:sp>
      <p:sp>
        <p:nvSpPr>
          <p:cNvPr id="11" name="Text Placeholder 10">
            <a:extLst>
              <a:ext uri="{FF2B5EF4-FFF2-40B4-BE49-F238E27FC236}">
                <a16:creationId xmlns:a16="http://schemas.microsoft.com/office/drawing/2014/main" id="{546B4046-F7F2-0B49-9154-CB9545F0CE49}"/>
              </a:ext>
            </a:extLst>
          </p:cNvPr>
          <p:cNvSpPr>
            <a:spLocks noGrp="1"/>
          </p:cNvSpPr>
          <p:nvPr>
            <p:ph type="body" sz="quarter" idx="11"/>
          </p:nvPr>
        </p:nvSpPr>
        <p:spPr>
          <a:xfrm>
            <a:off x="772734" y="3448272"/>
            <a:ext cx="3158244" cy="1695228"/>
          </a:xfrm>
        </p:spPr>
        <p:txBody>
          <a:bodyPr numCol="1"/>
          <a:lstStyle/>
          <a:p>
            <a:pPr marL="0" indent="0">
              <a:buNone/>
            </a:pPr>
            <a:r>
              <a:rPr lang="en-US" sz="1600" dirty="0"/>
              <a:t>C</a:t>
            </a:r>
            <a:r>
              <a:rPr lang="en-US" sz="1600" dirty="0" smtClean="0"/>
              <a:t>onventional tokamaks </a:t>
            </a:r>
          </a:p>
          <a:p>
            <a:pPr marL="0" indent="0">
              <a:buNone/>
            </a:pPr>
            <a:r>
              <a:rPr lang="en-US" sz="1600" dirty="0" smtClean="0"/>
              <a:t>Usually A&gt;2.5 </a:t>
            </a:r>
          </a:p>
          <a:p>
            <a:pPr marL="0" indent="0">
              <a:buNone/>
            </a:pPr>
            <a:r>
              <a:rPr lang="en-US" sz="1600" b="0" dirty="0" smtClean="0"/>
              <a:t>Ex: ITER, ASDEX, JET, DIII-D, EAST, SPARC…</a:t>
            </a:r>
            <a:endParaRPr lang="en-US" sz="1600" b="0" dirty="0"/>
          </a:p>
          <a:p>
            <a:pPr marL="0" indent="0">
              <a:buNone/>
            </a:pPr>
            <a:endParaRPr lang="en-US" sz="2400" dirty="0"/>
          </a:p>
          <a:p>
            <a:pPr marL="0" indent="0">
              <a:buNone/>
            </a:pPr>
            <a:endParaRPr lang="en-US" sz="1600" dirty="0" smtClean="0"/>
          </a:p>
          <a:p>
            <a:pPr marL="0" indent="0">
              <a:buNone/>
            </a:pPr>
            <a:endParaRPr lang="en-US" sz="1600" dirty="0"/>
          </a:p>
          <a:p>
            <a:pPr marL="0" indent="0">
              <a:buNone/>
            </a:pPr>
            <a:endParaRPr lang="en-US" sz="1600" dirty="0" smtClean="0"/>
          </a:p>
          <a:p>
            <a:pPr marL="0" indent="0">
              <a:buNone/>
            </a:pPr>
            <a:endParaRPr lang="en-US" sz="1600" dirty="0"/>
          </a:p>
          <a:p>
            <a:pPr marL="0" indent="0">
              <a:buNone/>
            </a:pPr>
            <a:endParaRPr lang="en-US" sz="1600" dirty="0" smtClean="0"/>
          </a:p>
          <a:p>
            <a:pPr marL="0" indent="0">
              <a:buNone/>
            </a:pPr>
            <a:endParaRPr lang="en-US" sz="1600" dirty="0"/>
          </a:p>
          <a:p>
            <a:pPr marL="0" indent="0">
              <a:buNone/>
            </a:pPr>
            <a:endParaRPr lang="en-US" sz="1600" dirty="0" smtClean="0"/>
          </a:p>
          <a:p>
            <a:pPr marL="0" indent="0">
              <a:buNone/>
            </a:pPr>
            <a:endParaRPr lang="en-US" sz="1600" dirty="0"/>
          </a:p>
          <a:p>
            <a:pPr marL="0" indent="0">
              <a:buNone/>
            </a:pPr>
            <a:endParaRPr lang="en-US" sz="1600" dirty="0" smtClean="0"/>
          </a:p>
          <a:p>
            <a:endParaRPr lang="en-US" sz="2400" dirty="0" smtClean="0"/>
          </a:p>
          <a:p>
            <a:endParaRPr lang="en-US" sz="2400" dirty="0"/>
          </a:p>
        </p:txBody>
      </p:sp>
      <p:sp>
        <p:nvSpPr>
          <p:cNvPr id="10" name="Text Placeholder 10">
            <a:extLst>
              <a:ext uri="{FF2B5EF4-FFF2-40B4-BE49-F238E27FC236}">
                <a16:creationId xmlns:a16="http://schemas.microsoft.com/office/drawing/2014/main" id="{546B4046-F7F2-0B49-9154-CB9545F0CE49}"/>
              </a:ext>
            </a:extLst>
          </p:cNvPr>
          <p:cNvSpPr txBox="1">
            <a:spLocks/>
          </p:cNvSpPr>
          <p:nvPr/>
        </p:nvSpPr>
        <p:spPr bwMode="auto">
          <a:xfrm>
            <a:off x="5157765" y="3449840"/>
            <a:ext cx="3986235" cy="1693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defTabSz="457200" rtl="0" eaLnBrk="0" fontAlgn="base" hangingPunct="0">
              <a:spcBef>
                <a:spcPct val="20000"/>
              </a:spcBef>
              <a:spcAft>
                <a:spcPct val="0"/>
              </a:spcAft>
              <a:buClr>
                <a:schemeClr val="tx2"/>
              </a:buClr>
              <a:buFont typeface="Arial" panose="020B0604020202020204" pitchFamily="34" charset="0"/>
              <a:buChar char="•"/>
              <a:defRPr sz="2000" b="1"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Clr>
                <a:schemeClr val="tx2"/>
              </a:buClr>
              <a:buFont typeface="Arial" panose="020B0604020202020204" pitchFamily="34" charset="0"/>
              <a:buChar char="–"/>
              <a:defRPr kern="1200">
                <a:solidFill>
                  <a:schemeClr val="tx1"/>
                </a:solidFill>
                <a:latin typeface="+mn-lt"/>
                <a:ea typeface="ＭＳ Ｐゴシック" charset="0"/>
                <a:cs typeface="ＭＳ Ｐゴシック" charset="0"/>
              </a:defRPr>
            </a:lvl2pPr>
            <a:lvl3pPr marL="1257300" indent="-342900" algn="l" defTabSz="457200" rtl="0" eaLnBrk="0" fontAlgn="base" hangingPunct="0">
              <a:spcBef>
                <a:spcPct val="20000"/>
              </a:spcBef>
              <a:spcAft>
                <a:spcPct val="0"/>
              </a:spcAft>
              <a:buClr>
                <a:schemeClr val="tx2"/>
              </a:buClr>
              <a:buFont typeface="Arial" panose="020B0604020202020204" pitchFamily="34" charset="0"/>
              <a:buChar char="•"/>
              <a:defRPr sz="1600" kern="1200">
                <a:solidFill>
                  <a:schemeClr val="tx1"/>
                </a:solidFill>
                <a:latin typeface="+mn-lt"/>
                <a:ea typeface="ＭＳ Ｐゴシック" charset="0"/>
                <a:cs typeface="ＭＳ Ｐゴシック" charset="0"/>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0"/>
                <a:cs typeface="ＭＳ Ｐゴシック" charset="0"/>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US" sz="1600" dirty="0" smtClean="0"/>
              <a:t>Spherical tokamaks</a:t>
            </a:r>
          </a:p>
          <a:p>
            <a:pPr marL="0" indent="0">
              <a:buFont typeface="Arial" panose="020B0604020202020204" pitchFamily="34" charset="0"/>
              <a:buNone/>
            </a:pPr>
            <a:r>
              <a:rPr lang="en-US" sz="1600" dirty="0" smtClean="0"/>
              <a:t>A=1-2.5</a:t>
            </a:r>
          </a:p>
          <a:p>
            <a:pPr marL="0" indent="0">
              <a:buNone/>
            </a:pPr>
            <a:r>
              <a:rPr lang="en-US" sz="1600" b="0" dirty="0" smtClean="0"/>
              <a:t>Ex: MAST, NSTX-U…</a:t>
            </a:r>
          </a:p>
          <a:p>
            <a:endParaRPr lang="en-US" sz="2400" dirty="0"/>
          </a:p>
        </p:txBody>
      </p:sp>
    </p:spTree>
    <p:extLst>
      <p:ext uri="{BB962C8B-B14F-4D97-AF65-F5344CB8AC3E}">
        <p14:creationId xmlns:p14="http://schemas.microsoft.com/office/powerpoint/2010/main" val="180832248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936C36-4BDA-4513-AF23-137660249A37}"/>
              </a:ext>
            </a:extLst>
          </p:cNvPr>
          <p:cNvSpPr>
            <a:spLocks noGrp="1"/>
          </p:cNvSpPr>
          <p:nvPr>
            <p:ph type="ctrTitle"/>
          </p:nvPr>
        </p:nvSpPr>
        <p:spPr/>
        <p:txBody>
          <a:bodyPr/>
          <a:lstStyle/>
          <a:p>
            <a:r>
              <a:rPr lang="en-US" sz="2400" dirty="0"/>
              <a:t>Two major U.S. facilities are DIII-D and NSTX-U, specializing in different aspect ratios</a:t>
            </a:r>
          </a:p>
        </p:txBody>
      </p:sp>
      <p:pic>
        <p:nvPicPr>
          <p:cNvPr id="9218" name="Picture 2" descr="Map of the USA with each color representing the population divided into one  equal part : r/mapporncirclejerk">
            <a:extLst>
              <a:ext uri="{FF2B5EF4-FFF2-40B4-BE49-F238E27FC236}">
                <a16:creationId xmlns:a16="http://schemas.microsoft.com/office/drawing/2014/main" id="{F5166C77-DD58-E9B4-C02D-03D2257C875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63326" y="3574301"/>
            <a:ext cx="2912860" cy="1529252"/>
          </a:xfrm>
          <a:prstGeom prst="rect">
            <a:avLst/>
          </a:prstGeom>
          <a:noFill/>
          <a:extLst>
            <a:ext uri="{909E8E84-426E-40DD-AFC4-6F175D3DCCD1}">
              <a14:hiddenFill xmlns:a14="http://schemas.microsoft.com/office/drawing/2010/main">
                <a:solidFill>
                  <a:srgbClr val="FFFFFF"/>
                </a:solidFill>
              </a14:hiddenFill>
            </a:ext>
          </a:extLst>
        </p:spPr>
      </p:pic>
      <p:sp>
        <p:nvSpPr>
          <p:cNvPr id="6" name="Star: 5 Points 5">
            <a:extLst>
              <a:ext uri="{FF2B5EF4-FFF2-40B4-BE49-F238E27FC236}">
                <a16:creationId xmlns:a16="http://schemas.microsoft.com/office/drawing/2014/main" id="{ECBBEFDF-85D9-372A-CB7D-CEC73586EC71}"/>
              </a:ext>
            </a:extLst>
          </p:cNvPr>
          <p:cNvSpPr/>
          <p:nvPr/>
        </p:nvSpPr>
        <p:spPr>
          <a:xfrm>
            <a:off x="5726484" y="4040589"/>
            <a:ext cx="173798" cy="145615"/>
          </a:xfrm>
          <a:prstGeom prst="star5">
            <a:avLst/>
          </a:prstGeom>
          <a:solidFill>
            <a:srgbClr val="FFC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Star: 5 Points 6">
            <a:extLst>
              <a:ext uri="{FF2B5EF4-FFF2-40B4-BE49-F238E27FC236}">
                <a16:creationId xmlns:a16="http://schemas.microsoft.com/office/drawing/2014/main" id="{ECB56BF7-EA03-9613-AF20-860524B90F3F}"/>
              </a:ext>
            </a:extLst>
          </p:cNvPr>
          <p:cNvSpPr/>
          <p:nvPr/>
        </p:nvSpPr>
        <p:spPr>
          <a:xfrm>
            <a:off x="3797193" y="4477077"/>
            <a:ext cx="173798" cy="145615"/>
          </a:xfrm>
          <a:prstGeom prst="star5">
            <a:avLst/>
          </a:prstGeom>
          <a:solidFill>
            <a:srgbClr val="FFC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FD2F1D27-21FB-6979-9FE2-375F03EBFE62}"/>
              </a:ext>
            </a:extLst>
          </p:cNvPr>
          <p:cNvSpPr txBox="1"/>
          <p:nvPr/>
        </p:nvSpPr>
        <p:spPr>
          <a:xfrm>
            <a:off x="3296676" y="4422926"/>
            <a:ext cx="587415" cy="276999"/>
          </a:xfrm>
          <a:prstGeom prst="rect">
            <a:avLst/>
          </a:prstGeom>
          <a:noFill/>
        </p:spPr>
        <p:txBody>
          <a:bodyPr wrap="square" rtlCol="0">
            <a:spAutoFit/>
          </a:bodyPr>
          <a:lstStyle/>
          <a:p>
            <a:r>
              <a:rPr lang="en-US" sz="1200" dirty="0"/>
              <a:t>DIII-D</a:t>
            </a:r>
          </a:p>
        </p:txBody>
      </p:sp>
      <p:pic>
        <p:nvPicPr>
          <p:cNvPr id="10" name="Picture 9">
            <a:extLst>
              <a:ext uri="{FF2B5EF4-FFF2-40B4-BE49-F238E27FC236}">
                <a16:creationId xmlns:a16="http://schemas.microsoft.com/office/drawing/2014/main" id="{101C2C66-8240-8FA3-9B51-6DB8A18A8896}"/>
              </a:ext>
            </a:extLst>
          </p:cNvPr>
          <p:cNvPicPr>
            <a:picLocks noChangeAspect="1"/>
          </p:cNvPicPr>
          <p:nvPr/>
        </p:nvPicPr>
        <p:blipFill>
          <a:blip r:embed="rId4"/>
          <a:stretch>
            <a:fillRect/>
          </a:stretch>
        </p:blipFill>
        <p:spPr>
          <a:xfrm>
            <a:off x="989815" y="840194"/>
            <a:ext cx="3435949" cy="2723553"/>
          </a:xfrm>
          <a:prstGeom prst="rect">
            <a:avLst/>
          </a:prstGeom>
        </p:spPr>
      </p:pic>
      <p:sp>
        <p:nvSpPr>
          <p:cNvPr id="17" name="TextBox 16">
            <a:extLst>
              <a:ext uri="{FF2B5EF4-FFF2-40B4-BE49-F238E27FC236}">
                <a16:creationId xmlns:a16="http://schemas.microsoft.com/office/drawing/2014/main" id="{AFCCB42B-0732-438C-A9D4-854387301181}"/>
              </a:ext>
            </a:extLst>
          </p:cNvPr>
          <p:cNvSpPr txBox="1"/>
          <p:nvPr/>
        </p:nvSpPr>
        <p:spPr>
          <a:xfrm>
            <a:off x="5880786" y="3986438"/>
            <a:ext cx="684016" cy="276999"/>
          </a:xfrm>
          <a:prstGeom prst="rect">
            <a:avLst/>
          </a:prstGeom>
          <a:noFill/>
        </p:spPr>
        <p:txBody>
          <a:bodyPr wrap="square" rtlCol="0">
            <a:spAutoFit/>
          </a:bodyPr>
          <a:lstStyle/>
          <a:p>
            <a:r>
              <a:rPr lang="en-US" sz="1200" dirty="0"/>
              <a:t>NSTX-U</a:t>
            </a:r>
          </a:p>
        </p:txBody>
      </p:sp>
      <p:pic>
        <p:nvPicPr>
          <p:cNvPr id="18" name="Picture 18" descr="Model-based Optimization and Feedback Control of the Current Density  Profile Evolution in NSTX-U | Semantic Scholar">
            <a:extLst>
              <a:ext uri="{FF2B5EF4-FFF2-40B4-BE49-F238E27FC236}">
                <a16:creationId xmlns:a16="http://schemas.microsoft.com/office/drawing/2014/main" id="{2795EF9E-07E7-1B26-5B60-57564BFBC76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64762" b="10943"/>
          <a:stretch/>
        </p:blipFill>
        <p:spPr bwMode="auto">
          <a:xfrm>
            <a:off x="5472354" y="783635"/>
            <a:ext cx="2566456" cy="2860562"/>
          </a:xfrm>
          <a:prstGeom prst="rect">
            <a:avLst/>
          </a:prstGeom>
          <a:noFill/>
          <a:extLst>
            <a:ext uri="{909E8E84-426E-40DD-AFC4-6F175D3DCCD1}">
              <a14:hiddenFill xmlns:a14="http://schemas.microsoft.com/office/drawing/2010/main">
                <a:solidFill>
                  <a:srgbClr val="FFFFFF"/>
                </a:solidFill>
              </a14:hiddenFill>
            </a:ext>
          </a:extLst>
        </p:spPr>
      </p:pic>
      <p:sp>
        <p:nvSpPr>
          <p:cNvPr id="20" name="Text Placeholder 10">
            <a:extLst>
              <a:ext uri="{FF2B5EF4-FFF2-40B4-BE49-F238E27FC236}">
                <a16:creationId xmlns:a16="http://schemas.microsoft.com/office/drawing/2014/main" id="{546B4046-F7F2-0B49-9154-CB9545F0CE49}"/>
              </a:ext>
            </a:extLst>
          </p:cNvPr>
          <p:cNvSpPr txBox="1">
            <a:spLocks/>
          </p:cNvSpPr>
          <p:nvPr/>
        </p:nvSpPr>
        <p:spPr>
          <a:xfrm>
            <a:off x="772733" y="3542542"/>
            <a:ext cx="3874681" cy="1695228"/>
          </a:xfrm>
          <a:prstGeom prst="rect">
            <a:avLst/>
          </a:prstGeom>
        </p:spPr>
        <p:txBody>
          <a:bodyPr numCol="1"/>
          <a:lstStyle>
            <a:lvl1pPr marL="342900" indent="-342900" algn="l" defTabSz="457200" rtl="0" eaLnBrk="0" fontAlgn="base" hangingPunct="0">
              <a:spcBef>
                <a:spcPct val="20000"/>
              </a:spcBef>
              <a:spcAft>
                <a:spcPct val="0"/>
              </a:spcAft>
              <a:buClr>
                <a:schemeClr val="tx2"/>
              </a:buClr>
              <a:buFont typeface="Arial" panose="020B0604020202020204" pitchFamily="34" charset="0"/>
              <a:buChar char="•"/>
              <a:defRPr sz="2000" b="1"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Clr>
                <a:schemeClr val="tx2"/>
              </a:buClr>
              <a:buFont typeface="Arial" panose="020B0604020202020204" pitchFamily="34" charset="0"/>
              <a:buChar char="–"/>
              <a:defRPr kern="1200">
                <a:solidFill>
                  <a:schemeClr val="tx1"/>
                </a:solidFill>
                <a:latin typeface="+mn-lt"/>
                <a:ea typeface="ＭＳ Ｐゴシック" charset="0"/>
                <a:cs typeface="ＭＳ Ｐゴシック" charset="0"/>
              </a:defRPr>
            </a:lvl2pPr>
            <a:lvl3pPr marL="1257300" indent="-342900" algn="l" defTabSz="457200" rtl="0" eaLnBrk="0" fontAlgn="base" hangingPunct="0">
              <a:spcBef>
                <a:spcPct val="20000"/>
              </a:spcBef>
              <a:spcAft>
                <a:spcPct val="0"/>
              </a:spcAft>
              <a:buClr>
                <a:schemeClr val="tx2"/>
              </a:buClr>
              <a:buFont typeface="Arial" panose="020B0604020202020204" pitchFamily="34" charset="0"/>
              <a:buChar char="•"/>
              <a:defRPr sz="1600" kern="1200">
                <a:solidFill>
                  <a:schemeClr val="tx1"/>
                </a:solidFill>
                <a:latin typeface="+mn-lt"/>
                <a:ea typeface="ＭＳ Ｐゴシック" charset="0"/>
                <a:cs typeface="ＭＳ Ｐゴシック" charset="0"/>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0"/>
                <a:cs typeface="ＭＳ Ｐゴシック" charset="0"/>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US" sz="1600" dirty="0" smtClean="0"/>
              <a:t>DIII-D, </a:t>
            </a:r>
          </a:p>
          <a:p>
            <a:pPr marL="0" indent="0">
              <a:buNone/>
            </a:pPr>
            <a:r>
              <a:rPr lang="en-US" sz="1600" dirty="0"/>
              <a:t>Conventional tokamak</a:t>
            </a:r>
          </a:p>
          <a:p>
            <a:pPr marL="0" indent="0">
              <a:buFont typeface="Arial" panose="020B0604020202020204" pitchFamily="34" charset="0"/>
              <a:buNone/>
            </a:pPr>
            <a:r>
              <a:rPr lang="en-US" sz="1600" dirty="0" smtClean="0"/>
              <a:t>A=2.7</a:t>
            </a:r>
            <a:endParaRPr lang="en-US" sz="1600" b="0" dirty="0" smtClean="0"/>
          </a:p>
          <a:p>
            <a:pPr marL="0" indent="0">
              <a:buFont typeface="Arial" panose="020B0604020202020204" pitchFamily="34" charset="0"/>
              <a:buNone/>
            </a:pPr>
            <a:endParaRPr lang="en-US" sz="2400" dirty="0" smtClean="0"/>
          </a:p>
          <a:p>
            <a:pPr marL="0" indent="0">
              <a:buFont typeface="Arial" panose="020B0604020202020204" pitchFamily="34" charset="0"/>
              <a:buNone/>
            </a:pPr>
            <a:endParaRPr lang="en-US" sz="1600" dirty="0" smtClean="0"/>
          </a:p>
          <a:p>
            <a:pPr marL="0" indent="0">
              <a:buFont typeface="Arial" panose="020B0604020202020204" pitchFamily="34" charset="0"/>
              <a:buNone/>
            </a:pPr>
            <a:endParaRPr lang="en-US" sz="1600" dirty="0" smtClean="0"/>
          </a:p>
          <a:p>
            <a:pPr marL="0" indent="0">
              <a:buFont typeface="Arial" panose="020B0604020202020204" pitchFamily="34" charset="0"/>
              <a:buNone/>
            </a:pPr>
            <a:endParaRPr lang="en-US" sz="1600" dirty="0" smtClean="0"/>
          </a:p>
          <a:p>
            <a:pPr marL="0" indent="0">
              <a:buFont typeface="Arial" panose="020B0604020202020204" pitchFamily="34" charset="0"/>
              <a:buNone/>
            </a:pPr>
            <a:endParaRPr lang="en-US" sz="1600" dirty="0" smtClean="0"/>
          </a:p>
          <a:p>
            <a:pPr marL="0" indent="0">
              <a:buFont typeface="Arial" panose="020B0604020202020204" pitchFamily="34" charset="0"/>
              <a:buNone/>
            </a:pPr>
            <a:endParaRPr lang="en-US" sz="1600" dirty="0" smtClean="0"/>
          </a:p>
          <a:p>
            <a:pPr marL="0" indent="0">
              <a:buFont typeface="Arial" panose="020B0604020202020204" pitchFamily="34" charset="0"/>
              <a:buNone/>
            </a:pPr>
            <a:endParaRPr lang="en-US" sz="1600" dirty="0" smtClean="0"/>
          </a:p>
          <a:p>
            <a:pPr marL="0" indent="0">
              <a:buFont typeface="Arial" panose="020B0604020202020204" pitchFamily="34" charset="0"/>
              <a:buNone/>
            </a:pPr>
            <a:endParaRPr lang="en-US" sz="1600" dirty="0" smtClean="0"/>
          </a:p>
          <a:p>
            <a:pPr marL="0" indent="0">
              <a:buFont typeface="Arial" panose="020B0604020202020204" pitchFamily="34" charset="0"/>
              <a:buNone/>
            </a:pPr>
            <a:endParaRPr lang="en-US" sz="1600" dirty="0" smtClean="0"/>
          </a:p>
          <a:p>
            <a:pPr marL="0" indent="0">
              <a:buFont typeface="Arial" panose="020B0604020202020204" pitchFamily="34" charset="0"/>
              <a:buNone/>
            </a:pPr>
            <a:endParaRPr lang="en-US" sz="1600" dirty="0" smtClean="0"/>
          </a:p>
          <a:p>
            <a:endParaRPr lang="en-US" sz="2400" dirty="0" smtClean="0"/>
          </a:p>
          <a:p>
            <a:endParaRPr lang="en-US" sz="2400" dirty="0"/>
          </a:p>
        </p:txBody>
      </p:sp>
      <p:sp>
        <p:nvSpPr>
          <p:cNvPr id="21" name="Text Placeholder 10">
            <a:extLst>
              <a:ext uri="{FF2B5EF4-FFF2-40B4-BE49-F238E27FC236}">
                <a16:creationId xmlns:a16="http://schemas.microsoft.com/office/drawing/2014/main" id="{546B4046-F7F2-0B49-9154-CB9545F0CE49}"/>
              </a:ext>
            </a:extLst>
          </p:cNvPr>
          <p:cNvSpPr txBox="1">
            <a:spLocks/>
          </p:cNvSpPr>
          <p:nvPr/>
        </p:nvSpPr>
        <p:spPr bwMode="auto">
          <a:xfrm>
            <a:off x="6597363" y="3562964"/>
            <a:ext cx="3986235" cy="1693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defTabSz="457200" rtl="0" eaLnBrk="0" fontAlgn="base" hangingPunct="0">
              <a:spcBef>
                <a:spcPct val="20000"/>
              </a:spcBef>
              <a:spcAft>
                <a:spcPct val="0"/>
              </a:spcAft>
              <a:buClr>
                <a:schemeClr val="tx2"/>
              </a:buClr>
              <a:buFont typeface="Arial" panose="020B0604020202020204" pitchFamily="34" charset="0"/>
              <a:buChar char="•"/>
              <a:defRPr sz="2000" b="1"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Clr>
                <a:schemeClr val="tx2"/>
              </a:buClr>
              <a:buFont typeface="Arial" panose="020B0604020202020204" pitchFamily="34" charset="0"/>
              <a:buChar char="–"/>
              <a:defRPr kern="1200">
                <a:solidFill>
                  <a:schemeClr val="tx1"/>
                </a:solidFill>
                <a:latin typeface="+mn-lt"/>
                <a:ea typeface="ＭＳ Ｐゴシック" charset="0"/>
                <a:cs typeface="ＭＳ Ｐゴシック" charset="0"/>
              </a:defRPr>
            </a:lvl2pPr>
            <a:lvl3pPr marL="1257300" indent="-342900" algn="l" defTabSz="457200" rtl="0" eaLnBrk="0" fontAlgn="base" hangingPunct="0">
              <a:spcBef>
                <a:spcPct val="20000"/>
              </a:spcBef>
              <a:spcAft>
                <a:spcPct val="0"/>
              </a:spcAft>
              <a:buClr>
                <a:schemeClr val="tx2"/>
              </a:buClr>
              <a:buFont typeface="Arial" panose="020B0604020202020204" pitchFamily="34" charset="0"/>
              <a:buChar char="•"/>
              <a:defRPr sz="1600" kern="1200">
                <a:solidFill>
                  <a:schemeClr val="tx1"/>
                </a:solidFill>
                <a:latin typeface="+mn-lt"/>
                <a:ea typeface="ＭＳ Ｐゴシック" charset="0"/>
                <a:cs typeface="ＭＳ Ｐゴシック" charset="0"/>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0"/>
                <a:cs typeface="ＭＳ Ｐゴシック" charset="0"/>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US" sz="1600" dirty="0" smtClean="0"/>
              <a:t>NSTX-U</a:t>
            </a:r>
          </a:p>
          <a:p>
            <a:pPr marL="0" indent="0">
              <a:buFont typeface="Arial" panose="020B0604020202020204" pitchFamily="34" charset="0"/>
              <a:buNone/>
            </a:pPr>
            <a:r>
              <a:rPr lang="en-US" sz="1600" dirty="0" smtClean="0"/>
              <a:t>Spherical tokamak</a:t>
            </a:r>
          </a:p>
          <a:p>
            <a:pPr marL="0" indent="0">
              <a:buFont typeface="Arial" panose="020B0604020202020204" pitchFamily="34" charset="0"/>
              <a:buNone/>
            </a:pPr>
            <a:r>
              <a:rPr lang="en-US" sz="1600" dirty="0" smtClean="0"/>
              <a:t>A=1.3</a:t>
            </a:r>
          </a:p>
          <a:p>
            <a:endParaRPr lang="en-US" sz="2400" dirty="0"/>
          </a:p>
        </p:txBody>
      </p:sp>
    </p:spTree>
    <p:extLst>
      <p:ext uri="{BB962C8B-B14F-4D97-AF65-F5344CB8AC3E}">
        <p14:creationId xmlns:p14="http://schemas.microsoft.com/office/powerpoint/2010/main" val="49745181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936C36-4BDA-4513-AF23-137660249A37}"/>
              </a:ext>
            </a:extLst>
          </p:cNvPr>
          <p:cNvSpPr>
            <a:spLocks noGrp="1"/>
          </p:cNvSpPr>
          <p:nvPr>
            <p:ph type="ctrTitle"/>
          </p:nvPr>
        </p:nvSpPr>
        <p:spPr/>
        <p:txBody>
          <a:bodyPr/>
          <a:lstStyle/>
          <a:p>
            <a:r>
              <a:rPr lang="en-US" sz="2400" dirty="0"/>
              <a:t>Two major U.S. facilities are DIII-D and NSTX-U, specializing in different aspect ratios</a:t>
            </a:r>
          </a:p>
        </p:txBody>
      </p:sp>
      <p:pic>
        <p:nvPicPr>
          <p:cNvPr id="9218" name="Picture 2" descr="Map of the USA with each color representing the population divided into one  equal part : r/mapporncirclejerk">
            <a:extLst>
              <a:ext uri="{FF2B5EF4-FFF2-40B4-BE49-F238E27FC236}">
                <a16:creationId xmlns:a16="http://schemas.microsoft.com/office/drawing/2014/main" id="{F5166C77-DD58-E9B4-C02D-03D2257C875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63326" y="3574301"/>
            <a:ext cx="2912860" cy="1529252"/>
          </a:xfrm>
          <a:prstGeom prst="rect">
            <a:avLst/>
          </a:prstGeom>
          <a:noFill/>
          <a:extLst>
            <a:ext uri="{909E8E84-426E-40DD-AFC4-6F175D3DCCD1}">
              <a14:hiddenFill xmlns:a14="http://schemas.microsoft.com/office/drawing/2010/main">
                <a:solidFill>
                  <a:srgbClr val="FFFFFF"/>
                </a:solidFill>
              </a14:hiddenFill>
            </a:ext>
          </a:extLst>
        </p:spPr>
      </p:pic>
      <p:sp>
        <p:nvSpPr>
          <p:cNvPr id="6" name="Star: 5 Points 5">
            <a:extLst>
              <a:ext uri="{FF2B5EF4-FFF2-40B4-BE49-F238E27FC236}">
                <a16:creationId xmlns:a16="http://schemas.microsoft.com/office/drawing/2014/main" id="{ECBBEFDF-85D9-372A-CB7D-CEC73586EC71}"/>
              </a:ext>
            </a:extLst>
          </p:cNvPr>
          <p:cNvSpPr/>
          <p:nvPr/>
        </p:nvSpPr>
        <p:spPr>
          <a:xfrm>
            <a:off x="5726484" y="4040589"/>
            <a:ext cx="173798" cy="145615"/>
          </a:xfrm>
          <a:prstGeom prst="star5">
            <a:avLst/>
          </a:prstGeom>
          <a:solidFill>
            <a:srgbClr val="FFC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Star: 5 Points 6">
            <a:extLst>
              <a:ext uri="{FF2B5EF4-FFF2-40B4-BE49-F238E27FC236}">
                <a16:creationId xmlns:a16="http://schemas.microsoft.com/office/drawing/2014/main" id="{ECB56BF7-EA03-9613-AF20-860524B90F3F}"/>
              </a:ext>
            </a:extLst>
          </p:cNvPr>
          <p:cNvSpPr/>
          <p:nvPr/>
        </p:nvSpPr>
        <p:spPr>
          <a:xfrm>
            <a:off x="3797193" y="4477077"/>
            <a:ext cx="173798" cy="145615"/>
          </a:xfrm>
          <a:prstGeom prst="star5">
            <a:avLst/>
          </a:prstGeom>
          <a:solidFill>
            <a:srgbClr val="FFC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FD2F1D27-21FB-6979-9FE2-375F03EBFE62}"/>
              </a:ext>
            </a:extLst>
          </p:cNvPr>
          <p:cNvSpPr txBox="1"/>
          <p:nvPr/>
        </p:nvSpPr>
        <p:spPr>
          <a:xfrm>
            <a:off x="3296676" y="4422926"/>
            <a:ext cx="587415" cy="276999"/>
          </a:xfrm>
          <a:prstGeom prst="rect">
            <a:avLst/>
          </a:prstGeom>
          <a:noFill/>
        </p:spPr>
        <p:txBody>
          <a:bodyPr wrap="square" rtlCol="0">
            <a:spAutoFit/>
          </a:bodyPr>
          <a:lstStyle/>
          <a:p>
            <a:r>
              <a:rPr lang="en-US" sz="1200" dirty="0"/>
              <a:t>DIII-D</a:t>
            </a:r>
          </a:p>
        </p:txBody>
      </p:sp>
      <p:pic>
        <p:nvPicPr>
          <p:cNvPr id="10" name="Picture 9">
            <a:extLst>
              <a:ext uri="{FF2B5EF4-FFF2-40B4-BE49-F238E27FC236}">
                <a16:creationId xmlns:a16="http://schemas.microsoft.com/office/drawing/2014/main" id="{101C2C66-8240-8FA3-9B51-6DB8A18A8896}"/>
              </a:ext>
            </a:extLst>
          </p:cNvPr>
          <p:cNvPicPr>
            <a:picLocks noChangeAspect="1"/>
          </p:cNvPicPr>
          <p:nvPr/>
        </p:nvPicPr>
        <p:blipFill>
          <a:blip r:embed="rId4"/>
          <a:stretch>
            <a:fillRect/>
          </a:stretch>
        </p:blipFill>
        <p:spPr>
          <a:xfrm>
            <a:off x="989815" y="840194"/>
            <a:ext cx="3435949" cy="2723553"/>
          </a:xfrm>
          <a:prstGeom prst="rect">
            <a:avLst/>
          </a:prstGeom>
        </p:spPr>
      </p:pic>
      <p:sp>
        <p:nvSpPr>
          <p:cNvPr id="17" name="TextBox 16">
            <a:extLst>
              <a:ext uri="{FF2B5EF4-FFF2-40B4-BE49-F238E27FC236}">
                <a16:creationId xmlns:a16="http://schemas.microsoft.com/office/drawing/2014/main" id="{AFCCB42B-0732-438C-A9D4-854387301181}"/>
              </a:ext>
            </a:extLst>
          </p:cNvPr>
          <p:cNvSpPr txBox="1"/>
          <p:nvPr/>
        </p:nvSpPr>
        <p:spPr>
          <a:xfrm>
            <a:off x="5880786" y="3986438"/>
            <a:ext cx="684016" cy="276999"/>
          </a:xfrm>
          <a:prstGeom prst="rect">
            <a:avLst/>
          </a:prstGeom>
          <a:noFill/>
        </p:spPr>
        <p:txBody>
          <a:bodyPr wrap="square" rtlCol="0">
            <a:spAutoFit/>
          </a:bodyPr>
          <a:lstStyle/>
          <a:p>
            <a:r>
              <a:rPr lang="en-US" sz="1200" dirty="0"/>
              <a:t>NSTX-U</a:t>
            </a:r>
          </a:p>
        </p:txBody>
      </p:sp>
      <p:pic>
        <p:nvPicPr>
          <p:cNvPr id="18" name="Picture 18" descr="Model-based Optimization and Feedback Control of the Current Density  Profile Evolution in NSTX-U | Semantic Scholar">
            <a:extLst>
              <a:ext uri="{FF2B5EF4-FFF2-40B4-BE49-F238E27FC236}">
                <a16:creationId xmlns:a16="http://schemas.microsoft.com/office/drawing/2014/main" id="{2795EF9E-07E7-1B26-5B60-57564BFBC76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64762" b="10943"/>
          <a:stretch/>
        </p:blipFill>
        <p:spPr bwMode="auto">
          <a:xfrm>
            <a:off x="5472354" y="783635"/>
            <a:ext cx="2566456" cy="2860562"/>
          </a:xfrm>
          <a:prstGeom prst="rect">
            <a:avLst/>
          </a:prstGeom>
          <a:noFill/>
          <a:extLst>
            <a:ext uri="{909E8E84-426E-40DD-AFC4-6F175D3DCCD1}">
              <a14:hiddenFill xmlns:a14="http://schemas.microsoft.com/office/drawing/2010/main">
                <a:solidFill>
                  <a:srgbClr val="FFFFFF"/>
                </a:solidFill>
              </a14:hiddenFill>
            </a:ext>
          </a:extLst>
        </p:spPr>
      </p:pic>
      <p:sp>
        <p:nvSpPr>
          <p:cNvPr id="20" name="Text Placeholder 10">
            <a:extLst>
              <a:ext uri="{FF2B5EF4-FFF2-40B4-BE49-F238E27FC236}">
                <a16:creationId xmlns:a16="http://schemas.microsoft.com/office/drawing/2014/main" id="{546B4046-F7F2-0B49-9154-CB9545F0CE49}"/>
              </a:ext>
            </a:extLst>
          </p:cNvPr>
          <p:cNvSpPr txBox="1">
            <a:spLocks/>
          </p:cNvSpPr>
          <p:nvPr/>
        </p:nvSpPr>
        <p:spPr>
          <a:xfrm>
            <a:off x="772733" y="3542542"/>
            <a:ext cx="3874681" cy="1695228"/>
          </a:xfrm>
          <a:prstGeom prst="rect">
            <a:avLst/>
          </a:prstGeom>
        </p:spPr>
        <p:txBody>
          <a:bodyPr numCol="1"/>
          <a:lstStyle>
            <a:lvl1pPr marL="342900" indent="-342900" algn="l" defTabSz="457200" rtl="0" eaLnBrk="0" fontAlgn="base" hangingPunct="0">
              <a:spcBef>
                <a:spcPct val="20000"/>
              </a:spcBef>
              <a:spcAft>
                <a:spcPct val="0"/>
              </a:spcAft>
              <a:buClr>
                <a:schemeClr val="tx2"/>
              </a:buClr>
              <a:buFont typeface="Arial" panose="020B0604020202020204" pitchFamily="34" charset="0"/>
              <a:buChar char="•"/>
              <a:defRPr sz="2000" b="1"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Clr>
                <a:schemeClr val="tx2"/>
              </a:buClr>
              <a:buFont typeface="Arial" panose="020B0604020202020204" pitchFamily="34" charset="0"/>
              <a:buChar char="–"/>
              <a:defRPr kern="1200">
                <a:solidFill>
                  <a:schemeClr val="tx1"/>
                </a:solidFill>
                <a:latin typeface="+mn-lt"/>
                <a:ea typeface="ＭＳ Ｐゴシック" charset="0"/>
                <a:cs typeface="ＭＳ Ｐゴシック" charset="0"/>
              </a:defRPr>
            </a:lvl2pPr>
            <a:lvl3pPr marL="1257300" indent="-342900" algn="l" defTabSz="457200" rtl="0" eaLnBrk="0" fontAlgn="base" hangingPunct="0">
              <a:spcBef>
                <a:spcPct val="20000"/>
              </a:spcBef>
              <a:spcAft>
                <a:spcPct val="0"/>
              </a:spcAft>
              <a:buClr>
                <a:schemeClr val="tx2"/>
              </a:buClr>
              <a:buFont typeface="Arial" panose="020B0604020202020204" pitchFamily="34" charset="0"/>
              <a:buChar char="•"/>
              <a:defRPr sz="1600" kern="1200">
                <a:solidFill>
                  <a:schemeClr val="tx1"/>
                </a:solidFill>
                <a:latin typeface="+mn-lt"/>
                <a:ea typeface="ＭＳ Ｐゴシック" charset="0"/>
                <a:cs typeface="ＭＳ Ｐゴシック" charset="0"/>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0"/>
                <a:cs typeface="ＭＳ Ｐゴシック" charset="0"/>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US" sz="1600" dirty="0" smtClean="0"/>
              <a:t>DIII-D, </a:t>
            </a:r>
          </a:p>
          <a:p>
            <a:pPr marL="0" indent="0">
              <a:buNone/>
            </a:pPr>
            <a:r>
              <a:rPr lang="en-US" sz="1600" dirty="0"/>
              <a:t>Conventional tokamak</a:t>
            </a:r>
          </a:p>
          <a:p>
            <a:pPr marL="0" indent="0">
              <a:buFont typeface="Arial" panose="020B0604020202020204" pitchFamily="34" charset="0"/>
              <a:buNone/>
            </a:pPr>
            <a:r>
              <a:rPr lang="en-US" sz="1600" dirty="0" smtClean="0"/>
              <a:t>A=2.7</a:t>
            </a:r>
            <a:endParaRPr lang="en-US" sz="1600" b="0" dirty="0" smtClean="0"/>
          </a:p>
          <a:p>
            <a:pPr marL="0" indent="0">
              <a:buFont typeface="Arial" panose="020B0604020202020204" pitchFamily="34" charset="0"/>
              <a:buNone/>
            </a:pPr>
            <a:endParaRPr lang="en-US" sz="2400" dirty="0" smtClean="0"/>
          </a:p>
          <a:p>
            <a:pPr marL="0" indent="0">
              <a:buFont typeface="Arial" panose="020B0604020202020204" pitchFamily="34" charset="0"/>
              <a:buNone/>
            </a:pPr>
            <a:endParaRPr lang="en-US" sz="1600" dirty="0" smtClean="0"/>
          </a:p>
          <a:p>
            <a:pPr marL="0" indent="0">
              <a:buFont typeface="Arial" panose="020B0604020202020204" pitchFamily="34" charset="0"/>
              <a:buNone/>
            </a:pPr>
            <a:endParaRPr lang="en-US" sz="1600" dirty="0" smtClean="0"/>
          </a:p>
          <a:p>
            <a:pPr marL="0" indent="0">
              <a:buFont typeface="Arial" panose="020B0604020202020204" pitchFamily="34" charset="0"/>
              <a:buNone/>
            </a:pPr>
            <a:endParaRPr lang="en-US" sz="1600" dirty="0" smtClean="0"/>
          </a:p>
          <a:p>
            <a:pPr marL="0" indent="0">
              <a:buFont typeface="Arial" panose="020B0604020202020204" pitchFamily="34" charset="0"/>
              <a:buNone/>
            </a:pPr>
            <a:endParaRPr lang="en-US" sz="1600" dirty="0" smtClean="0"/>
          </a:p>
          <a:p>
            <a:pPr marL="0" indent="0">
              <a:buFont typeface="Arial" panose="020B0604020202020204" pitchFamily="34" charset="0"/>
              <a:buNone/>
            </a:pPr>
            <a:endParaRPr lang="en-US" sz="1600" dirty="0" smtClean="0"/>
          </a:p>
          <a:p>
            <a:pPr marL="0" indent="0">
              <a:buFont typeface="Arial" panose="020B0604020202020204" pitchFamily="34" charset="0"/>
              <a:buNone/>
            </a:pPr>
            <a:endParaRPr lang="en-US" sz="1600" dirty="0" smtClean="0"/>
          </a:p>
          <a:p>
            <a:pPr marL="0" indent="0">
              <a:buFont typeface="Arial" panose="020B0604020202020204" pitchFamily="34" charset="0"/>
              <a:buNone/>
            </a:pPr>
            <a:endParaRPr lang="en-US" sz="1600" dirty="0" smtClean="0"/>
          </a:p>
          <a:p>
            <a:pPr marL="0" indent="0">
              <a:buFont typeface="Arial" panose="020B0604020202020204" pitchFamily="34" charset="0"/>
              <a:buNone/>
            </a:pPr>
            <a:endParaRPr lang="en-US" sz="1600" dirty="0" smtClean="0"/>
          </a:p>
          <a:p>
            <a:pPr marL="0" indent="0">
              <a:buFont typeface="Arial" panose="020B0604020202020204" pitchFamily="34" charset="0"/>
              <a:buNone/>
            </a:pPr>
            <a:endParaRPr lang="en-US" sz="1600" dirty="0" smtClean="0"/>
          </a:p>
          <a:p>
            <a:endParaRPr lang="en-US" sz="2400" dirty="0" smtClean="0"/>
          </a:p>
          <a:p>
            <a:endParaRPr lang="en-US" sz="2400" dirty="0"/>
          </a:p>
        </p:txBody>
      </p:sp>
      <p:sp>
        <p:nvSpPr>
          <p:cNvPr id="21" name="Text Placeholder 10">
            <a:extLst>
              <a:ext uri="{FF2B5EF4-FFF2-40B4-BE49-F238E27FC236}">
                <a16:creationId xmlns:a16="http://schemas.microsoft.com/office/drawing/2014/main" id="{546B4046-F7F2-0B49-9154-CB9545F0CE49}"/>
              </a:ext>
            </a:extLst>
          </p:cNvPr>
          <p:cNvSpPr txBox="1">
            <a:spLocks/>
          </p:cNvSpPr>
          <p:nvPr/>
        </p:nvSpPr>
        <p:spPr bwMode="auto">
          <a:xfrm>
            <a:off x="6597363" y="3562964"/>
            <a:ext cx="3986235" cy="1693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defTabSz="457200" rtl="0" eaLnBrk="0" fontAlgn="base" hangingPunct="0">
              <a:spcBef>
                <a:spcPct val="20000"/>
              </a:spcBef>
              <a:spcAft>
                <a:spcPct val="0"/>
              </a:spcAft>
              <a:buClr>
                <a:schemeClr val="tx2"/>
              </a:buClr>
              <a:buFont typeface="Arial" panose="020B0604020202020204" pitchFamily="34" charset="0"/>
              <a:buChar char="•"/>
              <a:defRPr sz="2000" b="1"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Clr>
                <a:schemeClr val="tx2"/>
              </a:buClr>
              <a:buFont typeface="Arial" panose="020B0604020202020204" pitchFamily="34" charset="0"/>
              <a:buChar char="–"/>
              <a:defRPr kern="1200">
                <a:solidFill>
                  <a:schemeClr val="tx1"/>
                </a:solidFill>
                <a:latin typeface="+mn-lt"/>
                <a:ea typeface="ＭＳ Ｐゴシック" charset="0"/>
                <a:cs typeface="ＭＳ Ｐゴシック" charset="0"/>
              </a:defRPr>
            </a:lvl2pPr>
            <a:lvl3pPr marL="1257300" indent="-342900" algn="l" defTabSz="457200" rtl="0" eaLnBrk="0" fontAlgn="base" hangingPunct="0">
              <a:spcBef>
                <a:spcPct val="20000"/>
              </a:spcBef>
              <a:spcAft>
                <a:spcPct val="0"/>
              </a:spcAft>
              <a:buClr>
                <a:schemeClr val="tx2"/>
              </a:buClr>
              <a:buFont typeface="Arial" panose="020B0604020202020204" pitchFamily="34" charset="0"/>
              <a:buChar char="•"/>
              <a:defRPr sz="1600" kern="1200">
                <a:solidFill>
                  <a:schemeClr val="tx1"/>
                </a:solidFill>
                <a:latin typeface="+mn-lt"/>
                <a:ea typeface="ＭＳ Ｐゴシック" charset="0"/>
                <a:cs typeface="ＭＳ Ｐゴシック" charset="0"/>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0"/>
                <a:cs typeface="ＭＳ Ｐゴシック" charset="0"/>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US" sz="1600" dirty="0" smtClean="0"/>
              <a:t>NSTX-U</a:t>
            </a:r>
          </a:p>
          <a:p>
            <a:pPr marL="0" indent="0">
              <a:buFont typeface="Arial" panose="020B0604020202020204" pitchFamily="34" charset="0"/>
              <a:buNone/>
            </a:pPr>
            <a:r>
              <a:rPr lang="en-US" sz="1600" dirty="0" smtClean="0"/>
              <a:t>Spherical tokamak</a:t>
            </a:r>
          </a:p>
          <a:p>
            <a:pPr marL="0" indent="0">
              <a:buFont typeface="Arial" panose="020B0604020202020204" pitchFamily="34" charset="0"/>
              <a:buNone/>
            </a:pPr>
            <a:r>
              <a:rPr lang="en-US" sz="1600" dirty="0" smtClean="0"/>
              <a:t>A=1.3</a:t>
            </a:r>
          </a:p>
          <a:p>
            <a:endParaRPr lang="en-US" sz="2400" dirty="0"/>
          </a:p>
        </p:txBody>
      </p:sp>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03533" y="708343"/>
            <a:ext cx="2945904" cy="3011145"/>
          </a:xfrm>
          <a:prstGeom prst="rect">
            <a:avLst/>
          </a:prstGeom>
        </p:spPr>
      </p:pic>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617715" y="695059"/>
            <a:ext cx="2462326" cy="2956481"/>
          </a:xfrm>
          <a:prstGeom prst="rect">
            <a:avLst/>
          </a:prstGeom>
        </p:spPr>
      </p:pic>
    </p:spTree>
    <p:extLst>
      <p:ext uri="{BB962C8B-B14F-4D97-AF65-F5344CB8AC3E}">
        <p14:creationId xmlns:p14="http://schemas.microsoft.com/office/powerpoint/2010/main" val="381416750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sz="2400" dirty="0" smtClean="0">
                <a:solidFill>
                  <a:schemeClr val="tx1">
                    <a:lumMod val="50000"/>
                    <a:lumOff val="50000"/>
                  </a:schemeClr>
                </a:solidFill>
              </a:rPr>
              <a:t>Overview/review of key ideas</a:t>
            </a:r>
          </a:p>
          <a:p>
            <a:r>
              <a:rPr lang="en-US" sz="2400" dirty="0" smtClean="0"/>
              <a:t>How does a tokamak work?</a:t>
            </a:r>
          </a:p>
          <a:p>
            <a:pPr lvl="1"/>
            <a:r>
              <a:rPr lang="en-US" sz="2200" dirty="0" smtClean="0"/>
              <a:t>Nested flux surfaces</a:t>
            </a:r>
          </a:p>
          <a:p>
            <a:pPr lvl="1"/>
            <a:r>
              <a:rPr lang="en-US" sz="2200" dirty="0" smtClean="0"/>
              <a:t>Shaping</a:t>
            </a:r>
          </a:p>
          <a:p>
            <a:pPr lvl="1"/>
            <a:r>
              <a:rPr lang="en-US" sz="2200" dirty="0" smtClean="0"/>
              <a:t>Heating and current drive</a:t>
            </a:r>
          </a:p>
          <a:p>
            <a:r>
              <a:rPr lang="en-US" sz="2400" dirty="0" smtClean="0">
                <a:solidFill>
                  <a:schemeClr val="tx1">
                    <a:lumMod val="50000"/>
                    <a:lumOff val="50000"/>
                  </a:schemeClr>
                </a:solidFill>
              </a:rPr>
              <a:t>Some current research areas</a:t>
            </a:r>
          </a:p>
          <a:p>
            <a:r>
              <a:rPr lang="en-US" sz="2400" dirty="0" smtClean="0">
                <a:solidFill>
                  <a:schemeClr val="tx1">
                    <a:lumMod val="50000"/>
                    <a:lumOff val="50000"/>
                  </a:schemeClr>
                </a:solidFill>
              </a:rPr>
              <a:t>How can you get involved?</a:t>
            </a:r>
          </a:p>
          <a:p>
            <a:endParaRPr lang="en-US" sz="2400" dirty="0">
              <a:solidFill>
                <a:schemeClr val="tx1">
                  <a:lumMod val="50000"/>
                  <a:lumOff val="50000"/>
                </a:schemeClr>
              </a:solidFill>
            </a:endParaRPr>
          </a:p>
        </p:txBody>
      </p:sp>
      <p:sp>
        <p:nvSpPr>
          <p:cNvPr id="3" name="Title 2"/>
          <p:cNvSpPr>
            <a:spLocks noGrp="1"/>
          </p:cNvSpPr>
          <p:nvPr>
            <p:ph type="title" idx="4294967295"/>
          </p:nvPr>
        </p:nvSpPr>
        <p:spPr>
          <a:xfrm>
            <a:off x="457200" y="162943"/>
            <a:ext cx="8229601" cy="369743"/>
          </a:xfrm>
        </p:spPr>
        <p:txBody>
          <a:bodyPr/>
          <a:lstStyle/>
          <a:p>
            <a:pPr algn="ctr"/>
            <a:r>
              <a:rPr lang="en-US" dirty="0" smtClean="0"/>
              <a:t>Where are we going?</a:t>
            </a:r>
            <a:endParaRPr lang="en-US" dirty="0"/>
          </a:p>
        </p:txBody>
      </p:sp>
    </p:spTree>
    <p:extLst>
      <p:ext uri="{BB962C8B-B14F-4D97-AF65-F5344CB8AC3E}">
        <p14:creationId xmlns:p14="http://schemas.microsoft.com/office/powerpoint/2010/main" val="422856508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p:txBody>
          <a:bodyPr/>
          <a:lstStyle/>
          <a:p>
            <a:pPr algn="ctr"/>
            <a:r>
              <a:rPr lang="en-US" dirty="0" smtClean="0"/>
              <a:t>Tokamaks use magnetic fields to confine a plasma in a toroidal vacuum vessel</a:t>
            </a:r>
            <a:endParaRPr lang="en-US" dirty="0"/>
          </a:p>
        </p:txBody>
      </p:sp>
      <p:pic>
        <p:nvPicPr>
          <p:cNvPr id="4" name="Picture 8" descr="DOE Explains...Tokamaks | Department of Energy">
            <a:extLst>
              <a:ext uri="{FF2B5EF4-FFF2-40B4-BE49-F238E27FC236}">
                <a16:creationId xmlns:a16="http://schemas.microsoft.com/office/drawing/2014/main" id="{5B1DF047-8859-F7A5-2CCF-74F4CFC974B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6838" y="683812"/>
            <a:ext cx="6090323" cy="44596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237227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rotWithShape="1">
          <a:blip r:embed="rId2"/>
          <a:srcRect l="8603" t="2680" r="3853"/>
          <a:stretch/>
        </p:blipFill>
        <p:spPr>
          <a:xfrm>
            <a:off x="1692128" y="699557"/>
            <a:ext cx="1027322" cy="1037331"/>
          </a:xfrm>
          <a:prstGeom prst="rect">
            <a:avLst/>
          </a:prstGeom>
        </p:spPr>
      </p:pic>
      <p:sp>
        <p:nvSpPr>
          <p:cNvPr id="3" name="Title 2"/>
          <p:cNvSpPr>
            <a:spLocks noGrp="1"/>
          </p:cNvSpPr>
          <p:nvPr>
            <p:ph type="title" idx="4294967295"/>
          </p:nvPr>
        </p:nvSpPr>
        <p:spPr/>
        <p:txBody>
          <a:bodyPr/>
          <a:lstStyle/>
          <a:p>
            <a:pPr algn="ctr"/>
            <a:r>
              <a:rPr lang="en-US" dirty="0" smtClean="0"/>
              <a:t>Who am I? </a:t>
            </a:r>
            <a:endParaRPr lang="en-US" dirty="0"/>
          </a:p>
        </p:txBody>
      </p:sp>
      <p:pic>
        <p:nvPicPr>
          <p:cNvPr id="16" name="Picture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246" y="685799"/>
            <a:ext cx="1586847" cy="1190135"/>
          </a:xfrm>
          <a:prstGeom prst="rect">
            <a:avLst/>
          </a:prstGeom>
        </p:spPr>
      </p:pic>
      <p:sp>
        <p:nvSpPr>
          <p:cNvPr id="17" name="TextBox 16"/>
          <p:cNvSpPr txBox="1"/>
          <p:nvPr/>
        </p:nvSpPr>
        <p:spPr>
          <a:xfrm>
            <a:off x="-89075" y="1889691"/>
            <a:ext cx="2334293" cy="276999"/>
          </a:xfrm>
          <a:prstGeom prst="rect">
            <a:avLst/>
          </a:prstGeom>
          <a:noFill/>
        </p:spPr>
        <p:txBody>
          <a:bodyPr wrap="none" rtlCol="0">
            <a:spAutoFit/>
          </a:bodyPr>
          <a:lstStyle/>
          <a:p>
            <a:r>
              <a:rPr lang="en-US" sz="1200" b="1" dirty="0"/>
              <a:t>Caltech, BS in Geology, 2002</a:t>
            </a:r>
          </a:p>
        </p:txBody>
      </p:sp>
    </p:spTree>
    <p:extLst>
      <p:ext uri="{BB962C8B-B14F-4D97-AF65-F5344CB8AC3E}">
        <p14:creationId xmlns:p14="http://schemas.microsoft.com/office/powerpoint/2010/main" val="52734871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96192DD-EF16-9444-9710-D73309BA25C0}"/>
              </a:ext>
            </a:extLst>
          </p:cNvPr>
          <p:cNvSpPr>
            <a:spLocks noGrp="1"/>
          </p:cNvSpPr>
          <p:nvPr>
            <p:ph type="title" idx="4294967295"/>
          </p:nvPr>
        </p:nvSpPr>
        <p:spPr/>
        <p:txBody>
          <a:bodyPr/>
          <a:lstStyle/>
          <a:p>
            <a:pPr algn="ctr"/>
            <a:r>
              <a:rPr lang="en-US" dirty="0" smtClean="0"/>
              <a:t>Tokamaks have nested magnetic surfaces</a:t>
            </a:r>
            <a:endParaRPr lang="en-US" dirty="0"/>
          </a:p>
        </p:txBody>
      </p:sp>
      <p:sp>
        <p:nvSpPr>
          <p:cNvPr id="9" name="Content Placeholder 3">
            <a:extLst>
              <a:ext uri="{FF2B5EF4-FFF2-40B4-BE49-F238E27FC236}">
                <a16:creationId xmlns:a16="http://schemas.microsoft.com/office/drawing/2014/main" id="{6C81402B-F3F9-654E-B4BE-6A504AC2421C}"/>
              </a:ext>
            </a:extLst>
          </p:cNvPr>
          <p:cNvSpPr txBox="1">
            <a:spLocks/>
          </p:cNvSpPr>
          <p:nvPr/>
        </p:nvSpPr>
        <p:spPr bwMode="auto">
          <a:xfrm>
            <a:off x="4572000" y="789191"/>
            <a:ext cx="4426432" cy="28298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68580" tIns="34290" rIns="68580" bIns="34290" numCol="1" anchor="t" anchorCtr="0" compatLnSpc="1">
            <a:prstTxWarp prst="textNoShape">
              <a:avLst/>
            </a:prstTxWarp>
          </a:bodyPr>
          <a:lstStyle>
            <a:lvl1pPr marL="342900" marR="0" indent="-342900" algn="l" defTabSz="457200" rtl="0" eaLnBrk="1" fontAlgn="auto" latinLnBrk="0" hangingPunct="1">
              <a:lnSpc>
                <a:spcPct val="100000"/>
              </a:lnSpc>
              <a:spcBef>
                <a:spcPct val="20000"/>
              </a:spcBef>
              <a:spcAft>
                <a:spcPts val="0"/>
              </a:spcAft>
              <a:buClr>
                <a:schemeClr val="tx2"/>
              </a:buClr>
              <a:buSzTx/>
              <a:buFont typeface="Arial"/>
              <a:buChar char="•"/>
              <a:tabLst/>
              <a:defRPr sz="2000" b="1"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Clr>
                <a:schemeClr val="tx2"/>
              </a:buClr>
              <a:buFont typeface="Arial" charset="0"/>
              <a:buChar char="–"/>
              <a:defRPr sz="1800" kern="1200">
                <a:solidFill>
                  <a:schemeClr val="tx1"/>
                </a:solidFill>
                <a:latin typeface="+mn-lt"/>
                <a:ea typeface="ＭＳ Ｐゴシック" charset="0"/>
                <a:cs typeface="+mn-cs"/>
              </a:defRPr>
            </a:lvl2pPr>
            <a:lvl3pPr marL="1257300" indent="-342900" algn="l" defTabSz="457200" rtl="0" eaLnBrk="0" fontAlgn="base" hangingPunct="0">
              <a:spcBef>
                <a:spcPct val="20000"/>
              </a:spcBef>
              <a:spcAft>
                <a:spcPct val="0"/>
              </a:spcAft>
              <a:buClr>
                <a:schemeClr val="tx2"/>
              </a:buClr>
              <a:buFont typeface="Arial" charset="0"/>
              <a:buChar char="•"/>
              <a:defRPr sz="16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Clr>
                <a:schemeClr val="tx2"/>
              </a:buClr>
              <a:buFont typeface="Arial" charset="0"/>
              <a:buChar char="–"/>
              <a:defRPr sz="14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Clr>
                <a:schemeClr val="tx2"/>
              </a:buClr>
              <a:buFont typeface="Arial" charset="0"/>
              <a:buChar char="»"/>
              <a:defRPr sz="14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pPr marL="0" indent="0">
              <a:buNone/>
            </a:pPr>
            <a:endParaRPr lang="en-US" sz="1500" dirty="0"/>
          </a:p>
          <a:p>
            <a:pPr marL="0" indent="0">
              <a:buNone/>
            </a:pPr>
            <a:r>
              <a:rPr lang="en-US" dirty="0" smtClean="0"/>
              <a:t>Two very important concepts:</a:t>
            </a:r>
          </a:p>
          <a:p>
            <a:pPr marL="0" indent="0">
              <a:buNone/>
            </a:pPr>
            <a:endParaRPr lang="en-US" sz="1500" dirty="0"/>
          </a:p>
          <a:p>
            <a:pPr>
              <a:buAutoNum type="arabicParenBoth"/>
            </a:pPr>
            <a:r>
              <a:rPr lang="en-US" sz="1500" dirty="0" smtClean="0"/>
              <a:t>Magnetic field lines lie on nested surfaces of constant magnetic flux, </a:t>
            </a:r>
            <a:r>
              <a:rPr lang="en-US" sz="1500" dirty="0">
                <a:latin typeface="Symbol" panose="05050102010706020507" pitchFamily="18" charset="2"/>
              </a:rPr>
              <a:t>Y</a:t>
            </a:r>
            <a:endParaRPr lang="en-US" sz="1500" dirty="0" smtClean="0"/>
          </a:p>
          <a:p>
            <a:pPr>
              <a:buAutoNum type="arabicParenBoth"/>
            </a:pPr>
            <a:endParaRPr lang="en-US" sz="1500" dirty="0"/>
          </a:p>
          <a:p>
            <a:pPr>
              <a:buAutoNum type="arabicParenBoth"/>
            </a:pPr>
            <a:r>
              <a:rPr lang="en-US" sz="1500" dirty="0" smtClean="0"/>
              <a:t>Safety factor:</a:t>
            </a:r>
          </a:p>
          <a:p>
            <a:pPr>
              <a:buAutoNum type="arabicParenBoth"/>
            </a:pPr>
            <a:endParaRPr lang="en-US" sz="1500" dirty="0"/>
          </a:p>
          <a:p>
            <a:pPr>
              <a:buAutoNum type="arabicParenBoth"/>
            </a:pPr>
            <a:endParaRPr lang="en-US" sz="1500" dirty="0" smtClean="0"/>
          </a:p>
          <a:p>
            <a:pPr>
              <a:buAutoNum type="arabicParenBoth"/>
            </a:pPr>
            <a:endParaRPr lang="en-US" sz="1500" dirty="0"/>
          </a:p>
          <a:p>
            <a:pPr>
              <a:buAutoNum type="arabicParenBoth"/>
            </a:pPr>
            <a:endParaRPr lang="en-US" sz="1500" dirty="0" smtClean="0"/>
          </a:p>
          <a:p>
            <a:pPr>
              <a:buAutoNum type="arabicParenBoth"/>
            </a:pPr>
            <a:endParaRPr lang="en-US" sz="1500" dirty="0"/>
          </a:p>
          <a:p>
            <a:pPr marL="0" indent="0">
              <a:buNone/>
            </a:pPr>
            <a:endParaRPr lang="en-US" sz="1500" dirty="0" smtClean="0"/>
          </a:p>
        </p:txBody>
      </p:sp>
      <p:pic>
        <p:nvPicPr>
          <p:cNvPr id="17410" name="Picture 2" descr="2.: Geometry of the magnetic field lines and nested magnetic flux... |  Download Scientific Diagram">
            <a:extLst>
              <a:ext uri="{FF2B5EF4-FFF2-40B4-BE49-F238E27FC236}">
                <a16:creationId xmlns:a16="http://schemas.microsoft.com/office/drawing/2014/main" id="{589F174C-F76C-B547-B9B9-04733E35804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5567" y="1501204"/>
            <a:ext cx="4426433" cy="2744287"/>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4A911924-CC01-57FC-C9A5-43549632349F}"/>
                  </a:ext>
                </a:extLst>
              </p:cNvPr>
              <p:cNvSpPr txBox="1"/>
              <p:nvPr/>
            </p:nvSpPr>
            <p:spPr>
              <a:xfrm>
                <a:off x="5277592" y="2890623"/>
                <a:ext cx="2256836" cy="10416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𝑞</m:t>
                      </m:r>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𝑡𝑜𝑟𝑜𝑖𝑑𝑎𝑙</m:t>
                          </m:r>
                          <m:r>
                            <a:rPr lang="en-US" b="0" i="1" smtClean="0">
                              <a:latin typeface="Cambria Math" panose="02040503050406030204" pitchFamily="18" charset="0"/>
                            </a:rPr>
                            <m:t> </m:t>
                          </m:r>
                          <m:r>
                            <a:rPr lang="en-US" b="0" i="1" smtClean="0">
                              <a:latin typeface="Cambria Math" panose="02040503050406030204" pitchFamily="18" charset="0"/>
                            </a:rPr>
                            <m:t>𝑡𝑟𝑎𝑛𝑠𝑖𝑡𝑠</m:t>
                          </m:r>
                        </m:num>
                        <m:den>
                          <m:eqArr>
                            <m:eqArrPr>
                              <m:ctrlPr>
                                <a:rPr lang="en-US" b="0" i="1" smtClean="0">
                                  <a:latin typeface="Cambria Math" panose="02040503050406030204" pitchFamily="18" charset="0"/>
                                </a:rPr>
                              </m:ctrlPr>
                            </m:eqArrPr>
                            <m:e>
                              <m:r>
                                <a:rPr lang="en-US" b="0" i="1" smtClean="0">
                                  <a:latin typeface="Cambria Math" panose="02040503050406030204" pitchFamily="18" charset="0"/>
                                </a:rPr>
                                <m:t>𝑝𝑜𝑙𝑜𝑖𝑑𝑎𝑙</m:t>
                              </m:r>
                              <m:r>
                                <a:rPr lang="en-US" b="0" i="1" smtClean="0">
                                  <a:latin typeface="Cambria Math" panose="02040503050406030204" pitchFamily="18" charset="0"/>
                                </a:rPr>
                                <m:t> </m:t>
                              </m:r>
                              <m:r>
                                <a:rPr lang="en-US" b="0" i="1" smtClean="0">
                                  <a:latin typeface="Cambria Math" panose="02040503050406030204" pitchFamily="18" charset="0"/>
                                </a:rPr>
                                <m:t>𝑡𝑟𝑎𝑛𝑠𝑖𝑡𝑠</m:t>
                              </m:r>
                            </m:e>
                            <m:e>
                              <m:r>
                                <a:rPr lang="en-US" b="0" i="1" smtClean="0">
                                  <a:latin typeface="Cambria Math" panose="02040503050406030204" pitchFamily="18" charset="0"/>
                                </a:rPr>
                                <m:t>=</m:t>
                              </m:r>
                              <m:f>
                                <m:fPr>
                                  <m:ctrlPr>
                                    <a:rPr lang="en-US" i="1">
                                      <a:latin typeface="Cambria Math" panose="02040503050406030204" pitchFamily="18" charset="0"/>
                                    </a:rPr>
                                  </m:ctrlPr>
                                </m:fPr>
                                <m:num>
                                  <m:r>
                                    <a:rPr lang="en-US" i="1">
                                      <a:latin typeface="Cambria Math" panose="02040503050406030204" pitchFamily="18" charset="0"/>
                                    </a:rPr>
                                    <m:t>𝑑</m:t>
                                  </m:r>
                                  <m:r>
                                    <a:rPr lang="en-US" i="1">
                                      <a:latin typeface="Cambria Math" panose="02040503050406030204" pitchFamily="18" charset="0"/>
                                    </a:rPr>
                                    <m:t>𝜙</m:t>
                                  </m:r>
                                </m:num>
                                <m:den>
                                  <m:r>
                                    <a:rPr lang="en-US" i="1">
                                      <a:latin typeface="Cambria Math" panose="02040503050406030204" pitchFamily="18" charset="0"/>
                                    </a:rPr>
                                    <m:t>𝑑</m:t>
                                  </m:r>
                                  <m:r>
                                    <a:rPr lang="en-US" i="1">
                                      <a:latin typeface="Cambria Math" panose="02040503050406030204" pitchFamily="18" charset="0"/>
                                    </a:rPr>
                                    <m:t>𝜃</m:t>
                                  </m:r>
                                </m:den>
                              </m:f>
                              <m:r>
                                <a:rPr lang="en-US" b="0" i="1" smtClean="0">
                                  <a:latin typeface="Cambria Math" panose="02040503050406030204" pitchFamily="18" charset="0"/>
                                </a:rPr>
                                <m:t> </m:t>
                              </m:r>
                              <m:r>
                                <m:rPr>
                                  <m:sty m:val="p"/>
                                </m:rPr>
                                <a:rPr lang="en-US" b="0" i="0" smtClean="0">
                                  <a:latin typeface="Cambria Math" panose="02040503050406030204" pitchFamily="18" charset="0"/>
                                </a:rPr>
                                <m:t>or</m:t>
                              </m:r>
                              <m:r>
                                <a:rPr lang="en-US" b="0" i="0" smtClean="0">
                                  <a:latin typeface="Cambria Math" panose="02040503050406030204" pitchFamily="18" charset="0"/>
                                </a:rPr>
                                <m:t> "</m:t>
                              </m:r>
                              <m:r>
                                <m:rPr>
                                  <m:sty m:val="p"/>
                                </m:rPr>
                                <a:rPr lang="en-US" b="0" i="0" smtClean="0">
                                  <a:latin typeface="Cambria Math" panose="02040503050406030204" pitchFamily="18" charset="0"/>
                                </a:rPr>
                                <m:t>pitch</m:t>
                              </m:r>
                              <m:r>
                                <a:rPr lang="en-US" b="0" i="0" smtClean="0">
                                  <a:latin typeface="Cambria Math" panose="02040503050406030204" pitchFamily="18" charset="0"/>
                                </a:rPr>
                                <m:t>"</m:t>
                              </m:r>
                            </m:e>
                          </m:eqArr>
                        </m:den>
                      </m:f>
                    </m:oMath>
                  </m:oMathPara>
                </a14:m>
                <a:endParaRPr lang="en-US" b="0" dirty="0"/>
              </a:p>
            </p:txBody>
          </p:sp>
        </mc:Choice>
        <mc:Fallback xmlns="">
          <p:sp>
            <p:nvSpPr>
              <p:cNvPr id="5" name="TextBox 4">
                <a:extLst>
                  <a:ext uri="{FF2B5EF4-FFF2-40B4-BE49-F238E27FC236}">
                    <a16:creationId xmlns:a16="http://schemas.microsoft.com/office/drawing/2014/main" id="{4A911924-CC01-57FC-C9A5-43549632349F}"/>
                  </a:ext>
                </a:extLst>
              </p:cNvPr>
              <p:cNvSpPr txBox="1">
                <a:spLocks noRot="1" noChangeAspect="1" noMove="1" noResize="1" noEditPoints="1" noAdjustHandles="1" noChangeArrowheads="1" noChangeShapeType="1" noTextEdit="1"/>
              </p:cNvSpPr>
              <p:nvPr/>
            </p:nvSpPr>
            <p:spPr>
              <a:xfrm>
                <a:off x="5277592" y="2890623"/>
                <a:ext cx="2256836" cy="1041632"/>
              </a:xfrm>
              <a:prstGeom prst="rect">
                <a:avLst/>
              </a:prstGeom>
              <a:blipFill>
                <a:blip r:embed="rId4"/>
                <a:stretch>
                  <a:fillRect/>
                </a:stretch>
              </a:blipFill>
            </p:spPr>
            <p:txBody>
              <a:bodyPr/>
              <a:lstStyle/>
              <a:p>
                <a:r>
                  <a:rPr lang="en-US">
                    <a:noFill/>
                  </a:rPr>
                  <a:t> </a:t>
                </a:r>
              </a:p>
            </p:txBody>
          </p:sp>
        </mc:Fallback>
      </mc:AlternateContent>
      <p:sp>
        <p:nvSpPr>
          <p:cNvPr id="4" name="TextBox 3"/>
          <p:cNvSpPr txBox="1"/>
          <p:nvPr/>
        </p:nvSpPr>
        <p:spPr>
          <a:xfrm>
            <a:off x="4893965" y="4222007"/>
            <a:ext cx="4139275" cy="553998"/>
          </a:xfrm>
          <a:prstGeom prst="rect">
            <a:avLst/>
          </a:prstGeom>
          <a:noFill/>
        </p:spPr>
        <p:txBody>
          <a:bodyPr wrap="none" rtlCol="0">
            <a:spAutoFit/>
          </a:bodyPr>
          <a:lstStyle/>
          <a:p>
            <a:r>
              <a:rPr lang="en-US" sz="1500" b="1" dirty="0" smtClean="0"/>
              <a:t>Tokamaks </a:t>
            </a:r>
            <a:r>
              <a:rPr lang="en-US" sz="1500" b="1" dirty="0"/>
              <a:t>often use </a:t>
            </a:r>
            <a:r>
              <a:rPr lang="en-US" sz="1500" b="1" dirty="0" smtClean="0">
                <a:latin typeface="Times New Roman" panose="02020603050405020304" pitchFamily="18" charset="0"/>
                <a:cs typeface="Times New Roman" panose="02020603050405020304" pitchFamily="18" charset="0"/>
              </a:rPr>
              <a:t>q</a:t>
            </a:r>
            <a:r>
              <a:rPr lang="en-US" sz="1500" b="1" baseline="-25000" dirty="0" smtClean="0">
                <a:latin typeface="Times New Roman" panose="02020603050405020304" pitchFamily="18" charset="0"/>
                <a:cs typeface="Times New Roman" panose="02020603050405020304" pitchFamily="18" charset="0"/>
              </a:rPr>
              <a:t>95</a:t>
            </a:r>
            <a:r>
              <a:rPr lang="en-US" sz="1500" b="1" dirty="0" smtClean="0"/>
              <a:t> which is just inside </a:t>
            </a:r>
            <a:br>
              <a:rPr lang="en-US" sz="1500" b="1" dirty="0" smtClean="0"/>
            </a:br>
            <a:r>
              <a:rPr lang="en-US" sz="1500" b="1" dirty="0" smtClean="0"/>
              <a:t>the last closed flux surface</a:t>
            </a:r>
            <a:endParaRPr lang="en-US" sz="1500" b="1" dirty="0"/>
          </a:p>
        </p:txBody>
      </p:sp>
    </p:spTree>
    <p:extLst>
      <p:ext uri="{BB962C8B-B14F-4D97-AF65-F5344CB8AC3E}">
        <p14:creationId xmlns:p14="http://schemas.microsoft.com/office/powerpoint/2010/main" val="148967080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96192DD-EF16-9444-9710-D73309BA25C0}"/>
              </a:ext>
            </a:extLst>
          </p:cNvPr>
          <p:cNvSpPr>
            <a:spLocks noGrp="1"/>
          </p:cNvSpPr>
          <p:nvPr>
            <p:ph type="title" idx="4294967295"/>
          </p:nvPr>
        </p:nvSpPr>
        <p:spPr/>
        <p:txBody>
          <a:bodyPr/>
          <a:lstStyle/>
          <a:p>
            <a:pPr algn="ctr"/>
            <a:r>
              <a:rPr lang="en-US" dirty="0" smtClean="0"/>
              <a:t>Tokamaks have nested magnetic surfaces</a:t>
            </a:r>
            <a:endParaRPr lang="en-US" dirty="0"/>
          </a:p>
        </p:txBody>
      </p:sp>
      <p:sp>
        <p:nvSpPr>
          <p:cNvPr id="9" name="Content Placeholder 3">
            <a:extLst>
              <a:ext uri="{FF2B5EF4-FFF2-40B4-BE49-F238E27FC236}">
                <a16:creationId xmlns:a16="http://schemas.microsoft.com/office/drawing/2014/main" id="{6C81402B-F3F9-654E-B4BE-6A504AC2421C}"/>
              </a:ext>
            </a:extLst>
          </p:cNvPr>
          <p:cNvSpPr txBox="1">
            <a:spLocks/>
          </p:cNvSpPr>
          <p:nvPr/>
        </p:nvSpPr>
        <p:spPr bwMode="auto">
          <a:xfrm>
            <a:off x="4572000" y="789191"/>
            <a:ext cx="4426432" cy="28298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68580" tIns="34290" rIns="68580" bIns="34290" numCol="1" anchor="t" anchorCtr="0" compatLnSpc="1">
            <a:prstTxWarp prst="textNoShape">
              <a:avLst/>
            </a:prstTxWarp>
          </a:bodyPr>
          <a:lstStyle>
            <a:lvl1pPr marL="342900" marR="0" indent="-342900" algn="l" defTabSz="457200" rtl="0" eaLnBrk="1" fontAlgn="auto" latinLnBrk="0" hangingPunct="1">
              <a:lnSpc>
                <a:spcPct val="100000"/>
              </a:lnSpc>
              <a:spcBef>
                <a:spcPct val="20000"/>
              </a:spcBef>
              <a:spcAft>
                <a:spcPts val="0"/>
              </a:spcAft>
              <a:buClr>
                <a:schemeClr val="tx2"/>
              </a:buClr>
              <a:buSzTx/>
              <a:buFont typeface="Arial"/>
              <a:buChar char="•"/>
              <a:tabLst/>
              <a:defRPr sz="2000" b="1"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Clr>
                <a:schemeClr val="tx2"/>
              </a:buClr>
              <a:buFont typeface="Arial" charset="0"/>
              <a:buChar char="–"/>
              <a:defRPr sz="1800" kern="1200">
                <a:solidFill>
                  <a:schemeClr val="tx1"/>
                </a:solidFill>
                <a:latin typeface="+mn-lt"/>
                <a:ea typeface="ＭＳ Ｐゴシック" charset="0"/>
                <a:cs typeface="+mn-cs"/>
              </a:defRPr>
            </a:lvl2pPr>
            <a:lvl3pPr marL="1257300" indent="-342900" algn="l" defTabSz="457200" rtl="0" eaLnBrk="0" fontAlgn="base" hangingPunct="0">
              <a:spcBef>
                <a:spcPct val="20000"/>
              </a:spcBef>
              <a:spcAft>
                <a:spcPct val="0"/>
              </a:spcAft>
              <a:buClr>
                <a:schemeClr val="tx2"/>
              </a:buClr>
              <a:buFont typeface="Arial" charset="0"/>
              <a:buChar char="•"/>
              <a:defRPr sz="16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Clr>
                <a:schemeClr val="tx2"/>
              </a:buClr>
              <a:buFont typeface="Arial" charset="0"/>
              <a:buChar char="–"/>
              <a:defRPr sz="14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Clr>
                <a:schemeClr val="tx2"/>
              </a:buClr>
              <a:buFont typeface="Arial" charset="0"/>
              <a:buChar char="»"/>
              <a:defRPr sz="14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pPr marL="0" indent="0">
              <a:buNone/>
            </a:pPr>
            <a:endParaRPr lang="en-US" sz="1500" dirty="0"/>
          </a:p>
          <a:p>
            <a:pPr marL="0" indent="0">
              <a:buNone/>
            </a:pPr>
            <a:r>
              <a:rPr lang="en-US" dirty="0" smtClean="0"/>
              <a:t>Two very important concepts:</a:t>
            </a:r>
          </a:p>
          <a:p>
            <a:pPr marL="0" indent="0">
              <a:buNone/>
            </a:pPr>
            <a:endParaRPr lang="en-US" sz="1500" dirty="0"/>
          </a:p>
          <a:p>
            <a:pPr>
              <a:buAutoNum type="arabicParenBoth"/>
            </a:pPr>
            <a:r>
              <a:rPr lang="en-US" sz="1500" dirty="0" smtClean="0"/>
              <a:t>Magnetic field lines lie on nested surfaces of constant magnetic flux, </a:t>
            </a:r>
            <a:r>
              <a:rPr lang="en-US" sz="1500" dirty="0">
                <a:latin typeface="Symbol" panose="05050102010706020507" pitchFamily="18" charset="2"/>
              </a:rPr>
              <a:t>Y</a:t>
            </a:r>
            <a:endParaRPr lang="en-US" sz="1500" dirty="0" smtClean="0"/>
          </a:p>
          <a:p>
            <a:pPr>
              <a:buAutoNum type="arabicParenBoth"/>
            </a:pPr>
            <a:endParaRPr lang="en-US" sz="1500" dirty="0"/>
          </a:p>
          <a:p>
            <a:pPr>
              <a:buAutoNum type="arabicParenBoth"/>
            </a:pPr>
            <a:r>
              <a:rPr lang="en-US" sz="1500" dirty="0" smtClean="0"/>
              <a:t>Safety factor:</a:t>
            </a:r>
          </a:p>
          <a:p>
            <a:pPr>
              <a:buAutoNum type="arabicParenBoth"/>
            </a:pPr>
            <a:endParaRPr lang="en-US" sz="1500" dirty="0"/>
          </a:p>
          <a:p>
            <a:pPr>
              <a:buAutoNum type="arabicParenBoth"/>
            </a:pPr>
            <a:endParaRPr lang="en-US" sz="1500" dirty="0" smtClean="0"/>
          </a:p>
          <a:p>
            <a:pPr>
              <a:buAutoNum type="arabicParenBoth"/>
            </a:pPr>
            <a:endParaRPr lang="en-US" sz="1500" dirty="0"/>
          </a:p>
          <a:p>
            <a:pPr>
              <a:buAutoNum type="arabicParenBoth"/>
            </a:pPr>
            <a:endParaRPr lang="en-US" sz="1500" dirty="0" smtClean="0"/>
          </a:p>
          <a:p>
            <a:pPr>
              <a:buAutoNum type="arabicParenBoth"/>
            </a:pPr>
            <a:endParaRPr lang="en-US" sz="1500" dirty="0"/>
          </a:p>
          <a:p>
            <a:pPr marL="0" indent="0">
              <a:buNone/>
            </a:pPr>
            <a:endParaRPr lang="en-US" sz="1500" dirty="0" smtClean="0"/>
          </a:p>
        </p:txBody>
      </p:sp>
      <p:pic>
        <p:nvPicPr>
          <p:cNvPr id="17410" name="Picture 2" descr="2.: Geometry of the magnetic field lines and nested magnetic flux... |  Download Scientific Diagram">
            <a:extLst>
              <a:ext uri="{FF2B5EF4-FFF2-40B4-BE49-F238E27FC236}">
                <a16:creationId xmlns:a16="http://schemas.microsoft.com/office/drawing/2014/main" id="{589F174C-F76C-B547-B9B9-04733E35804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5567" y="1501204"/>
            <a:ext cx="4426433" cy="2744287"/>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4A911924-CC01-57FC-C9A5-43549632349F}"/>
                  </a:ext>
                </a:extLst>
              </p:cNvPr>
              <p:cNvSpPr txBox="1"/>
              <p:nvPr/>
            </p:nvSpPr>
            <p:spPr>
              <a:xfrm>
                <a:off x="5277592" y="2890623"/>
                <a:ext cx="2256836" cy="10416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𝑞</m:t>
                      </m:r>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𝑡𝑜𝑟𝑜𝑖𝑑𝑎𝑙</m:t>
                          </m:r>
                          <m:r>
                            <a:rPr lang="en-US" b="0" i="1" smtClean="0">
                              <a:latin typeface="Cambria Math" panose="02040503050406030204" pitchFamily="18" charset="0"/>
                            </a:rPr>
                            <m:t> </m:t>
                          </m:r>
                          <m:r>
                            <a:rPr lang="en-US" b="0" i="1" smtClean="0">
                              <a:latin typeface="Cambria Math" panose="02040503050406030204" pitchFamily="18" charset="0"/>
                            </a:rPr>
                            <m:t>𝑡𝑟𝑎𝑛𝑠𝑖𝑡𝑠</m:t>
                          </m:r>
                        </m:num>
                        <m:den>
                          <m:eqArr>
                            <m:eqArrPr>
                              <m:ctrlPr>
                                <a:rPr lang="en-US" b="0" i="1" smtClean="0">
                                  <a:latin typeface="Cambria Math" panose="02040503050406030204" pitchFamily="18" charset="0"/>
                                </a:rPr>
                              </m:ctrlPr>
                            </m:eqArrPr>
                            <m:e>
                              <m:r>
                                <a:rPr lang="en-US" b="0" i="1" smtClean="0">
                                  <a:latin typeface="Cambria Math" panose="02040503050406030204" pitchFamily="18" charset="0"/>
                                </a:rPr>
                                <m:t>𝑝𝑜𝑙𝑜𝑖𝑑𝑎𝑙</m:t>
                              </m:r>
                              <m:r>
                                <a:rPr lang="en-US" b="0" i="1" smtClean="0">
                                  <a:latin typeface="Cambria Math" panose="02040503050406030204" pitchFamily="18" charset="0"/>
                                </a:rPr>
                                <m:t> </m:t>
                              </m:r>
                              <m:r>
                                <a:rPr lang="en-US" b="0" i="1" smtClean="0">
                                  <a:latin typeface="Cambria Math" panose="02040503050406030204" pitchFamily="18" charset="0"/>
                                </a:rPr>
                                <m:t>𝑡𝑟𝑎𝑛𝑠𝑖𝑡𝑠</m:t>
                              </m:r>
                            </m:e>
                            <m:e>
                              <m:r>
                                <a:rPr lang="en-US" b="0" i="1" smtClean="0">
                                  <a:latin typeface="Cambria Math" panose="02040503050406030204" pitchFamily="18" charset="0"/>
                                </a:rPr>
                                <m:t>=</m:t>
                              </m:r>
                              <m:f>
                                <m:fPr>
                                  <m:ctrlPr>
                                    <a:rPr lang="en-US" i="1">
                                      <a:latin typeface="Cambria Math" panose="02040503050406030204" pitchFamily="18" charset="0"/>
                                    </a:rPr>
                                  </m:ctrlPr>
                                </m:fPr>
                                <m:num>
                                  <m:r>
                                    <a:rPr lang="en-US" i="1">
                                      <a:latin typeface="Cambria Math" panose="02040503050406030204" pitchFamily="18" charset="0"/>
                                    </a:rPr>
                                    <m:t>𝑑</m:t>
                                  </m:r>
                                  <m:r>
                                    <a:rPr lang="en-US" i="1">
                                      <a:latin typeface="Cambria Math" panose="02040503050406030204" pitchFamily="18" charset="0"/>
                                    </a:rPr>
                                    <m:t>𝜙</m:t>
                                  </m:r>
                                </m:num>
                                <m:den>
                                  <m:r>
                                    <a:rPr lang="en-US" i="1">
                                      <a:latin typeface="Cambria Math" panose="02040503050406030204" pitchFamily="18" charset="0"/>
                                    </a:rPr>
                                    <m:t>𝑑</m:t>
                                  </m:r>
                                  <m:r>
                                    <a:rPr lang="en-US" i="1">
                                      <a:latin typeface="Cambria Math" panose="02040503050406030204" pitchFamily="18" charset="0"/>
                                    </a:rPr>
                                    <m:t>𝜃</m:t>
                                  </m:r>
                                </m:den>
                              </m:f>
                              <m:r>
                                <a:rPr lang="en-US" b="0" i="1" smtClean="0">
                                  <a:latin typeface="Cambria Math" panose="02040503050406030204" pitchFamily="18" charset="0"/>
                                </a:rPr>
                                <m:t> </m:t>
                              </m:r>
                              <m:r>
                                <m:rPr>
                                  <m:sty m:val="p"/>
                                </m:rPr>
                                <a:rPr lang="en-US" b="0" i="0" smtClean="0">
                                  <a:latin typeface="Cambria Math" panose="02040503050406030204" pitchFamily="18" charset="0"/>
                                </a:rPr>
                                <m:t>or</m:t>
                              </m:r>
                              <m:r>
                                <a:rPr lang="en-US" b="0" i="0" smtClean="0">
                                  <a:latin typeface="Cambria Math" panose="02040503050406030204" pitchFamily="18" charset="0"/>
                                </a:rPr>
                                <m:t> "</m:t>
                              </m:r>
                              <m:r>
                                <m:rPr>
                                  <m:sty m:val="p"/>
                                </m:rPr>
                                <a:rPr lang="en-US" b="0" i="0" smtClean="0">
                                  <a:latin typeface="Cambria Math" panose="02040503050406030204" pitchFamily="18" charset="0"/>
                                </a:rPr>
                                <m:t>pitch</m:t>
                              </m:r>
                              <m:r>
                                <a:rPr lang="en-US" b="0" i="0" smtClean="0">
                                  <a:latin typeface="Cambria Math" panose="02040503050406030204" pitchFamily="18" charset="0"/>
                                </a:rPr>
                                <m:t>"</m:t>
                              </m:r>
                            </m:e>
                          </m:eqArr>
                        </m:den>
                      </m:f>
                    </m:oMath>
                  </m:oMathPara>
                </a14:m>
                <a:endParaRPr lang="en-US" b="0" dirty="0"/>
              </a:p>
            </p:txBody>
          </p:sp>
        </mc:Choice>
        <mc:Fallback xmlns="">
          <p:sp>
            <p:nvSpPr>
              <p:cNvPr id="5" name="TextBox 4">
                <a:extLst>
                  <a:ext uri="{FF2B5EF4-FFF2-40B4-BE49-F238E27FC236}">
                    <a16:creationId xmlns:a16="http://schemas.microsoft.com/office/drawing/2014/main" id="{4A911924-CC01-57FC-C9A5-43549632349F}"/>
                  </a:ext>
                </a:extLst>
              </p:cNvPr>
              <p:cNvSpPr txBox="1">
                <a:spLocks noRot="1" noChangeAspect="1" noMove="1" noResize="1" noEditPoints="1" noAdjustHandles="1" noChangeArrowheads="1" noChangeShapeType="1" noTextEdit="1"/>
              </p:cNvSpPr>
              <p:nvPr/>
            </p:nvSpPr>
            <p:spPr>
              <a:xfrm>
                <a:off x="5277592" y="2890623"/>
                <a:ext cx="2256836" cy="1041632"/>
              </a:xfrm>
              <a:prstGeom prst="rect">
                <a:avLst/>
              </a:prstGeom>
              <a:blipFill>
                <a:blip r:embed="rId4"/>
                <a:stretch>
                  <a:fillRect/>
                </a:stretch>
              </a:blipFill>
            </p:spPr>
            <p:txBody>
              <a:bodyPr/>
              <a:lstStyle/>
              <a:p>
                <a:r>
                  <a:rPr lang="en-US">
                    <a:noFill/>
                  </a:rPr>
                  <a:t> </a:t>
                </a:r>
              </a:p>
            </p:txBody>
          </p:sp>
        </mc:Fallback>
      </mc:AlternateContent>
      <p:sp>
        <p:nvSpPr>
          <p:cNvPr id="7" name="TextBox 6"/>
          <p:cNvSpPr txBox="1"/>
          <p:nvPr/>
        </p:nvSpPr>
        <p:spPr>
          <a:xfrm>
            <a:off x="4893965" y="4222007"/>
            <a:ext cx="4139275" cy="553998"/>
          </a:xfrm>
          <a:prstGeom prst="rect">
            <a:avLst/>
          </a:prstGeom>
          <a:noFill/>
        </p:spPr>
        <p:txBody>
          <a:bodyPr wrap="none" rtlCol="0">
            <a:spAutoFit/>
          </a:bodyPr>
          <a:lstStyle/>
          <a:p>
            <a:r>
              <a:rPr lang="en-US" sz="1500" b="1" dirty="0" smtClean="0"/>
              <a:t>Tokamaks </a:t>
            </a:r>
            <a:r>
              <a:rPr lang="en-US" sz="1500" b="1" dirty="0"/>
              <a:t>often use </a:t>
            </a:r>
            <a:r>
              <a:rPr lang="en-US" sz="1500" b="1" dirty="0" smtClean="0">
                <a:latin typeface="Times New Roman" panose="02020603050405020304" pitchFamily="18" charset="0"/>
                <a:cs typeface="Times New Roman" panose="02020603050405020304" pitchFamily="18" charset="0"/>
              </a:rPr>
              <a:t>q</a:t>
            </a:r>
            <a:r>
              <a:rPr lang="en-US" sz="1500" b="1" baseline="-25000" dirty="0" smtClean="0">
                <a:latin typeface="Times New Roman" panose="02020603050405020304" pitchFamily="18" charset="0"/>
                <a:cs typeface="Times New Roman" panose="02020603050405020304" pitchFamily="18" charset="0"/>
              </a:rPr>
              <a:t>95</a:t>
            </a:r>
            <a:r>
              <a:rPr lang="en-US" sz="1500" b="1" dirty="0" smtClean="0"/>
              <a:t> which is just inside </a:t>
            </a:r>
            <a:br>
              <a:rPr lang="en-US" sz="1500" b="1" dirty="0" smtClean="0"/>
            </a:br>
            <a:r>
              <a:rPr lang="en-US" sz="1500" b="1" dirty="0" smtClean="0"/>
              <a:t>the last closed flux surface</a:t>
            </a:r>
            <a:endParaRPr lang="en-US" sz="1500" b="1" dirty="0"/>
          </a:p>
        </p:txBody>
      </p:sp>
      <p:pic>
        <p:nvPicPr>
          <p:cNvPr id="2" name="Picture 1"/>
          <p:cNvPicPr>
            <a:picLocks noChangeAspect="1"/>
          </p:cNvPicPr>
          <p:nvPr/>
        </p:nvPicPr>
        <p:blipFill>
          <a:blip r:embed="rId5"/>
          <a:stretch>
            <a:fillRect/>
          </a:stretch>
        </p:blipFill>
        <p:spPr>
          <a:xfrm>
            <a:off x="5295090" y="2875173"/>
            <a:ext cx="2566865" cy="2023228"/>
          </a:xfrm>
          <a:prstGeom prst="rect">
            <a:avLst/>
          </a:prstGeom>
        </p:spPr>
      </p:pic>
    </p:spTree>
    <p:extLst>
      <p:ext uri="{BB962C8B-B14F-4D97-AF65-F5344CB8AC3E}">
        <p14:creationId xmlns:p14="http://schemas.microsoft.com/office/powerpoint/2010/main" val="85885057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object 5">
            <a:extLst>
              <a:ext uri="{FF2B5EF4-FFF2-40B4-BE49-F238E27FC236}">
                <a16:creationId xmlns:a16="http://schemas.microsoft.com/office/drawing/2014/main" id="{92C011B2-86B6-894B-A087-CECED8C153D8}"/>
              </a:ext>
            </a:extLst>
          </p:cNvPr>
          <p:cNvPicPr>
            <a:picLocks noChangeAspect="1"/>
          </p:cNvPicPr>
          <p:nvPr/>
        </p:nvPicPr>
        <p:blipFill>
          <a:blip r:embed="rId3" cstate="print"/>
          <a:stretch>
            <a:fillRect/>
          </a:stretch>
        </p:blipFill>
        <p:spPr>
          <a:xfrm>
            <a:off x="6786535" y="773763"/>
            <a:ext cx="2122097" cy="4295772"/>
          </a:xfrm>
          <a:prstGeom prst="rect">
            <a:avLst/>
          </a:prstGeom>
        </p:spPr>
      </p:pic>
      <p:sp>
        <p:nvSpPr>
          <p:cNvPr id="19" name="Content Placeholder 3">
            <a:extLst>
              <a:ext uri="{FF2B5EF4-FFF2-40B4-BE49-F238E27FC236}">
                <a16:creationId xmlns:a16="http://schemas.microsoft.com/office/drawing/2014/main" id="{F1BF7067-7D1B-8A4B-A6C6-E61593557EFF}"/>
              </a:ext>
            </a:extLst>
          </p:cNvPr>
          <p:cNvSpPr>
            <a:spLocks noGrp="1"/>
          </p:cNvSpPr>
          <p:nvPr>
            <p:ph sz="half" idx="1"/>
          </p:nvPr>
        </p:nvSpPr>
        <p:spPr>
          <a:xfrm>
            <a:off x="134091" y="760368"/>
            <a:ext cx="6130119" cy="528073"/>
          </a:xfrm>
        </p:spPr>
        <p:txBody>
          <a:bodyPr/>
          <a:lstStyle/>
          <a:p>
            <a:pPr marL="0" indent="0">
              <a:buNone/>
            </a:pPr>
            <a:r>
              <a:rPr lang="en-US" sz="1800" dirty="0" smtClean="0"/>
              <a:t>MHD equilibrium in toroidally symmetric geometry:</a:t>
            </a:r>
            <a:endParaRPr lang="en-US" sz="1800" dirty="0"/>
          </a:p>
        </p:txBody>
      </p:sp>
      <p:sp>
        <p:nvSpPr>
          <p:cNvPr id="3" name="Title 2">
            <a:extLst>
              <a:ext uri="{FF2B5EF4-FFF2-40B4-BE49-F238E27FC236}">
                <a16:creationId xmlns:a16="http://schemas.microsoft.com/office/drawing/2014/main" id="{9AD9CA3B-681E-EA40-9EB1-656FCBE63AC8}"/>
              </a:ext>
            </a:extLst>
          </p:cNvPr>
          <p:cNvSpPr>
            <a:spLocks noGrp="1"/>
          </p:cNvSpPr>
          <p:nvPr>
            <p:ph type="title" idx="4294967295"/>
          </p:nvPr>
        </p:nvSpPr>
        <p:spPr>
          <a:xfrm>
            <a:off x="0" y="0"/>
            <a:ext cx="9144000" cy="685800"/>
          </a:xfrm>
        </p:spPr>
        <p:txBody>
          <a:bodyPr/>
          <a:lstStyle/>
          <a:p>
            <a:pPr algn="ctr"/>
            <a:r>
              <a:rPr lang="en-US" dirty="0" smtClean="0"/>
              <a:t>Surfaces described using ideal </a:t>
            </a:r>
            <a:r>
              <a:rPr lang="en-US" dirty="0" err="1" smtClean="0"/>
              <a:t>magnetohydrodynamics</a:t>
            </a:r>
            <a:r>
              <a:rPr lang="en-US" dirty="0" smtClean="0"/>
              <a:t> (Ideal MHD)</a:t>
            </a:r>
            <a:endParaRPr lang="en-US" baseline="30000" dirty="0"/>
          </a:p>
        </p:txBody>
      </p:sp>
      <p:pic>
        <p:nvPicPr>
          <p:cNvPr id="11" name="Picture 10">
            <a:extLst>
              <a:ext uri="{FF2B5EF4-FFF2-40B4-BE49-F238E27FC236}">
                <a16:creationId xmlns:a16="http://schemas.microsoft.com/office/drawing/2014/main" id="{DD3138B5-6B4D-4745-8729-8697B823B1FB}"/>
              </a:ext>
            </a:extLst>
          </p:cNvPr>
          <p:cNvPicPr>
            <a:picLocks noChangeAspect="1"/>
          </p:cNvPicPr>
          <p:nvPr/>
        </p:nvPicPr>
        <p:blipFill>
          <a:blip r:embed="rId4"/>
          <a:stretch>
            <a:fillRect/>
          </a:stretch>
        </p:blipFill>
        <p:spPr>
          <a:xfrm>
            <a:off x="889855" y="1568658"/>
            <a:ext cx="3682145" cy="512936"/>
          </a:xfrm>
          <a:prstGeom prst="rect">
            <a:avLst/>
          </a:prstGeom>
        </p:spPr>
      </p:pic>
      <p:sp>
        <p:nvSpPr>
          <p:cNvPr id="12" name="TextBox 11">
            <a:extLst>
              <a:ext uri="{FF2B5EF4-FFF2-40B4-BE49-F238E27FC236}">
                <a16:creationId xmlns:a16="http://schemas.microsoft.com/office/drawing/2014/main" id="{1A8E088E-4245-6040-9EC3-104E86478A08}"/>
              </a:ext>
            </a:extLst>
          </p:cNvPr>
          <p:cNvSpPr txBox="1"/>
          <p:nvPr/>
        </p:nvSpPr>
        <p:spPr>
          <a:xfrm>
            <a:off x="1704945" y="1136007"/>
            <a:ext cx="2052165" cy="369332"/>
          </a:xfrm>
          <a:prstGeom prst="rect">
            <a:avLst/>
          </a:prstGeom>
          <a:noFill/>
        </p:spPr>
        <p:txBody>
          <a:bodyPr wrap="none" rtlCol="0">
            <a:spAutoFit/>
          </a:bodyPr>
          <a:lstStyle/>
          <a:p>
            <a:r>
              <a:rPr lang="en-US" b="1" dirty="0" smtClean="0">
                <a:solidFill>
                  <a:srgbClr val="BD0A42"/>
                </a:solidFill>
              </a:rPr>
              <a:t>Grad–</a:t>
            </a:r>
            <a:r>
              <a:rPr lang="en-US" b="1" dirty="0" err="1" smtClean="0">
                <a:solidFill>
                  <a:srgbClr val="BD0A42"/>
                </a:solidFill>
              </a:rPr>
              <a:t>Shafranov</a:t>
            </a:r>
            <a:r>
              <a:rPr lang="en-US" b="1" dirty="0">
                <a:solidFill>
                  <a:srgbClr val="BD0A42"/>
                </a:solidFill>
              </a:rPr>
              <a:t>:</a:t>
            </a:r>
          </a:p>
        </p:txBody>
      </p:sp>
      <p:sp>
        <p:nvSpPr>
          <p:cNvPr id="5" name="TextBox 4"/>
          <p:cNvSpPr txBox="1"/>
          <p:nvPr/>
        </p:nvSpPr>
        <p:spPr>
          <a:xfrm>
            <a:off x="5467967" y="408801"/>
            <a:ext cx="1470274" cy="276999"/>
          </a:xfrm>
          <a:prstGeom prst="rect">
            <a:avLst/>
          </a:prstGeom>
          <a:solidFill>
            <a:srgbClr val="FFFF00"/>
          </a:solidFill>
        </p:spPr>
        <p:txBody>
          <a:bodyPr wrap="none" rtlCol="0">
            <a:spAutoFit/>
          </a:bodyPr>
          <a:lstStyle/>
          <a:p>
            <a:r>
              <a:rPr lang="en-US" sz="1200" dirty="0" smtClean="0"/>
              <a:t>See </a:t>
            </a:r>
            <a:r>
              <a:rPr lang="en-US" sz="1200" i="1" dirty="0"/>
              <a:t>Parsons</a:t>
            </a:r>
            <a:r>
              <a:rPr lang="en-US" sz="1200" dirty="0" smtClean="0"/>
              <a:t>, 6/11</a:t>
            </a:r>
            <a:endParaRPr lang="en-US" sz="1200" dirty="0"/>
          </a:p>
        </p:txBody>
      </p:sp>
      <p:sp>
        <p:nvSpPr>
          <p:cNvPr id="7" name="TextBox 6"/>
          <p:cNvSpPr txBox="1"/>
          <p:nvPr/>
        </p:nvSpPr>
        <p:spPr>
          <a:xfrm>
            <a:off x="134091" y="2134453"/>
            <a:ext cx="6098144" cy="646331"/>
          </a:xfrm>
          <a:prstGeom prst="rect">
            <a:avLst/>
          </a:prstGeom>
          <a:noFill/>
        </p:spPr>
        <p:txBody>
          <a:bodyPr wrap="none" rtlCol="0">
            <a:spAutoFit/>
          </a:bodyPr>
          <a:lstStyle/>
          <a:p>
            <a:r>
              <a:rPr lang="en-US" b="1" dirty="0" smtClean="0"/>
              <a:t>Equilibrium equation relates poloidal flux function (</a:t>
            </a:r>
            <a:r>
              <a:rPr lang="en-US" b="1" dirty="0" smtClean="0">
                <a:latin typeface="Symbol" pitchFamily="2" charset="2"/>
              </a:rPr>
              <a:t>Y</a:t>
            </a:r>
            <a:r>
              <a:rPr lang="en-US" b="1" dirty="0" smtClean="0"/>
              <a:t>)</a:t>
            </a:r>
            <a:br>
              <a:rPr lang="en-US" b="1" dirty="0" smtClean="0"/>
            </a:br>
            <a:r>
              <a:rPr lang="en-US" b="1" dirty="0" smtClean="0"/>
              <a:t>Pressure </a:t>
            </a:r>
            <a:r>
              <a:rPr lang="en-US" b="1" dirty="0"/>
              <a:t>(p) and current </a:t>
            </a:r>
            <a:r>
              <a:rPr lang="en-US" b="1" dirty="0" smtClean="0"/>
              <a:t>flux function (F)</a:t>
            </a:r>
            <a:endParaRPr lang="en-US" b="1" dirty="0"/>
          </a:p>
        </p:txBody>
      </p:sp>
    </p:spTree>
    <p:extLst>
      <p:ext uri="{BB962C8B-B14F-4D97-AF65-F5344CB8AC3E}">
        <p14:creationId xmlns:p14="http://schemas.microsoft.com/office/powerpoint/2010/main" val="224172426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object 5">
            <a:extLst>
              <a:ext uri="{FF2B5EF4-FFF2-40B4-BE49-F238E27FC236}">
                <a16:creationId xmlns:a16="http://schemas.microsoft.com/office/drawing/2014/main" id="{92C011B2-86B6-894B-A087-CECED8C153D8}"/>
              </a:ext>
            </a:extLst>
          </p:cNvPr>
          <p:cNvPicPr>
            <a:picLocks noChangeAspect="1"/>
          </p:cNvPicPr>
          <p:nvPr/>
        </p:nvPicPr>
        <p:blipFill>
          <a:blip r:embed="rId3" cstate="print"/>
          <a:stretch>
            <a:fillRect/>
          </a:stretch>
        </p:blipFill>
        <p:spPr>
          <a:xfrm>
            <a:off x="6786535" y="773763"/>
            <a:ext cx="2122097" cy="4295772"/>
          </a:xfrm>
          <a:prstGeom prst="rect">
            <a:avLst/>
          </a:prstGeom>
        </p:spPr>
      </p:pic>
      <p:sp>
        <p:nvSpPr>
          <p:cNvPr id="19" name="Content Placeholder 3">
            <a:extLst>
              <a:ext uri="{FF2B5EF4-FFF2-40B4-BE49-F238E27FC236}">
                <a16:creationId xmlns:a16="http://schemas.microsoft.com/office/drawing/2014/main" id="{F1BF7067-7D1B-8A4B-A6C6-E61593557EFF}"/>
              </a:ext>
            </a:extLst>
          </p:cNvPr>
          <p:cNvSpPr>
            <a:spLocks noGrp="1"/>
          </p:cNvSpPr>
          <p:nvPr>
            <p:ph sz="half" idx="1"/>
          </p:nvPr>
        </p:nvSpPr>
        <p:spPr>
          <a:xfrm>
            <a:off x="134091" y="760368"/>
            <a:ext cx="6130119" cy="528073"/>
          </a:xfrm>
        </p:spPr>
        <p:txBody>
          <a:bodyPr/>
          <a:lstStyle/>
          <a:p>
            <a:pPr marL="0" indent="0">
              <a:buNone/>
            </a:pPr>
            <a:r>
              <a:rPr lang="en-US" sz="1800" dirty="0" smtClean="0"/>
              <a:t>MHD equilibrium in toroidally symmetric geometry:</a:t>
            </a:r>
            <a:endParaRPr lang="en-US" sz="1800" dirty="0"/>
          </a:p>
        </p:txBody>
      </p:sp>
      <p:sp>
        <p:nvSpPr>
          <p:cNvPr id="3" name="Title 2">
            <a:extLst>
              <a:ext uri="{FF2B5EF4-FFF2-40B4-BE49-F238E27FC236}">
                <a16:creationId xmlns:a16="http://schemas.microsoft.com/office/drawing/2014/main" id="{9AD9CA3B-681E-EA40-9EB1-656FCBE63AC8}"/>
              </a:ext>
            </a:extLst>
          </p:cNvPr>
          <p:cNvSpPr>
            <a:spLocks noGrp="1"/>
          </p:cNvSpPr>
          <p:nvPr>
            <p:ph type="title" idx="4294967295"/>
          </p:nvPr>
        </p:nvSpPr>
        <p:spPr>
          <a:xfrm>
            <a:off x="0" y="0"/>
            <a:ext cx="9144000" cy="685800"/>
          </a:xfrm>
        </p:spPr>
        <p:txBody>
          <a:bodyPr/>
          <a:lstStyle/>
          <a:p>
            <a:pPr algn="ctr"/>
            <a:r>
              <a:rPr lang="en-US" dirty="0" smtClean="0"/>
              <a:t>Surfaces described using ideal </a:t>
            </a:r>
            <a:r>
              <a:rPr lang="en-US" dirty="0" err="1" smtClean="0"/>
              <a:t>magnetohydrodynamics</a:t>
            </a:r>
            <a:r>
              <a:rPr lang="en-US" dirty="0" smtClean="0"/>
              <a:t> (Ideal MHD)</a:t>
            </a:r>
            <a:endParaRPr lang="en-US" baseline="30000" dirty="0"/>
          </a:p>
        </p:txBody>
      </p:sp>
      <p:pic>
        <p:nvPicPr>
          <p:cNvPr id="11" name="Picture 10">
            <a:extLst>
              <a:ext uri="{FF2B5EF4-FFF2-40B4-BE49-F238E27FC236}">
                <a16:creationId xmlns:a16="http://schemas.microsoft.com/office/drawing/2014/main" id="{DD3138B5-6B4D-4745-8729-8697B823B1FB}"/>
              </a:ext>
            </a:extLst>
          </p:cNvPr>
          <p:cNvPicPr>
            <a:picLocks noChangeAspect="1"/>
          </p:cNvPicPr>
          <p:nvPr/>
        </p:nvPicPr>
        <p:blipFill>
          <a:blip r:embed="rId4"/>
          <a:stretch>
            <a:fillRect/>
          </a:stretch>
        </p:blipFill>
        <p:spPr>
          <a:xfrm>
            <a:off x="889855" y="1568658"/>
            <a:ext cx="3682145" cy="512936"/>
          </a:xfrm>
          <a:prstGeom prst="rect">
            <a:avLst/>
          </a:prstGeom>
        </p:spPr>
      </p:pic>
      <p:sp>
        <p:nvSpPr>
          <p:cNvPr id="12" name="TextBox 11">
            <a:extLst>
              <a:ext uri="{FF2B5EF4-FFF2-40B4-BE49-F238E27FC236}">
                <a16:creationId xmlns:a16="http://schemas.microsoft.com/office/drawing/2014/main" id="{1A8E088E-4245-6040-9EC3-104E86478A08}"/>
              </a:ext>
            </a:extLst>
          </p:cNvPr>
          <p:cNvSpPr txBox="1"/>
          <p:nvPr/>
        </p:nvSpPr>
        <p:spPr>
          <a:xfrm>
            <a:off x="1704945" y="1136007"/>
            <a:ext cx="2052165" cy="369332"/>
          </a:xfrm>
          <a:prstGeom prst="rect">
            <a:avLst/>
          </a:prstGeom>
          <a:noFill/>
        </p:spPr>
        <p:txBody>
          <a:bodyPr wrap="none" rtlCol="0">
            <a:spAutoFit/>
          </a:bodyPr>
          <a:lstStyle/>
          <a:p>
            <a:r>
              <a:rPr lang="en-US" b="1" dirty="0" smtClean="0">
                <a:solidFill>
                  <a:srgbClr val="BD0A42"/>
                </a:solidFill>
              </a:rPr>
              <a:t>Grad–</a:t>
            </a:r>
            <a:r>
              <a:rPr lang="en-US" b="1" dirty="0" err="1" smtClean="0">
                <a:solidFill>
                  <a:srgbClr val="BD0A42"/>
                </a:solidFill>
              </a:rPr>
              <a:t>Shafranov</a:t>
            </a:r>
            <a:r>
              <a:rPr lang="en-US" b="1" dirty="0">
                <a:solidFill>
                  <a:srgbClr val="BD0A42"/>
                </a:solidFill>
              </a:rPr>
              <a:t>:</a:t>
            </a:r>
          </a:p>
        </p:txBody>
      </p:sp>
      <p:sp>
        <p:nvSpPr>
          <p:cNvPr id="14" name="Rectangle 13">
            <a:extLst>
              <a:ext uri="{FF2B5EF4-FFF2-40B4-BE49-F238E27FC236}">
                <a16:creationId xmlns:a16="http://schemas.microsoft.com/office/drawing/2014/main" id="{9EA8F272-815D-1142-B13C-45DD0979AC43}"/>
              </a:ext>
            </a:extLst>
          </p:cNvPr>
          <p:cNvSpPr/>
          <p:nvPr/>
        </p:nvSpPr>
        <p:spPr>
          <a:xfrm>
            <a:off x="8619974" y="2117667"/>
            <a:ext cx="654346" cy="323165"/>
          </a:xfrm>
          <a:prstGeom prst="rect">
            <a:avLst/>
          </a:prstGeom>
        </p:spPr>
        <p:txBody>
          <a:bodyPr wrap="none">
            <a:spAutoFit/>
          </a:bodyPr>
          <a:lstStyle/>
          <a:p>
            <a:r>
              <a:rPr lang="en-US" sz="1500" b="1" dirty="0">
                <a:latin typeface="Symbol" pitchFamily="2" charset="2"/>
              </a:rPr>
              <a:t>Y</a:t>
            </a:r>
            <a:r>
              <a:rPr lang="en-US" sz="1500" b="1" baseline="-25000" dirty="0"/>
              <a:t>N</a:t>
            </a:r>
            <a:r>
              <a:rPr lang="en-US" sz="1500" b="1" dirty="0"/>
              <a:t>=1</a:t>
            </a:r>
            <a:endParaRPr lang="en-US" sz="1500" dirty="0"/>
          </a:p>
        </p:txBody>
      </p:sp>
      <p:cxnSp>
        <p:nvCxnSpPr>
          <p:cNvPr id="16" name="Straight Arrow Connector 15">
            <a:extLst>
              <a:ext uri="{FF2B5EF4-FFF2-40B4-BE49-F238E27FC236}">
                <a16:creationId xmlns:a16="http://schemas.microsoft.com/office/drawing/2014/main" id="{C41A9793-05D6-B746-8098-CC88B29A2C8F}"/>
              </a:ext>
            </a:extLst>
          </p:cNvPr>
          <p:cNvCxnSpPr>
            <a:cxnSpLocks/>
          </p:cNvCxnSpPr>
          <p:nvPr/>
        </p:nvCxnSpPr>
        <p:spPr>
          <a:xfrm flipH="1">
            <a:off x="8742888" y="2411069"/>
            <a:ext cx="242774" cy="263639"/>
          </a:xfrm>
          <a:prstGeom prst="straightConnector1">
            <a:avLst/>
          </a:prstGeom>
          <a:ln>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17" name="Rectangle 16">
            <a:extLst>
              <a:ext uri="{FF2B5EF4-FFF2-40B4-BE49-F238E27FC236}">
                <a16:creationId xmlns:a16="http://schemas.microsoft.com/office/drawing/2014/main" id="{41C1C2B1-2542-9E4D-8C21-9B725627A173}"/>
              </a:ext>
            </a:extLst>
          </p:cNvPr>
          <p:cNvSpPr/>
          <p:nvPr/>
        </p:nvSpPr>
        <p:spPr>
          <a:xfrm>
            <a:off x="7608337" y="2184951"/>
            <a:ext cx="654346" cy="323165"/>
          </a:xfrm>
          <a:prstGeom prst="rect">
            <a:avLst/>
          </a:prstGeom>
        </p:spPr>
        <p:txBody>
          <a:bodyPr wrap="none">
            <a:spAutoFit/>
          </a:bodyPr>
          <a:lstStyle/>
          <a:p>
            <a:r>
              <a:rPr lang="en-US" sz="1500" b="1" dirty="0">
                <a:latin typeface="Symbol" pitchFamily="2" charset="2"/>
              </a:rPr>
              <a:t>Y</a:t>
            </a:r>
            <a:r>
              <a:rPr lang="en-US" sz="1500" b="1" baseline="-25000" dirty="0"/>
              <a:t>N</a:t>
            </a:r>
            <a:r>
              <a:rPr lang="en-US" sz="1500" b="1" dirty="0"/>
              <a:t>=0</a:t>
            </a:r>
            <a:endParaRPr lang="en-US" sz="1500" dirty="0"/>
          </a:p>
        </p:txBody>
      </p:sp>
      <p:cxnSp>
        <p:nvCxnSpPr>
          <p:cNvPr id="18" name="Straight Arrow Connector 17">
            <a:extLst>
              <a:ext uri="{FF2B5EF4-FFF2-40B4-BE49-F238E27FC236}">
                <a16:creationId xmlns:a16="http://schemas.microsoft.com/office/drawing/2014/main" id="{D09541AE-3139-1649-AAE8-77AC4767BCDD}"/>
              </a:ext>
            </a:extLst>
          </p:cNvPr>
          <p:cNvCxnSpPr>
            <a:cxnSpLocks/>
          </p:cNvCxnSpPr>
          <p:nvPr/>
        </p:nvCxnSpPr>
        <p:spPr>
          <a:xfrm>
            <a:off x="7847583" y="2492886"/>
            <a:ext cx="125050" cy="168863"/>
          </a:xfrm>
          <a:prstGeom prst="straightConnector1">
            <a:avLst/>
          </a:prstGeom>
          <a:ln>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3" name="Straight Connector 22">
            <a:extLst>
              <a:ext uri="{FF2B5EF4-FFF2-40B4-BE49-F238E27FC236}">
                <a16:creationId xmlns:a16="http://schemas.microsoft.com/office/drawing/2014/main" id="{78CCA6FA-0625-9E4E-95D5-E1BF252EB8E6}"/>
              </a:ext>
            </a:extLst>
          </p:cNvPr>
          <p:cNvCxnSpPr/>
          <p:nvPr/>
        </p:nvCxnSpPr>
        <p:spPr>
          <a:xfrm>
            <a:off x="7965648" y="2674708"/>
            <a:ext cx="777240" cy="0"/>
          </a:xfrm>
          <a:prstGeom prst="line">
            <a:avLst/>
          </a:prstGeom>
          <a:ln>
            <a:solidFill>
              <a:schemeClr val="tx1"/>
            </a:solidFill>
            <a:prstDash val="sysDash"/>
          </a:ln>
          <a:effectLst/>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134091" y="2134453"/>
            <a:ext cx="6162264" cy="646331"/>
          </a:xfrm>
          <a:prstGeom prst="rect">
            <a:avLst/>
          </a:prstGeom>
          <a:noFill/>
        </p:spPr>
        <p:txBody>
          <a:bodyPr wrap="none" rtlCol="0">
            <a:spAutoFit/>
          </a:bodyPr>
          <a:lstStyle/>
          <a:p>
            <a:r>
              <a:rPr lang="en-US" b="1" dirty="0" smtClean="0"/>
              <a:t>Equilibrium equation relates poloidal flux function (</a:t>
            </a:r>
            <a:r>
              <a:rPr lang="en-US" b="1" dirty="0" smtClean="0">
                <a:latin typeface="Symbol" pitchFamily="2" charset="2"/>
              </a:rPr>
              <a:t>Y</a:t>
            </a:r>
            <a:r>
              <a:rPr lang="en-US" b="1" dirty="0" smtClean="0"/>
              <a:t>),</a:t>
            </a:r>
            <a:br>
              <a:rPr lang="en-US" b="1" dirty="0" smtClean="0"/>
            </a:br>
            <a:r>
              <a:rPr lang="en-US" b="1" dirty="0" smtClean="0"/>
              <a:t>pressure </a:t>
            </a:r>
            <a:r>
              <a:rPr lang="en-US" b="1" dirty="0"/>
              <a:t>(p</a:t>
            </a:r>
            <a:r>
              <a:rPr lang="en-US" b="1" dirty="0" smtClean="0"/>
              <a:t>), </a:t>
            </a:r>
            <a:r>
              <a:rPr lang="en-US" b="1" dirty="0"/>
              <a:t>and current </a:t>
            </a:r>
            <a:r>
              <a:rPr lang="en-US" b="1" dirty="0" smtClean="0"/>
              <a:t>flux function (F)</a:t>
            </a:r>
            <a:endParaRPr lang="en-US" b="1" dirty="0"/>
          </a:p>
        </p:txBody>
      </p:sp>
      <p:sp>
        <p:nvSpPr>
          <p:cNvPr id="10" name="TextBox 9"/>
          <p:cNvSpPr txBox="1"/>
          <p:nvPr/>
        </p:nvSpPr>
        <p:spPr>
          <a:xfrm>
            <a:off x="657577" y="2893816"/>
            <a:ext cx="5987553" cy="2277547"/>
          </a:xfrm>
          <a:prstGeom prst="rect">
            <a:avLst/>
          </a:prstGeom>
          <a:noFill/>
        </p:spPr>
        <p:txBody>
          <a:bodyPr wrap="square" rtlCol="0">
            <a:spAutoFit/>
          </a:bodyPr>
          <a:lstStyle/>
          <a:p>
            <a:pPr marL="285750" indent="-285750">
              <a:buFont typeface="Arial" panose="020B0604020202020204" pitchFamily="34" charset="0"/>
              <a:buChar char="•"/>
            </a:pPr>
            <a:r>
              <a:rPr lang="en-US" b="1" dirty="0" smtClean="0"/>
              <a:t>Nested magnetic surfaces </a:t>
            </a:r>
            <a:r>
              <a:rPr lang="en-US" b="1" dirty="0"/>
              <a:t>of </a:t>
            </a:r>
            <a:r>
              <a:rPr lang="en-US" b="1" dirty="0" smtClean="0"/>
              <a:t>constant </a:t>
            </a:r>
            <a:r>
              <a:rPr lang="en-US" b="1" dirty="0"/>
              <a:t>flux are called “</a:t>
            </a:r>
            <a:r>
              <a:rPr lang="en-US" b="1" i="1" dirty="0"/>
              <a:t>flux surfaces</a:t>
            </a:r>
            <a:r>
              <a:rPr lang="en-US" b="1" dirty="0"/>
              <a:t>”</a:t>
            </a:r>
          </a:p>
          <a:p>
            <a:pPr marL="742950" lvl="1" indent="-285750">
              <a:buFont typeface="Arial" panose="020B0604020202020204" pitchFamily="34" charset="0"/>
              <a:buChar char="•"/>
            </a:pPr>
            <a:r>
              <a:rPr lang="en-US" sz="1600" b="1" dirty="0" smtClean="0"/>
              <a:t>Pressure, current, q constant </a:t>
            </a:r>
            <a:r>
              <a:rPr lang="en-US" sz="1600" b="1" dirty="0"/>
              <a:t>on a flux </a:t>
            </a:r>
            <a:r>
              <a:rPr lang="en-US" sz="1600" b="1" dirty="0" smtClean="0"/>
              <a:t>surface</a:t>
            </a:r>
          </a:p>
          <a:p>
            <a:pPr marL="285750" indent="-285750">
              <a:buFont typeface="Arial" panose="020B0604020202020204" pitchFamily="34" charset="0"/>
              <a:buChar char="•"/>
            </a:pPr>
            <a:r>
              <a:rPr lang="en-US" b="1" dirty="0" smtClean="0"/>
              <a:t>We </a:t>
            </a:r>
            <a:r>
              <a:rPr lang="en-US" b="1" dirty="0"/>
              <a:t>use flux coordinates to collapse to a 1D system, plotted vs. “normalized flux” </a:t>
            </a:r>
            <a:r>
              <a:rPr lang="en-US" b="1" dirty="0" smtClean="0">
                <a:latin typeface="Symbol" pitchFamily="2" charset="2"/>
              </a:rPr>
              <a:t>Y</a:t>
            </a:r>
            <a:r>
              <a:rPr lang="en-US" b="1" baseline="-25000" dirty="0" smtClean="0"/>
              <a:t>N</a:t>
            </a:r>
          </a:p>
          <a:p>
            <a:pPr marL="285750" indent="-285750">
              <a:buFont typeface="Arial" panose="020B0604020202020204" pitchFamily="34" charset="0"/>
              <a:buChar char="•"/>
            </a:pPr>
            <a:r>
              <a:rPr lang="en-US" b="1" dirty="0"/>
              <a:t>Last </a:t>
            </a:r>
            <a:r>
              <a:rPr lang="en-US" b="1" i="1" dirty="0"/>
              <a:t>closed</a:t>
            </a:r>
            <a:r>
              <a:rPr lang="en-US" b="1" dirty="0"/>
              <a:t> flux surface is called the “</a:t>
            </a:r>
            <a:r>
              <a:rPr lang="en-US" b="1" i="1" dirty="0"/>
              <a:t>separatrix</a:t>
            </a:r>
            <a:r>
              <a:rPr lang="en-US" b="1" dirty="0"/>
              <a:t>”</a:t>
            </a:r>
          </a:p>
          <a:p>
            <a:pPr marL="285750" indent="-285750">
              <a:buFont typeface="Arial" panose="020B0604020202020204" pitchFamily="34" charset="0"/>
              <a:buChar char="•"/>
            </a:pPr>
            <a:endParaRPr lang="en-US" b="1" dirty="0"/>
          </a:p>
          <a:p>
            <a:pPr marL="285750" indent="-285750">
              <a:buFont typeface="Arial" panose="020B0604020202020204" pitchFamily="34" charset="0"/>
              <a:buChar char="•"/>
            </a:pPr>
            <a:endParaRPr lang="en-US" b="1" dirty="0"/>
          </a:p>
        </p:txBody>
      </p:sp>
      <p:cxnSp>
        <p:nvCxnSpPr>
          <p:cNvPr id="36" name="Straight Arrow Connector 35">
            <a:extLst>
              <a:ext uri="{FF2B5EF4-FFF2-40B4-BE49-F238E27FC236}">
                <a16:creationId xmlns:a16="http://schemas.microsoft.com/office/drawing/2014/main" id="{D09541AE-3139-1649-AAE8-77AC4767BCDD}"/>
              </a:ext>
            </a:extLst>
          </p:cNvPr>
          <p:cNvCxnSpPr>
            <a:cxnSpLocks/>
          </p:cNvCxnSpPr>
          <p:nvPr/>
        </p:nvCxnSpPr>
        <p:spPr>
          <a:xfrm flipV="1">
            <a:off x="6429080" y="4288526"/>
            <a:ext cx="1093510" cy="132645"/>
          </a:xfrm>
          <a:prstGeom prst="straightConnector1">
            <a:avLst/>
          </a:prstGeom>
          <a:ln>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0" name="Straight Arrow Connector 19">
            <a:extLst>
              <a:ext uri="{FF2B5EF4-FFF2-40B4-BE49-F238E27FC236}">
                <a16:creationId xmlns:a16="http://schemas.microsoft.com/office/drawing/2014/main" id="{D09541AE-3139-1649-AAE8-77AC4767BCDD}"/>
              </a:ext>
            </a:extLst>
          </p:cNvPr>
          <p:cNvCxnSpPr>
            <a:cxnSpLocks/>
          </p:cNvCxnSpPr>
          <p:nvPr/>
        </p:nvCxnSpPr>
        <p:spPr>
          <a:xfrm flipV="1">
            <a:off x="6164961" y="2690029"/>
            <a:ext cx="1101743" cy="377743"/>
          </a:xfrm>
          <a:prstGeom prst="straightConnector1">
            <a:avLst/>
          </a:prstGeom>
          <a:ln>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21" name="TextBox 20"/>
          <p:cNvSpPr txBox="1"/>
          <p:nvPr/>
        </p:nvSpPr>
        <p:spPr>
          <a:xfrm>
            <a:off x="5467967" y="408801"/>
            <a:ext cx="1470274" cy="276999"/>
          </a:xfrm>
          <a:prstGeom prst="rect">
            <a:avLst/>
          </a:prstGeom>
          <a:solidFill>
            <a:srgbClr val="FFFF00"/>
          </a:solidFill>
        </p:spPr>
        <p:txBody>
          <a:bodyPr wrap="none" rtlCol="0">
            <a:spAutoFit/>
          </a:bodyPr>
          <a:lstStyle/>
          <a:p>
            <a:r>
              <a:rPr lang="en-US" sz="1200" dirty="0" smtClean="0"/>
              <a:t>See </a:t>
            </a:r>
            <a:r>
              <a:rPr lang="en-US" sz="1200" i="1" dirty="0"/>
              <a:t>Parsons</a:t>
            </a:r>
            <a:r>
              <a:rPr lang="en-US" sz="1200" dirty="0" smtClean="0"/>
              <a:t>, 6/11</a:t>
            </a:r>
            <a:endParaRPr lang="en-US" sz="1200" dirty="0"/>
          </a:p>
        </p:txBody>
      </p:sp>
    </p:spTree>
    <p:extLst>
      <p:ext uri="{BB962C8B-B14F-4D97-AF65-F5344CB8AC3E}">
        <p14:creationId xmlns:p14="http://schemas.microsoft.com/office/powerpoint/2010/main" val="188538118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936C36-4BDA-4513-AF23-137660249A37}"/>
              </a:ext>
            </a:extLst>
          </p:cNvPr>
          <p:cNvSpPr>
            <a:spLocks noGrp="1"/>
          </p:cNvSpPr>
          <p:nvPr>
            <p:ph type="ctrTitle"/>
          </p:nvPr>
        </p:nvSpPr>
        <p:spPr/>
        <p:txBody>
          <a:bodyPr/>
          <a:lstStyle/>
          <a:p>
            <a:r>
              <a:rPr lang="en-US" sz="2400" dirty="0" smtClean="0"/>
              <a:t>Pressure limit: Plasma </a:t>
            </a:r>
            <a:r>
              <a:rPr lang="en-US" sz="2400" dirty="0"/>
              <a:t>“efficiency” can be defined by the </a:t>
            </a:r>
            <a:r>
              <a:rPr lang="en-US" sz="2400" dirty="0" smtClean="0"/>
              <a:t>parameter </a:t>
            </a:r>
            <a:r>
              <a:rPr lang="en-US" sz="2400" dirty="0" smtClean="0">
                <a:latin typeface="Symbol" panose="05050102010706020507" pitchFamily="18" charset="2"/>
              </a:rPr>
              <a:t>b</a:t>
            </a:r>
            <a:endParaRPr lang="en-US" sz="2400" dirty="0">
              <a:latin typeface="Symbol" panose="05050102010706020507" pitchFamily="18" charset="2"/>
            </a:endParaRPr>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604368BA-6C98-FB25-32E3-62A4F72C97DD}"/>
                  </a:ext>
                </a:extLst>
              </p:cNvPr>
              <p:cNvSpPr txBox="1"/>
              <p:nvPr/>
            </p:nvSpPr>
            <p:spPr>
              <a:xfrm>
                <a:off x="24728" y="784987"/>
                <a:ext cx="6334813" cy="4444678"/>
              </a:xfrm>
              <a:prstGeom prst="rect">
                <a:avLst/>
              </a:prstGeom>
              <a:noFill/>
            </p:spPr>
            <p:txBody>
              <a:bodyPr wrap="square" rtlCol="0">
                <a:spAutoFit/>
              </a:bodyPr>
              <a:lstStyle/>
              <a:p>
                <a:pPr marL="342900" indent="-342900">
                  <a:buFont typeface="Arial" panose="020B0604020202020204" pitchFamily="34" charset="0"/>
                  <a:buChar char="•"/>
                </a:pPr>
                <a:r>
                  <a:rPr lang="en-US" sz="2000" b="1" dirty="0" smtClean="0">
                    <a:solidFill>
                      <a:schemeClr val="tx1"/>
                    </a:solidFill>
                    <a:latin typeface="+mj-lt"/>
                  </a:rPr>
                  <a:t>Ratio of thermal pressure to magnetic pressure </a:t>
                </a:r>
              </a:p>
              <a:p>
                <a:pPr lvl="1"/>
                <a:r>
                  <a:rPr lang="en-US" sz="2000" b="1" dirty="0">
                    <a:latin typeface="+mj-lt"/>
                  </a:rPr>
                  <a:t>	</a:t>
                </a:r>
                <a:r>
                  <a:rPr lang="en-US" sz="2000" b="1" dirty="0" smtClean="0">
                    <a:latin typeface="+mj-lt"/>
                  </a:rPr>
                  <a:t>		</a:t>
                </a:r>
                <a:r>
                  <a:rPr lang="en-US" sz="2000" b="1" dirty="0" smtClean="0">
                    <a:solidFill>
                      <a:schemeClr val="tx1"/>
                    </a:solidFill>
                    <a:latin typeface="Symbol" panose="05050102010706020507" pitchFamily="18" charset="2"/>
                  </a:rPr>
                  <a:t>b</a:t>
                </a:r>
                <a:r>
                  <a:rPr lang="en-US" sz="2000" b="1" dirty="0" smtClean="0">
                    <a:solidFill>
                      <a:schemeClr val="tx1"/>
                    </a:solidFill>
                  </a:rPr>
                  <a:t>=</a:t>
                </a:r>
                <a14:m>
                  <m:oMath xmlns:m="http://schemas.openxmlformats.org/officeDocument/2006/math">
                    <m:f>
                      <m:fPr>
                        <m:ctrlPr>
                          <a:rPr lang="en-US" sz="2200" b="1" i="1" smtClean="0">
                            <a:solidFill>
                              <a:schemeClr val="tx1"/>
                            </a:solidFill>
                            <a:latin typeface="Cambria Math" panose="02040503050406030204" pitchFamily="18" charset="0"/>
                          </a:rPr>
                        </m:ctrlPr>
                      </m:fPr>
                      <m:num>
                        <m:r>
                          <a:rPr lang="en-US" sz="2200" b="1" i="1" smtClean="0">
                            <a:solidFill>
                              <a:schemeClr val="tx1"/>
                            </a:solidFill>
                            <a:latin typeface="Cambria Math" panose="02040503050406030204" pitchFamily="18" charset="0"/>
                          </a:rPr>
                          <m:t>𝒏𝒌𝑻</m:t>
                        </m:r>
                      </m:num>
                      <m:den>
                        <m:f>
                          <m:fPr>
                            <m:type m:val="lin"/>
                            <m:ctrlPr>
                              <a:rPr lang="en-US" sz="2200" b="1" i="1" smtClean="0">
                                <a:solidFill>
                                  <a:schemeClr val="tx1"/>
                                </a:solidFill>
                                <a:latin typeface="Cambria Math" panose="02040503050406030204" pitchFamily="18" charset="0"/>
                              </a:rPr>
                            </m:ctrlPr>
                          </m:fPr>
                          <m:num>
                            <m:sSup>
                              <m:sSupPr>
                                <m:ctrlPr>
                                  <a:rPr lang="en-US" sz="2200" b="1" i="1" smtClean="0">
                                    <a:solidFill>
                                      <a:schemeClr val="tx1"/>
                                    </a:solidFill>
                                    <a:latin typeface="Cambria Math" panose="02040503050406030204" pitchFamily="18" charset="0"/>
                                  </a:rPr>
                                </m:ctrlPr>
                              </m:sSupPr>
                              <m:e>
                                <m:r>
                                  <a:rPr lang="en-US" sz="2200" b="1" i="1" smtClean="0">
                                    <a:solidFill>
                                      <a:schemeClr val="tx1"/>
                                    </a:solidFill>
                                    <a:latin typeface="Cambria Math" panose="02040503050406030204" pitchFamily="18" charset="0"/>
                                  </a:rPr>
                                  <m:t>𝑩</m:t>
                                </m:r>
                              </m:e>
                              <m:sup>
                                <m:r>
                                  <a:rPr lang="en-US" sz="2200" b="1" i="1" smtClean="0">
                                    <a:solidFill>
                                      <a:schemeClr val="tx1"/>
                                    </a:solidFill>
                                    <a:latin typeface="Cambria Math" panose="02040503050406030204" pitchFamily="18" charset="0"/>
                                  </a:rPr>
                                  <m:t>𝟐</m:t>
                                </m:r>
                              </m:sup>
                            </m:sSup>
                          </m:num>
                          <m:den>
                            <m:r>
                              <a:rPr lang="en-US" sz="2200" b="1" i="1" smtClean="0">
                                <a:solidFill>
                                  <a:schemeClr val="tx1"/>
                                </a:solidFill>
                                <a:latin typeface="Cambria Math" panose="02040503050406030204" pitchFamily="18" charset="0"/>
                              </a:rPr>
                              <m:t>𝟐</m:t>
                            </m:r>
                            <m:sSub>
                              <m:sSubPr>
                                <m:ctrlPr>
                                  <a:rPr lang="en-US" sz="2200" b="1" i="1" smtClean="0">
                                    <a:solidFill>
                                      <a:schemeClr val="tx1"/>
                                    </a:solidFill>
                                    <a:latin typeface="Cambria Math" panose="02040503050406030204" pitchFamily="18" charset="0"/>
                                  </a:rPr>
                                </m:ctrlPr>
                              </m:sSubPr>
                              <m:e>
                                <m:r>
                                  <m:rPr>
                                    <m:sty m:val="p"/>
                                  </m:rPr>
                                  <a:rPr lang="el-GR" sz="2200" b="1" i="1" smtClean="0">
                                    <a:solidFill>
                                      <a:schemeClr val="tx1"/>
                                    </a:solidFill>
                                    <a:latin typeface="Cambria Math" panose="02040503050406030204" pitchFamily="18" charset="0"/>
                                  </a:rPr>
                                  <m:t>μ</m:t>
                                </m:r>
                              </m:e>
                              <m:sub>
                                <m:r>
                                  <a:rPr lang="en-US" sz="2200" b="1" i="1" smtClean="0">
                                    <a:solidFill>
                                      <a:schemeClr val="tx1"/>
                                    </a:solidFill>
                                    <a:latin typeface="Cambria Math" panose="02040503050406030204" pitchFamily="18" charset="0"/>
                                  </a:rPr>
                                  <m:t>𝟎</m:t>
                                </m:r>
                              </m:sub>
                            </m:sSub>
                          </m:den>
                        </m:f>
                      </m:den>
                    </m:f>
                  </m:oMath>
                </a14:m>
                <a:endParaRPr lang="en-US" sz="2000" b="1" dirty="0" smtClean="0"/>
              </a:p>
              <a:p>
                <a:pPr lvl="1"/>
                <a:endParaRPr lang="en-US" sz="2000" b="1" dirty="0"/>
              </a:p>
              <a:p>
                <a:pPr marL="342900" indent="-342900">
                  <a:buFont typeface="Arial" panose="020B0604020202020204" pitchFamily="34" charset="0"/>
                  <a:buChar char="•"/>
                </a:pPr>
                <a:r>
                  <a:rPr lang="en-US" sz="2000" b="1" dirty="0" smtClean="0">
                    <a:solidFill>
                      <a:schemeClr val="tx1"/>
                    </a:solidFill>
                  </a:rPr>
                  <a:t>Plasma pressure (fusion output) pushes outwards and is balanced by magnetic pressure (economic cost)</a:t>
                </a:r>
                <a:endParaRPr lang="en-US" dirty="0">
                  <a:sym typeface="Wingdings" panose="05000000000000000000" pitchFamily="2" charset="2"/>
                </a:endParaRPr>
              </a:p>
              <a:p>
                <a:pPr marL="800100" lvl="1" indent="-342900">
                  <a:buFont typeface="Arial" panose="020B0604020202020204" pitchFamily="34" charset="0"/>
                  <a:buChar char="•"/>
                </a:pPr>
                <a:r>
                  <a:rPr lang="en-US" b="1" dirty="0">
                    <a:latin typeface="Symbol" panose="05050102010706020507" pitchFamily="18" charset="2"/>
                  </a:rPr>
                  <a:t>b </a:t>
                </a:r>
                <a14:m>
                  <m:oMath xmlns:m="http://schemas.openxmlformats.org/officeDocument/2006/math">
                    <m:r>
                      <a:rPr lang="en-US" i="1" smtClean="0">
                        <a:solidFill>
                          <a:schemeClr val="tx1"/>
                        </a:solidFill>
                        <a:latin typeface="Cambria Math" panose="02040503050406030204" pitchFamily="18" charset="0"/>
                      </a:rPr>
                      <m:t>∝ </m:t>
                    </m:r>
                  </m:oMath>
                </a14:m>
                <a:r>
                  <a:rPr lang="en-US" dirty="0" smtClean="0">
                    <a:solidFill>
                      <a:schemeClr val="tx1"/>
                    </a:solidFill>
                    <a:sym typeface="Wingdings" panose="05000000000000000000" pitchFamily="2" charset="2"/>
                  </a:rPr>
                  <a:t>output/cost</a:t>
                </a:r>
              </a:p>
              <a:p>
                <a:pPr marL="800100" lvl="1" indent="-342900">
                  <a:buFont typeface="Arial" panose="020B0604020202020204" pitchFamily="34" charset="0"/>
                  <a:buChar char="•"/>
                </a:pPr>
                <a:r>
                  <a:rPr lang="en-US" dirty="0" smtClean="0">
                    <a:solidFill>
                      <a:schemeClr val="tx1"/>
                    </a:solidFill>
                    <a:sym typeface="Wingdings" panose="05000000000000000000" pitchFamily="2" charset="2"/>
                  </a:rPr>
                  <a:t>“bang </a:t>
                </a:r>
                <a:r>
                  <a:rPr lang="en-US" dirty="0">
                    <a:solidFill>
                      <a:schemeClr val="tx1"/>
                    </a:solidFill>
                    <a:sym typeface="Wingdings" panose="05000000000000000000" pitchFamily="2" charset="2"/>
                  </a:rPr>
                  <a:t>for your magnetic buck”</a:t>
                </a:r>
              </a:p>
              <a:p>
                <a:pPr marL="342900" lvl="1"/>
                <a:endParaRPr lang="en-US" dirty="0">
                  <a:solidFill>
                    <a:schemeClr val="tx1"/>
                  </a:solidFill>
                  <a:sym typeface="Wingdings" panose="05000000000000000000" pitchFamily="2" charset="2"/>
                </a:endParaRPr>
              </a:p>
              <a:p>
                <a:pPr marL="285750" indent="-285750">
                  <a:buFont typeface="Arial" panose="020B0604020202020204" pitchFamily="34" charset="0"/>
                  <a:buChar char="•"/>
                </a:pPr>
                <a14:m>
                  <m:oMath xmlns:m="http://schemas.openxmlformats.org/officeDocument/2006/math">
                    <m:r>
                      <a:rPr lang="en-US" sz="2000" b="1" i="1">
                        <a:latin typeface="Cambria Math" panose="02040503050406030204" pitchFamily="18" charset="0"/>
                        <a:sym typeface="Wingdings" panose="05000000000000000000" pitchFamily="2" charset="2"/>
                      </a:rPr>
                      <m:t>𝜷</m:t>
                    </m:r>
                  </m:oMath>
                </a14:m>
                <a:r>
                  <a:rPr lang="en-US" sz="2000" b="1" dirty="0">
                    <a:sym typeface="Wingdings" panose="05000000000000000000" pitchFamily="2" charset="2"/>
                  </a:rPr>
                  <a:t> limit </a:t>
                </a:r>
                <a:r>
                  <a:rPr lang="en-US" sz="2000" b="1" dirty="0" smtClean="0">
                    <a:sym typeface="Wingdings" panose="05000000000000000000" pitchFamily="2" charset="2"/>
                  </a:rPr>
                  <a:t>(coupled with current limit) sets </a:t>
                </a:r>
                <a:br>
                  <a:rPr lang="en-US" sz="2000" b="1" dirty="0" smtClean="0">
                    <a:sym typeface="Wingdings" panose="05000000000000000000" pitchFamily="2" charset="2"/>
                  </a:rPr>
                </a:br>
                <a:r>
                  <a:rPr lang="en-US" sz="2000" b="1" dirty="0" smtClean="0">
                    <a:sym typeface="Wingdings" panose="05000000000000000000" pitchFamily="2" charset="2"/>
                  </a:rPr>
                  <a:t>tokamak </a:t>
                </a:r>
                <a:r>
                  <a:rPr lang="en-US" sz="2000" b="1" dirty="0">
                    <a:sym typeface="Wingdings" panose="05000000000000000000" pitchFamily="2" charset="2"/>
                  </a:rPr>
                  <a:t>operating </a:t>
                </a:r>
                <a:r>
                  <a:rPr lang="en-US" sz="2000" b="1" dirty="0" smtClean="0">
                    <a:sym typeface="Wingdings" panose="05000000000000000000" pitchFamily="2" charset="2"/>
                  </a:rPr>
                  <a:t>space</a:t>
                </a:r>
              </a:p>
              <a:p>
                <a:pPr marL="742950" lvl="1" indent="-285750">
                  <a:buFont typeface="Arial" panose="020B0604020202020204" pitchFamily="34" charset="0"/>
                  <a:buChar char="•"/>
                </a:pPr>
                <a:r>
                  <a:rPr lang="en-US" dirty="0" smtClean="0">
                    <a:solidFill>
                      <a:schemeClr val="tx1"/>
                    </a:solidFill>
                    <a:sym typeface="Wingdings" panose="05000000000000000000" pitchFamily="2" charset="2"/>
                  </a:rPr>
                  <a:t>Maximum </a:t>
                </a:r>
                <a:r>
                  <a:rPr lang="en-US" dirty="0">
                    <a:solidFill>
                      <a:schemeClr val="tx1"/>
                    </a:solidFill>
                    <a:sym typeface="Wingdings" panose="05000000000000000000" pitchFamily="2" charset="2"/>
                  </a:rPr>
                  <a:t>plasma pressure and current allowable for </a:t>
                </a:r>
                <a:r>
                  <a:rPr lang="en-US" dirty="0" smtClean="0">
                    <a:solidFill>
                      <a:schemeClr val="tx1"/>
                    </a:solidFill>
                    <a:sym typeface="Wingdings" panose="05000000000000000000" pitchFamily="2" charset="2"/>
                  </a:rPr>
                  <a:t>given </a:t>
                </a:r>
                <a:r>
                  <a:rPr lang="en-US" dirty="0">
                    <a:solidFill>
                      <a:schemeClr val="tx1"/>
                    </a:solidFill>
                    <a:sym typeface="Wingdings" panose="05000000000000000000" pitchFamily="2" charset="2"/>
                  </a:rPr>
                  <a:t>magnetic configuration</a:t>
                </a:r>
                <a:endParaRPr lang="en-US" dirty="0" smtClean="0">
                  <a:solidFill>
                    <a:schemeClr val="tx1"/>
                  </a:solidFill>
                  <a:sym typeface="Wingdings" panose="05000000000000000000" pitchFamily="2" charset="2"/>
                </a:endParaRPr>
              </a:p>
              <a:p>
                <a:pPr marL="742950" lvl="1" indent="-285750">
                  <a:buFont typeface="Arial" panose="020B0604020202020204" pitchFamily="34" charset="0"/>
                  <a:buChar char="•"/>
                </a:pPr>
                <a:endParaRPr lang="en-US" dirty="0">
                  <a:solidFill>
                    <a:schemeClr val="tx1"/>
                  </a:solidFill>
                  <a:sym typeface="Wingdings" panose="05000000000000000000" pitchFamily="2" charset="2"/>
                </a:endParaRPr>
              </a:p>
            </p:txBody>
          </p:sp>
        </mc:Choice>
        <mc:Fallback xmlns="">
          <p:sp>
            <p:nvSpPr>
              <p:cNvPr id="3" name="TextBox 2">
                <a:extLst>
                  <a:ext uri="{FF2B5EF4-FFF2-40B4-BE49-F238E27FC236}">
                    <a16:creationId xmlns:a16="http://schemas.microsoft.com/office/drawing/2014/main" id="{604368BA-6C98-FB25-32E3-62A4F72C97DD}"/>
                  </a:ext>
                </a:extLst>
              </p:cNvPr>
              <p:cNvSpPr txBox="1">
                <a:spLocks noRot="1" noChangeAspect="1" noMove="1" noResize="1" noEditPoints="1" noAdjustHandles="1" noChangeArrowheads="1" noChangeShapeType="1" noTextEdit="1"/>
              </p:cNvSpPr>
              <p:nvPr/>
            </p:nvSpPr>
            <p:spPr>
              <a:xfrm>
                <a:off x="24728" y="784987"/>
                <a:ext cx="6334813" cy="4444678"/>
              </a:xfrm>
              <a:prstGeom prst="rect">
                <a:avLst/>
              </a:prstGeom>
              <a:blipFill>
                <a:blip r:embed="rId3"/>
                <a:stretch>
                  <a:fillRect l="-866" t="-823" r="-385"/>
                </a:stretch>
              </a:blipFill>
            </p:spPr>
            <p:txBody>
              <a:bodyPr/>
              <a:lstStyle/>
              <a:p>
                <a:r>
                  <a:rPr lang="en-US">
                    <a:noFill/>
                  </a:rPr>
                  <a:t> </a:t>
                </a:r>
              </a:p>
            </p:txBody>
          </p:sp>
        </mc:Fallback>
      </mc:AlternateContent>
      <p:pic>
        <p:nvPicPr>
          <p:cNvPr id="8" name="Picture 7">
            <a:extLst>
              <a:ext uri="{FF2B5EF4-FFF2-40B4-BE49-F238E27FC236}">
                <a16:creationId xmlns:a16="http://schemas.microsoft.com/office/drawing/2014/main" id="{43B43DAF-5943-7741-7C63-FD2768F2D9CD}"/>
              </a:ext>
            </a:extLst>
          </p:cNvPr>
          <p:cNvPicPr>
            <a:picLocks noChangeAspect="1"/>
          </p:cNvPicPr>
          <p:nvPr/>
        </p:nvPicPr>
        <p:blipFill>
          <a:blip r:embed="rId4"/>
          <a:stretch>
            <a:fillRect/>
          </a:stretch>
        </p:blipFill>
        <p:spPr>
          <a:xfrm>
            <a:off x="5875030" y="1116819"/>
            <a:ext cx="3243033" cy="3079975"/>
          </a:xfrm>
          <a:prstGeom prst="rect">
            <a:avLst/>
          </a:prstGeom>
        </p:spPr>
      </p:pic>
      <p:sp>
        <p:nvSpPr>
          <p:cNvPr id="9" name="TextBox 8">
            <a:extLst>
              <a:ext uri="{FF2B5EF4-FFF2-40B4-BE49-F238E27FC236}">
                <a16:creationId xmlns:a16="http://schemas.microsoft.com/office/drawing/2014/main" id="{95809A22-9765-1BA1-B82D-49E72DE922F4}"/>
              </a:ext>
            </a:extLst>
          </p:cNvPr>
          <p:cNvSpPr txBox="1"/>
          <p:nvPr/>
        </p:nvSpPr>
        <p:spPr>
          <a:xfrm>
            <a:off x="6635261" y="4069836"/>
            <a:ext cx="2207082" cy="253916"/>
          </a:xfrm>
          <a:prstGeom prst="rect">
            <a:avLst/>
          </a:prstGeom>
          <a:noFill/>
        </p:spPr>
        <p:txBody>
          <a:bodyPr wrap="square" rtlCol="0">
            <a:spAutoFit/>
          </a:bodyPr>
          <a:lstStyle/>
          <a:p>
            <a:r>
              <a:rPr lang="en-US" sz="1050" dirty="0">
                <a:hlinkClick r:id="rId5"/>
              </a:rPr>
              <a:t>Taylor et al, </a:t>
            </a:r>
            <a:r>
              <a:rPr lang="en-US" sz="1050" dirty="0" err="1">
                <a:hlinkClick r:id="rId5"/>
              </a:rPr>
              <a:t>PoP</a:t>
            </a:r>
            <a:r>
              <a:rPr lang="en-US" sz="1050" dirty="0">
                <a:hlinkClick r:id="rId5"/>
              </a:rPr>
              <a:t> 2, 2390 (1995)</a:t>
            </a:r>
            <a:endParaRPr lang="en-US" sz="1050" dirty="0"/>
          </a:p>
        </p:txBody>
      </p:sp>
      <p:sp>
        <p:nvSpPr>
          <p:cNvPr id="5" name="TextBox 4"/>
          <p:cNvSpPr txBox="1"/>
          <p:nvPr/>
        </p:nvSpPr>
        <p:spPr>
          <a:xfrm>
            <a:off x="6088505" y="4396019"/>
            <a:ext cx="3029558" cy="461665"/>
          </a:xfrm>
          <a:prstGeom prst="rect">
            <a:avLst/>
          </a:prstGeom>
          <a:noFill/>
        </p:spPr>
        <p:txBody>
          <a:bodyPr wrap="square" rtlCol="0">
            <a:spAutoFit/>
          </a:bodyPr>
          <a:lstStyle/>
          <a:p>
            <a:r>
              <a:rPr lang="en-US" sz="1200" dirty="0" smtClean="0"/>
              <a:t>Tokamaks normalize to an empirical current limit:</a:t>
            </a:r>
            <a:endParaRPr lang="en-US" sz="1200" dirty="0"/>
          </a:p>
        </p:txBody>
      </p:sp>
      <p:pic>
        <p:nvPicPr>
          <p:cNvPr id="6" name="Picture 5"/>
          <p:cNvPicPr>
            <a:picLocks noChangeAspect="1"/>
          </p:cNvPicPr>
          <p:nvPr/>
        </p:nvPicPr>
        <p:blipFill>
          <a:blip r:embed="rId6"/>
          <a:stretch>
            <a:fillRect/>
          </a:stretch>
        </p:blipFill>
        <p:spPr>
          <a:xfrm>
            <a:off x="7184004" y="4631046"/>
            <a:ext cx="838559" cy="453275"/>
          </a:xfrm>
          <a:prstGeom prst="rect">
            <a:avLst/>
          </a:prstGeom>
        </p:spPr>
      </p:pic>
    </p:spTree>
    <p:extLst>
      <p:ext uri="{BB962C8B-B14F-4D97-AF65-F5344CB8AC3E}">
        <p14:creationId xmlns:p14="http://schemas.microsoft.com/office/powerpoint/2010/main" val="420402844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75695" y="195055"/>
            <a:ext cx="8179965" cy="318714"/>
          </a:xfrm>
          <a:prstGeom prst="rect">
            <a:avLst/>
          </a:prstGeom>
        </p:spPr>
        <p:txBody>
          <a:bodyPr vert="horz" wrap="square" lIns="0" tIns="23532" rIns="0" bIns="0" numCol="1" rtlCol="0" anchor="ctr" anchorCtr="0" compatLnSpc="1">
            <a:prstTxWarp prst="textNoShape">
              <a:avLst/>
            </a:prstTxWarp>
            <a:spAutoFit/>
          </a:bodyPr>
          <a:lstStyle/>
          <a:p>
            <a:pPr marL="8405" marR="3362" algn="ctr">
              <a:lnSpc>
                <a:spcPts val="2250"/>
              </a:lnSpc>
              <a:spcBef>
                <a:spcPts val="185"/>
              </a:spcBef>
              <a:tabLst>
                <a:tab pos="3337150" algn="l"/>
              </a:tabLst>
            </a:pPr>
            <a:r>
              <a:rPr lang="en-US" sz="2400" spc="-3" dirty="0"/>
              <a:t>Two g</a:t>
            </a:r>
            <a:r>
              <a:rPr lang="en-US" sz="2400" spc="-3" dirty="0" smtClean="0"/>
              <a:t>eneral types of tokamak magnetic topologies </a:t>
            </a:r>
            <a:endParaRPr sz="2400" spc="-3" dirty="0"/>
          </a:p>
        </p:txBody>
      </p:sp>
      <p:pic>
        <p:nvPicPr>
          <p:cNvPr id="3" name="object 3"/>
          <p:cNvPicPr/>
          <p:nvPr/>
        </p:nvPicPr>
        <p:blipFill>
          <a:blip r:embed="rId3" cstate="print"/>
          <a:stretch>
            <a:fillRect/>
          </a:stretch>
        </p:blipFill>
        <p:spPr>
          <a:xfrm>
            <a:off x="1875934" y="755559"/>
            <a:ext cx="5929457" cy="3580742"/>
          </a:xfrm>
          <a:prstGeom prst="rect">
            <a:avLst/>
          </a:prstGeom>
        </p:spPr>
      </p:pic>
      <p:sp>
        <p:nvSpPr>
          <p:cNvPr id="4" name="object 4"/>
          <p:cNvSpPr txBox="1"/>
          <p:nvPr/>
        </p:nvSpPr>
        <p:spPr>
          <a:xfrm>
            <a:off x="113122" y="1163332"/>
            <a:ext cx="2139884" cy="903528"/>
          </a:xfrm>
          <a:prstGeom prst="rect">
            <a:avLst/>
          </a:prstGeom>
          <a:ln>
            <a:solidFill>
              <a:schemeClr val="tx1"/>
            </a:solidFill>
          </a:ln>
        </p:spPr>
        <p:txBody>
          <a:bodyPr vert="horz" wrap="square" lIns="0" tIns="18490" rIns="0" bIns="0" rtlCol="0">
            <a:spAutoFit/>
          </a:bodyPr>
          <a:lstStyle/>
          <a:p>
            <a:pPr marL="8405" marR="3362">
              <a:lnSpc>
                <a:spcPts val="1721"/>
              </a:lnSpc>
              <a:spcBef>
                <a:spcPts val="146"/>
              </a:spcBef>
              <a:tabLst>
                <a:tab pos="740048" algn="l"/>
              </a:tabLst>
            </a:pPr>
            <a:r>
              <a:rPr sz="1456" b="1" dirty="0">
                <a:latin typeface="Century Gothic"/>
                <a:cs typeface="Century Gothic"/>
              </a:rPr>
              <a:t>Limiter:	</a:t>
            </a:r>
            <a:endParaRPr lang="en-US" sz="1456" b="1" dirty="0" smtClean="0">
              <a:latin typeface="Century Gothic"/>
              <a:cs typeface="Century Gothic"/>
            </a:endParaRPr>
          </a:p>
          <a:p>
            <a:pPr marL="8405" marR="3362">
              <a:lnSpc>
                <a:spcPts val="1721"/>
              </a:lnSpc>
              <a:spcBef>
                <a:spcPts val="146"/>
              </a:spcBef>
              <a:tabLst>
                <a:tab pos="740048" algn="l"/>
              </a:tabLst>
            </a:pPr>
            <a:r>
              <a:rPr lang="en-US" sz="1456" b="1" dirty="0">
                <a:latin typeface="Century Gothic"/>
                <a:cs typeface="Century Gothic"/>
              </a:rPr>
              <a:t>A</a:t>
            </a:r>
            <a:r>
              <a:rPr sz="1456" b="1" dirty="0" smtClean="0">
                <a:latin typeface="Century Gothic"/>
                <a:cs typeface="Century Gothic"/>
              </a:rPr>
              <a:t> </a:t>
            </a:r>
            <a:r>
              <a:rPr sz="1456" b="1" spc="-3" dirty="0">
                <a:latin typeface="Century Gothic"/>
                <a:cs typeface="Century Gothic"/>
              </a:rPr>
              <a:t>physical </a:t>
            </a:r>
            <a:r>
              <a:rPr sz="1456" b="1" dirty="0">
                <a:latin typeface="Century Gothic"/>
                <a:cs typeface="Century Gothic"/>
              </a:rPr>
              <a:t>structure </a:t>
            </a:r>
            <a:r>
              <a:rPr sz="1456" b="1" spc="3" dirty="0">
                <a:latin typeface="Century Gothic"/>
                <a:cs typeface="Century Gothic"/>
              </a:rPr>
              <a:t> </a:t>
            </a:r>
            <a:r>
              <a:rPr sz="1456" b="1" spc="-3" dirty="0">
                <a:latin typeface="Century Gothic"/>
                <a:cs typeface="Century Gothic"/>
              </a:rPr>
              <a:t>intentionally </a:t>
            </a:r>
            <a:r>
              <a:rPr sz="1456" b="1" dirty="0">
                <a:latin typeface="Century Gothic"/>
                <a:cs typeface="Century Gothic"/>
              </a:rPr>
              <a:t>intersects a </a:t>
            </a:r>
            <a:r>
              <a:rPr sz="1456" b="1" spc="-3" dirty="0">
                <a:latin typeface="Century Gothic"/>
                <a:cs typeface="Century Gothic"/>
              </a:rPr>
              <a:t>set of </a:t>
            </a:r>
            <a:r>
              <a:rPr sz="1456" b="1" dirty="0">
                <a:latin typeface="Century Gothic"/>
                <a:cs typeface="Century Gothic"/>
              </a:rPr>
              <a:t>flux </a:t>
            </a:r>
            <a:r>
              <a:rPr sz="1456" b="1" spc="-400" dirty="0">
                <a:latin typeface="Century Gothic"/>
                <a:cs typeface="Century Gothic"/>
              </a:rPr>
              <a:t> </a:t>
            </a:r>
            <a:r>
              <a:rPr sz="1456" b="1" dirty="0">
                <a:latin typeface="Century Gothic"/>
                <a:cs typeface="Century Gothic"/>
              </a:rPr>
              <a:t>surfaces</a:t>
            </a:r>
            <a:endParaRPr sz="1456" dirty="0">
              <a:latin typeface="Century Gothic"/>
              <a:cs typeface="Century Gothic"/>
            </a:endParaRPr>
          </a:p>
        </p:txBody>
      </p:sp>
      <p:sp>
        <p:nvSpPr>
          <p:cNvPr id="6" name="object 6"/>
          <p:cNvSpPr txBox="1"/>
          <p:nvPr/>
        </p:nvSpPr>
        <p:spPr>
          <a:xfrm>
            <a:off x="4382450" y="4730547"/>
            <a:ext cx="4523776" cy="317112"/>
          </a:xfrm>
          <a:prstGeom prst="rect">
            <a:avLst/>
          </a:prstGeom>
        </p:spPr>
        <p:txBody>
          <a:bodyPr vert="horz" wrap="square" lIns="0" tIns="9245" rIns="0" bIns="0" rtlCol="0">
            <a:spAutoFit/>
          </a:bodyPr>
          <a:lstStyle/>
          <a:p>
            <a:pPr marL="8405">
              <a:spcBef>
                <a:spcPts val="73"/>
              </a:spcBef>
            </a:pPr>
            <a:r>
              <a:rPr lang="en-US" sz="1000" b="1" dirty="0">
                <a:latin typeface="Century Gothic"/>
                <a:cs typeface="Century Gothic"/>
              </a:rPr>
              <a:t>R. </a:t>
            </a:r>
            <a:r>
              <a:rPr lang="en-US" sz="1000" b="1" spc="-5" dirty="0">
                <a:latin typeface="Century Gothic"/>
                <a:cs typeface="Century Gothic"/>
              </a:rPr>
              <a:t>A.</a:t>
            </a:r>
            <a:r>
              <a:rPr lang="en-US" sz="1000" b="1" dirty="0">
                <a:latin typeface="Century Gothic"/>
                <a:cs typeface="Century Gothic"/>
              </a:rPr>
              <a:t> </a:t>
            </a:r>
            <a:r>
              <a:rPr lang="en-US" sz="1000" b="1" spc="-5" dirty="0">
                <a:latin typeface="Century Gothic"/>
                <a:cs typeface="Century Gothic"/>
              </a:rPr>
              <a:t>Pitts,</a:t>
            </a:r>
            <a:r>
              <a:rPr lang="en-US" sz="1000" b="1" dirty="0">
                <a:latin typeface="Century Gothic"/>
                <a:cs typeface="Century Gothic"/>
              </a:rPr>
              <a:t> </a:t>
            </a:r>
            <a:r>
              <a:rPr lang="en-US" sz="1000" b="1" spc="-5" dirty="0">
                <a:latin typeface="Century Gothic"/>
                <a:cs typeface="Century Gothic"/>
              </a:rPr>
              <a:t>“Tokamak</a:t>
            </a:r>
            <a:r>
              <a:rPr lang="en-US" sz="1000" b="1" dirty="0">
                <a:latin typeface="Century Gothic"/>
                <a:cs typeface="Century Gothic"/>
              </a:rPr>
              <a:t> </a:t>
            </a:r>
            <a:r>
              <a:rPr lang="en-US" sz="1000" b="1" spc="-5" dirty="0">
                <a:latin typeface="Century Gothic"/>
                <a:cs typeface="Century Gothic"/>
              </a:rPr>
              <a:t>edge</a:t>
            </a:r>
            <a:r>
              <a:rPr lang="en-US" sz="1000" b="1" spc="5" dirty="0">
                <a:latin typeface="Century Gothic"/>
                <a:cs typeface="Century Gothic"/>
              </a:rPr>
              <a:t> </a:t>
            </a:r>
            <a:r>
              <a:rPr lang="en-US" sz="1000" b="1" spc="-5" dirty="0">
                <a:latin typeface="Century Gothic"/>
                <a:cs typeface="Century Gothic"/>
              </a:rPr>
              <a:t>physics</a:t>
            </a:r>
            <a:r>
              <a:rPr lang="en-US" sz="1000" b="1" dirty="0">
                <a:latin typeface="Century Gothic"/>
                <a:cs typeface="Century Gothic"/>
              </a:rPr>
              <a:t> and </a:t>
            </a:r>
            <a:r>
              <a:rPr lang="en-US" sz="1000" b="1" spc="-5" dirty="0">
                <a:latin typeface="Century Gothic"/>
                <a:cs typeface="Century Gothic"/>
              </a:rPr>
              <a:t>plasma</a:t>
            </a:r>
            <a:r>
              <a:rPr lang="en-US" sz="1000" b="1" dirty="0">
                <a:latin typeface="Century Gothic"/>
                <a:cs typeface="Century Gothic"/>
              </a:rPr>
              <a:t> </a:t>
            </a:r>
            <a:r>
              <a:rPr lang="en-US" sz="1000" b="1" spc="-5" dirty="0">
                <a:latin typeface="Century Gothic"/>
                <a:cs typeface="Century Gothic"/>
              </a:rPr>
              <a:t>surface </a:t>
            </a:r>
            <a:r>
              <a:rPr lang="en-US" sz="1000" b="1" dirty="0">
                <a:latin typeface="Century Gothic"/>
                <a:cs typeface="Century Gothic"/>
              </a:rPr>
              <a:t> </a:t>
            </a:r>
            <a:r>
              <a:rPr lang="en-US" sz="1000" b="1" spc="-5" dirty="0">
                <a:latin typeface="Century Gothic"/>
                <a:cs typeface="Century Gothic"/>
              </a:rPr>
              <a:t>interactions” </a:t>
            </a:r>
            <a:r>
              <a:rPr lang="en-US" sz="1000" b="1" dirty="0">
                <a:latin typeface="Century Gothic"/>
                <a:cs typeface="Century Gothic"/>
              </a:rPr>
              <a:t>2007 </a:t>
            </a:r>
            <a:r>
              <a:rPr lang="en-US" sz="1000" b="1" spc="5" dirty="0">
                <a:solidFill>
                  <a:srgbClr val="009999"/>
                </a:solidFill>
                <a:latin typeface="Century Gothic"/>
                <a:cs typeface="Century Gothic"/>
              </a:rPr>
              <a:t> </a:t>
            </a:r>
            <a:r>
              <a:rPr lang="en-US" sz="1000" b="1" u="sng" spc="-5" dirty="0">
                <a:solidFill>
                  <a:srgbClr val="009999"/>
                </a:solidFill>
                <a:uFill>
                  <a:solidFill>
                    <a:srgbClr val="00A8A9"/>
                  </a:solidFill>
                </a:uFill>
                <a:latin typeface="Century Gothic"/>
                <a:cs typeface="Century Gothic"/>
              </a:rPr>
              <a:t>https://crppwww.epfl.ch/~pitts/pitts/pitts_varenna_27_09_2007.pdf</a:t>
            </a:r>
            <a:endParaRPr sz="1191" dirty="0">
              <a:latin typeface="Century Gothic"/>
              <a:cs typeface="Century Gothic"/>
            </a:endParaRPr>
          </a:p>
        </p:txBody>
      </p:sp>
      <p:sp>
        <p:nvSpPr>
          <p:cNvPr id="5" name="object 5"/>
          <p:cNvSpPr txBox="1"/>
          <p:nvPr/>
        </p:nvSpPr>
        <p:spPr>
          <a:xfrm>
            <a:off x="7305770" y="3687387"/>
            <a:ext cx="1838227" cy="890704"/>
          </a:xfrm>
          <a:prstGeom prst="rect">
            <a:avLst/>
          </a:prstGeom>
          <a:ln>
            <a:solidFill>
              <a:schemeClr val="tx1"/>
            </a:solidFill>
          </a:ln>
        </p:spPr>
        <p:txBody>
          <a:bodyPr vert="horz" wrap="square" lIns="0" tIns="18490" rIns="0" bIns="0" rtlCol="0">
            <a:spAutoFit/>
          </a:bodyPr>
          <a:lstStyle/>
          <a:p>
            <a:pPr marL="8405" marR="3362">
              <a:lnSpc>
                <a:spcPts val="1721"/>
              </a:lnSpc>
              <a:spcBef>
                <a:spcPts val="146"/>
              </a:spcBef>
            </a:pPr>
            <a:r>
              <a:rPr sz="1456" b="1" spc="-3" dirty="0">
                <a:latin typeface="Century Gothic"/>
                <a:cs typeface="Century Gothic"/>
              </a:rPr>
              <a:t>Divertor: </a:t>
            </a:r>
            <a:r>
              <a:rPr lang="en-US" sz="1456" b="1" spc="-3" dirty="0" smtClean="0">
                <a:latin typeface="Century Gothic"/>
                <a:cs typeface="Century Gothic"/>
              </a:rPr>
              <a:t/>
            </a:r>
            <a:br>
              <a:rPr lang="en-US" sz="1456" b="1" spc="-3" dirty="0" smtClean="0">
                <a:latin typeface="Century Gothic"/>
                <a:cs typeface="Century Gothic"/>
              </a:rPr>
            </a:br>
            <a:r>
              <a:rPr lang="en-US" sz="1456" b="1" spc="-3" dirty="0">
                <a:latin typeface="Century Gothic"/>
                <a:cs typeface="Century Gothic"/>
              </a:rPr>
              <a:t>M</a:t>
            </a:r>
            <a:r>
              <a:rPr sz="1456" b="1" spc="-3" dirty="0" smtClean="0">
                <a:latin typeface="Century Gothic"/>
                <a:cs typeface="Century Gothic"/>
              </a:rPr>
              <a:t>agnetic </a:t>
            </a:r>
            <a:r>
              <a:rPr sz="1456" b="1" dirty="0">
                <a:latin typeface="Century Gothic"/>
                <a:cs typeface="Century Gothic"/>
              </a:rPr>
              <a:t>structure </a:t>
            </a:r>
            <a:r>
              <a:rPr sz="1456" b="1" spc="-3" dirty="0">
                <a:latin typeface="Century Gothic"/>
                <a:cs typeface="Century Gothic"/>
              </a:rPr>
              <a:t>is </a:t>
            </a:r>
            <a:r>
              <a:rPr sz="1456" b="1" spc="-400" dirty="0">
                <a:latin typeface="Century Gothic"/>
                <a:cs typeface="Century Gothic"/>
              </a:rPr>
              <a:t> </a:t>
            </a:r>
            <a:r>
              <a:rPr sz="1456" b="1" spc="-3" dirty="0">
                <a:latin typeface="Century Gothic"/>
                <a:cs typeface="Century Gothic"/>
              </a:rPr>
              <a:t>created</a:t>
            </a:r>
            <a:r>
              <a:rPr sz="1456" b="1" spc="-7" dirty="0">
                <a:latin typeface="Century Gothic"/>
                <a:cs typeface="Century Gothic"/>
              </a:rPr>
              <a:t> </a:t>
            </a:r>
            <a:r>
              <a:rPr sz="1456" b="1" dirty="0">
                <a:latin typeface="Century Gothic"/>
                <a:cs typeface="Century Gothic"/>
              </a:rPr>
              <a:t>to</a:t>
            </a:r>
            <a:r>
              <a:rPr sz="1456" b="1" spc="-3" dirty="0">
                <a:latin typeface="Century Gothic"/>
                <a:cs typeface="Century Gothic"/>
              </a:rPr>
              <a:t> localize exhaust</a:t>
            </a:r>
            <a:endParaRPr sz="1456" dirty="0">
              <a:latin typeface="Century Gothic"/>
              <a:cs typeface="Century Gothic"/>
            </a:endParaRPr>
          </a:p>
        </p:txBody>
      </p:sp>
    </p:spTree>
    <p:extLst>
      <p:ext uri="{BB962C8B-B14F-4D97-AF65-F5344CB8AC3E}">
        <p14:creationId xmlns:p14="http://schemas.microsoft.com/office/powerpoint/2010/main" val="336265036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936C36-4BDA-4513-AF23-137660249A37}"/>
              </a:ext>
            </a:extLst>
          </p:cNvPr>
          <p:cNvSpPr>
            <a:spLocks noGrp="1"/>
          </p:cNvSpPr>
          <p:nvPr>
            <p:ph type="ctrTitle"/>
          </p:nvPr>
        </p:nvSpPr>
        <p:spPr/>
        <p:txBody>
          <a:bodyPr/>
          <a:lstStyle/>
          <a:p>
            <a:r>
              <a:rPr lang="en-US" sz="2700" dirty="0"/>
              <a:t>Poloidal field coils </a:t>
            </a:r>
            <a:r>
              <a:rPr lang="en-US" sz="2700" dirty="0" smtClean="0"/>
              <a:t>control </a:t>
            </a:r>
            <a:r>
              <a:rPr lang="en-US" sz="2700" dirty="0"/>
              <a:t>plasma shape</a:t>
            </a:r>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604368BA-6C98-FB25-32E3-62A4F72C97DD}"/>
                  </a:ext>
                </a:extLst>
              </p:cNvPr>
              <p:cNvSpPr txBox="1"/>
              <p:nvPr/>
            </p:nvSpPr>
            <p:spPr>
              <a:xfrm>
                <a:off x="119496" y="796084"/>
                <a:ext cx="4119884" cy="3881319"/>
              </a:xfrm>
              <a:prstGeom prst="rect">
                <a:avLst/>
              </a:prstGeom>
              <a:noFill/>
            </p:spPr>
            <p:txBody>
              <a:bodyPr wrap="square" rtlCol="0">
                <a:spAutoFit/>
              </a:bodyPr>
              <a:lstStyle/>
              <a:p>
                <a:pPr marL="214313" indent="-214313">
                  <a:buFont typeface="Arial" panose="020B0604020202020204" pitchFamily="34" charset="0"/>
                  <a:buChar char="•"/>
                </a:pPr>
                <a:r>
                  <a:rPr lang="en-US" sz="2000" b="1" dirty="0" smtClean="0"/>
                  <a:t>Poloidal coils generate </a:t>
                </a:r>
                <a:r>
                  <a:rPr lang="en-US" sz="2000" b="1" dirty="0"/>
                  <a:t>the confining fields that shape the </a:t>
                </a:r>
                <a:r>
                  <a:rPr lang="en-US" sz="2000" b="1" dirty="0" smtClean="0"/>
                  <a:t>plasma</a:t>
                </a:r>
                <a:endParaRPr lang="en-US" sz="2000" dirty="0"/>
              </a:p>
              <a:p>
                <a:pPr marL="214313" indent="-214313">
                  <a:buFont typeface="Arial" panose="020B0604020202020204" pitchFamily="34" charset="0"/>
                  <a:buChar char="•"/>
                </a:pPr>
                <a:endParaRPr lang="en-US" sz="1500" dirty="0"/>
              </a:p>
              <a:p>
                <a:pPr marL="214313" indent="-214313">
                  <a:buFont typeface="Arial" panose="020B0604020202020204" pitchFamily="34" charset="0"/>
                  <a:buChar char="•"/>
                </a:pPr>
                <a:r>
                  <a:rPr lang="en-US" sz="2000" b="1" dirty="0"/>
                  <a:t>Plasma shape impacts </a:t>
                </a:r>
                <a:r>
                  <a:rPr lang="en-US" sz="2000" b="1" dirty="0" smtClean="0"/>
                  <a:t>stability and wall interactions</a:t>
                </a:r>
                <a:endParaRPr lang="en-US" sz="2000" b="1" dirty="0"/>
              </a:p>
              <a:p>
                <a:endParaRPr lang="en-US" sz="1500" dirty="0"/>
              </a:p>
              <a:p>
                <a:pPr marL="214313" indent="-214313">
                  <a:buFont typeface="Arial" panose="020B0604020202020204" pitchFamily="34" charset="0"/>
                  <a:buChar char="•"/>
                </a:pPr>
                <a:r>
                  <a:rPr lang="en-US" sz="2000" b="1" dirty="0"/>
                  <a:t>Free parameters for shape control:</a:t>
                </a:r>
              </a:p>
              <a:p>
                <a:pPr marL="557213" lvl="1" indent="-214313">
                  <a:buFont typeface="Century Gothic" panose="020B0502020202020204" pitchFamily="34" charset="0"/>
                  <a:buChar char="–"/>
                </a:pPr>
                <a:r>
                  <a:rPr lang="en-US" sz="1500" dirty="0">
                    <a:solidFill>
                      <a:srgbClr val="0070C0"/>
                    </a:solidFill>
                  </a:rPr>
                  <a:t>Magnetic major (R), minor (a) radius</a:t>
                </a:r>
              </a:p>
              <a:p>
                <a:pPr marL="557213" lvl="1" indent="-214313">
                  <a:buFont typeface="Century Gothic" panose="020B0502020202020204" pitchFamily="34" charset="0"/>
                  <a:buChar char="–"/>
                </a:pPr>
                <a:r>
                  <a:rPr lang="en-US" sz="1500" dirty="0">
                    <a:solidFill>
                      <a:srgbClr val="0070C0"/>
                    </a:solidFill>
                  </a:rPr>
                  <a:t>Triangularity, </a:t>
                </a:r>
                <a14:m>
                  <m:oMath xmlns:m="http://schemas.openxmlformats.org/officeDocument/2006/math">
                    <m:sSub>
                      <m:sSubPr>
                        <m:ctrlPr>
                          <a:rPr lang="en-US" sz="1500" i="1">
                            <a:solidFill>
                              <a:srgbClr val="0070C0"/>
                            </a:solidFill>
                            <a:latin typeface="Cambria Math" panose="02040503050406030204" pitchFamily="18" charset="0"/>
                          </a:rPr>
                        </m:ctrlPr>
                      </m:sSubPr>
                      <m:e>
                        <m:r>
                          <a:rPr lang="en-US" sz="1500" i="1">
                            <a:solidFill>
                              <a:srgbClr val="0070C0"/>
                            </a:solidFill>
                            <a:latin typeface="Cambria Math" panose="02040503050406030204" pitchFamily="18" charset="0"/>
                          </a:rPr>
                          <m:t>𝛿</m:t>
                        </m:r>
                      </m:e>
                      <m:sub>
                        <m:r>
                          <a:rPr lang="en-US" sz="1500" i="1">
                            <a:solidFill>
                              <a:srgbClr val="0070C0"/>
                            </a:solidFill>
                            <a:latin typeface="Cambria Math" panose="02040503050406030204" pitchFamily="18" charset="0"/>
                          </a:rPr>
                          <m:t>𝑢𝑝</m:t>
                        </m:r>
                      </m:sub>
                    </m:sSub>
                    <m:r>
                      <a:rPr lang="en-US" sz="1500" i="1">
                        <a:solidFill>
                          <a:srgbClr val="0070C0"/>
                        </a:solidFill>
                        <a:latin typeface="Cambria Math" panose="02040503050406030204" pitchFamily="18" charset="0"/>
                      </a:rPr>
                      <m:t>=(</m:t>
                    </m:r>
                    <m:sSub>
                      <m:sSubPr>
                        <m:ctrlPr>
                          <a:rPr lang="en-US" sz="1500" i="1">
                            <a:solidFill>
                              <a:srgbClr val="0070C0"/>
                            </a:solidFill>
                            <a:latin typeface="Cambria Math" panose="02040503050406030204" pitchFamily="18" charset="0"/>
                          </a:rPr>
                        </m:ctrlPr>
                      </m:sSubPr>
                      <m:e>
                        <m:r>
                          <a:rPr lang="en-US" sz="1500" i="1">
                            <a:solidFill>
                              <a:srgbClr val="0070C0"/>
                            </a:solidFill>
                            <a:latin typeface="Cambria Math" panose="02040503050406030204" pitchFamily="18" charset="0"/>
                          </a:rPr>
                          <m:t>𝑅</m:t>
                        </m:r>
                      </m:e>
                      <m:sub>
                        <m:r>
                          <a:rPr lang="en-US" sz="1500" i="1">
                            <a:solidFill>
                              <a:srgbClr val="0070C0"/>
                            </a:solidFill>
                            <a:latin typeface="Cambria Math" panose="02040503050406030204" pitchFamily="18" charset="0"/>
                          </a:rPr>
                          <m:t>𝑔𝑒𝑜</m:t>
                        </m:r>
                      </m:sub>
                    </m:sSub>
                    <m:r>
                      <a:rPr lang="en-US" sz="1500" i="1">
                        <a:solidFill>
                          <a:srgbClr val="0070C0"/>
                        </a:solidFill>
                        <a:latin typeface="Cambria Math" panose="02040503050406030204" pitchFamily="18" charset="0"/>
                      </a:rPr>
                      <m:t>−</m:t>
                    </m:r>
                    <m:sSub>
                      <m:sSubPr>
                        <m:ctrlPr>
                          <a:rPr lang="en-US" sz="1500" i="1">
                            <a:solidFill>
                              <a:srgbClr val="0070C0"/>
                            </a:solidFill>
                            <a:latin typeface="Cambria Math" panose="02040503050406030204" pitchFamily="18" charset="0"/>
                          </a:rPr>
                        </m:ctrlPr>
                      </m:sSubPr>
                      <m:e>
                        <m:r>
                          <a:rPr lang="en-US" sz="1500" i="1">
                            <a:solidFill>
                              <a:srgbClr val="0070C0"/>
                            </a:solidFill>
                            <a:latin typeface="Cambria Math" panose="02040503050406030204" pitchFamily="18" charset="0"/>
                          </a:rPr>
                          <m:t>𝑅</m:t>
                        </m:r>
                      </m:e>
                      <m:sub>
                        <m:r>
                          <a:rPr lang="en-US" sz="1500" i="1">
                            <a:solidFill>
                              <a:srgbClr val="0070C0"/>
                            </a:solidFill>
                            <a:latin typeface="Cambria Math" panose="02040503050406030204" pitchFamily="18" charset="0"/>
                          </a:rPr>
                          <m:t>𝑢𝑝</m:t>
                        </m:r>
                      </m:sub>
                    </m:sSub>
                    <m:r>
                      <a:rPr lang="en-US" sz="1500" i="1">
                        <a:solidFill>
                          <a:srgbClr val="0070C0"/>
                        </a:solidFill>
                        <a:latin typeface="Cambria Math" panose="02040503050406030204" pitchFamily="18" charset="0"/>
                      </a:rPr>
                      <m:t>)/</m:t>
                    </m:r>
                    <m:r>
                      <a:rPr lang="en-US" sz="1500" i="1">
                        <a:solidFill>
                          <a:srgbClr val="0070C0"/>
                        </a:solidFill>
                        <a:latin typeface="Cambria Math" panose="02040503050406030204" pitchFamily="18" charset="0"/>
                      </a:rPr>
                      <m:t>𝑎</m:t>
                    </m:r>
                  </m:oMath>
                </a14:m>
                <a:endParaRPr lang="en-US" sz="1500" dirty="0">
                  <a:solidFill>
                    <a:srgbClr val="0070C0"/>
                  </a:solidFill>
                </a:endParaRPr>
              </a:p>
              <a:p>
                <a:pPr marL="557213" lvl="1" indent="-214313">
                  <a:buFont typeface="Century Gothic" panose="020B0502020202020204" pitchFamily="34" charset="0"/>
                  <a:buChar char="–"/>
                </a:pPr>
                <a:r>
                  <a:rPr lang="en-US" sz="1500" dirty="0">
                    <a:solidFill>
                      <a:srgbClr val="0070C0"/>
                    </a:solidFill>
                  </a:rPr>
                  <a:t>Elongation, </a:t>
                </a:r>
                <a14:m>
                  <m:oMath xmlns:m="http://schemas.openxmlformats.org/officeDocument/2006/math">
                    <m:r>
                      <a:rPr lang="en-US" sz="1500" i="1">
                        <a:solidFill>
                          <a:srgbClr val="0070C0"/>
                        </a:solidFill>
                        <a:latin typeface="Cambria Math" panose="02040503050406030204" pitchFamily="18" charset="0"/>
                      </a:rPr>
                      <m:t>𝜅</m:t>
                    </m:r>
                    <m:r>
                      <a:rPr lang="en-US" sz="1500" i="1">
                        <a:solidFill>
                          <a:srgbClr val="0070C0"/>
                        </a:solidFill>
                        <a:latin typeface="Cambria Math" panose="02040503050406030204" pitchFamily="18" charset="0"/>
                      </a:rPr>
                      <m:t>=</m:t>
                    </m:r>
                    <m:r>
                      <a:rPr lang="en-US" sz="1500" i="1">
                        <a:solidFill>
                          <a:srgbClr val="0070C0"/>
                        </a:solidFill>
                        <a:latin typeface="Cambria Math" panose="02040503050406030204" pitchFamily="18" charset="0"/>
                      </a:rPr>
                      <m:t>𝑎</m:t>
                    </m:r>
                    <m:r>
                      <a:rPr lang="en-US" sz="1500" i="1">
                        <a:solidFill>
                          <a:srgbClr val="0070C0"/>
                        </a:solidFill>
                        <a:latin typeface="Cambria Math" panose="02040503050406030204" pitchFamily="18" charset="0"/>
                      </a:rPr>
                      <m:t>/</m:t>
                    </m:r>
                    <m:r>
                      <a:rPr lang="en-US" sz="1500" i="1">
                        <a:solidFill>
                          <a:srgbClr val="0070C0"/>
                        </a:solidFill>
                        <a:latin typeface="Cambria Math" panose="02040503050406030204" pitchFamily="18" charset="0"/>
                      </a:rPr>
                      <m:t>𝑏</m:t>
                    </m:r>
                  </m:oMath>
                </a14:m>
                <a:endParaRPr lang="en-US" sz="1500" dirty="0">
                  <a:solidFill>
                    <a:srgbClr val="0070C0"/>
                  </a:solidFill>
                </a:endParaRPr>
              </a:p>
              <a:p>
                <a:pPr marL="557213" lvl="1" indent="-214313">
                  <a:buFont typeface="Century Gothic" panose="020B0502020202020204" pitchFamily="34" charset="0"/>
                  <a:buChar char="–"/>
                </a:pPr>
                <a:r>
                  <a:rPr lang="en-US" sz="1500" dirty="0">
                    <a:solidFill>
                      <a:srgbClr val="0070C0"/>
                    </a:solidFill>
                  </a:rPr>
                  <a:t>X-point location</a:t>
                </a:r>
              </a:p>
              <a:p>
                <a:pPr marL="557213" lvl="1" indent="-214313">
                  <a:buFont typeface="Century Gothic" panose="020B0502020202020204" pitchFamily="34" charset="0"/>
                  <a:buChar char="–"/>
                </a:pPr>
                <a:r>
                  <a:rPr lang="en-US" sz="1500" dirty="0">
                    <a:solidFill>
                      <a:srgbClr val="0070C0"/>
                    </a:solidFill>
                  </a:rPr>
                  <a:t>Separatrix location</a:t>
                </a:r>
              </a:p>
            </p:txBody>
          </p:sp>
        </mc:Choice>
        <mc:Fallback xmlns="">
          <p:sp>
            <p:nvSpPr>
              <p:cNvPr id="3" name="TextBox 2">
                <a:extLst>
                  <a:ext uri="{FF2B5EF4-FFF2-40B4-BE49-F238E27FC236}">
                    <a16:creationId xmlns:a16="http://schemas.microsoft.com/office/drawing/2014/main" id="{604368BA-6C98-FB25-32E3-62A4F72C97DD}"/>
                  </a:ext>
                </a:extLst>
              </p:cNvPr>
              <p:cNvSpPr txBox="1">
                <a:spLocks noRot="1" noChangeAspect="1" noMove="1" noResize="1" noEditPoints="1" noAdjustHandles="1" noChangeArrowheads="1" noChangeShapeType="1" noTextEdit="1"/>
              </p:cNvSpPr>
              <p:nvPr/>
            </p:nvSpPr>
            <p:spPr>
              <a:xfrm>
                <a:off x="119496" y="796084"/>
                <a:ext cx="4119884" cy="3881319"/>
              </a:xfrm>
              <a:prstGeom prst="rect">
                <a:avLst/>
              </a:prstGeom>
              <a:blipFill>
                <a:blip r:embed="rId3"/>
                <a:stretch>
                  <a:fillRect l="-1333" t="-943" r="-2370" b="-943"/>
                </a:stretch>
              </a:blipFill>
            </p:spPr>
            <p:txBody>
              <a:bodyPr/>
              <a:lstStyle/>
              <a:p>
                <a:r>
                  <a:rPr lang="en-US">
                    <a:noFill/>
                  </a:rPr>
                  <a:t> </a:t>
                </a:r>
              </a:p>
            </p:txBody>
          </p:sp>
        </mc:Fallback>
      </mc:AlternateContent>
      <p:pic>
        <p:nvPicPr>
          <p:cNvPr id="4104" name="Picture 8" descr="Plasma Magnetic Control in Tokamak Devices | SpringerLink">
            <a:extLst>
              <a:ext uri="{FF2B5EF4-FFF2-40B4-BE49-F238E27FC236}">
                <a16:creationId xmlns:a16="http://schemas.microsoft.com/office/drawing/2014/main" id="{45C024A6-8C48-CCFB-33AA-C638876EC0E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9993" t="3619" b="4295"/>
          <a:stretch/>
        </p:blipFill>
        <p:spPr bwMode="auto">
          <a:xfrm>
            <a:off x="6629074" y="1402492"/>
            <a:ext cx="2179169" cy="2947086"/>
          </a:xfrm>
          <a:prstGeom prst="rect">
            <a:avLst/>
          </a:prstGeom>
          <a:noFill/>
          <a:extLst>
            <a:ext uri="{909E8E84-426E-40DD-AFC4-6F175D3DCCD1}">
              <a14:hiddenFill xmlns:a14="http://schemas.microsoft.com/office/drawing/2010/main">
                <a:solidFill>
                  <a:srgbClr val="FFFFFF"/>
                </a:solidFill>
              </a14:hiddenFill>
            </a:ext>
          </a:extLst>
        </p:spPr>
      </p:pic>
      <p:sp>
        <p:nvSpPr>
          <p:cNvPr id="6" name="AutoShape 10" descr="Geometry of the EAST tokamak: 2D view in the poloidal plane and 3D view...  | Download Scientific Diagram">
            <a:extLst>
              <a:ext uri="{FF2B5EF4-FFF2-40B4-BE49-F238E27FC236}">
                <a16:creationId xmlns:a16="http://schemas.microsoft.com/office/drawing/2014/main" id="{2FCA1455-5AEB-4492-C137-6EA288D5D43E}"/>
              </a:ext>
            </a:extLst>
          </p:cNvPr>
          <p:cNvSpPr>
            <a:spLocks noChangeAspect="1" noChangeArrowheads="1"/>
          </p:cNvSpPr>
          <p:nvPr/>
        </p:nvSpPr>
        <p:spPr bwMode="auto">
          <a:xfrm>
            <a:off x="4457700" y="2457450"/>
            <a:ext cx="228600" cy="2286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a:p>
        </p:txBody>
      </p:sp>
      <p:pic>
        <p:nvPicPr>
          <p:cNvPr id="11" name="Picture 10">
            <a:extLst>
              <a:ext uri="{FF2B5EF4-FFF2-40B4-BE49-F238E27FC236}">
                <a16:creationId xmlns:a16="http://schemas.microsoft.com/office/drawing/2014/main" id="{E78AE692-C18B-3F51-E14C-B5F8BF15FB5B}"/>
              </a:ext>
            </a:extLst>
          </p:cNvPr>
          <p:cNvPicPr>
            <a:picLocks noChangeAspect="1"/>
          </p:cNvPicPr>
          <p:nvPr/>
        </p:nvPicPr>
        <p:blipFill rotWithShape="1">
          <a:blip r:embed="rId5"/>
          <a:srcRect t="4500"/>
          <a:stretch/>
        </p:blipFill>
        <p:spPr>
          <a:xfrm>
            <a:off x="4275763" y="1402492"/>
            <a:ext cx="2253222" cy="3006242"/>
          </a:xfrm>
          <a:prstGeom prst="rect">
            <a:avLst/>
          </a:prstGeom>
        </p:spPr>
      </p:pic>
      <p:sp>
        <p:nvSpPr>
          <p:cNvPr id="15" name="TextBox 14">
            <a:extLst>
              <a:ext uri="{FF2B5EF4-FFF2-40B4-BE49-F238E27FC236}">
                <a16:creationId xmlns:a16="http://schemas.microsoft.com/office/drawing/2014/main" id="{7697B9C6-F478-EE32-C1BC-D3D604624BCC}"/>
              </a:ext>
            </a:extLst>
          </p:cNvPr>
          <p:cNvSpPr txBox="1"/>
          <p:nvPr/>
        </p:nvSpPr>
        <p:spPr>
          <a:xfrm>
            <a:off x="4765539" y="761509"/>
            <a:ext cx="3823578" cy="415498"/>
          </a:xfrm>
          <a:prstGeom prst="rect">
            <a:avLst/>
          </a:prstGeom>
          <a:noFill/>
        </p:spPr>
        <p:txBody>
          <a:bodyPr wrap="square" rtlCol="0">
            <a:spAutoFit/>
          </a:bodyPr>
          <a:lstStyle/>
          <a:p>
            <a:pPr algn="ctr"/>
            <a:r>
              <a:rPr lang="en-US" sz="2100" b="1" dirty="0"/>
              <a:t>EAST tokamak cross section</a:t>
            </a:r>
          </a:p>
        </p:txBody>
      </p:sp>
      <p:sp>
        <p:nvSpPr>
          <p:cNvPr id="16" name="TextBox 15">
            <a:extLst>
              <a:ext uri="{FF2B5EF4-FFF2-40B4-BE49-F238E27FC236}">
                <a16:creationId xmlns:a16="http://schemas.microsoft.com/office/drawing/2014/main" id="{111E88D0-B576-31EC-CD02-A714E4A8253D}"/>
              </a:ext>
            </a:extLst>
          </p:cNvPr>
          <p:cNvSpPr txBox="1"/>
          <p:nvPr/>
        </p:nvSpPr>
        <p:spPr>
          <a:xfrm>
            <a:off x="6144490" y="4355609"/>
            <a:ext cx="1065677" cy="461665"/>
          </a:xfrm>
          <a:prstGeom prst="rect">
            <a:avLst/>
          </a:prstGeom>
          <a:noFill/>
        </p:spPr>
        <p:txBody>
          <a:bodyPr wrap="square" rtlCol="0">
            <a:spAutoFit/>
          </a:bodyPr>
          <a:lstStyle/>
          <a:p>
            <a:pPr algn="ctr"/>
            <a:r>
              <a:rPr lang="en-US" sz="1200" b="1" dirty="0"/>
              <a:t>Poloidal field coils</a:t>
            </a:r>
          </a:p>
        </p:txBody>
      </p:sp>
      <p:cxnSp>
        <p:nvCxnSpPr>
          <p:cNvPr id="17" name="Straight Arrow Connector 16">
            <a:extLst>
              <a:ext uri="{FF2B5EF4-FFF2-40B4-BE49-F238E27FC236}">
                <a16:creationId xmlns:a16="http://schemas.microsoft.com/office/drawing/2014/main" id="{A53B2411-6F6B-B681-532E-0F455D17ECC2}"/>
              </a:ext>
            </a:extLst>
          </p:cNvPr>
          <p:cNvCxnSpPr>
            <a:cxnSpLocks/>
          </p:cNvCxnSpPr>
          <p:nvPr/>
        </p:nvCxnSpPr>
        <p:spPr>
          <a:xfrm flipH="1" flipV="1">
            <a:off x="5229765" y="4040807"/>
            <a:ext cx="1035111" cy="314802"/>
          </a:xfrm>
          <a:prstGeom prst="straightConnector1">
            <a:avLst/>
          </a:prstGeom>
          <a:ln w="5715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0" name="Straight Arrow Connector 19">
            <a:extLst>
              <a:ext uri="{FF2B5EF4-FFF2-40B4-BE49-F238E27FC236}">
                <a16:creationId xmlns:a16="http://schemas.microsoft.com/office/drawing/2014/main" id="{41E0F060-3CDC-ED89-B2EE-BE6F5C14CFE7}"/>
              </a:ext>
            </a:extLst>
          </p:cNvPr>
          <p:cNvCxnSpPr>
            <a:cxnSpLocks/>
          </p:cNvCxnSpPr>
          <p:nvPr/>
        </p:nvCxnSpPr>
        <p:spPr>
          <a:xfrm flipH="1" flipV="1">
            <a:off x="6203092" y="3880391"/>
            <a:ext cx="61784" cy="475218"/>
          </a:xfrm>
          <a:prstGeom prst="straightConnector1">
            <a:avLst/>
          </a:prstGeom>
          <a:ln w="5715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25" name="TextBox 24">
            <a:extLst>
              <a:ext uri="{FF2B5EF4-FFF2-40B4-BE49-F238E27FC236}">
                <a16:creationId xmlns:a16="http://schemas.microsoft.com/office/drawing/2014/main" id="{021D2BCD-488E-8F3E-7DD9-8CB8CBCC01C4}"/>
              </a:ext>
            </a:extLst>
          </p:cNvPr>
          <p:cNvSpPr txBox="1"/>
          <p:nvPr/>
        </p:nvSpPr>
        <p:spPr>
          <a:xfrm>
            <a:off x="4608824" y="1195327"/>
            <a:ext cx="1869662" cy="276999"/>
          </a:xfrm>
          <a:prstGeom prst="rect">
            <a:avLst/>
          </a:prstGeom>
          <a:noFill/>
        </p:spPr>
        <p:txBody>
          <a:bodyPr wrap="square" rtlCol="0">
            <a:spAutoFit/>
          </a:bodyPr>
          <a:lstStyle/>
          <a:p>
            <a:pPr algn="ctr"/>
            <a:r>
              <a:rPr lang="en-US" sz="1200" b="1" dirty="0"/>
              <a:t>Lower Single </a:t>
            </a:r>
            <a:r>
              <a:rPr lang="en-US" sz="1200" b="1" dirty="0" smtClean="0"/>
              <a:t>Null (LSN)</a:t>
            </a:r>
            <a:endParaRPr lang="en-US" sz="1200" b="1" dirty="0"/>
          </a:p>
        </p:txBody>
      </p:sp>
      <p:sp>
        <p:nvSpPr>
          <p:cNvPr id="26" name="TextBox 25">
            <a:extLst>
              <a:ext uri="{FF2B5EF4-FFF2-40B4-BE49-F238E27FC236}">
                <a16:creationId xmlns:a16="http://schemas.microsoft.com/office/drawing/2014/main" id="{4FB0DEF4-FE09-8B84-9A0F-E2AEEE17E5EE}"/>
              </a:ext>
            </a:extLst>
          </p:cNvPr>
          <p:cNvSpPr txBox="1"/>
          <p:nvPr/>
        </p:nvSpPr>
        <p:spPr>
          <a:xfrm>
            <a:off x="6975834" y="1184279"/>
            <a:ext cx="1904217" cy="276999"/>
          </a:xfrm>
          <a:prstGeom prst="rect">
            <a:avLst/>
          </a:prstGeom>
          <a:noFill/>
        </p:spPr>
        <p:txBody>
          <a:bodyPr wrap="square" rtlCol="0">
            <a:spAutoFit/>
          </a:bodyPr>
          <a:lstStyle/>
          <a:p>
            <a:pPr algn="ctr"/>
            <a:r>
              <a:rPr lang="en-US" sz="1200" b="1" dirty="0"/>
              <a:t>Upper Single </a:t>
            </a:r>
            <a:r>
              <a:rPr lang="en-US" sz="1200" b="1" dirty="0" smtClean="0"/>
              <a:t>Null (USN)</a:t>
            </a:r>
            <a:endParaRPr lang="en-US" sz="1200" b="1" dirty="0"/>
          </a:p>
        </p:txBody>
      </p:sp>
      <p:sp>
        <p:nvSpPr>
          <p:cNvPr id="27" name="TextBox 26">
            <a:extLst>
              <a:ext uri="{FF2B5EF4-FFF2-40B4-BE49-F238E27FC236}">
                <a16:creationId xmlns:a16="http://schemas.microsoft.com/office/drawing/2014/main" id="{3F187666-178A-04D1-B195-C38ECCBF9DE7}"/>
              </a:ext>
            </a:extLst>
          </p:cNvPr>
          <p:cNvSpPr txBox="1"/>
          <p:nvPr/>
        </p:nvSpPr>
        <p:spPr>
          <a:xfrm>
            <a:off x="7864873" y="4340163"/>
            <a:ext cx="1065677" cy="461665"/>
          </a:xfrm>
          <a:prstGeom prst="rect">
            <a:avLst/>
          </a:prstGeom>
          <a:noFill/>
        </p:spPr>
        <p:txBody>
          <a:bodyPr wrap="square" rtlCol="0">
            <a:spAutoFit/>
          </a:bodyPr>
          <a:lstStyle/>
          <a:p>
            <a:pPr algn="ctr"/>
            <a:r>
              <a:rPr lang="en-US" sz="1200" b="1" dirty="0"/>
              <a:t>Toroidal field coil</a:t>
            </a:r>
          </a:p>
        </p:txBody>
      </p:sp>
      <p:cxnSp>
        <p:nvCxnSpPr>
          <p:cNvPr id="28" name="Straight Arrow Connector 27">
            <a:extLst>
              <a:ext uri="{FF2B5EF4-FFF2-40B4-BE49-F238E27FC236}">
                <a16:creationId xmlns:a16="http://schemas.microsoft.com/office/drawing/2014/main" id="{E25E2265-3EE2-AEDA-55C0-1096F84C863D}"/>
              </a:ext>
            </a:extLst>
          </p:cNvPr>
          <p:cNvCxnSpPr>
            <a:cxnSpLocks/>
          </p:cNvCxnSpPr>
          <p:nvPr/>
        </p:nvCxnSpPr>
        <p:spPr>
          <a:xfrm flipH="1" flipV="1">
            <a:off x="8183494" y="3705307"/>
            <a:ext cx="160407" cy="650486"/>
          </a:xfrm>
          <a:prstGeom prst="straightConnector1">
            <a:avLst/>
          </a:prstGeom>
          <a:ln w="5715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31" name="TextBox 30">
            <a:extLst>
              <a:ext uri="{FF2B5EF4-FFF2-40B4-BE49-F238E27FC236}">
                <a16:creationId xmlns:a16="http://schemas.microsoft.com/office/drawing/2014/main" id="{5190AA35-501E-2289-BF9C-BFF36E956A65}"/>
              </a:ext>
            </a:extLst>
          </p:cNvPr>
          <p:cNvSpPr txBox="1"/>
          <p:nvPr/>
        </p:nvSpPr>
        <p:spPr>
          <a:xfrm>
            <a:off x="3585313" y="1577074"/>
            <a:ext cx="1065677" cy="461665"/>
          </a:xfrm>
          <a:prstGeom prst="rect">
            <a:avLst/>
          </a:prstGeom>
          <a:noFill/>
        </p:spPr>
        <p:txBody>
          <a:bodyPr wrap="square" rtlCol="0">
            <a:spAutoFit/>
          </a:bodyPr>
          <a:lstStyle/>
          <a:p>
            <a:pPr algn="ctr"/>
            <a:r>
              <a:rPr lang="en-US" sz="1200" b="1" dirty="0"/>
              <a:t>Vacuum vessel</a:t>
            </a:r>
          </a:p>
        </p:txBody>
      </p:sp>
      <p:cxnSp>
        <p:nvCxnSpPr>
          <p:cNvPr id="32" name="Straight Arrow Connector 31">
            <a:extLst>
              <a:ext uri="{FF2B5EF4-FFF2-40B4-BE49-F238E27FC236}">
                <a16:creationId xmlns:a16="http://schemas.microsoft.com/office/drawing/2014/main" id="{FE5A61A5-761C-DE7C-6547-996714EA6924}"/>
              </a:ext>
            </a:extLst>
          </p:cNvPr>
          <p:cNvCxnSpPr>
            <a:cxnSpLocks/>
          </p:cNvCxnSpPr>
          <p:nvPr/>
        </p:nvCxnSpPr>
        <p:spPr>
          <a:xfrm>
            <a:off x="4363430" y="1911690"/>
            <a:ext cx="695068" cy="278546"/>
          </a:xfrm>
          <a:prstGeom prst="straightConnector1">
            <a:avLst/>
          </a:prstGeom>
          <a:ln w="5715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34" name="Straight Arrow Connector 33">
            <a:extLst>
              <a:ext uri="{FF2B5EF4-FFF2-40B4-BE49-F238E27FC236}">
                <a16:creationId xmlns:a16="http://schemas.microsoft.com/office/drawing/2014/main" id="{F135744A-9CD9-2266-0455-B96495924B9E}"/>
              </a:ext>
            </a:extLst>
          </p:cNvPr>
          <p:cNvCxnSpPr>
            <a:cxnSpLocks/>
          </p:cNvCxnSpPr>
          <p:nvPr/>
        </p:nvCxnSpPr>
        <p:spPr>
          <a:xfrm>
            <a:off x="5518527" y="2745024"/>
            <a:ext cx="228794" cy="0"/>
          </a:xfrm>
          <a:prstGeom prst="straightConnector1">
            <a:avLst/>
          </a:prstGeom>
          <a:ln w="1905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38" name="Straight Arrow Connector 37">
            <a:extLst>
              <a:ext uri="{FF2B5EF4-FFF2-40B4-BE49-F238E27FC236}">
                <a16:creationId xmlns:a16="http://schemas.microsoft.com/office/drawing/2014/main" id="{8A9ED65E-16C0-8319-E266-94006CA196AF}"/>
              </a:ext>
            </a:extLst>
          </p:cNvPr>
          <p:cNvCxnSpPr>
            <a:cxnSpLocks/>
          </p:cNvCxnSpPr>
          <p:nvPr/>
        </p:nvCxnSpPr>
        <p:spPr>
          <a:xfrm flipV="1">
            <a:off x="5458433" y="2353748"/>
            <a:ext cx="0" cy="401874"/>
          </a:xfrm>
          <a:prstGeom prst="straightConnector1">
            <a:avLst/>
          </a:prstGeom>
          <a:ln w="1905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41" name="TextBox 40">
                <a:extLst>
                  <a:ext uri="{FF2B5EF4-FFF2-40B4-BE49-F238E27FC236}">
                    <a16:creationId xmlns:a16="http://schemas.microsoft.com/office/drawing/2014/main" id="{FEDAEC2A-C835-7657-F53F-57F84BD59818}"/>
                  </a:ext>
                </a:extLst>
              </p:cNvPr>
              <p:cNvSpPr txBox="1"/>
              <p:nvPr/>
            </p:nvSpPr>
            <p:spPr>
              <a:xfrm>
                <a:off x="5537223" y="2695596"/>
                <a:ext cx="198003" cy="276999"/>
              </a:xfrm>
              <a:prstGeom prst="rect">
                <a:avLst/>
              </a:prstGeom>
              <a:noFill/>
              <a:ln>
                <a:no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𝑎</m:t>
                      </m:r>
                    </m:oMath>
                  </m:oMathPara>
                </a14:m>
                <a:endParaRPr lang="en-US" b="0" dirty="0"/>
              </a:p>
            </p:txBody>
          </p:sp>
        </mc:Choice>
        <mc:Fallback xmlns="">
          <p:sp>
            <p:nvSpPr>
              <p:cNvPr id="41" name="TextBox 40">
                <a:extLst>
                  <a:ext uri="{FF2B5EF4-FFF2-40B4-BE49-F238E27FC236}">
                    <a16:creationId xmlns:a16="http://schemas.microsoft.com/office/drawing/2014/main" id="{FEDAEC2A-C835-7657-F53F-57F84BD59818}"/>
                  </a:ext>
                </a:extLst>
              </p:cNvPr>
              <p:cNvSpPr txBox="1">
                <a:spLocks noRot="1" noChangeAspect="1" noMove="1" noResize="1" noEditPoints="1" noAdjustHandles="1" noChangeArrowheads="1" noChangeShapeType="1" noTextEdit="1"/>
              </p:cNvSpPr>
              <p:nvPr/>
            </p:nvSpPr>
            <p:spPr>
              <a:xfrm>
                <a:off x="5537223" y="2695596"/>
                <a:ext cx="198003" cy="276999"/>
              </a:xfrm>
              <a:prstGeom prst="rect">
                <a:avLst/>
              </a:prstGeom>
              <a:blipFill>
                <a:blip r:embed="rId6"/>
                <a:stretch>
                  <a:fillRect l="-15152" r="-9091" b="-2174"/>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3" name="TextBox 42">
                <a:extLst>
                  <a:ext uri="{FF2B5EF4-FFF2-40B4-BE49-F238E27FC236}">
                    <a16:creationId xmlns:a16="http://schemas.microsoft.com/office/drawing/2014/main" id="{11A748F5-0C4A-79C5-BEEF-1956A385A9ED}"/>
                  </a:ext>
                </a:extLst>
              </p:cNvPr>
              <p:cNvSpPr txBox="1"/>
              <p:nvPr/>
            </p:nvSpPr>
            <p:spPr>
              <a:xfrm>
                <a:off x="5309931" y="2445738"/>
                <a:ext cx="148502" cy="276999"/>
              </a:xfrm>
              <a:prstGeom prst="rect">
                <a:avLst/>
              </a:prstGeom>
              <a:noFill/>
              <a:ln>
                <a:no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𝑏</m:t>
                      </m:r>
                    </m:oMath>
                  </m:oMathPara>
                </a14:m>
                <a:endParaRPr lang="en-US" b="0" dirty="0"/>
              </a:p>
            </p:txBody>
          </p:sp>
        </mc:Choice>
        <mc:Fallback xmlns="">
          <p:sp>
            <p:nvSpPr>
              <p:cNvPr id="43" name="TextBox 42">
                <a:extLst>
                  <a:ext uri="{FF2B5EF4-FFF2-40B4-BE49-F238E27FC236}">
                    <a16:creationId xmlns:a16="http://schemas.microsoft.com/office/drawing/2014/main" id="{11A748F5-0C4A-79C5-BEEF-1956A385A9ED}"/>
                  </a:ext>
                </a:extLst>
              </p:cNvPr>
              <p:cNvSpPr txBox="1">
                <a:spLocks noRot="1" noChangeAspect="1" noMove="1" noResize="1" noEditPoints="1" noAdjustHandles="1" noChangeArrowheads="1" noChangeShapeType="1" noTextEdit="1"/>
              </p:cNvSpPr>
              <p:nvPr/>
            </p:nvSpPr>
            <p:spPr>
              <a:xfrm>
                <a:off x="5309931" y="2445738"/>
                <a:ext cx="148502" cy="276999"/>
              </a:xfrm>
              <a:prstGeom prst="rect">
                <a:avLst/>
              </a:prstGeom>
              <a:blipFill>
                <a:blip r:embed="rId7"/>
                <a:stretch>
                  <a:fillRect l="-50000" r="-50000" b="-10870"/>
                </a:stretch>
              </a:blipFill>
              <a:ln>
                <a:noFill/>
              </a:ln>
            </p:spPr>
            <p:txBody>
              <a:bodyPr/>
              <a:lstStyle/>
              <a:p>
                <a:r>
                  <a:rPr lang="en-US">
                    <a:noFill/>
                  </a:rPr>
                  <a:t> </a:t>
                </a:r>
              </a:p>
            </p:txBody>
          </p:sp>
        </mc:Fallback>
      </mc:AlternateContent>
    </p:spTree>
    <p:extLst>
      <p:ext uri="{BB962C8B-B14F-4D97-AF65-F5344CB8AC3E}">
        <p14:creationId xmlns:p14="http://schemas.microsoft.com/office/powerpoint/2010/main" val="11027353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914400" y="4499889"/>
            <a:ext cx="8229600" cy="413994"/>
          </a:xfrm>
        </p:spPr>
        <p:txBody>
          <a:bodyPr/>
          <a:lstStyle/>
          <a:p>
            <a:pPr marL="0" indent="0">
              <a:buNone/>
            </a:pPr>
            <a:r>
              <a:rPr lang="en-US" dirty="0" smtClean="0"/>
              <a:t>https://www.youtube.com/watch?v=Yu9C5TEhAdQ</a:t>
            </a:r>
            <a:endParaRPr lang="en-US" dirty="0"/>
          </a:p>
        </p:txBody>
      </p:sp>
      <p:pic>
        <p:nvPicPr>
          <p:cNvPr id="4" name="Picture 3"/>
          <p:cNvPicPr>
            <a:picLocks noChangeAspect="1"/>
          </p:cNvPicPr>
          <p:nvPr/>
        </p:nvPicPr>
        <p:blipFill>
          <a:blip r:embed="rId3"/>
          <a:stretch>
            <a:fillRect/>
          </a:stretch>
        </p:blipFill>
        <p:spPr>
          <a:xfrm>
            <a:off x="1414021" y="773000"/>
            <a:ext cx="6170531" cy="3486575"/>
          </a:xfrm>
          <a:prstGeom prst="rect">
            <a:avLst/>
          </a:prstGeom>
        </p:spPr>
      </p:pic>
    </p:spTree>
    <p:extLst>
      <p:ext uri="{BB962C8B-B14F-4D97-AF65-F5344CB8AC3E}">
        <p14:creationId xmlns:p14="http://schemas.microsoft.com/office/powerpoint/2010/main" val="249980585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936C36-4BDA-4513-AF23-137660249A37}"/>
              </a:ext>
            </a:extLst>
          </p:cNvPr>
          <p:cNvSpPr>
            <a:spLocks noGrp="1"/>
          </p:cNvSpPr>
          <p:nvPr>
            <p:ph type="ctrTitle"/>
          </p:nvPr>
        </p:nvSpPr>
        <p:spPr/>
        <p:txBody>
          <a:bodyPr/>
          <a:lstStyle/>
          <a:p>
            <a:r>
              <a:rPr lang="en-US" sz="2400" dirty="0"/>
              <a:t>Example of a DIII-D plasma discharge</a:t>
            </a:r>
          </a:p>
        </p:txBody>
      </p:sp>
      <p:sp>
        <p:nvSpPr>
          <p:cNvPr id="3" name="TextBox 2">
            <a:extLst>
              <a:ext uri="{FF2B5EF4-FFF2-40B4-BE49-F238E27FC236}">
                <a16:creationId xmlns:a16="http://schemas.microsoft.com/office/drawing/2014/main" id="{604368BA-6C98-FB25-32E3-62A4F72C97DD}"/>
              </a:ext>
            </a:extLst>
          </p:cNvPr>
          <p:cNvSpPr txBox="1"/>
          <p:nvPr/>
        </p:nvSpPr>
        <p:spPr>
          <a:xfrm>
            <a:off x="117478" y="792712"/>
            <a:ext cx="2440970" cy="4185761"/>
          </a:xfrm>
          <a:prstGeom prst="rect">
            <a:avLst/>
          </a:prstGeom>
          <a:noFill/>
        </p:spPr>
        <p:txBody>
          <a:bodyPr wrap="square" rtlCol="0">
            <a:spAutoFit/>
          </a:bodyPr>
          <a:lstStyle/>
          <a:p>
            <a:pPr marL="214313" indent="-214313">
              <a:buFont typeface="Arial" panose="020B0604020202020204" pitchFamily="34" charset="0"/>
              <a:buChar char="•"/>
            </a:pPr>
            <a:r>
              <a:rPr lang="en-US" sz="1400" b="1" dirty="0"/>
              <a:t>Toroidal magnetic field ramps up first</a:t>
            </a:r>
          </a:p>
          <a:p>
            <a:pPr marL="214313" indent="-214313">
              <a:buFont typeface="Arial" panose="020B0604020202020204" pitchFamily="34" charset="0"/>
              <a:buChar char="•"/>
            </a:pPr>
            <a:endParaRPr lang="en-US" sz="1400" b="1" dirty="0"/>
          </a:p>
          <a:p>
            <a:pPr marL="214313" indent="-214313">
              <a:buFont typeface="Arial" panose="020B0604020202020204" pitchFamily="34" charset="0"/>
              <a:buChar char="•"/>
            </a:pPr>
            <a:r>
              <a:rPr lang="en-US" sz="1400" b="1" dirty="0">
                <a:solidFill>
                  <a:srgbClr val="FF0000"/>
                </a:solidFill>
              </a:rPr>
              <a:t>Central solenoid </a:t>
            </a:r>
            <a:r>
              <a:rPr lang="en-US" sz="1400" b="1" dirty="0" err="1">
                <a:solidFill>
                  <a:srgbClr val="FF0000"/>
                </a:solidFill>
              </a:rPr>
              <a:t>ohmically</a:t>
            </a:r>
            <a:r>
              <a:rPr lang="en-US" sz="1400" b="1" dirty="0">
                <a:solidFill>
                  <a:srgbClr val="FF0000"/>
                </a:solidFill>
              </a:rPr>
              <a:t> induces plasma current</a:t>
            </a:r>
          </a:p>
          <a:p>
            <a:endParaRPr lang="en-US" sz="1400" b="1" dirty="0"/>
          </a:p>
          <a:p>
            <a:endParaRPr lang="en-US" sz="1400" b="1" dirty="0"/>
          </a:p>
          <a:p>
            <a:endParaRPr lang="en-US" sz="1400" b="1" dirty="0"/>
          </a:p>
          <a:p>
            <a:pPr marL="214313" indent="-214313">
              <a:buFont typeface="Arial" panose="020B0604020202020204" pitchFamily="34" charset="0"/>
              <a:buChar char="•"/>
            </a:pPr>
            <a:r>
              <a:rPr lang="en-US" sz="1400" b="1" dirty="0"/>
              <a:t>Auxiliary systems required to heat the plasma and drive more current </a:t>
            </a:r>
          </a:p>
          <a:p>
            <a:pPr marL="214313" indent="-214313">
              <a:buFont typeface="Arial" panose="020B0604020202020204" pitchFamily="34" charset="0"/>
              <a:buChar char="•"/>
            </a:pPr>
            <a:endParaRPr lang="en-US" sz="1400" b="1" dirty="0"/>
          </a:p>
          <a:p>
            <a:pPr marL="214313" indent="-214313">
              <a:buFont typeface="Arial" panose="020B0604020202020204" pitchFamily="34" charset="0"/>
              <a:buChar char="•"/>
            </a:pPr>
            <a:r>
              <a:rPr lang="en-US" sz="1400" b="1" dirty="0">
                <a:solidFill>
                  <a:srgbClr val="FF0000"/>
                </a:solidFill>
              </a:rPr>
              <a:t>Radiated power measures represents energy loss from the system (measured by bolometers)</a:t>
            </a:r>
          </a:p>
        </p:txBody>
      </p:sp>
      <p:pic>
        <p:nvPicPr>
          <p:cNvPr id="5" name="Picture 4">
            <a:extLst>
              <a:ext uri="{FF2B5EF4-FFF2-40B4-BE49-F238E27FC236}">
                <a16:creationId xmlns:a16="http://schemas.microsoft.com/office/drawing/2014/main" id="{B6C13D36-D035-217C-B6F8-E5748D3BBBEB}"/>
              </a:ext>
            </a:extLst>
          </p:cNvPr>
          <p:cNvPicPr>
            <a:picLocks noChangeAspect="1"/>
          </p:cNvPicPr>
          <p:nvPr/>
        </p:nvPicPr>
        <p:blipFill>
          <a:blip r:embed="rId3"/>
          <a:stretch>
            <a:fillRect/>
          </a:stretch>
        </p:blipFill>
        <p:spPr>
          <a:xfrm>
            <a:off x="2821450" y="721783"/>
            <a:ext cx="2820176" cy="4232168"/>
          </a:xfrm>
          <a:prstGeom prst="rect">
            <a:avLst/>
          </a:prstGeom>
        </p:spPr>
      </p:pic>
      <p:sp>
        <p:nvSpPr>
          <p:cNvPr id="7" name="TextBox 6">
            <a:extLst>
              <a:ext uri="{FF2B5EF4-FFF2-40B4-BE49-F238E27FC236}">
                <a16:creationId xmlns:a16="http://schemas.microsoft.com/office/drawing/2014/main" id="{930F18E8-F28E-5372-C7F3-CD39046BB1A2}"/>
              </a:ext>
            </a:extLst>
          </p:cNvPr>
          <p:cNvSpPr txBox="1"/>
          <p:nvPr/>
        </p:nvSpPr>
        <p:spPr>
          <a:xfrm>
            <a:off x="3322961" y="799219"/>
            <a:ext cx="359187" cy="276999"/>
          </a:xfrm>
          <a:prstGeom prst="rect">
            <a:avLst/>
          </a:prstGeom>
          <a:noFill/>
        </p:spPr>
        <p:txBody>
          <a:bodyPr wrap="square" rtlCol="0">
            <a:spAutoFit/>
          </a:bodyPr>
          <a:lstStyle/>
          <a:p>
            <a:pPr algn="ctr"/>
            <a:r>
              <a:rPr lang="en-US" sz="1200" b="1" dirty="0">
                <a:latin typeface="Arial" panose="020B0604020202020204" pitchFamily="34" charset="0"/>
                <a:cs typeface="Arial" panose="020B0604020202020204" pitchFamily="34" charset="0"/>
              </a:rPr>
              <a:t>Bt</a:t>
            </a:r>
          </a:p>
        </p:txBody>
      </p:sp>
      <p:sp>
        <p:nvSpPr>
          <p:cNvPr id="8" name="TextBox 7">
            <a:extLst>
              <a:ext uri="{FF2B5EF4-FFF2-40B4-BE49-F238E27FC236}">
                <a16:creationId xmlns:a16="http://schemas.microsoft.com/office/drawing/2014/main" id="{AECEC0FB-C054-FE4F-922F-C6F3399FCD15}"/>
              </a:ext>
            </a:extLst>
          </p:cNvPr>
          <p:cNvSpPr txBox="1"/>
          <p:nvPr/>
        </p:nvSpPr>
        <p:spPr>
          <a:xfrm>
            <a:off x="3736436" y="1040477"/>
            <a:ext cx="359187" cy="276999"/>
          </a:xfrm>
          <a:prstGeom prst="rect">
            <a:avLst/>
          </a:prstGeom>
          <a:noFill/>
        </p:spPr>
        <p:txBody>
          <a:bodyPr wrap="square" rtlCol="0">
            <a:spAutoFit/>
          </a:bodyPr>
          <a:lstStyle/>
          <a:p>
            <a:pPr algn="ctr"/>
            <a:r>
              <a:rPr lang="en-US" sz="1200" b="1" dirty="0">
                <a:solidFill>
                  <a:srgbClr val="FF0000"/>
                </a:solidFill>
                <a:latin typeface="Arial" panose="020B0604020202020204" pitchFamily="34" charset="0"/>
                <a:cs typeface="Arial" panose="020B0604020202020204" pitchFamily="34" charset="0"/>
              </a:rPr>
              <a:t>Ip</a:t>
            </a:r>
          </a:p>
        </p:txBody>
      </p:sp>
      <p:sp>
        <p:nvSpPr>
          <p:cNvPr id="10" name="TextBox 9">
            <a:extLst>
              <a:ext uri="{FF2B5EF4-FFF2-40B4-BE49-F238E27FC236}">
                <a16:creationId xmlns:a16="http://schemas.microsoft.com/office/drawing/2014/main" id="{5C89E7C0-97B1-6576-7EDB-68AD7A893647}"/>
              </a:ext>
            </a:extLst>
          </p:cNvPr>
          <p:cNvSpPr txBox="1"/>
          <p:nvPr/>
        </p:nvSpPr>
        <p:spPr>
          <a:xfrm>
            <a:off x="3736436" y="1486129"/>
            <a:ext cx="572534" cy="276999"/>
          </a:xfrm>
          <a:prstGeom prst="rect">
            <a:avLst/>
          </a:prstGeom>
          <a:noFill/>
        </p:spPr>
        <p:txBody>
          <a:bodyPr wrap="square" rtlCol="0">
            <a:spAutoFit/>
          </a:bodyPr>
          <a:lstStyle/>
          <a:p>
            <a:pPr algn="ctr"/>
            <a:r>
              <a:rPr lang="en-US" sz="1200" b="1" dirty="0">
                <a:latin typeface="Arial" panose="020B0604020202020204" pitchFamily="34" charset="0"/>
                <a:cs typeface="Arial" panose="020B0604020202020204" pitchFamily="34" charset="0"/>
              </a:rPr>
              <a:t>Paux</a:t>
            </a:r>
          </a:p>
        </p:txBody>
      </p:sp>
      <p:sp>
        <p:nvSpPr>
          <p:cNvPr id="11" name="TextBox 10">
            <a:extLst>
              <a:ext uri="{FF2B5EF4-FFF2-40B4-BE49-F238E27FC236}">
                <a16:creationId xmlns:a16="http://schemas.microsoft.com/office/drawing/2014/main" id="{6ACB8182-8AA2-30C3-3D13-7A6F10838454}"/>
              </a:ext>
            </a:extLst>
          </p:cNvPr>
          <p:cNvSpPr txBox="1"/>
          <p:nvPr/>
        </p:nvSpPr>
        <p:spPr>
          <a:xfrm>
            <a:off x="3149682" y="2182906"/>
            <a:ext cx="1532694" cy="276999"/>
          </a:xfrm>
          <a:prstGeom prst="rect">
            <a:avLst/>
          </a:prstGeom>
          <a:noFill/>
        </p:spPr>
        <p:txBody>
          <a:bodyPr wrap="square" rtlCol="0">
            <a:spAutoFit/>
          </a:bodyPr>
          <a:lstStyle/>
          <a:p>
            <a:pPr algn="ctr"/>
            <a:r>
              <a:rPr lang="en-US" sz="1200" b="1" dirty="0">
                <a:latin typeface="Arial" panose="020B0604020202020204" pitchFamily="34" charset="0"/>
                <a:cs typeface="Arial" panose="020B0604020202020204" pitchFamily="34" charset="0"/>
              </a:rPr>
              <a:t>Ion Temperature</a:t>
            </a:r>
          </a:p>
        </p:txBody>
      </p:sp>
      <p:sp>
        <p:nvSpPr>
          <p:cNvPr id="12" name="TextBox 11">
            <a:extLst>
              <a:ext uri="{FF2B5EF4-FFF2-40B4-BE49-F238E27FC236}">
                <a16:creationId xmlns:a16="http://schemas.microsoft.com/office/drawing/2014/main" id="{CF3C03D0-E629-FCD4-0C42-5C093B7989F9}"/>
              </a:ext>
            </a:extLst>
          </p:cNvPr>
          <p:cNvSpPr txBox="1"/>
          <p:nvPr/>
        </p:nvSpPr>
        <p:spPr>
          <a:xfrm>
            <a:off x="3140477" y="2885638"/>
            <a:ext cx="1532694" cy="276999"/>
          </a:xfrm>
          <a:prstGeom prst="rect">
            <a:avLst/>
          </a:prstGeom>
          <a:noFill/>
        </p:spPr>
        <p:txBody>
          <a:bodyPr wrap="square" rtlCol="0">
            <a:spAutoFit/>
          </a:bodyPr>
          <a:lstStyle/>
          <a:p>
            <a:pPr algn="ctr"/>
            <a:r>
              <a:rPr lang="en-US" sz="1200" b="1" dirty="0">
                <a:latin typeface="Arial" panose="020B0604020202020204" pitchFamily="34" charset="0"/>
                <a:cs typeface="Arial" panose="020B0604020202020204" pitchFamily="34" charset="0"/>
              </a:rPr>
              <a:t>Electron Density</a:t>
            </a:r>
          </a:p>
        </p:txBody>
      </p: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EBC957B8-D22F-A0F8-AF4F-F352B5622661}"/>
                  </a:ext>
                </a:extLst>
              </p:cNvPr>
              <p:cNvSpPr txBox="1"/>
              <p:nvPr/>
            </p:nvSpPr>
            <p:spPr>
              <a:xfrm>
                <a:off x="3800602" y="3719644"/>
                <a:ext cx="444203" cy="276999"/>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sSub>
                        <m:sSubPr>
                          <m:ctrlPr>
                            <a:rPr lang="en-US" sz="1200" b="1" i="1">
                              <a:latin typeface="Cambria Math" panose="02040503050406030204" pitchFamily="18" charset="0"/>
                              <a:cs typeface="Arial" panose="020B0604020202020204" pitchFamily="34" charset="0"/>
                            </a:rPr>
                          </m:ctrlPr>
                        </m:sSubPr>
                        <m:e>
                          <m:r>
                            <a:rPr lang="en-US" sz="1200" b="1" i="1">
                              <a:latin typeface="Cambria Math" panose="02040503050406030204" pitchFamily="18" charset="0"/>
                              <a:cs typeface="Arial" panose="020B0604020202020204" pitchFamily="34" charset="0"/>
                            </a:rPr>
                            <m:t>𝜷</m:t>
                          </m:r>
                        </m:e>
                        <m:sub>
                          <m:r>
                            <a:rPr lang="en-US" sz="1200" b="1" i="1">
                              <a:latin typeface="Cambria Math" panose="02040503050406030204" pitchFamily="18" charset="0"/>
                              <a:cs typeface="Arial" panose="020B0604020202020204" pitchFamily="34" charset="0"/>
                            </a:rPr>
                            <m:t>𝑵</m:t>
                          </m:r>
                        </m:sub>
                      </m:sSub>
                    </m:oMath>
                  </m:oMathPara>
                </a14:m>
                <a:endParaRPr lang="en-US" sz="1200" b="1" dirty="0">
                  <a:latin typeface="Arial" panose="020B0604020202020204" pitchFamily="34" charset="0"/>
                  <a:cs typeface="Arial" panose="020B0604020202020204" pitchFamily="34" charset="0"/>
                </a:endParaRPr>
              </a:p>
            </p:txBody>
          </p:sp>
        </mc:Choice>
        <mc:Fallback xmlns="">
          <p:sp>
            <p:nvSpPr>
              <p:cNvPr id="13" name="TextBox 12">
                <a:extLst>
                  <a:ext uri="{FF2B5EF4-FFF2-40B4-BE49-F238E27FC236}">
                    <a16:creationId xmlns:a16="http://schemas.microsoft.com/office/drawing/2014/main" id="{EBC957B8-D22F-A0F8-AF4F-F352B5622661}"/>
                  </a:ext>
                </a:extLst>
              </p:cNvPr>
              <p:cNvSpPr txBox="1">
                <a:spLocks noRot="1" noChangeAspect="1" noMove="1" noResize="1" noEditPoints="1" noAdjustHandles="1" noChangeArrowheads="1" noChangeShapeType="1" noTextEdit="1"/>
              </p:cNvSpPr>
              <p:nvPr/>
            </p:nvSpPr>
            <p:spPr>
              <a:xfrm>
                <a:off x="3800602" y="3719644"/>
                <a:ext cx="444203" cy="276999"/>
              </a:xfrm>
              <a:prstGeom prst="rect">
                <a:avLst/>
              </a:prstGeom>
              <a:blipFill>
                <a:blip r:embed="rId4"/>
                <a:stretch>
                  <a:fillRect b="-6522"/>
                </a:stretch>
              </a:blipFill>
            </p:spPr>
            <p:txBody>
              <a:bodyPr/>
              <a:lstStyle/>
              <a:p>
                <a:r>
                  <a:rPr lang="en-US">
                    <a:noFill/>
                  </a:rPr>
                  <a:t> </a:t>
                </a:r>
              </a:p>
            </p:txBody>
          </p:sp>
        </mc:Fallback>
      </mc:AlternateContent>
      <p:sp>
        <p:nvSpPr>
          <p:cNvPr id="14" name="TextBox 13">
            <a:extLst>
              <a:ext uri="{FF2B5EF4-FFF2-40B4-BE49-F238E27FC236}">
                <a16:creationId xmlns:a16="http://schemas.microsoft.com/office/drawing/2014/main" id="{874934E0-4905-E8FB-7C15-FAD90FC37A74}"/>
              </a:ext>
            </a:extLst>
          </p:cNvPr>
          <p:cNvSpPr txBox="1"/>
          <p:nvPr/>
        </p:nvSpPr>
        <p:spPr>
          <a:xfrm>
            <a:off x="3090748" y="4294760"/>
            <a:ext cx="1245071" cy="276999"/>
          </a:xfrm>
          <a:prstGeom prst="rect">
            <a:avLst/>
          </a:prstGeom>
          <a:noFill/>
        </p:spPr>
        <p:txBody>
          <a:bodyPr wrap="square" rtlCol="0">
            <a:spAutoFit/>
          </a:bodyPr>
          <a:lstStyle/>
          <a:p>
            <a:pPr algn="ctr"/>
            <a:r>
              <a:rPr lang="en-US" sz="1200" b="1" dirty="0">
                <a:latin typeface="Arial" panose="020B0604020202020204" pitchFamily="34" charset="0"/>
                <a:cs typeface="Arial" panose="020B0604020202020204" pitchFamily="34" charset="0"/>
              </a:rPr>
              <a:t>Divertor Light</a:t>
            </a:r>
          </a:p>
        </p:txBody>
      </p:sp>
      <p:cxnSp>
        <p:nvCxnSpPr>
          <p:cNvPr id="16" name="Straight Arrow Connector 15">
            <a:extLst>
              <a:ext uri="{FF2B5EF4-FFF2-40B4-BE49-F238E27FC236}">
                <a16:creationId xmlns:a16="http://schemas.microsoft.com/office/drawing/2014/main" id="{334E3CE8-2C02-453A-401C-96ED5238929B}"/>
              </a:ext>
            </a:extLst>
          </p:cNvPr>
          <p:cNvCxnSpPr>
            <a:cxnSpLocks/>
            <a:stCxn id="4" idx="1"/>
          </p:cNvCxnSpPr>
          <p:nvPr/>
        </p:nvCxnSpPr>
        <p:spPr>
          <a:xfrm flipV="1">
            <a:off x="2714920" y="1144047"/>
            <a:ext cx="570333" cy="352106"/>
          </a:xfrm>
          <a:prstGeom prst="straightConnector1">
            <a:avLst/>
          </a:prstGeom>
          <a:ln w="5715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9" name="Straight Arrow Connector 18">
            <a:extLst>
              <a:ext uri="{FF2B5EF4-FFF2-40B4-BE49-F238E27FC236}">
                <a16:creationId xmlns:a16="http://schemas.microsoft.com/office/drawing/2014/main" id="{F28C6208-6BC0-D3D9-8849-56F5243132FB}"/>
              </a:ext>
            </a:extLst>
          </p:cNvPr>
          <p:cNvCxnSpPr>
            <a:cxnSpLocks/>
            <a:stCxn id="18" idx="1"/>
          </p:cNvCxnSpPr>
          <p:nvPr/>
        </p:nvCxnSpPr>
        <p:spPr>
          <a:xfrm flipV="1">
            <a:off x="2714920" y="1817924"/>
            <a:ext cx="653839" cy="2040219"/>
          </a:xfrm>
          <a:prstGeom prst="straightConnector1">
            <a:avLst/>
          </a:prstGeom>
          <a:ln w="5715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34" name="TextBox 33">
            <a:extLst>
              <a:ext uri="{FF2B5EF4-FFF2-40B4-BE49-F238E27FC236}">
                <a16:creationId xmlns:a16="http://schemas.microsoft.com/office/drawing/2014/main" id="{D8972160-2EFC-4621-74F2-CAE6C471BD9C}"/>
              </a:ext>
            </a:extLst>
          </p:cNvPr>
          <p:cNvSpPr txBox="1"/>
          <p:nvPr/>
        </p:nvSpPr>
        <p:spPr>
          <a:xfrm>
            <a:off x="4140512" y="890128"/>
            <a:ext cx="862977" cy="276999"/>
          </a:xfrm>
          <a:prstGeom prst="rect">
            <a:avLst/>
          </a:prstGeom>
          <a:noFill/>
        </p:spPr>
        <p:txBody>
          <a:bodyPr wrap="square" rtlCol="0">
            <a:spAutoFit/>
          </a:bodyPr>
          <a:lstStyle/>
          <a:p>
            <a:pPr algn="ctr"/>
            <a:r>
              <a:rPr lang="en-US" sz="1200" b="1" dirty="0">
                <a:solidFill>
                  <a:srgbClr val="FF0000"/>
                </a:solidFill>
                <a:latin typeface="Arial" panose="020B0604020202020204" pitchFamily="34" charset="0"/>
                <a:cs typeface="Arial" panose="020B0604020202020204" pitchFamily="34" charset="0"/>
              </a:rPr>
              <a:t>“flat top”</a:t>
            </a:r>
          </a:p>
        </p:txBody>
      </p:sp>
      <p:sp>
        <p:nvSpPr>
          <p:cNvPr id="4" name="Right Brace 3"/>
          <p:cNvSpPr/>
          <p:nvPr/>
        </p:nvSpPr>
        <p:spPr>
          <a:xfrm>
            <a:off x="2432115" y="890128"/>
            <a:ext cx="282805" cy="1212049"/>
          </a:xfrm>
          <a:prstGeom prst="rightBrace">
            <a:avLst/>
          </a:prstGeom>
          <a:ln>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8" name="Right Brace 17"/>
          <p:cNvSpPr/>
          <p:nvPr/>
        </p:nvSpPr>
        <p:spPr>
          <a:xfrm>
            <a:off x="2438678" y="2752033"/>
            <a:ext cx="276242" cy="2212219"/>
          </a:xfrm>
          <a:prstGeom prst="rightBrace">
            <a:avLst/>
          </a:prstGeom>
          <a:ln>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4" name="TextBox 23">
            <a:extLst>
              <a:ext uri="{FF2B5EF4-FFF2-40B4-BE49-F238E27FC236}">
                <a16:creationId xmlns:a16="http://schemas.microsoft.com/office/drawing/2014/main" id="{C39EB41D-B291-9E8C-AC26-658E13003D2A}"/>
              </a:ext>
            </a:extLst>
          </p:cNvPr>
          <p:cNvSpPr txBox="1"/>
          <p:nvPr/>
        </p:nvSpPr>
        <p:spPr>
          <a:xfrm>
            <a:off x="4372551" y="1753126"/>
            <a:ext cx="630938" cy="276999"/>
          </a:xfrm>
          <a:prstGeom prst="rect">
            <a:avLst/>
          </a:prstGeom>
          <a:noFill/>
        </p:spPr>
        <p:txBody>
          <a:bodyPr wrap="square" rtlCol="0">
            <a:spAutoFit/>
          </a:bodyPr>
          <a:lstStyle/>
          <a:p>
            <a:pPr algn="ctr"/>
            <a:r>
              <a:rPr lang="en-US" sz="1200" b="1" dirty="0">
                <a:solidFill>
                  <a:srgbClr val="FF0000"/>
                </a:solidFill>
                <a:latin typeface="Arial" panose="020B0604020202020204" pitchFamily="34" charset="0"/>
                <a:cs typeface="Arial" panose="020B0604020202020204" pitchFamily="34" charset="0"/>
              </a:rPr>
              <a:t>Prad</a:t>
            </a:r>
          </a:p>
        </p:txBody>
      </p:sp>
    </p:spTree>
    <p:extLst>
      <p:ext uri="{BB962C8B-B14F-4D97-AF65-F5344CB8AC3E}">
        <p14:creationId xmlns:p14="http://schemas.microsoft.com/office/powerpoint/2010/main" val="23839813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6C13D36-D035-217C-B6F8-E5748D3BBBEB}"/>
              </a:ext>
            </a:extLst>
          </p:cNvPr>
          <p:cNvPicPr>
            <a:picLocks noChangeAspect="1"/>
          </p:cNvPicPr>
          <p:nvPr/>
        </p:nvPicPr>
        <p:blipFill>
          <a:blip r:embed="rId2"/>
          <a:stretch>
            <a:fillRect/>
          </a:stretch>
        </p:blipFill>
        <p:spPr>
          <a:xfrm>
            <a:off x="2821450" y="721783"/>
            <a:ext cx="2820176" cy="4232168"/>
          </a:xfrm>
          <a:prstGeom prst="rect">
            <a:avLst/>
          </a:prstGeom>
        </p:spPr>
      </p:pic>
      <p:sp>
        <p:nvSpPr>
          <p:cNvPr id="7" name="TextBox 6">
            <a:extLst>
              <a:ext uri="{FF2B5EF4-FFF2-40B4-BE49-F238E27FC236}">
                <a16:creationId xmlns:a16="http://schemas.microsoft.com/office/drawing/2014/main" id="{930F18E8-F28E-5372-C7F3-CD39046BB1A2}"/>
              </a:ext>
            </a:extLst>
          </p:cNvPr>
          <p:cNvSpPr txBox="1"/>
          <p:nvPr/>
        </p:nvSpPr>
        <p:spPr>
          <a:xfrm>
            <a:off x="3322961" y="799219"/>
            <a:ext cx="359187" cy="276999"/>
          </a:xfrm>
          <a:prstGeom prst="rect">
            <a:avLst/>
          </a:prstGeom>
          <a:noFill/>
        </p:spPr>
        <p:txBody>
          <a:bodyPr wrap="square" rtlCol="0">
            <a:spAutoFit/>
          </a:bodyPr>
          <a:lstStyle/>
          <a:p>
            <a:pPr algn="ctr"/>
            <a:r>
              <a:rPr lang="en-US" sz="1200" b="1" dirty="0">
                <a:latin typeface="Arial" panose="020B0604020202020204" pitchFamily="34" charset="0"/>
                <a:cs typeface="Arial" panose="020B0604020202020204" pitchFamily="34" charset="0"/>
              </a:rPr>
              <a:t>Bt</a:t>
            </a:r>
          </a:p>
        </p:txBody>
      </p:sp>
      <p:sp>
        <p:nvSpPr>
          <p:cNvPr id="8" name="TextBox 7">
            <a:extLst>
              <a:ext uri="{FF2B5EF4-FFF2-40B4-BE49-F238E27FC236}">
                <a16:creationId xmlns:a16="http://schemas.microsoft.com/office/drawing/2014/main" id="{AECEC0FB-C054-FE4F-922F-C6F3399FCD15}"/>
              </a:ext>
            </a:extLst>
          </p:cNvPr>
          <p:cNvSpPr txBox="1"/>
          <p:nvPr/>
        </p:nvSpPr>
        <p:spPr>
          <a:xfrm>
            <a:off x="3736436" y="1040477"/>
            <a:ext cx="359187" cy="276999"/>
          </a:xfrm>
          <a:prstGeom prst="rect">
            <a:avLst/>
          </a:prstGeom>
          <a:noFill/>
        </p:spPr>
        <p:txBody>
          <a:bodyPr wrap="square" rtlCol="0">
            <a:spAutoFit/>
          </a:bodyPr>
          <a:lstStyle/>
          <a:p>
            <a:pPr algn="ctr"/>
            <a:r>
              <a:rPr lang="en-US" sz="1200" b="1" dirty="0">
                <a:solidFill>
                  <a:srgbClr val="FF0000"/>
                </a:solidFill>
                <a:latin typeface="Arial" panose="020B0604020202020204" pitchFamily="34" charset="0"/>
                <a:cs typeface="Arial" panose="020B0604020202020204" pitchFamily="34" charset="0"/>
              </a:rPr>
              <a:t>Ip</a:t>
            </a:r>
          </a:p>
        </p:txBody>
      </p:sp>
      <p:sp>
        <p:nvSpPr>
          <p:cNvPr id="9" name="TextBox 8">
            <a:extLst>
              <a:ext uri="{FF2B5EF4-FFF2-40B4-BE49-F238E27FC236}">
                <a16:creationId xmlns:a16="http://schemas.microsoft.com/office/drawing/2014/main" id="{C39EB41D-B291-9E8C-AC26-658E13003D2A}"/>
              </a:ext>
            </a:extLst>
          </p:cNvPr>
          <p:cNvSpPr txBox="1"/>
          <p:nvPr/>
        </p:nvSpPr>
        <p:spPr>
          <a:xfrm>
            <a:off x="4372551" y="1753126"/>
            <a:ext cx="630938" cy="276999"/>
          </a:xfrm>
          <a:prstGeom prst="rect">
            <a:avLst/>
          </a:prstGeom>
          <a:noFill/>
        </p:spPr>
        <p:txBody>
          <a:bodyPr wrap="square" rtlCol="0">
            <a:spAutoFit/>
          </a:bodyPr>
          <a:lstStyle/>
          <a:p>
            <a:pPr algn="ctr"/>
            <a:r>
              <a:rPr lang="en-US" sz="1200" b="1" dirty="0">
                <a:solidFill>
                  <a:srgbClr val="FF0000"/>
                </a:solidFill>
                <a:latin typeface="Arial" panose="020B0604020202020204" pitchFamily="34" charset="0"/>
                <a:cs typeface="Arial" panose="020B0604020202020204" pitchFamily="34" charset="0"/>
              </a:rPr>
              <a:t>Prad</a:t>
            </a:r>
          </a:p>
        </p:txBody>
      </p:sp>
      <p:sp>
        <p:nvSpPr>
          <p:cNvPr id="10" name="TextBox 9">
            <a:extLst>
              <a:ext uri="{FF2B5EF4-FFF2-40B4-BE49-F238E27FC236}">
                <a16:creationId xmlns:a16="http://schemas.microsoft.com/office/drawing/2014/main" id="{5C89E7C0-97B1-6576-7EDB-68AD7A893647}"/>
              </a:ext>
            </a:extLst>
          </p:cNvPr>
          <p:cNvSpPr txBox="1"/>
          <p:nvPr/>
        </p:nvSpPr>
        <p:spPr>
          <a:xfrm>
            <a:off x="3736436" y="1486129"/>
            <a:ext cx="572534" cy="276999"/>
          </a:xfrm>
          <a:prstGeom prst="rect">
            <a:avLst/>
          </a:prstGeom>
          <a:noFill/>
        </p:spPr>
        <p:txBody>
          <a:bodyPr wrap="square" rtlCol="0">
            <a:spAutoFit/>
          </a:bodyPr>
          <a:lstStyle/>
          <a:p>
            <a:pPr algn="ctr"/>
            <a:r>
              <a:rPr lang="en-US" sz="1200" b="1" dirty="0">
                <a:latin typeface="Arial" panose="020B0604020202020204" pitchFamily="34" charset="0"/>
                <a:cs typeface="Arial" panose="020B0604020202020204" pitchFamily="34" charset="0"/>
              </a:rPr>
              <a:t>Paux</a:t>
            </a:r>
          </a:p>
        </p:txBody>
      </p:sp>
      <p:sp>
        <p:nvSpPr>
          <p:cNvPr id="11" name="TextBox 10">
            <a:extLst>
              <a:ext uri="{FF2B5EF4-FFF2-40B4-BE49-F238E27FC236}">
                <a16:creationId xmlns:a16="http://schemas.microsoft.com/office/drawing/2014/main" id="{6ACB8182-8AA2-30C3-3D13-7A6F10838454}"/>
              </a:ext>
            </a:extLst>
          </p:cNvPr>
          <p:cNvSpPr txBox="1"/>
          <p:nvPr/>
        </p:nvSpPr>
        <p:spPr>
          <a:xfrm>
            <a:off x="3149682" y="2182906"/>
            <a:ext cx="1532694" cy="276999"/>
          </a:xfrm>
          <a:prstGeom prst="rect">
            <a:avLst/>
          </a:prstGeom>
          <a:noFill/>
        </p:spPr>
        <p:txBody>
          <a:bodyPr wrap="square" rtlCol="0">
            <a:spAutoFit/>
          </a:bodyPr>
          <a:lstStyle/>
          <a:p>
            <a:pPr algn="ctr"/>
            <a:r>
              <a:rPr lang="en-US" sz="1200" b="1" dirty="0">
                <a:latin typeface="Arial" panose="020B0604020202020204" pitchFamily="34" charset="0"/>
                <a:cs typeface="Arial" panose="020B0604020202020204" pitchFamily="34" charset="0"/>
              </a:rPr>
              <a:t>Ion Temperature</a:t>
            </a:r>
          </a:p>
        </p:txBody>
      </p:sp>
      <p:sp>
        <p:nvSpPr>
          <p:cNvPr id="12" name="TextBox 11">
            <a:extLst>
              <a:ext uri="{FF2B5EF4-FFF2-40B4-BE49-F238E27FC236}">
                <a16:creationId xmlns:a16="http://schemas.microsoft.com/office/drawing/2014/main" id="{CF3C03D0-E629-FCD4-0C42-5C093B7989F9}"/>
              </a:ext>
            </a:extLst>
          </p:cNvPr>
          <p:cNvSpPr txBox="1"/>
          <p:nvPr/>
        </p:nvSpPr>
        <p:spPr>
          <a:xfrm>
            <a:off x="3140477" y="2885638"/>
            <a:ext cx="1532694" cy="276999"/>
          </a:xfrm>
          <a:prstGeom prst="rect">
            <a:avLst/>
          </a:prstGeom>
          <a:noFill/>
        </p:spPr>
        <p:txBody>
          <a:bodyPr wrap="square" rtlCol="0">
            <a:spAutoFit/>
          </a:bodyPr>
          <a:lstStyle/>
          <a:p>
            <a:pPr algn="ctr"/>
            <a:r>
              <a:rPr lang="en-US" sz="1200" b="1" dirty="0">
                <a:latin typeface="Arial" panose="020B0604020202020204" pitchFamily="34" charset="0"/>
                <a:cs typeface="Arial" panose="020B0604020202020204" pitchFamily="34" charset="0"/>
              </a:rPr>
              <a:t>Electron Density</a:t>
            </a:r>
          </a:p>
        </p:txBody>
      </p: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EBC957B8-D22F-A0F8-AF4F-F352B5622661}"/>
                  </a:ext>
                </a:extLst>
              </p:cNvPr>
              <p:cNvSpPr txBox="1"/>
              <p:nvPr/>
            </p:nvSpPr>
            <p:spPr>
              <a:xfrm>
                <a:off x="3800602" y="3719644"/>
                <a:ext cx="444203" cy="276999"/>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sSub>
                        <m:sSubPr>
                          <m:ctrlPr>
                            <a:rPr lang="en-US" sz="1200" b="1" i="1">
                              <a:latin typeface="Cambria Math" panose="02040503050406030204" pitchFamily="18" charset="0"/>
                              <a:cs typeface="Arial" panose="020B0604020202020204" pitchFamily="34" charset="0"/>
                            </a:rPr>
                          </m:ctrlPr>
                        </m:sSubPr>
                        <m:e>
                          <m:r>
                            <a:rPr lang="en-US" sz="1200" b="1" i="1">
                              <a:latin typeface="Cambria Math" panose="02040503050406030204" pitchFamily="18" charset="0"/>
                              <a:cs typeface="Arial" panose="020B0604020202020204" pitchFamily="34" charset="0"/>
                            </a:rPr>
                            <m:t>𝜷</m:t>
                          </m:r>
                        </m:e>
                        <m:sub>
                          <m:r>
                            <a:rPr lang="en-US" sz="1200" b="1" i="1">
                              <a:latin typeface="Cambria Math" panose="02040503050406030204" pitchFamily="18" charset="0"/>
                              <a:cs typeface="Arial" panose="020B0604020202020204" pitchFamily="34" charset="0"/>
                            </a:rPr>
                            <m:t>𝑵</m:t>
                          </m:r>
                        </m:sub>
                      </m:sSub>
                    </m:oMath>
                  </m:oMathPara>
                </a14:m>
                <a:endParaRPr lang="en-US" sz="1200" b="1" dirty="0">
                  <a:latin typeface="Arial" panose="020B0604020202020204" pitchFamily="34" charset="0"/>
                  <a:cs typeface="Arial" panose="020B0604020202020204" pitchFamily="34" charset="0"/>
                </a:endParaRPr>
              </a:p>
            </p:txBody>
          </p:sp>
        </mc:Choice>
        <mc:Fallback xmlns="">
          <p:sp>
            <p:nvSpPr>
              <p:cNvPr id="13" name="TextBox 12">
                <a:extLst>
                  <a:ext uri="{FF2B5EF4-FFF2-40B4-BE49-F238E27FC236}">
                    <a16:creationId xmlns:a16="http://schemas.microsoft.com/office/drawing/2014/main" id="{EBC957B8-D22F-A0F8-AF4F-F352B5622661}"/>
                  </a:ext>
                </a:extLst>
              </p:cNvPr>
              <p:cNvSpPr txBox="1">
                <a:spLocks noRot="1" noChangeAspect="1" noMove="1" noResize="1" noEditPoints="1" noAdjustHandles="1" noChangeArrowheads="1" noChangeShapeType="1" noTextEdit="1"/>
              </p:cNvSpPr>
              <p:nvPr/>
            </p:nvSpPr>
            <p:spPr>
              <a:xfrm>
                <a:off x="3800602" y="3719644"/>
                <a:ext cx="444203" cy="276999"/>
              </a:xfrm>
              <a:prstGeom prst="rect">
                <a:avLst/>
              </a:prstGeom>
              <a:blipFill>
                <a:blip r:embed="rId3"/>
                <a:stretch>
                  <a:fillRect b="-6522"/>
                </a:stretch>
              </a:blipFill>
            </p:spPr>
            <p:txBody>
              <a:bodyPr/>
              <a:lstStyle/>
              <a:p>
                <a:r>
                  <a:rPr lang="en-US">
                    <a:noFill/>
                  </a:rPr>
                  <a:t> </a:t>
                </a:r>
              </a:p>
            </p:txBody>
          </p:sp>
        </mc:Fallback>
      </mc:AlternateContent>
      <p:sp>
        <p:nvSpPr>
          <p:cNvPr id="14" name="TextBox 13">
            <a:extLst>
              <a:ext uri="{FF2B5EF4-FFF2-40B4-BE49-F238E27FC236}">
                <a16:creationId xmlns:a16="http://schemas.microsoft.com/office/drawing/2014/main" id="{874934E0-4905-E8FB-7C15-FAD90FC37A74}"/>
              </a:ext>
            </a:extLst>
          </p:cNvPr>
          <p:cNvSpPr txBox="1"/>
          <p:nvPr/>
        </p:nvSpPr>
        <p:spPr>
          <a:xfrm>
            <a:off x="3090748" y="4294760"/>
            <a:ext cx="1245071" cy="276999"/>
          </a:xfrm>
          <a:prstGeom prst="rect">
            <a:avLst/>
          </a:prstGeom>
          <a:noFill/>
        </p:spPr>
        <p:txBody>
          <a:bodyPr wrap="square" rtlCol="0">
            <a:spAutoFit/>
          </a:bodyPr>
          <a:lstStyle/>
          <a:p>
            <a:pPr algn="ctr"/>
            <a:r>
              <a:rPr lang="en-US" sz="1200" b="1" dirty="0">
                <a:latin typeface="Arial" panose="020B0604020202020204" pitchFamily="34" charset="0"/>
                <a:cs typeface="Arial" panose="020B0604020202020204" pitchFamily="34" charset="0"/>
              </a:rPr>
              <a:t>Divertor Light</a:t>
            </a:r>
          </a:p>
        </p:txBody>
      </p:sp>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1DB91D10-E796-DA76-764B-0D3EDDA2B352}"/>
                  </a:ext>
                </a:extLst>
              </p:cNvPr>
              <p:cNvSpPr txBox="1"/>
              <p:nvPr/>
            </p:nvSpPr>
            <p:spPr>
              <a:xfrm>
                <a:off x="6338481" y="1016359"/>
                <a:ext cx="2626409" cy="3970318"/>
              </a:xfrm>
              <a:prstGeom prst="rect">
                <a:avLst/>
              </a:prstGeom>
              <a:noFill/>
            </p:spPr>
            <p:txBody>
              <a:bodyPr wrap="square" rtlCol="0">
                <a:spAutoFit/>
              </a:bodyPr>
              <a:lstStyle/>
              <a:p>
                <a:pPr marL="214313" indent="-214313">
                  <a:buFont typeface="Arial" panose="020B0604020202020204" pitchFamily="34" charset="0"/>
                  <a:buChar char="•"/>
                </a:pPr>
                <a:r>
                  <a:rPr lang="en-US" sz="1400" b="1" dirty="0"/>
                  <a:t>Ion temperature measured by Charge Exchange Recombination Spectroscopy</a:t>
                </a:r>
              </a:p>
              <a:p>
                <a:pPr marL="214313" indent="-214313">
                  <a:buFont typeface="Arial" panose="020B0604020202020204" pitchFamily="34" charset="0"/>
                  <a:buChar char="•"/>
                </a:pPr>
                <a:endParaRPr lang="en-US" sz="1400" b="1" dirty="0"/>
              </a:p>
              <a:p>
                <a:pPr marL="214313" indent="-214313">
                  <a:buFont typeface="Arial" panose="020B0604020202020204" pitchFamily="34" charset="0"/>
                  <a:buChar char="•"/>
                </a:pPr>
                <a:r>
                  <a:rPr lang="en-US" sz="1400" b="1" dirty="0"/>
                  <a:t>Electron Density measured by </a:t>
                </a:r>
                <a:r>
                  <a:rPr lang="en-US" sz="1400" b="1" dirty="0" smtClean="0"/>
                  <a:t>interferometers</a:t>
                </a:r>
                <a:endParaRPr lang="en-US" sz="1400" b="1" dirty="0"/>
              </a:p>
              <a:p>
                <a:pPr marL="214313" indent="-214313">
                  <a:buFont typeface="Arial" panose="020B0604020202020204" pitchFamily="34" charset="0"/>
                  <a:buChar char="•"/>
                </a:pPr>
                <a:endParaRPr lang="en-US" sz="1400" b="1" dirty="0"/>
              </a:p>
              <a:p>
                <a:pPr marL="214313" indent="-214313">
                  <a:buFont typeface="Arial" panose="020B0604020202020204" pitchFamily="34" charset="0"/>
                  <a:buChar char="•"/>
                </a:pPr>
                <a:r>
                  <a:rPr lang="en-US" sz="1400" b="1" dirty="0"/>
                  <a:t>Normalized </a:t>
                </a:r>
                <a14:m>
                  <m:oMath xmlns:m="http://schemas.openxmlformats.org/officeDocument/2006/math">
                    <m:r>
                      <a:rPr lang="en-US" sz="1400" b="1" i="1" smtClean="0">
                        <a:latin typeface="Cambria Math" panose="02040503050406030204" pitchFamily="18" charset="0"/>
                      </a:rPr>
                      <m:t>𝜷</m:t>
                    </m:r>
                  </m:oMath>
                </a14:m>
                <a:r>
                  <a:rPr lang="en-US" sz="1400" b="1" dirty="0"/>
                  <a:t> calculated from “real time EFIT” </a:t>
                </a:r>
                <a:r>
                  <a:rPr lang="en-US" sz="1400" b="1" dirty="0" smtClean="0">
                    <a:sym typeface="Wingdings" panose="05000000000000000000" pitchFamily="2" charset="2"/>
                  </a:rPr>
                  <a:t> </a:t>
                </a:r>
                <a:r>
                  <a:rPr lang="en-US" sz="1400" b="1" dirty="0">
                    <a:sym typeface="Wingdings" panose="05000000000000000000" pitchFamily="2" charset="2"/>
                  </a:rPr>
                  <a:t>equilibrium solver </a:t>
                </a:r>
                <a:endParaRPr lang="en-US" sz="1400" b="1" dirty="0"/>
              </a:p>
              <a:p>
                <a:pPr marL="214313" indent="-214313">
                  <a:buFont typeface="Arial" panose="020B0604020202020204" pitchFamily="34" charset="0"/>
                  <a:buChar char="•"/>
                </a:pPr>
                <a:endParaRPr lang="en-US" sz="1400" b="1" dirty="0"/>
              </a:p>
              <a:p>
                <a:pPr marL="214313" indent="-214313">
                  <a:buFont typeface="Arial" panose="020B0604020202020204" pitchFamily="34" charset="0"/>
                  <a:buChar char="•"/>
                </a:pPr>
                <a:r>
                  <a:rPr lang="en-US" sz="1400" b="1" dirty="0"/>
                  <a:t>Divertor light measured by filterscopes represent typical plasma instabilities</a:t>
                </a:r>
              </a:p>
            </p:txBody>
          </p:sp>
        </mc:Choice>
        <mc:Fallback xmlns="">
          <p:sp>
            <p:nvSpPr>
              <p:cNvPr id="15" name="TextBox 14">
                <a:extLst>
                  <a:ext uri="{FF2B5EF4-FFF2-40B4-BE49-F238E27FC236}">
                    <a16:creationId xmlns:a16="http://schemas.microsoft.com/office/drawing/2014/main" id="{1DB91D10-E796-DA76-764B-0D3EDDA2B352}"/>
                  </a:ext>
                </a:extLst>
              </p:cNvPr>
              <p:cNvSpPr txBox="1">
                <a:spLocks noRot="1" noChangeAspect="1" noMove="1" noResize="1" noEditPoints="1" noAdjustHandles="1" noChangeArrowheads="1" noChangeShapeType="1" noTextEdit="1"/>
              </p:cNvSpPr>
              <p:nvPr/>
            </p:nvSpPr>
            <p:spPr>
              <a:xfrm>
                <a:off x="6338481" y="1016359"/>
                <a:ext cx="2626409" cy="3970318"/>
              </a:xfrm>
              <a:prstGeom prst="rect">
                <a:avLst/>
              </a:prstGeom>
              <a:blipFill>
                <a:blip r:embed="rId4"/>
                <a:stretch>
                  <a:fillRect l="-464" t="-307" b="-614"/>
                </a:stretch>
              </a:blipFill>
            </p:spPr>
            <p:txBody>
              <a:bodyPr/>
              <a:lstStyle/>
              <a:p>
                <a:r>
                  <a:rPr lang="en-US">
                    <a:noFill/>
                  </a:rPr>
                  <a:t> </a:t>
                </a:r>
              </a:p>
            </p:txBody>
          </p:sp>
        </mc:Fallback>
      </mc:AlternateContent>
      <p:cxnSp>
        <p:nvCxnSpPr>
          <p:cNvPr id="21" name="Straight Arrow Connector 20">
            <a:extLst>
              <a:ext uri="{FF2B5EF4-FFF2-40B4-BE49-F238E27FC236}">
                <a16:creationId xmlns:a16="http://schemas.microsoft.com/office/drawing/2014/main" id="{E6F30407-A226-BA1F-5C90-F5EC762C2374}"/>
              </a:ext>
            </a:extLst>
          </p:cNvPr>
          <p:cNvCxnSpPr>
            <a:cxnSpLocks/>
          </p:cNvCxnSpPr>
          <p:nvPr/>
        </p:nvCxnSpPr>
        <p:spPr>
          <a:xfrm flipH="1">
            <a:off x="5578454" y="1414021"/>
            <a:ext cx="888904" cy="1022800"/>
          </a:xfrm>
          <a:prstGeom prst="straightConnector1">
            <a:avLst/>
          </a:prstGeom>
          <a:ln w="5715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3" name="Straight Arrow Connector 22">
            <a:extLst>
              <a:ext uri="{FF2B5EF4-FFF2-40B4-BE49-F238E27FC236}">
                <a16:creationId xmlns:a16="http://schemas.microsoft.com/office/drawing/2014/main" id="{F048F3C7-A41F-E84A-9900-0C60808EB7C7}"/>
              </a:ext>
            </a:extLst>
          </p:cNvPr>
          <p:cNvCxnSpPr>
            <a:cxnSpLocks/>
          </p:cNvCxnSpPr>
          <p:nvPr/>
        </p:nvCxnSpPr>
        <p:spPr>
          <a:xfrm flipH="1">
            <a:off x="5578454" y="2658359"/>
            <a:ext cx="888904" cy="481195"/>
          </a:xfrm>
          <a:prstGeom prst="straightConnector1">
            <a:avLst/>
          </a:prstGeom>
          <a:ln w="5715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6" name="Straight Arrow Connector 25">
            <a:extLst>
              <a:ext uri="{FF2B5EF4-FFF2-40B4-BE49-F238E27FC236}">
                <a16:creationId xmlns:a16="http://schemas.microsoft.com/office/drawing/2014/main" id="{D16B07D4-9D23-BDCD-C6FE-01B007B84EE5}"/>
              </a:ext>
            </a:extLst>
          </p:cNvPr>
          <p:cNvCxnSpPr>
            <a:cxnSpLocks/>
          </p:cNvCxnSpPr>
          <p:nvPr/>
        </p:nvCxnSpPr>
        <p:spPr>
          <a:xfrm flipH="1">
            <a:off x="5578454" y="3553905"/>
            <a:ext cx="888904" cy="358663"/>
          </a:xfrm>
          <a:prstGeom prst="straightConnector1">
            <a:avLst/>
          </a:prstGeom>
          <a:ln w="5715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8" name="Straight Arrow Connector 27">
            <a:extLst>
              <a:ext uri="{FF2B5EF4-FFF2-40B4-BE49-F238E27FC236}">
                <a16:creationId xmlns:a16="http://schemas.microsoft.com/office/drawing/2014/main" id="{AE81079F-9AA8-5448-5A06-B8821470DA88}"/>
              </a:ext>
            </a:extLst>
          </p:cNvPr>
          <p:cNvCxnSpPr>
            <a:cxnSpLocks/>
          </p:cNvCxnSpPr>
          <p:nvPr/>
        </p:nvCxnSpPr>
        <p:spPr>
          <a:xfrm flipH="1">
            <a:off x="5578454" y="4433259"/>
            <a:ext cx="888904" cy="138500"/>
          </a:xfrm>
          <a:prstGeom prst="straightConnector1">
            <a:avLst/>
          </a:prstGeom>
          <a:ln w="5715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34" name="TextBox 33">
            <a:extLst>
              <a:ext uri="{FF2B5EF4-FFF2-40B4-BE49-F238E27FC236}">
                <a16:creationId xmlns:a16="http://schemas.microsoft.com/office/drawing/2014/main" id="{D8972160-2EFC-4621-74F2-CAE6C471BD9C}"/>
              </a:ext>
            </a:extLst>
          </p:cNvPr>
          <p:cNvSpPr txBox="1"/>
          <p:nvPr/>
        </p:nvSpPr>
        <p:spPr>
          <a:xfrm>
            <a:off x="4140512" y="890128"/>
            <a:ext cx="862977" cy="276999"/>
          </a:xfrm>
          <a:prstGeom prst="rect">
            <a:avLst/>
          </a:prstGeom>
          <a:noFill/>
        </p:spPr>
        <p:txBody>
          <a:bodyPr wrap="square" rtlCol="0">
            <a:spAutoFit/>
          </a:bodyPr>
          <a:lstStyle/>
          <a:p>
            <a:pPr algn="ctr"/>
            <a:r>
              <a:rPr lang="en-US" sz="1200" b="1" dirty="0">
                <a:solidFill>
                  <a:srgbClr val="FF0000"/>
                </a:solidFill>
                <a:latin typeface="Arial" panose="020B0604020202020204" pitchFamily="34" charset="0"/>
                <a:cs typeface="Arial" panose="020B0604020202020204" pitchFamily="34" charset="0"/>
              </a:rPr>
              <a:t>“flat top”</a:t>
            </a:r>
          </a:p>
        </p:txBody>
      </p:sp>
      <p:sp>
        <p:nvSpPr>
          <p:cNvPr id="20" name="Title 1">
            <a:extLst>
              <a:ext uri="{FF2B5EF4-FFF2-40B4-BE49-F238E27FC236}">
                <a16:creationId xmlns:a16="http://schemas.microsoft.com/office/drawing/2014/main" id="{89936C36-4BDA-4513-AF23-137660249A37}"/>
              </a:ext>
            </a:extLst>
          </p:cNvPr>
          <p:cNvSpPr txBox="1">
            <a:spLocks/>
          </p:cNvSpPr>
          <p:nvPr/>
        </p:nvSpPr>
        <p:spPr bwMode="auto">
          <a:xfrm>
            <a:off x="0" y="1131"/>
            <a:ext cx="9144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3200" b="1" kern="1200">
                <a:solidFill>
                  <a:schemeClr val="bg1"/>
                </a:solidFill>
                <a:latin typeface="+mj-lt"/>
                <a:ea typeface="ＭＳ Ｐゴシック" charset="0"/>
                <a:cs typeface="ＭＳ Ｐゴシック" charset="0"/>
              </a:defRPr>
            </a:lvl1pPr>
            <a:lvl2pPr algn="l" defTabSz="457200" rtl="0" eaLnBrk="0" fontAlgn="base" hangingPunct="0">
              <a:spcBef>
                <a:spcPct val="0"/>
              </a:spcBef>
              <a:spcAft>
                <a:spcPct val="0"/>
              </a:spcAft>
              <a:defRPr sz="2400" b="1">
                <a:solidFill>
                  <a:srgbClr val="FFFFFF"/>
                </a:solidFill>
                <a:latin typeface="Century Gothic" charset="0"/>
                <a:ea typeface="ＭＳ Ｐゴシック" charset="0"/>
                <a:cs typeface="ＭＳ Ｐゴシック" charset="0"/>
              </a:defRPr>
            </a:lvl2pPr>
            <a:lvl3pPr algn="l" defTabSz="457200" rtl="0" eaLnBrk="0" fontAlgn="base" hangingPunct="0">
              <a:spcBef>
                <a:spcPct val="0"/>
              </a:spcBef>
              <a:spcAft>
                <a:spcPct val="0"/>
              </a:spcAft>
              <a:defRPr sz="2400" b="1">
                <a:solidFill>
                  <a:srgbClr val="FFFFFF"/>
                </a:solidFill>
                <a:latin typeface="Century Gothic" charset="0"/>
                <a:ea typeface="ＭＳ Ｐゴシック" charset="0"/>
                <a:cs typeface="ＭＳ Ｐゴシック" charset="0"/>
              </a:defRPr>
            </a:lvl3pPr>
            <a:lvl4pPr algn="l" defTabSz="457200" rtl="0" eaLnBrk="0" fontAlgn="base" hangingPunct="0">
              <a:spcBef>
                <a:spcPct val="0"/>
              </a:spcBef>
              <a:spcAft>
                <a:spcPct val="0"/>
              </a:spcAft>
              <a:defRPr sz="2400" b="1">
                <a:solidFill>
                  <a:srgbClr val="FFFFFF"/>
                </a:solidFill>
                <a:latin typeface="Century Gothic" charset="0"/>
                <a:ea typeface="ＭＳ Ｐゴシック" charset="0"/>
                <a:cs typeface="ＭＳ Ｐゴシック" charset="0"/>
              </a:defRPr>
            </a:lvl4pPr>
            <a:lvl5pPr algn="l" defTabSz="457200" rtl="0" eaLnBrk="0" fontAlgn="base" hangingPunct="0">
              <a:spcBef>
                <a:spcPct val="0"/>
              </a:spcBef>
              <a:spcAft>
                <a:spcPct val="0"/>
              </a:spcAft>
              <a:defRPr sz="2400" b="1">
                <a:solidFill>
                  <a:srgbClr val="FFFFFF"/>
                </a:solidFill>
                <a:latin typeface="Century Gothic" charset="0"/>
                <a:ea typeface="ＭＳ Ｐゴシック" charset="0"/>
                <a:cs typeface="ＭＳ Ｐゴシック" charset="0"/>
              </a:defRPr>
            </a:lvl5pPr>
            <a:lvl6pPr marL="457200" algn="ctr" defTabSz="457200" rtl="0" fontAlgn="base">
              <a:spcBef>
                <a:spcPct val="0"/>
              </a:spcBef>
              <a:spcAft>
                <a:spcPct val="0"/>
              </a:spcAft>
              <a:defRPr sz="2400" b="1">
                <a:solidFill>
                  <a:srgbClr val="FFFFFF"/>
                </a:solidFill>
                <a:latin typeface="Century Gothic" charset="0"/>
                <a:ea typeface="ＭＳ Ｐゴシック" charset="0"/>
                <a:cs typeface="ＭＳ Ｐゴシック" charset="0"/>
              </a:defRPr>
            </a:lvl6pPr>
            <a:lvl7pPr marL="914400" algn="ctr" defTabSz="457200" rtl="0" fontAlgn="base">
              <a:spcBef>
                <a:spcPct val="0"/>
              </a:spcBef>
              <a:spcAft>
                <a:spcPct val="0"/>
              </a:spcAft>
              <a:defRPr sz="2400" b="1">
                <a:solidFill>
                  <a:srgbClr val="FFFFFF"/>
                </a:solidFill>
                <a:latin typeface="Century Gothic" charset="0"/>
                <a:ea typeface="ＭＳ Ｐゴシック" charset="0"/>
                <a:cs typeface="ＭＳ Ｐゴシック" charset="0"/>
              </a:defRPr>
            </a:lvl7pPr>
            <a:lvl8pPr marL="1371600" algn="ctr" defTabSz="457200" rtl="0" fontAlgn="base">
              <a:spcBef>
                <a:spcPct val="0"/>
              </a:spcBef>
              <a:spcAft>
                <a:spcPct val="0"/>
              </a:spcAft>
              <a:defRPr sz="2400" b="1">
                <a:solidFill>
                  <a:srgbClr val="FFFFFF"/>
                </a:solidFill>
                <a:latin typeface="Century Gothic" charset="0"/>
                <a:ea typeface="ＭＳ Ｐゴシック" charset="0"/>
                <a:cs typeface="ＭＳ Ｐゴシック" charset="0"/>
              </a:defRPr>
            </a:lvl8pPr>
            <a:lvl9pPr marL="1828800" algn="ctr" defTabSz="457200" rtl="0" fontAlgn="base">
              <a:spcBef>
                <a:spcPct val="0"/>
              </a:spcBef>
              <a:spcAft>
                <a:spcPct val="0"/>
              </a:spcAft>
              <a:defRPr sz="2400" b="1">
                <a:solidFill>
                  <a:srgbClr val="FFFFFF"/>
                </a:solidFill>
                <a:latin typeface="Century Gothic" charset="0"/>
                <a:ea typeface="ＭＳ Ｐゴシック" charset="0"/>
                <a:cs typeface="ＭＳ Ｐゴシック" charset="0"/>
              </a:defRPr>
            </a:lvl9pPr>
          </a:lstStyle>
          <a:p>
            <a:r>
              <a:rPr lang="en-US" sz="2400" dirty="0" smtClean="0"/>
              <a:t>Example of a DIII-D plasma discharge</a:t>
            </a:r>
            <a:endParaRPr lang="en-US" sz="2400" dirty="0"/>
          </a:p>
        </p:txBody>
      </p:sp>
      <p:sp>
        <p:nvSpPr>
          <p:cNvPr id="22" name="TextBox 21">
            <a:extLst>
              <a:ext uri="{FF2B5EF4-FFF2-40B4-BE49-F238E27FC236}">
                <a16:creationId xmlns:a16="http://schemas.microsoft.com/office/drawing/2014/main" id="{604368BA-6C98-FB25-32E3-62A4F72C97DD}"/>
              </a:ext>
            </a:extLst>
          </p:cNvPr>
          <p:cNvSpPr txBox="1"/>
          <p:nvPr/>
        </p:nvSpPr>
        <p:spPr>
          <a:xfrm>
            <a:off x="117478" y="792712"/>
            <a:ext cx="2440970" cy="4185761"/>
          </a:xfrm>
          <a:prstGeom prst="rect">
            <a:avLst/>
          </a:prstGeom>
          <a:noFill/>
        </p:spPr>
        <p:txBody>
          <a:bodyPr wrap="square" rtlCol="0">
            <a:spAutoFit/>
          </a:bodyPr>
          <a:lstStyle/>
          <a:p>
            <a:pPr marL="214313" indent="-214313">
              <a:buFont typeface="Arial" panose="020B0604020202020204" pitchFamily="34" charset="0"/>
              <a:buChar char="•"/>
            </a:pPr>
            <a:r>
              <a:rPr lang="en-US" sz="1400" b="1" dirty="0"/>
              <a:t>Toroidal magnetic field ramps up first</a:t>
            </a:r>
          </a:p>
          <a:p>
            <a:pPr marL="214313" indent="-214313">
              <a:buFont typeface="Arial" panose="020B0604020202020204" pitchFamily="34" charset="0"/>
              <a:buChar char="•"/>
            </a:pPr>
            <a:endParaRPr lang="en-US" sz="1400" b="1" dirty="0"/>
          </a:p>
          <a:p>
            <a:pPr marL="214313" indent="-214313">
              <a:buFont typeface="Arial" panose="020B0604020202020204" pitchFamily="34" charset="0"/>
              <a:buChar char="•"/>
            </a:pPr>
            <a:r>
              <a:rPr lang="en-US" sz="1400" b="1" dirty="0">
                <a:solidFill>
                  <a:srgbClr val="FF0000"/>
                </a:solidFill>
              </a:rPr>
              <a:t>Central solenoid </a:t>
            </a:r>
            <a:r>
              <a:rPr lang="en-US" sz="1400" b="1" dirty="0" err="1">
                <a:solidFill>
                  <a:srgbClr val="FF0000"/>
                </a:solidFill>
              </a:rPr>
              <a:t>ohmically</a:t>
            </a:r>
            <a:r>
              <a:rPr lang="en-US" sz="1400" b="1" dirty="0">
                <a:solidFill>
                  <a:srgbClr val="FF0000"/>
                </a:solidFill>
              </a:rPr>
              <a:t> induces plasma current</a:t>
            </a:r>
          </a:p>
          <a:p>
            <a:endParaRPr lang="en-US" sz="1400" b="1" dirty="0"/>
          </a:p>
          <a:p>
            <a:endParaRPr lang="en-US" sz="1400" b="1" dirty="0"/>
          </a:p>
          <a:p>
            <a:endParaRPr lang="en-US" sz="1400" b="1" dirty="0"/>
          </a:p>
          <a:p>
            <a:pPr marL="214313" indent="-214313">
              <a:buFont typeface="Arial" panose="020B0604020202020204" pitchFamily="34" charset="0"/>
              <a:buChar char="•"/>
            </a:pPr>
            <a:r>
              <a:rPr lang="en-US" sz="1400" b="1" dirty="0"/>
              <a:t>Auxiliary systems required to heat the plasma and drive more current </a:t>
            </a:r>
          </a:p>
          <a:p>
            <a:pPr marL="214313" indent="-214313">
              <a:buFont typeface="Arial" panose="020B0604020202020204" pitchFamily="34" charset="0"/>
              <a:buChar char="•"/>
            </a:pPr>
            <a:endParaRPr lang="en-US" sz="1400" b="1" dirty="0"/>
          </a:p>
          <a:p>
            <a:pPr marL="214313" indent="-214313">
              <a:buFont typeface="Arial" panose="020B0604020202020204" pitchFamily="34" charset="0"/>
              <a:buChar char="•"/>
            </a:pPr>
            <a:r>
              <a:rPr lang="en-US" sz="1400" b="1" dirty="0">
                <a:solidFill>
                  <a:srgbClr val="FF0000"/>
                </a:solidFill>
              </a:rPr>
              <a:t>Radiated power </a:t>
            </a:r>
            <a:r>
              <a:rPr lang="en-US" sz="1400" b="1" dirty="0" smtClean="0">
                <a:solidFill>
                  <a:srgbClr val="FF0000"/>
                </a:solidFill>
              </a:rPr>
              <a:t>represents </a:t>
            </a:r>
            <a:r>
              <a:rPr lang="en-US" sz="1400" b="1" dirty="0">
                <a:solidFill>
                  <a:srgbClr val="FF0000"/>
                </a:solidFill>
              </a:rPr>
              <a:t>energy loss from the system (measured by bolometers)</a:t>
            </a:r>
          </a:p>
        </p:txBody>
      </p:sp>
      <p:sp>
        <p:nvSpPr>
          <p:cNvPr id="24" name="Right Brace 23"/>
          <p:cNvSpPr/>
          <p:nvPr/>
        </p:nvSpPr>
        <p:spPr>
          <a:xfrm>
            <a:off x="2432115" y="890128"/>
            <a:ext cx="282805" cy="1212049"/>
          </a:xfrm>
          <a:prstGeom prst="rightBrace">
            <a:avLst/>
          </a:prstGeom>
          <a:ln>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5" name="Right Brace 24"/>
          <p:cNvSpPr/>
          <p:nvPr/>
        </p:nvSpPr>
        <p:spPr>
          <a:xfrm>
            <a:off x="2432115" y="2752033"/>
            <a:ext cx="282805" cy="2212219"/>
          </a:xfrm>
          <a:prstGeom prst="rightBrace">
            <a:avLst/>
          </a:prstGeom>
          <a:ln>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208569609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rotWithShape="1">
          <a:blip r:embed="rId2"/>
          <a:srcRect l="8603" t="2680" r="3853"/>
          <a:stretch/>
        </p:blipFill>
        <p:spPr>
          <a:xfrm>
            <a:off x="1692128" y="699557"/>
            <a:ext cx="1027322" cy="1037331"/>
          </a:xfrm>
          <a:prstGeom prst="rect">
            <a:avLst/>
          </a:prstGeom>
        </p:spPr>
      </p:pic>
      <p:sp>
        <p:nvSpPr>
          <p:cNvPr id="3" name="Title 2"/>
          <p:cNvSpPr>
            <a:spLocks noGrp="1"/>
          </p:cNvSpPr>
          <p:nvPr>
            <p:ph type="title" idx="4294967295"/>
          </p:nvPr>
        </p:nvSpPr>
        <p:spPr/>
        <p:txBody>
          <a:bodyPr/>
          <a:lstStyle/>
          <a:p>
            <a:pPr algn="ctr"/>
            <a:r>
              <a:rPr lang="en-US" dirty="0" smtClean="0"/>
              <a:t>Who am I? </a:t>
            </a:r>
            <a:endParaRPr lang="en-US" dirty="0"/>
          </a:p>
        </p:txBody>
      </p:sp>
      <p:pic>
        <p:nvPicPr>
          <p:cNvPr id="16" name="Picture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246" y="685799"/>
            <a:ext cx="1586847" cy="1190135"/>
          </a:xfrm>
          <a:prstGeom prst="rect">
            <a:avLst/>
          </a:prstGeom>
        </p:spPr>
      </p:pic>
      <p:sp>
        <p:nvSpPr>
          <p:cNvPr id="17" name="TextBox 16"/>
          <p:cNvSpPr txBox="1"/>
          <p:nvPr/>
        </p:nvSpPr>
        <p:spPr>
          <a:xfrm>
            <a:off x="-89075" y="1889691"/>
            <a:ext cx="2334293" cy="276999"/>
          </a:xfrm>
          <a:prstGeom prst="rect">
            <a:avLst/>
          </a:prstGeom>
          <a:noFill/>
        </p:spPr>
        <p:txBody>
          <a:bodyPr wrap="none" rtlCol="0">
            <a:spAutoFit/>
          </a:bodyPr>
          <a:lstStyle/>
          <a:p>
            <a:r>
              <a:rPr lang="en-US" sz="1200" b="1" dirty="0"/>
              <a:t>Caltech, BS in Geology, 2002</a:t>
            </a:r>
          </a:p>
        </p:txBody>
      </p:sp>
      <p:sp>
        <p:nvSpPr>
          <p:cNvPr id="21" name="TextBox 20"/>
          <p:cNvSpPr txBox="1"/>
          <p:nvPr/>
        </p:nvSpPr>
        <p:spPr>
          <a:xfrm>
            <a:off x="237662" y="2986590"/>
            <a:ext cx="2058577" cy="276999"/>
          </a:xfrm>
          <a:prstGeom prst="rect">
            <a:avLst/>
          </a:prstGeom>
          <a:noFill/>
        </p:spPr>
        <p:txBody>
          <a:bodyPr wrap="none" rtlCol="0">
            <a:spAutoFit/>
          </a:bodyPr>
          <a:lstStyle/>
          <a:p>
            <a:r>
              <a:rPr lang="en-US" sz="1200" b="1" dirty="0" smtClean="0"/>
              <a:t>Two years off from school</a:t>
            </a:r>
            <a:endParaRPr lang="en-US" sz="1200" b="1" dirty="0"/>
          </a:p>
        </p:txBody>
      </p:sp>
      <p:cxnSp>
        <p:nvCxnSpPr>
          <p:cNvPr id="29" name="Straight Arrow Connector 28"/>
          <p:cNvCxnSpPr/>
          <p:nvPr/>
        </p:nvCxnSpPr>
        <p:spPr>
          <a:xfrm>
            <a:off x="457200" y="2198123"/>
            <a:ext cx="356469" cy="77471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pic>
        <p:nvPicPr>
          <p:cNvPr id="33" name="Picture 32"/>
          <p:cNvPicPr>
            <a:picLocks noChangeAspect="1"/>
          </p:cNvPicPr>
          <p:nvPr/>
        </p:nvPicPr>
        <p:blipFill rotWithShape="1">
          <a:blip r:embed="rId4">
            <a:extLst>
              <a:ext uri="{28A0092B-C50C-407E-A947-70E740481C1C}">
                <a14:useLocalDpi xmlns:a14="http://schemas.microsoft.com/office/drawing/2010/main" val="0"/>
              </a:ext>
            </a:extLst>
          </a:blip>
          <a:srcRect l="2005" r="-1" b="22429"/>
          <a:stretch/>
        </p:blipFill>
        <p:spPr>
          <a:xfrm>
            <a:off x="36844" y="3277346"/>
            <a:ext cx="2652448" cy="1133124"/>
          </a:xfrm>
          <a:prstGeom prst="rect">
            <a:avLst/>
          </a:prstGeom>
        </p:spPr>
      </p:pic>
      <p:pic>
        <p:nvPicPr>
          <p:cNvPr id="32" name="Picture 3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1246" y="4270103"/>
            <a:ext cx="1580695" cy="803698"/>
          </a:xfrm>
          <a:prstGeom prst="rect">
            <a:avLst/>
          </a:prstGeom>
        </p:spPr>
      </p:pic>
    </p:spTree>
    <p:extLst>
      <p:ext uri="{BB962C8B-B14F-4D97-AF65-F5344CB8AC3E}">
        <p14:creationId xmlns:p14="http://schemas.microsoft.com/office/powerpoint/2010/main" val="36475870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6C13D36-D035-217C-B6F8-E5748D3BBBEB}"/>
              </a:ext>
            </a:extLst>
          </p:cNvPr>
          <p:cNvPicPr>
            <a:picLocks noChangeAspect="1"/>
          </p:cNvPicPr>
          <p:nvPr/>
        </p:nvPicPr>
        <p:blipFill>
          <a:blip r:embed="rId3"/>
          <a:stretch>
            <a:fillRect/>
          </a:stretch>
        </p:blipFill>
        <p:spPr>
          <a:xfrm>
            <a:off x="2821450" y="721783"/>
            <a:ext cx="2820176" cy="4232168"/>
          </a:xfrm>
          <a:prstGeom prst="rect">
            <a:avLst/>
          </a:prstGeom>
        </p:spPr>
      </p:pic>
      <p:sp>
        <p:nvSpPr>
          <p:cNvPr id="7" name="TextBox 6">
            <a:extLst>
              <a:ext uri="{FF2B5EF4-FFF2-40B4-BE49-F238E27FC236}">
                <a16:creationId xmlns:a16="http://schemas.microsoft.com/office/drawing/2014/main" id="{930F18E8-F28E-5372-C7F3-CD39046BB1A2}"/>
              </a:ext>
            </a:extLst>
          </p:cNvPr>
          <p:cNvSpPr txBox="1"/>
          <p:nvPr/>
        </p:nvSpPr>
        <p:spPr>
          <a:xfrm>
            <a:off x="3322961" y="799219"/>
            <a:ext cx="359187" cy="276999"/>
          </a:xfrm>
          <a:prstGeom prst="rect">
            <a:avLst/>
          </a:prstGeom>
          <a:noFill/>
        </p:spPr>
        <p:txBody>
          <a:bodyPr wrap="square" rtlCol="0">
            <a:spAutoFit/>
          </a:bodyPr>
          <a:lstStyle/>
          <a:p>
            <a:pPr algn="ctr"/>
            <a:r>
              <a:rPr lang="en-US" sz="1200" b="1" dirty="0">
                <a:latin typeface="Arial" panose="020B0604020202020204" pitchFamily="34" charset="0"/>
                <a:cs typeface="Arial" panose="020B0604020202020204" pitchFamily="34" charset="0"/>
              </a:rPr>
              <a:t>Bt</a:t>
            </a:r>
          </a:p>
        </p:txBody>
      </p:sp>
      <p:sp>
        <p:nvSpPr>
          <p:cNvPr id="8" name="TextBox 7">
            <a:extLst>
              <a:ext uri="{FF2B5EF4-FFF2-40B4-BE49-F238E27FC236}">
                <a16:creationId xmlns:a16="http://schemas.microsoft.com/office/drawing/2014/main" id="{AECEC0FB-C054-FE4F-922F-C6F3399FCD15}"/>
              </a:ext>
            </a:extLst>
          </p:cNvPr>
          <p:cNvSpPr txBox="1"/>
          <p:nvPr/>
        </p:nvSpPr>
        <p:spPr>
          <a:xfrm>
            <a:off x="3736436" y="1040477"/>
            <a:ext cx="359187" cy="276999"/>
          </a:xfrm>
          <a:prstGeom prst="rect">
            <a:avLst/>
          </a:prstGeom>
          <a:noFill/>
        </p:spPr>
        <p:txBody>
          <a:bodyPr wrap="square" rtlCol="0">
            <a:spAutoFit/>
          </a:bodyPr>
          <a:lstStyle/>
          <a:p>
            <a:pPr algn="ctr"/>
            <a:r>
              <a:rPr lang="en-US" sz="1200" b="1" dirty="0">
                <a:solidFill>
                  <a:srgbClr val="FF0000"/>
                </a:solidFill>
                <a:latin typeface="Arial" panose="020B0604020202020204" pitchFamily="34" charset="0"/>
                <a:cs typeface="Arial" panose="020B0604020202020204" pitchFamily="34" charset="0"/>
              </a:rPr>
              <a:t>Ip</a:t>
            </a:r>
          </a:p>
        </p:txBody>
      </p:sp>
      <p:sp>
        <p:nvSpPr>
          <p:cNvPr id="9" name="TextBox 8">
            <a:extLst>
              <a:ext uri="{FF2B5EF4-FFF2-40B4-BE49-F238E27FC236}">
                <a16:creationId xmlns:a16="http://schemas.microsoft.com/office/drawing/2014/main" id="{C39EB41D-B291-9E8C-AC26-658E13003D2A}"/>
              </a:ext>
            </a:extLst>
          </p:cNvPr>
          <p:cNvSpPr txBox="1"/>
          <p:nvPr/>
        </p:nvSpPr>
        <p:spPr>
          <a:xfrm>
            <a:off x="4372551" y="1753126"/>
            <a:ext cx="630938" cy="276999"/>
          </a:xfrm>
          <a:prstGeom prst="rect">
            <a:avLst/>
          </a:prstGeom>
          <a:noFill/>
        </p:spPr>
        <p:txBody>
          <a:bodyPr wrap="square" rtlCol="0">
            <a:spAutoFit/>
          </a:bodyPr>
          <a:lstStyle/>
          <a:p>
            <a:pPr algn="ctr"/>
            <a:r>
              <a:rPr lang="en-US" sz="1200" b="1" dirty="0">
                <a:solidFill>
                  <a:srgbClr val="FF0000"/>
                </a:solidFill>
                <a:latin typeface="Arial" panose="020B0604020202020204" pitchFamily="34" charset="0"/>
                <a:cs typeface="Arial" panose="020B0604020202020204" pitchFamily="34" charset="0"/>
              </a:rPr>
              <a:t>Prad</a:t>
            </a:r>
          </a:p>
        </p:txBody>
      </p:sp>
      <p:sp>
        <p:nvSpPr>
          <p:cNvPr id="10" name="TextBox 9">
            <a:extLst>
              <a:ext uri="{FF2B5EF4-FFF2-40B4-BE49-F238E27FC236}">
                <a16:creationId xmlns:a16="http://schemas.microsoft.com/office/drawing/2014/main" id="{5C89E7C0-97B1-6576-7EDB-68AD7A893647}"/>
              </a:ext>
            </a:extLst>
          </p:cNvPr>
          <p:cNvSpPr txBox="1"/>
          <p:nvPr/>
        </p:nvSpPr>
        <p:spPr>
          <a:xfrm>
            <a:off x="3736436" y="1486129"/>
            <a:ext cx="572534" cy="276999"/>
          </a:xfrm>
          <a:prstGeom prst="rect">
            <a:avLst/>
          </a:prstGeom>
          <a:noFill/>
        </p:spPr>
        <p:txBody>
          <a:bodyPr wrap="square" rtlCol="0">
            <a:spAutoFit/>
          </a:bodyPr>
          <a:lstStyle/>
          <a:p>
            <a:pPr algn="ctr"/>
            <a:r>
              <a:rPr lang="en-US" sz="1200" b="1" dirty="0">
                <a:latin typeface="Arial" panose="020B0604020202020204" pitchFamily="34" charset="0"/>
                <a:cs typeface="Arial" panose="020B0604020202020204" pitchFamily="34" charset="0"/>
              </a:rPr>
              <a:t>Paux</a:t>
            </a:r>
          </a:p>
        </p:txBody>
      </p:sp>
      <p:sp>
        <p:nvSpPr>
          <p:cNvPr id="11" name="TextBox 10">
            <a:extLst>
              <a:ext uri="{FF2B5EF4-FFF2-40B4-BE49-F238E27FC236}">
                <a16:creationId xmlns:a16="http://schemas.microsoft.com/office/drawing/2014/main" id="{6ACB8182-8AA2-30C3-3D13-7A6F10838454}"/>
              </a:ext>
            </a:extLst>
          </p:cNvPr>
          <p:cNvSpPr txBox="1"/>
          <p:nvPr/>
        </p:nvSpPr>
        <p:spPr>
          <a:xfrm>
            <a:off x="3149682" y="2182906"/>
            <a:ext cx="1532694" cy="276999"/>
          </a:xfrm>
          <a:prstGeom prst="rect">
            <a:avLst/>
          </a:prstGeom>
          <a:noFill/>
        </p:spPr>
        <p:txBody>
          <a:bodyPr wrap="square" rtlCol="0">
            <a:spAutoFit/>
          </a:bodyPr>
          <a:lstStyle/>
          <a:p>
            <a:pPr algn="ctr"/>
            <a:r>
              <a:rPr lang="en-US" sz="1200" b="1" dirty="0">
                <a:latin typeface="Arial" panose="020B0604020202020204" pitchFamily="34" charset="0"/>
                <a:cs typeface="Arial" panose="020B0604020202020204" pitchFamily="34" charset="0"/>
              </a:rPr>
              <a:t>Ion Temperature</a:t>
            </a:r>
          </a:p>
        </p:txBody>
      </p:sp>
      <p:sp>
        <p:nvSpPr>
          <p:cNvPr id="12" name="TextBox 11">
            <a:extLst>
              <a:ext uri="{FF2B5EF4-FFF2-40B4-BE49-F238E27FC236}">
                <a16:creationId xmlns:a16="http://schemas.microsoft.com/office/drawing/2014/main" id="{CF3C03D0-E629-FCD4-0C42-5C093B7989F9}"/>
              </a:ext>
            </a:extLst>
          </p:cNvPr>
          <p:cNvSpPr txBox="1"/>
          <p:nvPr/>
        </p:nvSpPr>
        <p:spPr>
          <a:xfrm>
            <a:off x="3140477" y="2885638"/>
            <a:ext cx="1532694" cy="276999"/>
          </a:xfrm>
          <a:prstGeom prst="rect">
            <a:avLst/>
          </a:prstGeom>
          <a:noFill/>
        </p:spPr>
        <p:txBody>
          <a:bodyPr wrap="square" rtlCol="0">
            <a:spAutoFit/>
          </a:bodyPr>
          <a:lstStyle/>
          <a:p>
            <a:pPr algn="ctr"/>
            <a:r>
              <a:rPr lang="en-US" sz="1200" b="1" dirty="0">
                <a:latin typeface="Arial" panose="020B0604020202020204" pitchFamily="34" charset="0"/>
                <a:cs typeface="Arial" panose="020B0604020202020204" pitchFamily="34" charset="0"/>
              </a:rPr>
              <a:t>Electron Density</a:t>
            </a:r>
          </a:p>
        </p:txBody>
      </p: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EBC957B8-D22F-A0F8-AF4F-F352B5622661}"/>
                  </a:ext>
                </a:extLst>
              </p:cNvPr>
              <p:cNvSpPr txBox="1"/>
              <p:nvPr/>
            </p:nvSpPr>
            <p:spPr>
              <a:xfrm>
                <a:off x="3800602" y="3719644"/>
                <a:ext cx="444203" cy="276999"/>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sSub>
                        <m:sSubPr>
                          <m:ctrlPr>
                            <a:rPr lang="en-US" sz="1200" b="1" i="1">
                              <a:latin typeface="Cambria Math" panose="02040503050406030204" pitchFamily="18" charset="0"/>
                              <a:cs typeface="Arial" panose="020B0604020202020204" pitchFamily="34" charset="0"/>
                            </a:rPr>
                          </m:ctrlPr>
                        </m:sSubPr>
                        <m:e>
                          <m:r>
                            <a:rPr lang="en-US" sz="1200" b="1" i="1">
                              <a:latin typeface="Cambria Math" panose="02040503050406030204" pitchFamily="18" charset="0"/>
                              <a:cs typeface="Arial" panose="020B0604020202020204" pitchFamily="34" charset="0"/>
                            </a:rPr>
                            <m:t>𝜷</m:t>
                          </m:r>
                        </m:e>
                        <m:sub>
                          <m:r>
                            <a:rPr lang="en-US" sz="1200" b="1" i="1">
                              <a:latin typeface="Cambria Math" panose="02040503050406030204" pitchFamily="18" charset="0"/>
                              <a:cs typeface="Arial" panose="020B0604020202020204" pitchFamily="34" charset="0"/>
                            </a:rPr>
                            <m:t>𝑵</m:t>
                          </m:r>
                        </m:sub>
                      </m:sSub>
                    </m:oMath>
                  </m:oMathPara>
                </a14:m>
                <a:endParaRPr lang="en-US" sz="1200" b="1" dirty="0">
                  <a:latin typeface="Arial" panose="020B0604020202020204" pitchFamily="34" charset="0"/>
                  <a:cs typeface="Arial" panose="020B0604020202020204" pitchFamily="34" charset="0"/>
                </a:endParaRPr>
              </a:p>
            </p:txBody>
          </p:sp>
        </mc:Choice>
        <mc:Fallback xmlns="">
          <p:sp>
            <p:nvSpPr>
              <p:cNvPr id="13" name="TextBox 12">
                <a:extLst>
                  <a:ext uri="{FF2B5EF4-FFF2-40B4-BE49-F238E27FC236}">
                    <a16:creationId xmlns:a16="http://schemas.microsoft.com/office/drawing/2014/main" id="{EBC957B8-D22F-A0F8-AF4F-F352B5622661}"/>
                  </a:ext>
                </a:extLst>
              </p:cNvPr>
              <p:cNvSpPr txBox="1">
                <a:spLocks noRot="1" noChangeAspect="1" noMove="1" noResize="1" noEditPoints="1" noAdjustHandles="1" noChangeArrowheads="1" noChangeShapeType="1" noTextEdit="1"/>
              </p:cNvSpPr>
              <p:nvPr/>
            </p:nvSpPr>
            <p:spPr>
              <a:xfrm>
                <a:off x="3800602" y="3719644"/>
                <a:ext cx="444203" cy="276999"/>
              </a:xfrm>
              <a:prstGeom prst="rect">
                <a:avLst/>
              </a:prstGeom>
              <a:blipFill>
                <a:blip r:embed="rId4"/>
                <a:stretch>
                  <a:fillRect b="-6522"/>
                </a:stretch>
              </a:blipFill>
            </p:spPr>
            <p:txBody>
              <a:bodyPr/>
              <a:lstStyle/>
              <a:p>
                <a:r>
                  <a:rPr lang="en-US">
                    <a:noFill/>
                  </a:rPr>
                  <a:t> </a:t>
                </a:r>
              </a:p>
            </p:txBody>
          </p:sp>
        </mc:Fallback>
      </mc:AlternateContent>
      <p:sp>
        <p:nvSpPr>
          <p:cNvPr id="14" name="TextBox 13">
            <a:extLst>
              <a:ext uri="{FF2B5EF4-FFF2-40B4-BE49-F238E27FC236}">
                <a16:creationId xmlns:a16="http://schemas.microsoft.com/office/drawing/2014/main" id="{874934E0-4905-E8FB-7C15-FAD90FC37A74}"/>
              </a:ext>
            </a:extLst>
          </p:cNvPr>
          <p:cNvSpPr txBox="1"/>
          <p:nvPr/>
        </p:nvSpPr>
        <p:spPr>
          <a:xfrm>
            <a:off x="3090748" y="4294760"/>
            <a:ext cx="1245071" cy="276999"/>
          </a:xfrm>
          <a:prstGeom prst="rect">
            <a:avLst/>
          </a:prstGeom>
          <a:noFill/>
        </p:spPr>
        <p:txBody>
          <a:bodyPr wrap="square" rtlCol="0">
            <a:spAutoFit/>
          </a:bodyPr>
          <a:lstStyle/>
          <a:p>
            <a:pPr algn="ctr"/>
            <a:r>
              <a:rPr lang="en-US" sz="1200" b="1" dirty="0">
                <a:latin typeface="Arial" panose="020B0604020202020204" pitchFamily="34" charset="0"/>
                <a:cs typeface="Arial" panose="020B0604020202020204" pitchFamily="34" charset="0"/>
              </a:rPr>
              <a:t>Divertor Light</a:t>
            </a:r>
          </a:p>
        </p:txBody>
      </p:sp>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1DB91D10-E796-DA76-764B-0D3EDDA2B352}"/>
                  </a:ext>
                </a:extLst>
              </p:cNvPr>
              <p:cNvSpPr txBox="1"/>
              <p:nvPr/>
            </p:nvSpPr>
            <p:spPr>
              <a:xfrm>
                <a:off x="6338481" y="1016359"/>
                <a:ext cx="2626409" cy="3970318"/>
              </a:xfrm>
              <a:prstGeom prst="rect">
                <a:avLst/>
              </a:prstGeom>
              <a:noFill/>
            </p:spPr>
            <p:txBody>
              <a:bodyPr wrap="square" rtlCol="0">
                <a:spAutoFit/>
              </a:bodyPr>
              <a:lstStyle/>
              <a:p>
                <a:pPr marL="214313" indent="-214313">
                  <a:buFont typeface="Arial" panose="020B0604020202020204" pitchFamily="34" charset="0"/>
                  <a:buChar char="•"/>
                </a:pPr>
                <a:r>
                  <a:rPr lang="en-US" sz="1400" b="1" dirty="0"/>
                  <a:t>Ion temperature measured by Charge Exchange Recombination Spectroscopy</a:t>
                </a:r>
              </a:p>
              <a:p>
                <a:pPr marL="214313" indent="-214313">
                  <a:buFont typeface="Arial" panose="020B0604020202020204" pitchFamily="34" charset="0"/>
                  <a:buChar char="•"/>
                </a:pPr>
                <a:endParaRPr lang="en-US" sz="1400" b="1" dirty="0"/>
              </a:p>
              <a:p>
                <a:pPr marL="214313" indent="-214313">
                  <a:buFont typeface="Arial" panose="020B0604020202020204" pitchFamily="34" charset="0"/>
                  <a:buChar char="•"/>
                </a:pPr>
                <a:r>
                  <a:rPr lang="en-US" sz="1400" b="1" dirty="0"/>
                  <a:t>Electron Density measured by </a:t>
                </a:r>
                <a:r>
                  <a:rPr lang="en-US" sz="1400" b="1" dirty="0" smtClean="0"/>
                  <a:t>interferometers</a:t>
                </a:r>
                <a:endParaRPr lang="en-US" sz="1400" b="1" dirty="0"/>
              </a:p>
              <a:p>
                <a:pPr marL="214313" indent="-214313">
                  <a:buFont typeface="Arial" panose="020B0604020202020204" pitchFamily="34" charset="0"/>
                  <a:buChar char="•"/>
                </a:pPr>
                <a:endParaRPr lang="en-US" sz="1400" b="1" dirty="0"/>
              </a:p>
              <a:p>
                <a:pPr marL="214313" indent="-214313">
                  <a:buFont typeface="Arial" panose="020B0604020202020204" pitchFamily="34" charset="0"/>
                  <a:buChar char="•"/>
                </a:pPr>
                <a:r>
                  <a:rPr lang="en-US" sz="1400" b="1" dirty="0"/>
                  <a:t>Normalized </a:t>
                </a:r>
                <a14:m>
                  <m:oMath xmlns:m="http://schemas.openxmlformats.org/officeDocument/2006/math">
                    <m:r>
                      <a:rPr lang="en-US" sz="1400" b="1" i="1" smtClean="0">
                        <a:latin typeface="Cambria Math" panose="02040503050406030204" pitchFamily="18" charset="0"/>
                      </a:rPr>
                      <m:t>𝜷</m:t>
                    </m:r>
                  </m:oMath>
                </a14:m>
                <a:r>
                  <a:rPr lang="en-US" sz="1400" b="1" dirty="0"/>
                  <a:t> calculated from “real time EFIT” </a:t>
                </a:r>
                <a:r>
                  <a:rPr lang="en-US" sz="1400" b="1" dirty="0" smtClean="0">
                    <a:sym typeface="Wingdings" panose="05000000000000000000" pitchFamily="2" charset="2"/>
                  </a:rPr>
                  <a:t> </a:t>
                </a:r>
                <a:r>
                  <a:rPr lang="en-US" sz="1400" b="1" dirty="0">
                    <a:sym typeface="Wingdings" panose="05000000000000000000" pitchFamily="2" charset="2"/>
                  </a:rPr>
                  <a:t>equilibrium solver </a:t>
                </a:r>
                <a:endParaRPr lang="en-US" sz="1400" b="1" dirty="0"/>
              </a:p>
              <a:p>
                <a:pPr marL="214313" indent="-214313">
                  <a:buFont typeface="Arial" panose="020B0604020202020204" pitchFamily="34" charset="0"/>
                  <a:buChar char="•"/>
                </a:pPr>
                <a:endParaRPr lang="en-US" sz="1400" b="1" dirty="0"/>
              </a:p>
              <a:p>
                <a:pPr marL="214313" indent="-214313">
                  <a:buFont typeface="Arial" panose="020B0604020202020204" pitchFamily="34" charset="0"/>
                  <a:buChar char="•"/>
                </a:pPr>
                <a:r>
                  <a:rPr lang="en-US" sz="1400" b="1" dirty="0"/>
                  <a:t>Divertor light measured by filterscopes represent typical plasma instabilities</a:t>
                </a:r>
              </a:p>
            </p:txBody>
          </p:sp>
        </mc:Choice>
        <mc:Fallback xmlns="">
          <p:sp>
            <p:nvSpPr>
              <p:cNvPr id="15" name="TextBox 14">
                <a:extLst>
                  <a:ext uri="{FF2B5EF4-FFF2-40B4-BE49-F238E27FC236}">
                    <a16:creationId xmlns:a16="http://schemas.microsoft.com/office/drawing/2014/main" id="{1DB91D10-E796-DA76-764B-0D3EDDA2B352}"/>
                  </a:ext>
                </a:extLst>
              </p:cNvPr>
              <p:cNvSpPr txBox="1">
                <a:spLocks noRot="1" noChangeAspect="1" noMove="1" noResize="1" noEditPoints="1" noAdjustHandles="1" noChangeArrowheads="1" noChangeShapeType="1" noTextEdit="1"/>
              </p:cNvSpPr>
              <p:nvPr/>
            </p:nvSpPr>
            <p:spPr>
              <a:xfrm>
                <a:off x="6338481" y="1016359"/>
                <a:ext cx="2626409" cy="3970318"/>
              </a:xfrm>
              <a:prstGeom prst="rect">
                <a:avLst/>
              </a:prstGeom>
              <a:blipFill>
                <a:blip r:embed="rId5"/>
                <a:stretch>
                  <a:fillRect l="-464" t="-307" b="-614"/>
                </a:stretch>
              </a:blipFill>
            </p:spPr>
            <p:txBody>
              <a:bodyPr/>
              <a:lstStyle/>
              <a:p>
                <a:r>
                  <a:rPr lang="en-US">
                    <a:noFill/>
                  </a:rPr>
                  <a:t> </a:t>
                </a:r>
              </a:p>
            </p:txBody>
          </p:sp>
        </mc:Fallback>
      </mc:AlternateContent>
      <p:cxnSp>
        <p:nvCxnSpPr>
          <p:cNvPr id="21" name="Straight Arrow Connector 20">
            <a:extLst>
              <a:ext uri="{FF2B5EF4-FFF2-40B4-BE49-F238E27FC236}">
                <a16:creationId xmlns:a16="http://schemas.microsoft.com/office/drawing/2014/main" id="{E6F30407-A226-BA1F-5C90-F5EC762C2374}"/>
              </a:ext>
            </a:extLst>
          </p:cNvPr>
          <p:cNvCxnSpPr>
            <a:cxnSpLocks/>
          </p:cNvCxnSpPr>
          <p:nvPr/>
        </p:nvCxnSpPr>
        <p:spPr>
          <a:xfrm flipH="1">
            <a:off x="5578454" y="1414021"/>
            <a:ext cx="888904" cy="1022800"/>
          </a:xfrm>
          <a:prstGeom prst="straightConnector1">
            <a:avLst/>
          </a:prstGeom>
          <a:ln w="5715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3" name="Straight Arrow Connector 22">
            <a:extLst>
              <a:ext uri="{FF2B5EF4-FFF2-40B4-BE49-F238E27FC236}">
                <a16:creationId xmlns:a16="http://schemas.microsoft.com/office/drawing/2014/main" id="{F048F3C7-A41F-E84A-9900-0C60808EB7C7}"/>
              </a:ext>
            </a:extLst>
          </p:cNvPr>
          <p:cNvCxnSpPr>
            <a:cxnSpLocks/>
          </p:cNvCxnSpPr>
          <p:nvPr/>
        </p:nvCxnSpPr>
        <p:spPr>
          <a:xfrm flipH="1">
            <a:off x="5578454" y="2658359"/>
            <a:ext cx="888904" cy="481195"/>
          </a:xfrm>
          <a:prstGeom prst="straightConnector1">
            <a:avLst/>
          </a:prstGeom>
          <a:ln w="5715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6" name="Straight Arrow Connector 25">
            <a:extLst>
              <a:ext uri="{FF2B5EF4-FFF2-40B4-BE49-F238E27FC236}">
                <a16:creationId xmlns:a16="http://schemas.microsoft.com/office/drawing/2014/main" id="{D16B07D4-9D23-BDCD-C6FE-01B007B84EE5}"/>
              </a:ext>
            </a:extLst>
          </p:cNvPr>
          <p:cNvCxnSpPr>
            <a:cxnSpLocks/>
          </p:cNvCxnSpPr>
          <p:nvPr/>
        </p:nvCxnSpPr>
        <p:spPr>
          <a:xfrm flipH="1">
            <a:off x="5578454" y="3553905"/>
            <a:ext cx="888904" cy="358663"/>
          </a:xfrm>
          <a:prstGeom prst="straightConnector1">
            <a:avLst/>
          </a:prstGeom>
          <a:ln w="5715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8" name="Straight Arrow Connector 27">
            <a:extLst>
              <a:ext uri="{FF2B5EF4-FFF2-40B4-BE49-F238E27FC236}">
                <a16:creationId xmlns:a16="http://schemas.microsoft.com/office/drawing/2014/main" id="{AE81079F-9AA8-5448-5A06-B8821470DA88}"/>
              </a:ext>
            </a:extLst>
          </p:cNvPr>
          <p:cNvCxnSpPr>
            <a:cxnSpLocks/>
          </p:cNvCxnSpPr>
          <p:nvPr/>
        </p:nvCxnSpPr>
        <p:spPr>
          <a:xfrm flipH="1">
            <a:off x="5578454" y="4433259"/>
            <a:ext cx="888904" cy="138500"/>
          </a:xfrm>
          <a:prstGeom prst="straightConnector1">
            <a:avLst/>
          </a:prstGeom>
          <a:ln w="5715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34" name="TextBox 33">
            <a:extLst>
              <a:ext uri="{FF2B5EF4-FFF2-40B4-BE49-F238E27FC236}">
                <a16:creationId xmlns:a16="http://schemas.microsoft.com/office/drawing/2014/main" id="{D8972160-2EFC-4621-74F2-CAE6C471BD9C}"/>
              </a:ext>
            </a:extLst>
          </p:cNvPr>
          <p:cNvSpPr txBox="1"/>
          <p:nvPr/>
        </p:nvSpPr>
        <p:spPr>
          <a:xfrm>
            <a:off x="4140512" y="890128"/>
            <a:ext cx="862977" cy="276999"/>
          </a:xfrm>
          <a:prstGeom prst="rect">
            <a:avLst/>
          </a:prstGeom>
          <a:noFill/>
        </p:spPr>
        <p:txBody>
          <a:bodyPr wrap="square" rtlCol="0">
            <a:spAutoFit/>
          </a:bodyPr>
          <a:lstStyle/>
          <a:p>
            <a:pPr algn="ctr"/>
            <a:r>
              <a:rPr lang="en-US" sz="1200" b="1" dirty="0">
                <a:solidFill>
                  <a:srgbClr val="FF0000"/>
                </a:solidFill>
                <a:latin typeface="Arial" panose="020B0604020202020204" pitchFamily="34" charset="0"/>
                <a:cs typeface="Arial" panose="020B0604020202020204" pitchFamily="34" charset="0"/>
              </a:rPr>
              <a:t>“flat top”</a:t>
            </a:r>
          </a:p>
        </p:txBody>
      </p:sp>
      <p:sp>
        <p:nvSpPr>
          <p:cNvPr id="20" name="Title 1">
            <a:extLst>
              <a:ext uri="{FF2B5EF4-FFF2-40B4-BE49-F238E27FC236}">
                <a16:creationId xmlns:a16="http://schemas.microsoft.com/office/drawing/2014/main" id="{89936C36-4BDA-4513-AF23-137660249A37}"/>
              </a:ext>
            </a:extLst>
          </p:cNvPr>
          <p:cNvSpPr txBox="1">
            <a:spLocks/>
          </p:cNvSpPr>
          <p:nvPr/>
        </p:nvSpPr>
        <p:spPr bwMode="auto">
          <a:xfrm>
            <a:off x="0" y="1131"/>
            <a:ext cx="9144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3200" b="1" kern="1200">
                <a:solidFill>
                  <a:schemeClr val="bg1"/>
                </a:solidFill>
                <a:latin typeface="+mj-lt"/>
                <a:ea typeface="ＭＳ Ｐゴシック" charset="0"/>
                <a:cs typeface="ＭＳ Ｐゴシック" charset="0"/>
              </a:defRPr>
            </a:lvl1pPr>
            <a:lvl2pPr algn="l" defTabSz="457200" rtl="0" eaLnBrk="0" fontAlgn="base" hangingPunct="0">
              <a:spcBef>
                <a:spcPct val="0"/>
              </a:spcBef>
              <a:spcAft>
                <a:spcPct val="0"/>
              </a:spcAft>
              <a:defRPr sz="2400" b="1">
                <a:solidFill>
                  <a:srgbClr val="FFFFFF"/>
                </a:solidFill>
                <a:latin typeface="Century Gothic" charset="0"/>
                <a:ea typeface="ＭＳ Ｐゴシック" charset="0"/>
                <a:cs typeface="ＭＳ Ｐゴシック" charset="0"/>
              </a:defRPr>
            </a:lvl2pPr>
            <a:lvl3pPr algn="l" defTabSz="457200" rtl="0" eaLnBrk="0" fontAlgn="base" hangingPunct="0">
              <a:spcBef>
                <a:spcPct val="0"/>
              </a:spcBef>
              <a:spcAft>
                <a:spcPct val="0"/>
              </a:spcAft>
              <a:defRPr sz="2400" b="1">
                <a:solidFill>
                  <a:srgbClr val="FFFFFF"/>
                </a:solidFill>
                <a:latin typeface="Century Gothic" charset="0"/>
                <a:ea typeface="ＭＳ Ｐゴシック" charset="0"/>
                <a:cs typeface="ＭＳ Ｐゴシック" charset="0"/>
              </a:defRPr>
            </a:lvl3pPr>
            <a:lvl4pPr algn="l" defTabSz="457200" rtl="0" eaLnBrk="0" fontAlgn="base" hangingPunct="0">
              <a:spcBef>
                <a:spcPct val="0"/>
              </a:spcBef>
              <a:spcAft>
                <a:spcPct val="0"/>
              </a:spcAft>
              <a:defRPr sz="2400" b="1">
                <a:solidFill>
                  <a:srgbClr val="FFFFFF"/>
                </a:solidFill>
                <a:latin typeface="Century Gothic" charset="0"/>
                <a:ea typeface="ＭＳ Ｐゴシック" charset="0"/>
                <a:cs typeface="ＭＳ Ｐゴシック" charset="0"/>
              </a:defRPr>
            </a:lvl4pPr>
            <a:lvl5pPr algn="l" defTabSz="457200" rtl="0" eaLnBrk="0" fontAlgn="base" hangingPunct="0">
              <a:spcBef>
                <a:spcPct val="0"/>
              </a:spcBef>
              <a:spcAft>
                <a:spcPct val="0"/>
              </a:spcAft>
              <a:defRPr sz="2400" b="1">
                <a:solidFill>
                  <a:srgbClr val="FFFFFF"/>
                </a:solidFill>
                <a:latin typeface="Century Gothic" charset="0"/>
                <a:ea typeface="ＭＳ Ｐゴシック" charset="0"/>
                <a:cs typeface="ＭＳ Ｐゴシック" charset="0"/>
              </a:defRPr>
            </a:lvl5pPr>
            <a:lvl6pPr marL="457200" algn="ctr" defTabSz="457200" rtl="0" fontAlgn="base">
              <a:spcBef>
                <a:spcPct val="0"/>
              </a:spcBef>
              <a:spcAft>
                <a:spcPct val="0"/>
              </a:spcAft>
              <a:defRPr sz="2400" b="1">
                <a:solidFill>
                  <a:srgbClr val="FFFFFF"/>
                </a:solidFill>
                <a:latin typeface="Century Gothic" charset="0"/>
                <a:ea typeface="ＭＳ Ｐゴシック" charset="0"/>
                <a:cs typeface="ＭＳ Ｐゴシック" charset="0"/>
              </a:defRPr>
            </a:lvl6pPr>
            <a:lvl7pPr marL="914400" algn="ctr" defTabSz="457200" rtl="0" fontAlgn="base">
              <a:spcBef>
                <a:spcPct val="0"/>
              </a:spcBef>
              <a:spcAft>
                <a:spcPct val="0"/>
              </a:spcAft>
              <a:defRPr sz="2400" b="1">
                <a:solidFill>
                  <a:srgbClr val="FFFFFF"/>
                </a:solidFill>
                <a:latin typeface="Century Gothic" charset="0"/>
                <a:ea typeface="ＭＳ Ｐゴシック" charset="0"/>
                <a:cs typeface="ＭＳ Ｐゴシック" charset="0"/>
              </a:defRPr>
            </a:lvl7pPr>
            <a:lvl8pPr marL="1371600" algn="ctr" defTabSz="457200" rtl="0" fontAlgn="base">
              <a:spcBef>
                <a:spcPct val="0"/>
              </a:spcBef>
              <a:spcAft>
                <a:spcPct val="0"/>
              </a:spcAft>
              <a:defRPr sz="2400" b="1">
                <a:solidFill>
                  <a:srgbClr val="FFFFFF"/>
                </a:solidFill>
                <a:latin typeface="Century Gothic" charset="0"/>
                <a:ea typeface="ＭＳ Ｐゴシック" charset="0"/>
                <a:cs typeface="ＭＳ Ｐゴシック" charset="0"/>
              </a:defRPr>
            </a:lvl8pPr>
            <a:lvl9pPr marL="1828800" algn="ctr" defTabSz="457200" rtl="0" fontAlgn="base">
              <a:spcBef>
                <a:spcPct val="0"/>
              </a:spcBef>
              <a:spcAft>
                <a:spcPct val="0"/>
              </a:spcAft>
              <a:defRPr sz="2400" b="1">
                <a:solidFill>
                  <a:srgbClr val="FFFFFF"/>
                </a:solidFill>
                <a:latin typeface="Century Gothic" charset="0"/>
                <a:ea typeface="ＭＳ Ｐゴシック" charset="0"/>
                <a:cs typeface="ＭＳ Ｐゴシック" charset="0"/>
              </a:defRPr>
            </a:lvl9pPr>
          </a:lstStyle>
          <a:p>
            <a:r>
              <a:rPr lang="en-US" sz="2400" dirty="0" smtClean="0"/>
              <a:t>Example of a DIII-D plasma discharge</a:t>
            </a:r>
            <a:endParaRPr lang="en-US" sz="2400" dirty="0"/>
          </a:p>
        </p:txBody>
      </p:sp>
      <p:sp>
        <p:nvSpPr>
          <p:cNvPr id="22" name="TextBox 21">
            <a:extLst>
              <a:ext uri="{FF2B5EF4-FFF2-40B4-BE49-F238E27FC236}">
                <a16:creationId xmlns:a16="http://schemas.microsoft.com/office/drawing/2014/main" id="{604368BA-6C98-FB25-32E3-62A4F72C97DD}"/>
              </a:ext>
            </a:extLst>
          </p:cNvPr>
          <p:cNvSpPr txBox="1"/>
          <p:nvPr/>
        </p:nvSpPr>
        <p:spPr>
          <a:xfrm>
            <a:off x="117478" y="792712"/>
            <a:ext cx="2440970" cy="4185761"/>
          </a:xfrm>
          <a:prstGeom prst="rect">
            <a:avLst/>
          </a:prstGeom>
          <a:noFill/>
        </p:spPr>
        <p:txBody>
          <a:bodyPr wrap="square" rtlCol="0">
            <a:spAutoFit/>
          </a:bodyPr>
          <a:lstStyle/>
          <a:p>
            <a:pPr marL="214313" indent="-214313">
              <a:buFont typeface="Arial" panose="020B0604020202020204" pitchFamily="34" charset="0"/>
              <a:buChar char="•"/>
            </a:pPr>
            <a:r>
              <a:rPr lang="en-US" sz="1400" b="1" dirty="0"/>
              <a:t>Toroidal magnetic field ramps up first</a:t>
            </a:r>
          </a:p>
          <a:p>
            <a:pPr marL="214313" indent="-214313">
              <a:buFont typeface="Arial" panose="020B0604020202020204" pitchFamily="34" charset="0"/>
              <a:buChar char="•"/>
            </a:pPr>
            <a:endParaRPr lang="en-US" sz="1400" b="1" dirty="0"/>
          </a:p>
          <a:p>
            <a:pPr marL="214313" indent="-214313">
              <a:buFont typeface="Arial" panose="020B0604020202020204" pitchFamily="34" charset="0"/>
              <a:buChar char="•"/>
            </a:pPr>
            <a:r>
              <a:rPr lang="en-US" sz="1400" b="1" dirty="0">
                <a:solidFill>
                  <a:srgbClr val="FF0000"/>
                </a:solidFill>
              </a:rPr>
              <a:t>Central solenoid </a:t>
            </a:r>
            <a:r>
              <a:rPr lang="en-US" sz="1400" b="1" dirty="0" err="1">
                <a:solidFill>
                  <a:srgbClr val="FF0000"/>
                </a:solidFill>
              </a:rPr>
              <a:t>ohmically</a:t>
            </a:r>
            <a:r>
              <a:rPr lang="en-US" sz="1400" b="1" dirty="0">
                <a:solidFill>
                  <a:srgbClr val="FF0000"/>
                </a:solidFill>
              </a:rPr>
              <a:t> induces plasma current</a:t>
            </a:r>
          </a:p>
          <a:p>
            <a:endParaRPr lang="en-US" sz="1400" b="1" dirty="0"/>
          </a:p>
          <a:p>
            <a:endParaRPr lang="en-US" sz="1400" b="1" dirty="0"/>
          </a:p>
          <a:p>
            <a:endParaRPr lang="en-US" sz="1400" b="1" dirty="0"/>
          </a:p>
          <a:p>
            <a:pPr marL="214313" indent="-214313">
              <a:buFont typeface="Arial" panose="020B0604020202020204" pitchFamily="34" charset="0"/>
              <a:buChar char="•"/>
            </a:pPr>
            <a:r>
              <a:rPr lang="en-US" sz="1400" b="1" dirty="0"/>
              <a:t>Auxiliary systems required to heat the plasma and drive more current </a:t>
            </a:r>
          </a:p>
          <a:p>
            <a:pPr marL="214313" indent="-214313">
              <a:buFont typeface="Arial" panose="020B0604020202020204" pitchFamily="34" charset="0"/>
              <a:buChar char="•"/>
            </a:pPr>
            <a:endParaRPr lang="en-US" sz="1400" b="1" dirty="0"/>
          </a:p>
          <a:p>
            <a:pPr marL="214313" indent="-214313">
              <a:buFont typeface="Arial" panose="020B0604020202020204" pitchFamily="34" charset="0"/>
              <a:buChar char="•"/>
            </a:pPr>
            <a:r>
              <a:rPr lang="en-US" sz="1400" b="1" dirty="0">
                <a:solidFill>
                  <a:srgbClr val="FF0000"/>
                </a:solidFill>
              </a:rPr>
              <a:t>Radiated power measures represents energy loss from the system (measured by bolometers)</a:t>
            </a:r>
          </a:p>
        </p:txBody>
      </p:sp>
      <p:sp>
        <p:nvSpPr>
          <p:cNvPr id="24" name="Right Brace 23"/>
          <p:cNvSpPr/>
          <p:nvPr/>
        </p:nvSpPr>
        <p:spPr>
          <a:xfrm>
            <a:off x="2432115" y="890128"/>
            <a:ext cx="282805" cy="1212049"/>
          </a:xfrm>
          <a:prstGeom prst="rightBrace">
            <a:avLst/>
          </a:prstGeom>
          <a:ln>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5" name="Right Brace 24"/>
          <p:cNvSpPr/>
          <p:nvPr/>
        </p:nvSpPr>
        <p:spPr>
          <a:xfrm>
            <a:off x="2432115" y="2752033"/>
            <a:ext cx="282805" cy="2212219"/>
          </a:xfrm>
          <a:prstGeom prst="rightBrace">
            <a:avLst/>
          </a:prstGeom>
          <a:ln>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pic>
        <p:nvPicPr>
          <p:cNvPr id="27" name="Picture 26">
            <a:extLst>
              <a:ext uri="{FF2B5EF4-FFF2-40B4-BE49-F238E27FC236}">
                <a16:creationId xmlns:a16="http://schemas.microsoft.com/office/drawing/2014/main" id="{3C84BDAE-6F48-C9F6-400E-EDBE609D2E60}"/>
              </a:ext>
            </a:extLst>
          </p:cNvPr>
          <p:cNvPicPr>
            <a:picLocks noChangeAspect="1"/>
          </p:cNvPicPr>
          <p:nvPr/>
        </p:nvPicPr>
        <p:blipFill>
          <a:blip r:embed="rId6"/>
          <a:stretch>
            <a:fillRect/>
          </a:stretch>
        </p:blipFill>
        <p:spPr>
          <a:xfrm>
            <a:off x="1473209" y="974049"/>
            <a:ext cx="5188446" cy="3691053"/>
          </a:xfrm>
          <a:prstGeom prst="rect">
            <a:avLst/>
          </a:prstGeom>
          <a:ln w="57150">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65998357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936C36-4BDA-4513-AF23-137660249A37}"/>
              </a:ext>
            </a:extLst>
          </p:cNvPr>
          <p:cNvSpPr>
            <a:spLocks noGrp="1"/>
          </p:cNvSpPr>
          <p:nvPr>
            <p:ph type="ctrTitle"/>
          </p:nvPr>
        </p:nvSpPr>
        <p:spPr/>
        <p:txBody>
          <a:bodyPr/>
          <a:lstStyle/>
          <a:p>
            <a:r>
              <a:rPr lang="en-US" sz="2100" dirty="0"/>
              <a:t>Diagnostics are a key part of tokamak research </a:t>
            </a:r>
            <a:r>
              <a:rPr lang="en-US" sz="2100" dirty="0">
                <a:sym typeface="Wingdings" panose="05000000000000000000" pitchFamily="2" charset="2"/>
              </a:rPr>
              <a:t> </a:t>
            </a:r>
            <a:r>
              <a:rPr lang="en-US" sz="2100" dirty="0" smtClean="0">
                <a:sym typeface="Wingdings" panose="05000000000000000000" pitchFamily="2" charset="2"/>
              </a:rPr>
              <a:t>How </a:t>
            </a:r>
            <a:r>
              <a:rPr lang="en-US" sz="2100" dirty="0">
                <a:sym typeface="Wingdings" panose="05000000000000000000" pitchFamily="2" charset="2"/>
              </a:rPr>
              <a:t>do you diagnose something that is so hot and in vacuum?</a:t>
            </a:r>
            <a:endParaRPr lang="en-US" sz="2100" dirty="0"/>
          </a:p>
        </p:txBody>
      </p:sp>
      <p:sp>
        <p:nvSpPr>
          <p:cNvPr id="5" name="TextBox 4"/>
          <p:cNvSpPr txBox="1"/>
          <p:nvPr/>
        </p:nvSpPr>
        <p:spPr>
          <a:xfrm>
            <a:off x="6400250" y="685800"/>
            <a:ext cx="2255746" cy="276999"/>
          </a:xfrm>
          <a:prstGeom prst="rect">
            <a:avLst/>
          </a:prstGeom>
          <a:solidFill>
            <a:srgbClr val="FFFF00"/>
          </a:solidFill>
        </p:spPr>
        <p:txBody>
          <a:bodyPr wrap="none" rtlCol="0">
            <a:spAutoFit/>
          </a:bodyPr>
          <a:lstStyle/>
          <a:p>
            <a:r>
              <a:rPr lang="en-US" sz="1200" dirty="0" smtClean="0"/>
              <a:t>See</a:t>
            </a:r>
            <a:r>
              <a:rPr lang="en-US" sz="1200" i="1" dirty="0" smtClean="0"/>
              <a:t> Delgado-</a:t>
            </a:r>
            <a:r>
              <a:rPr lang="en-US" sz="1200" i="1" dirty="0" err="1" smtClean="0"/>
              <a:t>Aparicio</a:t>
            </a:r>
            <a:r>
              <a:rPr lang="en-US" sz="1200" dirty="0" smtClean="0"/>
              <a:t>, 6/21</a:t>
            </a:r>
            <a:endParaRPr lang="en-US" sz="1200"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86145"/>
            <a:ext cx="9143577" cy="3555835"/>
          </a:xfrm>
          <a:prstGeom prst="rect">
            <a:avLst/>
          </a:prstGeom>
        </p:spPr>
      </p:pic>
    </p:spTree>
    <p:extLst>
      <p:ext uri="{BB962C8B-B14F-4D97-AF65-F5344CB8AC3E}">
        <p14:creationId xmlns:p14="http://schemas.microsoft.com/office/powerpoint/2010/main" val="119307687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Title 1"/>
          <p:cNvSpPr>
            <a:spLocks noGrp="1"/>
          </p:cNvSpPr>
          <p:nvPr>
            <p:ph type="title" idx="4294967295"/>
          </p:nvPr>
        </p:nvSpPr>
        <p:spPr>
          <a:xfrm>
            <a:off x="117832" y="0"/>
            <a:ext cx="8229600" cy="685800"/>
          </a:xfrm>
        </p:spPr>
        <p:txBody>
          <a:bodyPr/>
          <a:lstStyle/>
          <a:p>
            <a:pPr eaLnBrk="1" hangingPunct="1"/>
            <a:r>
              <a:rPr lang="en-US" altLang="x-none" dirty="0">
                <a:ea typeface="ＭＳ Ｐゴシック" charset="-128"/>
              </a:rPr>
              <a:t>Need </a:t>
            </a:r>
            <a:r>
              <a:rPr lang="en-US" altLang="x-none" dirty="0" smtClean="0">
                <a:ea typeface="ＭＳ Ｐゴシック" charset="-128"/>
              </a:rPr>
              <a:t>both </a:t>
            </a:r>
            <a:r>
              <a:rPr lang="en-US" altLang="x-none" dirty="0">
                <a:ea typeface="ＭＳ Ｐゴシック" charset="-128"/>
              </a:rPr>
              <a:t>c</a:t>
            </a:r>
            <a:r>
              <a:rPr lang="en-US" altLang="x-none" dirty="0" smtClean="0">
                <a:ea typeface="ＭＳ Ｐゴシック" charset="-128"/>
              </a:rPr>
              <a:t>urrent drive </a:t>
            </a:r>
            <a:r>
              <a:rPr lang="en-US" altLang="x-none" dirty="0">
                <a:ea typeface="ＭＳ Ｐゴシック" charset="-128"/>
              </a:rPr>
              <a:t>and </a:t>
            </a:r>
            <a:r>
              <a:rPr lang="en-US" altLang="x-none" dirty="0" smtClean="0">
                <a:ea typeface="ＭＳ Ｐゴシック" charset="-128"/>
              </a:rPr>
              <a:t>heating </a:t>
            </a:r>
            <a:r>
              <a:rPr lang="en-US" altLang="x-none" dirty="0">
                <a:ea typeface="ＭＳ Ｐゴシック" charset="-128"/>
              </a:rPr>
              <a:t>in a </a:t>
            </a:r>
            <a:r>
              <a:rPr lang="en-US" altLang="x-none" dirty="0" smtClean="0">
                <a:ea typeface="ＭＳ Ｐゴシック" charset="-128"/>
              </a:rPr>
              <a:t>tokamak</a:t>
            </a:r>
            <a:endParaRPr lang="en-US" altLang="x-none" dirty="0">
              <a:ea typeface="ＭＳ Ｐゴシック" charset="-128"/>
            </a:endParaRPr>
          </a:p>
        </p:txBody>
      </p:sp>
      <p:sp>
        <p:nvSpPr>
          <p:cNvPr id="12291" name="TextBox 1"/>
          <p:cNvSpPr txBox="1">
            <a:spLocks noChangeArrowheads="1"/>
          </p:cNvSpPr>
          <p:nvPr/>
        </p:nvSpPr>
        <p:spPr bwMode="auto">
          <a:xfrm>
            <a:off x="353987" y="724497"/>
            <a:ext cx="8477712" cy="129264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62" tIns="34281" rIns="68562" bIns="34281">
            <a:spAutoFit/>
          </a:bodyPr>
          <a:lstStyle>
            <a:lvl1pPr marL="285750" indent="-285750">
              <a:spcBef>
                <a:spcPct val="20000"/>
              </a:spcBef>
              <a:buClr>
                <a:schemeClr val="tx2"/>
              </a:buClr>
              <a:buFont typeface="Arial" charset="0"/>
              <a:buChar char="•"/>
              <a:defRPr sz="2000" b="1">
                <a:solidFill>
                  <a:schemeClr val="tx1"/>
                </a:solidFill>
                <a:latin typeface="Century Gothic" charset="0"/>
                <a:ea typeface="ＭＳ Ｐゴシック" charset="-128"/>
              </a:defRPr>
            </a:lvl1pPr>
            <a:lvl2pPr marL="742950" indent="-285750">
              <a:spcBef>
                <a:spcPct val="20000"/>
              </a:spcBef>
              <a:buClr>
                <a:schemeClr val="tx2"/>
              </a:buClr>
              <a:buFont typeface="Arial" charset="0"/>
              <a:buChar char="–"/>
              <a:defRPr>
                <a:solidFill>
                  <a:schemeClr val="tx1"/>
                </a:solidFill>
                <a:latin typeface="Century Gothic" charset="0"/>
                <a:ea typeface="ＭＳ Ｐゴシック" charset="-128"/>
              </a:defRPr>
            </a:lvl2pPr>
            <a:lvl3pPr marL="1143000" indent="-228600">
              <a:spcBef>
                <a:spcPct val="20000"/>
              </a:spcBef>
              <a:buClr>
                <a:schemeClr val="tx2"/>
              </a:buClr>
              <a:buFont typeface="Arial" charset="0"/>
              <a:buChar char="•"/>
              <a:defRPr sz="1600">
                <a:solidFill>
                  <a:schemeClr val="tx1"/>
                </a:solidFill>
                <a:latin typeface="Century Gothic" charset="0"/>
                <a:ea typeface="ＭＳ Ｐゴシック" charset="-128"/>
              </a:defRPr>
            </a:lvl3pPr>
            <a:lvl4pPr marL="1600200" indent="-228600">
              <a:spcBef>
                <a:spcPct val="20000"/>
              </a:spcBef>
              <a:buFont typeface="Arial" charset="0"/>
              <a:buChar char="–"/>
              <a:defRPr sz="2000">
                <a:solidFill>
                  <a:schemeClr val="tx1"/>
                </a:solidFill>
                <a:latin typeface="Century Gothic" charset="0"/>
                <a:ea typeface="ＭＳ Ｐゴシック" charset="-128"/>
              </a:defRPr>
            </a:lvl4pPr>
            <a:lvl5pPr marL="2057400" indent="-228600">
              <a:spcBef>
                <a:spcPct val="20000"/>
              </a:spcBef>
              <a:buFont typeface="Arial" charset="0"/>
              <a:buChar char="»"/>
              <a:defRPr sz="2000">
                <a:solidFill>
                  <a:schemeClr val="tx1"/>
                </a:solidFill>
                <a:latin typeface="Century Gothic" charset="0"/>
                <a:ea typeface="ＭＳ Ｐゴシック" charset="-128"/>
              </a:defRPr>
            </a:lvl5pPr>
            <a:lvl6pPr marL="2514600" indent="-228600" defTabSz="454025" eaLnBrk="0" fontAlgn="base" hangingPunct="0">
              <a:spcBef>
                <a:spcPct val="20000"/>
              </a:spcBef>
              <a:spcAft>
                <a:spcPct val="0"/>
              </a:spcAft>
              <a:buFont typeface="Arial" charset="0"/>
              <a:buChar char="»"/>
              <a:defRPr sz="2000">
                <a:solidFill>
                  <a:schemeClr val="tx1"/>
                </a:solidFill>
                <a:latin typeface="Century Gothic" charset="0"/>
                <a:ea typeface="ＭＳ Ｐゴシック" charset="-128"/>
              </a:defRPr>
            </a:lvl6pPr>
            <a:lvl7pPr marL="2971800" indent="-228600" defTabSz="454025" eaLnBrk="0" fontAlgn="base" hangingPunct="0">
              <a:spcBef>
                <a:spcPct val="20000"/>
              </a:spcBef>
              <a:spcAft>
                <a:spcPct val="0"/>
              </a:spcAft>
              <a:buFont typeface="Arial" charset="0"/>
              <a:buChar char="»"/>
              <a:defRPr sz="2000">
                <a:solidFill>
                  <a:schemeClr val="tx1"/>
                </a:solidFill>
                <a:latin typeface="Century Gothic" charset="0"/>
                <a:ea typeface="ＭＳ Ｐゴシック" charset="-128"/>
              </a:defRPr>
            </a:lvl7pPr>
            <a:lvl8pPr marL="3429000" indent="-228600" defTabSz="454025" eaLnBrk="0" fontAlgn="base" hangingPunct="0">
              <a:spcBef>
                <a:spcPct val="20000"/>
              </a:spcBef>
              <a:spcAft>
                <a:spcPct val="0"/>
              </a:spcAft>
              <a:buFont typeface="Arial" charset="0"/>
              <a:buChar char="»"/>
              <a:defRPr sz="2000">
                <a:solidFill>
                  <a:schemeClr val="tx1"/>
                </a:solidFill>
                <a:latin typeface="Century Gothic" charset="0"/>
                <a:ea typeface="ＭＳ Ｐゴシック" charset="-128"/>
              </a:defRPr>
            </a:lvl8pPr>
            <a:lvl9pPr marL="3886200" indent="-228600" defTabSz="454025" eaLnBrk="0" fontAlgn="base" hangingPunct="0">
              <a:spcBef>
                <a:spcPct val="20000"/>
              </a:spcBef>
              <a:spcAft>
                <a:spcPct val="0"/>
              </a:spcAft>
              <a:buFont typeface="Arial" charset="0"/>
              <a:buChar char="»"/>
              <a:defRPr sz="2000">
                <a:solidFill>
                  <a:schemeClr val="tx1"/>
                </a:solidFill>
                <a:latin typeface="Century Gothic" charset="0"/>
                <a:ea typeface="ＭＳ Ｐゴシック" charset="-128"/>
              </a:defRPr>
            </a:lvl9pPr>
          </a:lstStyle>
          <a:p>
            <a:pPr>
              <a:spcBef>
                <a:spcPts val="225"/>
              </a:spcBef>
              <a:spcAft>
                <a:spcPts val="500"/>
              </a:spcAft>
              <a:buClrTx/>
            </a:pPr>
            <a:r>
              <a:rPr lang="en-US" altLang="x-none" sz="1600" dirty="0" smtClean="0"/>
              <a:t>Heating is required in a reactor to ~15 </a:t>
            </a:r>
            <a:r>
              <a:rPr lang="en-US" altLang="x-none" sz="1600" dirty="0" err="1" smtClean="0"/>
              <a:t>keV</a:t>
            </a:r>
            <a:endParaRPr lang="en-US" altLang="x-none" sz="1600" dirty="0" smtClean="0"/>
          </a:p>
          <a:p>
            <a:pPr>
              <a:spcBef>
                <a:spcPts val="400"/>
              </a:spcBef>
              <a:spcAft>
                <a:spcPts val="500"/>
              </a:spcAft>
              <a:buClrTx/>
            </a:pPr>
            <a:r>
              <a:rPr lang="en-US" altLang="x-none" sz="1600" dirty="0" smtClean="0"/>
              <a:t>Non-inductive current drive is required for steady-state operation</a:t>
            </a:r>
          </a:p>
          <a:p>
            <a:pPr>
              <a:spcBef>
                <a:spcPts val="400"/>
              </a:spcBef>
              <a:buClrTx/>
            </a:pPr>
            <a:r>
              <a:rPr lang="en-US" altLang="x-none" sz="1600" dirty="0" smtClean="0"/>
              <a:t>Physics of heating and current drive is very similar</a:t>
            </a:r>
          </a:p>
          <a:p>
            <a:pPr lvl="1">
              <a:spcBef>
                <a:spcPts val="300"/>
              </a:spcBef>
              <a:buClrTx/>
            </a:pPr>
            <a:r>
              <a:rPr lang="en-US" altLang="x-none" sz="1400" dirty="0" smtClean="0"/>
              <a:t>If there is current drive, there is also heating</a:t>
            </a:r>
            <a:endParaRPr lang="en-US" altLang="x-none" sz="1400" dirty="0"/>
          </a:p>
        </p:txBody>
      </p:sp>
      <p:sp>
        <p:nvSpPr>
          <p:cNvPr id="9" name="TextBox 8"/>
          <p:cNvSpPr txBox="1"/>
          <p:nvPr/>
        </p:nvSpPr>
        <p:spPr>
          <a:xfrm>
            <a:off x="7843644" y="211735"/>
            <a:ext cx="1300356" cy="276999"/>
          </a:xfrm>
          <a:prstGeom prst="rect">
            <a:avLst/>
          </a:prstGeom>
          <a:solidFill>
            <a:srgbClr val="FFFF00"/>
          </a:solidFill>
        </p:spPr>
        <p:txBody>
          <a:bodyPr wrap="none" rtlCol="0">
            <a:spAutoFit/>
          </a:bodyPr>
          <a:lstStyle/>
          <a:p>
            <a:r>
              <a:rPr lang="en-US" sz="1200" dirty="0" smtClean="0"/>
              <a:t>See</a:t>
            </a:r>
            <a:r>
              <a:rPr lang="en-US" sz="1200" i="1" dirty="0" smtClean="0"/>
              <a:t> </a:t>
            </a:r>
            <a:r>
              <a:rPr lang="en-US" sz="1200" i="1" dirty="0" smtClean="0"/>
              <a:t>Diem</a:t>
            </a:r>
            <a:r>
              <a:rPr lang="en-US" sz="1200" dirty="0" smtClean="0"/>
              <a:t>, </a:t>
            </a:r>
            <a:r>
              <a:rPr lang="en-US" sz="1200" dirty="0" smtClean="0"/>
              <a:t>6/21</a:t>
            </a:r>
            <a:endParaRPr lang="en-US" sz="1200" dirty="0"/>
          </a:p>
        </p:txBody>
      </p:sp>
      <p:pic>
        <p:nvPicPr>
          <p:cNvPr id="10" name="Picture 4" descr="Dynamic Neutral Beam Current and Voltage Control to Improve Beam Efficacy  in Tokamaks – David Pace, PhD, MBA">
            <a:extLst>
              <a:ext uri="{FF2B5EF4-FFF2-40B4-BE49-F238E27FC236}">
                <a16:creationId xmlns:a16="http://schemas.microsoft.com/office/drawing/2014/main" id="{5F150EB2-2852-8F03-ADCE-BF43233658F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7789" y="3002744"/>
            <a:ext cx="3067293" cy="1888923"/>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1150080" y="2850657"/>
            <a:ext cx="2577950" cy="461665"/>
          </a:xfrm>
          <a:prstGeom prst="rect">
            <a:avLst/>
          </a:prstGeom>
          <a:noFill/>
        </p:spPr>
        <p:txBody>
          <a:bodyPr wrap="none" rtlCol="0">
            <a:spAutoFit/>
          </a:bodyPr>
          <a:lstStyle/>
          <a:p>
            <a:r>
              <a:rPr lang="en-US" sz="1200" b="1" dirty="0" smtClean="0"/>
              <a:t>DIII-D beamlines have 2 sources</a:t>
            </a:r>
            <a:br>
              <a:rPr lang="en-US" sz="1200" b="1" dirty="0" smtClean="0"/>
            </a:br>
            <a:r>
              <a:rPr lang="en-US" sz="1200" b="1" dirty="0" smtClean="0"/>
              <a:t>Each source can deliver ~2MW</a:t>
            </a:r>
            <a:endParaRPr lang="en-US" sz="1200" b="1" dirty="0"/>
          </a:p>
        </p:txBody>
      </p:sp>
      <p:pic>
        <p:nvPicPr>
          <p:cNvPr id="12" name="Picture 11">
            <a:extLst>
              <a:ext uri="{FF2B5EF4-FFF2-40B4-BE49-F238E27FC236}">
                <a16:creationId xmlns:a16="http://schemas.microsoft.com/office/drawing/2014/main" id="{A43DE109-C22A-3389-4CEC-443F24870B4C}"/>
              </a:ext>
            </a:extLst>
          </p:cNvPr>
          <p:cNvPicPr>
            <a:picLocks noChangeAspect="1"/>
          </p:cNvPicPr>
          <p:nvPr/>
        </p:nvPicPr>
        <p:blipFill>
          <a:blip r:embed="rId4"/>
          <a:stretch>
            <a:fillRect/>
          </a:stretch>
        </p:blipFill>
        <p:spPr>
          <a:xfrm>
            <a:off x="7301336" y="2588359"/>
            <a:ext cx="1701203" cy="2431412"/>
          </a:xfrm>
          <a:prstGeom prst="rect">
            <a:avLst/>
          </a:prstGeom>
        </p:spPr>
      </p:pic>
      <p:sp>
        <p:nvSpPr>
          <p:cNvPr id="14" name="TextBox 13">
            <a:extLst>
              <a:ext uri="{FF2B5EF4-FFF2-40B4-BE49-F238E27FC236}">
                <a16:creationId xmlns:a16="http://schemas.microsoft.com/office/drawing/2014/main" id="{374A67DF-49F0-4E61-DE6C-6AC7BDF2EBDC}"/>
              </a:ext>
            </a:extLst>
          </p:cNvPr>
          <p:cNvSpPr txBox="1"/>
          <p:nvPr/>
        </p:nvSpPr>
        <p:spPr>
          <a:xfrm>
            <a:off x="7159873" y="2155639"/>
            <a:ext cx="1984127" cy="461665"/>
          </a:xfrm>
          <a:prstGeom prst="rect">
            <a:avLst/>
          </a:prstGeom>
          <a:noFill/>
        </p:spPr>
        <p:txBody>
          <a:bodyPr wrap="square" rtlCol="0">
            <a:spAutoFit/>
          </a:bodyPr>
          <a:lstStyle/>
          <a:p>
            <a:pPr algn="ctr"/>
            <a:r>
              <a:rPr lang="en-US" sz="1200" b="1" dirty="0">
                <a:latin typeface="Arial" panose="020B0604020202020204" pitchFamily="34" charset="0"/>
                <a:cs typeface="Arial" panose="020B0604020202020204" pitchFamily="34" charset="0"/>
              </a:rPr>
              <a:t>DIII-D Gyrotron “Yoda</a:t>
            </a:r>
            <a:r>
              <a:rPr lang="en-US" sz="1200" b="1" dirty="0" smtClean="0">
                <a:latin typeface="Arial" panose="020B0604020202020204" pitchFamily="34" charset="0"/>
                <a:cs typeface="Arial" panose="020B0604020202020204" pitchFamily="34" charset="0"/>
              </a:rPr>
              <a:t>” (</a:t>
            </a:r>
            <a:r>
              <a:rPr lang="en-US" sz="1200" b="1" dirty="0" err="1" smtClean="0">
                <a:latin typeface="Arial" panose="020B0604020202020204" pitchFamily="34" charset="0"/>
                <a:cs typeface="Arial" panose="020B0604020202020204" pitchFamily="34" charset="0"/>
              </a:rPr>
              <a:t>electon</a:t>
            </a:r>
            <a:r>
              <a:rPr lang="en-US" sz="1200" b="1" dirty="0" smtClean="0">
                <a:latin typeface="Arial" panose="020B0604020202020204" pitchFamily="34" charset="0"/>
                <a:cs typeface="Arial" panose="020B0604020202020204" pitchFamily="34" charset="0"/>
              </a:rPr>
              <a:t> cyclotron)</a:t>
            </a:r>
            <a:endParaRPr lang="en-US" sz="1200" b="1" dirty="0">
              <a:latin typeface="Arial" panose="020B0604020202020204" pitchFamily="34" charset="0"/>
              <a:cs typeface="Arial" panose="020B0604020202020204" pitchFamily="34" charset="0"/>
            </a:endParaRPr>
          </a:p>
        </p:txBody>
      </p:sp>
      <p:sp>
        <p:nvSpPr>
          <p:cNvPr id="17" name="TextBox 1"/>
          <p:cNvSpPr txBox="1">
            <a:spLocks noChangeArrowheads="1"/>
          </p:cNvSpPr>
          <p:nvPr/>
        </p:nvSpPr>
        <p:spPr bwMode="auto">
          <a:xfrm>
            <a:off x="210656" y="2482049"/>
            <a:ext cx="8477712" cy="3154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62" tIns="34281" rIns="68562" bIns="34281">
            <a:spAutoFit/>
          </a:bodyPr>
          <a:lstStyle>
            <a:lvl1pPr marL="285750" indent="-285750">
              <a:spcBef>
                <a:spcPct val="20000"/>
              </a:spcBef>
              <a:buClr>
                <a:schemeClr val="tx2"/>
              </a:buClr>
              <a:buFont typeface="Arial" charset="0"/>
              <a:buChar char="•"/>
              <a:defRPr sz="2000" b="1">
                <a:solidFill>
                  <a:schemeClr val="tx1"/>
                </a:solidFill>
                <a:latin typeface="Century Gothic" charset="0"/>
                <a:ea typeface="ＭＳ Ｐゴシック" charset="-128"/>
              </a:defRPr>
            </a:lvl1pPr>
            <a:lvl2pPr marL="742950" indent="-285750">
              <a:spcBef>
                <a:spcPct val="20000"/>
              </a:spcBef>
              <a:buClr>
                <a:schemeClr val="tx2"/>
              </a:buClr>
              <a:buFont typeface="Arial" charset="0"/>
              <a:buChar char="–"/>
              <a:defRPr>
                <a:solidFill>
                  <a:schemeClr val="tx1"/>
                </a:solidFill>
                <a:latin typeface="Century Gothic" charset="0"/>
                <a:ea typeface="ＭＳ Ｐゴシック" charset="-128"/>
              </a:defRPr>
            </a:lvl2pPr>
            <a:lvl3pPr marL="1143000" indent="-228600">
              <a:spcBef>
                <a:spcPct val="20000"/>
              </a:spcBef>
              <a:buClr>
                <a:schemeClr val="tx2"/>
              </a:buClr>
              <a:buFont typeface="Arial" charset="0"/>
              <a:buChar char="•"/>
              <a:defRPr sz="1600">
                <a:solidFill>
                  <a:schemeClr val="tx1"/>
                </a:solidFill>
                <a:latin typeface="Century Gothic" charset="0"/>
                <a:ea typeface="ＭＳ Ｐゴシック" charset="-128"/>
              </a:defRPr>
            </a:lvl3pPr>
            <a:lvl4pPr marL="1600200" indent="-228600">
              <a:spcBef>
                <a:spcPct val="20000"/>
              </a:spcBef>
              <a:buFont typeface="Arial" charset="0"/>
              <a:buChar char="–"/>
              <a:defRPr sz="2000">
                <a:solidFill>
                  <a:schemeClr val="tx1"/>
                </a:solidFill>
                <a:latin typeface="Century Gothic" charset="0"/>
                <a:ea typeface="ＭＳ Ｐゴシック" charset="-128"/>
              </a:defRPr>
            </a:lvl4pPr>
            <a:lvl5pPr marL="2057400" indent="-228600">
              <a:spcBef>
                <a:spcPct val="20000"/>
              </a:spcBef>
              <a:buFont typeface="Arial" charset="0"/>
              <a:buChar char="»"/>
              <a:defRPr sz="2000">
                <a:solidFill>
                  <a:schemeClr val="tx1"/>
                </a:solidFill>
                <a:latin typeface="Century Gothic" charset="0"/>
                <a:ea typeface="ＭＳ Ｐゴシック" charset="-128"/>
              </a:defRPr>
            </a:lvl5pPr>
            <a:lvl6pPr marL="2514600" indent="-228600" defTabSz="454025" eaLnBrk="0" fontAlgn="base" hangingPunct="0">
              <a:spcBef>
                <a:spcPct val="20000"/>
              </a:spcBef>
              <a:spcAft>
                <a:spcPct val="0"/>
              </a:spcAft>
              <a:buFont typeface="Arial" charset="0"/>
              <a:buChar char="»"/>
              <a:defRPr sz="2000">
                <a:solidFill>
                  <a:schemeClr val="tx1"/>
                </a:solidFill>
                <a:latin typeface="Century Gothic" charset="0"/>
                <a:ea typeface="ＭＳ Ｐゴシック" charset="-128"/>
              </a:defRPr>
            </a:lvl6pPr>
            <a:lvl7pPr marL="2971800" indent="-228600" defTabSz="454025" eaLnBrk="0" fontAlgn="base" hangingPunct="0">
              <a:spcBef>
                <a:spcPct val="20000"/>
              </a:spcBef>
              <a:spcAft>
                <a:spcPct val="0"/>
              </a:spcAft>
              <a:buFont typeface="Arial" charset="0"/>
              <a:buChar char="»"/>
              <a:defRPr sz="2000">
                <a:solidFill>
                  <a:schemeClr val="tx1"/>
                </a:solidFill>
                <a:latin typeface="Century Gothic" charset="0"/>
                <a:ea typeface="ＭＳ Ｐゴシック" charset="-128"/>
              </a:defRPr>
            </a:lvl7pPr>
            <a:lvl8pPr marL="3429000" indent="-228600" defTabSz="454025" eaLnBrk="0" fontAlgn="base" hangingPunct="0">
              <a:spcBef>
                <a:spcPct val="20000"/>
              </a:spcBef>
              <a:spcAft>
                <a:spcPct val="0"/>
              </a:spcAft>
              <a:buFont typeface="Arial" charset="0"/>
              <a:buChar char="»"/>
              <a:defRPr sz="2000">
                <a:solidFill>
                  <a:schemeClr val="tx1"/>
                </a:solidFill>
                <a:latin typeface="Century Gothic" charset="0"/>
                <a:ea typeface="ＭＳ Ｐゴシック" charset="-128"/>
              </a:defRPr>
            </a:lvl8pPr>
            <a:lvl9pPr marL="3886200" indent="-228600" defTabSz="454025" eaLnBrk="0" fontAlgn="base" hangingPunct="0">
              <a:spcBef>
                <a:spcPct val="20000"/>
              </a:spcBef>
              <a:spcAft>
                <a:spcPct val="0"/>
              </a:spcAft>
              <a:buFont typeface="Arial" charset="0"/>
              <a:buChar char="»"/>
              <a:defRPr sz="2000">
                <a:solidFill>
                  <a:schemeClr val="tx1"/>
                </a:solidFill>
                <a:latin typeface="Century Gothic" charset="0"/>
                <a:ea typeface="ＭＳ Ｐゴシック" charset="-128"/>
              </a:defRPr>
            </a:lvl9pPr>
          </a:lstStyle>
          <a:p>
            <a:pPr marL="0" indent="0">
              <a:spcBef>
                <a:spcPts val="225"/>
              </a:spcBef>
              <a:spcAft>
                <a:spcPts val="500"/>
              </a:spcAft>
              <a:buClrTx/>
              <a:buNone/>
            </a:pPr>
            <a:r>
              <a:rPr lang="en-US" altLang="x-none" sz="1600" dirty="0" smtClean="0"/>
              <a:t>Neutral Beam Injection</a:t>
            </a:r>
            <a:endParaRPr lang="en-US" altLang="x-none" sz="1400" dirty="0"/>
          </a:p>
        </p:txBody>
      </p:sp>
      <p:sp>
        <p:nvSpPr>
          <p:cNvPr id="4" name="Rectangle 3"/>
          <p:cNvSpPr/>
          <p:nvPr/>
        </p:nvSpPr>
        <p:spPr>
          <a:xfrm>
            <a:off x="117833" y="2797501"/>
            <a:ext cx="3610198" cy="2222269"/>
          </a:xfrm>
          <a:prstGeom prst="rect">
            <a:avLst/>
          </a:prstGeom>
          <a:noFill/>
          <a:ln>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p:cNvSpPr/>
          <p:nvPr/>
        </p:nvSpPr>
        <p:spPr>
          <a:xfrm>
            <a:off x="3807987" y="2017140"/>
            <a:ext cx="5299703" cy="3079615"/>
          </a:xfrm>
          <a:prstGeom prst="rect">
            <a:avLst/>
          </a:prstGeom>
          <a:noFill/>
          <a:ln>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TextBox 1"/>
          <p:cNvSpPr txBox="1">
            <a:spLocks noChangeArrowheads="1"/>
          </p:cNvSpPr>
          <p:nvPr/>
        </p:nvSpPr>
        <p:spPr bwMode="auto">
          <a:xfrm>
            <a:off x="7159873" y="1693578"/>
            <a:ext cx="8477712" cy="3154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62" tIns="34281" rIns="68562" bIns="34281">
            <a:spAutoFit/>
          </a:bodyPr>
          <a:lstStyle>
            <a:lvl1pPr marL="285750" indent="-285750">
              <a:spcBef>
                <a:spcPct val="20000"/>
              </a:spcBef>
              <a:buClr>
                <a:schemeClr val="tx2"/>
              </a:buClr>
              <a:buFont typeface="Arial" charset="0"/>
              <a:buChar char="•"/>
              <a:defRPr sz="2000" b="1">
                <a:solidFill>
                  <a:schemeClr val="tx1"/>
                </a:solidFill>
                <a:latin typeface="Century Gothic" charset="0"/>
                <a:ea typeface="ＭＳ Ｐゴシック" charset="-128"/>
              </a:defRPr>
            </a:lvl1pPr>
            <a:lvl2pPr marL="742950" indent="-285750">
              <a:spcBef>
                <a:spcPct val="20000"/>
              </a:spcBef>
              <a:buClr>
                <a:schemeClr val="tx2"/>
              </a:buClr>
              <a:buFont typeface="Arial" charset="0"/>
              <a:buChar char="–"/>
              <a:defRPr>
                <a:solidFill>
                  <a:schemeClr val="tx1"/>
                </a:solidFill>
                <a:latin typeface="Century Gothic" charset="0"/>
                <a:ea typeface="ＭＳ Ｐゴシック" charset="-128"/>
              </a:defRPr>
            </a:lvl2pPr>
            <a:lvl3pPr marL="1143000" indent="-228600">
              <a:spcBef>
                <a:spcPct val="20000"/>
              </a:spcBef>
              <a:buClr>
                <a:schemeClr val="tx2"/>
              </a:buClr>
              <a:buFont typeface="Arial" charset="0"/>
              <a:buChar char="•"/>
              <a:defRPr sz="1600">
                <a:solidFill>
                  <a:schemeClr val="tx1"/>
                </a:solidFill>
                <a:latin typeface="Century Gothic" charset="0"/>
                <a:ea typeface="ＭＳ Ｐゴシック" charset="-128"/>
              </a:defRPr>
            </a:lvl3pPr>
            <a:lvl4pPr marL="1600200" indent="-228600">
              <a:spcBef>
                <a:spcPct val="20000"/>
              </a:spcBef>
              <a:buFont typeface="Arial" charset="0"/>
              <a:buChar char="–"/>
              <a:defRPr sz="2000">
                <a:solidFill>
                  <a:schemeClr val="tx1"/>
                </a:solidFill>
                <a:latin typeface="Century Gothic" charset="0"/>
                <a:ea typeface="ＭＳ Ｐゴシック" charset="-128"/>
              </a:defRPr>
            </a:lvl4pPr>
            <a:lvl5pPr marL="2057400" indent="-228600">
              <a:spcBef>
                <a:spcPct val="20000"/>
              </a:spcBef>
              <a:buFont typeface="Arial" charset="0"/>
              <a:buChar char="»"/>
              <a:defRPr sz="2000">
                <a:solidFill>
                  <a:schemeClr val="tx1"/>
                </a:solidFill>
                <a:latin typeface="Century Gothic" charset="0"/>
                <a:ea typeface="ＭＳ Ｐゴシック" charset="-128"/>
              </a:defRPr>
            </a:lvl5pPr>
            <a:lvl6pPr marL="2514600" indent="-228600" defTabSz="454025" eaLnBrk="0" fontAlgn="base" hangingPunct="0">
              <a:spcBef>
                <a:spcPct val="20000"/>
              </a:spcBef>
              <a:spcAft>
                <a:spcPct val="0"/>
              </a:spcAft>
              <a:buFont typeface="Arial" charset="0"/>
              <a:buChar char="»"/>
              <a:defRPr sz="2000">
                <a:solidFill>
                  <a:schemeClr val="tx1"/>
                </a:solidFill>
                <a:latin typeface="Century Gothic" charset="0"/>
                <a:ea typeface="ＭＳ Ｐゴシック" charset="-128"/>
              </a:defRPr>
            </a:lvl6pPr>
            <a:lvl7pPr marL="2971800" indent="-228600" defTabSz="454025" eaLnBrk="0" fontAlgn="base" hangingPunct="0">
              <a:spcBef>
                <a:spcPct val="20000"/>
              </a:spcBef>
              <a:spcAft>
                <a:spcPct val="0"/>
              </a:spcAft>
              <a:buFont typeface="Arial" charset="0"/>
              <a:buChar char="»"/>
              <a:defRPr sz="2000">
                <a:solidFill>
                  <a:schemeClr val="tx1"/>
                </a:solidFill>
                <a:latin typeface="Century Gothic" charset="0"/>
                <a:ea typeface="ＭＳ Ｐゴシック" charset="-128"/>
              </a:defRPr>
            </a:lvl7pPr>
            <a:lvl8pPr marL="3429000" indent="-228600" defTabSz="454025" eaLnBrk="0" fontAlgn="base" hangingPunct="0">
              <a:spcBef>
                <a:spcPct val="20000"/>
              </a:spcBef>
              <a:spcAft>
                <a:spcPct val="0"/>
              </a:spcAft>
              <a:buFont typeface="Arial" charset="0"/>
              <a:buChar char="»"/>
              <a:defRPr sz="2000">
                <a:solidFill>
                  <a:schemeClr val="tx1"/>
                </a:solidFill>
                <a:latin typeface="Century Gothic" charset="0"/>
                <a:ea typeface="ＭＳ Ｐゴシック" charset="-128"/>
              </a:defRPr>
            </a:lvl8pPr>
            <a:lvl9pPr marL="3886200" indent="-228600" defTabSz="454025" eaLnBrk="0" fontAlgn="base" hangingPunct="0">
              <a:spcBef>
                <a:spcPct val="20000"/>
              </a:spcBef>
              <a:spcAft>
                <a:spcPct val="0"/>
              </a:spcAft>
              <a:buFont typeface="Arial" charset="0"/>
              <a:buChar char="»"/>
              <a:defRPr sz="2000">
                <a:solidFill>
                  <a:schemeClr val="tx1"/>
                </a:solidFill>
                <a:latin typeface="Century Gothic" charset="0"/>
                <a:ea typeface="ＭＳ Ｐゴシック" charset="-128"/>
              </a:defRPr>
            </a:lvl9pPr>
          </a:lstStyle>
          <a:p>
            <a:pPr marL="0" indent="0">
              <a:spcBef>
                <a:spcPts val="225"/>
              </a:spcBef>
              <a:spcAft>
                <a:spcPts val="500"/>
              </a:spcAft>
              <a:buClrTx/>
              <a:buNone/>
            </a:pPr>
            <a:r>
              <a:rPr lang="en-US" altLang="x-none" sz="1600" dirty="0" smtClean="0"/>
              <a:t>Wave heating</a:t>
            </a:r>
            <a:endParaRPr lang="en-US" altLang="x-none" sz="1400" dirty="0"/>
          </a:p>
        </p:txBody>
      </p:sp>
      <p:pic>
        <p:nvPicPr>
          <p:cNvPr id="20" name="Picture 6">
            <a:extLst>
              <a:ext uri="{FF2B5EF4-FFF2-40B4-BE49-F238E27FC236}">
                <a16:creationId xmlns:a16="http://schemas.microsoft.com/office/drawing/2014/main" id="{3988F8C5-266A-2E2A-37C2-21281890D9E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6367" t="10024" r="7677" b="2115"/>
          <a:stretch/>
        </p:blipFill>
        <p:spPr bwMode="auto">
          <a:xfrm>
            <a:off x="4810390" y="3804065"/>
            <a:ext cx="2450968" cy="1291622"/>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92DC9D79-D33D-D2B8-AA9B-8B506015313E}"/>
              </a:ext>
            </a:extLst>
          </p:cNvPr>
          <p:cNvSpPr txBox="1"/>
          <p:nvPr/>
        </p:nvSpPr>
        <p:spPr>
          <a:xfrm>
            <a:off x="3592884" y="3770070"/>
            <a:ext cx="2058910" cy="461665"/>
          </a:xfrm>
          <a:prstGeom prst="rect">
            <a:avLst/>
          </a:prstGeom>
          <a:noFill/>
        </p:spPr>
        <p:txBody>
          <a:bodyPr wrap="square" rtlCol="0">
            <a:spAutoFit/>
          </a:bodyPr>
          <a:lstStyle/>
          <a:p>
            <a:pPr algn="ctr"/>
            <a:r>
              <a:rPr lang="en-US" sz="1200" b="1" dirty="0">
                <a:latin typeface="Arial" panose="020B0604020202020204" pitchFamily="34" charset="0"/>
                <a:cs typeface="Arial" panose="020B0604020202020204" pitchFamily="34" charset="0"/>
              </a:rPr>
              <a:t>ITER’s </a:t>
            </a:r>
            <a:r>
              <a:rPr lang="en-US" sz="1200" b="1" dirty="0" smtClean="0">
                <a:latin typeface="Arial" panose="020B0604020202020204" pitchFamily="34" charset="0"/>
                <a:cs typeface="Arial" panose="020B0604020202020204" pitchFamily="34" charset="0"/>
              </a:rPr>
              <a:t>ion </a:t>
            </a:r>
            <a:r>
              <a:rPr lang="en-US" sz="1200" b="1" dirty="0">
                <a:latin typeface="Arial" panose="020B0604020202020204" pitchFamily="34" charset="0"/>
                <a:cs typeface="Arial" panose="020B0604020202020204" pitchFamily="34" charset="0"/>
              </a:rPr>
              <a:t>c</a:t>
            </a:r>
            <a:r>
              <a:rPr lang="en-US" sz="1200" b="1" dirty="0" smtClean="0">
                <a:latin typeface="Arial" panose="020B0604020202020204" pitchFamily="34" charset="0"/>
                <a:cs typeface="Arial" panose="020B0604020202020204" pitchFamily="34" charset="0"/>
              </a:rPr>
              <a:t>yclotron </a:t>
            </a:r>
            <a:r>
              <a:rPr lang="en-US" sz="1200" b="1" dirty="0">
                <a:latin typeface="Arial" panose="020B0604020202020204" pitchFamily="34" charset="0"/>
                <a:cs typeface="Arial" panose="020B0604020202020204" pitchFamily="34" charset="0"/>
              </a:rPr>
              <a:t>a</a:t>
            </a:r>
            <a:r>
              <a:rPr lang="en-US" sz="1200" b="1" dirty="0" smtClean="0">
                <a:latin typeface="Arial" panose="020B0604020202020204" pitchFamily="34" charset="0"/>
                <a:cs typeface="Arial" panose="020B0604020202020204" pitchFamily="34" charset="0"/>
              </a:rPr>
              <a:t>ntenna</a:t>
            </a:r>
            <a:endParaRPr lang="en-US" sz="1200" b="1" dirty="0">
              <a:latin typeface="Arial" panose="020B0604020202020204" pitchFamily="34" charset="0"/>
              <a:cs typeface="Arial" panose="020B0604020202020204" pitchFamily="34" charset="0"/>
            </a:endParaRPr>
          </a:p>
        </p:txBody>
      </p:sp>
      <p:pic>
        <p:nvPicPr>
          <p:cNvPr id="22" name="Picture 21">
            <a:extLst>
              <a:ext uri="{FF2B5EF4-FFF2-40B4-BE49-F238E27FC236}">
                <a16:creationId xmlns:a16="http://schemas.microsoft.com/office/drawing/2014/main" id="{564A4B48-CB80-ED1D-EF9C-ACAAE63ED2C8}"/>
              </a:ext>
            </a:extLst>
          </p:cNvPr>
          <p:cNvPicPr>
            <a:picLocks noChangeAspect="1"/>
          </p:cNvPicPr>
          <p:nvPr/>
        </p:nvPicPr>
        <p:blipFill>
          <a:blip r:embed="rId6"/>
          <a:stretch>
            <a:fillRect/>
          </a:stretch>
        </p:blipFill>
        <p:spPr>
          <a:xfrm>
            <a:off x="4013386" y="2322568"/>
            <a:ext cx="2371291" cy="1325781"/>
          </a:xfrm>
          <a:prstGeom prst="rect">
            <a:avLst/>
          </a:prstGeom>
        </p:spPr>
      </p:pic>
      <p:sp>
        <p:nvSpPr>
          <p:cNvPr id="23" name="TextBox 22">
            <a:extLst>
              <a:ext uri="{FF2B5EF4-FFF2-40B4-BE49-F238E27FC236}">
                <a16:creationId xmlns:a16="http://schemas.microsoft.com/office/drawing/2014/main" id="{E3913BC7-3F41-555B-F318-DD458E2DE095}"/>
              </a:ext>
            </a:extLst>
          </p:cNvPr>
          <p:cNvSpPr txBox="1"/>
          <p:nvPr/>
        </p:nvSpPr>
        <p:spPr>
          <a:xfrm>
            <a:off x="3941840" y="2066551"/>
            <a:ext cx="2569580" cy="276999"/>
          </a:xfrm>
          <a:prstGeom prst="rect">
            <a:avLst/>
          </a:prstGeom>
          <a:noFill/>
        </p:spPr>
        <p:txBody>
          <a:bodyPr wrap="square" rtlCol="0">
            <a:spAutoFit/>
          </a:bodyPr>
          <a:lstStyle/>
          <a:p>
            <a:pPr algn="ctr"/>
            <a:r>
              <a:rPr lang="en-US" sz="1200" b="1" dirty="0">
                <a:latin typeface="Arial" panose="020B0604020202020204" pitchFamily="34" charset="0"/>
                <a:cs typeface="Arial" panose="020B0604020202020204" pitchFamily="34" charset="0"/>
              </a:rPr>
              <a:t>WEST </a:t>
            </a:r>
            <a:r>
              <a:rPr lang="en-US" sz="1200" b="1" dirty="0" smtClean="0">
                <a:latin typeface="Arial" panose="020B0604020202020204" pitchFamily="34" charset="0"/>
                <a:cs typeface="Arial" panose="020B0604020202020204" pitchFamily="34" charset="0"/>
              </a:rPr>
              <a:t>Klystrons (lower hybrid)</a:t>
            </a:r>
            <a:endParaRPr lang="en-US" sz="12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1721067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Title 1"/>
          <p:cNvSpPr>
            <a:spLocks noGrp="1"/>
          </p:cNvSpPr>
          <p:nvPr>
            <p:ph type="title" idx="4294967295"/>
          </p:nvPr>
        </p:nvSpPr>
        <p:spPr>
          <a:xfrm>
            <a:off x="0" y="0"/>
            <a:ext cx="9144000" cy="685800"/>
          </a:xfrm>
        </p:spPr>
        <p:txBody>
          <a:bodyPr/>
          <a:lstStyle/>
          <a:p>
            <a:pPr algn="ctr" eaLnBrk="1" hangingPunct="1"/>
            <a:r>
              <a:rPr lang="en-US" altLang="x-none" dirty="0">
                <a:ea typeface="ＭＳ Ｐゴシック" charset="-128"/>
              </a:rPr>
              <a:t>Tokamak is </a:t>
            </a:r>
            <a:r>
              <a:rPr lang="en-US" altLang="x-none" dirty="0" smtClean="0">
                <a:ea typeface="ＭＳ Ｐゴシック" charset="-128"/>
              </a:rPr>
              <a:t>only </a:t>
            </a:r>
            <a:r>
              <a:rPr lang="en-US" altLang="x-none" dirty="0">
                <a:ea typeface="ＭＳ Ｐゴシック" charset="-128"/>
              </a:rPr>
              <a:t>o</a:t>
            </a:r>
            <a:r>
              <a:rPr lang="en-US" altLang="x-none" dirty="0" smtClean="0">
                <a:ea typeface="ＭＳ Ｐゴシック" charset="-128"/>
              </a:rPr>
              <a:t>ne </a:t>
            </a:r>
            <a:r>
              <a:rPr lang="en-US" altLang="x-none" dirty="0">
                <a:ea typeface="ＭＳ Ｐゴシック" charset="-128"/>
              </a:rPr>
              <a:t>p</a:t>
            </a:r>
            <a:r>
              <a:rPr lang="en-US" altLang="x-none" dirty="0" smtClean="0">
                <a:ea typeface="ＭＳ Ｐゴシック" charset="-128"/>
              </a:rPr>
              <a:t>art </a:t>
            </a:r>
            <a:r>
              <a:rPr lang="en-US" altLang="x-none" dirty="0">
                <a:ea typeface="ＭＳ Ｐゴシック" charset="-128"/>
              </a:rPr>
              <a:t>of the </a:t>
            </a:r>
            <a:r>
              <a:rPr lang="en-US" altLang="x-none" dirty="0" smtClean="0">
                <a:ea typeface="ＭＳ Ｐゴシック" charset="-128"/>
              </a:rPr>
              <a:t>machine hall </a:t>
            </a:r>
            <a:endParaRPr lang="en-US" altLang="x-none" dirty="0">
              <a:ea typeface="ＭＳ Ｐゴシック" charset="-128"/>
            </a:endParaRPr>
          </a:p>
        </p:txBody>
      </p:sp>
      <p:pic>
        <p:nvPicPr>
          <p:cNvPr id="5" name="Picture 8" descr="Позитив. Токамак">
            <a:extLst>
              <a:ext uri="{FF2B5EF4-FFF2-40B4-BE49-F238E27FC236}">
                <a16:creationId xmlns:a16="http://schemas.microsoft.com/office/drawing/2014/main" id="{8CC38EB7-7D37-7194-9FEB-00AFB0146C2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7596" y="685800"/>
            <a:ext cx="5968807" cy="447473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587596" y="4681835"/>
            <a:ext cx="1417376" cy="461665"/>
          </a:xfrm>
          <a:prstGeom prst="rect">
            <a:avLst/>
          </a:prstGeom>
          <a:solidFill>
            <a:schemeClr val="bg1">
              <a:alpha val="66000"/>
            </a:schemeClr>
          </a:solidFill>
        </p:spPr>
        <p:txBody>
          <a:bodyPr wrap="none" rtlCol="0">
            <a:spAutoFit/>
          </a:bodyPr>
          <a:lstStyle/>
          <a:p>
            <a:r>
              <a:rPr lang="en-US" sz="2400" b="1" dirty="0" smtClean="0"/>
              <a:t>“The Pit”</a:t>
            </a:r>
            <a:endParaRPr lang="en-US" sz="2400" b="1" dirty="0"/>
          </a:p>
        </p:txBody>
      </p:sp>
    </p:spTree>
    <p:extLst>
      <p:ext uri="{BB962C8B-B14F-4D97-AF65-F5344CB8AC3E}">
        <p14:creationId xmlns:p14="http://schemas.microsoft.com/office/powerpoint/2010/main" val="324596995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5680" t="6715" r="5865" b="6168"/>
          <a:stretch/>
        </p:blipFill>
        <p:spPr>
          <a:xfrm>
            <a:off x="3195686" y="1253764"/>
            <a:ext cx="5872900" cy="3817857"/>
          </a:xfrm>
          <a:prstGeom prst="rect">
            <a:avLst/>
          </a:prstGeom>
        </p:spPr>
      </p:pic>
      <p:sp>
        <p:nvSpPr>
          <p:cNvPr id="3" name="Title 2"/>
          <p:cNvSpPr>
            <a:spLocks noGrp="1"/>
          </p:cNvSpPr>
          <p:nvPr>
            <p:ph type="title" idx="4294967295"/>
          </p:nvPr>
        </p:nvSpPr>
        <p:spPr/>
        <p:txBody>
          <a:bodyPr/>
          <a:lstStyle/>
          <a:p>
            <a:pPr algn="ctr"/>
            <a:r>
              <a:rPr lang="en-US" dirty="0" err="1" smtClean="0"/>
              <a:t>Iter</a:t>
            </a:r>
            <a:r>
              <a:rPr lang="en-US" dirty="0" smtClean="0"/>
              <a:t> will be the biggest tokamak yet </a:t>
            </a:r>
            <a:endParaRPr lang="en-US" dirty="0"/>
          </a:p>
        </p:txBody>
      </p:sp>
      <p:sp>
        <p:nvSpPr>
          <p:cNvPr id="6" name="TextBox 5"/>
          <p:cNvSpPr txBox="1"/>
          <p:nvPr/>
        </p:nvSpPr>
        <p:spPr>
          <a:xfrm>
            <a:off x="7599024" y="4631295"/>
            <a:ext cx="1282723" cy="276999"/>
          </a:xfrm>
          <a:prstGeom prst="rect">
            <a:avLst/>
          </a:prstGeom>
          <a:solidFill>
            <a:schemeClr val="bg1"/>
          </a:solidFill>
        </p:spPr>
        <p:txBody>
          <a:bodyPr wrap="none" rtlCol="0">
            <a:spAutoFit/>
          </a:bodyPr>
          <a:lstStyle/>
          <a:p>
            <a:r>
              <a:rPr lang="en-US" sz="1200" dirty="0" err="1" smtClean="0"/>
              <a:t>Iter</a:t>
            </a:r>
            <a:r>
              <a:rPr lang="en-US" sz="1200" dirty="0" smtClean="0"/>
              <a:t> site, </a:t>
            </a:r>
            <a:r>
              <a:rPr lang="en-US" sz="1200" dirty="0" smtClean="0"/>
              <a:t>9/2023</a:t>
            </a:r>
            <a:endParaRPr lang="en-US" sz="1200" dirty="0"/>
          </a:p>
        </p:txBody>
      </p:sp>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l="22172" t="18085" r="28429" b="20927"/>
          <a:stretch/>
        </p:blipFill>
        <p:spPr>
          <a:xfrm>
            <a:off x="75413" y="742360"/>
            <a:ext cx="4223208" cy="3229511"/>
          </a:xfrm>
          <a:prstGeom prst="rect">
            <a:avLst/>
          </a:prstGeom>
        </p:spPr>
      </p:pic>
      <p:sp>
        <p:nvSpPr>
          <p:cNvPr id="8" name="TextBox 7"/>
          <p:cNvSpPr txBox="1"/>
          <p:nvPr/>
        </p:nvSpPr>
        <p:spPr>
          <a:xfrm>
            <a:off x="247688" y="3975056"/>
            <a:ext cx="2013693" cy="276999"/>
          </a:xfrm>
          <a:prstGeom prst="rect">
            <a:avLst/>
          </a:prstGeom>
          <a:solidFill>
            <a:schemeClr val="bg1"/>
          </a:solidFill>
        </p:spPr>
        <p:txBody>
          <a:bodyPr wrap="none" rtlCol="0">
            <a:spAutoFit/>
          </a:bodyPr>
          <a:lstStyle/>
          <a:p>
            <a:r>
              <a:rPr lang="en-US" sz="1200" dirty="0" err="1" smtClean="0"/>
              <a:t>Iter</a:t>
            </a:r>
            <a:r>
              <a:rPr lang="en-US" sz="1200" dirty="0" smtClean="0"/>
              <a:t> </a:t>
            </a:r>
            <a:r>
              <a:rPr lang="en-US" sz="1200" dirty="0" smtClean="0"/>
              <a:t>machine hall, 9/2023</a:t>
            </a:r>
            <a:endParaRPr lang="en-US" sz="1200" dirty="0"/>
          </a:p>
        </p:txBody>
      </p:sp>
    </p:spTree>
    <p:extLst>
      <p:ext uri="{BB962C8B-B14F-4D97-AF65-F5344CB8AC3E}">
        <p14:creationId xmlns:p14="http://schemas.microsoft.com/office/powerpoint/2010/main" val="410147058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66100" y="685800"/>
            <a:ext cx="6811800" cy="4428856"/>
          </a:xfrm>
          <a:prstGeom prst="rect">
            <a:avLst/>
          </a:prstGeom>
        </p:spPr>
      </p:pic>
      <p:sp>
        <p:nvSpPr>
          <p:cNvPr id="3" name="Title 2"/>
          <p:cNvSpPr>
            <a:spLocks noGrp="1"/>
          </p:cNvSpPr>
          <p:nvPr>
            <p:ph type="title" idx="4294967295"/>
          </p:nvPr>
        </p:nvSpPr>
        <p:spPr/>
        <p:txBody>
          <a:bodyPr/>
          <a:lstStyle/>
          <a:p>
            <a:pPr algn="ctr"/>
            <a:r>
              <a:rPr lang="en-US" dirty="0" err="1" smtClean="0"/>
              <a:t>Iter</a:t>
            </a:r>
            <a:r>
              <a:rPr lang="en-US" dirty="0" smtClean="0"/>
              <a:t> will be the biggest tokamak yet </a:t>
            </a:r>
            <a:endParaRPr lang="en-US" dirty="0"/>
          </a:p>
        </p:txBody>
      </p:sp>
      <p:sp>
        <p:nvSpPr>
          <p:cNvPr id="6" name="TextBox 5"/>
          <p:cNvSpPr txBox="1"/>
          <p:nvPr/>
        </p:nvSpPr>
        <p:spPr>
          <a:xfrm>
            <a:off x="1235932" y="766305"/>
            <a:ext cx="3227165" cy="276999"/>
          </a:xfrm>
          <a:prstGeom prst="rect">
            <a:avLst/>
          </a:prstGeom>
          <a:solidFill>
            <a:schemeClr val="bg1"/>
          </a:solidFill>
        </p:spPr>
        <p:txBody>
          <a:bodyPr wrap="none" rtlCol="0">
            <a:spAutoFit/>
          </a:bodyPr>
          <a:lstStyle/>
          <a:p>
            <a:r>
              <a:rPr lang="en-US" sz="1200" dirty="0" err="1" smtClean="0"/>
              <a:t>Iter</a:t>
            </a:r>
            <a:r>
              <a:rPr lang="en-US" sz="1200" dirty="0" smtClean="0"/>
              <a:t> </a:t>
            </a:r>
            <a:r>
              <a:rPr lang="en-US" sz="1200" dirty="0" smtClean="0"/>
              <a:t>vacuum vessel segment (1/9), </a:t>
            </a:r>
            <a:r>
              <a:rPr lang="en-US" sz="1200" dirty="0"/>
              <a:t>1</a:t>
            </a:r>
            <a:r>
              <a:rPr lang="en-US" sz="1200" dirty="0" smtClean="0"/>
              <a:t>/2023</a:t>
            </a:r>
            <a:endParaRPr lang="en-US" sz="1200" dirty="0"/>
          </a:p>
        </p:txBody>
      </p:sp>
      <p:sp>
        <p:nvSpPr>
          <p:cNvPr id="7" name="Oval 6"/>
          <p:cNvSpPr/>
          <p:nvPr/>
        </p:nvSpPr>
        <p:spPr>
          <a:xfrm>
            <a:off x="4157221" y="4336332"/>
            <a:ext cx="386499" cy="537328"/>
          </a:xfrm>
          <a:prstGeom prst="ellipse">
            <a:avLst/>
          </a:prstGeom>
          <a:noFill/>
          <a:ln w="28575">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6582550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Tokamaks confine plasmas with toroidal and poloidal magnetic fields</a:t>
            </a:r>
          </a:p>
          <a:p>
            <a:r>
              <a:rPr lang="en-US" dirty="0"/>
              <a:t>Tokamaks have nested flux surfaces, </a:t>
            </a:r>
            <a:r>
              <a:rPr lang="en-US" dirty="0" smtClean="0"/>
              <a:t>important quantities </a:t>
            </a:r>
            <a:r>
              <a:rPr lang="en-US" dirty="0"/>
              <a:t>are conserved on a flux </a:t>
            </a:r>
            <a:r>
              <a:rPr lang="en-US" dirty="0" smtClean="0"/>
              <a:t>surface</a:t>
            </a:r>
          </a:p>
          <a:p>
            <a:pPr lvl="1"/>
            <a:r>
              <a:rPr lang="en-US" dirty="0" smtClean="0"/>
              <a:t>Normalized flux coordinate </a:t>
            </a:r>
            <a:r>
              <a:rPr lang="en-US" sz="2200" i="1" dirty="0" err="1" smtClean="0">
                <a:latin typeface="Symbol" panose="05050102010706020507" pitchFamily="18" charset="2"/>
              </a:rPr>
              <a:t>y</a:t>
            </a:r>
            <a:r>
              <a:rPr lang="en-US" i="1" baseline="-25000" dirty="0" err="1" smtClean="0"/>
              <a:t>N</a:t>
            </a:r>
            <a:r>
              <a:rPr lang="en-US" dirty="0" smtClean="0"/>
              <a:t>, safety factor </a:t>
            </a:r>
            <a:r>
              <a:rPr lang="en-US" sz="2200" i="1" dirty="0" smtClean="0">
                <a:latin typeface="Times New Roman" panose="02020603050405020304" pitchFamily="18" charset="0"/>
                <a:cs typeface="Times New Roman" panose="02020603050405020304" pitchFamily="18" charset="0"/>
              </a:rPr>
              <a:t>q</a:t>
            </a:r>
            <a:r>
              <a:rPr lang="en-US" dirty="0" smtClean="0"/>
              <a:t>, pressure ratio </a:t>
            </a:r>
            <a:r>
              <a:rPr lang="en-US" sz="2200" i="1" dirty="0" smtClean="0">
                <a:latin typeface="Symbol" panose="05050102010706020507" pitchFamily="18" charset="2"/>
              </a:rPr>
              <a:t>b</a:t>
            </a:r>
          </a:p>
          <a:p>
            <a:r>
              <a:rPr lang="en-US" dirty="0" smtClean="0"/>
              <a:t>External coils shape and control the plasma</a:t>
            </a:r>
          </a:p>
          <a:p>
            <a:pPr lvl="1"/>
            <a:r>
              <a:rPr lang="en-US" dirty="0" smtClean="0"/>
              <a:t>Separatrix, x-point, SOL, divertor</a:t>
            </a:r>
          </a:p>
          <a:p>
            <a:r>
              <a:rPr lang="en-US" dirty="0" smtClean="0"/>
              <a:t>Tokamaks are complex, integrated facilities</a:t>
            </a:r>
          </a:p>
          <a:p>
            <a:pPr lvl="1"/>
            <a:r>
              <a:rPr lang="en-US" dirty="0" smtClean="0"/>
              <a:t>Heating and current drive, </a:t>
            </a:r>
            <a:r>
              <a:rPr lang="en-US" dirty="0" smtClean="0"/>
              <a:t>diagnostics</a:t>
            </a:r>
          </a:p>
          <a:p>
            <a:pPr lvl="1"/>
            <a:r>
              <a:rPr lang="en-US" dirty="0" smtClean="0"/>
              <a:t>Collaborative teams with diverse areas of expertise</a:t>
            </a:r>
            <a:endParaRPr lang="en-US" dirty="0" smtClean="0"/>
          </a:p>
        </p:txBody>
      </p:sp>
      <p:sp>
        <p:nvSpPr>
          <p:cNvPr id="3" name="Title 2"/>
          <p:cNvSpPr>
            <a:spLocks noGrp="1"/>
          </p:cNvSpPr>
          <p:nvPr>
            <p:ph type="title" idx="4294967295"/>
          </p:nvPr>
        </p:nvSpPr>
        <p:spPr/>
        <p:txBody>
          <a:bodyPr/>
          <a:lstStyle/>
          <a:p>
            <a:r>
              <a:rPr lang="en-US" dirty="0" smtClean="0"/>
              <a:t>What are some of the key ideas we’ve covered so far?</a:t>
            </a:r>
            <a:endParaRPr lang="en-US" dirty="0"/>
          </a:p>
        </p:txBody>
      </p:sp>
    </p:spTree>
    <p:extLst>
      <p:ext uri="{BB962C8B-B14F-4D97-AF65-F5344CB8AC3E}">
        <p14:creationId xmlns:p14="http://schemas.microsoft.com/office/powerpoint/2010/main" val="65050964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sz="2400" dirty="0" smtClean="0">
                <a:solidFill>
                  <a:schemeClr val="tx1">
                    <a:lumMod val="50000"/>
                    <a:lumOff val="50000"/>
                  </a:schemeClr>
                </a:solidFill>
              </a:rPr>
              <a:t>Overview/review of key ideas</a:t>
            </a:r>
          </a:p>
          <a:p>
            <a:r>
              <a:rPr lang="en-US" sz="2400" dirty="0" smtClean="0">
                <a:solidFill>
                  <a:schemeClr val="tx1">
                    <a:lumMod val="50000"/>
                    <a:lumOff val="50000"/>
                  </a:schemeClr>
                </a:solidFill>
              </a:rPr>
              <a:t>How does a tokamak work?</a:t>
            </a:r>
          </a:p>
          <a:p>
            <a:pPr lvl="1"/>
            <a:r>
              <a:rPr lang="en-US" sz="2200" dirty="0" smtClean="0">
                <a:solidFill>
                  <a:schemeClr val="tx1">
                    <a:lumMod val="50000"/>
                    <a:lumOff val="50000"/>
                  </a:schemeClr>
                </a:solidFill>
              </a:rPr>
              <a:t>Nested flux surfaces</a:t>
            </a:r>
          </a:p>
          <a:p>
            <a:pPr lvl="1"/>
            <a:r>
              <a:rPr lang="en-US" sz="2200" dirty="0" smtClean="0">
                <a:solidFill>
                  <a:schemeClr val="tx1">
                    <a:lumMod val="50000"/>
                    <a:lumOff val="50000"/>
                  </a:schemeClr>
                </a:solidFill>
              </a:rPr>
              <a:t>Shaping</a:t>
            </a:r>
          </a:p>
          <a:p>
            <a:pPr lvl="1"/>
            <a:r>
              <a:rPr lang="en-US" sz="2200" dirty="0" smtClean="0">
                <a:solidFill>
                  <a:schemeClr val="tx1">
                    <a:lumMod val="50000"/>
                    <a:lumOff val="50000"/>
                  </a:schemeClr>
                </a:solidFill>
              </a:rPr>
              <a:t>Heating and current drive</a:t>
            </a:r>
          </a:p>
          <a:p>
            <a:r>
              <a:rPr lang="en-US" sz="2400" dirty="0" smtClean="0"/>
              <a:t>Some current research areas</a:t>
            </a:r>
          </a:p>
          <a:p>
            <a:r>
              <a:rPr lang="en-US" sz="2400" dirty="0" smtClean="0">
                <a:solidFill>
                  <a:schemeClr val="tx1">
                    <a:lumMod val="50000"/>
                    <a:lumOff val="50000"/>
                  </a:schemeClr>
                </a:solidFill>
              </a:rPr>
              <a:t>How can you get involved?</a:t>
            </a:r>
          </a:p>
          <a:p>
            <a:endParaRPr lang="en-US" sz="2400" dirty="0">
              <a:solidFill>
                <a:schemeClr val="tx1">
                  <a:lumMod val="50000"/>
                  <a:lumOff val="50000"/>
                </a:schemeClr>
              </a:solidFill>
            </a:endParaRPr>
          </a:p>
        </p:txBody>
      </p:sp>
      <p:sp>
        <p:nvSpPr>
          <p:cNvPr id="3" name="Title 2"/>
          <p:cNvSpPr>
            <a:spLocks noGrp="1"/>
          </p:cNvSpPr>
          <p:nvPr>
            <p:ph type="title" idx="4294967295"/>
          </p:nvPr>
        </p:nvSpPr>
        <p:spPr>
          <a:xfrm>
            <a:off x="457200" y="162943"/>
            <a:ext cx="8229601" cy="369743"/>
          </a:xfrm>
        </p:spPr>
        <p:txBody>
          <a:bodyPr/>
          <a:lstStyle/>
          <a:p>
            <a:pPr algn="ctr"/>
            <a:r>
              <a:rPr lang="en-US" dirty="0" smtClean="0"/>
              <a:t>Where are we going?</a:t>
            </a:r>
            <a:endParaRPr lang="en-US" dirty="0"/>
          </a:p>
        </p:txBody>
      </p:sp>
    </p:spTree>
    <p:extLst>
      <p:ext uri="{BB962C8B-B14F-4D97-AF65-F5344CB8AC3E}">
        <p14:creationId xmlns:p14="http://schemas.microsoft.com/office/powerpoint/2010/main" val="20762478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C223C4C3-1FD2-AE3C-595A-B25B6D483F15}"/>
              </a:ext>
            </a:extLst>
          </p:cNvPr>
          <p:cNvPicPr>
            <a:picLocks noChangeAspect="1"/>
          </p:cNvPicPr>
          <p:nvPr/>
        </p:nvPicPr>
        <p:blipFill>
          <a:blip r:embed="rId2"/>
          <a:stretch>
            <a:fillRect/>
          </a:stretch>
        </p:blipFill>
        <p:spPr>
          <a:xfrm>
            <a:off x="4365002" y="685624"/>
            <a:ext cx="2371485" cy="2324244"/>
          </a:xfrm>
          <a:prstGeom prst="rect">
            <a:avLst/>
          </a:prstGeom>
        </p:spPr>
      </p:pic>
      <p:sp>
        <p:nvSpPr>
          <p:cNvPr id="2" name="Title 1">
            <a:extLst>
              <a:ext uri="{FF2B5EF4-FFF2-40B4-BE49-F238E27FC236}">
                <a16:creationId xmlns:a16="http://schemas.microsoft.com/office/drawing/2014/main" id="{89936C36-4BDA-4513-AF23-137660249A37}"/>
              </a:ext>
            </a:extLst>
          </p:cNvPr>
          <p:cNvSpPr>
            <a:spLocks noGrp="1"/>
          </p:cNvSpPr>
          <p:nvPr>
            <p:ph type="ctrTitle"/>
          </p:nvPr>
        </p:nvSpPr>
        <p:spPr/>
        <p:txBody>
          <a:bodyPr/>
          <a:lstStyle/>
          <a:p>
            <a:r>
              <a:rPr lang="en-US" sz="2100" dirty="0"/>
              <a:t>Varied levels of confinement of particles, momentum, and energy depending on the plasma regime</a:t>
            </a:r>
          </a:p>
        </p:txBody>
      </p:sp>
      <p:sp>
        <p:nvSpPr>
          <p:cNvPr id="3" name="TextBox 2">
            <a:extLst>
              <a:ext uri="{FF2B5EF4-FFF2-40B4-BE49-F238E27FC236}">
                <a16:creationId xmlns:a16="http://schemas.microsoft.com/office/drawing/2014/main" id="{604368BA-6C98-FB25-32E3-62A4F72C97DD}"/>
              </a:ext>
            </a:extLst>
          </p:cNvPr>
          <p:cNvSpPr txBox="1"/>
          <p:nvPr/>
        </p:nvSpPr>
        <p:spPr>
          <a:xfrm>
            <a:off x="11820" y="685800"/>
            <a:ext cx="4553905" cy="2646878"/>
          </a:xfrm>
          <a:prstGeom prst="rect">
            <a:avLst/>
          </a:prstGeom>
          <a:noFill/>
        </p:spPr>
        <p:txBody>
          <a:bodyPr wrap="square" rtlCol="0">
            <a:spAutoFit/>
          </a:bodyPr>
          <a:lstStyle/>
          <a:p>
            <a:pPr marL="214313" indent="-214313">
              <a:buFont typeface="Arial" panose="020B0604020202020204" pitchFamily="34" charset="0"/>
              <a:buChar char="•"/>
            </a:pPr>
            <a:r>
              <a:rPr lang="en-US" sz="1600" b="1" dirty="0"/>
              <a:t>Two common plasma modes of operation</a:t>
            </a:r>
          </a:p>
          <a:p>
            <a:pPr marL="557213" lvl="1" indent="-214313">
              <a:buFont typeface="Arial" panose="020B0604020202020204" pitchFamily="34" charset="0"/>
              <a:buChar char="•"/>
            </a:pPr>
            <a:r>
              <a:rPr lang="en-US" sz="1400" dirty="0">
                <a:solidFill>
                  <a:srgbClr val="FF0000"/>
                </a:solidFill>
              </a:rPr>
              <a:t>L-mode</a:t>
            </a:r>
            <a:r>
              <a:rPr lang="en-US" sz="1400" dirty="0"/>
              <a:t> = “low” energy confinement</a:t>
            </a:r>
          </a:p>
          <a:p>
            <a:pPr marL="557213" lvl="1" indent="-214313">
              <a:buFont typeface="Arial" panose="020B0604020202020204" pitchFamily="34" charset="0"/>
              <a:buChar char="•"/>
            </a:pPr>
            <a:r>
              <a:rPr lang="en-US" sz="1400" dirty="0">
                <a:solidFill>
                  <a:srgbClr val="FF0000"/>
                </a:solidFill>
              </a:rPr>
              <a:t>H-mode</a:t>
            </a:r>
            <a:r>
              <a:rPr lang="en-US" sz="1400" dirty="0"/>
              <a:t> = “high” energy confinement, often associated w/ plasma instability called Edge Localized Mode (</a:t>
            </a:r>
            <a:r>
              <a:rPr lang="en-US" sz="1400" dirty="0">
                <a:solidFill>
                  <a:srgbClr val="FF0000"/>
                </a:solidFill>
              </a:rPr>
              <a:t>ELM</a:t>
            </a:r>
            <a:r>
              <a:rPr lang="en-US" sz="1400" dirty="0" smtClean="0"/>
              <a:t>)</a:t>
            </a:r>
          </a:p>
          <a:p>
            <a:pPr marL="557213" lvl="1" indent="-214313">
              <a:buFont typeface="Arial" panose="020B0604020202020204" pitchFamily="34" charset="0"/>
              <a:buChar char="•"/>
            </a:pPr>
            <a:endParaRPr lang="en-US" sz="1400" dirty="0"/>
          </a:p>
          <a:p>
            <a:pPr marL="214313" indent="-214313">
              <a:buFont typeface="Arial" panose="020B0604020202020204" pitchFamily="34" charset="0"/>
              <a:buChar char="•"/>
            </a:pPr>
            <a:r>
              <a:rPr lang="en-US" sz="1600" b="1" dirty="0">
                <a:sym typeface="Wingdings" panose="05000000000000000000" pitchFamily="2" charset="2"/>
              </a:rPr>
              <a:t>H-mode extrapolates well to future devices because of energy confinement (due to enhanced pressure from pedestal</a:t>
            </a:r>
            <a:r>
              <a:rPr lang="en-US" sz="1600" b="1" dirty="0" smtClean="0">
                <a:sym typeface="Wingdings" panose="05000000000000000000" pitchFamily="2" charset="2"/>
              </a:rPr>
              <a:t>)</a:t>
            </a:r>
          </a:p>
          <a:p>
            <a:pPr marL="214313" indent="-214313">
              <a:buFont typeface="Arial" panose="020B0604020202020204" pitchFamily="34" charset="0"/>
              <a:buChar char="•"/>
            </a:pPr>
            <a:endParaRPr lang="en-US" sz="1600" b="1" dirty="0">
              <a:sym typeface="Wingdings" panose="05000000000000000000" pitchFamily="2" charset="2"/>
            </a:endParaRPr>
          </a:p>
        </p:txBody>
      </p:sp>
      <p:sp>
        <p:nvSpPr>
          <p:cNvPr id="19" name="TextBox 18">
            <a:extLst>
              <a:ext uri="{FF2B5EF4-FFF2-40B4-BE49-F238E27FC236}">
                <a16:creationId xmlns:a16="http://schemas.microsoft.com/office/drawing/2014/main" id="{B5CFFDFD-9A25-7FC4-AF0A-A9F178D0F847}"/>
              </a:ext>
            </a:extLst>
          </p:cNvPr>
          <p:cNvSpPr txBox="1"/>
          <p:nvPr/>
        </p:nvSpPr>
        <p:spPr>
          <a:xfrm rot="5400000">
            <a:off x="5766078" y="2232971"/>
            <a:ext cx="1984127" cy="173124"/>
          </a:xfrm>
          <a:prstGeom prst="rect">
            <a:avLst/>
          </a:prstGeom>
          <a:noFill/>
        </p:spPr>
        <p:txBody>
          <a:bodyPr wrap="square" rtlCol="0">
            <a:spAutoFit/>
          </a:bodyPr>
          <a:lstStyle/>
          <a:p>
            <a:pPr algn="ctr"/>
            <a:r>
              <a:rPr lang="en-US" sz="525" dirty="0">
                <a:latin typeface="Arial" panose="020B0604020202020204" pitchFamily="34" charset="0"/>
                <a:cs typeface="Arial" panose="020B0604020202020204" pitchFamily="34" charset="0"/>
                <a:hlinkClick r:id="rId3"/>
              </a:rPr>
              <a:t>Lang et al, NF 53, 043004 (2013)</a:t>
            </a:r>
            <a:endParaRPr lang="en-US" sz="525" dirty="0">
              <a:latin typeface="Arial" panose="020B0604020202020204" pitchFamily="34" charset="0"/>
              <a:cs typeface="Arial" panose="020B0604020202020204" pitchFamily="34" charset="0"/>
            </a:endParaRPr>
          </a:p>
        </p:txBody>
      </p:sp>
      <p:pic>
        <p:nvPicPr>
          <p:cNvPr id="22" name="Picture 21">
            <a:extLst>
              <a:ext uri="{FF2B5EF4-FFF2-40B4-BE49-F238E27FC236}">
                <a16:creationId xmlns:a16="http://schemas.microsoft.com/office/drawing/2014/main" id="{C8DA7B20-9E8F-5ACC-D1DB-D196FB342119}"/>
              </a:ext>
            </a:extLst>
          </p:cNvPr>
          <p:cNvPicPr>
            <a:picLocks noChangeAspect="1"/>
          </p:cNvPicPr>
          <p:nvPr/>
        </p:nvPicPr>
        <p:blipFill>
          <a:blip r:embed="rId4"/>
          <a:stretch>
            <a:fillRect/>
          </a:stretch>
        </p:blipFill>
        <p:spPr>
          <a:xfrm>
            <a:off x="6863609" y="768869"/>
            <a:ext cx="2217698" cy="2121276"/>
          </a:xfrm>
          <a:prstGeom prst="rect">
            <a:avLst/>
          </a:prstGeom>
        </p:spPr>
      </p:pic>
      <p:sp>
        <p:nvSpPr>
          <p:cNvPr id="24" name="TextBox 23">
            <a:extLst>
              <a:ext uri="{FF2B5EF4-FFF2-40B4-BE49-F238E27FC236}">
                <a16:creationId xmlns:a16="http://schemas.microsoft.com/office/drawing/2014/main" id="{1402E42B-C2B5-F9FC-8A50-60FC0A757F01}"/>
              </a:ext>
            </a:extLst>
          </p:cNvPr>
          <p:cNvSpPr txBox="1"/>
          <p:nvPr/>
        </p:nvSpPr>
        <p:spPr>
          <a:xfrm>
            <a:off x="6821622" y="2853681"/>
            <a:ext cx="2322378" cy="173124"/>
          </a:xfrm>
          <a:prstGeom prst="rect">
            <a:avLst/>
          </a:prstGeom>
          <a:noFill/>
        </p:spPr>
        <p:txBody>
          <a:bodyPr wrap="square" rtlCol="0">
            <a:spAutoFit/>
          </a:bodyPr>
          <a:lstStyle/>
          <a:p>
            <a:pPr algn="ctr"/>
            <a:r>
              <a:rPr lang="en-US" sz="525" dirty="0">
                <a:latin typeface="Arial" panose="020B0604020202020204" pitchFamily="34" charset="0"/>
                <a:cs typeface="Arial" panose="020B0604020202020204" pitchFamily="34" charset="0"/>
              </a:rPr>
              <a:t>Evans et al, Nonlinear Dynamics Ch 3 (image A. Kirk, </a:t>
            </a:r>
            <a:r>
              <a:rPr lang="en-US" sz="525" dirty="0" err="1">
                <a:latin typeface="Arial" panose="020B0604020202020204" pitchFamily="34" charset="0"/>
                <a:cs typeface="Arial" panose="020B0604020202020204" pitchFamily="34" charset="0"/>
              </a:rPr>
              <a:t>Culham</a:t>
            </a:r>
            <a:r>
              <a:rPr lang="en-US" sz="525" dirty="0">
                <a:latin typeface="Arial" panose="020B0604020202020204" pitchFamily="34" charset="0"/>
                <a:cs typeface="Arial" panose="020B0604020202020204" pitchFamily="34" charset="0"/>
              </a:rPr>
              <a:t>)</a:t>
            </a:r>
          </a:p>
        </p:txBody>
      </p:sp>
      <p:sp>
        <p:nvSpPr>
          <p:cNvPr id="25" name="TextBox 24">
            <a:extLst>
              <a:ext uri="{FF2B5EF4-FFF2-40B4-BE49-F238E27FC236}">
                <a16:creationId xmlns:a16="http://schemas.microsoft.com/office/drawing/2014/main" id="{2E4D8BE8-85FC-0AAA-EA8F-8019D418F224}"/>
              </a:ext>
            </a:extLst>
          </p:cNvPr>
          <p:cNvSpPr txBox="1"/>
          <p:nvPr/>
        </p:nvSpPr>
        <p:spPr>
          <a:xfrm>
            <a:off x="6632888" y="2640493"/>
            <a:ext cx="1006762" cy="276999"/>
          </a:xfrm>
          <a:prstGeom prst="rect">
            <a:avLst/>
          </a:prstGeom>
          <a:noFill/>
        </p:spPr>
        <p:txBody>
          <a:bodyPr wrap="square" rtlCol="0">
            <a:spAutoFit/>
          </a:bodyPr>
          <a:lstStyle/>
          <a:p>
            <a:pPr algn="ctr"/>
            <a:r>
              <a:rPr lang="en-US" sz="1200" b="1" dirty="0">
                <a:solidFill>
                  <a:schemeClr val="bg1"/>
                </a:solidFill>
                <a:latin typeface="Arial" panose="020B0604020202020204" pitchFamily="34" charset="0"/>
                <a:cs typeface="Arial" panose="020B0604020202020204" pitchFamily="34" charset="0"/>
              </a:rPr>
              <a:t>MAST</a:t>
            </a:r>
          </a:p>
        </p:txBody>
      </p:sp>
    </p:spTree>
    <p:extLst>
      <p:ext uri="{BB962C8B-B14F-4D97-AF65-F5344CB8AC3E}">
        <p14:creationId xmlns:p14="http://schemas.microsoft.com/office/powerpoint/2010/main" val="155282034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C223C4C3-1FD2-AE3C-595A-B25B6D483F15}"/>
              </a:ext>
            </a:extLst>
          </p:cNvPr>
          <p:cNvPicPr>
            <a:picLocks noChangeAspect="1"/>
          </p:cNvPicPr>
          <p:nvPr/>
        </p:nvPicPr>
        <p:blipFill>
          <a:blip r:embed="rId2"/>
          <a:stretch>
            <a:fillRect/>
          </a:stretch>
        </p:blipFill>
        <p:spPr>
          <a:xfrm>
            <a:off x="4365002" y="685624"/>
            <a:ext cx="2371485" cy="2324244"/>
          </a:xfrm>
          <a:prstGeom prst="rect">
            <a:avLst/>
          </a:prstGeom>
        </p:spPr>
      </p:pic>
      <p:sp>
        <p:nvSpPr>
          <p:cNvPr id="2" name="Title 1">
            <a:extLst>
              <a:ext uri="{FF2B5EF4-FFF2-40B4-BE49-F238E27FC236}">
                <a16:creationId xmlns:a16="http://schemas.microsoft.com/office/drawing/2014/main" id="{89936C36-4BDA-4513-AF23-137660249A37}"/>
              </a:ext>
            </a:extLst>
          </p:cNvPr>
          <p:cNvSpPr>
            <a:spLocks noGrp="1"/>
          </p:cNvSpPr>
          <p:nvPr>
            <p:ph type="ctrTitle"/>
          </p:nvPr>
        </p:nvSpPr>
        <p:spPr/>
        <p:txBody>
          <a:bodyPr/>
          <a:lstStyle/>
          <a:p>
            <a:r>
              <a:rPr lang="en-US" sz="2100" dirty="0"/>
              <a:t>Varied levels of confinement of particles, momentum, and energy depending on the plasma regime</a:t>
            </a:r>
          </a:p>
        </p:txBody>
      </p:sp>
      <p:sp>
        <p:nvSpPr>
          <p:cNvPr id="3" name="TextBox 2">
            <a:extLst>
              <a:ext uri="{FF2B5EF4-FFF2-40B4-BE49-F238E27FC236}">
                <a16:creationId xmlns:a16="http://schemas.microsoft.com/office/drawing/2014/main" id="{604368BA-6C98-FB25-32E3-62A4F72C97DD}"/>
              </a:ext>
            </a:extLst>
          </p:cNvPr>
          <p:cNvSpPr txBox="1"/>
          <p:nvPr/>
        </p:nvSpPr>
        <p:spPr>
          <a:xfrm>
            <a:off x="11820" y="685800"/>
            <a:ext cx="4553905" cy="4124206"/>
          </a:xfrm>
          <a:prstGeom prst="rect">
            <a:avLst/>
          </a:prstGeom>
          <a:noFill/>
        </p:spPr>
        <p:txBody>
          <a:bodyPr wrap="square" rtlCol="0">
            <a:spAutoFit/>
          </a:bodyPr>
          <a:lstStyle/>
          <a:p>
            <a:pPr marL="214313" indent="-214313">
              <a:buFont typeface="Arial" panose="020B0604020202020204" pitchFamily="34" charset="0"/>
              <a:buChar char="•"/>
            </a:pPr>
            <a:r>
              <a:rPr lang="en-US" sz="1600" b="1" dirty="0"/>
              <a:t>Two common plasma modes of operation</a:t>
            </a:r>
          </a:p>
          <a:p>
            <a:pPr marL="557213" lvl="1" indent="-214313">
              <a:buFont typeface="Arial" panose="020B0604020202020204" pitchFamily="34" charset="0"/>
              <a:buChar char="•"/>
            </a:pPr>
            <a:r>
              <a:rPr lang="en-US" sz="1400" dirty="0">
                <a:solidFill>
                  <a:srgbClr val="FF0000"/>
                </a:solidFill>
              </a:rPr>
              <a:t>L-mode</a:t>
            </a:r>
            <a:r>
              <a:rPr lang="en-US" sz="1400" dirty="0"/>
              <a:t> = “low” energy confinement</a:t>
            </a:r>
          </a:p>
          <a:p>
            <a:pPr marL="557213" lvl="1" indent="-214313">
              <a:buFont typeface="Arial" panose="020B0604020202020204" pitchFamily="34" charset="0"/>
              <a:buChar char="•"/>
            </a:pPr>
            <a:r>
              <a:rPr lang="en-US" sz="1400" dirty="0">
                <a:solidFill>
                  <a:srgbClr val="FF0000"/>
                </a:solidFill>
              </a:rPr>
              <a:t>H-mode</a:t>
            </a:r>
            <a:r>
              <a:rPr lang="en-US" sz="1400" dirty="0"/>
              <a:t> = “high” energy confinement, often associated w/ plasma instability called Edge Localized Mode (</a:t>
            </a:r>
            <a:r>
              <a:rPr lang="en-US" sz="1400" dirty="0">
                <a:solidFill>
                  <a:srgbClr val="FF0000"/>
                </a:solidFill>
              </a:rPr>
              <a:t>ELM</a:t>
            </a:r>
            <a:r>
              <a:rPr lang="en-US" sz="1400" dirty="0" smtClean="0"/>
              <a:t>)</a:t>
            </a:r>
          </a:p>
          <a:p>
            <a:pPr marL="557213" lvl="1" indent="-214313">
              <a:buFont typeface="Arial" panose="020B0604020202020204" pitchFamily="34" charset="0"/>
              <a:buChar char="•"/>
            </a:pPr>
            <a:endParaRPr lang="en-US" sz="1400" dirty="0"/>
          </a:p>
          <a:p>
            <a:pPr marL="214313" indent="-214313">
              <a:buFont typeface="Arial" panose="020B0604020202020204" pitchFamily="34" charset="0"/>
              <a:buChar char="•"/>
            </a:pPr>
            <a:r>
              <a:rPr lang="en-US" sz="1600" b="1" dirty="0">
                <a:sym typeface="Wingdings" panose="05000000000000000000" pitchFamily="2" charset="2"/>
              </a:rPr>
              <a:t>H-mode extrapolates well to future devices because of energy confinement (due to enhanced pressure from pedestal</a:t>
            </a:r>
            <a:r>
              <a:rPr lang="en-US" sz="1600" b="1" dirty="0" smtClean="0">
                <a:sym typeface="Wingdings" panose="05000000000000000000" pitchFamily="2" charset="2"/>
              </a:rPr>
              <a:t>)</a:t>
            </a:r>
          </a:p>
          <a:p>
            <a:pPr marL="214313" indent="-214313">
              <a:buFont typeface="Arial" panose="020B0604020202020204" pitchFamily="34" charset="0"/>
              <a:buChar char="•"/>
            </a:pPr>
            <a:endParaRPr lang="en-US" sz="1600" b="1" dirty="0">
              <a:sym typeface="Wingdings" panose="05000000000000000000" pitchFamily="2" charset="2"/>
            </a:endParaRPr>
          </a:p>
          <a:p>
            <a:pPr marL="214313" indent="-214313">
              <a:buFont typeface="Arial" panose="020B0604020202020204" pitchFamily="34" charset="0"/>
              <a:buChar char="•"/>
            </a:pPr>
            <a:r>
              <a:rPr lang="en-US" sz="1600" b="1" dirty="0">
                <a:sym typeface="Wingdings" panose="05000000000000000000" pitchFamily="2" charset="2"/>
              </a:rPr>
              <a:t>ELMs deliver large transient heat fluxes to plasma facing </a:t>
            </a:r>
            <a:r>
              <a:rPr lang="en-US" sz="1600" b="1" dirty="0" smtClean="0">
                <a:sym typeface="Wingdings" panose="05000000000000000000" pitchFamily="2" charset="2"/>
              </a:rPr>
              <a:t>components</a:t>
            </a:r>
          </a:p>
          <a:p>
            <a:pPr marL="214313" indent="-214313">
              <a:buFont typeface="Arial" panose="020B0604020202020204" pitchFamily="34" charset="0"/>
              <a:buChar char="•"/>
            </a:pPr>
            <a:endParaRPr lang="en-US" sz="1600" b="1" dirty="0">
              <a:sym typeface="Wingdings" panose="05000000000000000000" pitchFamily="2" charset="2"/>
            </a:endParaRPr>
          </a:p>
          <a:p>
            <a:pPr marL="214313" indent="-214313">
              <a:buFont typeface="Arial" panose="020B0604020202020204" pitchFamily="34" charset="0"/>
              <a:buChar char="•"/>
            </a:pPr>
            <a:r>
              <a:rPr lang="en-US" sz="1600" b="1" dirty="0">
                <a:sym typeface="Wingdings" panose="05000000000000000000" pitchFamily="2" charset="2"/>
              </a:rPr>
              <a:t>Other types of modes are an active area of research  e.g. H-modes w/o ELMs or regimes w/ different confinement </a:t>
            </a:r>
            <a:r>
              <a:rPr lang="en-US" sz="1600" b="1" dirty="0" err="1">
                <a:sym typeface="Wingdings" panose="05000000000000000000" pitchFamily="2" charset="2"/>
              </a:rPr>
              <a:t>scalings</a:t>
            </a:r>
            <a:endParaRPr lang="en-US" sz="1600" b="1" dirty="0"/>
          </a:p>
        </p:txBody>
      </p:sp>
      <p:pic>
        <p:nvPicPr>
          <p:cNvPr id="9" name="Picture 8">
            <a:extLst>
              <a:ext uri="{FF2B5EF4-FFF2-40B4-BE49-F238E27FC236}">
                <a16:creationId xmlns:a16="http://schemas.microsoft.com/office/drawing/2014/main" id="{C8132E5F-96D5-3DBA-5831-38816584D392}"/>
              </a:ext>
            </a:extLst>
          </p:cNvPr>
          <p:cNvPicPr>
            <a:picLocks noChangeAspect="1"/>
          </p:cNvPicPr>
          <p:nvPr/>
        </p:nvPicPr>
        <p:blipFill>
          <a:blip r:embed="rId3"/>
          <a:stretch>
            <a:fillRect/>
          </a:stretch>
        </p:blipFill>
        <p:spPr>
          <a:xfrm>
            <a:off x="4867339" y="3176186"/>
            <a:ext cx="4064364" cy="1796491"/>
          </a:xfrm>
          <a:prstGeom prst="rect">
            <a:avLst/>
          </a:prstGeom>
        </p:spPr>
      </p:pic>
      <p:pic>
        <p:nvPicPr>
          <p:cNvPr id="11" name="Picture 10">
            <a:extLst>
              <a:ext uri="{FF2B5EF4-FFF2-40B4-BE49-F238E27FC236}">
                <a16:creationId xmlns:a16="http://schemas.microsoft.com/office/drawing/2014/main" id="{732CED3C-B164-B6D6-7567-130686912AB1}"/>
              </a:ext>
            </a:extLst>
          </p:cNvPr>
          <p:cNvPicPr>
            <a:picLocks noChangeAspect="1"/>
          </p:cNvPicPr>
          <p:nvPr/>
        </p:nvPicPr>
        <p:blipFill>
          <a:blip r:embed="rId4"/>
          <a:stretch>
            <a:fillRect/>
          </a:stretch>
        </p:blipFill>
        <p:spPr>
          <a:xfrm>
            <a:off x="4439289" y="3010044"/>
            <a:ext cx="1714789" cy="772769"/>
          </a:xfrm>
          <a:prstGeom prst="rect">
            <a:avLst/>
          </a:prstGeom>
          <a:ln w="19050">
            <a:solidFill>
              <a:schemeClr val="accent2"/>
            </a:solidFill>
          </a:ln>
        </p:spPr>
      </p:pic>
      <p:sp>
        <p:nvSpPr>
          <p:cNvPr id="12" name="Rectangle 11">
            <a:extLst>
              <a:ext uri="{FF2B5EF4-FFF2-40B4-BE49-F238E27FC236}">
                <a16:creationId xmlns:a16="http://schemas.microsoft.com/office/drawing/2014/main" id="{0F71FC36-0269-3EC0-A188-8A58C7DCDE54}"/>
              </a:ext>
            </a:extLst>
          </p:cNvPr>
          <p:cNvSpPr/>
          <p:nvPr/>
        </p:nvSpPr>
        <p:spPr>
          <a:xfrm>
            <a:off x="6307979" y="3713771"/>
            <a:ext cx="101259" cy="1113849"/>
          </a:xfrm>
          <a:prstGeom prst="rect">
            <a:avLst/>
          </a:prstGeom>
          <a:noFill/>
          <a:ln w="19050">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4" name="Straight Connector 13">
            <a:extLst>
              <a:ext uri="{FF2B5EF4-FFF2-40B4-BE49-F238E27FC236}">
                <a16:creationId xmlns:a16="http://schemas.microsoft.com/office/drawing/2014/main" id="{C560DFE9-D7F2-070D-13BC-98115117D7E0}"/>
              </a:ext>
            </a:extLst>
          </p:cNvPr>
          <p:cNvCxnSpPr>
            <a:cxnSpLocks/>
          </p:cNvCxnSpPr>
          <p:nvPr/>
        </p:nvCxnSpPr>
        <p:spPr>
          <a:xfrm flipH="1" flipV="1">
            <a:off x="6160982" y="3010045"/>
            <a:ext cx="248257" cy="703727"/>
          </a:xfrm>
          <a:prstGeom prst="line">
            <a:avLst/>
          </a:prstGeom>
          <a:ln>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781873E1-4F88-C203-DFC0-E8BA31BD183B}"/>
              </a:ext>
            </a:extLst>
          </p:cNvPr>
          <p:cNvCxnSpPr>
            <a:cxnSpLocks/>
            <a:stCxn id="12" idx="2"/>
          </p:cNvCxnSpPr>
          <p:nvPr/>
        </p:nvCxnSpPr>
        <p:spPr>
          <a:xfrm flipH="1" flipV="1">
            <a:off x="4432385" y="3782813"/>
            <a:ext cx="1926224" cy="1044808"/>
          </a:xfrm>
          <a:prstGeom prst="line">
            <a:avLst/>
          </a:prstGeom>
          <a:ln>
            <a:solidFill>
              <a:schemeClr val="accent2"/>
            </a:solidFill>
          </a:ln>
          <a:effectLst/>
        </p:spPr>
        <p:style>
          <a:lnRef idx="2">
            <a:schemeClr val="accent1"/>
          </a:lnRef>
          <a:fillRef idx="0">
            <a:schemeClr val="accent1"/>
          </a:fillRef>
          <a:effectRef idx="1">
            <a:schemeClr val="accent1"/>
          </a:effectRef>
          <a:fontRef idx="minor">
            <a:schemeClr val="tx1"/>
          </a:fontRef>
        </p:style>
      </p:cxnSp>
      <p:sp>
        <p:nvSpPr>
          <p:cNvPr id="19" name="TextBox 18">
            <a:extLst>
              <a:ext uri="{FF2B5EF4-FFF2-40B4-BE49-F238E27FC236}">
                <a16:creationId xmlns:a16="http://schemas.microsoft.com/office/drawing/2014/main" id="{B5CFFDFD-9A25-7FC4-AF0A-A9F178D0F847}"/>
              </a:ext>
            </a:extLst>
          </p:cNvPr>
          <p:cNvSpPr txBox="1"/>
          <p:nvPr/>
        </p:nvSpPr>
        <p:spPr>
          <a:xfrm rot="5400000">
            <a:off x="5766078" y="2232971"/>
            <a:ext cx="1984127" cy="173124"/>
          </a:xfrm>
          <a:prstGeom prst="rect">
            <a:avLst/>
          </a:prstGeom>
          <a:noFill/>
        </p:spPr>
        <p:txBody>
          <a:bodyPr wrap="square" rtlCol="0">
            <a:spAutoFit/>
          </a:bodyPr>
          <a:lstStyle/>
          <a:p>
            <a:pPr algn="ctr"/>
            <a:r>
              <a:rPr lang="en-US" sz="525" dirty="0">
                <a:latin typeface="Arial" panose="020B0604020202020204" pitchFamily="34" charset="0"/>
                <a:cs typeface="Arial" panose="020B0604020202020204" pitchFamily="34" charset="0"/>
                <a:hlinkClick r:id="rId5"/>
              </a:rPr>
              <a:t>Lang et al, NF 53, 043004 (2013)</a:t>
            </a:r>
            <a:endParaRPr lang="en-US" sz="525" dirty="0">
              <a:latin typeface="Arial" panose="020B0604020202020204" pitchFamily="34" charset="0"/>
              <a:cs typeface="Arial" panose="020B0604020202020204" pitchFamily="34" charset="0"/>
            </a:endParaRPr>
          </a:p>
        </p:txBody>
      </p:sp>
      <p:sp>
        <p:nvSpPr>
          <p:cNvPr id="20" name="TextBox 19">
            <a:extLst>
              <a:ext uri="{FF2B5EF4-FFF2-40B4-BE49-F238E27FC236}">
                <a16:creationId xmlns:a16="http://schemas.microsoft.com/office/drawing/2014/main" id="{358BD595-0C79-ECB5-73EF-803BB751DA80}"/>
              </a:ext>
            </a:extLst>
          </p:cNvPr>
          <p:cNvSpPr txBox="1"/>
          <p:nvPr/>
        </p:nvSpPr>
        <p:spPr>
          <a:xfrm>
            <a:off x="6453826" y="3259257"/>
            <a:ext cx="1815904" cy="461665"/>
          </a:xfrm>
          <a:prstGeom prst="rect">
            <a:avLst/>
          </a:prstGeom>
          <a:noFill/>
        </p:spPr>
        <p:txBody>
          <a:bodyPr wrap="square" rtlCol="0">
            <a:spAutoFit/>
          </a:bodyPr>
          <a:lstStyle/>
          <a:p>
            <a:pPr algn="ctr"/>
            <a:r>
              <a:rPr lang="en-US" sz="1200" b="1" dirty="0">
                <a:latin typeface="Arial" panose="020B0604020202020204" pitchFamily="34" charset="0"/>
                <a:cs typeface="Arial" panose="020B0604020202020204" pitchFamily="34" charset="0"/>
              </a:rPr>
              <a:t>Divertor Light (filterscopes)</a:t>
            </a:r>
          </a:p>
        </p:txBody>
      </p:sp>
      <p:sp>
        <p:nvSpPr>
          <p:cNvPr id="21" name="TextBox 20">
            <a:extLst>
              <a:ext uri="{FF2B5EF4-FFF2-40B4-BE49-F238E27FC236}">
                <a16:creationId xmlns:a16="http://schemas.microsoft.com/office/drawing/2014/main" id="{B1D5BF7A-58C5-6D3E-0604-5BD7349C2F26}"/>
              </a:ext>
            </a:extLst>
          </p:cNvPr>
          <p:cNvSpPr txBox="1"/>
          <p:nvPr/>
        </p:nvSpPr>
        <p:spPr>
          <a:xfrm>
            <a:off x="4795516" y="3093117"/>
            <a:ext cx="703493" cy="276999"/>
          </a:xfrm>
          <a:prstGeom prst="rect">
            <a:avLst/>
          </a:prstGeom>
          <a:noFill/>
        </p:spPr>
        <p:txBody>
          <a:bodyPr wrap="square" rtlCol="0">
            <a:spAutoFit/>
          </a:bodyPr>
          <a:lstStyle/>
          <a:p>
            <a:pPr algn="ctr"/>
            <a:r>
              <a:rPr lang="en-US" sz="1200" b="1" dirty="0">
                <a:latin typeface="Arial" panose="020B0604020202020204" pitchFamily="34" charset="0"/>
                <a:cs typeface="Arial" panose="020B0604020202020204" pitchFamily="34" charset="0"/>
              </a:rPr>
              <a:t>ELMs</a:t>
            </a:r>
          </a:p>
        </p:txBody>
      </p:sp>
      <p:pic>
        <p:nvPicPr>
          <p:cNvPr id="22" name="Picture 21">
            <a:extLst>
              <a:ext uri="{FF2B5EF4-FFF2-40B4-BE49-F238E27FC236}">
                <a16:creationId xmlns:a16="http://schemas.microsoft.com/office/drawing/2014/main" id="{C8DA7B20-9E8F-5ACC-D1DB-D196FB342119}"/>
              </a:ext>
            </a:extLst>
          </p:cNvPr>
          <p:cNvPicPr>
            <a:picLocks noChangeAspect="1"/>
          </p:cNvPicPr>
          <p:nvPr/>
        </p:nvPicPr>
        <p:blipFill>
          <a:blip r:embed="rId6"/>
          <a:stretch>
            <a:fillRect/>
          </a:stretch>
        </p:blipFill>
        <p:spPr>
          <a:xfrm>
            <a:off x="6863609" y="768869"/>
            <a:ext cx="2217698" cy="2121276"/>
          </a:xfrm>
          <a:prstGeom prst="rect">
            <a:avLst/>
          </a:prstGeom>
        </p:spPr>
      </p:pic>
      <p:sp>
        <p:nvSpPr>
          <p:cNvPr id="24" name="TextBox 23">
            <a:extLst>
              <a:ext uri="{FF2B5EF4-FFF2-40B4-BE49-F238E27FC236}">
                <a16:creationId xmlns:a16="http://schemas.microsoft.com/office/drawing/2014/main" id="{1402E42B-C2B5-F9FC-8A50-60FC0A757F01}"/>
              </a:ext>
            </a:extLst>
          </p:cNvPr>
          <p:cNvSpPr txBox="1"/>
          <p:nvPr/>
        </p:nvSpPr>
        <p:spPr>
          <a:xfrm>
            <a:off x="6821622" y="2853681"/>
            <a:ext cx="2322378" cy="173124"/>
          </a:xfrm>
          <a:prstGeom prst="rect">
            <a:avLst/>
          </a:prstGeom>
          <a:noFill/>
        </p:spPr>
        <p:txBody>
          <a:bodyPr wrap="square" rtlCol="0">
            <a:spAutoFit/>
          </a:bodyPr>
          <a:lstStyle/>
          <a:p>
            <a:pPr algn="ctr"/>
            <a:r>
              <a:rPr lang="en-US" sz="525" dirty="0">
                <a:latin typeface="Arial" panose="020B0604020202020204" pitchFamily="34" charset="0"/>
                <a:cs typeface="Arial" panose="020B0604020202020204" pitchFamily="34" charset="0"/>
              </a:rPr>
              <a:t>Evans et al, Nonlinear Dynamics Ch 3 (image A. Kirk, </a:t>
            </a:r>
            <a:r>
              <a:rPr lang="en-US" sz="525" dirty="0" err="1">
                <a:latin typeface="Arial" panose="020B0604020202020204" pitchFamily="34" charset="0"/>
                <a:cs typeface="Arial" panose="020B0604020202020204" pitchFamily="34" charset="0"/>
              </a:rPr>
              <a:t>Culham</a:t>
            </a:r>
            <a:r>
              <a:rPr lang="en-US" sz="525" dirty="0">
                <a:latin typeface="Arial" panose="020B0604020202020204" pitchFamily="34" charset="0"/>
                <a:cs typeface="Arial" panose="020B0604020202020204" pitchFamily="34" charset="0"/>
              </a:rPr>
              <a:t>)</a:t>
            </a:r>
          </a:p>
        </p:txBody>
      </p:sp>
      <p:sp>
        <p:nvSpPr>
          <p:cNvPr id="25" name="TextBox 24">
            <a:extLst>
              <a:ext uri="{FF2B5EF4-FFF2-40B4-BE49-F238E27FC236}">
                <a16:creationId xmlns:a16="http://schemas.microsoft.com/office/drawing/2014/main" id="{2E4D8BE8-85FC-0AAA-EA8F-8019D418F224}"/>
              </a:ext>
            </a:extLst>
          </p:cNvPr>
          <p:cNvSpPr txBox="1"/>
          <p:nvPr/>
        </p:nvSpPr>
        <p:spPr>
          <a:xfrm>
            <a:off x="6632888" y="2640493"/>
            <a:ext cx="1006762" cy="276999"/>
          </a:xfrm>
          <a:prstGeom prst="rect">
            <a:avLst/>
          </a:prstGeom>
          <a:noFill/>
        </p:spPr>
        <p:txBody>
          <a:bodyPr wrap="square" rtlCol="0">
            <a:spAutoFit/>
          </a:bodyPr>
          <a:lstStyle/>
          <a:p>
            <a:pPr algn="ctr"/>
            <a:r>
              <a:rPr lang="en-US" sz="1200" b="1" dirty="0">
                <a:solidFill>
                  <a:schemeClr val="bg1"/>
                </a:solidFill>
                <a:latin typeface="Arial" panose="020B0604020202020204" pitchFamily="34" charset="0"/>
                <a:cs typeface="Arial" panose="020B0604020202020204" pitchFamily="34" charset="0"/>
              </a:rPr>
              <a:t>MAST</a:t>
            </a:r>
          </a:p>
        </p:txBody>
      </p:sp>
    </p:spTree>
    <p:extLst>
      <p:ext uri="{BB962C8B-B14F-4D97-AF65-F5344CB8AC3E}">
        <p14:creationId xmlns:p14="http://schemas.microsoft.com/office/powerpoint/2010/main" val="18714032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rotWithShape="1">
          <a:blip r:embed="rId2"/>
          <a:srcRect l="8603" t="2680" r="3853"/>
          <a:stretch/>
        </p:blipFill>
        <p:spPr>
          <a:xfrm>
            <a:off x="1692128" y="699557"/>
            <a:ext cx="1027322" cy="1037331"/>
          </a:xfrm>
          <a:prstGeom prst="rect">
            <a:avLst/>
          </a:prstGeom>
        </p:spPr>
      </p:pic>
      <p:sp>
        <p:nvSpPr>
          <p:cNvPr id="3" name="Title 2"/>
          <p:cNvSpPr>
            <a:spLocks noGrp="1"/>
          </p:cNvSpPr>
          <p:nvPr>
            <p:ph type="title" idx="4294967295"/>
          </p:nvPr>
        </p:nvSpPr>
        <p:spPr/>
        <p:txBody>
          <a:bodyPr/>
          <a:lstStyle/>
          <a:p>
            <a:pPr algn="ctr"/>
            <a:r>
              <a:rPr lang="en-US" dirty="0" smtClean="0"/>
              <a:t>Who am I? </a:t>
            </a:r>
            <a:endParaRPr lang="en-US" dirty="0"/>
          </a:p>
        </p:txBody>
      </p:sp>
      <p:pic>
        <p:nvPicPr>
          <p:cNvPr id="7" name="Picture 6"/>
          <p:cNvPicPr>
            <a:picLocks noChangeAspect="1"/>
          </p:cNvPicPr>
          <p:nvPr/>
        </p:nvPicPr>
        <p:blipFill rotWithShape="1">
          <a:blip r:embed="rId3"/>
          <a:srcRect l="8873" r="8388"/>
          <a:stretch/>
        </p:blipFill>
        <p:spPr>
          <a:xfrm>
            <a:off x="2960016" y="972922"/>
            <a:ext cx="2384982" cy="1881888"/>
          </a:xfrm>
          <a:prstGeom prst="rect">
            <a:avLst/>
          </a:prstGeom>
        </p:spPr>
      </p:pic>
      <p:pic>
        <p:nvPicPr>
          <p:cNvPr id="9" name="Picture 8"/>
          <p:cNvPicPr>
            <a:picLocks noChangeAspect="1"/>
          </p:cNvPicPr>
          <p:nvPr/>
        </p:nvPicPr>
        <p:blipFill>
          <a:blip r:embed="rId4"/>
          <a:stretch>
            <a:fillRect/>
          </a:stretch>
        </p:blipFill>
        <p:spPr>
          <a:xfrm>
            <a:off x="2689292" y="2200014"/>
            <a:ext cx="946169" cy="745779"/>
          </a:xfrm>
          <a:prstGeom prst="rect">
            <a:avLst/>
          </a:prstGeom>
        </p:spPr>
      </p:pic>
      <p:pic>
        <p:nvPicPr>
          <p:cNvPr id="16" name="Picture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246" y="685799"/>
            <a:ext cx="1586847" cy="1190135"/>
          </a:xfrm>
          <a:prstGeom prst="rect">
            <a:avLst/>
          </a:prstGeom>
        </p:spPr>
      </p:pic>
      <p:sp>
        <p:nvSpPr>
          <p:cNvPr id="17" name="TextBox 16"/>
          <p:cNvSpPr txBox="1"/>
          <p:nvPr/>
        </p:nvSpPr>
        <p:spPr>
          <a:xfrm>
            <a:off x="-89075" y="1889691"/>
            <a:ext cx="2334293" cy="276999"/>
          </a:xfrm>
          <a:prstGeom prst="rect">
            <a:avLst/>
          </a:prstGeom>
          <a:noFill/>
        </p:spPr>
        <p:txBody>
          <a:bodyPr wrap="none" rtlCol="0">
            <a:spAutoFit/>
          </a:bodyPr>
          <a:lstStyle/>
          <a:p>
            <a:r>
              <a:rPr lang="en-US" sz="1200" b="1" dirty="0"/>
              <a:t>Caltech, BS in Geology, 2002</a:t>
            </a:r>
          </a:p>
        </p:txBody>
      </p:sp>
      <p:sp>
        <p:nvSpPr>
          <p:cNvPr id="18" name="TextBox 17"/>
          <p:cNvSpPr txBox="1"/>
          <p:nvPr/>
        </p:nvSpPr>
        <p:spPr>
          <a:xfrm>
            <a:off x="2623883" y="680402"/>
            <a:ext cx="3057247" cy="276999"/>
          </a:xfrm>
          <a:prstGeom prst="rect">
            <a:avLst/>
          </a:prstGeom>
          <a:noFill/>
        </p:spPr>
        <p:txBody>
          <a:bodyPr wrap="none" rtlCol="0">
            <a:spAutoFit/>
          </a:bodyPr>
          <a:lstStyle/>
          <a:p>
            <a:r>
              <a:rPr lang="en-US" sz="1200" b="1" dirty="0"/>
              <a:t>Caltech, </a:t>
            </a:r>
            <a:r>
              <a:rPr lang="en-US" sz="1200" b="1" dirty="0" smtClean="0"/>
              <a:t>PhD </a:t>
            </a:r>
            <a:r>
              <a:rPr lang="en-US" sz="1200" b="1" dirty="0"/>
              <a:t>in </a:t>
            </a:r>
            <a:r>
              <a:rPr lang="en-US" sz="1200" b="1" dirty="0" smtClean="0"/>
              <a:t>Applied Physics, 2012</a:t>
            </a:r>
            <a:endParaRPr lang="en-US" sz="1200" b="1" dirty="0"/>
          </a:p>
        </p:txBody>
      </p:sp>
      <p:sp>
        <p:nvSpPr>
          <p:cNvPr id="21" name="TextBox 20"/>
          <p:cNvSpPr txBox="1"/>
          <p:nvPr/>
        </p:nvSpPr>
        <p:spPr>
          <a:xfrm>
            <a:off x="237662" y="2986590"/>
            <a:ext cx="2058577" cy="276999"/>
          </a:xfrm>
          <a:prstGeom prst="rect">
            <a:avLst/>
          </a:prstGeom>
          <a:noFill/>
        </p:spPr>
        <p:txBody>
          <a:bodyPr wrap="none" rtlCol="0">
            <a:spAutoFit/>
          </a:bodyPr>
          <a:lstStyle/>
          <a:p>
            <a:r>
              <a:rPr lang="en-US" sz="1200" b="1" dirty="0" smtClean="0"/>
              <a:t>Two years off from school</a:t>
            </a:r>
            <a:endParaRPr lang="en-US" sz="1200" b="1" dirty="0"/>
          </a:p>
        </p:txBody>
      </p:sp>
      <p:cxnSp>
        <p:nvCxnSpPr>
          <p:cNvPr id="29" name="Straight Arrow Connector 28"/>
          <p:cNvCxnSpPr/>
          <p:nvPr/>
        </p:nvCxnSpPr>
        <p:spPr>
          <a:xfrm>
            <a:off x="457200" y="2198123"/>
            <a:ext cx="356469" cy="77471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pic>
        <p:nvPicPr>
          <p:cNvPr id="33" name="Picture 32"/>
          <p:cNvPicPr>
            <a:picLocks noChangeAspect="1"/>
          </p:cNvPicPr>
          <p:nvPr/>
        </p:nvPicPr>
        <p:blipFill rotWithShape="1">
          <a:blip r:embed="rId6">
            <a:extLst>
              <a:ext uri="{28A0092B-C50C-407E-A947-70E740481C1C}">
                <a14:useLocalDpi xmlns:a14="http://schemas.microsoft.com/office/drawing/2010/main" val="0"/>
              </a:ext>
            </a:extLst>
          </a:blip>
          <a:srcRect l="2005" r="-1" b="22429"/>
          <a:stretch/>
        </p:blipFill>
        <p:spPr>
          <a:xfrm>
            <a:off x="36844" y="3277346"/>
            <a:ext cx="2652448" cy="1133124"/>
          </a:xfrm>
          <a:prstGeom prst="rect">
            <a:avLst/>
          </a:prstGeom>
        </p:spPr>
      </p:pic>
      <p:pic>
        <p:nvPicPr>
          <p:cNvPr id="32" name="Picture 3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91246" y="4270103"/>
            <a:ext cx="1580695" cy="803698"/>
          </a:xfrm>
          <a:prstGeom prst="rect">
            <a:avLst/>
          </a:prstGeom>
        </p:spPr>
      </p:pic>
      <p:cxnSp>
        <p:nvCxnSpPr>
          <p:cNvPr id="37" name="Straight Arrow Connector 36"/>
          <p:cNvCxnSpPr/>
          <p:nvPr/>
        </p:nvCxnSpPr>
        <p:spPr>
          <a:xfrm flipV="1">
            <a:off x="1872933" y="2334663"/>
            <a:ext cx="699106" cy="520147"/>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5273033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6DE670-AF4E-8245-BEB8-9CA392644067}"/>
              </a:ext>
            </a:extLst>
          </p:cNvPr>
          <p:cNvSpPr>
            <a:spLocks noGrp="1"/>
          </p:cNvSpPr>
          <p:nvPr>
            <p:ph type="title" idx="4294967295"/>
          </p:nvPr>
        </p:nvSpPr>
        <p:spPr>
          <a:xfrm>
            <a:off x="0" y="0"/>
            <a:ext cx="9144000" cy="685800"/>
          </a:xfrm>
        </p:spPr>
        <p:txBody>
          <a:bodyPr/>
          <a:lstStyle/>
          <a:p>
            <a:pPr algn="ctr"/>
            <a:r>
              <a:rPr lang="en-US" dirty="0" smtClean="0"/>
              <a:t>Disruptions </a:t>
            </a:r>
            <a:r>
              <a:rPr lang="en-US" dirty="0"/>
              <a:t>are a </a:t>
            </a:r>
            <a:r>
              <a:rPr lang="en-US" dirty="0" smtClean="0"/>
              <a:t>rapid </a:t>
            </a:r>
            <a:r>
              <a:rPr lang="en-US" dirty="0"/>
              <a:t>and </a:t>
            </a:r>
            <a:r>
              <a:rPr lang="en-US" dirty="0" smtClean="0"/>
              <a:t>complete</a:t>
            </a:r>
            <a:r>
              <a:rPr lang="en-US" dirty="0"/>
              <a:t> </a:t>
            </a:r>
            <a:r>
              <a:rPr lang="en-US" dirty="0" smtClean="0"/>
              <a:t>loss </a:t>
            </a:r>
            <a:r>
              <a:rPr lang="en-US" dirty="0"/>
              <a:t>of </a:t>
            </a:r>
            <a:r>
              <a:rPr lang="en-US" dirty="0" smtClean="0"/>
              <a:t/>
            </a:r>
            <a:br>
              <a:rPr lang="en-US" dirty="0" smtClean="0"/>
            </a:br>
            <a:r>
              <a:rPr lang="en-US" dirty="0" smtClean="0"/>
              <a:t>current </a:t>
            </a:r>
            <a:r>
              <a:rPr lang="en-US" dirty="0"/>
              <a:t>and </a:t>
            </a:r>
            <a:r>
              <a:rPr lang="en-US" dirty="0" smtClean="0"/>
              <a:t>energy</a:t>
            </a:r>
            <a:endParaRPr lang="en-US" dirty="0"/>
          </a:p>
        </p:txBody>
      </p:sp>
      <p:sp>
        <p:nvSpPr>
          <p:cNvPr id="4" name="Content Placeholder 3">
            <a:extLst>
              <a:ext uri="{FF2B5EF4-FFF2-40B4-BE49-F238E27FC236}">
                <a16:creationId xmlns:a16="http://schemas.microsoft.com/office/drawing/2014/main" id="{3A3D81F1-867B-7D42-8DB2-94AEB2DB2933}"/>
              </a:ext>
            </a:extLst>
          </p:cNvPr>
          <p:cNvSpPr>
            <a:spLocks noGrp="1"/>
          </p:cNvSpPr>
          <p:nvPr>
            <p:ph sz="half" idx="1"/>
          </p:nvPr>
        </p:nvSpPr>
        <p:spPr>
          <a:xfrm>
            <a:off x="676258" y="2565390"/>
            <a:ext cx="8928413" cy="3782800"/>
          </a:xfrm>
        </p:spPr>
        <p:txBody>
          <a:bodyPr/>
          <a:lstStyle/>
          <a:p>
            <a:r>
              <a:rPr lang="en-US" sz="1800" dirty="0" smtClean="0"/>
              <a:t>Threat for </a:t>
            </a:r>
            <a:r>
              <a:rPr lang="en-US" sz="1800" dirty="0"/>
              <a:t>a </a:t>
            </a:r>
            <a:r>
              <a:rPr lang="en-US" sz="1800" dirty="0" smtClean="0"/>
              <a:t>tokamak, possible </a:t>
            </a:r>
            <a:r>
              <a:rPr lang="en-US" sz="1800" dirty="0"/>
              <a:t>disaster for a reactor</a:t>
            </a:r>
          </a:p>
          <a:p>
            <a:pPr lvl="1"/>
            <a:r>
              <a:rPr lang="en-US" sz="1600" dirty="0"/>
              <a:t>H</a:t>
            </a:r>
            <a:r>
              <a:rPr lang="en-US" sz="1600" dirty="0" smtClean="0"/>
              <a:t>igh </a:t>
            </a:r>
            <a:r>
              <a:rPr lang="en-US" sz="1600" dirty="0"/>
              <a:t>heat </a:t>
            </a:r>
            <a:r>
              <a:rPr lang="en-US" sz="1600" dirty="0" smtClean="0"/>
              <a:t>flux, large thermal load </a:t>
            </a:r>
            <a:r>
              <a:rPr lang="en-US" sz="1600" dirty="0"/>
              <a:t>to divertor</a:t>
            </a:r>
          </a:p>
          <a:p>
            <a:pPr lvl="1"/>
            <a:r>
              <a:rPr lang="en-US" sz="1600" dirty="0" smtClean="0"/>
              <a:t>Large electromagnetic </a:t>
            </a:r>
            <a:r>
              <a:rPr lang="en-US" sz="1600" dirty="0"/>
              <a:t>forces</a:t>
            </a:r>
          </a:p>
          <a:p>
            <a:pPr lvl="1"/>
            <a:r>
              <a:rPr lang="en-US" sz="1600" dirty="0"/>
              <a:t>Runaway electrons </a:t>
            </a:r>
            <a:endParaRPr lang="en-US" sz="1600" dirty="0" smtClean="0"/>
          </a:p>
          <a:p>
            <a:r>
              <a:rPr lang="en-US" altLang="en-US" sz="1800" dirty="0" smtClean="0">
                <a:ea typeface="ＭＳ Ｐゴシック" panose="020B0600070205080204" pitchFamily="34" charset="-128"/>
              </a:rPr>
              <a:t>Disruption avoidance</a:t>
            </a:r>
          </a:p>
          <a:p>
            <a:pPr lvl="1"/>
            <a:r>
              <a:rPr lang="en-US" altLang="en-US" sz="1600" dirty="0" smtClean="0">
                <a:ea typeface="ＭＳ Ｐゴシック" panose="020B0600070205080204" pitchFamily="34" charset="-128"/>
              </a:rPr>
              <a:t>Prediction, active control to avoid </a:t>
            </a:r>
          </a:p>
          <a:p>
            <a:r>
              <a:rPr lang="en-US" altLang="en-US" sz="1800" dirty="0" smtClean="0">
                <a:ea typeface="ＭＳ Ｐゴシック" panose="020B0600070205080204" pitchFamily="34" charset="-128"/>
              </a:rPr>
              <a:t>Disruption mitigation</a:t>
            </a:r>
          </a:p>
          <a:p>
            <a:pPr lvl="1"/>
            <a:r>
              <a:rPr lang="en-US" altLang="en-US" sz="1600" dirty="0" smtClean="0">
                <a:ea typeface="ＭＳ Ｐゴシック" panose="020B0600070205080204" pitchFamily="34" charset="-128"/>
              </a:rPr>
              <a:t>Shattered pellet injection, massive gas injection</a:t>
            </a:r>
          </a:p>
          <a:p>
            <a:pPr lvl="1"/>
            <a:endParaRPr lang="en-US" altLang="en-US" sz="1600" dirty="0">
              <a:ea typeface="ＭＳ Ｐゴシック" panose="020B0600070205080204" pitchFamily="34" charset="-128"/>
            </a:endParaRPr>
          </a:p>
          <a:p>
            <a:pPr lvl="1"/>
            <a:endParaRPr lang="en-US" sz="1600" dirty="0"/>
          </a:p>
          <a:p>
            <a:pPr lvl="1"/>
            <a:endParaRPr lang="en-US" sz="1600" dirty="0"/>
          </a:p>
        </p:txBody>
      </p:sp>
      <p:pic>
        <p:nvPicPr>
          <p:cNvPr id="6" name="Picture 1">
            <a:extLst>
              <a:ext uri="{FF2B5EF4-FFF2-40B4-BE49-F238E27FC236}">
                <a16:creationId xmlns:a16="http://schemas.microsoft.com/office/drawing/2014/main" id="{EF067F10-B09D-6849-B0DB-A087DEF7909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989053" y="685800"/>
            <a:ext cx="5151461" cy="1960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7637369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75695" y="47579"/>
            <a:ext cx="8179965" cy="613667"/>
          </a:xfrm>
          <a:prstGeom prst="rect">
            <a:avLst/>
          </a:prstGeom>
        </p:spPr>
        <p:txBody>
          <a:bodyPr vert="horz" wrap="square" lIns="0" tIns="23532" rIns="0" bIns="0" numCol="1" rtlCol="0" anchor="ctr" anchorCtr="0" compatLnSpc="1">
            <a:prstTxWarp prst="textNoShape">
              <a:avLst/>
            </a:prstTxWarp>
            <a:spAutoFit/>
          </a:bodyPr>
          <a:lstStyle/>
          <a:p>
            <a:pPr marL="8405" marR="3362" algn="ctr">
              <a:lnSpc>
                <a:spcPts val="2250"/>
              </a:lnSpc>
              <a:spcBef>
                <a:spcPts val="185"/>
              </a:spcBef>
              <a:tabLst>
                <a:tab pos="3337150" algn="l"/>
              </a:tabLst>
            </a:pPr>
            <a:r>
              <a:rPr lang="en-US" sz="2400" spc="-3" dirty="0" smtClean="0"/>
              <a:t>High heat flux and narrow profile </a:t>
            </a:r>
            <a:r>
              <a:rPr lang="en-US" sz="2400" spc="-3" dirty="0"/>
              <a:t>c</a:t>
            </a:r>
            <a:r>
              <a:rPr lang="en-US" sz="2400" spc="-3" dirty="0" smtClean="0"/>
              <a:t>an </a:t>
            </a:r>
            <a:r>
              <a:rPr lang="en-US" sz="2400" spc="-3" dirty="0"/>
              <a:t>d</a:t>
            </a:r>
            <a:r>
              <a:rPr lang="en-US" sz="2400" spc="-3" dirty="0" smtClean="0"/>
              <a:t>amage </a:t>
            </a:r>
            <a:br>
              <a:rPr lang="en-US" sz="2400" spc="-3" dirty="0" smtClean="0"/>
            </a:br>
            <a:r>
              <a:rPr lang="en-US" sz="2400" spc="-3" dirty="0" smtClean="0"/>
              <a:t>divertor plates</a:t>
            </a:r>
            <a:endParaRPr sz="2400" spc="-3" dirty="0"/>
          </a:p>
        </p:txBody>
      </p:sp>
      <p:sp>
        <p:nvSpPr>
          <p:cNvPr id="10" name="TextBox 1">
            <a:extLst>
              <a:ext uri="{FF2B5EF4-FFF2-40B4-BE49-F238E27FC236}">
                <a16:creationId xmlns:a16="http://schemas.microsoft.com/office/drawing/2014/main" id="{4C3A0EB4-CEE0-684E-B7F8-DD1586D22838}"/>
              </a:ext>
            </a:extLst>
          </p:cNvPr>
          <p:cNvSpPr txBox="1">
            <a:spLocks noChangeArrowheads="1"/>
          </p:cNvSpPr>
          <p:nvPr/>
        </p:nvSpPr>
        <p:spPr bwMode="auto">
          <a:xfrm>
            <a:off x="9235" y="718356"/>
            <a:ext cx="5143481" cy="50167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62" tIns="34281" rIns="68562" bIns="34281">
            <a:spAutoFit/>
          </a:bodyPr>
          <a:lstStyle>
            <a:lvl1pPr marL="285750" indent="-285750">
              <a:spcBef>
                <a:spcPct val="20000"/>
              </a:spcBef>
              <a:buClr>
                <a:schemeClr val="tx2"/>
              </a:buClr>
              <a:buFont typeface="Arial" charset="0"/>
              <a:buChar char="•"/>
              <a:defRPr sz="2000" b="1">
                <a:solidFill>
                  <a:schemeClr val="tx1"/>
                </a:solidFill>
                <a:latin typeface="Century Gothic" charset="0"/>
                <a:ea typeface="ＭＳ Ｐゴシック" charset="-128"/>
              </a:defRPr>
            </a:lvl1pPr>
            <a:lvl2pPr marL="742950" indent="-285750">
              <a:spcBef>
                <a:spcPct val="20000"/>
              </a:spcBef>
              <a:buClr>
                <a:schemeClr val="tx2"/>
              </a:buClr>
              <a:buFont typeface="Arial" charset="0"/>
              <a:buChar char="–"/>
              <a:defRPr>
                <a:solidFill>
                  <a:schemeClr val="tx1"/>
                </a:solidFill>
                <a:latin typeface="Century Gothic" charset="0"/>
                <a:ea typeface="ＭＳ Ｐゴシック" charset="-128"/>
              </a:defRPr>
            </a:lvl2pPr>
            <a:lvl3pPr marL="1143000" indent="-228600">
              <a:spcBef>
                <a:spcPct val="20000"/>
              </a:spcBef>
              <a:buClr>
                <a:schemeClr val="tx2"/>
              </a:buClr>
              <a:buFont typeface="Arial" charset="0"/>
              <a:buChar char="•"/>
              <a:defRPr sz="1600">
                <a:solidFill>
                  <a:schemeClr val="tx1"/>
                </a:solidFill>
                <a:latin typeface="Century Gothic" charset="0"/>
                <a:ea typeface="ＭＳ Ｐゴシック" charset="-128"/>
              </a:defRPr>
            </a:lvl3pPr>
            <a:lvl4pPr marL="1600200" indent="-228600">
              <a:spcBef>
                <a:spcPct val="20000"/>
              </a:spcBef>
              <a:buFont typeface="Arial" charset="0"/>
              <a:buChar char="–"/>
              <a:defRPr sz="2000">
                <a:solidFill>
                  <a:schemeClr val="tx1"/>
                </a:solidFill>
                <a:latin typeface="Century Gothic" charset="0"/>
                <a:ea typeface="ＭＳ Ｐゴシック" charset="-128"/>
              </a:defRPr>
            </a:lvl4pPr>
            <a:lvl5pPr marL="2057400" indent="-228600">
              <a:spcBef>
                <a:spcPct val="20000"/>
              </a:spcBef>
              <a:buFont typeface="Arial" charset="0"/>
              <a:buChar char="»"/>
              <a:defRPr sz="2000">
                <a:solidFill>
                  <a:schemeClr val="tx1"/>
                </a:solidFill>
                <a:latin typeface="Century Gothic" charset="0"/>
                <a:ea typeface="ＭＳ Ｐゴシック" charset="-128"/>
              </a:defRPr>
            </a:lvl5pPr>
            <a:lvl6pPr marL="2514600" indent="-228600" defTabSz="454025" eaLnBrk="0" fontAlgn="base" hangingPunct="0">
              <a:spcBef>
                <a:spcPct val="20000"/>
              </a:spcBef>
              <a:spcAft>
                <a:spcPct val="0"/>
              </a:spcAft>
              <a:buFont typeface="Arial" charset="0"/>
              <a:buChar char="»"/>
              <a:defRPr sz="2000">
                <a:solidFill>
                  <a:schemeClr val="tx1"/>
                </a:solidFill>
                <a:latin typeface="Century Gothic" charset="0"/>
                <a:ea typeface="ＭＳ Ｐゴシック" charset="-128"/>
              </a:defRPr>
            </a:lvl6pPr>
            <a:lvl7pPr marL="2971800" indent="-228600" defTabSz="454025" eaLnBrk="0" fontAlgn="base" hangingPunct="0">
              <a:spcBef>
                <a:spcPct val="20000"/>
              </a:spcBef>
              <a:spcAft>
                <a:spcPct val="0"/>
              </a:spcAft>
              <a:buFont typeface="Arial" charset="0"/>
              <a:buChar char="»"/>
              <a:defRPr sz="2000">
                <a:solidFill>
                  <a:schemeClr val="tx1"/>
                </a:solidFill>
                <a:latin typeface="Century Gothic" charset="0"/>
                <a:ea typeface="ＭＳ Ｐゴシック" charset="-128"/>
              </a:defRPr>
            </a:lvl7pPr>
            <a:lvl8pPr marL="3429000" indent="-228600" defTabSz="454025" eaLnBrk="0" fontAlgn="base" hangingPunct="0">
              <a:spcBef>
                <a:spcPct val="20000"/>
              </a:spcBef>
              <a:spcAft>
                <a:spcPct val="0"/>
              </a:spcAft>
              <a:buFont typeface="Arial" charset="0"/>
              <a:buChar char="»"/>
              <a:defRPr sz="2000">
                <a:solidFill>
                  <a:schemeClr val="tx1"/>
                </a:solidFill>
                <a:latin typeface="Century Gothic" charset="0"/>
                <a:ea typeface="ＭＳ Ｐゴシック" charset="-128"/>
              </a:defRPr>
            </a:lvl8pPr>
            <a:lvl9pPr marL="3886200" indent="-228600" defTabSz="454025" eaLnBrk="0" fontAlgn="base" hangingPunct="0">
              <a:spcBef>
                <a:spcPct val="20000"/>
              </a:spcBef>
              <a:spcAft>
                <a:spcPct val="0"/>
              </a:spcAft>
              <a:buFont typeface="Arial" charset="0"/>
              <a:buChar char="»"/>
              <a:defRPr sz="2000">
                <a:solidFill>
                  <a:schemeClr val="tx1"/>
                </a:solidFill>
                <a:latin typeface="Century Gothic" charset="0"/>
                <a:ea typeface="ＭＳ Ｐゴシック" charset="-128"/>
              </a:defRPr>
            </a:lvl9pPr>
          </a:lstStyle>
          <a:p>
            <a:pPr>
              <a:spcBef>
                <a:spcPts val="225"/>
              </a:spcBef>
              <a:buClrTx/>
            </a:pPr>
            <a:r>
              <a:rPr lang="en-US" altLang="x-none" dirty="0" smtClean="0"/>
              <a:t>Many </a:t>
            </a:r>
            <a:r>
              <a:rPr lang="en-US" altLang="x-none" dirty="0"/>
              <a:t>strategies to reduce divertor heat flux</a:t>
            </a:r>
          </a:p>
          <a:p>
            <a:pPr lvl="1">
              <a:spcBef>
                <a:spcPts val="225"/>
              </a:spcBef>
              <a:buClrTx/>
            </a:pPr>
            <a:r>
              <a:rPr lang="en-US" altLang="x-none" dirty="0" smtClean="0"/>
              <a:t>Add impurities to increase radiation in SOL</a:t>
            </a:r>
          </a:p>
          <a:p>
            <a:pPr lvl="1">
              <a:spcBef>
                <a:spcPts val="225"/>
              </a:spcBef>
              <a:buClrTx/>
            </a:pPr>
            <a:r>
              <a:rPr lang="en-US" altLang="x-none" dirty="0" smtClean="0"/>
              <a:t>Shaping the divertor baffle</a:t>
            </a:r>
          </a:p>
          <a:p>
            <a:pPr lvl="1">
              <a:spcBef>
                <a:spcPts val="225"/>
              </a:spcBef>
              <a:buClrTx/>
            </a:pPr>
            <a:r>
              <a:rPr lang="en-US" altLang="x-none" dirty="0" smtClean="0"/>
              <a:t>Expand magnetic flux using snowflake and super-X configurations</a:t>
            </a:r>
          </a:p>
          <a:p>
            <a:pPr>
              <a:spcBef>
                <a:spcPts val="225"/>
              </a:spcBef>
              <a:buClrTx/>
            </a:pPr>
            <a:r>
              <a:rPr lang="en-US" altLang="x-none" dirty="0" smtClean="0"/>
              <a:t>Core–edge integration is grand challenge</a:t>
            </a:r>
          </a:p>
          <a:p>
            <a:pPr lvl="1">
              <a:spcBef>
                <a:spcPts val="225"/>
              </a:spcBef>
              <a:buClrTx/>
            </a:pPr>
            <a:r>
              <a:rPr lang="en-US" altLang="x-none" dirty="0" smtClean="0"/>
              <a:t>Have to mitigate heat flux without harming confinement</a:t>
            </a:r>
          </a:p>
          <a:p>
            <a:pPr>
              <a:spcBef>
                <a:spcPts val="225"/>
              </a:spcBef>
              <a:buClrTx/>
            </a:pPr>
            <a:r>
              <a:rPr lang="en-US" altLang="x-none" dirty="0"/>
              <a:t>Plasma facing materials in the divertor and main chamber wall</a:t>
            </a:r>
          </a:p>
          <a:p>
            <a:pPr>
              <a:spcBef>
                <a:spcPts val="225"/>
              </a:spcBef>
              <a:buClrTx/>
            </a:pPr>
            <a:endParaRPr lang="en-US" altLang="x-none" dirty="0"/>
          </a:p>
          <a:p>
            <a:pPr marL="457200" lvl="1" indent="0">
              <a:spcBef>
                <a:spcPts val="225"/>
              </a:spcBef>
              <a:buClrTx/>
              <a:buNone/>
            </a:pPr>
            <a:endParaRPr lang="en-US" altLang="x-none" sz="1400" dirty="0"/>
          </a:p>
          <a:p>
            <a:pPr lvl="1">
              <a:spcBef>
                <a:spcPts val="225"/>
              </a:spcBef>
              <a:buClrTx/>
            </a:pPr>
            <a:endParaRPr lang="en-US" altLang="x-none" sz="1400" dirty="0"/>
          </a:p>
          <a:p>
            <a:pPr>
              <a:spcBef>
                <a:spcPts val="300"/>
              </a:spcBef>
              <a:buClrTx/>
            </a:pPr>
            <a:endParaRPr lang="en-US" altLang="x-none" sz="1000" dirty="0"/>
          </a:p>
        </p:txBody>
      </p:sp>
      <p:sp>
        <p:nvSpPr>
          <p:cNvPr id="6" name="TextBox 5"/>
          <p:cNvSpPr txBox="1"/>
          <p:nvPr/>
        </p:nvSpPr>
        <p:spPr>
          <a:xfrm>
            <a:off x="3426357" y="4414987"/>
            <a:ext cx="1523174" cy="276999"/>
          </a:xfrm>
          <a:prstGeom prst="rect">
            <a:avLst/>
          </a:prstGeom>
          <a:solidFill>
            <a:srgbClr val="FFFF00"/>
          </a:solidFill>
        </p:spPr>
        <p:txBody>
          <a:bodyPr wrap="none" rtlCol="0">
            <a:spAutoFit/>
          </a:bodyPr>
          <a:lstStyle/>
          <a:p>
            <a:r>
              <a:rPr lang="en-US" sz="1200" dirty="0" smtClean="0"/>
              <a:t>See</a:t>
            </a:r>
            <a:r>
              <a:rPr lang="en-US" sz="1200" i="1" dirty="0" smtClean="0"/>
              <a:t> </a:t>
            </a:r>
            <a:r>
              <a:rPr lang="en-US" sz="1200" i="1" dirty="0" err="1"/>
              <a:t>Schamis</a:t>
            </a:r>
            <a:r>
              <a:rPr lang="en-US" sz="1200" i="1" dirty="0" smtClean="0"/>
              <a:t>, </a:t>
            </a:r>
            <a:r>
              <a:rPr lang="en-US" sz="1200" dirty="0" smtClean="0"/>
              <a:t>6/18</a:t>
            </a:r>
            <a:endParaRPr lang="en-US" sz="1200" dirty="0"/>
          </a:p>
        </p:txBody>
      </p:sp>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l="41959" b="55843"/>
          <a:stretch/>
        </p:blipFill>
        <p:spPr>
          <a:xfrm>
            <a:off x="5552371" y="710095"/>
            <a:ext cx="3256977" cy="1382654"/>
          </a:xfrm>
          <a:prstGeom prst="rect">
            <a:avLst/>
          </a:prstGeom>
        </p:spPr>
      </p:pic>
      <p:pic>
        <p:nvPicPr>
          <p:cNvPr id="4" name="Picture 3"/>
          <p:cNvPicPr>
            <a:picLocks noChangeAspect="1"/>
          </p:cNvPicPr>
          <p:nvPr/>
        </p:nvPicPr>
        <p:blipFill rotWithShape="1">
          <a:blip r:embed="rId3"/>
          <a:srcRect l="1198" t="17420" r="1"/>
          <a:stretch/>
        </p:blipFill>
        <p:spPr>
          <a:xfrm>
            <a:off x="5618375" y="2092750"/>
            <a:ext cx="3335338" cy="324013"/>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55676" y="2516957"/>
            <a:ext cx="3798382" cy="2554664"/>
          </a:xfrm>
          <a:prstGeom prst="rect">
            <a:avLst/>
          </a:prstGeom>
        </p:spPr>
      </p:pic>
      <p:sp>
        <p:nvSpPr>
          <p:cNvPr id="11" name="TextBox 10">
            <a:extLst>
              <a:ext uri="{FF2B5EF4-FFF2-40B4-BE49-F238E27FC236}">
                <a16:creationId xmlns:a16="http://schemas.microsoft.com/office/drawing/2014/main" id="{7E5D4E4A-8CEF-6D46-A581-C9A0820E51AA}"/>
              </a:ext>
            </a:extLst>
          </p:cNvPr>
          <p:cNvSpPr txBox="1"/>
          <p:nvPr/>
        </p:nvSpPr>
        <p:spPr>
          <a:xfrm rot="16200000">
            <a:off x="8115887" y="1170590"/>
            <a:ext cx="2056226" cy="461665"/>
          </a:xfrm>
          <a:prstGeom prst="rect">
            <a:avLst/>
          </a:prstGeom>
          <a:noFill/>
        </p:spPr>
        <p:txBody>
          <a:bodyPr wrap="square" rtlCol="0">
            <a:spAutoFit/>
          </a:bodyPr>
          <a:lstStyle/>
          <a:p>
            <a:r>
              <a:rPr lang="en-US" sz="1200" baseline="30000" dirty="0" err="1" smtClean="0"/>
              <a:t>Jaervinen</a:t>
            </a:r>
            <a:r>
              <a:rPr lang="en-US" sz="1200" baseline="30000" dirty="0" smtClean="0"/>
              <a:t> </a:t>
            </a:r>
            <a:r>
              <a:rPr lang="en-US" sz="1200" baseline="30000" dirty="0"/>
              <a:t>et al </a:t>
            </a:r>
            <a:r>
              <a:rPr lang="en-US" sz="1200" baseline="30000" dirty="0" smtClean="0"/>
              <a:t>NME </a:t>
            </a:r>
            <a:r>
              <a:rPr lang="en-US" sz="1200" b="1" baseline="30000" dirty="0" smtClean="0"/>
              <a:t>19 </a:t>
            </a:r>
            <a:r>
              <a:rPr lang="en-US" sz="1200" baseline="30000" dirty="0" smtClean="0"/>
              <a:t>(2019)</a:t>
            </a:r>
            <a:endParaRPr lang="en-US" sz="1200" dirty="0"/>
          </a:p>
          <a:p>
            <a:endParaRPr lang="en-US" sz="1200" dirty="0"/>
          </a:p>
        </p:txBody>
      </p:sp>
      <p:sp>
        <p:nvSpPr>
          <p:cNvPr id="12" name="TextBox 11">
            <a:extLst>
              <a:ext uri="{FF2B5EF4-FFF2-40B4-BE49-F238E27FC236}">
                <a16:creationId xmlns:a16="http://schemas.microsoft.com/office/drawing/2014/main" id="{7E5D4E4A-8CEF-6D46-A581-C9A0820E51AA}"/>
              </a:ext>
            </a:extLst>
          </p:cNvPr>
          <p:cNvSpPr txBox="1"/>
          <p:nvPr/>
        </p:nvSpPr>
        <p:spPr>
          <a:xfrm rot="16200000">
            <a:off x="7871384" y="3450923"/>
            <a:ext cx="2592370" cy="461665"/>
          </a:xfrm>
          <a:prstGeom prst="rect">
            <a:avLst/>
          </a:prstGeom>
          <a:noFill/>
        </p:spPr>
        <p:txBody>
          <a:bodyPr wrap="square" rtlCol="0">
            <a:spAutoFit/>
          </a:bodyPr>
          <a:lstStyle/>
          <a:p>
            <a:r>
              <a:rPr lang="en-US" sz="1200" baseline="30000" dirty="0" smtClean="0"/>
              <a:t>Morris et </a:t>
            </a:r>
            <a:r>
              <a:rPr lang="en-US" sz="1200" baseline="30000" dirty="0"/>
              <a:t>al </a:t>
            </a:r>
            <a:r>
              <a:rPr lang="en-US" sz="1200" baseline="30000" dirty="0" smtClean="0"/>
              <a:t>IEEET rans. Plasma Sci. </a:t>
            </a:r>
            <a:r>
              <a:rPr lang="en-US" sz="1200" b="1" baseline="30000" dirty="0" smtClean="0"/>
              <a:t>46 </a:t>
            </a:r>
            <a:r>
              <a:rPr lang="en-US" sz="1200" baseline="30000" dirty="0" smtClean="0"/>
              <a:t>(2018)</a:t>
            </a:r>
            <a:endParaRPr lang="en-US" sz="1200" dirty="0"/>
          </a:p>
          <a:p>
            <a:endParaRPr lang="en-US" sz="1200" dirty="0"/>
          </a:p>
        </p:txBody>
      </p:sp>
      <p:sp>
        <p:nvSpPr>
          <p:cNvPr id="7" name="TextBox 6"/>
          <p:cNvSpPr txBox="1"/>
          <p:nvPr/>
        </p:nvSpPr>
        <p:spPr>
          <a:xfrm flipH="1">
            <a:off x="5276382" y="2467810"/>
            <a:ext cx="1585118" cy="276999"/>
          </a:xfrm>
          <a:prstGeom prst="rect">
            <a:avLst/>
          </a:prstGeom>
          <a:noFill/>
        </p:spPr>
        <p:txBody>
          <a:bodyPr wrap="square" rtlCol="0">
            <a:spAutoFit/>
          </a:bodyPr>
          <a:lstStyle/>
          <a:p>
            <a:r>
              <a:rPr lang="en-US" sz="1200" b="1" dirty="0" smtClean="0"/>
              <a:t>MAST-U</a:t>
            </a:r>
            <a:endParaRPr lang="en-US" sz="1200" b="1" dirty="0"/>
          </a:p>
        </p:txBody>
      </p:sp>
    </p:spTree>
    <p:extLst>
      <p:ext uri="{BB962C8B-B14F-4D97-AF65-F5344CB8AC3E}">
        <p14:creationId xmlns:p14="http://schemas.microsoft.com/office/powerpoint/2010/main" val="188441219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sz="2400" dirty="0" smtClean="0">
                <a:solidFill>
                  <a:schemeClr val="tx1">
                    <a:lumMod val="50000"/>
                    <a:lumOff val="50000"/>
                  </a:schemeClr>
                </a:solidFill>
              </a:rPr>
              <a:t>Overview/review of key ideas</a:t>
            </a:r>
          </a:p>
          <a:p>
            <a:r>
              <a:rPr lang="en-US" sz="2400" dirty="0" smtClean="0">
                <a:solidFill>
                  <a:schemeClr val="tx1">
                    <a:lumMod val="50000"/>
                    <a:lumOff val="50000"/>
                  </a:schemeClr>
                </a:solidFill>
              </a:rPr>
              <a:t>How does a tokamak work?</a:t>
            </a:r>
          </a:p>
          <a:p>
            <a:pPr lvl="1"/>
            <a:r>
              <a:rPr lang="en-US" sz="2200" dirty="0" smtClean="0">
                <a:solidFill>
                  <a:schemeClr val="tx1">
                    <a:lumMod val="50000"/>
                    <a:lumOff val="50000"/>
                  </a:schemeClr>
                </a:solidFill>
              </a:rPr>
              <a:t>Nested flux surfaces</a:t>
            </a:r>
          </a:p>
          <a:p>
            <a:pPr lvl="1"/>
            <a:r>
              <a:rPr lang="en-US" sz="2200" dirty="0" smtClean="0">
                <a:solidFill>
                  <a:schemeClr val="tx1">
                    <a:lumMod val="50000"/>
                    <a:lumOff val="50000"/>
                  </a:schemeClr>
                </a:solidFill>
              </a:rPr>
              <a:t>Shaping</a:t>
            </a:r>
          </a:p>
          <a:p>
            <a:pPr lvl="1"/>
            <a:r>
              <a:rPr lang="en-US" sz="2200" dirty="0" smtClean="0">
                <a:solidFill>
                  <a:schemeClr val="tx1">
                    <a:lumMod val="50000"/>
                    <a:lumOff val="50000"/>
                  </a:schemeClr>
                </a:solidFill>
              </a:rPr>
              <a:t>Heating and current drive</a:t>
            </a:r>
          </a:p>
          <a:p>
            <a:r>
              <a:rPr lang="en-US" sz="2400" dirty="0" smtClean="0">
                <a:solidFill>
                  <a:schemeClr val="tx1">
                    <a:lumMod val="50000"/>
                    <a:lumOff val="50000"/>
                  </a:schemeClr>
                </a:solidFill>
              </a:rPr>
              <a:t>Some current research areas</a:t>
            </a:r>
          </a:p>
          <a:p>
            <a:r>
              <a:rPr lang="en-US" sz="2400" dirty="0" smtClean="0"/>
              <a:t>How can you get involved?</a:t>
            </a:r>
          </a:p>
          <a:p>
            <a:endParaRPr lang="en-US" sz="2400" dirty="0">
              <a:solidFill>
                <a:schemeClr val="tx1">
                  <a:lumMod val="50000"/>
                  <a:lumOff val="50000"/>
                </a:schemeClr>
              </a:solidFill>
            </a:endParaRPr>
          </a:p>
        </p:txBody>
      </p:sp>
      <p:sp>
        <p:nvSpPr>
          <p:cNvPr id="3" name="Title 2"/>
          <p:cNvSpPr>
            <a:spLocks noGrp="1"/>
          </p:cNvSpPr>
          <p:nvPr>
            <p:ph type="title" idx="4294967295"/>
          </p:nvPr>
        </p:nvSpPr>
        <p:spPr>
          <a:xfrm>
            <a:off x="457200" y="162943"/>
            <a:ext cx="8229601" cy="369743"/>
          </a:xfrm>
        </p:spPr>
        <p:txBody>
          <a:bodyPr/>
          <a:lstStyle/>
          <a:p>
            <a:pPr algn="ctr"/>
            <a:r>
              <a:rPr lang="en-US" dirty="0" smtClean="0"/>
              <a:t>Where are we going?</a:t>
            </a:r>
            <a:endParaRPr lang="en-US" dirty="0"/>
          </a:p>
        </p:txBody>
      </p:sp>
    </p:spTree>
    <p:extLst>
      <p:ext uri="{BB962C8B-B14F-4D97-AF65-F5344CB8AC3E}">
        <p14:creationId xmlns:p14="http://schemas.microsoft.com/office/powerpoint/2010/main" val="260732536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Title 1"/>
          <p:cNvSpPr>
            <a:spLocks noGrp="1"/>
          </p:cNvSpPr>
          <p:nvPr>
            <p:ph type="title" idx="4294967295"/>
          </p:nvPr>
        </p:nvSpPr>
        <p:spPr>
          <a:xfrm>
            <a:off x="0" y="0"/>
            <a:ext cx="9144000" cy="685800"/>
          </a:xfrm>
        </p:spPr>
        <p:txBody>
          <a:bodyPr/>
          <a:lstStyle/>
          <a:p>
            <a:pPr algn="ctr" eaLnBrk="1" hangingPunct="1"/>
            <a:r>
              <a:rPr lang="en-US" altLang="x-none" dirty="0">
                <a:ea typeface="ＭＳ Ｐゴシック" charset="-128"/>
              </a:rPr>
              <a:t>There are </a:t>
            </a:r>
            <a:r>
              <a:rPr lang="en-US" altLang="x-none" dirty="0" smtClean="0">
                <a:ea typeface="ＭＳ Ｐゴシック" charset="-128"/>
              </a:rPr>
              <a:t>many </a:t>
            </a:r>
            <a:r>
              <a:rPr lang="en-US" altLang="x-none" dirty="0">
                <a:ea typeface="ＭＳ Ｐゴシック" charset="-128"/>
              </a:rPr>
              <a:t>t</a:t>
            </a:r>
            <a:r>
              <a:rPr lang="en-US" altLang="x-none" dirty="0" smtClean="0">
                <a:ea typeface="ＭＳ Ｐゴシック" charset="-128"/>
              </a:rPr>
              <a:t>okamaks </a:t>
            </a:r>
            <a:r>
              <a:rPr lang="en-US" altLang="x-none" dirty="0">
                <a:ea typeface="ＭＳ Ｐゴシック" charset="-128"/>
              </a:rPr>
              <a:t>in </a:t>
            </a:r>
            <a:r>
              <a:rPr lang="en-US" altLang="x-none" dirty="0" smtClean="0">
                <a:ea typeface="ＭＳ Ｐゴシック" charset="-128"/>
              </a:rPr>
              <a:t>the world </a:t>
            </a:r>
            <a:r>
              <a:rPr lang="en-US" altLang="x-none" dirty="0">
                <a:ea typeface="ＭＳ Ｐゴシック" charset="-128"/>
              </a:rPr>
              <a:t>y</a:t>
            </a:r>
            <a:r>
              <a:rPr lang="en-US" altLang="x-none" dirty="0" smtClean="0">
                <a:ea typeface="ＭＳ Ｐゴシック" charset="-128"/>
              </a:rPr>
              <a:t>ou </a:t>
            </a:r>
            <a:r>
              <a:rPr lang="en-US" altLang="x-none" dirty="0">
                <a:ea typeface="ＭＳ Ｐゴシック" charset="-128"/>
              </a:rPr>
              <a:t>c</a:t>
            </a:r>
            <a:r>
              <a:rPr lang="en-US" altLang="x-none" dirty="0" smtClean="0">
                <a:ea typeface="ＭＳ Ｐゴシック" charset="-128"/>
              </a:rPr>
              <a:t>ould </a:t>
            </a:r>
            <a:r>
              <a:rPr lang="en-US" altLang="x-none" dirty="0">
                <a:ea typeface="ＭＳ Ｐゴシック" charset="-128"/>
              </a:rPr>
              <a:t>w</a:t>
            </a:r>
            <a:r>
              <a:rPr lang="en-US" altLang="x-none" dirty="0" smtClean="0">
                <a:ea typeface="ＭＳ Ｐゴシック" charset="-128"/>
              </a:rPr>
              <a:t>ork </a:t>
            </a:r>
            <a:r>
              <a:rPr lang="en-US" altLang="x-none" dirty="0">
                <a:ea typeface="ＭＳ Ｐゴシック" charset="-128"/>
              </a:rPr>
              <a:t>o</a:t>
            </a:r>
            <a:r>
              <a:rPr lang="en-US" altLang="x-none" dirty="0" smtClean="0">
                <a:ea typeface="ＭＳ Ｐゴシック" charset="-128"/>
              </a:rPr>
              <a:t>n</a:t>
            </a:r>
            <a:r>
              <a:rPr lang="en-US" altLang="x-none" dirty="0">
                <a:ea typeface="ＭＳ Ｐゴシック" charset="-128"/>
              </a:rPr>
              <a:t>!</a:t>
            </a:r>
          </a:p>
        </p:txBody>
      </p:sp>
      <p:sp>
        <p:nvSpPr>
          <p:cNvPr id="9" name="Rectangle 8">
            <a:extLst>
              <a:ext uri="{FF2B5EF4-FFF2-40B4-BE49-F238E27FC236}">
                <a16:creationId xmlns:a16="http://schemas.microsoft.com/office/drawing/2014/main" id="{FB8B0A78-2737-A148-A62C-6ABEB8AD8144}"/>
              </a:ext>
            </a:extLst>
          </p:cNvPr>
          <p:cNvSpPr/>
          <p:nvPr/>
        </p:nvSpPr>
        <p:spPr>
          <a:xfrm>
            <a:off x="8454683" y="4598633"/>
            <a:ext cx="689317" cy="28564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291" name="TextBox 1"/>
          <p:cNvSpPr txBox="1">
            <a:spLocks noChangeArrowheads="1"/>
          </p:cNvSpPr>
          <p:nvPr/>
        </p:nvSpPr>
        <p:spPr bwMode="auto">
          <a:xfrm>
            <a:off x="216626" y="957060"/>
            <a:ext cx="8833104" cy="3695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62" tIns="34281" rIns="68562" bIns="34281">
            <a:spAutoFit/>
          </a:bodyPr>
          <a:lstStyle>
            <a:lvl1pPr marL="285750" indent="-285750">
              <a:spcBef>
                <a:spcPct val="20000"/>
              </a:spcBef>
              <a:buClr>
                <a:schemeClr val="tx2"/>
              </a:buClr>
              <a:buFont typeface="Arial" charset="0"/>
              <a:buChar char="•"/>
              <a:defRPr sz="2000" b="1">
                <a:solidFill>
                  <a:schemeClr val="tx1"/>
                </a:solidFill>
                <a:latin typeface="Century Gothic" charset="0"/>
                <a:ea typeface="ＭＳ Ｐゴシック" charset="-128"/>
              </a:defRPr>
            </a:lvl1pPr>
            <a:lvl2pPr marL="742950" indent="-285750">
              <a:spcBef>
                <a:spcPct val="20000"/>
              </a:spcBef>
              <a:buClr>
                <a:schemeClr val="tx2"/>
              </a:buClr>
              <a:buFont typeface="Arial" charset="0"/>
              <a:buChar char="–"/>
              <a:defRPr>
                <a:solidFill>
                  <a:schemeClr val="tx1"/>
                </a:solidFill>
                <a:latin typeface="Century Gothic" charset="0"/>
                <a:ea typeface="ＭＳ Ｐゴシック" charset="-128"/>
              </a:defRPr>
            </a:lvl2pPr>
            <a:lvl3pPr marL="1143000" indent="-228600">
              <a:spcBef>
                <a:spcPct val="20000"/>
              </a:spcBef>
              <a:buClr>
                <a:schemeClr val="tx2"/>
              </a:buClr>
              <a:buFont typeface="Arial" charset="0"/>
              <a:buChar char="•"/>
              <a:defRPr sz="1600">
                <a:solidFill>
                  <a:schemeClr val="tx1"/>
                </a:solidFill>
                <a:latin typeface="Century Gothic" charset="0"/>
                <a:ea typeface="ＭＳ Ｐゴシック" charset="-128"/>
              </a:defRPr>
            </a:lvl3pPr>
            <a:lvl4pPr marL="1600200" indent="-228600">
              <a:spcBef>
                <a:spcPct val="20000"/>
              </a:spcBef>
              <a:buFont typeface="Arial" charset="0"/>
              <a:buChar char="–"/>
              <a:defRPr sz="2000">
                <a:solidFill>
                  <a:schemeClr val="tx1"/>
                </a:solidFill>
                <a:latin typeface="Century Gothic" charset="0"/>
                <a:ea typeface="ＭＳ Ｐゴシック" charset="-128"/>
              </a:defRPr>
            </a:lvl4pPr>
            <a:lvl5pPr marL="2057400" indent="-228600">
              <a:spcBef>
                <a:spcPct val="20000"/>
              </a:spcBef>
              <a:buFont typeface="Arial" charset="0"/>
              <a:buChar char="»"/>
              <a:defRPr sz="2000">
                <a:solidFill>
                  <a:schemeClr val="tx1"/>
                </a:solidFill>
                <a:latin typeface="Century Gothic" charset="0"/>
                <a:ea typeface="ＭＳ Ｐゴシック" charset="-128"/>
              </a:defRPr>
            </a:lvl5pPr>
            <a:lvl6pPr marL="2514600" indent="-228600" defTabSz="454025" eaLnBrk="0" fontAlgn="base" hangingPunct="0">
              <a:spcBef>
                <a:spcPct val="20000"/>
              </a:spcBef>
              <a:spcAft>
                <a:spcPct val="0"/>
              </a:spcAft>
              <a:buFont typeface="Arial" charset="0"/>
              <a:buChar char="»"/>
              <a:defRPr sz="2000">
                <a:solidFill>
                  <a:schemeClr val="tx1"/>
                </a:solidFill>
                <a:latin typeface="Century Gothic" charset="0"/>
                <a:ea typeface="ＭＳ Ｐゴシック" charset="-128"/>
              </a:defRPr>
            </a:lvl6pPr>
            <a:lvl7pPr marL="2971800" indent="-228600" defTabSz="454025" eaLnBrk="0" fontAlgn="base" hangingPunct="0">
              <a:spcBef>
                <a:spcPct val="20000"/>
              </a:spcBef>
              <a:spcAft>
                <a:spcPct val="0"/>
              </a:spcAft>
              <a:buFont typeface="Arial" charset="0"/>
              <a:buChar char="»"/>
              <a:defRPr sz="2000">
                <a:solidFill>
                  <a:schemeClr val="tx1"/>
                </a:solidFill>
                <a:latin typeface="Century Gothic" charset="0"/>
                <a:ea typeface="ＭＳ Ｐゴシック" charset="-128"/>
              </a:defRPr>
            </a:lvl7pPr>
            <a:lvl8pPr marL="3429000" indent="-228600" defTabSz="454025" eaLnBrk="0" fontAlgn="base" hangingPunct="0">
              <a:spcBef>
                <a:spcPct val="20000"/>
              </a:spcBef>
              <a:spcAft>
                <a:spcPct val="0"/>
              </a:spcAft>
              <a:buFont typeface="Arial" charset="0"/>
              <a:buChar char="»"/>
              <a:defRPr sz="2000">
                <a:solidFill>
                  <a:schemeClr val="tx1"/>
                </a:solidFill>
                <a:latin typeface="Century Gothic" charset="0"/>
                <a:ea typeface="ＭＳ Ｐゴシック" charset="-128"/>
              </a:defRPr>
            </a:lvl8pPr>
            <a:lvl9pPr marL="3886200" indent="-228600" defTabSz="454025" eaLnBrk="0" fontAlgn="base" hangingPunct="0">
              <a:spcBef>
                <a:spcPct val="20000"/>
              </a:spcBef>
              <a:spcAft>
                <a:spcPct val="0"/>
              </a:spcAft>
              <a:buFont typeface="Arial" charset="0"/>
              <a:buChar char="»"/>
              <a:defRPr sz="2000">
                <a:solidFill>
                  <a:schemeClr val="tx1"/>
                </a:solidFill>
                <a:latin typeface="Century Gothic" charset="0"/>
                <a:ea typeface="ＭＳ Ｐゴシック" charset="-128"/>
              </a:defRPr>
            </a:lvl9pPr>
          </a:lstStyle>
          <a:p>
            <a:pPr>
              <a:spcBef>
                <a:spcPts val="225"/>
              </a:spcBef>
              <a:buClrTx/>
            </a:pPr>
            <a:r>
              <a:rPr lang="en-US" altLang="x-none" dirty="0" smtClean="0"/>
              <a:t>Currently </a:t>
            </a:r>
            <a:r>
              <a:rPr lang="en-US" altLang="x-none" dirty="0"/>
              <a:t>two </a:t>
            </a:r>
            <a:r>
              <a:rPr lang="en-US" altLang="x-none" dirty="0" smtClean="0"/>
              <a:t>big tokamak facilities in the US </a:t>
            </a:r>
            <a:endParaRPr lang="en-US" altLang="x-none" dirty="0"/>
          </a:p>
          <a:p>
            <a:pPr lvl="1">
              <a:spcBef>
                <a:spcPts val="225"/>
              </a:spcBef>
              <a:buClrTx/>
            </a:pPr>
            <a:r>
              <a:rPr lang="en-US" altLang="x-none" b="0" dirty="0" smtClean="0"/>
              <a:t>NSTX-U and LTX at Princeton </a:t>
            </a:r>
            <a:r>
              <a:rPr lang="en-US" altLang="x-none" b="0" dirty="0"/>
              <a:t>Plasma Physics Laboratory </a:t>
            </a:r>
            <a:r>
              <a:rPr lang="en-US" altLang="x-none" b="0" dirty="0" smtClean="0"/>
              <a:t>(</a:t>
            </a:r>
            <a:r>
              <a:rPr lang="en-US" altLang="x-none" b="0" dirty="0"/>
              <a:t>Princeton, NJ) </a:t>
            </a:r>
            <a:endParaRPr lang="en-US" altLang="x-none" dirty="0"/>
          </a:p>
          <a:p>
            <a:pPr lvl="1">
              <a:spcBef>
                <a:spcPts val="225"/>
              </a:spcBef>
              <a:buClrTx/>
            </a:pPr>
            <a:r>
              <a:rPr lang="en-US" altLang="x-none" b="0" dirty="0" smtClean="0"/>
              <a:t>DIII-D </a:t>
            </a:r>
            <a:r>
              <a:rPr lang="en-US" altLang="x-none" b="0" dirty="0"/>
              <a:t>National Fusion Facility (San Diego, CA</a:t>
            </a:r>
            <a:r>
              <a:rPr lang="en-US" altLang="x-none" b="0" dirty="0" smtClean="0"/>
              <a:t>)</a:t>
            </a:r>
          </a:p>
          <a:p>
            <a:pPr lvl="1">
              <a:spcBef>
                <a:spcPts val="225"/>
              </a:spcBef>
              <a:buClrTx/>
            </a:pPr>
            <a:r>
              <a:rPr lang="en-US" altLang="x-none" dirty="0" smtClean="0"/>
              <a:t>Universities have </a:t>
            </a:r>
            <a:r>
              <a:rPr lang="en-US" altLang="x-none" dirty="0"/>
              <a:t>collaborations with PPPL and DIII-D and have on-site grad </a:t>
            </a:r>
            <a:r>
              <a:rPr lang="en-US" altLang="x-none" dirty="0" smtClean="0"/>
              <a:t>students</a:t>
            </a:r>
            <a:endParaRPr lang="en-US" altLang="x-none" b="0" dirty="0" smtClean="0"/>
          </a:p>
          <a:p>
            <a:pPr>
              <a:spcBef>
                <a:spcPts val="225"/>
              </a:spcBef>
              <a:buClrTx/>
            </a:pPr>
            <a:r>
              <a:rPr lang="en-US" altLang="x-none" dirty="0" smtClean="0"/>
              <a:t>Some </a:t>
            </a:r>
            <a:r>
              <a:rPr lang="en-US" altLang="x-none" dirty="0" smtClean="0"/>
              <a:t>US </a:t>
            </a:r>
            <a:r>
              <a:rPr lang="en-US" altLang="x-none" dirty="0" smtClean="0"/>
              <a:t>university </a:t>
            </a:r>
            <a:r>
              <a:rPr lang="en-US" altLang="x-none" dirty="0"/>
              <a:t>tokamaks: Pegasus III (University of Wisconsin-Madison), HBT-EP (Columbia University</a:t>
            </a:r>
            <a:r>
              <a:rPr lang="en-US" altLang="x-none" dirty="0" smtClean="0"/>
              <a:t>)</a:t>
            </a:r>
          </a:p>
          <a:p>
            <a:pPr>
              <a:spcBef>
                <a:spcPts val="225"/>
              </a:spcBef>
              <a:buClrTx/>
            </a:pPr>
            <a:r>
              <a:rPr lang="en-US" altLang="x-none" dirty="0" smtClean="0"/>
              <a:t>International facilities</a:t>
            </a:r>
          </a:p>
          <a:p>
            <a:pPr lvl="1">
              <a:spcBef>
                <a:spcPts val="225"/>
              </a:spcBef>
              <a:buClrTx/>
            </a:pPr>
            <a:r>
              <a:rPr lang="en-US" altLang="x-none" dirty="0" err="1" smtClean="0"/>
              <a:t>Iter</a:t>
            </a:r>
            <a:r>
              <a:rPr lang="en-US" altLang="x-none" dirty="0" smtClean="0"/>
              <a:t> (France), JET </a:t>
            </a:r>
            <a:r>
              <a:rPr lang="en-US" altLang="x-none" dirty="0"/>
              <a:t>(UK), ASDEX-U (Germany), COMPASS (Czech Republic), WEST (France), TCV (Switzerland</a:t>
            </a:r>
            <a:r>
              <a:rPr lang="en-US" altLang="x-none" dirty="0" smtClean="0"/>
              <a:t>), EAST </a:t>
            </a:r>
            <a:r>
              <a:rPr lang="en-US" altLang="x-none" dirty="0"/>
              <a:t>(China), KSTAR (Korea), JT60-SA (</a:t>
            </a:r>
            <a:r>
              <a:rPr lang="en-US" altLang="x-none" dirty="0" smtClean="0"/>
              <a:t>Japan), MAST-U </a:t>
            </a:r>
            <a:r>
              <a:rPr lang="en-US" altLang="x-none" dirty="0"/>
              <a:t>(UK)</a:t>
            </a:r>
          </a:p>
          <a:p>
            <a:pPr lvl="1">
              <a:spcBef>
                <a:spcPts val="225"/>
              </a:spcBef>
              <a:buClrTx/>
            </a:pPr>
            <a:endParaRPr lang="en-US" altLang="x-none" dirty="0"/>
          </a:p>
        </p:txBody>
      </p:sp>
    </p:spTree>
    <p:extLst>
      <p:ext uri="{BB962C8B-B14F-4D97-AF65-F5344CB8AC3E}">
        <p14:creationId xmlns:p14="http://schemas.microsoft.com/office/powerpoint/2010/main" val="81696670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936C36-4BDA-4513-AF23-137660249A37}"/>
              </a:ext>
            </a:extLst>
          </p:cNvPr>
          <p:cNvSpPr>
            <a:spLocks noGrp="1"/>
          </p:cNvSpPr>
          <p:nvPr>
            <p:ph type="ctrTitle"/>
          </p:nvPr>
        </p:nvSpPr>
        <p:spPr/>
        <p:txBody>
          <a:bodyPr/>
          <a:lstStyle/>
          <a:p>
            <a:r>
              <a:rPr lang="en-US" sz="2100" dirty="0"/>
              <a:t>Major topical areas of open research </a:t>
            </a:r>
            <a:r>
              <a:rPr lang="en-US" sz="2100" dirty="0">
                <a:sym typeface="Wingdings" panose="05000000000000000000" pitchFamily="2" charset="2"/>
              </a:rPr>
              <a:t> </a:t>
            </a:r>
            <a:r>
              <a:rPr lang="en-US" sz="2100" dirty="0" smtClean="0">
                <a:sym typeface="Wingdings" panose="05000000000000000000" pitchFamily="2" charset="2"/>
              </a:rPr>
              <a:t>You </a:t>
            </a:r>
            <a:r>
              <a:rPr lang="en-US" sz="2100" dirty="0">
                <a:sym typeface="Wingdings" panose="05000000000000000000" pitchFamily="2" charset="2"/>
              </a:rPr>
              <a:t>can be part of the team to meet these challenges!</a:t>
            </a:r>
            <a:endParaRPr lang="en-US" sz="2100" dirty="0"/>
          </a:p>
        </p:txBody>
      </p:sp>
      <p:sp>
        <p:nvSpPr>
          <p:cNvPr id="3" name="TextBox 2">
            <a:extLst>
              <a:ext uri="{FF2B5EF4-FFF2-40B4-BE49-F238E27FC236}">
                <a16:creationId xmlns:a16="http://schemas.microsoft.com/office/drawing/2014/main" id="{604368BA-6C98-FB25-32E3-62A4F72C97DD}"/>
              </a:ext>
            </a:extLst>
          </p:cNvPr>
          <p:cNvSpPr txBox="1"/>
          <p:nvPr/>
        </p:nvSpPr>
        <p:spPr>
          <a:xfrm>
            <a:off x="265412" y="812496"/>
            <a:ext cx="8699479" cy="2246769"/>
          </a:xfrm>
          <a:prstGeom prst="rect">
            <a:avLst/>
          </a:prstGeom>
          <a:noFill/>
        </p:spPr>
        <p:txBody>
          <a:bodyPr wrap="square" rtlCol="0">
            <a:spAutoFit/>
          </a:bodyPr>
          <a:lstStyle/>
          <a:p>
            <a:pPr marL="214313" indent="-214313">
              <a:buFont typeface="Arial" panose="020B0604020202020204" pitchFamily="34" charset="0"/>
              <a:buChar char="•"/>
            </a:pPr>
            <a:r>
              <a:rPr lang="en-US" sz="2000" b="1" dirty="0"/>
              <a:t>Many open questions and challenges to address to put fusion on the </a:t>
            </a:r>
            <a:r>
              <a:rPr lang="en-US" sz="2000" b="1" dirty="0" smtClean="0"/>
              <a:t>grid</a:t>
            </a:r>
            <a:endParaRPr lang="en-US" sz="2000" b="1" dirty="0">
              <a:sym typeface="Wingdings" panose="05000000000000000000" pitchFamily="2" charset="2"/>
            </a:endParaRPr>
          </a:p>
          <a:p>
            <a:pPr marL="214313" indent="-214313">
              <a:buFont typeface="Arial" panose="020B0604020202020204" pitchFamily="34" charset="0"/>
              <a:buChar char="•"/>
            </a:pPr>
            <a:r>
              <a:rPr lang="en-US" sz="2000" b="1" dirty="0" smtClean="0">
                <a:sym typeface="Wingdings" panose="05000000000000000000" pitchFamily="2" charset="2"/>
              </a:rPr>
              <a:t>Recent community </a:t>
            </a:r>
            <a:r>
              <a:rPr lang="en-US" sz="2000" b="1" dirty="0">
                <a:sym typeface="Wingdings" panose="05000000000000000000" pitchFamily="2" charset="2"/>
              </a:rPr>
              <a:t>plan </a:t>
            </a:r>
            <a:r>
              <a:rPr lang="en-US" sz="2000" b="1" dirty="0" smtClean="0">
                <a:sym typeface="Wingdings" panose="05000000000000000000" pitchFamily="2" charset="2"/>
              </a:rPr>
              <a:t>aligned </a:t>
            </a:r>
            <a:r>
              <a:rPr lang="en-US" sz="2000" b="1" dirty="0">
                <a:sym typeface="Wingdings" panose="05000000000000000000" pitchFamily="2" charset="2"/>
              </a:rPr>
              <a:t>goals and </a:t>
            </a:r>
            <a:r>
              <a:rPr lang="en-US" sz="2000" b="1" dirty="0" smtClean="0">
                <a:sym typeface="Wingdings" panose="05000000000000000000" pitchFamily="2" charset="2"/>
              </a:rPr>
              <a:t>prioritized </a:t>
            </a:r>
            <a:r>
              <a:rPr lang="en-US" sz="2000" b="1" dirty="0">
                <a:sym typeface="Wingdings" panose="05000000000000000000" pitchFamily="2" charset="2"/>
              </a:rPr>
              <a:t>research </a:t>
            </a:r>
            <a:r>
              <a:rPr lang="en-US" sz="2000" b="1" dirty="0" smtClean="0">
                <a:sym typeface="Wingdings" panose="05000000000000000000" pitchFamily="2" charset="2"/>
              </a:rPr>
              <a:t>objectives (Final report here: </a:t>
            </a:r>
            <a:r>
              <a:rPr lang="en-US" sz="2000" b="1" dirty="0">
                <a:sym typeface="Wingdings" panose="05000000000000000000" pitchFamily="2" charset="2"/>
              </a:rPr>
              <a:t>https://</a:t>
            </a:r>
            <a:r>
              <a:rPr lang="en-US" sz="2000" b="1" dirty="0" smtClean="0">
                <a:sym typeface="Wingdings" panose="05000000000000000000" pitchFamily="2" charset="2"/>
              </a:rPr>
              <a:t>arxiv.org/abs/2011.04806)</a:t>
            </a:r>
            <a:endParaRPr lang="en-US" sz="2000" b="1" dirty="0">
              <a:sym typeface="Wingdings" panose="05000000000000000000" pitchFamily="2" charset="2"/>
            </a:endParaRPr>
          </a:p>
          <a:p>
            <a:pPr marL="214313" indent="-214313">
              <a:buFont typeface="Arial" panose="020B0604020202020204" pitchFamily="34" charset="0"/>
              <a:buChar char="•"/>
            </a:pPr>
            <a:r>
              <a:rPr lang="en-US" sz="2000" b="1" dirty="0">
                <a:sym typeface="Wingdings" panose="05000000000000000000" pitchFamily="2" charset="2"/>
              </a:rPr>
              <a:t>Exciting new opportunities for engagement </a:t>
            </a:r>
            <a:r>
              <a:rPr lang="en-US" sz="2000" b="1" dirty="0" smtClean="0">
                <a:sym typeface="Wingdings" panose="05000000000000000000" pitchFamily="2" charset="2"/>
              </a:rPr>
              <a:t>(ITER, SPARC, </a:t>
            </a:r>
            <a:r>
              <a:rPr lang="en-US" altLang="x-none" sz="2000" b="1" dirty="0" smtClean="0"/>
              <a:t>EXCITE proposed by NAS and CPP reports, milestone based DOE grants </a:t>
            </a:r>
            <a:r>
              <a:rPr lang="en-US" altLang="x-none" sz="2000" b="1" dirty="0" smtClean="0"/>
              <a:t>to 8 </a:t>
            </a:r>
            <a:r>
              <a:rPr lang="en-US" altLang="x-none" sz="2000" b="1" dirty="0" smtClean="0"/>
              <a:t>private </a:t>
            </a:r>
            <a:r>
              <a:rPr lang="en-US" altLang="x-none" sz="2000" b="1" dirty="0" smtClean="0"/>
              <a:t>companies, including 2 tokamak companies…)</a:t>
            </a:r>
            <a:endParaRPr lang="en-US" sz="2000" b="1" dirty="0">
              <a:sym typeface="Wingdings" panose="05000000000000000000" pitchFamily="2" charset="2"/>
            </a:endParaRPr>
          </a:p>
        </p:txBody>
      </p:sp>
      <p:pic>
        <p:nvPicPr>
          <p:cNvPr id="16386" name="Picture 2" descr="Stepped-up U.S. investment in fusion energy | Lawrence Livermore National  Laboratory">
            <a:extLst>
              <a:ext uri="{FF2B5EF4-FFF2-40B4-BE49-F238E27FC236}">
                <a16:creationId xmlns:a16="http://schemas.microsoft.com/office/drawing/2014/main" id="{7DD3DCE4-A3C6-3C1F-E32D-C2615590478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151" r="8900" b="12531"/>
          <a:stretch/>
        </p:blipFill>
        <p:spPr bwMode="auto">
          <a:xfrm>
            <a:off x="6623227" y="3593552"/>
            <a:ext cx="2530201" cy="105386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Image result for iter">
            <a:extLst>
              <a:ext uri="{FF2B5EF4-FFF2-40B4-BE49-F238E27FC236}">
                <a16:creationId xmlns:a16="http://schemas.microsoft.com/office/drawing/2014/main" id="{CA64F0A9-F6B6-4A8C-82F2-CE3EF9A9106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537" y="3201992"/>
            <a:ext cx="3764255" cy="1841348"/>
          </a:xfrm>
          <a:prstGeom prst="rect">
            <a:avLst/>
          </a:prstGeom>
          <a:noFill/>
          <a:extLst>
            <a:ext uri="{909E8E84-426E-40DD-AFC4-6F175D3DCCD1}">
              <a14:hiddenFill xmlns:a14="http://schemas.microsoft.com/office/drawing/2010/main">
                <a:solidFill>
                  <a:srgbClr val="FFFFFF"/>
                </a:solidFill>
              </a14:hiddenFill>
            </a:ext>
          </a:extLst>
        </p:spPr>
      </p:pic>
      <p:pic>
        <p:nvPicPr>
          <p:cNvPr id="16388" name="Picture 4" descr="SPARC (tokamak) - Wikipedia">
            <a:extLst>
              <a:ext uri="{FF2B5EF4-FFF2-40B4-BE49-F238E27FC236}">
                <a16:creationId xmlns:a16="http://schemas.microsoft.com/office/drawing/2014/main" id="{0D9A2509-3BF5-B9CA-399C-36C81857908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53076" y="3201992"/>
            <a:ext cx="2762024" cy="18413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291190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4" name="Picture 4" descr="Burning plasma | IAEA">
            <a:extLst>
              <a:ext uri="{FF2B5EF4-FFF2-40B4-BE49-F238E27FC236}">
                <a16:creationId xmlns:a16="http://schemas.microsoft.com/office/drawing/2014/main" id="{4205974D-909C-C258-2B95-33E6F2C6451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76686" y="1329180"/>
            <a:ext cx="4667314" cy="262536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89936C36-4BDA-4513-AF23-137660249A37}"/>
              </a:ext>
            </a:extLst>
          </p:cNvPr>
          <p:cNvSpPr>
            <a:spLocks noGrp="1"/>
          </p:cNvSpPr>
          <p:nvPr>
            <p:ph type="ctrTitle"/>
          </p:nvPr>
        </p:nvSpPr>
        <p:spPr/>
        <p:txBody>
          <a:bodyPr/>
          <a:lstStyle/>
          <a:p>
            <a:r>
              <a:rPr lang="en-US" sz="2100" dirty="0" smtClean="0"/>
              <a:t>Tokamaks </a:t>
            </a:r>
            <a:r>
              <a:rPr lang="en-US" sz="2100" dirty="0"/>
              <a:t>represent a key path towards achieving fusion energy</a:t>
            </a:r>
          </a:p>
        </p:txBody>
      </p:sp>
      <p:sp>
        <p:nvSpPr>
          <p:cNvPr id="3" name="TextBox 2">
            <a:extLst>
              <a:ext uri="{FF2B5EF4-FFF2-40B4-BE49-F238E27FC236}">
                <a16:creationId xmlns:a16="http://schemas.microsoft.com/office/drawing/2014/main" id="{604368BA-6C98-FB25-32E3-62A4F72C97DD}"/>
              </a:ext>
            </a:extLst>
          </p:cNvPr>
          <p:cNvSpPr txBox="1"/>
          <p:nvPr/>
        </p:nvSpPr>
        <p:spPr>
          <a:xfrm>
            <a:off x="37815" y="685800"/>
            <a:ext cx="4581321" cy="4247317"/>
          </a:xfrm>
          <a:prstGeom prst="rect">
            <a:avLst/>
          </a:prstGeom>
          <a:noFill/>
        </p:spPr>
        <p:txBody>
          <a:bodyPr wrap="square" rtlCol="0">
            <a:spAutoFit/>
          </a:bodyPr>
          <a:lstStyle/>
          <a:p>
            <a:pPr marL="214313" indent="-214313">
              <a:buFont typeface="Arial" panose="020B0604020202020204" pitchFamily="34" charset="0"/>
              <a:buChar char="•"/>
            </a:pPr>
            <a:r>
              <a:rPr lang="en-US" b="1" dirty="0">
                <a:sym typeface="Wingdings" panose="05000000000000000000" pitchFamily="2" charset="2"/>
              </a:rPr>
              <a:t>Tokamaks are toroidal devices that use </a:t>
            </a:r>
            <a:r>
              <a:rPr lang="en-US" b="1" dirty="0" smtClean="0">
                <a:sym typeface="Wingdings" panose="05000000000000000000" pitchFamily="2" charset="2"/>
              </a:rPr>
              <a:t>toroidal and poloidal magnetic </a:t>
            </a:r>
            <a:r>
              <a:rPr lang="en-US" b="1" dirty="0">
                <a:sym typeface="Wingdings" panose="05000000000000000000" pitchFamily="2" charset="2"/>
              </a:rPr>
              <a:t>fields to confine the </a:t>
            </a:r>
            <a:r>
              <a:rPr lang="en-US" b="1" dirty="0" smtClean="0">
                <a:sym typeface="Wingdings" panose="05000000000000000000" pitchFamily="2" charset="2"/>
              </a:rPr>
              <a:t>plasma</a:t>
            </a:r>
          </a:p>
          <a:p>
            <a:pPr marL="214313" indent="-214313">
              <a:buFont typeface="Arial" panose="020B0604020202020204" pitchFamily="34" charset="0"/>
              <a:buChar char="•"/>
            </a:pPr>
            <a:endParaRPr lang="en-US" b="1" dirty="0" smtClean="0">
              <a:sym typeface="Wingdings" panose="05000000000000000000" pitchFamily="2" charset="2"/>
            </a:endParaRPr>
          </a:p>
          <a:p>
            <a:pPr marL="214313" indent="-214313">
              <a:buFont typeface="Arial" panose="020B0604020202020204" pitchFamily="34" charset="0"/>
              <a:buChar char="•"/>
            </a:pPr>
            <a:r>
              <a:rPr lang="en-US" b="1" dirty="0" smtClean="0"/>
              <a:t>Tokamaks can meet the energy challenge</a:t>
            </a:r>
          </a:p>
          <a:p>
            <a:endParaRPr lang="en-US" b="1" dirty="0">
              <a:sym typeface="Wingdings" panose="05000000000000000000" pitchFamily="2" charset="2"/>
            </a:endParaRPr>
          </a:p>
          <a:p>
            <a:pPr marL="214313" indent="-214313">
              <a:buFont typeface="Arial" panose="020B0604020202020204" pitchFamily="34" charset="0"/>
              <a:buChar char="•"/>
            </a:pPr>
            <a:r>
              <a:rPr lang="en-US" b="1" dirty="0">
                <a:sym typeface="Wingdings" panose="05000000000000000000" pitchFamily="2" charset="2"/>
              </a:rPr>
              <a:t>Two tokamaks in the US (NSTX-U and DIII-D) used to study and model plasma physics for extrapolation to a fusion pilot plant</a:t>
            </a:r>
          </a:p>
          <a:p>
            <a:pPr marL="214313" indent="-214313">
              <a:buFont typeface="Arial" panose="020B0604020202020204" pitchFamily="34" charset="0"/>
              <a:buChar char="•"/>
            </a:pPr>
            <a:endParaRPr lang="en-US" b="1" dirty="0">
              <a:sym typeface="Wingdings" panose="05000000000000000000" pitchFamily="2" charset="2"/>
            </a:endParaRPr>
          </a:p>
          <a:p>
            <a:pPr marL="214313" indent="-214313">
              <a:buFont typeface="Arial" panose="020B0604020202020204" pitchFamily="34" charset="0"/>
              <a:buChar char="•"/>
            </a:pPr>
            <a:r>
              <a:rPr lang="en-US" b="1" dirty="0">
                <a:sym typeface="Wingdings" panose="05000000000000000000" pitchFamily="2" charset="2"/>
              </a:rPr>
              <a:t>Complex environments with many integrated teams and exciting </a:t>
            </a:r>
            <a:r>
              <a:rPr lang="en-US" b="1" dirty="0" smtClean="0">
                <a:sym typeface="Wingdings" panose="05000000000000000000" pitchFamily="2" charset="2"/>
              </a:rPr>
              <a:t>science</a:t>
            </a:r>
            <a:endParaRPr lang="en-US" b="1" dirty="0">
              <a:sym typeface="Wingdings" panose="05000000000000000000" pitchFamily="2" charset="2"/>
            </a:endParaRPr>
          </a:p>
        </p:txBody>
      </p:sp>
    </p:spTree>
    <p:extLst>
      <p:ext uri="{BB962C8B-B14F-4D97-AF65-F5344CB8AC3E}">
        <p14:creationId xmlns:p14="http://schemas.microsoft.com/office/powerpoint/2010/main" val="3454260609"/>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p:txBody>
          <a:bodyPr/>
          <a:lstStyle/>
          <a:p>
            <a:pPr algn="ctr"/>
            <a:r>
              <a:rPr lang="en-US" dirty="0" smtClean="0"/>
              <a:t>Thank you and good luck with your research!</a:t>
            </a:r>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26124" y="770642"/>
            <a:ext cx="5891752" cy="4115020"/>
          </a:xfrm>
          <a:prstGeom prst="rect">
            <a:avLst/>
          </a:prstGeom>
        </p:spPr>
      </p:pic>
    </p:spTree>
    <p:extLst>
      <p:ext uri="{BB962C8B-B14F-4D97-AF65-F5344CB8AC3E}">
        <p14:creationId xmlns:p14="http://schemas.microsoft.com/office/powerpoint/2010/main" val="7363351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rotWithShape="1">
          <a:blip r:embed="rId2"/>
          <a:srcRect l="8603" t="2680" r="3853"/>
          <a:stretch/>
        </p:blipFill>
        <p:spPr>
          <a:xfrm>
            <a:off x="1692128" y="699557"/>
            <a:ext cx="1027322" cy="1037331"/>
          </a:xfrm>
          <a:prstGeom prst="rect">
            <a:avLst/>
          </a:prstGeom>
        </p:spPr>
      </p:pic>
      <p:sp>
        <p:nvSpPr>
          <p:cNvPr id="3" name="Title 2"/>
          <p:cNvSpPr>
            <a:spLocks noGrp="1"/>
          </p:cNvSpPr>
          <p:nvPr>
            <p:ph type="title" idx="4294967295"/>
          </p:nvPr>
        </p:nvSpPr>
        <p:spPr/>
        <p:txBody>
          <a:bodyPr/>
          <a:lstStyle/>
          <a:p>
            <a:pPr algn="ctr"/>
            <a:r>
              <a:rPr lang="en-US" dirty="0" smtClean="0"/>
              <a:t>Who am I? </a:t>
            </a:r>
            <a:endParaRPr lang="en-US" dirty="0"/>
          </a:p>
        </p:txBody>
      </p:sp>
      <p:pic>
        <p:nvPicPr>
          <p:cNvPr id="7" name="Picture 6"/>
          <p:cNvPicPr>
            <a:picLocks noChangeAspect="1"/>
          </p:cNvPicPr>
          <p:nvPr/>
        </p:nvPicPr>
        <p:blipFill rotWithShape="1">
          <a:blip r:embed="rId3"/>
          <a:srcRect l="8873" r="8388"/>
          <a:stretch/>
        </p:blipFill>
        <p:spPr>
          <a:xfrm>
            <a:off x="2960016" y="972922"/>
            <a:ext cx="2384982" cy="1881888"/>
          </a:xfrm>
          <a:prstGeom prst="rect">
            <a:avLst/>
          </a:prstGeom>
        </p:spPr>
      </p:pic>
      <p:pic>
        <p:nvPicPr>
          <p:cNvPr id="5" name="Picture 4"/>
          <p:cNvPicPr>
            <a:picLocks noChangeAspect="1"/>
          </p:cNvPicPr>
          <p:nvPr/>
        </p:nvPicPr>
        <p:blipFill>
          <a:blip r:embed="rId4"/>
          <a:stretch>
            <a:fillRect/>
          </a:stretch>
        </p:blipFill>
        <p:spPr>
          <a:xfrm>
            <a:off x="3748585" y="3543310"/>
            <a:ext cx="1657148" cy="1532382"/>
          </a:xfrm>
          <a:prstGeom prst="rect">
            <a:avLst/>
          </a:prstGeom>
        </p:spPr>
      </p:pic>
      <p:pic>
        <p:nvPicPr>
          <p:cNvPr id="9" name="Picture 8"/>
          <p:cNvPicPr>
            <a:picLocks noChangeAspect="1"/>
          </p:cNvPicPr>
          <p:nvPr/>
        </p:nvPicPr>
        <p:blipFill>
          <a:blip r:embed="rId5"/>
          <a:stretch>
            <a:fillRect/>
          </a:stretch>
        </p:blipFill>
        <p:spPr>
          <a:xfrm>
            <a:off x="2689292" y="2200014"/>
            <a:ext cx="946169" cy="745779"/>
          </a:xfrm>
          <a:prstGeom prst="rect">
            <a:avLst/>
          </a:prstGeom>
        </p:spPr>
      </p:pic>
      <p:pic>
        <p:nvPicPr>
          <p:cNvPr id="11" name="Picture 10"/>
          <p:cNvPicPr>
            <a:picLocks noChangeAspect="1"/>
          </p:cNvPicPr>
          <p:nvPr/>
        </p:nvPicPr>
        <p:blipFill>
          <a:blip r:embed="rId6"/>
          <a:stretch>
            <a:fillRect/>
          </a:stretch>
        </p:blipFill>
        <p:spPr>
          <a:xfrm>
            <a:off x="2811843" y="4600209"/>
            <a:ext cx="987160" cy="473591"/>
          </a:xfrm>
          <a:prstGeom prst="rect">
            <a:avLst/>
          </a:prstGeom>
        </p:spPr>
      </p:pic>
      <p:pic>
        <p:nvPicPr>
          <p:cNvPr id="14" name="Picture 1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736935" y="4044644"/>
            <a:ext cx="1046417" cy="625615"/>
          </a:xfrm>
          <a:prstGeom prst="rect">
            <a:avLst/>
          </a:prstGeom>
        </p:spPr>
      </p:pic>
      <p:pic>
        <p:nvPicPr>
          <p:cNvPr id="16" name="Picture 1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0246" y="685799"/>
            <a:ext cx="1586847" cy="1190135"/>
          </a:xfrm>
          <a:prstGeom prst="rect">
            <a:avLst/>
          </a:prstGeom>
        </p:spPr>
      </p:pic>
      <p:sp>
        <p:nvSpPr>
          <p:cNvPr id="17" name="TextBox 16"/>
          <p:cNvSpPr txBox="1"/>
          <p:nvPr/>
        </p:nvSpPr>
        <p:spPr>
          <a:xfrm>
            <a:off x="-89075" y="1889691"/>
            <a:ext cx="2334293" cy="276999"/>
          </a:xfrm>
          <a:prstGeom prst="rect">
            <a:avLst/>
          </a:prstGeom>
          <a:noFill/>
        </p:spPr>
        <p:txBody>
          <a:bodyPr wrap="none" rtlCol="0">
            <a:spAutoFit/>
          </a:bodyPr>
          <a:lstStyle/>
          <a:p>
            <a:r>
              <a:rPr lang="en-US" sz="1200" b="1" dirty="0"/>
              <a:t>Caltech, BS in Geology, 2002</a:t>
            </a:r>
          </a:p>
        </p:txBody>
      </p:sp>
      <p:sp>
        <p:nvSpPr>
          <p:cNvPr id="18" name="TextBox 17"/>
          <p:cNvSpPr txBox="1"/>
          <p:nvPr/>
        </p:nvSpPr>
        <p:spPr>
          <a:xfrm>
            <a:off x="2623883" y="680402"/>
            <a:ext cx="3057247" cy="276999"/>
          </a:xfrm>
          <a:prstGeom prst="rect">
            <a:avLst/>
          </a:prstGeom>
          <a:noFill/>
        </p:spPr>
        <p:txBody>
          <a:bodyPr wrap="none" rtlCol="0">
            <a:spAutoFit/>
          </a:bodyPr>
          <a:lstStyle/>
          <a:p>
            <a:r>
              <a:rPr lang="en-US" sz="1200" b="1" dirty="0"/>
              <a:t>Caltech, </a:t>
            </a:r>
            <a:r>
              <a:rPr lang="en-US" sz="1200" b="1" dirty="0" smtClean="0"/>
              <a:t>PhD </a:t>
            </a:r>
            <a:r>
              <a:rPr lang="en-US" sz="1200" b="1" dirty="0"/>
              <a:t>in </a:t>
            </a:r>
            <a:r>
              <a:rPr lang="en-US" sz="1200" b="1" dirty="0" smtClean="0"/>
              <a:t>Applied Physics, 2012</a:t>
            </a:r>
            <a:endParaRPr lang="en-US" sz="1200" b="1" dirty="0"/>
          </a:p>
        </p:txBody>
      </p:sp>
      <p:sp>
        <p:nvSpPr>
          <p:cNvPr id="21" name="TextBox 20"/>
          <p:cNvSpPr txBox="1"/>
          <p:nvPr/>
        </p:nvSpPr>
        <p:spPr>
          <a:xfrm>
            <a:off x="237662" y="2986590"/>
            <a:ext cx="2058577" cy="276999"/>
          </a:xfrm>
          <a:prstGeom prst="rect">
            <a:avLst/>
          </a:prstGeom>
          <a:noFill/>
        </p:spPr>
        <p:txBody>
          <a:bodyPr wrap="none" rtlCol="0">
            <a:spAutoFit/>
          </a:bodyPr>
          <a:lstStyle/>
          <a:p>
            <a:r>
              <a:rPr lang="en-US" sz="1200" b="1" dirty="0" smtClean="0"/>
              <a:t>Two years off from school</a:t>
            </a:r>
            <a:endParaRPr lang="en-US" sz="1200" b="1" dirty="0"/>
          </a:p>
        </p:txBody>
      </p:sp>
      <p:sp>
        <p:nvSpPr>
          <p:cNvPr id="22" name="TextBox 21"/>
          <p:cNvSpPr txBox="1"/>
          <p:nvPr/>
        </p:nvSpPr>
        <p:spPr>
          <a:xfrm>
            <a:off x="3446204" y="3286333"/>
            <a:ext cx="2071401" cy="276999"/>
          </a:xfrm>
          <a:prstGeom prst="rect">
            <a:avLst/>
          </a:prstGeom>
          <a:noFill/>
        </p:spPr>
        <p:txBody>
          <a:bodyPr wrap="none" rtlCol="0">
            <a:spAutoFit/>
          </a:bodyPr>
          <a:lstStyle/>
          <a:p>
            <a:r>
              <a:rPr lang="en-US" sz="1200" b="1" dirty="0" smtClean="0"/>
              <a:t>LANL, Postdoc, 2012-2014</a:t>
            </a:r>
            <a:endParaRPr lang="en-US" sz="1200" b="1" dirty="0"/>
          </a:p>
        </p:txBody>
      </p:sp>
      <p:cxnSp>
        <p:nvCxnSpPr>
          <p:cNvPr id="27" name="Straight Arrow Connector 26"/>
          <p:cNvCxnSpPr/>
          <p:nvPr/>
        </p:nvCxnSpPr>
        <p:spPr>
          <a:xfrm>
            <a:off x="3028420" y="3022333"/>
            <a:ext cx="446210" cy="65412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9" name="Straight Arrow Connector 28"/>
          <p:cNvCxnSpPr/>
          <p:nvPr/>
        </p:nvCxnSpPr>
        <p:spPr>
          <a:xfrm>
            <a:off x="457200" y="2198123"/>
            <a:ext cx="356469" cy="77471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pic>
        <p:nvPicPr>
          <p:cNvPr id="33" name="Picture 32"/>
          <p:cNvPicPr>
            <a:picLocks noChangeAspect="1"/>
          </p:cNvPicPr>
          <p:nvPr/>
        </p:nvPicPr>
        <p:blipFill rotWithShape="1">
          <a:blip r:embed="rId9">
            <a:extLst>
              <a:ext uri="{28A0092B-C50C-407E-A947-70E740481C1C}">
                <a14:useLocalDpi xmlns:a14="http://schemas.microsoft.com/office/drawing/2010/main" val="0"/>
              </a:ext>
            </a:extLst>
          </a:blip>
          <a:srcRect l="2005" r="-1" b="22429"/>
          <a:stretch/>
        </p:blipFill>
        <p:spPr>
          <a:xfrm>
            <a:off x="36844" y="3277346"/>
            <a:ext cx="2652448" cy="1133124"/>
          </a:xfrm>
          <a:prstGeom prst="rect">
            <a:avLst/>
          </a:prstGeom>
        </p:spPr>
      </p:pic>
      <p:pic>
        <p:nvPicPr>
          <p:cNvPr id="32" name="Picture 3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91246" y="4270103"/>
            <a:ext cx="1580695" cy="803698"/>
          </a:xfrm>
          <a:prstGeom prst="rect">
            <a:avLst/>
          </a:prstGeom>
        </p:spPr>
      </p:pic>
      <p:cxnSp>
        <p:nvCxnSpPr>
          <p:cNvPr id="37" name="Straight Arrow Connector 36"/>
          <p:cNvCxnSpPr/>
          <p:nvPr/>
        </p:nvCxnSpPr>
        <p:spPr>
          <a:xfrm flipV="1">
            <a:off x="1872933" y="2334663"/>
            <a:ext cx="699106" cy="520147"/>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3491575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rotWithShape="1">
          <a:blip r:embed="rId2"/>
          <a:srcRect l="8603" t="2680" r="3853"/>
          <a:stretch/>
        </p:blipFill>
        <p:spPr>
          <a:xfrm>
            <a:off x="1692128" y="699557"/>
            <a:ext cx="1027322" cy="1037331"/>
          </a:xfrm>
          <a:prstGeom prst="rect">
            <a:avLst/>
          </a:prstGeom>
        </p:spPr>
      </p:pic>
      <p:sp>
        <p:nvSpPr>
          <p:cNvPr id="3" name="Title 2"/>
          <p:cNvSpPr>
            <a:spLocks noGrp="1"/>
          </p:cNvSpPr>
          <p:nvPr>
            <p:ph type="title" idx="4294967295"/>
          </p:nvPr>
        </p:nvSpPr>
        <p:spPr/>
        <p:txBody>
          <a:bodyPr/>
          <a:lstStyle/>
          <a:p>
            <a:pPr algn="ctr"/>
            <a:r>
              <a:rPr lang="en-US" dirty="0" smtClean="0"/>
              <a:t>Who am I? </a:t>
            </a:r>
            <a:endParaRPr lang="en-US" dirty="0"/>
          </a:p>
        </p:txBody>
      </p:sp>
      <p:pic>
        <p:nvPicPr>
          <p:cNvPr id="7" name="Picture 6"/>
          <p:cNvPicPr>
            <a:picLocks noChangeAspect="1"/>
          </p:cNvPicPr>
          <p:nvPr/>
        </p:nvPicPr>
        <p:blipFill rotWithShape="1">
          <a:blip r:embed="rId3"/>
          <a:srcRect l="8873" r="8388"/>
          <a:stretch/>
        </p:blipFill>
        <p:spPr>
          <a:xfrm>
            <a:off x="2960016" y="972922"/>
            <a:ext cx="2384982" cy="1881888"/>
          </a:xfrm>
          <a:prstGeom prst="rect">
            <a:avLst/>
          </a:prstGeom>
        </p:spPr>
      </p:pic>
      <p:pic>
        <p:nvPicPr>
          <p:cNvPr id="5" name="Picture 4"/>
          <p:cNvPicPr>
            <a:picLocks noChangeAspect="1"/>
          </p:cNvPicPr>
          <p:nvPr/>
        </p:nvPicPr>
        <p:blipFill>
          <a:blip r:embed="rId4"/>
          <a:stretch>
            <a:fillRect/>
          </a:stretch>
        </p:blipFill>
        <p:spPr>
          <a:xfrm>
            <a:off x="3748585" y="3543310"/>
            <a:ext cx="1657148" cy="1532382"/>
          </a:xfrm>
          <a:prstGeom prst="rect">
            <a:avLst/>
          </a:prstGeom>
        </p:spPr>
      </p:pic>
      <p:pic>
        <p:nvPicPr>
          <p:cNvPr id="6" name="Picture 5"/>
          <p:cNvPicPr>
            <a:picLocks noChangeAspect="1"/>
          </p:cNvPicPr>
          <p:nvPr/>
        </p:nvPicPr>
        <p:blipFill rotWithShape="1">
          <a:blip r:embed="rId5">
            <a:extLst>
              <a:ext uri="{28A0092B-C50C-407E-A947-70E740481C1C}">
                <a14:useLocalDpi xmlns:a14="http://schemas.microsoft.com/office/drawing/2010/main" val="0"/>
              </a:ext>
            </a:extLst>
          </a:blip>
          <a:srcRect l="8430" t="1" r="25355" b="2090"/>
          <a:stretch/>
        </p:blipFill>
        <p:spPr>
          <a:xfrm rot="5400000">
            <a:off x="6119423" y="1090264"/>
            <a:ext cx="3225743" cy="2683017"/>
          </a:xfrm>
          <a:prstGeom prst="rect">
            <a:avLst/>
          </a:prstGeom>
        </p:spPr>
      </p:pic>
      <p:pic>
        <p:nvPicPr>
          <p:cNvPr id="9" name="Picture 8"/>
          <p:cNvPicPr>
            <a:picLocks noChangeAspect="1"/>
          </p:cNvPicPr>
          <p:nvPr/>
        </p:nvPicPr>
        <p:blipFill>
          <a:blip r:embed="rId6"/>
          <a:stretch>
            <a:fillRect/>
          </a:stretch>
        </p:blipFill>
        <p:spPr>
          <a:xfrm>
            <a:off x="2689292" y="2200014"/>
            <a:ext cx="946169" cy="745779"/>
          </a:xfrm>
          <a:prstGeom prst="rect">
            <a:avLst/>
          </a:prstGeom>
        </p:spPr>
      </p:pic>
      <p:pic>
        <p:nvPicPr>
          <p:cNvPr id="11" name="Picture 10"/>
          <p:cNvPicPr>
            <a:picLocks noChangeAspect="1"/>
          </p:cNvPicPr>
          <p:nvPr/>
        </p:nvPicPr>
        <p:blipFill>
          <a:blip r:embed="rId7"/>
          <a:stretch>
            <a:fillRect/>
          </a:stretch>
        </p:blipFill>
        <p:spPr>
          <a:xfrm>
            <a:off x="2811843" y="4600209"/>
            <a:ext cx="987160" cy="473591"/>
          </a:xfrm>
          <a:prstGeom prst="rect">
            <a:avLst/>
          </a:prstGeom>
        </p:spPr>
      </p:pic>
      <p:pic>
        <p:nvPicPr>
          <p:cNvPr id="12" name="Picture 11"/>
          <p:cNvPicPr>
            <a:picLocks noChangeAspect="1"/>
          </p:cNvPicPr>
          <p:nvPr/>
        </p:nvPicPr>
        <p:blipFill>
          <a:blip r:embed="rId8"/>
          <a:stretch>
            <a:fillRect/>
          </a:stretch>
        </p:blipFill>
        <p:spPr>
          <a:xfrm>
            <a:off x="8342776" y="679424"/>
            <a:ext cx="795487" cy="1045791"/>
          </a:xfrm>
          <a:prstGeom prst="rect">
            <a:avLst/>
          </a:prstGeom>
        </p:spPr>
      </p:pic>
      <p:pic>
        <p:nvPicPr>
          <p:cNvPr id="14" name="Picture 1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736935" y="4044644"/>
            <a:ext cx="1046417" cy="625615"/>
          </a:xfrm>
          <a:prstGeom prst="rect">
            <a:avLst/>
          </a:prstGeom>
        </p:spPr>
      </p:pic>
      <p:pic>
        <p:nvPicPr>
          <p:cNvPr id="15" name="Picture 14"/>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201320" y="4609314"/>
            <a:ext cx="942680" cy="534186"/>
          </a:xfrm>
          <a:prstGeom prst="rect">
            <a:avLst/>
          </a:prstGeom>
        </p:spPr>
      </p:pic>
      <p:pic>
        <p:nvPicPr>
          <p:cNvPr id="16" name="Picture 15"/>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0246" y="685799"/>
            <a:ext cx="1586847" cy="1190135"/>
          </a:xfrm>
          <a:prstGeom prst="rect">
            <a:avLst/>
          </a:prstGeom>
        </p:spPr>
      </p:pic>
      <p:sp>
        <p:nvSpPr>
          <p:cNvPr id="17" name="TextBox 16"/>
          <p:cNvSpPr txBox="1"/>
          <p:nvPr/>
        </p:nvSpPr>
        <p:spPr>
          <a:xfrm>
            <a:off x="-89075" y="1889691"/>
            <a:ext cx="2334293" cy="276999"/>
          </a:xfrm>
          <a:prstGeom prst="rect">
            <a:avLst/>
          </a:prstGeom>
          <a:noFill/>
        </p:spPr>
        <p:txBody>
          <a:bodyPr wrap="none" rtlCol="0">
            <a:spAutoFit/>
          </a:bodyPr>
          <a:lstStyle/>
          <a:p>
            <a:r>
              <a:rPr lang="en-US" sz="1200" b="1" dirty="0"/>
              <a:t>Caltech, BS in Geology, 2002</a:t>
            </a:r>
          </a:p>
        </p:txBody>
      </p:sp>
      <p:sp>
        <p:nvSpPr>
          <p:cNvPr id="18" name="TextBox 17"/>
          <p:cNvSpPr txBox="1"/>
          <p:nvPr/>
        </p:nvSpPr>
        <p:spPr>
          <a:xfrm>
            <a:off x="2623883" y="680402"/>
            <a:ext cx="3057247" cy="276999"/>
          </a:xfrm>
          <a:prstGeom prst="rect">
            <a:avLst/>
          </a:prstGeom>
          <a:noFill/>
        </p:spPr>
        <p:txBody>
          <a:bodyPr wrap="none" rtlCol="0">
            <a:spAutoFit/>
          </a:bodyPr>
          <a:lstStyle/>
          <a:p>
            <a:r>
              <a:rPr lang="en-US" sz="1200" b="1" dirty="0"/>
              <a:t>Caltech, </a:t>
            </a:r>
            <a:r>
              <a:rPr lang="en-US" sz="1200" b="1" dirty="0" smtClean="0"/>
              <a:t>PhD </a:t>
            </a:r>
            <a:r>
              <a:rPr lang="en-US" sz="1200" b="1" dirty="0"/>
              <a:t>in </a:t>
            </a:r>
            <a:r>
              <a:rPr lang="en-US" sz="1200" b="1" dirty="0" smtClean="0"/>
              <a:t>Applied Physics, 2012</a:t>
            </a:r>
            <a:endParaRPr lang="en-US" sz="1200" b="1" dirty="0"/>
          </a:p>
        </p:txBody>
      </p:sp>
      <p:sp>
        <p:nvSpPr>
          <p:cNvPr id="21" name="TextBox 20"/>
          <p:cNvSpPr txBox="1"/>
          <p:nvPr/>
        </p:nvSpPr>
        <p:spPr>
          <a:xfrm>
            <a:off x="237662" y="2986590"/>
            <a:ext cx="2058577" cy="276999"/>
          </a:xfrm>
          <a:prstGeom prst="rect">
            <a:avLst/>
          </a:prstGeom>
          <a:noFill/>
        </p:spPr>
        <p:txBody>
          <a:bodyPr wrap="none" rtlCol="0">
            <a:spAutoFit/>
          </a:bodyPr>
          <a:lstStyle/>
          <a:p>
            <a:r>
              <a:rPr lang="en-US" sz="1200" b="1" dirty="0" smtClean="0"/>
              <a:t>Two years off from school</a:t>
            </a:r>
            <a:endParaRPr lang="en-US" sz="1200" b="1" dirty="0"/>
          </a:p>
        </p:txBody>
      </p:sp>
      <p:sp>
        <p:nvSpPr>
          <p:cNvPr id="22" name="TextBox 21"/>
          <p:cNvSpPr txBox="1"/>
          <p:nvPr/>
        </p:nvSpPr>
        <p:spPr>
          <a:xfrm>
            <a:off x="3446204" y="3286333"/>
            <a:ext cx="2071401" cy="276999"/>
          </a:xfrm>
          <a:prstGeom prst="rect">
            <a:avLst/>
          </a:prstGeom>
          <a:noFill/>
        </p:spPr>
        <p:txBody>
          <a:bodyPr wrap="none" rtlCol="0">
            <a:spAutoFit/>
          </a:bodyPr>
          <a:lstStyle/>
          <a:p>
            <a:r>
              <a:rPr lang="en-US" sz="1200" b="1" dirty="0" smtClean="0"/>
              <a:t>LANL, Postdoc, 2012-2014</a:t>
            </a:r>
            <a:endParaRPr lang="en-US" sz="1200" b="1" dirty="0"/>
          </a:p>
        </p:txBody>
      </p:sp>
      <p:sp>
        <p:nvSpPr>
          <p:cNvPr id="23" name="TextBox 22"/>
          <p:cNvSpPr txBox="1"/>
          <p:nvPr/>
        </p:nvSpPr>
        <p:spPr>
          <a:xfrm>
            <a:off x="7355511" y="3997651"/>
            <a:ext cx="1861407" cy="646331"/>
          </a:xfrm>
          <a:prstGeom prst="rect">
            <a:avLst/>
          </a:prstGeom>
          <a:noFill/>
        </p:spPr>
        <p:txBody>
          <a:bodyPr wrap="none" rtlCol="0">
            <a:spAutoFit/>
          </a:bodyPr>
          <a:lstStyle/>
          <a:p>
            <a:r>
              <a:rPr lang="en-US" sz="1200" b="1" dirty="0" smtClean="0"/>
              <a:t>General Atomics, </a:t>
            </a:r>
            <a:br>
              <a:rPr lang="en-US" sz="1200" b="1" dirty="0" smtClean="0"/>
            </a:br>
            <a:r>
              <a:rPr lang="en-US" sz="1200" b="1" dirty="0" smtClean="0"/>
              <a:t>Staff scientist at DIII-D, </a:t>
            </a:r>
            <a:br>
              <a:rPr lang="en-US" sz="1200" b="1" dirty="0" smtClean="0"/>
            </a:br>
            <a:r>
              <a:rPr lang="en-US" sz="1200" b="1" dirty="0" smtClean="0"/>
              <a:t>2014-present</a:t>
            </a:r>
            <a:endParaRPr lang="en-US" sz="1200" b="1" dirty="0"/>
          </a:p>
        </p:txBody>
      </p:sp>
      <p:cxnSp>
        <p:nvCxnSpPr>
          <p:cNvPr id="25" name="Straight Arrow Connector 24"/>
          <p:cNvCxnSpPr/>
          <p:nvPr/>
        </p:nvCxnSpPr>
        <p:spPr>
          <a:xfrm flipV="1">
            <a:off x="5533191" y="2945793"/>
            <a:ext cx="745723" cy="617539"/>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7" name="Straight Arrow Connector 26"/>
          <p:cNvCxnSpPr/>
          <p:nvPr/>
        </p:nvCxnSpPr>
        <p:spPr>
          <a:xfrm>
            <a:off x="3028420" y="3022333"/>
            <a:ext cx="446210" cy="65412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9" name="Straight Arrow Connector 28"/>
          <p:cNvCxnSpPr/>
          <p:nvPr/>
        </p:nvCxnSpPr>
        <p:spPr>
          <a:xfrm>
            <a:off x="457200" y="2198123"/>
            <a:ext cx="356469" cy="77471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pic>
        <p:nvPicPr>
          <p:cNvPr id="33" name="Picture 32"/>
          <p:cNvPicPr>
            <a:picLocks noChangeAspect="1"/>
          </p:cNvPicPr>
          <p:nvPr/>
        </p:nvPicPr>
        <p:blipFill rotWithShape="1">
          <a:blip r:embed="rId12">
            <a:extLst>
              <a:ext uri="{28A0092B-C50C-407E-A947-70E740481C1C}">
                <a14:useLocalDpi xmlns:a14="http://schemas.microsoft.com/office/drawing/2010/main" val="0"/>
              </a:ext>
            </a:extLst>
          </a:blip>
          <a:srcRect l="2005" r="-1" b="22429"/>
          <a:stretch/>
        </p:blipFill>
        <p:spPr>
          <a:xfrm>
            <a:off x="36844" y="3277346"/>
            <a:ext cx="2652448" cy="1133124"/>
          </a:xfrm>
          <a:prstGeom prst="rect">
            <a:avLst/>
          </a:prstGeom>
        </p:spPr>
      </p:pic>
      <p:pic>
        <p:nvPicPr>
          <p:cNvPr id="32" name="Picture 31"/>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91246" y="4270103"/>
            <a:ext cx="1580695" cy="803698"/>
          </a:xfrm>
          <a:prstGeom prst="rect">
            <a:avLst/>
          </a:prstGeom>
        </p:spPr>
      </p:pic>
      <p:cxnSp>
        <p:nvCxnSpPr>
          <p:cNvPr id="37" name="Straight Arrow Connector 36"/>
          <p:cNvCxnSpPr/>
          <p:nvPr/>
        </p:nvCxnSpPr>
        <p:spPr>
          <a:xfrm flipV="1">
            <a:off x="1872933" y="2334663"/>
            <a:ext cx="699106" cy="520147"/>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pic>
        <p:nvPicPr>
          <p:cNvPr id="4" name="Picture 3"/>
          <p:cNvPicPr>
            <a:picLocks noChangeAspect="1"/>
          </p:cNvPicPr>
          <p:nvPr/>
        </p:nvPicPr>
        <p:blipFill rotWithShape="1">
          <a:blip r:embed="rId14">
            <a:extLst>
              <a:ext uri="{28A0092B-C50C-407E-A947-70E740481C1C}">
                <a14:useLocalDpi xmlns:a14="http://schemas.microsoft.com/office/drawing/2010/main" val="0"/>
              </a:ext>
            </a:extLst>
          </a:blip>
          <a:srcRect l="866" t="-936" r="14601" b="12111"/>
          <a:stretch/>
        </p:blipFill>
        <p:spPr>
          <a:xfrm>
            <a:off x="5730739" y="3839277"/>
            <a:ext cx="1580071" cy="1245225"/>
          </a:xfrm>
          <a:prstGeom prst="rect">
            <a:avLst/>
          </a:prstGeom>
        </p:spPr>
      </p:pic>
      <p:pic>
        <p:nvPicPr>
          <p:cNvPr id="2" name="Picture 1"/>
          <p:cNvPicPr>
            <a:picLocks noChangeAspect="1"/>
          </p:cNvPicPr>
          <p:nvPr/>
        </p:nvPicPr>
        <p:blipFill rotWithShape="1">
          <a:blip r:embed="rId15">
            <a:extLst>
              <a:ext uri="{28A0092B-C50C-407E-A947-70E740481C1C}">
                <a14:useLocalDpi xmlns:a14="http://schemas.microsoft.com/office/drawing/2010/main" val="0"/>
              </a:ext>
            </a:extLst>
          </a:blip>
          <a:srcRect l="24485" t="2328" r="26031"/>
          <a:stretch/>
        </p:blipFill>
        <p:spPr>
          <a:xfrm>
            <a:off x="5681130" y="699557"/>
            <a:ext cx="1276934" cy="1681566"/>
          </a:xfrm>
          <a:prstGeom prst="rect">
            <a:avLst/>
          </a:prstGeom>
        </p:spPr>
      </p:pic>
    </p:spTree>
    <p:extLst>
      <p:ext uri="{BB962C8B-B14F-4D97-AF65-F5344CB8AC3E}">
        <p14:creationId xmlns:p14="http://schemas.microsoft.com/office/powerpoint/2010/main" val="120281629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p:txBody>
          <a:bodyPr/>
          <a:lstStyle/>
          <a:p>
            <a:r>
              <a:rPr lang="en-US" dirty="0" smtClean="0"/>
              <a:t>I didn’t get very far!</a:t>
            </a:r>
            <a:endParaRPr lang="en-US" dirty="0"/>
          </a:p>
        </p:txBody>
      </p:sp>
      <p:pic>
        <p:nvPicPr>
          <p:cNvPr id="4" name="Picture 3"/>
          <p:cNvPicPr>
            <a:picLocks noChangeAspect="1"/>
          </p:cNvPicPr>
          <p:nvPr/>
        </p:nvPicPr>
        <p:blipFill>
          <a:blip r:embed="rId2"/>
          <a:stretch>
            <a:fillRect/>
          </a:stretch>
        </p:blipFill>
        <p:spPr>
          <a:xfrm>
            <a:off x="749437" y="777115"/>
            <a:ext cx="7643587" cy="4247365"/>
          </a:xfrm>
          <a:prstGeom prst="rect">
            <a:avLst/>
          </a:prstGeom>
        </p:spPr>
      </p:pic>
      <p:sp>
        <p:nvSpPr>
          <p:cNvPr id="5" name="TextBox 4"/>
          <p:cNvSpPr txBox="1"/>
          <p:nvPr/>
        </p:nvSpPr>
        <p:spPr>
          <a:xfrm>
            <a:off x="6278251" y="4336330"/>
            <a:ext cx="1253869" cy="369332"/>
          </a:xfrm>
          <a:prstGeom prst="rect">
            <a:avLst/>
          </a:prstGeom>
          <a:noFill/>
        </p:spPr>
        <p:txBody>
          <a:bodyPr wrap="none" rtlCol="0">
            <a:spAutoFit/>
          </a:bodyPr>
          <a:lstStyle/>
          <a:p>
            <a:r>
              <a:rPr lang="en-US" b="1" dirty="0" smtClean="0">
                <a:solidFill>
                  <a:srgbClr val="FBC02D"/>
                </a:solidFill>
              </a:rPr>
              <a:t>Born here</a:t>
            </a:r>
            <a:endParaRPr lang="en-US" b="1" dirty="0">
              <a:solidFill>
                <a:srgbClr val="FBC02D"/>
              </a:solidFill>
            </a:endParaRPr>
          </a:p>
        </p:txBody>
      </p:sp>
      <p:sp>
        <p:nvSpPr>
          <p:cNvPr id="6" name="TextBox 5"/>
          <p:cNvSpPr txBox="1"/>
          <p:nvPr/>
        </p:nvSpPr>
        <p:spPr>
          <a:xfrm>
            <a:off x="4646644" y="1509388"/>
            <a:ext cx="797013" cy="369332"/>
          </a:xfrm>
          <a:prstGeom prst="rect">
            <a:avLst/>
          </a:prstGeom>
          <a:noFill/>
        </p:spPr>
        <p:txBody>
          <a:bodyPr wrap="none" rtlCol="0">
            <a:spAutoFit/>
          </a:bodyPr>
          <a:lstStyle/>
          <a:p>
            <a:r>
              <a:rPr lang="en-US" b="1" dirty="0" smtClean="0">
                <a:solidFill>
                  <a:srgbClr val="FBC02D"/>
                </a:solidFill>
              </a:rPr>
              <a:t>DIII-D</a:t>
            </a:r>
            <a:endParaRPr lang="en-US" b="1" dirty="0">
              <a:solidFill>
                <a:srgbClr val="FBC02D"/>
              </a:solidFill>
            </a:endParaRPr>
          </a:p>
        </p:txBody>
      </p:sp>
      <p:sp>
        <p:nvSpPr>
          <p:cNvPr id="7" name="TextBox 6"/>
          <p:cNvSpPr txBox="1"/>
          <p:nvPr/>
        </p:nvSpPr>
        <p:spPr>
          <a:xfrm>
            <a:off x="4686161" y="2610993"/>
            <a:ext cx="857927" cy="369332"/>
          </a:xfrm>
          <a:prstGeom prst="rect">
            <a:avLst/>
          </a:prstGeom>
          <a:noFill/>
        </p:spPr>
        <p:txBody>
          <a:bodyPr wrap="none" rtlCol="0">
            <a:spAutoFit/>
          </a:bodyPr>
          <a:lstStyle/>
          <a:p>
            <a:r>
              <a:rPr lang="en-US" b="1" dirty="0" smtClean="0">
                <a:solidFill>
                  <a:srgbClr val="FBC02D"/>
                </a:solidFill>
              </a:rPr>
              <a:t>Office</a:t>
            </a:r>
            <a:endParaRPr lang="en-US" b="1" dirty="0">
              <a:solidFill>
                <a:srgbClr val="FBC02D"/>
              </a:solidFill>
            </a:endParaRPr>
          </a:p>
        </p:txBody>
      </p:sp>
    </p:spTree>
    <p:extLst>
      <p:ext uri="{BB962C8B-B14F-4D97-AF65-F5344CB8AC3E}">
        <p14:creationId xmlns:p14="http://schemas.microsoft.com/office/powerpoint/2010/main" val="250358207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sz="2400" dirty="0" smtClean="0"/>
              <a:t>Overview/review of key ideas</a:t>
            </a:r>
          </a:p>
          <a:p>
            <a:r>
              <a:rPr lang="en-US" sz="2400" dirty="0" smtClean="0"/>
              <a:t>How does a tokamak work?</a:t>
            </a:r>
          </a:p>
          <a:p>
            <a:pPr lvl="1"/>
            <a:r>
              <a:rPr lang="en-US" sz="2200" dirty="0" smtClean="0"/>
              <a:t>Nested flux surfaces</a:t>
            </a:r>
          </a:p>
          <a:p>
            <a:pPr lvl="1"/>
            <a:r>
              <a:rPr lang="en-US" sz="2200" dirty="0" smtClean="0"/>
              <a:t>Shaping</a:t>
            </a:r>
          </a:p>
          <a:p>
            <a:pPr lvl="1"/>
            <a:r>
              <a:rPr lang="en-US" sz="2200" dirty="0" smtClean="0"/>
              <a:t>Heating and current drive</a:t>
            </a:r>
          </a:p>
          <a:p>
            <a:r>
              <a:rPr lang="en-US" sz="2400" dirty="0" smtClean="0"/>
              <a:t>Some current research areas</a:t>
            </a:r>
          </a:p>
          <a:p>
            <a:r>
              <a:rPr lang="en-US" sz="2400" dirty="0" smtClean="0"/>
              <a:t>How can you get involved?</a:t>
            </a:r>
          </a:p>
          <a:p>
            <a:endParaRPr lang="en-US" sz="2400" dirty="0"/>
          </a:p>
        </p:txBody>
      </p:sp>
      <p:sp>
        <p:nvSpPr>
          <p:cNvPr id="3" name="Title 2"/>
          <p:cNvSpPr>
            <a:spLocks noGrp="1"/>
          </p:cNvSpPr>
          <p:nvPr>
            <p:ph type="title" idx="4294967295"/>
          </p:nvPr>
        </p:nvSpPr>
        <p:spPr>
          <a:xfrm>
            <a:off x="457200" y="162943"/>
            <a:ext cx="8229601" cy="369743"/>
          </a:xfrm>
        </p:spPr>
        <p:txBody>
          <a:bodyPr/>
          <a:lstStyle/>
          <a:p>
            <a:pPr algn="ctr"/>
            <a:r>
              <a:rPr lang="en-US" dirty="0" smtClean="0"/>
              <a:t>Where are we going?</a:t>
            </a:r>
            <a:endParaRPr lang="en-US" dirty="0"/>
          </a:p>
        </p:txBody>
      </p:sp>
    </p:spTree>
    <p:extLst>
      <p:ext uri="{BB962C8B-B14F-4D97-AF65-F5344CB8AC3E}">
        <p14:creationId xmlns:p14="http://schemas.microsoft.com/office/powerpoint/2010/main" val="229405799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What have you learned so far about fusion?</a:t>
            </a:r>
            <a:endParaRPr lang="en-US" dirty="0"/>
          </a:p>
        </p:txBody>
      </p:sp>
      <p:sp>
        <p:nvSpPr>
          <p:cNvPr id="4" name="Content Placeholder 3"/>
          <p:cNvSpPr>
            <a:spLocks noGrp="1"/>
          </p:cNvSpPr>
          <p:nvPr>
            <p:ph idx="10"/>
          </p:nvPr>
        </p:nvSpPr>
        <p:spPr>
          <a:xfrm>
            <a:off x="273376" y="801276"/>
            <a:ext cx="4760536" cy="3775279"/>
          </a:xfrm>
        </p:spPr>
        <p:txBody>
          <a:bodyPr/>
          <a:lstStyle/>
          <a:p>
            <a:r>
              <a:rPr lang="en-US" dirty="0" smtClean="0"/>
              <a:t>Fusion is a clean, safe type of nuclear power with abundant fuel</a:t>
            </a:r>
          </a:p>
          <a:p>
            <a:r>
              <a:rPr lang="en-US" dirty="0" smtClean="0"/>
              <a:t>“Easiest” reaction is D-T</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99192" y="1348032"/>
            <a:ext cx="3831687" cy="2931736"/>
          </a:xfrm>
          <a:prstGeom prst="rect">
            <a:avLst/>
          </a:prstGeom>
        </p:spPr>
      </p:pic>
      <p:sp>
        <p:nvSpPr>
          <p:cNvPr id="8" name="TextBox 7">
            <a:extLst>
              <a:ext uri="{FF2B5EF4-FFF2-40B4-BE49-F238E27FC236}">
                <a16:creationId xmlns:a16="http://schemas.microsoft.com/office/drawing/2014/main" id="{6698BD6B-81F0-0017-5C66-5E255ADF56EF}"/>
              </a:ext>
            </a:extLst>
          </p:cNvPr>
          <p:cNvSpPr txBox="1"/>
          <p:nvPr/>
        </p:nvSpPr>
        <p:spPr>
          <a:xfrm>
            <a:off x="6335305" y="4720333"/>
            <a:ext cx="1939619" cy="219291"/>
          </a:xfrm>
          <a:prstGeom prst="rect">
            <a:avLst/>
          </a:prstGeom>
          <a:noFill/>
        </p:spPr>
        <p:txBody>
          <a:bodyPr wrap="square" rtlCol="0">
            <a:spAutoFit/>
          </a:bodyPr>
          <a:lstStyle/>
          <a:p>
            <a:r>
              <a:rPr lang="en-US" sz="825" dirty="0">
                <a:hlinkClick r:id="rId3"/>
              </a:rPr>
              <a:t>Wurzel et al, </a:t>
            </a:r>
            <a:r>
              <a:rPr lang="en-US" sz="825" dirty="0" err="1">
                <a:hlinkClick r:id="rId3"/>
              </a:rPr>
              <a:t>PoP</a:t>
            </a:r>
            <a:r>
              <a:rPr lang="en-US" sz="825" dirty="0">
                <a:hlinkClick r:id="rId3"/>
              </a:rPr>
              <a:t> 29, 062103 (2022)</a:t>
            </a:r>
            <a:endParaRPr lang="en-US" sz="825" dirty="0"/>
          </a:p>
        </p:txBody>
      </p:sp>
      <p:sp>
        <p:nvSpPr>
          <p:cNvPr id="9" name="TextBox 8"/>
          <p:cNvSpPr txBox="1"/>
          <p:nvPr/>
        </p:nvSpPr>
        <p:spPr>
          <a:xfrm>
            <a:off x="3518579" y="1544745"/>
            <a:ext cx="1641796" cy="276999"/>
          </a:xfrm>
          <a:prstGeom prst="rect">
            <a:avLst/>
          </a:prstGeom>
          <a:solidFill>
            <a:srgbClr val="FFFF00"/>
          </a:solidFill>
        </p:spPr>
        <p:txBody>
          <a:bodyPr wrap="none" rtlCol="0">
            <a:spAutoFit/>
          </a:bodyPr>
          <a:lstStyle/>
          <a:p>
            <a:r>
              <a:rPr lang="en-US" sz="1200" dirty="0" smtClean="0"/>
              <a:t>See </a:t>
            </a:r>
            <a:r>
              <a:rPr lang="en-US" sz="1200" i="1" dirty="0"/>
              <a:t>Srinivasan</a:t>
            </a:r>
            <a:r>
              <a:rPr lang="en-US" sz="1200" dirty="0" smtClean="0"/>
              <a:t>, 6/10</a:t>
            </a:r>
            <a:endParaRPr lang="en-US" sz="1200" dirty="0"/>
          </a:p>
        </p:txBody>
      </p:sp>
    </p:spTree>
    <p:extLst>
      <p:ext uri="{BB962C8B-B14F-4D97-AF65-F5344CB8AC3E}">
        <p14:creationId xmlns:p14="http://schemas.microsoft.com/office/powerpoint/2010/main" val="1531135256"/>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ustin">
      <a:majorFont>
        <a:latin typeface="Century Gothic"/>
        <a:ea typeface=""/>
        <a:cs typeface=""/>
        <a:font script="Jpan" typeface="ＭＳ ゴシック"/>
        <a:font script="Hang" typeface="HY중고딕"/>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6369B9D3D75DB42A4294084EDAAF6E5" ma:contentTypeVersion="0" ma:contentTypeDescription="Create a new document." ma:contentTypeScope="" ma:versionID="7e38bf45e10ee7b0fbd3e3157880acb6">
  <xsd:schema xmlns:xsd="http://www.w3.org/2001/XMLSchema" xmlns:xs="http://www.w3.org/2001/XMLSchema" xmlns:p="http://schemas.microsoft.com/office/2006/metadata/properties" xmlns:ns2="50f8ad0e-3adf-474a-b561-af233bba80c3" targetNamespace="http://schemas.microsoft.com/office/2006/metadata/properties" ma:root="true" ma:fieldsID="b33b643bbdfd4d537c93bcee433d79e6" ns2:_="">
    <xsd:import namespace="50f8ad0e-3adf-474a-b561-af233bba80c3"/>
    <xsd:element name="properties">
      <xsd:complexType>
        <xsd:sequence>
          <xsd:element name="documentManagement">
            <xsd:complexType>
              <xsd:all>
                <xsd:element ref="ns2:_dlc_DocId" minOccurs="0"/>
                <xsd:element ref="ns2:_dlc_DocIdUrl" minOccurs="0"/>
                <xsd:element ref="ns2:_dlc_DocIdPersist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0f8ad0e-3adf-474a-b561-af233bba80c3"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Version xmlns="http://schemas.microsoft.com/sharepoint/v3/fields" xsi:nil="true"/>
    <_Status xmlns="http://schemas.microsoft.com/sharepoint/v3/fields">Not Started</_Status>
  </documentManagement>
</p:properties>
</file>

<file path=customXml/item3.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4.xml><?xml version="1.0" encoding="utf-8"?>
<?mso-contentType ?>
<FormTemplates xmlns="http://schemas.microsoft.com/sharepoint/v3/contenttype/forms">
  <Display>DocumentLibraryForm</Display>
  <Edit>DocumentLibraryForm</Edit>
  <New>DocumentLibraryForm</New>
</FormTemplates>
</file>

<file path=customXml/item5.xml><?xml version="1.0" encoding="utf-8"?>
<LongProperties xmlns="http://schemas.microsoft.com/office/2006/metadata/longProperties"/>
</file>

<file path=customXml/itemProps1.xml><?xml version="1.0" encoding="utf-8"?>
<ds:datastoreItem xmlns:ds="http://schemas.openxmlformats.org/officeDocument/2006/customXml" ds:itemID="{A3D4A31B-A513-40EC-9431-6913F0F5576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0f8ad0e-3adf-474a-b561-af233bba80c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7B6F2769-7194-4217-93D3-3AF3A4742282}">
  <ds:schemaRefs>
    <ds:schemaRef ds:uri="http://schemas.microsoft.com/office/2006/metadata/properties"/>
    <ds:schemaRef ds:uri="http://schemas.microsoft.com/office/infopath/2007/PartnerControls"/>
    <ds:schemaRef ds:uri="http://schemas.microsoft.com/sharepoint/v3/fields"/>
  </ds:schemaRefs>
</ds:datastoreItem>
</file>

<file path=customXml/itemProps3.xml><?xml version="1.0" encoding="utf-8"?>
<ds:datastoreItem xmlns:ds="http://schemas.openxmlformats.org/officeDocument/2006/customXml" ds:itemID="{3FFAC3F7-43B0-4D91-8B53-BF3319ED7AD0}">
  <ds:schemaRefs>
    <ds:schemaRef ds:uri="http://schemas.microsoft.com/sharepoint/events"/>
  </ds:schemaRefs>
</ds:datastoreItem>
</file>

<file path=customXml/itemProps4.xml><?xml version="1.0" encoding="utf-8"?>
<ds:datastoreItem xmlns:ds="http://schemas.openxmlformats.org/officeDocument/2006/customXml" ds:itemID="{87D2A1B0-FF3E-4009-940D-AED0EB70AA20}">
  <ds:schemaRefs>
    <ds:schemaRef ds:uri="http://schemas.microsoft.com/sharepoint/v3/contenttype/forms"/>
  </ds:schemaRefs>
</ds:datastoreItem>
</file>

<file path=customXml/itemProps5.xml><?xml version="1.0" encoding="utf-8"?>
<ds:datastoreItem xmlns:ds="http://schemas.openxmlformats.org/officeDocument/2006/customXml" ds:itemID="{73886BB1-D027-43F4-8DB2-C8D55F0291E4}">
  <ds:schemaRefs>
    <ds:schemaRef ds:uri="http://schemas.microsoft.com/office/2006/metadata/longProperties"/>
  </ds:schemaRefs>
</ds:datastoreItem>
</file>

<file path=docProps/app.xml><?xml version="1.0" encoding="utf-8"?>
<Properties xmlns="http://schemas.openxmlformats.org/officeDocument/2006/extended-properties" xmlns:vt="http://schemas.openxmlformats.org/officeDocument/2006/docPropsVTypes">
  <Template>FNEMasterTemplateForThemePreview.pptx</Template>
  <TotalTime>122818</TotalTime>
  <Words>3521</Words>
  <Application>Microsoft Office PowerPoint</Application>
  <PresentationFormat>On-screen Show (16:9)</PresentationFormat>
  <Paragraphs>524</Paragraphs>
  <Slides>46</Slides>
  <Notes>24</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46</vt:i4>
      </vt:variant>
    </vt:vector>
  </HeadingPairs>
  <TitlesOfParts>
    <vt:vector size="59" baseType="lpstr">
      <vt:lpstr>ＭＳ Ｐゴシック</vt:lpstr>
      <vt:lpstr>Antique Olive Nord</vt:lpstr>
      <vt:lpstr>Arial</vt:lpstr>
      <vt:lpstr>Calibri</vt:lpstr>
      <vt:lpstr>Cambria Math</vt:lpstr>
      <vt:lpstr>Century Gothic</vt:lpstr>
      <vt:lpstr>Gill Sans</vt:lpstr>
      <vt:lpstr>Lucida Grande</vt:lpstr>
      <vt:lpstr>Symbol</vt:lpstr>
      <vt:lpstr>Times New Roman</vt:lpstr>
      <vt:lpstr>Wingdings</vt:lpstr>
      <vt:lpstr>ヒラギノ角ゴ Pro W3</vt:lpstr>
      <vt:lpstr>Office Theme</vt:lpstr>
      <vt:lpstr>PowerPoint Presentation</vt:lpstr>
      <vt:lpstr>Who am I? </vt:lpstr>
      <vt:lpstr>Who am I? </vt:lpstr>
      <vt:lpstr>Who am I? </vt:lpstr>
      <vt:lpstr>Who am I? </vt:lpstr>
      <vt:lpstr>Who am I? </vt:lpstr>
      <vt:lpstr>I didn’t get very far!</vt:lpstr>
      <vt:lpstr>Where are we going?</vt:lpstr>
      <vt:lpstr>What have you learned so far about fusion?</vt:lpstr>
      <vt:lpstr>What have you learned so far about fusion?</vt:lpstr>
      <vt:lpstr>What have you learned so far about fusion?</vt:lpstr>
      <vt:lpstr>What are the basic ideas behind confinement in a tokamak?</vt:lpstr>
      <vt:lpstr>What is a tokamak?</vt:lpstr>
      <vt:lpstr>Many tokamaks around the world are making strides towards ignition</vt:lpstr>
      <vt:lpstr>Two types of tokamaks: Conventional aspect ratio and  spherical tokamaks</vt:lpstr>
      <vt:lpstr>Two major U.S. facilities are DIII-D and NSTX-U, specializing in different aspect ratios</vt:lpstr>
      <vt:lpstr>Two major U.S. facilities are DIII-D and NSTX-U, specializing in different aspect ratios</vt:lpstr>
      <vt:lpstr>Where are we going?</vt:lpstr>
      <vt:lpstr>Tokamaks use magnetic fields to confine a plasma in a toroidal vacuum vessel</vt:lpstr>
      <vt:lpstr>Tokamaks have nested magnetic surfaces</vt:lpstr>
      <vt:lpstr>Tokamaks have nested magnetic surfaces</vt:lpstr>
      <vt:lpstr>Surfaces described using ideal magnetohydrodynamics (Ideal MHD)</vt:lpstr>
      <vt:lpstr>Surfaces described using ideal magnetohydrodynamics (Ideal MHD)</vt:lpstr>
      <vt:lpstr>Pressure limit: Plasma “efficiency” can be defined by the parameter b</vt:lpstr>
      <vt:lpstr>Two general types of tokamak magnetic topologies </vt:lpstr>
      <vt:lpstr>Poloidal field coils control plasma shape</vt:lpstr>
      <vt:lpstr>PowerPoint Presentation</vt:lpstr>
      <vt:lpstr>Example of a DIII-D plasma discharge</vt:lpstr>
      <vt:lpstr>PowerPoint Presentation</vt:lpstr>
      <vt:lpstr>PowerPoint Presentation</vt:lpstr>
      <vt:lpstr>Diagnostics are a key part of tokamak research  How do you diagnose something that is so hot and in vacuum?</vt:lpstr>
      <vt:lpstr>Need both current drive and heating in a tokamak</vt:lpstr>
      <vt:lpstr>Tokamak is only one part of the machine hall </vt:lpstr>
      <vt:lpstr>Iter will be the biggest tokamak yet </vt:lpstr>
      <vt:lpstr>Iter will be the biggest tokamak yet </vt:lpstr>
      <vt:lpstr>What are some of the key ideas we’ve covered so far?</vt:lpstr>
      <vt:lpstr>Where are we going?</vt:lpstr>
      <vt:lpstr>Varied levels of confinement of particles, momentum, and energy depending on the plasma regime</vt:lpstr>
      <vt:lpstr>Varied levels of confinement of particles, momentum, and energy depending on the plasma regime</vt:lpstr>
      <vt:lpstr>Disruptions are a rapid and complete loss of  current and energy</vt:lpstr>
      <vt:lpstr>High heat flux and narrow profile can damage  divertor plates</vt:lpstr>
      <vt:lpstr>Where are we going?</vt:lpstr>
      <vt:lpstr>There are many tokamaks in the world you could work on!</vt:lpstr>
      <vt:lpstr>Major topical areas of open research  You can be part of the team to meet these challenges!</vt:lpstr>
      <vt:lpstr>Tokamaks represent a key path towards achieving fusion energy</vt:lpstr>
      <vt:lpstr>Thank you and good luck with your research!</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FileNewTemplate</dc:title>
  <dc:creator>Diana</dc:creator>
  <cp:lastModifiedBy>Auna Moser</cp:lastModifiedBy>
  <cp:revision>1204</cp:revision>
  <cp:lastPrinted>2020-11-09T17:55:13Z</cp:lastPrinted>
  <dcterms:created xsi:type="dcterms:W3CDTF">2010-04-12T23:12:02Z</dcterms:created>
  <dcterms:modified xsi:type="dcterms:W3CDTF">2024-06-13T16:29:31Z</dcterms:modified>
  <cp:contentStatus>Draft</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0x0101000DE64AEEDD9B7A4D93545ACBE97D4615</vt:lpwstr>
  </property>
  <property fmtid="{D5CDD505-2E9C-101B-9397-08002B2CF9AE}" pid="3" name="HeaderStyleDefinitions">
    <vt:lpwstr/>
  </property>
  <property fmtid="{D5CDD505-2E9C-101B-9397-08002B2CF9AE}" pid="4" name="RedirectURL">
    <vt:lpwstr/>
  </property>
  <property fmtid="{D5CDD505-2E9C-101B-9397-08002B2CF9AE}" pid="5" name="_dlc_DocId">
    <vt:lpwstr>XP2E3VQ6UM2P-151-395</vt:lpwstr>
  </property>
  <property fmtid="{D5CDD505-2E9C-101B-9397-08002B2CF9AE}" pid="6" name="_dlc_DocIdItemGuid">
    <vt:lpwstr>45a7871c-afbf-48d0-9089-d523b25ec326</vt:lpwstr>
  </property>
  <property fmtid="{D5CDD505-2E9C-101B-9397-08002B2CF9AE}" pid="7" name="_dlc_DocIdUrl">
    <vt:lpwstr>http://intranet.ga.com/_layouts/DocIdRedir.aspx?ID=XP2E3VQ6UM2P-151-395, XP2E3VQ6UM2P-151-395</vt:lpwstr>
  </property>
</Properties>
</file>