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2"/>
  </p:notesMasterIdLst>
  <p:sldIdLst>
    <p:sldId id="557" r:id="rId2"/>
    <p:sldId id="560" r:id="rId3"/>
    <p:sldId id="785" r:id="rId4"/>
    <p:sldId id="562" r:id="rId5"/>
    <p:sldId id="558" r:id="rId6"/>
    <p:sldId id="566" r:id="rId7"/>
    <p:sldId id="426" r:id="rId8"/>
    <p:sldId id="707" r:id="rId9"/>
    <p:sldId id="708" r:id="rId10"/>
    <p:sldId id="805" r:id="rId11"/>
    <p:sldId id="561" r:id="rId12"/>
    <p:sldId id="811" r:id="rId13"/>
    <p:sldId id="815" r:id="rId14"/>
    <p:sldId id="816" r:id="rId15"/>
    <p:sldId id="812" r:id="rId16"/>
    <p:sldId id="800" r:id="rId17"/>
    <p:sldId id="801" r:id="rId18"/>
    <p:sldId id="802" r:id="rId19"/>
    <p:sldId id="803" r:id="rId20"/>
    <p:sldId id="807" r:id="rId21"/>
    <p:sldId id="565" r:id="rId22"/>
    <p:sldId id="808" r:id="rId23"/>
    <p:sldId id="809" r:id="rId24"/>
    <p:sldId id="813" r:id="rId25"/>
    <p:sldId id="806" r:id="rId26"/>
    <p:sldId id="804" r:id="rId27"/>
    <p:sldId id="817" r:id="rId28"/>
    <p:sldId id="645" r:id="rId29"/>
    <p:sldId id="767" r:id="rId30"/>
    <p:sldId id="810" r:id="rId31"/>
    <p:sldId id="508" r:id="rId32"/>
    <p:sldId id="762" r:id="rId33"/>
    <p:sldId id="569" r:id="rId34"/>
    <p:sldId id="798" r:id="rId35"/>
    <p:sldId id="761" r:id="rId36"/>
    <p:sldId id="559" r:id="rId37"/>
    <p:sldId id="799" r:id="rId38"/>
    <p:sldId id="542" r:id="rId39"/>
    <p:sldId id="563" r:id="rId40"/>
    <p:sldId id="81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FF99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31" autoAdjust="0"/>
    <p:restoredTop sz="89145" autoAdjust="0"/>
  </p:normalViewPr>
  <p:slideViewPr>
    <p:cSldViewPr snapToGrid="0" snapToObjects="1">
      <p:cViewPr varScale="1">
        <p:scale>
          <a:sx n="140" d="100"/>
          <a:sy n="140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3D204-26A3-4F48-9BD3-2A55C9C496E5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C731C-9633-3D4C-85CA-6CAFC2F9A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23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Illinois hired first female faculty, pregnant on every job interview, kids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C731C-9633-3D4C-85CA-6CAFC2F9A4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75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C731C-9633-3D4C-85CA-6CAFC2F9A4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46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C731C-9633-3D4C-85CA-6CAFC2F9A4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2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315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you tell the direction of the drift?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C731C-9633-3D4C-85CA-6CAFC2F9A4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46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you tell the direction of the drift?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C731C-9633-3D4C-85CA-6CAFC2F9A4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17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you tell the direction of the drift?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C731C-9633-3D4C-85CA-6CAFC2F9A4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75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you tell the direction of the drift?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C731C-9633-3D4C-85CA-6CAFC2F9A4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434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C731C-9633-3D4C-85CA-6CAFC2F9A4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95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C731C-9633-3D4C-85CA-6CAFC2F9A4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806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617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fluorescent light bulbs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C731C-9633-3D4C-85CA-6CAFC2F9A4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83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C731C-9633-3D4C-85CA-6CAFC2F9A46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161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7484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6308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9729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C731C-9633-3D4C-85CA-6CAFC2F9A46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411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C731C-9633-3D4C-85CA-6CAFC2F9A46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36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electronegative N2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C731C-9633-3D4C-85CA-6CAFC2F9A46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18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630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243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65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C731C-9633-3D4C-85CA-6CAFC2F9A4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46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C731C-9633-3D4C-85CA-6CAFC2F9A4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28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C731C-9633-3D4C-85CA-6CAFC2F9A4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46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C731C-9633-3D4C-85CA-6CAFC2F9A4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52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069331"/>
            <a:ext cx="10363200" cy="147002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3298" y="3041480"/>
            <a:ext cx="10314302" cy="3545134"/>
          </a:xfrm>
        </p:spPr>
        <p:txBody>
          <a:bodyPr/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62848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297" y="1510961"/>
            <a:ext cx="5608103" cy="467957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10961"/>
            <a:ext cx="5611362" cy="467957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A. M. Lietz, Title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E9FC-F6D5-0349-BBED-EA7D7A9BC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3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336" y="582274"/>
            <a:ext cx="5696664" cy="731520"/>
          </a:xfr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9336" y="1510960"/>
            <a:ext cx="5696664" cy="468172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M. Lietz, Title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E9FC-F6D5-0349-BBED-EA7D7A9BC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59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297" y="1525629"/>
            <a:ext cx="11422665" cy="4681728"/>
          </a:xfrm>
        </p:spPr>
        <p:txBody>
          <a:bodyPr/>
          <a:lstStyle>
            <a:lvl1pPr>
              <a:defRPr sz="2000"/>
            </a:lvl1pPr>
            <a:lvl2pPr marL="742950" indent="-285750">
              <a:buFont typeface="Arial" panose="020B0604020202020204" pitchFamily="34" charset="0"/>
              <a:buChar char="•"/>
              <a:defRPr sz="2000"/>
            </a:lvl2pPr>
            <a:lvl3pPr marL="1143000" indent="-228600">
              <a:buFont typeface="Arial" panose="020B0604020202020204" pitchFamily="34" charset="0"/>
              <a:buChar char="•"/>
              <a:defRPr sz="2000"/>
            </a:lvl3pPr>
            <a:lvl4pPr marL="1600200" indent="-228600">
              <a:buFont typeface="Arial" panose="020B0604020202020204" pitchFamily="34" charset="0"/>
              <a:buChar char="•"/>
              <a:defRPr sz="2000"/>
            </a:lvl4pPr>
            <a:lvl5pPr marL="2057400" indent="-228600"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297" y="6351021"/>
            <a:ext cx="5454094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 dirty="0"/>
              <a:t>A. M. Lietz,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60306" y="6356351"/>
            <a:ext cx="748656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2C605-4958-CF43-AA48-80339EFDB0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862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812813"/>
            <a:ext cx="103632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M. Lietz,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BD0F-ABBC-C14D-BC96-77BE126A7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76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M. Lietz, Title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B7D4D-4E81-5B40-91F6-CF14C25F8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11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0843D1-5BF7-CAC9-D240-7AEC4F7EFD2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96" y="0"/>
            <a:ext cx="10503375" cy="45720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86297" y="582274"/>
            <a:ext cx="11422665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Headline Line One</a:t>
            </a:r>
            <a:br>
              <a:rPr lang="en-US" dirty="0"/>
            </a:br>
            <a:r>
              <a:rPr lang="en-US" dirty="0"/>
              <a:t>Headline Line Two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6297" y="1491401"/>
            <a:ext cx="11422666" cy="474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336" y="6356351"/>
            <a:ext cx="5696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A. M. Lietz,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1655" y="6356351"/>
            <a:ext cx="6340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EF7D53D-272A-624E-BE3D-99D13E2B419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3375" cy="457200"/>
          </a:xfrm>
          <a:prstGeom prst="rect">
            <a:avLst/>
          </a:prstGeom>
        </p:spPr>
      </p:pic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294DB6D1-EA29-7DC0-EEE0-E8385AAE2C5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91818" y="21222"/>
            <a:ext cx="1273233" cy="41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0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7" r:id="rId3"/>
    <p:sldLayoutId id="2147483662" r:id="rId4"/>
    <p:sldLayoutId id="2147483663" r:id="rId5"/>
    <p:sldLayoutId id="2147483666" r:id="rId6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3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83D16-3B5F-2070-F740-7B2488A805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Introduction to Low Temperatur</a:t>
            </a:r>
            <a:r>
              <a:rPr lang="en-US" dirty="0"/>
              <a:t>e Plasmas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51737B-90F7-8668-03D2-71F20380E7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200" u="sng" dirty="0">
                <a:solidFill>
                  <a:schemeClr val="tx1"/>
                </a:solidFill>
              </a:rPr>
              <a:t>Amanda M. Lietz</a:t>
            </a:r>
            <a:endParaRPr lang="en-US" sz="2200" u="sng" baseline="30000" dirty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 Department of Nuclear Engineering, North Carolina State University</a:t>
            </a:r>
          </a:p>
          <a:p>
            <a:endParaRPr lang="en-US" sz="2200" dirty="0">
              <a:solidFill>
                <a:schemeClr val="tx1"/>
              </a:solidFill>
            </a:endParaRPr>
          </a:p>
          <a:p>
            <a:r>
              <a:rPr lang="en-US" sz="2200" dirty="0">
                <a:solidFill>
                  <a:schemeClr val="tx1"/>
                </a:solidFill>
              </a:rPr>
              <a:t>2024 Introduction to Plasma and Fusion Course</a:t>
            </a:r>
          </a:p>
          <a:p>
            <a:r>
              <a:rPr lang="en-US" sz="2200" dirty="0">
                <a:solidFill>
                  <a:schemeClr val="tx1"/>
                </a:solidFill>
              </a:rPr>
              <a:t>June 17, 2024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461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4F7EC-F325-BF46-9C63-C15A208DA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51449"/>
            <a:ext cx="10972800" cy="731520"/>
          </a:xfrm>
        </p:spPr>
        <p:txBody>
          <a:bodyPr/>
          <a:lstStyle/>
          <a:p>
            <a:r>
              <a:rPr lang="en-US" dirty="0"/>
              <a:t>SHEATHS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2186D-7023-2647-8268-4ECC1E161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220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D76CA-7584-0EF9-3699-085920772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with an “ideal” plasma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4C2F1-7BA6-E2AB-2F61-890C1176A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8796902-BA48-1E7E-4DB6-23F7913FE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EC8DEE1-C4E5-A7F1-3579-DF1F958D95D6}"/>
              </a:ext>
            </a:extLst>
          </p:cNvPr>
          <p:cNvSpPr txBox="1">
            <a:spLocks/>
          </p:cNvSpPr>
          <p:nvPr/>
        </p:nvSpPr>
        <p:spPr>
          <a:xfrm>
            <a:off x="11060306" y="6356351"/>
            <a:ext cx="7486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E0D8E46-1B9E-684F-3E5B-ED6D79E27B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298" y="1478507"/>
            <a:ext cx="3617046" cy="4712030"/>
          </a:xfrm>
        </p:spPr>
        <p:txBody>
          <a:bodyPr/>
          <a:lstStyle/>
          <a:p>
            <a:r>
              <a:rPr lang="en-US" dirty="0"/>
              <a:t>Let’s initialize a perfectly uniform plasma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 a gap between two infinite surfaces.</a:t>
            </a:r>
          </a:p>
          <a:p>
            <a:endParaRPr lang="en-US" dirty="0"/>
          </a:p>
          <a:p>
            <a:r>
              <a:rPr lang="en-US" dirty="0"/>
              <a:t>n</a:t>
            </a:r>
            <a:r>
              <a:rPr lang="en-US" baseline="-25000" dirty="0"/>
              <a:t>e</a:t>
            </a:r>
            <a:r>
              <a:rPr lang="en-US" dirty="0"/>
              <a:t> = electron number density</a:t>
            </a:r>
          </a:p>
          <a:p>
            <a:r>
              <a:rPr lang="en-US" dirty="0" err="1"/>
              <a:t>n</a:t>
            </a:r>
            <a:r>
              <a:rPr lang="en-US" baseline="-25000" dirty="0" err="1"/>
              <a:t>i</a:t>
            </a:r>
            <a:r>
              <a:rPr lang="en-US" dirty="0"/>
              <a:t> = ion number density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BB31B-5E43-44A3-BACA-6FBAF6A77DD4}"/>
              </a:ext>
            </a:extLst>
          </p:cNvPr>
          <p:cNvCxnSpPr/>
          <p:nvPr/>
        </p:nvCxnSpPr>
        <p:spPr>
          <a:xfrm>
            <a:off x="5127009" y="1878842"/>
            <a:ext cx="0" cy="3516573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6C0B-444C-703B-CDE9-251B0BEE4B6F}"/>
              </a:ext>
            </a:extLst>
          </p:cNvPr>
          <p:cNvCxnSpPr/>
          <p:nvPr/>
        </p:nvCxnSpPr>
        <p:spPr>
          <a:xfrm>
            <a:off x="10722591" y="1890215"/>
            <a:ext cx="0" cy="3516573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0355C3D-2D13-99F5-4B15-A307D5D31A1E}"/>
              </a:ext>
            </a:extLst>
          </p:cNvPr>
          <p:cNvCxnSpPr>
            <a:cxnSpLocks/>
          </p:cNvCxnSpPr>
          <p:nvPr/>
        </p:nvCxnSpPr>
        <p:spPr>
          <a:xfrm flipH="1">
            <a:off x="5127009" y="5099713"/>
            <a:ext cx="5989092" cy="0"/>
          </a:xfrm>
          <a:prstGeom prst="line">
            <a:avLst/>
          </a:prstGeom>
          <a:ln>
            <a:headEnd type="triangle" w="med" len="med"/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9FD817-A596-0113-FD46-61BDACD9EF04}"/>
              </a:ext>
            </a:extLst>
          </p:cNvPr>
          <p:cNvCxnSpPr>
            <a:cxnSpLocks/>
          </p:cNvCxnSpPr>
          <p:nvPr/>
        </p:nvCxnSpPr>
        <p:spPr>
          <a:xfrm flipH="1">
            <a:off x="5127009" y="3282286"/>
            <a:ext cx="5595582" cy="0"/>
          </a:xfrm>
          <a:prstGeom prst="line">
            <a:avLst/>
          </a:prstGeom>
          <a:ln>
            <a:solidFill>
              <a:srgbClr val="0000FF"/>
            </a:solidFill>
            <a:headEnd type="none" w="med" len="med"/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F4546D-11A9-3405-D123-F7861FF33B17}"/>
              </a:ext>
            </a:extLst>
          </p:cNvPr>
          <p:cNvCxnSpPr>
            <a:cxnSpLocks/>
          </p:cNvCxnSpPr>
          <p:nvPr/>
        </p:nvCxnSpPr>
        <p:spPr>
          <a:xfrm flipH="1">
            <a:off x="5127009" y="3282286"/>
            <a:ext cx="5595582" cy="0"/>
          </a:xfrm>
          <a:prstGeom prst="line">
            <a:avLst/>
          </a:prstGeom>
          <a:ln>
            <a:solidFill>
              <a:srgbClr val="FF0000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E35CDF6-CCB3-6B51-A0EF-6C6E088AD65C}"/>
              </a:ext>
            </a:extLst>
          </p:cNvPr>
          <p:cNvSpPr txBox="1"/>
          <p:nvPr/>
        </p:nvSpPr>
        <p:spPr>
          <a:xfrm rot="16200000">
            <a:off x="3840852" y="3006698"/>
            <a:ext cx="19662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Number Density </a:t>
            </a:r>
            <a:endParaRPr lang="en-US" sz="2000" baseline="-25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B7735F-7E9C-FE50-39E8-E26A9A842CC2}"/>
              </a:ext>
            </a:extLst>
          </p:cNvPr>
          <p:cNvSpPr txBox="1"/>
          <p:nvPr/>
        </p:nvSpPr>
        <p:spPr>
          <a:xfrm rot="16200000">
            <a:off x="9996955" y="2729193"/>
            <a:ext cx="19662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Potential</a:t>
            </a:r>
            <a:endParaRPr lang="en-US" sz="2000" baseline="-250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B057006-00FE-F21E-F17D-47414EADE32C}"/>
              </a:ext>
            </a:extLst>
          </p:cNvPr>
          <p:cNvCxnSpPr/>
          <p:nvPr/>
        </p:nvCxnSpPr>
        <p:spPr>
          <a:xfrm>
            <a:off x="5127009" y="5099713"/>
            <a:ext cx="5595582" cy="0"/>
          </a:xfrm>
          <a:prstGeom prst="line">
            <a:avLst/>
          </a:prstGeom>
          <a:ln w="127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D1ABB20-6536-9644-66EE-70A22D80F708}"/>
              </a:ext>
            </a:extLst>
          </p:cNvPr>
          <p:cNvSpPr txBox="1"/>
          <p:nvPr/>
        </p:nvSpPr>
        <p:spPr>
          <a:xfrm>
            <a:off x="7833815" y="4692118"/>
            <a:ext cx="949656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</a:rPr>
              <a:t>V</a:t>
            </a:r>
            <a:endParaRPr lang="en-US" sz="2000" baseline="-25000" dirty="0">
              <a:solidFill>
                <a:srgbClr val="008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54659D-767D-9A0E-EDF4-D6E1D51EB7CB}"/>
              </a:ext>
            </a:extLst>
          </p:cNvPr>
          <p:cNvSpPr txBox="1"/>
          <p:nvPr/>
        </p:nvSpPr>
        <p:spPr>
          <a:xfrm>
            <a:off x="7545485" y="5122402"/>
            <a:ext cx="13528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Position</a:t>
            </a:r>
            <a:endParaRPr lang="en-US" sz="2000" baseline="-25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8AB01F-C9E3-583B-8605-810C9473B028}"/>
              </a:ext>
            </a:extLst>
          </p:cNvPr>
          <p:cNvSpPr txBox="1"/>
          <p:nvPr/>
        </p:nvSpPr>
        <p:spPr>
          <a:xfrm>
            <a:off x="7646727" y="2888564"/>
            <a:ext cx="949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</a:t>
            </a:r>
            <a:r>
              <a:rPr lang="en-US" sz="2000" baseline="-25000" dirty="0">
                <a:solidFill>
                  <a:srgbClr val="FF0000"/>
                </a:solidFill>
              </a:rPr>
              <a:t>e</a:t>
            </a:r>
            <a:r>
              <a:rPr lang="en-US" sz="2000" dirty="0"/>
              <a:t> = </a:t>
            </a:r>
            <a:r>
              <a:rPr lang="en-US" sz="2000" dirty="0" err="1">
                <a:solidFill>
                  <a:srgbClr val="0000FF"/>
                </a:solidFill>
              </a:rPr>
              <a:t>n</a:t>
            </a:r>
            <a:r>
              <a:rPr lang="en-US" sz="2000" baseline="-25000" dirty="0" err="1">
                <a:solidFill>
                  <a:srgbClr val="0000FF"/>
                </a:solidFill>
              </a:rPr>
              <a:t>i</a:t>
            </a:r>
            <a:endParaRPr lang="en-US" sz="2000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612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D76CA-7584-0EF9-3699-085920772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Fluxes to Surfaces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4C2F1-7BA6-E2AB-2F61-890C1176A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8796902-BA48-1E7E-4DB6-23F7913FE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EC8DEE1-C4E5-A7F1-3579-DF1F958D95D6}"/>
              </a:ext>
            </a:extLst>
          </p:cNvPr>
          <p:cNvSpPr txBox="1">
            <a:spLocks/>
          </p:cNvSpPr>
          <p:nvPr/>
        </p:nvSpPr>
        <p:spPr>
          <a:xfrm>
            <a:off x="11060306" y="6356351"/>
            <a:ext cx="7486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DE0D8E46-1B9E-684F-3E5B-ED6D79E27B8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86298" y="1246496"/>
                <a:ext cx="4049224" cy="4944041"/>
              </a:xfrm>
            </p:spPr>
            <p:txBody>
              <a:bodyPr/>
              <a:lstStyle/>
              <a:p>
                <a:r>
                  <a:rPr lang="en-US" dirty="0"/>
                  <a:t>Flux – the number of particles passing through a surface, per unit area, per unit time.</a:t>
                </a:r>
              </a:p>
              <a:p>
                <a:r>
                  <a:rPr lang="en-US" dirty="0"/>
                  <a:t>The thermal flux in a gas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n = number density</a:t>
                </a:r>
              </a:p>
              <a:p>
                <a:r>
                  <a:rPr lang="en-US" dirty="0" err="1"/>
                  <a:t>v</a:t>
                </a:r>
                <a:r>
                  <a:rPr lang="en-US" baseline="-25000" dirty="0" err="1"/>
                  <a:t>th</a:t>
                </a:r>
                <a:r>
                  <a:rPr lang="en-US" dirty="0"/>
                  <a:t> = average thermal speed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Even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𝑡h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𝑡h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DE0D8E46-1B9E-684F-3E5B-ED6D79E27B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6298" y="1246496"/>
                <a:ext cx="4049224" cy="4944041"/>
              </a:xfrm>
              <a:blipFill>
                <a:blip r:embed="rId3"/>
                <a:stretch>
                  <a:fillRect l="-1353" t="-493" r="-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2394DAD-EC01-2BEB-1070-AE6BC6461F55}"/>
              </a:ext>
            </a:extLst>
          </p:cNvPr>
          <p:cNvCxnSpPr/>
          <p:nvPr/>
        </p:nvCxnSpPr>
        <p:spPr>
          <a:xfrm>
            <a:off x="5127009" y="1878842"/>
            <a:ext cx="0" cy="3516573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B46279-E0C3-8F05-F126-875D97E08DC4}"/>
              </a:ext>
            </a:extLst>
          </p:cNvPr>
          <p:cNvCxnSpPr/>
          <p:nvPr/>
        </p:nvCxnSpPr>
        <p:spPr>
          <a:xfrm>
            <a:off x="10722591" y="1890215"/>
            <a:ext cx="0" cy="3516573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CE18D2C-D86D-A5A5-7473-46BDD75DB992}"/>
              </a:ext>
            </a:extLst>
          </p:cNvPr>
          <p:cNvCxnSpPr>
            <a:cxnSpLocks/>
          </p:cNvCxnSpPr>
          <p:nvPr/>
        </p:nvCxnSpPr>
        <p:spPr>
          <a:xfrm flipH="1">
            <a:off x="5127009" y="5099713"/>
            <a:ext cx="5989092" cy="0"/>
          </a:xfrm>
          <a:prstGeom prst="line">
            <a:avLst/>
          </a:prstGeom>
          <a:ln>
            <a:headEnd type="triangle" w="med" len="med"/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8D426A0-A546-314A-1DA9-F389624685BD}"/>
              </a:ext>
            </a:extLst>
          </p:cNvPr>
          <p:cNvCxnSpPr>
            <a:cxnSpLocks/>
          </p:cNvCxnSpPr>
          <p:nvPr/>
        </p:nvCxnSpPr>
        <p:spPr>
          <a:xfrm flipH="1">
            <a:off x="5127009" y="3282286"/>
            <a:ext cx="5595582" cy="0"/>
          </a:xfrm>
          <a:prstGeom prst="line">
            <a:avLst/>
          </a:prstGeom>
          <a:ln>
            <a:solidFill>
              <a:srgbClr val="0000FF"/>
            </a:solidFill>
            <a:headEnd type="none" w="med" len="med"/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924ECD-A3B2-927C-B777-F8B32F7630E3}"/>
              </a:ext>
            </a:extLst>
          </p:cNvPr>
          <p:cNvCxnSpPr>
            <a:cxnSpLocks/>
          </p:cNvCxnSpPr>
          <p:nvPr/>
        </p:nvCxnSpPr>
        <p:spPr>
          <a:xfrm flipH="1">
            <a:off x="5127009" y="3282286"/>
            <a:ext cx="5595582" cy="0"/>
          </a:xfrm>
          <a:prstGeom prst="line">
            <a:avLst/>
          </a:prstGeom>
          <a:ln>
            <a:solidFill>
              <a:srgbClr val="FF0000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32EE49-4916-B0B2-18A7-6980C1E65D4E}"/>
              </a:ext>
            </a:extLst>
          </p:cNvPr>
          <p:cNvSpPr txBox="1"/>
          <p:nvPr/>
        </p:nvSpPr>
        <p:spPr>
          <a:xfrm rot="16200000">
            <a:off x="3840852" y="3006698"/>
            <a:ext cx="19662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Number Density </a:t>
            </a:r>
            <a:endParaRPr lang="en-US" sz="2000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076C15-99EC-056C-258E-A7761E97E96F}"/>
              </a:ext>
            </a:extLst>
          </p:cNvPr>
          <p:cNvSpPr txBox="1"/>
          <p:nvPr/>
        </p:nvSpPr>
        <p:spPr>
          <a:xfrm>
            <a:off x="7646727" y="2888564"/>
            <a:ext cx="949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</a:t>
            </a:r>
            <a:r>
              <a:rPr lang="en-US" sz="2000" baseline="-25000" dirty="0">
                <a:solidFill>
                  <a:srgbClr val="FF0000"/>
                </a:solidFill>
              </a:rPr>
              <a:t>e</a:t>
            </a:r>
            <a:r>
              <a:rPr lang="en-US" sz="2000" dirty="0"/>
              <a:t> = </a:t>
            </a:r>
            <a:r>
              <a:rPr lang="en-US" sz="2000" dirty="0" err="1">
                <a:solidFill>
                  <a:srgbClr val="0000FF"/>
                </a:solidFill>
              </a:rPr>
              <a:t>n</a:t>
            </a:r>
            <a:r>
              <a:rPr lang="en-US" sz="2000" baseline="-25000" dirty="0" err="1">
                <a:solidFill>
                  <a:srgbClr val="0000FF"/>
                </a:solidFill>
              </a:rPr>
              <a:t>i</a:t>
            </a:r>
            <a:endParaRPr lang="en-US" sz="2000" baseline="-25000" dirty="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79DD7-B0DD-E464-5453-F13D9F9B2738}"/>
              </a:ext>
            </a:extLst>
          </p:cNvPr>
          <p:cNvSpPr txBox="1"/>
          <p:nvPr/>
        </p:nvSpPr>
        <p:spPr>
          <a:xfrm>
            <a:off x="5721213" y="2088332"/>
            <a:ext cx="949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sym typeface="Symbol" panose="05050102010706020507" pitchFamily="18" charset="2"/>
              </a:rPr>
              <a:t></a:t>
            </a:r>
            <a:r>
              <a:rPr lang="en-US" sz="2000" baseline="-25000" dirty="0">
                <a:solidFill>
                  <a:srgbClr val="FF0000"/>
                </a:solidFill>
              </a:rPr>
              <a:t>e</a:t>
            </a:r>
            <a:endParaRPr lang="en-US" sz="2000" baseline="-25000" dirty="0">
              <a:solidFill>
                <a:srgbClr val="0000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941912-29F8-8CC0-A335-22D98A486FC9}"/>
              </a:ext>
            </a:extLst>
          </p:cNvPr>
          <p:cNvSpPr txBox="1"/>
          <p:nvPr/>
        </p:nvSpPr>
        <p:spPr>
          <a:xfrm>
            <a:off x="9741418" y="2097985"/>
            <a:ext cx="949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sym typeface="Symbol" panose="05050102010706020507" pitchFamily="18" charset="2"/>
              </a:rPr>
              <a:t></a:t>
            </a:r>
            <a:r>
              <a:rPr lang="en-US" sz="2000" baseline="-25000" dirty="0">
                <a:solidFill>
                  <a:srgbClr val="FF0000"/>
                </a:solidFill>
              </a:rPr>
              <a:t>e</a:t>
            </a:r>
            <a:endParaRPr lang="en-US" sz="2000" baseline="-25000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A25740-CACA-4F8F-94F0-2B3A44104B66}"/>
              </a:ext>
            </a:extLst>
          </p:cNvPr>
          <p:cNvSpPr txBox="1"/>
          <p:nvPr/>
        </p:nvSpPr>
        <p:spPr>
          <a:xfrm>
            <a:off x="10025419" y="2485260"/>
            <a:ext cx="949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sym typeface="Symbol" panose="05050102010706020507" pitchFamily="18" charset="2"/>
              </a:rPr>
              <a:t></a:t>
            </a:r>
            <a:r>
              <a:rPr lang="en-US" sz="2000" baseline="-25000" dirty="0" err="1">
                <a:solidFill>
                  <a:srgbClr val="0000FF"/>
                </a:solidFill>
              </a:rPr>
              <a:t>i</a:t>
            </a:r>
            <a:endParaRPr lang="en-US" sz="2000" baseline="-25000" dirty="0">
              <a:solidFill>
                <a:srgbClr val="0000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C8B79A-E04D-9B8F-30D7-340240E2987D}"/>
              </a:ext>
            </a:extLst>
          </p:cNvPr>
          <p:cNvSpPr txBox="1"/>
          <p:nvPr/>
        </p:nvSpPr>
        <p:spPr>
          <a:xfrm>
            <a:off x="5437212" y="2478872"/>
            <a:ext cx="949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sym typeface="Symbol" panose="05050102010706020507" pitchFamily="18" charset="2"/>
              </a:rPr>
              <a:t></a:t>
            </a:r>
            <a:r>
              <a:rPr lang="en-US" sz="2000" baseline="-25000" dirty="0" err="1">
                <a:solidFill>
                  <a:srgbClr val="0000FF"/>
                </a:solidFill>
              </a:rPr>
              <a:t>i</a:t>
            </a:r>
            <a:endParaRPr lang="en-US" sz="2000" baseline="-25000" dirty="0">
              <a:solidFill>
                <a:srgbClr val="0000FF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C930026-35AE-B31F-A3E3-19017A703298}"/>
              </a:ext>
            </a:extLst>
          </p:cNvPr>
          <p:cNvCxnSpPr>
            <a:cxnSpLocks/>
          </p:cNvCxnSpPr>
          <p:nvPr/>
        </p:nvCxnSpPr>
        <p:spPr>
          <a:xfrm flipH="1">
            <a:off x="5127009" y="2298040"/>
            <a:ext cx="659573" cy="0"/>
          </a:xfrm>
          <a:prstGeom prst="straightConnector1">
            <a:avLst/>
          </a:prstGeom>
          <a:ln>
            <a:solidFill>
              <a:srgbClr val="FF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80544D8-1D46-7109-2EEC-B6F2FDB4C3B8}"/>
              </a:ext>
            </a:extLst>
          </p:cNvPr>
          <p:cNvCxnSpPr>
            <a:cxnSpLocks/>
          </p:cNvCxnSpPr>
          <p:nvPr/>
        </p:nvCxnSpPr>
        <p:spPr>
          <a:xfrm flipH="1">
            <a:off x="5148648" y="2685315"/>
            <a:ext cx="354773" cy="0"/>
          </a:xfrm>
          <a:prstGeom prst="straightConnector1">
            <a:avLst/>
          </a:prstGeom>
          <a:ln>
            <a:solidFill>
              <a:srgbClr val="0000FF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F663340-16F5-393B-4A88-616D6DBA4982}"/>
              </a:ext>
            </a:extLst>
          </p:cNvPr>
          <p:cNvCxnSpPr>
            <a:cxnSpLocks/>
          </p:cNvCxnSpPr>
          <p:nvPr/>
        </p:nvCxnSpPr>
        <p:spPr>
          <a:xfrm>
            <a:off x="10367818" y="2685315"/>
            <a:ext cx="354773" cy="0"/>
          </a:xfrm>
          <a:prstGeom prst="straightConnector1">
            <a:avLst/>
          </a:prstGeom>
          <a:ln>
            <a:solidFill>
              <a:srgbClr val="0000FF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980963D-234F-2F24-E59F-5CF301F10458}"/>
              </a:ext>
            </a:extLst>
          </p:cNvPr>
          <p:cNvCxnSpPr>
            <a:cxnSpLocks/>
          </p:cNvCxnSpPr>
          <p:nvPr/>
        </p:nvCxnSpPr>
        <p:spPr>
          <a:xfrm>
            <a:off x="10063018" y="2305462"/>
            <a:ext cx="659573" cy="0"/>
          </a:xfrm>
          <a:prstGeom prst="straightConnector1">
            <a:avLst/>
          </a:prstGeom>
          <a:ln>
            <a:solidFill>
              <a:srgbClr val="FF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CF094CF-5849-9D48-27D6-3C7FE5E1206B}"/>
              </a:ext>
            </a:extLst>
          </p:cNvPr>
          <p:cNvSpPr txBox="1"/>
          <p:nvPr/>
        </p:nvSpPr>
        <p:spPr>
          <a:xfrm>
            <a:off x="5547246" y="5822035"/>
            <a:ext cx="4820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Lose 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faster because they’re moving faster!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C73842-461C-2D6A-C516-77378F12770F}"/>
              </a:ext>
            </a:extLst>
          </p:cNvPr>
          <p:cNvSpPr txBox="1"/>
          <p:nvPr/>
        </p:nvSpPr>
        <p:spPr>
          <a:xfrm rot="16200000">
            <a:off x="9996955" y="2729193"/>
            <a:ext cx="19662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Potential</a:t>
            </a:r>
            <a:endParaRPr lang="en-US" sz="2000" baseline="-2500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0F06644-206F-6105-43A6-A6AD5AC66BA3}"/>
              </a:ext>
            </a:extLst>
          </p:cNvPr>
          <p:cNvCxnSpPr/>
          <p:nvPr/>
        </p:nvCxnSpPr>
        <p:spPr>
          <a:xfrm>
            <a:off x="5127009" y="5099713"/>
            <a:ext cx="5595582" cy="0"/>
          </a:xfrm>
          <a:prstGeom prst="line">
            <a:avLst/>
          </a:prstGeom>
          <a:ln w="127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9316ACC-A523-CE0C-3CEA-15BB7ABAEBF2}"/>
              </a:ext>
            </a:extLst>
          </p:cNvPr>
          <p:cNvSpPr txBox="1"/>
          <p:nvPr/>
        </p:nvSpPr>
        <p:spPr>
          <a:xfrm>
            <a:off x="7877602" y="4699603"/>
            <a:ext cx="949656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</a:rPr>
              <a:t>V</a:t>
            </a:r>
            <a:endParaRPr lang="en-US" sz="2000" baseline="-25000" dirty="0">
              <a:solidFill>
                <a:srgbClr val="008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D279E6E-8971-B675-A521-6A036BE53EDA}"/>
              </a:ext>
            </a:extLst>
          </p:cNvPr>
          <p:cNvSpPr txBox="1"/>
          <p:nvPr/>
        </p:nvSpPr>
        <p:spPr>
          <a:xfrm>
            <a:off x="7545485" y="5122402"/>
            <a:ext cx="13528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Position</a:t>
            </a:r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2067864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D76CA-7584-0EF9-3699-085920772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Potential Develops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4C2F1-7BA6-E2AB-2F61-890C1176A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8796902-BA48-1E7E-4DB6-23F7913FE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EC8DEE1-C4E5-A7F1-3579-DF1F958D95D6}"/>
              </a:ext>
            </a:extLst>
          </p:cNvPr>
          <p:cNvSpPr txBox="1">
            <a:spLocks/>
          </p:cNvSpPr>
          <p:nvPr/>
        </p:nvSpPr>
        <p:spPr>
          <a:xfrm>
            <a:off x="11060306" y="6356351"/>
            <a:ext cx="7486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E0D8E46-1B9E-684F-3E5B-ED6D79E27B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298" y="1246496"/>
            <a:ext cx="4049224" cy="4944041"/>
          </a:xfrm>
        </p:spPr>
        <p:txBody>
          <a:bodyPr/>
          <a:lstStyle/>
          <a:p>
            <a:r>
              <a:rPr lang="en-US" b="0" dirty="0"/>
              <a:t>An instant later…</a:t>
            </a:r>
          </a:p>
          <a:p>
            <a:r>
              <a:rPr lang="en-US" dirty="0"/>
              <a:t>You only need to lose a very small fraction of the electrons to create a significant electric potential.</a:t>
            </a:r>
          </a:p>
          <a:p>
            <a:r>
              <a:rPr lang="en-US" b="0" dirty="0"/>
              <a:t>This electric field near the walls changes the fluxes</a:t>
            </a:r>
            <a:r>
              <a:rPr lang="en-US" dirty="0"/>
              <a:t>.</a:t>
            </a:r>
            <a:endParaRPr lang="en-US" b="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2394DAD-EC01-2BEB-1070-AE6BC6461F55}"/>
              </a:ext>
            </a:extLst>
          </p:cNvPr>
          <p:cNvCxnSpPr/>
          <p:nvPr/>
        </p:nvCxnSpPr>
        <p:spPr>
          <a:xfrm>
            <a:off x="5127009" y="1878842"/>
            <a:ext cx="0" cy="3516573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B46279-E0C3-8F05-F126-875D97E08DC4}"/>
              </a:ext>
            </a:extLst>
          </p:cNvPr>
          <p:cNvCxnSpPr/>
          <p:nvPr/>
        </p:nvCxnSpPr>
        <p:spPr>
          <a:xfrm>
            <a:off x="10722591" y="1890215"/>
            <a:ext cx="0" cy="3516573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CE18D2C-D86D-A5A5-7473-46BDD75DB992}"/>
              </a:ext>
            </a:extLst>
          </p:cNvPr>
          <p:cNvCxnSpPr>
            <a:cxnSpLocks/>
          </p:cNvCxnSpPr>
          <p:nvPr/>
        </p:nvCxnSpPr>
        <p:spPr>
          <a:xfrm flipH="1">
            <a:off x="5127009" y="5099713"/>
            <a:ext cx="5989092" cy="0"/>
          </a:xfrm>
          <a:prstGeom prst="line">
            <a:avLst/>
          </a:prstGeom>
          <a:ln>
            <a:headEnd type="triangle" w="med" len="med"/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8D426A0-A546-314A-1DA9-F389624685BD}"/>
              </a:ext>
            </a:extLst>
          </p:cNvPr>
          <p:cNvCxnSpPr>
            <a:cxnSpLocks/>
          </p:cNvCxnSpPr>
          <p:nvPr/>
        </p:nvCxnSpPr>
        <p:spPr>
          <a:xfrm flipH="1">
            <a:off x="5127009" y="3282286"/>
            <a:ext cx="5595582" cy="0"/>
          </a:xfrm>
          <a:prstGeom prst="line">
            <a:avLst/>
          </a:prstGeom>
          <a:ln>
            <a:solidFill>
              <a:srgbClr val="0000FF"/>
            </a:solidFill>
            <a:headEnd type="none" w="med" len="med"/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32EE49-4916-B0B2-18A7-6980C1E65D4E}"/>
              </a:ext>
            </a:extLst>
          </p:cNvPr>
          <p:cNvSpPr txBox="1"/>
          <p:nvPr/>
        </p:nvSpPr>
        <p:spPr>
          <a:xfrm rot="16200000">
            <a:off x="3840852" y="3006698"/>
            <a:ext cx="19662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Number Density </a:t>
            </a:r>
            <a:endParaRPr lang="en-US" sz="2000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076C15-99EC-056C-258E-A7761E97E96F}"/>
              </a:ext>
            </a:extLst>
          </p:cNvPr>
          <p:cNvSpPr txBox="1"/>
          <p:nvPr/>
        </p:nvSpPr>
        <p:spPr>
          <a:xfrm>
            <a:off x="5105371" y="2895616"/>
            <a:ext cx="949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</a:t>
            </a:r>
            <a:r>
              <a:rPr lang="en-US" sz="2000" baseline="-25000" dirty="0">
                <a:solidFill>
                  <a:srgbClr val="FF0000"/>
                </a:solidFill>
              </a:rPr>
              <a:t>e</a:t>
            </a:r>
            <a:r>
              <a:rPr lang="en-US" sz="2000" dirty="0"/>
              <a:t> &lt; </a:t>
            </a:r>
            <a:r>
              <a:rPr lang="en-US" sz="2000" dirty="0" err="1">
                <a:solidFill>
                  <a:srgbClr val="0000FF"/>
                </a:solidFill>
              </a:rPr>
              <a:t>n</a:t>
            </a:r>
            <a:r>
              <a:rPr lang="en-US" sz="2000" baseline="-25000" dirty="0" err="1">
                <a:solidFill>
                  <a:srgbClr val="0000FF"/>
                </a:solidFill>
              </a:rPr>
              <a:t>i</a:t>
            </a:r>
            <a:endParaRPr lang="en-US" sz="2000" baseline="-25000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1CCA35-508F-C41C-32D3-1CC4D1BFC476}"/>
              </a:ext>
            </a:extLst>
          </p:cNvPr>
          <p:cNvSpPr txBox="1"/>
          <p:nvPr/>
        </p:nvSpPr>
        <p:spPr>
          <a:xfrm>
            <a:off x="7545485" y="5122402"/>
            <a:ext cx="13528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Position</a:t>
            </a:r>
            <a:endParaRPr lang="en-US" sz="2000" baseline="-25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79DD7-B0DD-E464-5453-F13D9F9B2738}"/>
              </a:ext>
            </a:extLst>
          </p:cNvPr>
          <p:cNvSpPr txBox="1"/>
          <p:nvPr/>
        </p:nvSpPr>
        <p:spPr>
          <a:xfrm>
            <a:off x="5721213" y="2088332"/>
            <a:ext cx="949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sym typeface="Symbol" panose="05050102010706020507" pitchFamily="18" charset="2"/>
              </a:rPr>
              <a:t></a:t>
            </a:r>
            <a:r>
              <a:rPr lang="en-US" sz="2000" baseline="-25000" dirty="0">
                <a:solidFill>
                  <a:srgbClr val="FF0000"/>
                </a:solidFill>
              </a:rPr>
              <a:t>e</a:t>
            </a:r>
            <a:endParaRPr lang="en-US" sz="2000" baseline="-25000" dirty="0">
              <a:solidFill>
                <a:srgbClr val="0000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941912-29F8-8CC0-A335-22D98A486FC9}"/>
              </a:ext>
            </a:extLst>
          </p:cNvPr>
          <p:cNvSpPr txBox="1"/>
          <p:nvPr/>
        </p:nvSpPr>
        <p:spPr>
          <a:xfrm>
            <a:off x="9741418" y="2097985"/>
            <a:ext cx="949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sym typeface="Symbol" panose="05050102010706020507" pitchFamily="18" charset="2"/>
              </a:rPr>
              <a:t></a:t>
            </a:r>
            <a:r>
              <a:rPr lang="en-US" sz="2000" baseline="-25000" dirty="0">
                <a:solidFill>
                  <a:srgbClr val="FF0000"/>
                </a:solidFill>
              </a:rPr>
              <a:t>e</a:t>
            </a:r>
            <a:endParaRPr lang="en-US" sz="2000" baseline="-25000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A25740-CACA-4F8F-94F0-2B3A44104B66}"/>
              </a:ext>
            </a:extLst>
          </p:cNvPr>
          <p:cNvSpPr txBox="1"/>
          <p:nvPr/>
        </p:nvSpPr>
        <p:spPr>
          <a:xfrm>
            <a:off x="10025419" y="2485260"/>
            <a:ext cx="949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sym typeface="Symbol" panose="05050102010706020507" pitchFamily="18" charset="2"/>
              </a:rPr>
              <a:t></a:t>
            </a:r>
            <a:r>
              <a:rPr lang="en-US" sz="2000" baseline="-25000" dirty="0" err="1">
                <a:solidFill>
                  <a:srgbClr val="0000FF"/>
                </a:solidFill>
              </a:rPr>
              <a:t>i</a:t>
            </a:r>
            <a:endParaRPr lang="en-US" sz="2000" baseline="-25000" dirty="0">
              <a:solidFill>
                <a:srgbClr val="0000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C8B79A-E04D-9B8F-30D7-340240E2987D}"/>
              </a:ext>
            </a:extLst>
          </p:cNvPr>
          <p:cNvSpPr txBox="1"/>
          <p:nvPr/>
        </p:nvSpPr>
        <p:spPr>
          <a:xfrm>
            <a:off x="5437212" y="2478872"/>
            <a:ext cx="949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sym typeface="Symbol" panose="05050102010706020507" pitchFamily="18" charset="2"/>
              </a:rPr>
              <a:t></a:t>
            </a:r>
            <a:r>
              <a:rPr lang="en-US" sz="2000" baseline="-25000" dirty="0" err="1">
                <a:solidFill>
                  <a:srgbClr val="0000FF"/>
                </a:solidFill>
              </a:rPr>
              <a:t>i</a:t>
            </a:r>
            <a:endParaRPr lang="en-US" sz="2000" baseline="-25000" dirty="0">
              <a:solidFill>
                <a:srgbClr val="0000FF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C930026-35AE-B31F-A3E3-19017A703298}"/>
              </a:ext>
            </a:extLst>
          </p:cNvPr>
          <p:cNvCxnSpPr>
            <a:cxnSpLocks/>
          </p:cNvCxnSpPr>
          <p:nvPr/>
        </p:nvCxnSpPr>
        <p:spPr>
          <a:xfrm flipH="1">
            <a:off x="5136039" y="2298040"/>
            <a:ext cx="659573" cy="0"/>
          </a:xfrm>
          <a:prstGeom prst="straightConnector1">
            <a:avLst/>
          </a:prstGeom>
          <a:ln>
            <a:solidFill>
              <a:srgbClr val="FF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80544D8-1D46-7109-2EEC-B6F2FDB4C3B8}"/>
              </a:ext>
            </a:extLst>
          </p:cNvPr>
          <p:cNvCxnSpPr>
            <a:cxnSpLocks/>
          </p:cNvCxnSpPr>
          <p:nvPr/>
        </p:nvCxnSpPr>
        <p:spPr>
          <a:xfrm flipH="1">
            <a:off x="5148648" y="2685315"/>
            <a:ext cx="354773" cy="0"/>
          </a:xfrm>
          <a:prstGeom prst="straightConnector1">
            <a:avLst/>
          </a:prstGeom>
          <a:ln>
            <a:solidFill>
              <a:srgbClr val="0000FF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F663340-16F5-393B-4A88-616D6DBA4982}"/>
              </a:ext>
            </a:extLst>
          </p:cNvPr>
          <p:cNvCxnSpPr>
            <a:cxnSpLocks/>
          </p:cNvCxnSpPr>
          <p:nvPr/>
        </p:nvCxnSpPr>
        <p:spPr>
          <a:xfrm>
            <a:off x="10367818" y="2685315"/>
            <a:ext cx="354773" cy="0"/>
          </a:xfrm>
          <a:prstGeom prst="straightConnector1">
            <a:avLst/>
          </a:prstGeom>
          <a:ln>
            <a:solidFill>
              <a:srgbClr val="0000FF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980963D-234F-2F24-E59F-5CF301F10458}"/>
              </a:ext>
            </a:extLst>
          </p:cNvPr>
          <p:cNvCxnSpPr>
            <a:cxnSpLocks/>
          </p:cNvCxnSpPr>
          <p:nvPr/>
        </p:nvCxnSpPr>
        <p:spPr>
          <a:xfrm>
            <a:off x="10063018" y="2305462"/>
            <a:ext cx="659573" cy="0"/>
          </a:xfrm>
          <a:prstGeom prst="straightConnector1">
            <a:avLst/>
          </a:prstGeom>
          <a:ln>
            <a:solidFill>
              <a:srgbClr val="FF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375CD11-3A97-AD74-2AF6-A8A906B9D33D}"/>
              </a:ext>
            </a:extLst>
          </p:cNvPr>
          <p:cNvSpPr txBox="1"/>
          <p:nvPr/>
        </p:nvSpPr>
        <p:spPr>
          <a:xfrm rot="16200000">
            <a:off x="9996955" y="2729193"/>
            <a:ext cx="19662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Potential</a:t>
            </a:r>
            <a:endParaRPr lang="en-US" sz="2000" baseline="-25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2E1CD9-14FB-9573-0179-8B7BEF48554F}"/>
              </a:ext>
            </a:extLst>
          </p:cNvPr>
          <p:cNvSpPr txBox="1"/>
          <p:nvPr/>
        </p:nvSpPr>
        <p:spPr>
          <a:xfrm>
            <a:off x="7922491" y="4305993"/>
            <a:ext cx="949656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</a:rPr>
              <a:t>V</a:t>
            </a:r>
            <a:endParaRPr lang="en-US" sz="2000" baseline="-25000" dirty="0">
              <a:solidFill>
                <a:srgbClr val="008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E37523-B8B3-0532-0F03-AD3FCD708051}"/>
              </a:ext>
            </a:extLst>
          </p:cNvPr>
          <p:cNvSpPr txBox="1"/>
          <p:nvPr/>
        </p:nvSpPr>
        <p:spPr>
          <a:xfrm>
            <a:off x="7646727" y="2908627"/>
            <a:ext cx="949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</a:t>
            </a:r>
            <a:r>
              <a:rPr lang="en-US" sz="2000" baseline="-25000" dirty="0">
                <a:solidFill>
                  <a:srgbClr val="FF0000"/>
                </a:solidFill>
              </a:rPr>
              <a:t>e</a:t>
            </a:r>
            <a:r>
              <a:rPr lang="en-US" sz="2000" dirty="0"/>
              <a:t> = </a:t>
            </a:r>
            <a:r>
              <a:rPr lang="en-US" sz="2000" dirty="0" err="1">
                <a:solidFill>
                  <a:srgbClr val="0000FF"/>
                </a:solidFill>
              </a:rPr>
              <a:t>n</a:t>
            </a:r>
            <a:r>
              <a:rPr lang="en-US" sz="2000" baseline="-25000" dirty="0" err="1">
                <a:solidFill>
                  <a:srgbClr val="0000FF"/>
                </a:solidFill>
              </a:rPr>
              <a:t>i</a:t>
            </a:r>
            <a:endParaRPr lang="en-US" sz="2000" baseline="-25000" dirty="0">
              <a:solidFill>
                <a:srgbClr val="0000F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F9E06C-6B06-3BDC-927A-6B04158208EB}"/>
              </a:ext>
            </a:extLst>
          </p:cNvPr>
          <p:cNvSpPr txBox="1"/>
          <p:nvPr/>
        </p:nvSpPr>
        <p:spPr>
          <a:xfrm>
            <a:off x="9909363" y="2877627"/>
            <a:ext cx="949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</a:t>
            </a:r>
            <a:r>
              <a:rPr lang="en-US" sz="2000" baseline="-25000" dirty="0">
                <a:solidFill>
                  <a:srgbClr val="FF0000"/>
                </a:solidFill>
              </a:rPr>
              <a:t>e</a:t>
            </a:r>
            <a:r>
              <a:rPr lang="en-US" sz="2000" dirty="0"/>
              <a:t> &lt; </a:t>
            </a:r>
            <a:r>
              <a:rPr lang="en-US" sz="2000" dirty="0" err="1">
                <a:solidFill>
                  <a:srgbClr val="0000FF"/>
                </a:solidFill>
              </a:rPr>
              <a:t>n</a:t>
            </a:r>
            <a:r>
              <a:rPr lang="en-US" sz="2000" baseline="-25000" dirty="0" err="1">
                <a:solidFill>
                  <a:srgbClr val="0000FF"/>
                </a:solidFill>
              </a:rPr>
              <a:t>i</a:t>
            </a:r>
            <a:endParaRPr lang="en-US" sz="2000" baseline="-25000" dirty="0">
              <a:solidFill>
                <a:srgbClr val="0000FF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3F308E5-B2FA-87E3-0336-9003198C00EB}"/>
              </a:ext>
            </a:extLst>
          </p:cNvPr>
          <p:cNvSpPr/>
          <p:nvPr/>
        </p:nvSpPr>
        <p:spPr>
          <a:xfrm>
            <a:off x="5130800" y="3283004"/>
            <a:ext cx="5583382" cy="430692"/>
          </a:xfrm>
          <a:custGeom>
            <a:avLst/>
            <a:gdLst>
              <a:gd name="connsiteX0" fmla="*/ 65704 w 5667579"/>
              <a:gd name="connsiteY0" fmla="*/ 442554 h 442554"/>
              <a:gd name="connsiteX1" fmla="*/ 693777 w 5667579"/>
              <a:gd name="connsiteY1" fmla="*/ 54626 h 442554"/>
              <a:gd name="connsiteX2" fmla="*/ 5034868 w 5667579"/>
              <a:gd name="connsiteY2" fmla="*/ 36154 h 442554"/>
              <a:gd name="connsiteX3" fmla="*/ 5649086 w 5667579"/>
              <a:gd name="connsiteY3" fmla="*/ 368663 h 442554"/>
              <a:gd name="connsiteX0" fmla="*/ 0 w 5601875"/>
              <a:gd name="connsiteY0" fmla="*/ 442554 h 442554"/>
              <a:gd name="connsiteX1" fmla="*/ 628073 w 5601875"/>
              <a:gd name="connsiteY1" fmla="*/ 54626 h 442554"/>
              <a:gd name="connsiteX2" fmla="*/ 4969164 w 5601875"/>
              <a:gd name="connsiteY2" fmla="*/ 36154 h 442554"/>
              <a:gd name="connsiteX3" fmla="*/ 5583382 w 5601875"/>
              <a:gd name="connsiteY3" fmla="*/ 368663 h 442554"/>
              <a:gd name="connsiteX0" fmla="*/ 0 w 5601875"/>
              <a:gd name="connsiteY0" fmla="*/ 442554 h 442554"/>
              <a:gd name="connsiteX1" fmla="*/ 628073 w 5601875"/>
              <a:gd name="connsiteY1" fmla="*/ 54626 h 442554"/>
              <a:gd name="connsiteX2" fmla="*/ 4969164 w 5601875"/>
              <a:gd name="connsiteY2" fmla="*/ 36154 h 442554"/>
              <a:gd name="connsiteX3" fmla="*/ 5583382 w 5601875"/>
              <a:gd name="connsiteY3" fmla="*/ 368663 h 442554"/>
              <a:gd name="connsiteX0" fmla="*/ 0 w 5601875"/>
              <a:gd name="connsiteY0" fmla="*/ 430692 h 430692"/>
              <a:gd name="connsiteX1" fmla="*/ 628073 w 5601875"/>
              <a:gd name="connsiteY1" fmla="*/ 42764 h 430692"/>
              <a:gd name="connsiteX2" fmla="*/ 4969164 w 5601875"/>
              <a:gd name="connsiteY2" fmla="*/ 24292 h 430692"/>
              <a:gd name="connsiteX3" fmla="*/ 5583382 w 5601875"/>
              <a:gd name="connsiteY3" fmla="*/ 356801 h 430692"/>
              <a:gd name="connsiteX0" fmla="*/ 0 w 5583382"/>
              <a:gd name="connsiteY0" fmla="*/ 430692 h 430692"/>
              <a:gd name="connsiteX1" fmla="*/ 628073 w 5583382"/>
              <a:gd name="connsiteY1" fmla="*/ 42764 h 430692"/>
              <a:gd name="connsiteX2" fmla="*/ 4969164 w 5583382"/>
              <a:gd name="connsiteY2" fmla="*/ 24292 h 430692"/>
              <a:gd name="connsiteX3" fmla="*/ 5583382 w 5583382"/>
              <a:gd name="connsiteY3" fmla="*/ 356801 h 430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3382" h="430692">
                <a:moveTo>
                  <a:pt x="0" y="430692"/>
                </a:moveTo>
                <a:cubicBezTo>
                  <a:pt x="98521" y="247504"/>
                  <a:pt x="354061" y="68934"/>
                  <a:pt x="628073" y="42764"/>
                </a:cubicBezTo>
                <a:cubicBezTo>
                  <a:pt x="902085" y="16594"/>
                  <a:pt x="4143279" y="-28047"/>
                  <a:pt x="4969164" y="24292"/>
                </a:cubicBezTo>
                <a:cubicBezTo>
                  <a:pt x="5347085" y="48922"/>
                  <a:pt x="5570297" y="209789"/>
                  <a:pt x="5583382" y="356801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52BF435-D527-8B6D-DC57-DA7E3ECF77A3}"/>
              </a:ext>
            </a:extLst>
          </p:cNvPr>
          <p:cNvSpPr/>
          <p:nvPr/>
        </p:nvSpPr>
        <p:spPr>
          <a:xfrm>
            <a:off x="5101068" y="4674632"/>
            <a:ext cx="5583382" cy="430692"/>
          </a:xfrm>
          <a:custGeom>
            <a:avLst/>
            <a:gdLst>
              <a:gd name="connsiteX0" fmla="*/ 65704 w 5667579"/>
              <a:gd name="connsiteY0" fmla="*/ 442554 h 442554"/>
              <a:gd name="connsiteX1" fmla="*/ 693777 w 5667579"/>
              <a:gd name="connsiteY1" fmla="*/ 54626 h 442554"/>
              <a:gd name="connsiteX2" fmla="*/ 5034868 w 5667579"/>
              <a:gd name="connsiteY2" fmla="*/ 36154 h 442554"/>
              <a:gd name="connsiteX3" fmla="*/ 5649086 w 5667579"/>
              <a:gd name="connsiteY3" fmla="*/ 368663 h 442554"/>
              <a:gd name="connsiteX0" fmla="*/ 0 w 5601875"/>
              <a:gd name="connsiteY0" fmla="*/ 442554 h 442554"/>
              <a:gd name="connsiteX1" fmla="*/ 628073 w 5601875"/>
              <a:gd name="connsiteY1" fmla="*/ 54626 h 442554"/>
              <a:gd name="connsiteX2" fmla="*/ 4969164 w 5601875"/>
              <a:gd name="connsiteY2" fmla="*/ 36154 h 442554"/>
              <a:gd name="connsiteX3" fmla="*/ 5583382 w 5601875"/>
              <a:gd name="connsiteY3" fmla="*/ 368663 h 442554"/>
              <a:gd name="connsiteX0" fmla="*/ 0 w 5601875"/>
              <a:gd name="connsiteY0" fmla="*/ 442554 h 442554"/>
              <a:gd name="connsiteX1" fmla="*/ 628073 w 5601875"/>
              <a:gd name="connsiteY1" fmla="*/ 54626 h 442554"/>
              <a:gd name="connsiteX2" fmla="*/ 4969164 w 5601875"/>
              <a:gd name="connsiteY2" fmla="*/ 36154 h 442554"/>
              <a:gd name="connsiteX3" fmla="*/ 5583382 w 5601875"/>
              <a:gd name="connsiteY3" fmla="*/ 368663 h 442554"/>
              <a:gd name="connsiteX0" fmla="*/ 0 w 5601875"/>
              <a:gd name="connsiteY0" fmla="*/ 430692 h 430692"/>
              <a:gd name="connsiteX1" fmla="*/ 628073 w 5601875"/>
              <a:gd name="connsiteY1" fmla="*/ 42764 h 430692"/>
              <a:gd name="connsiteX2" fmla="*/ 4969164 w 5601875"/>
              <a:gd name="connsiteY2" fmla="*/ 24292 h 430692"/>
              <a:gd name="connsiteX3" fmla="*/ 5583382 w 5601875"/>
              <a:gd name="connsiteY3" fmla="*/ 356801 h 430692"/>
              <a:gd name="connsiteX0" fmla="*/ 0 w 5583382"/>
              <a:gd name="connsiteY0" fmla="*/ 430692 h 430692"/>
              <a:gd name="connsiteX1" fmla="*/ 628073 w 5583382"/>
              <a:gd name="connsiteY1" fmla="*/ 42764 h 430692"/>
              <a:gd name="connsiteX2" fmla="*/ 4969164 w 5583382"/>
              <a:gd name="connsiteY2" fmla="*/ 24292 h 430692"/>
              <a:gd name="connsiteX3" fmla="*/ 5583382 w 5583382"/>
              <a:gd name="connsiteY3" fmla="*/ 356801 h 430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3382" h="430692">
                <a:moveTo>
                  <a:pt x="0" y="430692"/>
                </a:moveTo>
                <a:cubicBezTo>
                  <a:pt x="98521" y="247504"/>
                  <a:pt x="354061" y="68934"/>
                  <a:pt x="628073" y="42764"/>
                </a:cubicBezTo>
                <a:cubicBezTo>
                  <a:pt x="902085" y="16594"/>
                  <a:pt x="4143279" y="-28047"/>
                  <a:pt x="4969164" y="24292"/>
                </a:cubicBezTo>
                <a:cubicBezTo>
                  <a:pt x="5347085" y="48922"/>
                  <a:pt x="5570297" y="209789"/>
                  <a:pt x="5583382" y="356801"/>
                </a:cubicBezTo>
              </a:path>
            </a:pathLst>
          </a:custGeom>
          <a:noFill/>
          <a:ln w="28575">
            <a:solidFill>
              <a:srgbClr val="008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11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D76CA-7584-0EF9-3699-085920772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Steady State – Sheath!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4C2F1-7BA6-E2AB-2F61-890C1176A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8796902-BA48-1E7E-4DB6-23F7913FE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EC8DEE1-C4E5-A7F1-3579-DF1F958D95D6}"/>
              </a:ext>
            </a:extLst>
          </p:cNvPr>
          <p:cNvSpPr txBox="1">
            <a:spLocks/>
          </p:cNvSpPr>
          <p:nvPr/>
        </p:nvSpPr>
        <p:spPr>
          <a:xfrm>
            <a:off x="11060306" y="6356351"/>
            <a:ext cx="7486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E0D8E46-1B9E-684F-3E5B-ED6D79E27B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298" y="1246496"/>
            <a:ext cx="4049224" cy="4944041"/>
          </a:xfrm>
        </p:spPr>
        <p:txBody>
          <a:bodyPr/>
          <a:lstStyle/>
          <a:p>
            <a:r>
              <a:rPr lang="en-US" b="0" dirty="0"/>
              <a:t>The self-generated electric field stops growing when the fluxes balance.</a:t>
            </a:r>
          </a:p>
          <a:p>
            <a:r>
              <a:rPr lang="en-US" b="0" dirty="0"/>
              <a:t>When a charged particle </a:t>
            </a:r>
            <a:r>
              <a:rPr lang="en-US" dirty="0"/>
              <a:t>approaches the wall, this potential</a:t>
            </a:r>
          </a:p>
          <a:p>
            <a:pPr lvl="1"/>
            <a:r>
              <a:rPr lang="en-US" b="0" dirty="0"/>
              <a:t>Decelerates electrons</a:t>
            </a:r>
          </a:p>
          <a:p>
            <a:pPr lvl="1"/>
            <a:r>
              <a:rPr lang="en-US" b="0" dirty="0"/>
              <a:t>Accelerates ions</a:t>
            </a:r>
          </a:p>
          <a:p>
            <a:r>
              <a:rPr lang="en-US" dirty="0"/>
              <a:t>Plasma tends to be the most positive thing in the system.</a:t>
            </a:r>
          </a:p>
          <a:p>
            <a:pPr lvl="1"/>
            <a:r>
              <a:rPr lang="en-US" dirty="0"/>
              <a:t>If you apply a positive voltage, the plasma potential will increase above that.</a:t>
            </a:r>
          </a:p>
          <a:p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2394DAD-EC01-2BEB-1070-AE6BC6461F55}"/>
              </a:ext>
            </a:extLst>
          </p:cNvPr>
          <p:cNvCxnSpPr/>
          <p:nvPr/>
        </p:nvCxnSpPr>
        <p:spPr>
          <a:xfrm>
            <a:off x="5127009" y="1878842"/>
            <a:ext cx="0" cy="3516573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B46279-E0C3-8F05-F126-875D97E08DC4}"/>
              </a:ext>
            </a:extLst>
          </p:cNvPr>
          <p:cNvCxnSpPr/>
          <p:nvPr/>
        </p:nvCxnSpPr>
        <p:spPr>
          <a:xfrm>
            <a:off x="10722591" y="1890215"/>
            <a:ext cx="0" cy="3516573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CE18D2C-D86D-A5A5-7473-46BDD75DB992}"/>
              </a:ext>
            </a:extLst>
          </p:cNvPr>
          <p:cNvCxnSpPr>
            <a:cxnSpLocks/>
          </p:cNvCxnSpPr>
          <p:nvPr/>
        </p:nvCxnSpPr>
        <p:spPr>
          <a:xfrm flipH="1">
            <a:off x="5127009" y="5099713"/>
            <a:ext cx="5989092" cy="0"/>
          </a:xfrm>
          <a:prstGeom prst="line">
            <a:avLst/>
          </a:prstGeom>
          <a:ln>
            <a:headEnd type="triangle" w="med" len="med"/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8D426A0-A546-314A-1DA9-F389624685BD}"/>
              </a:ext>
            </a:extLst>
          </p:cNvPr>
          <p:cNvCxnSpPr>
            <a:cxnSpLocks/>
          </p:cNvCxnSpPr>
          <p:nvPr/>
        </p:nvCxnSpPr>
        <p:spPr>
          <a:xfrm flipH="1">
            <a:off x="5127009" y="3282286"/>
            <a:ext cx="5595582" cy="0"/>
          </a:xfrm>
          <a:prstGeom prst="line">
            <a:avLst/>
          </a:prstGeom>
          <a:ln>
            <a:solidFill>
              <a:srgbClr val="0000FF"/>
            </a:solidFill>
            <a:headEnd type="none" w="med" len="med"/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32EE49-4916-B0B2-18A7-6980C1E65D4E}"/>
              </a:ext>
            </a:extLst>
          </p:cNvPr>
          <p:cNvSpPr txBox="1"/>
          <p:nvPr/>
        </p:nvSpPr>
        <p:spPr>
          <a:xfrm rot="16200000">
            <a:off x="3840852" y="3006698"/>
            <a:ext cx="19662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Number Density </a:t>
            </a:r>
            <a:endParaRPr lang="en-US" sz="2000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076C15-99EC-056C-258E-A7761E97E96F}"/>
              </a:ext>
            </a:extLst>
          </p:cNvPr>
          <p:cNvSpPr txBox="1"/>
          <p:nvPr/>
        </p:nvSpPr>
        <p:spPr>
          <a:xfrm>
            <a:off x="5105371" y="2895616"/>
            <a:ext cx="949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</a:t>
            </a:r>
            <a:r>
              <a:rPr lang="en-US" sz="2000" baseline="-25000" dirty="0">
                <a:solidFill>
                  <a:srgbClr val="FF0000"/>
                </a:solidFill>
              </a:rPr>
              <a:t>e</a:t>
            </a:r>
            <a:r>
              <a:rPr lang="en-US" sz="2000" dirty="0"/>
              <a:t> &lt; </a:t>
            </a:r>
            <a:r>
              <a:rPr lang="en-US" sz="2000" dirty="0" err="1">
                <a:solidFill>
                  <a:srgbClr val="0000FF"/>
                </a:solidFill>
              </a:rPr>
              <a:t>n</a:t>
            </a:r>
            <a:r>
              <a:rPr lang="en-US" sz="2000" baseline="-25000" dirty="0" err="1">
                <a:solidFill>
                  <a:srgbClr val="0000FF"/>
                </a:solidFill>
              </a:rPr>
              <a:t>i</a:t>
            </a:r>
            <a:endParaRPr lang="en-US" sz="2000" baseline="-25000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1CCA35-508F-C41C-32D3-1CC4D1BFC476}"/>
              </a:ext>
            </a:extLst>
          </p:cNvPr>
          <p:cNvSpPr txBox="1"/>
          <p:nvPr/>
        </p:nvSpPr>
        <p:spPr>
          <a:xfrm>
            <a:off x="7545485" y="5122402"/>
            <a:ext cx="13528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Position</a:t>
            </a:r>
            <a:endParaRPr lang="en-US" sz="2000" baseline="-25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79DD7-B0DD-E464-5453-F13D9F9B2738}"/>
              </a:ext>
            </a:extLst>
          </p:cNvPr>
          <p:cNvSpPr txBox="1"/>
          <p:nvPr/>
        </p:nvSpPr>
        <p:spPr>
          <a:xfrm>
            <a:off x="5508979" y="2078881"/>
            <a:ext cx="949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sym typeface="Symbol" panose="05050102010706020507" pitchFamily="18" charset="2"/>
              </a:rPr>
              <a:t></a:t>
            </a:r>
            <a:r>
              <a:rPr lang="en-US" sz="2000" baseline="-25000" dirty="0">
                <a:solidFill>
                  <a:srgbClr val="FF0000"/>
                </a:solidFill>
              </a:rPr>
              <a:t>e</a:t>
            </a:r>
            <a:endParaRPr lang="en-US" sz="2000" baseline="-25000" dirty="0">
              <a:solidFill>
                <a:srgbClr val="0000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941912-29F8-8CC0-A335-22D98A486FC9}"/>
              </a:ext>
            </a:extLst>
          </p:cNvPr>
          <p:cNvSpPr txBox="1"/>
          <p:nvPr/>
        </p:nvSpPr>
        <p:spPr>
          <a:xfrm>
            <a:off x="9963090" y="2089022"/>
            <a:ext cx="949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sym typeface="Symbol" panose="05050102010706020507" pitchFamily="18" charset="2"/>
              </a:rPr>
              <a:t></a:t>
            </a:r>
            <a:r>
              <a:rPr lang="en-US" sz="2000" baseline="-25000" dirty="0">
                <a:solidFill>
                  <a:srgbClr val="FF0000"/>
                </a:solidFill>
              </a:rPr>
              <a:t>e</a:t>
            </a:r>
            <a:endParaRPr lang="en-US" sz="2000" baseline="-25000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A25740-CACA-4F8F-94F0-2B3A44104B66}"/>
              </a:ext>
            </a:extLst>
          </p:cNvPr>
          <p:cNvSpPr txBox="1"/>
          <p:nvPr/>
        </p:nvSpPr>
        <p:spPr>
          <a:xfrm>
            <a:off x="9969786" y="2480393"/>
            <a:ext cx="949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sym typeface="Symbol" panose="05050102010706020507" pitchFamily="18" charset="2"/>
              </a:rPr>
              <a:t></a:t>
            </a:r>
            <a:r>
              <a:rPr lang="en-US" sz="2000" baseline="-25000" dirty="0" err="1">
                <a:solidFill>
                  <a:srgbClr val="0000FF"/>
                </a:solidFill>
              </a:rPr>
              <a:t>i</a:t>
            </a:r>
            <a:endParaRPr lang="en-US" sz="2000" baseline="-25000" dirty="0">
              <a:solidFill>
                <a:srgbClr val="0000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C8B79A-E04D-9B8F-30D7-340240E2987D}"/>
              </a:ext>
            </a:extLst>
          </p:cNvPr>
          <p:cNvSpPr txBox="1"/>
          <p:nvPr/>
        </p:nvSpPr>
        <p:spPr>
          <a:xfrm>
            <a:off x="5515675" y="2478872"/>
            <a:ext cx="949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sym typeface="Symbol" panose="05050102010706020507" pitchFamily="18" charset="2"/>
              </a:rPr>
              <a:t></a:t>
            </a:r>
            <a:r>
              <a:rPr lang="en-US" sz="2000" baseline="-25000" dirty="0" err="1">
                <a:solidFill>
                  <a:srgbClr val="0000FF"/>
                </a:solidFill>
              </a:rPr>
              <a:t>i</a:t>
            </a:r>
            <a:endParaRPr lang="en-US" sz="2000" baseline="-25000" dirty="0">
              <a:solidFill>
                <a:srgbClr val="0000FF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C930026-35AE-B31F-A3E3-19017A703298}"/>
              </a:ext>
            </a:extLst>
          </p:cNvPr>
          <p:cNvCxnSpPr>
            <a:cxnSpLocks/>
          </p:cNvCxnSpPr>
          <p:nvPr/>
        </p:nvCxnSpPr>
        <p:spPr>
          <a:xfrm flipH="1" flipV="1">
            <a:off x="5136039" y="2298040"/>
            <a:ext cx="415016" cy="7422"/>
          </a:xfrm>
          <a:prstGeom prst="straightConnector1">
            <a:avLst/>
          </a:prstGeom>
          <a:ln>
            <a:solidFill>
              <a:srgbClr val="FF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80544D8-1D46-7109-2EEC-B6F2FDB4C3B8}"/>
              </a:ext>
            </a:extLst>
          </p:cNvPr>
          <p:cNvCxnSpPr>
            <a:cxnSpLocks/>
          </p:cNvCxnSpPr>
          <p:nvPr/>
        </p:nvCxnSpPr>
        <p:spPr>
          <a:xfrm flipH="1">
            <a:off x="5148648" y="2685315"/>
            <a:ext cx="402407" cy="0"/>
          </a:xfrm>
          <a:prstGeom prst="straightConnector1">
            <a:avLst/>
          </a:prstGeom>
          <a:ln>
            <a:solidFill>
              <a:srgbClr val="0000FF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F663340-16F5-393B-4A88-616D6DBA4982}"/>
              </a:ext>
            </a:extLst>
          </p:cNvPr>
          <p:cNvCxnSpPr>
            <a:cxnSpLocks/>
          </p:cNvCxnSpPr>
          <p:nvPr/>
        </p:nvCxnSpPr>
        <p:spPr>
          <a:xfrm>
            <a:off x="10303164" y="2685315"/>
            <a:ext cx="419427" cy="0"/>
          </a:xfrm>
          <a:prstGeom prst="straightConnector1">
            <a:avLst/>
          </a:prstGeom>
          <a:ln>
            <a:solidFill>
              <a:srgbClr val="0000FF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980963D-234F-2F24-E59F-5CF301F10458}"/>
              </a:ext>
            </a:extLst>
          </p:cNvPr>
          <p:cNvCxnSpPr>
            <a:cxnSpLocks/>
          </p:cNvCxnSpPr>
          <p:nvPr/>
        </p:nvCxnSpPr>
        <p:spPr>
          <a:xfrm>
            <a:off x="10303164" y="2305462"/>
            <a:ext cx="419427" cy="0"/>
          </a:xfrm>
          <a:prstGeom prst="straightConnector1">
            <a:avLst/>
          </a:prstGeom>
          <a:ln>
            <a:solidFill>
              <a:srgbClr val="FF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375CD11-3A97-AD74-2AF6-A8A906B9D33D}"/>
              </a:ext>
            </a:extLst>
          </p:cNvPr>
          <p:cNvSpPr txBox="1"/>
          <p:nvPr/>
        </p:nvSpPr>
        <p:spPr>
          <a:xfrm rot="16200000">
            <a:off x="9996955" y="2729193"/>
            <a:ext cx="19662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Potential</a:t>
            </a:r>
            <a:endParaRPr lang="en-US" sz="2000" baseline="-25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2E1CD9-14FB-9573-0179-8B7BEF48554F}"/>
              </a:ext>
            </a:extLst>
          </p:cNvPr>
          <p:cNvSpPr txBox="1"/>
          <p:nvPr/>
        </p:nvSpPr>
        <p:spPr>
          <a:xfrm>
            <a:off x="7747074" y="4042176"/>
            <a:ext cx="949656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</a:rPr>
              <a:t>V</a:t>
            </a:r>
            <a:endParaRPr lang="en-US" sz="2000" baseline="-25000" dirty="0">
              <a:solidFill>
                <a:srgbClr val="008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E37523-B8B3-0532-0F03-AD3FCD708051}"/>
              </a:ext>
            </a:extLst>
          </p:cNvPr>
          <p:cNvSpPr txBox="1"/>
          <p:nvPr/>
        </p:nvSpPr>
        <p:spPr>
          <a:xfrm>
            <a:off x="7646727" y="2908627"/>
            <a:ext cx="949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</a:t>
            </a:r>
            <a:r>
              <a:rPr lang="en-US" sz="2000" baseline="-25000" dirty="0">
                <a:solidFill>
                  <a:srgbClr val="FF0000"/>
                </a:solidFill>
              </a:rPr>
              <a:t>e</a:t>
            </a:r>
            <a:r>
              <a:rPr lang="en-US" sz="2000" dirty="0"/>
              <a:t> = </a:t>
            </a:r>
            <a:r>
              <a:rPr lang="en-US" sz="2000" dirty="0" err="1">
                <a:solidFill>
                  <a:srgbClr val="0000FF"/>
                </a:solidFill>
              </a:rPr>
              <a:t>n</a:t>
            </a:r>
            <a:r>
              <a:rPr lang="en-US" sz="2000" baseline="-25000" dirty="0" err="1">
                <a:solidFill>
                  <a:srgbClr val="0000FF"/>
                </a:solidFill>
              </a:rPr>
              <a:t>i</a:t>
            </a:r>
            <a:endParaRPr lang="en-US" sz="2000" baseline="-25000" dirty="0">
              <a:solidFill>
                <a:srgbClr val="0000F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F9E06C-6B06-3BDC-927A-6B04158208EB}"/>
              </a:ext>
            </a:extLst>
          </p:cNvPr>
          <p:cNvSpPr txBox="1"/>
          <p:nvPr/>
        </p:nvSpPr>
        <p:spPr>
          <a:xfrm>
            <a:off x="9909363" y="2877627"/>
            <a:ext cx="949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</a:t>
            </a:r>
            <a:r>
              <a:rPr lang="en-US" sz="2000" baseline="-25000" dirty="0">
                <a:solidFill>
                  <a:srgbClr val="FF0000"/>
                </a:solidFill>
              </a:rPr>
              <a:t>e</a:t>
            </a:r>
            <a:r>
              <a:rPr lang="en-US" sz="2000" dirty="0"/>
              <a:t> &lt; </a:t>
            </a:r>
            <a:r>
              <a:rPr lang="en-US" sz="2000" dirty="0" err="1">
                <a:solidFill>
                  <a:srgbClr val="0000FF"/>
                </a:solidFill>
              </a:rPr>
              <a:t>n</a:t>
            </a:r>
            <a:r>
              <a:rPr lang="en-US" sz="2000" baseline="-25000" dirty="0" err="1">
                <a:solidFill>
                  <a:srgbClr val="0000FF"/>
                </a:solidFill>
              </a:rPr>
              <a:t>i</a:t>
            </a:r>
            <a:endParaRPr lang="en-US" sz="2000" baseline="-25000" dirty="0">
              <a:solidFill>
                <a:srgbClr val="0000FF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3F308E5-B2FA-87E3-0336-9003198C00EB}"/>
              </a:ext>
            </a:extLst>
          </p:cNvPr>
          <p:cNvSpPr/>
          <p:nvPr/>
        </p:nvSpPr>
        <p:spPr>
          <a:xfrm>
            <a:off x="5130800" y="3283004"/>
            <a:ext cx="5583382" cy="602876"/>
          </a:xfrm>
          <a:custGeom>
            <a:avLst/>
            <a:gdLst>
              <a:gd name="connsiteX0" fmla="*/ 65704 w 5667579"/>
              <a:gd name="connsiteY0" fmla="*/ 442554 h 442554"/>
              <a:gd name="connsiteX1" fmla="*/ 693777 w 5667579"/>
              <a:gd name="connsiteY1" fmla="*/ 54626 h 442554"/>
              <a:gd name="connsiteX2" fmla="*/ 5034868 w 5667579"/>
              <a:gd name="connsiteY2" fmla="*/ 36154 h 442554"/>
              <a:gd name="connsiteX3" fmla="*/ 5649086 w 5667579"/>
              <a:gd name="connsiteY3" fmla="*/ 368663 h 442554"/>
              <a:gd name="connsiteX0" fmla="*/ 0 w 5601875"/>
              <a:gd name="connsiteY0" fmla="*/ 442554 h 442554"/>
              <a:gd name="connsiteX1" fmla="*/ 628073 w 5601875"/>
              <a:gd name="connsiteY1" fmla="*/ 54626 h 442554"/>
              <a:gd name="connsiteX2" fmla="*/ 4969164 w 5601875"/>
              <a:gd name="connsiteY2" fmla="*/ 36154 h 442554"/>
              <a:gd name="connsiteX3" fmla="*/ 5583382 w 5601875"/>
              <a:gd name="connsiteY3" fmla="*/ 368663 h 442554"/>
              <a:gd name="connsiteX0" fmla="*/ 0 w 5601875"/>
              <a:gd name="connsiteY0" fmla="*/ 442554 h 442554"/>
              <a:gd name="connsiteX1" fmla="*/ 628073 w 5601875"/>
              <a:gd name="connsiteY1" fmla="*/ 54626 h 442554"/>
              <a:gd name="connsiteX2" fmla="*/ 4969164 w 5601875"/>
              <a:gd name="connsiteY2" fmla="*/ 36154 h 442554"/>
              <a:gd name="connsiteX3" fmla="*/ 5583382 w 5601875"/>
              <a:gd name="connsiteY3" fmla="*/ 368663 h 442554"/>
              <a:gd name="connsiteX0" fmla="*/ 0 w 5601875"/>
              <a:gd name="connsiteY0" fmla="*/ 430692 h 430692"/>
              <a:gd name="connsiteX1" fmla="*/ 628073 w 5601875"/>
              <a:gd name="connsiteY1" fmla="*/ 42764 h 430692"/>
              <a:gd name="connsiteX2" fmla="*/ 4969164 w 5601875"/>
              <a:gd name="connsiteY2" fmla="*/ 24292 h 430692"/>
              <a:gd name="connsiteX3" fmla="*/ 5583382 w 5601875"/>
              <a:gd name="connsiteY3" fmla="*/ 356801 h 430692"/>
              <a:gd name="connsiteX0" fmla="*/ 0 w 5583382"/>
              <a:gd name="connsiteY0" fmla="*/ 430692 h 430692"/>
              <a:gd name="connsiteX1" fmla="*/ 628073 w 5583382"/>
              <a:gd name="connsiteY1" fmla="*/ 42764 h 430692"/>
              <a:gd name="connsiteX2" fmla="*/ 4969164 w 5583382"/>
              <a:gd name="connsiteY2" fmla="*/ 24292 h 430692"/>
              <a:gd name="connsiteX3" fmla="*/ 5583382 w 5583382"/>
              <a:gd name="connsiteY3" fmla="*/ 356801 h 430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3382" h="430692">
                <a:moveTo>
                  <a:pt x="0" y="430692"/>
                </a:moveTo>
                <a:cubicBezTo>
                  <a:pt x="98521" y="247504"/>
                  <a:pt x="354061" y="68934"/>
                  <a:pt x="628073" y="42764"/>
                </a:cubicBezTo>
                <a:cubicBezTo>
                  <a:pt x="902085" y="16594"/>
                  <a:pt x="4143279" y="-28047"/>
                  <a:pt x="4969164" y="24292"/>
                </a:cubicBezTo>
                <a:cubicBezTo>
                  <a:pt x="5347085" y="48922"/>
                  <a:pt x="5570297" y="209789"/>
                  <a:pt x="5583382" y="356801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52BF435-D527-8B6D-DC57-DA7E3ECF77A3}"/>
              </a:ext>
            </a:extLst>
          </p:cNvPr>
          <p:cNvSpPr/>
          <p:nvPr/>
        </p:nvSpPr>
        <p:spPr>
          <a:xfrm>
            <a:off x="5101068" y="4373804"/>
            <a:ext cx="5583382" cy="731520"/>
          </a:xfrm>
          <a:custGeom>
            <a:avLst/>
            <a:gdLst>
              <a:gd name="connsiteX0" fmla="*/ 65704 w 5667579"/>
              <a:gd name="connsiteY0" fmla="*/ 442554 h 442554"/>
              <a:gd name="connsiteX1" fmla="*/ 693777 w 5667579"/>
              <a:gd name="connsiteY1" fmla="*/ 54626 h 442554"/>
              <a:gd name="connsiteX2" fmla="*/ 5034868 w 5667579"/>
              <a:gd name="connsiteY2" fmla="*/ 36154 h 442554"/>
              <a:gd name="connsiteX3" fmla="*/ 5649086 w 5667579"/>
              <a:gd name="connsiteY3" fmla="*/ 368663 h 442554"/>
              <a:gd name="connsiteX0" fmla="*/ 0 w 5601875"/>
              <a:gd name="connsiteY0" fmla="*/ 442554 h 442554"/>
              <a:gd name="connsiteX1" fmla="*/ 628073 w 5601875"/>
              <a:gd name="connsiteY1" fmla="*/ 54626 h 442554"/>
              <a:gd name="connsiteX2" fmla="*/ 4969164 w 5601875"/>
              <a:gd name="connsiteY2" fmla="*/ 36154 h 442554"/>
              <a:gd name="connsiteX3" fmla="*/ 5583382 w 5601875"/>
              <a:gd name="connsiteY3" fmla="*/ 368663 h 442554"/>
              <a:gd name="connsiteX0" fmla="*/ 0 w 5601875"/>
              <a:gd name="connsiteY0" fmla="*/ 442554 h 442554"/>
              <a:gd name="connsiteX1" fmla="*/ 628073 w 5601875"/>
              <a:gd name="connsiteY1" fmla="*/ 54626 h 442554"/>
              <a:gd name="connsiteX2" fmla="*/ 4969164 w 5601875"/>
              <a:gd name="connsiteY2" fmla="*/ 36154 h 442554"/>
              <a:gd name="connsiteX3" fmla="*/ 5583382 w 5601875"/>
              <a:gd name="connsiteY3" fmla="*/ 368663 h 442554"/>
              <a:gd name="connsiteX0" fmla="*/ 0 w 5601875"/>
              <a:gd name="connsiteY0" fmla="*/ 430692 h 430692"/>
              <a:gd name="connsiteX1" fmla="*/ 628073 w 5601875"/>
              <a:gd name="connsiteY1" fmla="*/ 42764 h 430692"/>
              <a:gd name="connsiteX2" fmla="*/ 4969164 w 5601875"/>
              <a:gd name="connsiteY2" fmla="*/ 24292 h 430692"/>
              <a:gd name="connsiteX3" fmla="*/ 5583382 w 5601875"/>
              <a:gd name="connsiteY3" fmla="*/ 356801 h 430692"/>
              <a:gd name="connsiteX0" fmla="*/ 0 w 5583382"/>
              <a:gd name="connsiteY0" fmla="*/ 430692 h 430692"/>
              <a:gd name="connsiteX1" fmla="*/ 628073 w 5583382"/>
              <a:gd name="connsiteY1" fmla="*/ 42764 h 430692"/>
              <a:gd name="connsiteX2" fmla="*/ 4969164 w 5583382"/>
              <a:gd name="connsiteY2" fmla="*/ 24292 h 430692"/>
              <a:gd name="connsiteX3" fmla="*/ 5583382 w 5583382"/>
              <a:gd name="connsiteY3" fmla="*/ 356801 h 430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3382" h="430692">
                <a:moveTo>
                  <a:pt x="0" y="430692"/>
                </a:moveTo>
                <a:cubicBezTo>
                  <a:pt x="98521" y="247504"/>
                  <a:pt x="354061" y="68934"/>
                  <a:pt x="628073" y="42764"/>
                </a:cubicBezTo>
                <a:cubicBezTo>
                  <a:pt x="902085" y="16594"/>
                  <a:pt x="4143279" y="-28047"/>
                  <a:pt x="4969164" y="24292"/>
                </a:cubicBezTo>
                <a:cubicBezTo>
                  <a:pt x="5347085" y="48922"/>
                  <a:pt x="5570297" y="209789"/>
                  <a:pt x="5583382" y="356801"/>
                </a:cubicBezTo>
              </a:path>
            </a:pathLst>
          </a:custGeom>
          <a:noFill/>
          <a:ln w="28575">
            <a:solidFill>
              <a:srgbClr val="008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0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D76CA-7584-0EF9-3699-08592077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98" y="582274"/>
            <a:ext cx="5837082" cy="731520"/>
          </a:xfrm>
        </p:spPr>
        <p:txBody>
          <a:bodyPr/>
          <a:lstStyle/>
          <a:p>
            <a:r>
              <a:rPr lang="en-US" dirty="0"/>
              <a:t>Now we have a sheath!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4C2F1-7BA6-E2AB-2F61-890C1176A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8796902-BA48-1E7E-4DB6-23F7913FE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EC8DEE1-C4E5-A7F1-3579-DF1F958D95D6}"/>
              </a:ext>
            </a:extLst>
          </p:cNvPr>
          <p:cNvSpPr txBox="1">
            <a:spLocks/>
          </p:cNvSpPr>
          <p:nvPr/>
        </p:nvSpPr>
        <p:spPr>
          <a:xfrm>
            <a:off x="11060306" y="6356351"/>
            <a:ext cx="7486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E0D8E46-1B9E-684F-3E5B-ED6D79E27B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298" y="1510961"/>
            <a:ext cx="4485884" cy="4679576"/>
          </a:xfrm>
        </p:spPr>
        <p:txBody>
          <a:bodyPr/>
          <a:lstStyle/>
          <a:p>
            <a:r>
              <a:rPr lang="en-US" dirty="0"/>
              <a:t>Sheath is a few </a:t>
            </a:r>
            <a:r>
              <a:rPr lang="en-US" dirty="0">
                <a:sym typeface="Symbol" panose="05050102010706020507" pitchFamily="18" charset="2"/>
              </a:rPr>
              <a:t></a:t>
            </a:r>
            <a:r>
              <a:rPr lang="en-US" baseline="-25000" dirty="0"/>
              <a:t>D</a:t>
            </a:r>
            <a:r>
              <a:rPr lang="en-US" dirty="0"/>
              <a:t> thick</a:t>
            </a:r>
          </a:p>
          <a:p>
            <a:r>
              <a:rPr lang="en-US" dirty="0"/>
              <a:t>Sheaths form at all wall surfaces in contact with the plasma</a:t>
            </a:r>
          </a:p>
          <a:p>
            <a:r>
              <a:rPr lang="en-US" dirty="0"/>
              <a:t>The plasma is the most positive thing in the system (“Plasma potential”)</a:t>
            </a:r>
          </a:p>
          <a:p>
            <a:r>
              <a:rPr lang="en-US" dirty="0"/>
              <a:t>The potential profile accelerates ions and repels electrons.</a:t>
            </a:r>
          </a:p>
          <a:p>
            <a:r>
              <a:rPr lang="en-US" dirty="0"/>
              <a:t>Because electrons are hot, many of them have enough energy to overcome the potential gradient.</a:t>
            </a:r>
          </a:p>
          <a:p>
            <a:endParaRPr lang="en-US" dirty="0"/>
          </a:p>
        </p:txBody>
      </p:sp>
      <p:pic>
        <p:nvPicPr>
          <p:cNvPr id="5" name="Picture 2" descr="Image result for plasma sheath">
            <a:extLst>
              <a:ext uri="{FF2B5EF4-FFF2-40B4-BE49-F238E27FC236}">
                <a16:creationId xmlns:a16="http://schemas.microsoft.com/office/drawing/2014/main" id="{4D1B7C86-83D7-4562-8CFF-4891BA1DA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4357"/>
          <a:stretch/>
        </p:blipFill>
        <p:spPr bwMode="auto">
          <a:xfrm>
            <a:off x="6503012" y="635031"/>
            <a:ext cx="372920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B7C4602-2791-58BB-7D68-F135075FD542}"/>
              </a:ext>
            </a:extLst>
          </p:cNvPr>
          <p:cNvSpPr/>
          <p:nvPr/>
        </p:nvSpPr>
        <p:spPr>
          <a:xfrm>
            <a:off x="6573139" y="779047"/>
            <a:ext cx="937985" cy="2546532"/>
          </a:xfrm>
          <a:prstGeom prst="ellipse">
            <a:avLst/>
          </a:prstGeom>
          <a:solidFill>
            <a:srgbClr val="FF00FF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9EA292-29D5-347A-F9B4-C3ABC4EC598E}"/>
              </a:ext>
            </a:extLst>
          </p:cNvPr>
          <p:cNvSpPr txBox="1"/>
          <p:nvPr/>
        </p:nvSpPr>
        <p:spPr>
          <a:xfrm>
            <a:off x="9708844" y="896811"/>
            <a:ext cx="466576" cy="247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</p:txBody>
      </p:sp>
      <p:pic>
        <p:nvPicPr>
          <p:cNvPr id="11" name="Picture 4" descr="Image result for plasma sheath">
            <a:extLst>
              <a:ext uri="{FF2B5EF4-FFF2-40B4-BE49-F238E27FC236}">
                <a16:creationId xmlns:a16="http://schemas.microsoft.com/office/drawing/2014/main" id="{9353A851-0B30-B2A6-085A-0D1409D03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028" y="3371335"/>
            <a:ext cx="4576248" cy="343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734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4F7EC-F325-BF46-9C63-C15A208DA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51449"/>
            <a:ext cx="10972800" cy="731520"/>
          </a:xfrm>
        </p:spPr>
        <p:txBody>
          <a:bodyPr/>
          <a:lstStyle/>
          <a:p>
            <a:r>
              <a:rPr lang="en-US" dirty="0"/>
              <a:t>ELECTRON ENERGY DISTRIBUTIONS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2186D-7023-2647-8268-4ECC1E161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164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1466850" y="291147"/>
            <a:ext cx="9144000" cy="1143001"/>
          </a:xfrm>
        </p:spPr>
        <p:txBody>
          <a:bodyPr/>
          <a:lstStyle/>
          <a:p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Plasma Chemistry: Electron Impact Reactions</a:t>
            </a:r>
            <a:endParaRPr lang="zh-CN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3968" y="2114405"/>
            <a:ext cx="4906391" cy="457455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Elastic Collision (all energies)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 + He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He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 e 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Billiard balls, electron loses energy to gas heating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Ionization (4 – 25 eV)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e + He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He</a:t>
            </a:r>
            <a:r>
              <a:rPr lang="en-US" altLang="zh-CN" sz="2000" b="1" baseline="30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+ e + e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Electronic excitation (1-10 eV)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 + He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He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*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+ e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Can emit a photon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Vibrational excitation (0.1-1 eV)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 + N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=0)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 + N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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0) </a:t>
            </a:r>
          </a:p>
          <a:p>
            <a:pPr>
              <a:lnSpc>
                <a:spcPct val="120000"/>
              </a:lnSpc>
            </a:pPr>
            <a:endParaRPr lang="en-US" altLang="zh-CN" sz="2000" dirty="0"/>
          </a:p>
          <a:p>
            <a:pPr marL="0" indent="0">
              <a:lnSpc>
                <a:spcPct val="90000"/>
              </a:lnSpc>
              <a:buNone/>
            </a:pPr>
            <a:endParaRPr lang="en-US" altLang="zh-CN" sz="2000" dirty="0"/>
          </a:p>
          <a:p>
            <a:pPr lvl="2">
              <a:lnSpc>
                <a:spcPct val="90000"/>
              </a:lnSpc>
            </a:pPr>
            <a:endParaRPr lang="en-US" altLang="zh-CN" sz="2000" dirty="0"/>
          </a:p>
        </p:txBody>
      </p:sp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6149042" y="2836317"/>
            <a:ext cx="5028064" cy="385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Dissociation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(1-15 eV)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 + N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+ N + e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Dissociative ionization (10-20 eV)</a:t>
            </a:r>
          </a:p>
          <a:p>
            <a:pPr marL="742950" lvl="2" indent="-342900">
              <a:spcBef>
                <a:spcPts val="0"/>
              </a:spcBef>
              <a:spcAft>
                <a:spcPts val="40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 + N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+ N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+ e + e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Attachment (low energy)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 + O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+ M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+ M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Dissociative attachment (low energy)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 + O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+ O  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Superelastic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collision (low energy)</a:t>
            </a:r>
          </a:p>
          <a:p>
            <a:pPr marL="742950" lvl="2" indent="-342900">
              <a:spcBef>
                <a:spcPts val="0"/>
              </a:spcBef>
              <a:spcAft>
                <a:spcPts val="40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 + He*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He + e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Symbol" panose="05050102010706020507" pitchFamily="18" charset="2"/>
              <a:buChar char="·"/>
            </a:pPr>
            <a:endParaRPr lang="en-US" altLang="zh-CN" sz="2000" dirty="0"/>
          </a:p>
          <a:p>
            <a:pPr marL="0" indent="0">
              <a:lnSpc>
                <a:spcPct val="90000"/>
              </a:lnSpc>
              <a:buNone/>
            </a:pPr>
            <a:endParaRPr lang="en-US" altLang="zh-CN" sz="2000" dirty="0"/>
          </a:p>
          <a:p>
            <a:pPr lvl="2">
              <a:lnSpc>
                <a:spcPct val="90000"/>
              </a:lnSpc>
            </a:pPr>
            <a:endParaRPr lang="en-US" altLang="zh-CN" sz="2000" dirty="0"/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5D8A7FE4-0ABA-D94D-2933-93B78FB994E7}"/>
              </a:ext>
            </a:extLst>
          </p:cNvPr>
          <p:cNvSpPr txBox="1">
            <a:spLocks/>
          </p:cNvSpPr>
          <p:nvPr/>
        </p:nvSpPr>
        <p:spPr bwMode="auto">
          <a:xfrm>
            <a:off x="513967" y="1322436"/>
            <a:ext cx="5215672" cy="58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Energetic electrons collide with neutral atoms/molecules. </a:t>
            </a:r>
            <a:endParaRPr lang="en-US" altLang="zh-CN" dirty="0"/>
          </a:p>
          <a:p>
            <a:pPr lvl="2">
              <a:lnSpc>
                <a:spcPct val="90000"/>
              </a:lnSpc>
            </a:pPr>
            <a:endParaRPr lang="en-US" altLang="zh-C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0E78AE-0D77-98C9-CFB9-B37A09A21922}"/>
              </a:ext>
            </a:extLst>
          </p:cNvPr>
          <p:cNvGrpSpPr/>
          <p:nvPr/>
        </p:nvGrpSpPr>
        <p:grpSpPr>
          <a:xfrm>
            <a:off x="6324858" y="1613718"/>
            <a:ext cx="470521" cy="427735"/>
            <a:chOff x="1241867" y="1795199"/>
            <a:chExt cx="378010" cy="30777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C303BB8-5270-57F2-0E60-FB5DB0390782}"/>
                </a:ext>
              </a:extLst>
            </p:cNvPr>
            <p:cNvSpPr/>
            <p:nvPr/>
          </p:nvSpPr>
          <p:spPr>
            <a:xfrm>
              <a:off x="1259632" y="1808746"/>
              <a:ext cx="216024" cy="21071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8D5BFA6-78DD-2BE0-AA25-681D6424A40A}"/>
                </a:ext>
              </a:extLst>
            </p:cNvPr>
            <p:cNvSpPr txBox="1"/>
            <p:nvPr/>
          </p:nvSpPr>
          <p:spPr>
            <a:xfrm>
              <a:off x="1241867" y="1795199"/>
              <a:ext cx="3780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F6817A5-8B33-6861-9434-7D70B0EA0799}"/>
              </a:ext>
            </a:extLst>
          </p:cNvPr>
          <p:cNvCxnSpPr>
            <a:cxnSpLocks/>
          </p:cNvCxnSpPr>
          <p:nvPr/>
        </p:nvCxnSpPr>
        <p:spPr>
          <a:xfrm>
            <a:off x="6662763" y="1781702"/>
            <a:ext cx="1382155" cy="18542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9877FC6-D846-A6FD-59A4-FA76CE88AFF0}"/>
              </a:ext>
            </a:extLst>
          </p:cNvPr>
          <p:cNvGrpSpPr/>
          <p:nvPr/>
        </p:nvGrpSpPr>
        <p:grpSpPr>
          <a:xfrm>
            <a:off x="8790798" y="2333080"/>
            <a:ext cx="470521" cy="427735"/>
            <a:chOff x="1241867" y="1795199"/>
            <a:chExt cx="378010" cy="30777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886B1CD-D846-0CC4-3383-2ED2C2BF08D2}"/>
                </a:ext>
              </a:extLst>
            </p:cNvPr>
            <p:cNvSpPr/>
            <p:nvPr/>
          </p:nvSpPr>
          <p:spPr>
            <a:xfrm>
              <a:off x="1259632" y="1808746"/>
              <a:ext cx="216024" cy="21071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549B0DB-A25C-2784-3A52-6D4494BC7C68}"/>
                </a:ext>
              </a:extLst>
            </p:cNvPr>
            <p:cNvSpPr txBox="1"/>
            <p:nvPr/>
          </p:nvSpPr>
          <p:spPr>
            <a:xfrm>
              <a:off x="1241867" y="1795199"/>
              <a:ext cx="3780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296122-A6B8-6611-8C16-D19CB7B2E91C}"/>
              </a:ext>
            </a:extLst>
          </p:cNvPr>
          <p:cNvGrpSpPr/>
          <p:nvPr/>
        </p:nvGrpSpPr>
        <p:grpSpPr>
          <a:xfrm>
            <a:off x="7997084" y="1473925"/>
            <a:ext cx="470521" cy="307777"/>
            <a:chOff x="8545671" y="1394479"/>
            <a:chExt cx="470521" cy="30777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E2B9244-623C-B8B4-C235-FF7D77AF9AC9}"/>
                </a:ext>
              </a:extLst>
            </p:cNvPr>
            <p:cNvSpPr/>
            <p:nvPr/>
          </p:nvSpPr>
          <p:spPr>
            <a:xfrm>
              <a:off x="8577637" y="1409419"/>
              <a:ext cx="268892" cy="29283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F070A45-1808-016D-2319-A7B916E1675B}"/>
                </a:ext>
              </a:extLst>
            </p:cNvPr>
            <p:cNvSpPr txBox="1"/>
            <p:nvPr/>
          </p:nvSpPr>
          <p:spPr>
            <a:xfrm>
              <a:off x="8545671" y="1394479"/>
              <a:ext cx="4705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DA41DD6-78FA-3EC2-CF87-8861D4EDF4B9}"/>
              </a:ext>
            </a:extLst>
          </p:cNvPr>
          <p:cNvGrpSpPr/>
          <p:nvPr/>
        </p:nvGrpSpPr>
        <p:grpSpPr>
          <a:xfrm>
            <a:off x="8065933" y="1713118"/>
            <a:ext cx="470521" cy="307777"/>
            <a:chOff x="8545671" y="1394479"/>
            <a:chExt cx="470521" cy="30777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5486222-6565-1983-9938-6BE4545A18DD}"/>
                </a:ext>
              </a:extLst>
            </p:cNvPr>
            <p:cNvSpPr/>
            <p:nvPr/>
          </p:nvSpPr>
          <p:spPr>
            <a:xfrm>
              <a:off x="8577637" y="1409419"/>
              <a:ext cx="268892" cy="29283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03011FD-4DBD-E4C0-01C7-47AE6B47426C}"/>
                </a:ext>
              </a:extLst>
            </p:cNvPr>
            <p:cNvSpPr txBox="1"/>
            <p:nvPr/>
          </p:nvSpPr>
          <p:spPr>
            <a:xfrm>
              <a:off x="8545671" y="1394479"/>
              <a:ext cx="4705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DF90A41-D226-38B0-7D24-589BDC245362}"/>
              </a:ext>
            </a:extLst>
          </p:cNvPr>
          <p:cNvCxnSpPr>
            <a:cxnSpLocks/>
          </p:cNvCxnSpPr>
          <p:nvPr/>
        </p:nvCxnSpPr>
        <p:spPr>
          <a:xfrm flipV="1">
            <a:off x="8467605" y="1414346"/>
            <a:ext cx="461094" cy="298772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FFCB56-B1B2-C395-5924-12E9B4CE81B8}"/>
              </a:ext>
            </a:extLst>
          </p:cNvPr>
          <p:cNvGrpSpPr/>
          <p:nvPr/>
        </p:nvGrpSpPr>
        <p:grpSpPr>
          <a:xfrm>
            <a:off x="8908748" y="1190079"/>
            <a:ext cx="470521" cy="307777"/>
            <a:chOff x="8545671" y="1394479"/>
            <a:chExt cx="470521" cy="307777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8163BFA-9AE0-818D-600C-8F6EB163BED5}"/>
                </a:ext>
              </a:extLst>
            </p:cNvPr>
            <p:cNvSpPr/>
            <p:nvPr/>
          </p:nvSpPr>
          <p:spPr>
            <a:xfrm>
              <a:off x="8577637" y="1409419"/>
              <a:ext cx="268892" cy="29283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816FC1D-DB2F-B165-0FC3-216F2676C5B2}"/>
                </a:ext>
              </a:extLst>
            </p:cNvPr>
            <p:cNvSpPr txBox="1"/>
            <p:nvPr/>
          </p:nvSpPr>
          <p:spPr>
            <a:xfrm>
              <a:off x="8545671" y="1394479"/>
              <a:ext cx="4705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ABD8625-D7C5-7F1E-B24A-E0C932D1B068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8467605" y="1713118"/>
            <a:ext cx="673370" cy="279587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C51B844-0385-9F48-4BD8-CDDABE8C2258}"/>
              </a:ext>
            </a:extLst>
          </p:cNvPr>
          <p:cNvGrpSpPr/>
          <p:nvPr/>
        </p:nvGrpSpPr>
        <p:grpSpPr>
          <a:xfrm>
            <a:off x="9140975" y="1838816"/>
            <a:ext cx="470521" cy="307777"/>
            <a:chOff x="8545671" y="1394479"/>
            <a:chExt cx="470521" cy="307777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D7F7B34-DB10-A8D4-D7FD-06F34F2E5C45}"/>
                </a:ext>
              </a:extLst>
            </p:cNvPr>
            <p:cNvSpPr/>
            <p:nvPr/>
          </p:nvSpPr>
          <p:spPr>
            <a:xfrm>
              <a:off x="8577637" y="1409419"/>
              <a:ext cx="268892" cy="29283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C50278B-F8B2-F9B8-D57A-9B7ED8D6D77B}"/>
                </a:ext>
              </a:extLst>
            </p:cNvPr>
            <p:cNvSpPr txBox="1"/>
            <p:nvPr/>
          </p:nvSpPr>
          <p:spPr>
            <a:xfrm>
              <a:off x="8545671" y="1394479"/>
              <a:ext cx="4705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6AE5DC0-4549-37FD-62C5-3FECE7AF61FF}"/>
              </a:ext>
            </a:extLst>
          </p:cNvPr>
          <p:cNvCxnSpPr>
            <a:cxnSpLocks/>
          </p:cNvCxnSpPr>
          <p:nvPr/>
        </p:nvCxnSpPr>
        <p:spPr>
          <a:xfrm>
            <a:off x="8487434" y="1728058"/>
            <a:ext cx="351280" cy="631797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42EB433-0485-76DC-A39F-F34EF149F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5929DA1-30EB-65D3-39CB-6A46D8CFD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0306" y="6356351"/>
            <a:ext cx="748656" cy="365125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819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1">
            <a:extLst>
              <a:ext uri="{FF2B5EF4-FFF2-40B4-BE49-F238E27FC236}">
                <a16:creationId xmlns:a16="http://schemas.microsoft.com/office/drawing/2014/main" id="{66088033-BB43-DE21-FD77-76C2BE6EDE8F}"/>
              </a:ext>
            </a:extLst>
          </p:cNvPr>
          <p:cNvSpPr txBox="1">
            <a:spLocks/>
          </p:cNvSpPr>
          <p:nvPr/>
        </p:nvSpPr>
        <p:spPr bwMode="auto">
          <a:xfrm>
            <a:off x="609600" y="524976"/>
            <a:ext cx="1097280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Electron Energy Distribution Functions (EEDFs)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ECD4B718-880F-A97D-D179-9E7B1003E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152" y="1256496"/>
            <a:ext cx="6066797" cy="4444441"/>
          </a:xfrm>
          <a:prstGeom prst="rect">
            <a:avLst/>
          </a:prstGeom>
        </p:spPr>
      </p:pic>
      <p:sp>
        <p:nvSpPr>
          <p:cNvPr id="65" name="Content Placeholder 55">
            <a:extLst>
              <a:ext uri="{FF2B5EF4-FFF2-40B4-BE49-F238E27FC236}">
                <a16:creationId xmlns:a16="http://schemas.microsoft.com/office/drawing/2014/main" id="{61F5B267-DE68-0F88-E66B-9260A92DB58C}"/>
              </a:ext>
            </a:extLst>
          </p:cNvPr>
          <p:cNvSpPr txBox="1">
            <a:spLocks/>
          </p:cNvSpPr>
          <p:nvPr/>
        </p:nvSpPr>
        <p:spPr bwMode="auto">
          <a:xfrm>
            <a:off x="8054448" y="6381082"/>
            <a:ext cx="3641818" cy="37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Cheng Ling </a:t>
            </a:r>
            <a:r>
              <a:rPr lang="en-US" sz="1200" dirty="0" err="1"/>
              <a:t>Kuo</a:t>
            </a:r>
            <a:r>
              <a:rPr lang="en-US" sz="1200" dirty="0"/>
              <a:t>, </a:t>
            </a:r>
            <a:r>
              <a:rPr lang="en-US" sz="1000" dirty="0">
                <a:effectLst/>
                <a:latin typeface="Arial" panose="020B0604020202020204" pitchFamily="34" charset="0"/>
              </a:rPr>
              <a:t>Advances in Spacecraft Systems and Orbit Determination.</a:t>
            </a:r>
            <a:endParaRPr lang="en-US" sz="1200" dirty="0"/>
          </a:p>
        </p:txBody>
      </p:sp>
      <p:sp>
        <p:nvSpPr>
          <p:cNvPr id="66" name="Content Placeholder 55">
            <a:extLst>
              <a:ext uri="{FF2B5EF4-FFF2-40B4-BE49-F238E27FC236}">
                <a16:creationId xmlns:a16="http://schemas.microsoft.com/office/drawing/2014/main" id="{38985042-B8BB-A30A-7E49-3F0C1A3121B6}"/>
              </a:ext>
            </a:extLst>
          </p:cNvPr>
          <p:cNvSpPr txBox="1">
            <a:spLocks/>
          </p:cNvSpPr>
          <p:nvPr/>
        </p:nvSpPr>
        <p:spPr bwMode="auto">
          <a:xfrm>
            <a:off x="326669" y="5696576"/>
            <a:ext cx="9611081" cy="147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Must use cross sections (instead of rates) for electron impact reactions.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F0F4D24-402A-238F-3B44-789533ED8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A377CFA-E45D-037F-86E9-E4924D2E8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0306" y="6356351"/>
            <a:ext cx="748656" cy="365125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042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668C6962-803E-29B8-9546-223E16EBC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08" y="1435514"/>
            <a:ext cx="3877592" cy="3034217"/>
          </a:xfrm>
          <a:prstGeom prst="rect">
            <a:avLst/>
          </a:prstGeom>
          <a:noFill/>
        </p:spPr>
      </p:pic>
      <p:sp>
        <p:nvSpPr>
          <p:cNvPr id="56" name="Content Placeholder 55">
            <a:extLst>
              <a:ext uri="{FF2B5EF4-FFF2-40B4-BE49-F238E27FC236}">
                <a16:creationId xmlns:a16="http://schemas.microsoft.com/office/drawing/2014/main" id="{FC417B59-9D5B-B61B-4DF9-8A115B3385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271" y="5016221"/>
            <a:ext cx="4563977" cy="1556411"/>
          </a:xfrm>
        </p:spPr>
        <p:txBody>
          <a:bodyPr wrap="square" anchor="t">
            <a:normAutofit/>
          </a:bodyPr>
          <a:lstStyle/>
          <a:p>
            <a:r>
              <a:rPr lang="en-US" sz="2000" dirty="0"/>
              <a:t>Energy distributions can be significantly non-Maxwellian.</a:t>
            </a:r>
          </a:p>
          <a:p>
            <a:r>
              <a:rPr lang="en-US" sz="2000" dirty="0"/>
              <a:t>A Maxwellian distribution is linear in these units.</a:t>
            </a:r>
          </a:p>
        </p:txBody>
      </p:sp>
      <p:sp>
        <p:nvSpPr>
          <p:cNvPr id="57" name="Content Placeholder 55">
            <a:extLst>
              <a:ext uri="{FF2B5EF4-FFF2-40B4-BE49-F238E27FC236}">
                <a16:creationId xmlns:a16="http://schemas.microsoft.com/office/drawing/2014/main" id="{CE751FD2-DFA0-4F2B-C5BA-54B39B4FF685}"/>
              </a:ext>
            </a:extLst>
          </p:cNvPr>
          <p:cNvSpPr txBox="1">
            <a:spLocks/>
          </p:cNvSpPr>
          <p:nvPr/>
        </p:nvSpPr>
        <p:spPr bwMode="auto">
          <a:xfrm>
            <a:off x="62165" y="4500602"/>
            <a:ext cx="4738436" cy="34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00" dirty="0" err="1"/>
              <a:t>Hagelaar</a:t>
            </a:r>
            <a:r>
              <a:rPr lang="fr-FR" sz="1200" dirty="0"/>
              <a:t>, </a:t>
            </a:r>
            <a:r>
              <a:rPr lang="fr-FR" sz="1200" dirty="0" err="1"/>
              <a:t>Pitchford</a:t>
            </a:r>
            <a:r>
              <a:rPr lang="fr-FR" sz="1200" dirty="0"/>
              <a:t>. Plasma Sources </a:t>
            </a:r>
            <a:r>
              <a:rPr lang="fr-FR" sz="1200" dirty="0" err="1"/>
              <a:t>Sci</a:t>
            </a:r>
            <a:r>
              <a:rPr lang="fr-FR" sz="1200" dirty="0"/>
              <a:t>. </a:t>
            </a:r>
            <a:r>
              <a:rPr lang="fr-FR" sz="1200" dirty="0" err="1"/>
              <a:t>Technol</a:t>
            </a:r>
            <a:r>
              <a:rPr lang="fr-FR" sz="1200" dirty="0"/>
              <a:t>. 14, 722 (2005).</a:t>
            </a:r>
            <a:endParaRPr lang="en-US" sz="1200" dirty="0"/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66088033-BB43-DE21-FD77-76C2BE6EDE8F}"/>
              </a:ext>
            </a:extLst>
          </p:cNvPr>
          <p:cNvSpPr txBox="1">
            <a:spLocks/>
          </p:cNvSpPr>
          <p:nvPr/>
        </p:nvSpPr>
        <p:spPr bwMode="auto">
          <a:xfrm>
            <a:off x="609600" y="524976"/>
            <a:ext cx="1097280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Electron Energy Distribution Functions (EEDFs)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0" name="Content Placeholder 55">
                <a:extLst>
                  <a:ext uri="{FF2B5EF4-FFF2-40B4-BE49-F238E27FC236}">
                    <a16:creationId xmlns:a16="http://schemas.microsoft.com/office/drawing/2014/main" id="{578A329F-E1D2-A0FF-AED5-E19D13B0E1E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921416" y="1323474"/>
                <a:ext cx="2943915" cy="54657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800" kern="1200">
                    <a:solidFill>
                      <a:schemeClr val="tx1"/>
                    </a:solidFill>
                    <a:latin typeface="Arial"/>
                    <a:ea typeface="ＭＳ Ｐゴシック" charset="0"/>
                    <a:cs typeface="Arial"/>
                  </a:defRPr>
                </a:lvl1pPr>
                <a:lvl2pPr marL="742950" indent="-28575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400" kern="1200">
                    <a:solidFill>
                      <a:schemeClr val="tx1"/>
                    </a:solidFill>
                    <a:latin typeface="Arial"/>
                    <a:ea typeface="ＭＳ Ｐゴシック" charset="0"/>
                    <a:cs typeface="Arial"/>
                  </a:defRPr>
                </a:lvl2pPr>
                <a:lvl3pPr marL="11430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000" kern="1200">
                    <a:solidFill>
                      <a:schemeClr val="tx1"/>
                    </a:solidFill>
                    <a:latin typeface="Arial"/>
                    <a:ea typeface="ＭＳ Ｐゴシック" charset="0"/>
                    <a:cs typeface="Arial"/>
                  </a:defRPr>
                </a:lvl3pPr>
                <a:lvl4pPr marL="16002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800" kern="1200">
                    <a:solidFill>
                      <a:schemeClr val="tx1"/>
                    </a:solidFill>
                    <a:latin typeface="Arial"/>
                    <a:ea typeface="ＭＳ Ｐゴシック" charset="0"/>
                    <a:cs typeface="Arial"/>
                  </a:defRPr>
                </a:lvl4pPr>
                <a:lvl5pPr marL="20574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800" kern="1200">
                    <a:solidFill>
                      <a:schemeClr val="tx1"/>
                    </a:solidFill>
                    <a:latin typeface="Arial"/>
                    <a:ea typeface="ＭＳ Ｐゴシック" charset="0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Solve Boltzmann’s equation in 0D using a spherical harmonic expansion of the EEDF:</a:t>
                </a:r>
              </a:p>
              <a:p>
                <a:endParaRPr lang="en-US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⃑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This is used to calculate reaction rates, k(</a:t>
                </a:r>
                <a:r>
                  <a:rPr lang="en-US" sz="2000" dirty="0" err="1"/>
                  <a:t>T</a:t>
                </a:r>
                <a:r>
                  <a:rPr lang="en-US" sz="2000" baseline="-25000" dirty="0" err="1"/>
                  <a:t>e</a:t>
                </a:r>
                <a:r>
                  <a:rPr lang="en-US" sz="2000" dirty="0"/>
                  <a:t>).</a:t>
                </a:r>
              </a:p>
              <a:p>
                <a:r>
                  <a:rPr lang="en-US" sz="2000" dirty="0"/>
                  <a:t>Sometimes fully kinetic (Monte Carlo) methods are required.</a:t>
                </a:r>
              </a:p>
            </p:txBody>
          </p:sp>
        </mc:Choice>
        <mc:Fallback>
          <p:sp>
            <p:nvSpPr>
              <p:cNvPr id="60" name="Content Placeholder 55">
                <a:extLst>
                  <a:ext uri="{FF2B5EF4-FFF2-40B4-BE49-F238E27FC236}">
                    <a16:creationId xmlns:a16="http://schemas.microsoft.com/office/drawing/2014/main" id="{578A329F-E1D2-A0FF-AED5-E19D13B0E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21416" y="1323474"/>
                <a:ext cx="2943915" cy="5465757"/>
              </a:xfrm>
              <a:prstGeom prst="rect">
                <a:avLst/>
              </a:prstGeom>
              <a:blipFill>
                <a:blip r:embed="rId3"/>
                <a:stretch>
                  <a:fillRect l="-1863" t="-446" r="-207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Picture 63">
            <a:extLst>
              <a:ext uri="{FF2B5EF4-FFF2-40B4-BE49-F238E27FC236}">
                <a16:creationId xmlns:a16="http://schemas.microsoft.com/office/drawing/2014/main" id="{ECD4B718-880F-A97D-D179-9E7B1003E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103" y="1382716"/>
            <a:ext cx="4066547" cy="2979089"/>
          </a:xfrm>
          <a:prstGeom prst="rect">
            <a:avLst/>
          </a:prstGeom>
        </p:spPr>
      </p:pic>
      <p:sp>
        <p:nvSpPr>
          <p:cNvPr id="65" name="Content Placeholder 55">
            <a:extLst>
              <a:ext uri="{FF2B5EF4-FFF2-40B4-BE49-F238E27FC236}">
                <a16:creationId xmlns:a16="http://schemas.microsoft.com/office/drawing/2014/main" id="{61F5B267-DE68-0F88-E66B-9260A92DB58C}"/>
              </a:ext>
            </a:extLst>
          </p:cNvPr>
          <p:cNvSpPr txBox="1">
            <a:spLocks/>
          </p:cNvSpPr>
          <p:nvPr/>
        </p:nvSpPr>
        <p:spPr bwMode="auto">
          <a:xfrm>
            <a:off x="4860398" y="4469732"/>
            <a:ext cx="3641818" cy="37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Cheng Ling </a:t>
            </a:r>
            <a:r>
              <a:rPr lang="en-US" sz="1200" dirty="0" err="1"/>
              <a:t>Kuo</a:t>
            </a:r>
            <a:r>
              <a:rPr lang="en-US" sz="1200" dirty="0"/>
              <a:t>, </a:t>
            </a:r>
            <a:r>
              <a:rPr lang="en-US" sz="1000" dirty="0">
                <a:effectLst/>
                <a:latin typeface="Arial" panose="020B0604020202020204" pitchFamily="34" charset="0"/>
              </a:rPr>
              <a:t>Advances in Spacecraft Systems and Orbit Determination.</a:t>
            </a:r>
            <a:endParaRPr lang="en-US" sz="1200" dirty="0"/>
          </a:p>
        </p:txBody>
      </p:sp>
      <p:sp>
        <p:nvSpPr>
          <p:cNvPr id="66" name="Content Placeholder 55">
            <a:extLst>
              <a:ext uri="{FF2B5EF4-FFF2-40B4-BE49-F238E27FC236}">
                <a16:creationId xmlns:a16="http://schemas.microsoft.com/office/drawing/2014/main" id="{38985042-B8BB-A30A-7E49-3F0C1A3121B6}"/>
              </a:ext>
            </a:extLst>
          </p:cNvPr>
          <p:cNvSpPr txBox="1">
            <a:spLocks/>
          </p:cNvSpPr>
          <p:nvPr/>
        </p:nvSpPr>
        <p:spPr bwMode="auto">
          <a:xfrm>
            <a:off x="4845870" y="5093326"/>
            <a:ext cx="3641818" cy="147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Must use cross sections (instead of rates) for electron impact reactions.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DC9F837-AF96-0479-7B49-DF8E7EE550A8}"/>
              </a:ext>
            </a:extLst>
          </p:cNvPr>
          <p:cNvCxnSpPr>
            <a:cxnSpLocks/>
          </p:cNvCxnSpPr>
          <p:nvPr/>
        </p:nvCxnSpPr>
        <p:spPr>
          <a:xfrm>
            <a:off x="774700" y="1720850"/>
            <a:ext cx="3184525" cy="1847850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8B592B07-9105-CFA6-849A-2083B5CCFF9D}"/>
              </a:ext>
            </a:extLst>
          </p:cNvPr>
          <p:cNvSpPr txBox="1"/>
          <p:nvPr/>
        </p:nvSpPr>
        <p:spPr>
          <a:xfrm>
            <a:off x="2482850" y="2489200"/>
            <a:ext cx="1196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Maxwellian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8CA60B9-0C80-E526-C0A3-0B520F0E2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1E8A8F9-D16E-9C54-8A0E-4E65CEE5F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0306" y="6356351"/>
            <a:ext cx="748656" cy="365125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138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D76CA-7584-0EF9-3699-085920772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Lietz’s</a:t>
            </a:r>
            <a:r>
              <a:rPr lang="en-US" dirty="0"/>
              <a:t> Technical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52D7B-A871-4996-9DCF-40047B62A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297" y="1355193"/>
            <a:ext cx="6874474" cy="4835344"/>
          </a:xfrm>
        </p:spPr>
        <p:txBody>
          <a:bodyPr/>
          <a:lstStyle/>
          <a:p>
            <a:r>
              <a:rPr lang="en-US" sz="2000" dirty="0"/>
              <a:t>Assistant Professor in NCSU Nuclear Engineering Department since August 2022.</a:t>
            </a:r>
          </a:p>
          <a:p>
            <a:r>
              <a:rPr lang="en-US" sz="2000" dirty="0"/>
              <a:t>B.S., Nuclear Plasma and Radiological Engineering from University of Illinois at Urbana-Champaign</a:t>
            </a:r>
          </a:p>
          <a:p>
            <a:r>
              <a:rPr lang="en-US" sz="2000" dirty="0"/>
              <a:t>PhD, Nuclear Engineering and Radiological Sciences at University of Michigan</a:t>
            </a:r>
          </a:p>
          <a:p>
            <a:pPr lvl="1"/>
            <a:r>
              <a:rPr lang="en-US" sz="2000" dirty="0"/>
              <a:t>Atmospheric Pressure Plasma Sources for Plasma Medicine</a:t>
            </a:r>
          </a:p>
          <a:p>
            <a:pPr lvl="1"/>
            <a:r>
              <a:rPr lang="en-US" sz="2000" dirty="0"/>
              <a:t>Primarily fluid and global modeling</a:t>
            </a:r>
          </a:p>
          <a:p>
            <a:pPr lvl="1"/>
            <a:r>
              <a:rPr lang="en-US" sz="2000" dirty="0"/>
              <a:t>Laser diagnostics</a:t>
            </a:r>
          </a:p>
          <a:p>
            <a:r>
              <a:rPr lang="en-US" sz="2000" dirty="0"/>
              <a:t>Postdoctoral Appointee at Sandia National Laboratories</a:t>
            </a:r>
          </a:p>
          <a:p>
            <a:pPr lvl="1"/>
            <a:r>
              <a:rPr lang="en-US" sz="2000" dirty="0"/>
              <a:t>Thermionic energy converters, mass spectrometers, validation, semiconductor processing</a:t>
            </a:r>
          </a:p>
          <a:p>
            <a:pPr lvl="1"/>
            <a:r>
              <a:rPr lang="en-US" sz="2000" dirty="0"/>
              <a:t>Primarily particle-in-cell simulations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4C2F1-7BA6-E2AB-2F61-890C1176A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01D3F08A-7C1F-8C97-AFEA-98C42A2D3063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2" name="Picture 2" descr="D:\UIGELS_D_Amanda\nonPDPsim\Jet_into_ambient\Induced_turbulence\turbulence_v14\vary_flow\APL_geom_v04.tif">
            <a:extLst>
              <a:ext uri="{FF2B5EF4-FFF2-40B4-BE49-F238E27FC236}">
                <a16:creationId xmlns:a16="http://schemas.microsoft.com/office/drawing/2014/main" id="{690EF2BB-EBDA-0794-C567-0BB54874F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9" t="92029" r="19333" b="4406"/>
          <a:stretch/>
        </p:blipFill>
        <p:spPr bwMode="auto">
          <a:xfrm>
            <a:off x="9475864" y="4077080"/>
            <a:ext cx="2651760" cy="16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:\Amandas_files\nonPDPsim\jet_into_ambient\Induced_turbulence\turbulence_v18\ch_15slm_5slmair_old_comp\ISPC_15slm_15kv_v03.gif">
            <a:extLst>
              <a:ext uri="{FF2B5EF4-FFF2-40B4-BE49-F238E27FC236}">
                <a16:creationId xmlns:a16="http://schemas.microsoft.com/office/drawing/2014/main" id="{1EB85D43-5050-E137-6660-D0623ED314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120" y="1075225"/>
            <a:ext cx="2659001" cy="295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DE544C-72F8-13F5-39E7-6B99858D8C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8"/>
          <a:stretch/>
        </p:blipFill>
        <p:spPr>
          <a:xfrm>
            <a:off x="7186167" y="1355193"/>
            <a:ext cx="1925053" cy="2391555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58D52C81-FCB8-B383-6102-3FC03C99C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</p:spTree>
    <p:extLst>
      <p:ext uri="{BB962C8B-B14F-4D97-AF65-F5344CB8AC3E}">
        <p14:creationId xmlns:p14="http://schemas.microsoft.com/office/powerpoint/2010/main" val="1467710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D102C1-474F-A584-2FE0-EEB678600AA4}"/>
              </a:ext>
            </a:extLst>
          </p:cNvPr>
          <p:cNvSpPr txBox="1"/>
          <p:nvPr/>
        </p:nvSpPr>
        <p:spPr>
          <a:xfrm>
            <a:off x="653944" y="1165052"/>
            <a:ext cx="4763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2.5 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Units : s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/m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974D8C-FF9F-0C21-E04D-569643507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47" y="324815"/>
            <a:ext cx="10972800" cy="781366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Maxwellian Distribution Function, f(v)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42783F-5CC9-24DB-BFA7-606CC246DD25}"/>
              </a:ext>
            </a:extLst>
          </p:cNvPr>
          <p:cNvSpPr txBox="1"/>
          <p:nvPr/>
        </p:nvSpPr>
        <p:spPr>
          <a:xfrm>
            <a:off x="6492529" y="1230976"/>
            <a:ext cx="4763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Same distribution, plotted in 3V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Spherical symmetry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olorful circle with a red circle in the center&#10;&#10;Description automatically generated">
            <a:extLst>
              <a:ext uri="{FF2B5EF4-FFF2-40B4-BE49-F238E27FC236}">
                <a16:creationId xmlns:a16="http://schemas.microsoft.com/office/drawing/2014/main" id="{EEBEABDF-B74C-C01A-6C53-72FB5E6AE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70" y="1935249"/>
            <a:ext cx="4524864" cy="4524864"/>
          </a:xfrm>
          <a:prstGeom prst="rect">
            <a:avLst/>
          </a:prstGeom>
        </p:spPr>
      </p:pic>
      <p:pic>
        <p:nvPicPr>
          <p:cNvPr id="9" name="Picture 8" descr="A graph of a pie chart&#10;&#10;Description automatically generated">
            <a:extLst>
              <a:ext uri="{FF2B5EF4-FFF2-40B4-BE49-F238E27FC236}">
                <a16:creationId xmlns:a16="http://schemas.microsoft.com/office/drawing/2014/main" id="{29EAEEB5-1BBF-C8B4-C17A-CD56FC6AFF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03" t="7829" r="8649" b="7311"/>
          <a:stretch/>
        </p:blipFill>
        <p:spPr>
          <a:xfrm>
            <a:off x="6748692" y="2005226"/>
            <a:ext cx="4115369" cy="42720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FB24A2-3D68-AC52-C484-2DE08AFA50BF}"/>
              </a:ext>
            </a:extLst>
          </p:cNvPr>
          <p:cNvSpPr/>
          <p:nvPr/>
        </p:nvSpPr>
        <p:spPr>
          <a:xfrm rot="1350137">
            <a:off x="6688486" y="5859331"/>
            <a:ext cx="1657988" cy="5612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78DF83-9A8C-66BC-33FE-9DCC248B15C4}"/>
              </a:ext>
            </a:extLst>
          </p:cNvPr>
          <p:cNvSpPr/>
          <p:nvPr/>
        </p:nvSpPr>
        <p:spPr>
          <a:xfrm rot="18840121">
            <a:off x="9568320" y="5490777"/>
            <a:ext cx="1657988" cy="5612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EC757AD-B0BF-E228-7DC3-94DA80B5D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0306" y="6356351"/>
            <a:ext cx="748656" cy="365125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2EF39A-2FED-A8AF-D87D-97D83076E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</p:spTree>
    <p:extLst>
      <p:ext uri="{BB962C8B-B14F-4D97-AF65-F5344CB8AC3E}">
        <p14:creationId xmlns:p14="http://schemas.microsoft.com/office/powerpoint/2010/main" val="2062666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square with a red circle in the center&#10;&#10;Description automatically generated">
            <a:extLst>
              <a:ext uri="{FF2B5EF4-FFF2-40B4-BE49-F238E27FC236}">
                <a16:creationId xmlns:a16="http://schemas.microsoft.com/office/drawing/2014/main" id="{C7A3A582-CA5A-9DE1-1F04-9B7719789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17" y="2272834"/>
            <a:ext cx="4661707" cy="4661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D102C1-474F-A584-2FE0-EEB678600AA4}"/>
              </a:ext>
            </a:extLst>
          </p:cNvPr>
          <p:cNvSpPr txBox="1"/>
          <p:nvPr/>
        </p:nvSpPr>
        <p:spPr>
          <a:xfrm>
            <a:off x="653944" y="1165052"/>
            <a:ext cx="52723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an electric field and neutral collisions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Multibolt simulations, 2-term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Biagi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database, E/N = 100 Td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 = 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974D8C-FF9F-0C21-E04D-569643507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324815"/>
            <a:ext cx="10972800" cy="781366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Anisotropic Distribution Functions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8EC04C1-9639-779C-A24C-EDC5BD0057A1}"/>
              </a:ext>
            </a:extLst>
          </p:cNvPr>
          <p:cNvCxnSpPr>
            <a:cxnSpLocks/>
          </p:cNvCxnSpPr>
          <p:nvPr/>
        </p:nvCxnSpPr>
        <p:spPr>
          <a:xfrm>
            <a:off x="3154901" y="2272834"/>
            <a:ext cx="0" cy="4638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A9A19A2-9C91-F9A1-EC4E-A0B2CFCF4FE7}"/>
              </a:ext>
            </a:extLst>
          </p:cNvPr>
          <p:cNvSpPr txBox="1"/>
          <p:nvPr/>
        </p:nvSpPr>
        <p:spPr>
          <a:xfrm>
            <a:off x="3164058" y="2180273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E</a:t>
            </a:r>
            <a:r>
              <a:rPr lang="en-US" sz="2000" baseline="-25000" dirty="0" err="1"/>
              <a:t>z</a:t>
            </a:r>
            <a:endParaRPr lang="en-US" sz="2000" baseline="-25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42783F-5CC9-24DB-BFA7-606CC246DD25}"/>
              </a:ext>
            </a:extLst>
          </p:cNvPr>
          <p:cNvSpPr txBox="1"/>
          <p:nvPr/>
        </p:nvSpPr>
        <p:spPr>
          <a:xfrm>
            <a:off x="6492529" y="1230976"/>
            <a:ext cx="4763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Same distribution, plotted in 3V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Symmetric about E-field 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graph of a pie chart&#10;&#10;Description automatically generated">
            <a:extLst>
              <a:ext uri="{FF2B5EF4-FFF2-40B4-BE49-F238E27FC236}">
                <a16:creationId xmlns:a16="http://schemas.microsoft.com/office/drawing/2014/main" id="{DADFF579-E60F-3891-7038-BF3079BABA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02" t="8301" r="8300" b="6954"/>
          <a:stretch/>
        </p:blipFill>
        <p:spPr>
          <a:xfrm>
            <a:off x="6344322" y="1959159"/>
            <a:ext cx="4594636" cy="47083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128C19F-0148-E311-E8BA-FD9E42F31C61}"/>
              </a:ext>
            </a:extLst>
          </p:cNvPr>
          <p:cNvSpPr/>
          <p:nvPr/>
        </p:nvSpPr>
        <p:spPr>
          <a:xfrm rot="1137429">
            <a:off x="6233557" y="6196163"/>
            <a:ext cx="2117536" cy="4520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AEB396-6B9B-05CE-35E4-F48B397FB14B}"/>
              </a:ext>
            </a:extLst>
          </p:cNvPr>
          <p:cNvSpPr/>
          <p:nvPr/>
        </p:nvSpPr>
        <p:spPr>
          <a:xfrm rot="8048524">
            <a:off x="9520527" y="5712601"/>
            <a:ext cx="2117536" cy="4520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FDC0070-E887-0BFE-99A5-E6FC6944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0306" y="6356351"/>
            <a:ext cx="748656" cy="365125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34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square with a red circle in the center&#10;&#10;Description automatically generated">
            <a:extLst>
              <a:ext uri="{FF2B5EF4-FFF2-40B4-BE49-F238E27FC236}">
                <a16:creationId xmlns:a16="http://schemas.microsoft.com/office/drawing/2014/main" id="{C7A3A582-CA5A-9DE1-1F04-9B7719789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17" y="2272834"/>
            <a:ext cx="4661707" cy="46617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5D102C1-474F-A584-2FE0-EEB678600AA4}"/>
                  </a:ext>
                </a:extLst>
              </p:cNvPr>
              <p:cNvSpPr txBox="1"/>
              <p:nvPr/>
            </p:nvSpPr>
            <p:spPr>
              <a:xfrm>
                <a:off x="5597811" y="2705392"/>
                <a:ext cx="5272357" cy="3054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Some say it doesn’t have one.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Convention in the field: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≡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⃑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𝑑</m:t>
                          </m:r>
                          <m:acc>
                            <m:accPr>
                              <m:chr m:val="⃑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𝑣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For Maxwellian, this converges to the standard definition of temperature.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5D102C1-474F-A584-2FE0-EEB678600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811" y="2705392"/>
                <a:ext cx="5272357" cy="3054106"/>
              </a:xfrm>
              <a:prstGeom prst="rect">
                <a:avLst/>
              </a:prstGeom>
              <a:blipFill>
                <a:blip r:embed="rId4"/>
                <a:stretch>
                  <a:fillRect l="-1040" t="-9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CA974D8C-FF9F-0C21-E04D-569643507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98502"/>
            <a:ext cx="10972800" cy="781366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What’s the Temperature of this?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8EC04C1-9639-779C-A24C-EDC5BD0057A1}"/>
              </a:ext>
            </a:extLst>
          </p:cNvPr>
          <p:cNvCxnSpPr>
            <a:cxnSpLocks/>
          </p:cNvCxnSpPr>
          <p:nvPr/>
        </p:nvCxnSpPr>
        <p:spPr>
          <a:xfrm>
            <a:off x="3154901" y="2272834"/>
            <a:ext cx="0" cy="4638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A9A19A2-9C91-F9A1-EC4E-A0B2CFCF4FE7}"/>
              </a:ext>
            </a:extLst>
          </p:cNvPr>
          <p:cNvSpPr txBox="1"/>
          <p:nvPr/>
        </p:nvSpPr>
        <p:spPr>
          <a:xfrm>
            <a:off x="3164058" y="2180273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E</a:t>
            </a:r>
            <a:r>
              <a:rPr lang="en-US" sz="2000" baseline="-25000" dirty="0" err="1"/>
              <a:t>z</a:t>
            </a:r>
            <a:endParaRPr lang="en-US" sz="2000" baseline="-2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AEB396-6B9B-05CE-35E4-F48B397FB14B}"/>
              </a:ext>
            </a:extLst>
          </p:cNvPr>
          <p:cNvSpPr/>
          <p:nvPr/>
        </p:nvSpPr>
        <p:spPr>
          <a:xfrm rot="8048524">
            <a:off x="9520527" y="5712601"/>
            <a:ext cx="2117536" cy="4520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FDC0070-E887-0BFE-99A5-E6FC6944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0306" y="6356351"/>
            <a:ext cx="748656" cy="365125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35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D102C1-474F-A584-2FE0-EEB678600AA4}"/>
              </a:ext>
            </a:extLst>
          </p:cNvPr>
          <p:cNvSpPr txBox="1"/>
          <p:nvPr/>
        </p:nvSpPr>
        <p:spPr>
          <a:xfrm>
            <a:off x="653944" y="1165052"/>
            <a:ext cx="42274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E/N is an important parameter in low temperature plasmas.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 = electric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 = gas number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974D8C-FF9F-0C21-E04D-569643507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324815"/>
            <a:ext cx="10972800" cy="781366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Reduced Electric Field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FDC0070-E887-0BFE-99A5-E6FC6944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0306" y="6356351"/>
            <a:ext cx="748656" cy="365125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61DC9-A41F-93C5-E4B2-0D37BECDE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4306A3-7E3F-EF68-6914-6EC61CE0C364}"/>
                  </a:ext>
                </a:extLst>
              </p:cNvPr>
              <p:cNvSpPr txBox="1"/>
              <p:nvPr/>
            </p:nvSpPr>
            <p:spPr>
              <a:xfrm>
                <a:off x="4767619" y="1857252"/>
                <a:ext cx="7243482" cy="838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𝜕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𝜕</m:t>
                          </m:r>
                          <m:r>
                            <a:rPr lang="en-US" sz="1600" i="1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⃑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  <m:r>
                        <a:rPr lang="en-US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⃑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sz="16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𝑁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𝑒𝑙𝑎𝑠𝑡𝑖𝑐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)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b="0" i="1" smtClean="0">
                                  <a:latin typeface="Cambria Math"/>
                                </a:rPr>
                                <m:t>𝑀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4306A3-7E3F-EF68-6914-6EC61CE0C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619" y="1857252"/>
                <a:ext cx="7243482" cy="8383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内容占位符 2">
            <a:extLst>
              <a:ext uri="{FF2B5EF4-FFF2-40B4-BE49-F238E27FC236}">
                <a16:creationId xmlns:a16="http://schemas.microsoft.com/office/drawing/2014/main" id="{AF2E0E85-FA64-D529-9F0C-CECF0481C587}"/>
              </a:ext>
            </a:extLst>
          </p:cNvPr>
          <p:cNvSpPr txBox="1">
            <a:spLocks/>
          </p:cNvSpPr>
          <p:nvPr/>
        </p:nvSpPr>
        <p:spPr bwMode="auto">
          <a:xfrm>
            <a:off x="6774637" y="1332525"/>
            <a:ext cx="388843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Electron energy equation</a:t>
            </a:r>
            <a:endParaRPr lang="en-US" altLang="zh-CN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CB666-0EDE-69D7-4AB9-72A7841A680B}"/>
              </a:ext>
            </a:extLst>
          </p:cNvPr>
          <p:cNvSpPr txBox="1"/>
          <p:nvPr/>
        </p:nvSpPr>
        <p:spPr>
          <a:xfrm>
            <a:off x="5996411" y="263017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F9306E-4A01-B45C-A584-FC2233FC6C8E}"/>
              </a:ext>
            </a:extLst>
          </p:cNvPr>
          <p:cNvSpPr txBox="1"/>
          <p:nvPr/>
        </p:nvSpPr>
        <p:spPr>
          <a:xfrm>
            <a:off x="7579481" y="2652899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Elastic collisions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FB9A13-24D2-83DF-31F3-BAAAAE5053C5}"/>
              </a:ext>
            </a:extLst>
          </p:cNvPr>
          <p:cNvSpPr txBox="1"/>
          <p:nvPr/>
        </p:nvSpPr>
        <p:spPr>
          <a:xfrm>
            <a:off x="10277613" y="268058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Inelastic collisions</a:t>
            </a:r>
          </a:p>
        </p:txBody>
      </p:sp>
    </p:spTree>
    <p:extLst>
      <p:ext uri="{BB962C8B-B14F-4D97-AF65-F5344CB8AC3E}">
        <p14:creationId xmlns:p14="http://schemas.microsoft.com/office/powerpoint/2010/main" val="2761966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D102C1-474F-A584-2FE0-EEB678600AA4}"/>
              </a:ext>
            </a:extLst>
          </p:cNvPr>
          <p:cNvSpPr txBox="1"/>
          <p:nvPr/>
        </p:nvSpPr>
        <p:spPr>
          <a:xfrm>
            <a:off x="653944" y="1165052"/>
            <a:ext cx="422740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E/N is an important parameter in low temperature plasmas.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 = electric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 = gas number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electron energy is a function of E/N (independent of n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Based on the assumption that electron neutral-collisions are the main electron energy loss.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solve Boltzmann’s equation for electrons for a particular E/N in a given gas mixture.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 Td = 10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-17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Vcm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974D8C-FF9F-0C21-E04D-569643507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324815"/>
            <a:ext cx="10972800" cy="781366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Reduced Electric Field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AEB396-6B9B-05CE-35E4-F48B397FB14B}"/>
              </a:ext>
            </a:extLst>
          </p:cNvPr>
          <p:cNvSpPr/>
          <p:nvPr/>
        </p:nvSpPr>
        <p:spPr>
          <a:xfrm rot="8048524">
            <a:off x="9520527" y="5712601"/>
            <a:ext cx="2117536" cy="4520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FDC0070-E887-0BFE-99A5-E6FC6944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0306" y="6356351"/>
            <a:ext cx="748656" cy="365125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61DC9-A41F-93C5-E4B2-0D37BECDE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4306A3-7E3F-EF68-6914-6EC61CE0C364}"/>
                  </a:ext>
                </a:extLst>
              </p:cNvPr>
              <p:cNvSpPr txBox="1"/>
              <p:nvPr/>
            </p:nvSpPr>
            <p:spPr>
              <a:xfrm>
                <a:off x="4767619" y="1857252"/>
                <a:ext cx="7243482" cy="838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𝜕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𝜕</m:t>
                          </m:r>
                          <m:r>
                            <a:rPr lang="en-US" sz="1600" i="1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⃑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  <m:r>
                        <a:rPr lang="en-US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⃑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sz="16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𝑁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𝑒𝑙𝑎𝑠𝑡𝑖𝑐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)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b="0" i="1" smtClean="0">
                                  <a:latin typeface="Cambria Math"/>
                                </a:rPr>
                                <m:t>𝑀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4306A3-7E3F-EF68-6914-6EC61CE0C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619" y="1857252"/>
                <a:ext cx="7243482" cy="8383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内容占位符 2">
            <a:extLst>
              <a:ext uri="{FF2B5EF4-FFF2-40B4-BE49-F238E27FC236}">
                <a16:creationId xmlns:a16="http://schemas.microsoft.com/office/drawing/2014/main" id="{AF2E0E85-FA64-D529-9F0C-CECF0481C587}"/>
              </a:ext>
            </a:extLst>
          </p:cNvPr>
          <p:cNvSpPr txBox="1">
            <a:spLocks/>
          </p:cNvSpPr>
          <p:nvPr/>
        </p:nvSpPr>
        <p:spPr bwMode="auto">
          <a:xfrm>
            <a:off x="6774637" y="1332525"/>
            <a:ext cx="388843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Electron energy equation</a:t>
            </a:r>
            <a:endParaRPr lang="en-US" altLang="zh-CN" sz="2000" dirty="0"/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3997675E-D717-DF9E-92A5-67A9761AA23A}"/>
              </a:ext>
            </a:extLst>
          </p:cNvPr>
          <p:cNvSpPr txBox="1">
            <a:spLocks/>
          </p:cNvSpPr>
          <p:nvPr/>
        </p:nvSpPr>
        <p:spPr bwMode="auto">
          <a:xfrm>
            <a:off x="5586484" y="3567631"/>
            <a:ext cx="5171618" cy="789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Steady state, approximate conductivity</a:t>
            </a:r>
            <a:endParaRPr lang="en-US" altLang="zh-CN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A9B228-F262-411D-25A3-264DB76C9960}"/>
                  </a:ext>
                </a:extLst>
              </p:cNvPr>
              <p:cNvSpPr txBox="1"/>
              <p:nvPr/>
            </p:nvSpPr>
            <p:spPr>
              <a:xfrm>
                <a:off x="5514412" y="4212845"/>
                <a:ext cx="5696663" cy="671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+ 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𝑒𝑙𝑎𝑠𝑡𝑖𝑐</m:t>
                                  </m:r>
                                </m:sub>
                                <m:sup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400" b="0" i="1" smtClean="0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r>
                                        <a:rPr lang="en-US" sz="1400" b="0" i="1" smtClean="0">
                                          <a:latin typeface="Cambria Math"/>
                                        </a:rPr>
                                        <m:t>𝑁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/>
                            </a:rPr>
                            <m:t>−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1400" i="1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/>
                                    </a:rPr>
                                    <m:t>Δ</m:t>
                                  </m:r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𝜀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/>
                                        </a:rPr>
                                        <m:t>𝑒𝑙𝑎𝑠𝑡𝑖𝑐</m:t>
                                      </m:r>
                                    </m:sub>
                                  </m:sSub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latin typeface="Cambria Math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nary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A9B228-F262-411D-25A3-264DB76C9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4412" y="4212845"/>
                <a:ext cx="5696663" cy="6712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8489C3-E3A0-8B6A-5854-8C0B21FA522C}"/>
              </a:ext>
            </a:extLst>
          </p:cNvPr>
          <p:cNvCxnSpPr/>
          <p:nvPr/>
        </p:nvCxnSpPr>
        <p:spPr>
          <a:xfrm flipV="1">
            <a:off x="4922293" y="1969827"/>
            <a:ext cx="1082722" cy="62779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47CAB35-BC88-7232-358E-54913429DC48}"/>
              </a:ext>
            </a:extLst>
          </p:cNvPr>
          <p:cNvCxnSpPr>
            <a:cxnSpLocks/>
          </p:cNvCxnSpPr>
          <p:nvPr/>
        </p:nvCxnSpPr>
        <p:spPr>
          <a:xfrm flipV="1">
            <a:off x="7110483" y="2488442"/>
            <a:ext cx="0" cy="362451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A4D22C7-2968-2C65-5042-0A13307F393F}"/>
              </a:ext>
            </a:extLst>
          </p:cNvPr>
          <p:cNvCxnSpPr>
            <a:cxnSpLocks/>
          </p:cNvCxnSpPr>
          <p:nvPr/>
        </p:nvCxnSpPr>
        <p:spPr>
          <a:xfrm flipV="1">
            <a:off x="10838597" y="2459616"/>
            <a:ext cx="0" cy="362451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175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4F7EC-F325-BF46-9C63-C15A208DA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51449"/>
            <a:ext cx="10972800" cy="731520"/>
          </a:xfrm>
        </p:spPr>
        <p:txBody>
          <a:bodyPr/>
          <a:lstStyle/>
          <a:p>
            <a:r>
              <a:rPr lang="en-US" dirty="0"/>
              <a:t>NON-EQUILIBRIUM THERMODYNAMICS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2186D-7023-2647-8268-4ECC1E161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703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D76CA-7584-0EF9-3699-085920772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Fighting Thermodynamics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52D7B-A871-4996-9DCF-40047B62A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298" y="1510961"/>
            <a:ext cx="4111811" cy="4679576"/>
          </a:xfrm>
        </p:spPr>
        <p:txBody>
          <a:bodyPr/>
          <a:lstStyle/>
          <a:p>
            <a:r>
              <a:rPr lang="en-US" sz="2000" dirty="0"/>
              <a:t>In most LTPs, </a:t>
            </a:r>
          </a:p>
          <a:p>
            <a:pPr marL="0" indent="0" algn="ctr">
              <a:buNone/>
            </a:pPr>
            <a:r>
              <a:rPr lang="en-US" sz="2000" dirty="0" err="1"/>
              <a:t>T</a:t>
            </a:r>
            <a:r>
              <a:rPr lang="en-US" sz="2000" baseline="-25000" dirty="0" err="1"/>
              <a:t>e</a:t>
            </a:r>
            <a:r>
              <a:rPr lang="en-US" sz="2000" dirty="0"/>
              <a:t> &gt;&gt; T</a:t>
            </a:r>
            <a:r>
              <a:rPr lang="en-US" sz="2000" baseline="-25000" dirty="0"/>
              <a:t>i </a:t>
            </a:r>
            <a:r>
              <a:rPr lang="en-US" sz="2000" dirty="0"/>
              <a:t>~ </a:t>
            </a:r>
            <a:r>
              <a:rPr lang="en-US" sz="2000" dirty="0" err="1"/>
              <a:t>T</a:t>
            </a:r>
            <a:r>
              <a:rPr lang="en-US" sz="2000" baseline="-25000" dirty="0" err="1"/>
              <a:t>gas</a:t>
            </a:r>
            <a:endParaRPr lang="en-US" sz="2000" baseline="-25000" dirty="0"/>
          </a:p>
          <a:p>
            <a:r>
              <a:rPr lang="en-US" dirty="0"/>
              <a:t>How do we maintain this high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?</a:t>
            </a:r>
          </a:p>
          <a:p>
            <a:r>
              <a:rPr lang="en-US" dirty="0"/>
              <a:t>We keep heating the electrons. </a:t>
            </a:r>
          </a:p>
          <a:p>
            <a:r>
              <a:rPr lang="en-US" dirty="0"/>
              <a:t>This is much easier in atomic gases (He, </a:t>
            </a:r>
            <a:r>
              <a:rPr lang="en-US" dirty="0" err="1"/>
              <a:t>Ar</a:t>
            </a:r>
            <a:r>
              <a:rPr lang="en-US" dirty="0"/>
              <a:t>) than molecular gases.</a:t>
            </a:r>
          </a:p>
          <a:p>
            <a:r>
              <a:rPr lang="en-US" dirty="0"/>
              <a:t>Vibrational/rotation excitation has a low threshold energy, the second term is very large.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4C2F1-7BA6-E2AB-2F61-890C1176A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4C2C72F-119F-DA44-3B1A-4449402A5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551EE8A-493F-F784-1D33-D2F45A40B0AD}"/>
                  </a:ext>
                </a:extLst>
              </p:cNvPr>
              <p:cNvSpPr txBox="1"/>
              <p:nvPr/>
            </p:nvSpPr>
            <p:spPr>
              <a:xfrm>
                <a:off x="4652165" y="2734403"/>
                <a:ext cx="7243482" cy="838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𝜕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𝜕</m:t>
                          </m:r>
                          <m:r>
                            <a:rPr lang="en-US" sz="1600" i="1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⃑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  <m:r>
                        <a:rPr lang="en-US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⃑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sz="16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𝑁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𝑒𝑙𝑎𝑠𝑡𝑖𝑐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)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b="0" i="1" smtClean="0">
                                  <a:latin typeface="Cambria Math"/>
                                </a:rPr>
                                <m:t>𝑀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551EE8A-493F-F784-1D33-D2F45A40B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2165" y="2734403"/>
                <a:ext cx="7243482" cy="8383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内容占位符 2">
            <a:extLst>
              <a:ext uri="{FF2B5EF4-FFF2-40B4-BE49-F238E27FC236}">
                <a16:creationId xmlns:a16="http://schemas.microsoft.com/office/drawing/2014/main" id="{35B3A36A-3204-2735-6C19-8511903BE038}"/>
              </a:ext>
            </a:extLst>
          </p:cNvPr>
          <p:cNvSpPr txBox="1">
            <a:spLocks/>
          </p:cNvSpPr>
          <p:nvPr/>
        </p:nvSpPr>
        <p:spPr bwMode="auto">
          <a:xfrm>
            <a:off x="6659183" y="2209676"/>
            <a:ext cx="388843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Electron energy equation</a:t>
            </a:r>
            <a:endParaRPr lang="en-US" altLang="zh-CN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EEA048-01EC-AFD7-5316-0B8B32242044}"/>
              </a:ext>
            </a:extLst>
          </p:cNvPr>
          <p:cNvCxnSpPr>
            <a:cxnSpLocks/>
          </p:cNvCxnSpPr>
          <p:nvPr/>
        </p:nvCxnSpPr>
        <p:spPr>
          <a:xfrm flipH="1" flipV="1">
            <a:off x="8862291" y="3703782"/>
            <a:ext cx="798945" cy="604982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8267F4-602C-6FA8-EDED-77E47469B81B}"/>
              </a:ext>
            </a:extLst>
          </p:cNvPr>
          <p:cNvCxnSpPr>
            <a:cxnSpLocks/>
          </p:cNvCxnSpPr>
          <p:nvPr/>
        </p:nvCxnSpPr>
        <p:spPr>
          <a:xfrm flipV="1">
            <a:off x="9661236" y="3703782"/>
            <a:ext cx="822037" cy="604982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259F2B5-0460-6CBB-E68D-9C2B9DC7CB8C}"/>
              </a:ext>
            </a:extLst>
          </p:cNvPr>
          <p:cNvSpPr txBox="1"/>
          <p:nvPr/>
        </p:nvSpPr>
        <p:spPr>
          <a:xfrm>
            <a:off x="8753613" y="4356983"/>
            <a:ext cx="1612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Decreasing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994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D76CA-7584-0EF9-3699-085920772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Fighting Thermodynamics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52D7B-A871-4996-9DCF-40047B62A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298" y="1510961"/>
            <a:ext cx="4581780" cy="4679576"/>
          </a:xfrm>
        </p:spPr>
        <p:txBody>
          <a:bodyPr/>
          <a:lstStyle/>
          <a:p>
            <a:r>
              <a:rPr lang="en-US" dirty="0"/>
              <a:t>Vibrational/rotation excitation has a low threshold energy, the second term is very large.</a:t>
            </a:r>
          </a:p>
          <a:p>
            <a:r>
              <a:rPr lang="en-US" dirty="0"/>
              <a:t>Vibrational-translational energy transfer rapidly converts electron energy into gas heating</a:t>
            </a:r>
          </a:p>
          <a:p>
            <a:pPr marL="0" indent="0" algn="ctr">
              <a:buNone/>
            </a:pPr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dirty="0"/>
              <a:t>(v) + M </a:t>
            </a:r>
            <a:r>
              <a:rPr lang="en-US" dirty="0">
                <a:sym typeface="Symbol" panose="05050102010706020507" pitchFamily="18" charset="2"/>
              </a:rPr>
              <a:t> N</a:t>
            </a:r>
            <a:r>
              <a:rPr lang="en-US" baseline="-25000" dirty="0">
                <a:sym typeface="Symbol" panose="05050102010706020507" pitchFamily="18" charset="2"/>
              </a:rPr>
              <a:t>2</a:t>
            </a:r>
            <a:r>
              <a:rPr lang="en-US" dirty="0">
                <a:sym typeface="Symbol" panose="05050102010706020507" pitchFamily="18" charset="2"/>
              </a:rPr>
              <a:t> + M</a:t>
            </a:r>
            <a:endParaRPr lang="en-US" dirty="0"/>
          </a:p>
          <a:p>
            <a:r>
              <a:rPr lang="en-US" dirty="0"/>
              <a:t>Short pulses (nanoseconds) can keep </a:t>
            </a:r>
            <a:r>
              <a:rPr lang="en-US" dirty="0" err="1"/>
              <a:t>T</a:t>
            </a:r>
            <a:r>
              <a:rPr lang="en-US" baseline="-25000" dirty="0" err="1"/>
              <a:t>gas</a:t>
            </a:r>
            <a:r>
              <a:rPr lang="en-US" baseline="-25000" dirty="0"/>
              <a:t> </a:t>
            </a:r>
            <a:r>
              <a:rPr lang="en-US" dirty="0"/>
              <a:t>&gt;&gt;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endParaRPr lang="en-US" baseline="-25000" dirty="0"/>
          </a:p>
          <a:p>
            <a:r>
              <a:rPr lang="en-US" dirty="0"/>
              <a:t>Limits total energy deposition so natural heat transfer can keep </a:t>
            </a:r>
            <a:r>
              <a:rPr lang="en-US" dirty="0" err="1"/>
              <a:t>T</a:t>
            </a:r>
            <a:r>
              <a:rPr lang="en-US" baseline="-25000" dirty="0" err="1"/>
              <a:t>gas</a:t>
            </a:r>
            <a:r>
              <a:rPr lang="en-US" dirty="0"/>
              <a:t> low.</a:t>
            </a:r>
          </a:p>
          <a:p>
            <a:r>
              <a:rPr lang="en-US" dirty="0"/>
              <a:t>The plasma never reaches a steady state.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4C2F1-7BA6-E2AB-2F61-890C1176A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4C2C72F-119F-DA44-3B1A-4449402A5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551EE8A-493F-F784-1D33-D2F45A40B0AD}"/>
                  </a:ext>
                </a:extLst>
              </p:cNvPr>
              <p:cNvSpPr txBox="1"/>
              <p:nvPr/>
            </p:nvSpPr>
            <p:spPr>
              <a:xfrm>
                <a:off x="4652165" y="2734403"/>
                <a:ext cx="7243482" cy="838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𝜕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𝜕</m:t>
                          </m:r>
                          <m:r>
                            <a:rPr lang="en-US" sz="1600" i="1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⃑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  <m:r>
                        <a:rPr lang="en-US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⃑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sz="16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𝑁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𝑒𝑙𝑎𝑠𝑡𝑖𝑐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)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b="0" i="1" smtClean="0">
                                  <a:latin typeface="Cambria Math"/>
                                </a:rPr>
                                <m:t>𝑀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551EE8A-493F-F784-1D33-D2F45A40B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2165" y="2734403"/>
                <a:ext cx="7243482" cy="8383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内容占位符 2">
            <a:extLst>
              <a:ext uri="{FF2B5EF4-FFF2-40B4-BE49-F238E27FC236}">
                <a16:creationId xmlns:a16="http://schemas.microsoft.com/office/drawing/2014/main" id="{35B3A36A-3204-2735-6C19-8511903BE038}"/>
              </a:ext>
            </a:extLst>
          </p:cNvPr>
          <p:cNvSpPr txBox="1">
            <a:spLocks/>
          </p:cNvSpPr>
          <p:nvPr/>
        </p:nvSpPr>
        <p:spPr bwMode="auto">
          <a:xfrm>
            <a:off x="6659183" y="2209676"/>
            <a:ext cx="388843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Electron energy equation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2548594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8"/>
          <a:stretch/>
        </p:blipFill>
        <p:spPr bwMode="auto">
          <a:xfrm>
            <a:off x="7928620" y="3884950"/>
            <a:ext cx="3510687" cy="223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72280" y="1310640"/>
            <a:ext cx="7310120" cy="262241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At atmospheric pressure, high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collisionality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results in short timescales and rapid evolution.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Need to limit the energy deposition, prevent arc formation and gas heating.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Dielectric barrier discharges (DBDs) – a pulsed discharge in which at least one electrode is covered by a dielectric.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Discharges last ~10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s, repeat every ~10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s.</a:t>
            </a:r>
          </a:p>
        </p:txBody>
      </p:sp>
      <p:pic>
        <p:nvPicPr>
          <p:cNvPr id="16" name="Picture 17" descr="2_DBD_initi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69" y="751705"/>
            <a:ext cx="2879725" cy="100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5_DBD_another cyc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68" y="3933055"/>
            <a:ext cx="2889250" cy="10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6" descr="3_DBD_initiation_impin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68" y="1815329"/>
            <a:ext cx="2889250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7" descr="4_DBD_initiation_impinge_termina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68" y="2875779"/>
            <a:ext cx="2889250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8" descr="6_DBD_another cycle_initiati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68" y="4995092"/>
            <a:ext cx="2889250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FD282DD-BABC-DA4D-B0B4-05222B1ACCB0}"/>
              </a:ext>
            </a:extLst>
          </p:cNvPr>
          <p:cNvSpPr/>
          <p:nvPr/>
        </p:nvSpPr>
        <p:spPr>
          <a:xfrm>
            <a:off x="8185388" y="6150600"/>
            <a:ext cx="37424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K. G.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Kostov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et al., Brazilian J. of Phys. 39, 322 (2009).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C935B6-D658-7E42-A913-4024B7E0549F}"/>
              </a:ext>
            </a:extLst>
          </p:cNvPr>
          <p:cNvSpPr/>
          <p:nvPr/>
        </p:nvSpPr>
        <p:spPr>
          <a:xfrm>
            <a:off x="4358640" y="5953186"/>
            <a:ext cx="354893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Y. Hosokawa et al., J. Phys. D: Appl. Phys., 41, 205418 (2008).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26ECC25-E495-7F4F-B641-21082E65B6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5" t="9837" r="12072" b="12949"/>
          <a:stretch/>
        </p:blipFill>
        <p:spPr>
          <a:xfrm>
            <a:off x="4264838" y="4202645"/>
            <a:ext cx="3621682" cy="17110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750C47-500F-D449-8ACE-65AEB734454D}"/>
              </a:ext>
            </a:extLst>
          </p:cNvPr>
          <p:cNvSpPr/>
          <p:nvPr/>
        </p:nvSpPr>
        <p:spPr>
          <a:xfrm>
            <a:off x="578953" y="6034710"/>
            <a:ext cx="35524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 algn="just"/>
            <a:r>
              <a:rPr lang="en-US" sz="11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J.-C. Wang, PhD Thesis, (Univ. of Michigan, 2014).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84BBFA-DAAE-D2F8-9AC9-24ECA9550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146" y="582274"/>
            <a:ext cx="7493816" cy="731520"/>
          </a:xfrm>
        </p:spPr>
        <p:txBody>
          <a:bodyPr/>
          <a:lstStyle/>
          <a:p>
            <a:r>
              <a:rPr lang="en-US" dirty="0"/>
              <a:t>Dielectric Barrier Discharges (DBDs)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16EE2-9A4A-EACB-B910-15C9FA782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EB04503-906D-7A54-B522-E589863E6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0306" y="6356351"/>
            <a:ext cx="748656" cy="365125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606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4F7EC-F325-BF46-9C63-C15A208DA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51449"/>
            <a:ext cx="10972800" cy="731520"/>
          </a:xfrm>
        </p:spPr>
        <p:txBody>
          <a:bodyPr/>
          <a:lstStyle/>
          <a:p>
            <a:r>
              <a:rPr lang="en-US" dirty="0"/>
              <a:t>LTP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2186D-7023-2647-8268-4ECC1E161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431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4F7EC-F325-BF46-9C63-C15A208DA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24976"/>
            <a:ext cx="10972800" cy="731520"/>
          </a:xfrm>
        </p:spPr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Lietz’s</a:t>
            </a:r>
            <a:r>
              <a:rPr lang="en-US" dirty="0"/>
              <a:t> Personal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453FA-EC8F-1F4D-AFF8-D418206EE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540" y="1344434"/>
            <a:ext cx="3520658" cy="4095668"/>
          </a:xfrm>
        </p:spPr>
        <p:txBody>
          <a:bodyPr/>
          <a:lstStyle/>
          <a:p>
            <a:r>
              <a:rPr lang="en-US" sz="2000" dirty="0"/>
              <a:t>Participated in this course in 2012!</a:t>
            </a:r>
            <a:endParaRPr lang="en-US" dirty="0"/>
          </a:p>
          <a:p>
            <a:endParaRPr lang="en-US" sz="2000" dirty="0"/>
          </a:p>
        </p:txBody>
      </p:sp>
      <p:pic>
        <p:nvPicPr>
          <p:cNvPr id="7" name="Picture 6" descr="A person standing in front of a projector screen&#10;&#10;Description automatically generated">
            <a:extLst>
              <a:ext uri="{FF2B5EF4-FFF2-40B4-BE49-F238E27FC236}">
                <a16:creationId xmlns:a16="http://schemas.microsoft.com/office/drawing/2014/main" id="{C1B1779B-80E8-13F9-D87A-8D6E107E46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44" t="9237" r="6113"/>
          <a:stretch/>
        </p:blipFill>
        <p:spPr>
          <a:xfrm>
            <a:off x="4701296" y="1445027"/>
            <a:ext cx="3875613" cy="3410856"/>
          </a:xfrm>
          <a:prstGeom prst="rect">
            <a:avLst/>
          </a:prstGeom>
        </p:spPr>
      </p:pic>
      <p:pic>
        <p:nvPicPr>
          <p:cNvPr id="9" name="Picture 8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3FB0F063-EFB3-B59B-9195-9B963B112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445" y="3994182"/>
            <a:ext cx="2723570" cy="2042677"/>
          </a:xfrm>
          <a:prstGeom prst="rect">
            <a:avLst/>
          </a:prstGeom>
        </p:spPr>
      </p:pic>
      <p:pic>
        <p:nvPicPr>
          <p:cNvPr id="10" name="Picture 9" descr="A person standing next to a machine&#10;&#10;Description automatically generated">
            <a:extLst>
              <a:ext uri="{FF2B5EF4-FFF2-40B4-BE49-F238E27FC236}">
                <a16:creationId xmlns:a16="http://schemas.microsoft.com/office/drawing/2014/main" id="{379FCDAD-6F47-EEA6-981D-09E801A84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115" y="2469990"/>
            <a:ext cx="3410857" cy="3410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7EA25D-0EF2-F5F4-6334-359CE1AFA1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480" r="6119"/>
          <a:stretch/>
        </p:blipFill>
        <p:spPr>
          <a:xfrm>
            <a:off x="8693624" y="3579903"/>
            <a:ext cx="3570328" cy="2218954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5C4A8AE-5E3A-B4B4-FB0F-844747CC7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  <p:pic>
        <p:nvPicPr>
          <p:cNvPr id="14" name="Picture 13" descr="Two girls smiling for a selfie&#10;&#10;Description automatically generated">
            <a:extLst>
              <a:ext uri="{FF2B5EF4-FFF2-40B4-BE49-F238E27FC236}">
                <a16:creationId xmlns:a16="http://schemas.microsoft.com/office/drawing/2014/main" id="{AF11A68D-93DD-8B87-45F8-96CCFEF4AB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035" t="28625" r="-6938" b="-3829"/>
          <a:stretch/>
        </p:blipFill>
        <p:spPr>
          <a:xfrm>
            <a:off x="8734567" y="1510981"/>
            <a:ext cx="3295193" cy="191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76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1EBE-D850-E1E8-0D1F-2E3AED4AD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Medicine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30C1B4A-5616-28CA-1E45-47B3BC9E6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D8B05F6-6B9D-C96E-CB95-A7BD3E64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0306" y="6356351"/>
            <a:ext cx="748656" cy="365125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CF080E62-58A8-609E-DD82-BBEA47B2A4B7}"/>
              </a:ext>
            </a:extLst>
          </p:cNvPr>
          <p:cNvSpPr txBox="1">
            <a:spLocks/>
          </p:cNvSpPr>
          <p:nvPr/>
        </p:nvSpPr>
        <p:spPr bwMode="auto">
          <a:xfrm>
            <a:off x="228600" y="1382974"/>
            <a:ext cx="5867400" cy="50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Atmospheric pressure plasma treatment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Improves wound healing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Selectively kills cancer cells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Kill bacteria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Heal dermatological lesions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Reactive oxygen and nitrogen species are thought to be responsible: OH, O, HO</a:t>
            </a:r>
            <a:r>
              <a:rPr lang="en-US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NO, etc.</a:t>
            </a:r>
            <a:endParaRPr lang="en-US" altLang="zh-CN" dirty="0"/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Low temperatures are required.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Dielectric barrier discharges (DBD) and atmospheric pressure plasma jets (APPJs) are popular types of sources.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Tissue is generally covered in a thin liquid layer of biological liquid.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zh-CN" dirty="0"/>
          </a:p>
          <a:p>
            <a:pPr lvl="2">
              <a:lnSpc>
                <a:spcPct val="90000"/>
              </a:lnSpc>
            </a:pPr>
            <a:endParaRPr lang="en-US" altLang="zh-CN" dirty="0"/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CD684503-B4E5-769B-EBAD-B4BC10AE9853}"/>
              </a:ext>
            </a:extLst>
          </p:cNvPr>
          <p:cNvSpPr txBox="1">
            <a:spLocks/>
          </p:cNvSpPr>
          <p:nvPr/>
        </p:nvSpPr>
        <p:spPr bwMode="auto">
          <a:xfrm>
            <a:off x="6982584" y="6281936"/>
            <a:ext cx="452187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Fridman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et al., Plasma Chem. Plasma Process. 26, 425 (2006).</a:t>
            </a:r>
          </a:p>
          <a:p>
            <a:pPr lvl="2">
              <a:lnSpc>
                <a:spcPct val="90000"/>
              </a:lnSpc>
            </a:pPr>
            <a:endParaRPr lang="en-US" altLang="zh-CN" sz="105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FBD329A-D084-A9F0-25B6-D313F2271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616" y="4298318"/>
            <a:ext cx="3315991" cy="20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56010B08-9312-28A0-08A2-AA2A875F9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148" y="1314376"/>
            <a:ext cx="1131573" cy="236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8F3C5B9E-EEF2-E6E8-263F-76F24222F5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8"/>
          <a:stretch/>
        </p:blipFill>
        <p:spPr bwMode="auto">
          <a:xfrm>
            <a:off x="8516034" y="1313385"/>
            <a:ext cx="2282974" cy="252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E52B47F2-C779-C4DD-93AA-295647E55B66}"/>
              </a:ext>
            </a:extLst>
          </p:cNvPr>
          <p:cNvSpPr txBox="1">
            <a:spLocks/>
          </p:cNvSpPr>
          <p:nvPr/>
        </p:nvSpPr>
        <p:spPr bwMode="auto">
          <a:xfrm>
            <a:off x="6838568" y="3601868"/>
            <a:ext cx="1728192" cy="51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K. D.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Weltmann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et al., J. Phys. D: Appl. Phys. 41, 194008 (2008).</a:t>
            </a: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35B013EE-3CAB-5F14-9FF4-1AEF6CCF980F}"/>
              </a:ext>
            </a:extLst>
          </p:cNvPr>
          <p:cNvSpPr txBox="1">
            <a:spLocks/>
          </p:cNvSpPr>
          <p:nvPr/>
        </p:nvSpPr>
        <p:spPr bwMode="auto">
          <a:xfrm>
            <a:off x="8494752" y="3833664"/>
            <a:ext cx="3024336" cy="385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G. Xu, X. Shi, J.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Cai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, S. Chen and P. Li, Wound Repair Regen. 23, 878 (2015).</a:t>
            </a:r>
            <a:endParaRPr lang="en-US" altLang="zh-CN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050" dirty="0"/>
          </a:p>
        </p:txBody>
      </p:sp>
    </p:spTree>
    <p:extLst>
      <p:ext uri="{BB962C8B-B14F-4D97-AF65-F5344CB8AC3E}">
        <p14:creationId xmlns:p14="http://schemas.microsoft.com/office/powerpoint/2010/main" val="4235319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3" name="Picture 9" descr="D:\UIGELS_D_Amanda\Miscellaneous\Prospectus\Xu_wound_graph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72" y="3686202"/>
            <a:ext cx="3299728" cy="293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7104" y="1334527"/>
            <a:ext cx="8310096" cy="294286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An example of a typical plasma medicine study.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Two wounds were generated on each mouse, and one was plasma treated.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S = area of plasma treated – area of control (averaged over all mice)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Optimal healing with 30 s of plasma treatment each day.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Currently these effects cannot be attributed to a single reactive species. 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altLang="zh-CN" dirty="0"/>
          </a:p>
          <a:p>
            <a:pPr lvl="2">
              <a:lnSpc>
                <a:spcPct val="90000"/>
              </a:lnSpc>
            </a:pPr>
            <a:endParaRPr lang="en-US" altLang="zh-CN" dirty="0"/>
          </a:p>
        </p:txBody>
      </p:sp>
      <p:sp>
        <p:nvSpPr>
          <p:cNvPr id="14" name="内容占位符 2"/>
          <p:cNvSpPr txBox="1">
            <a:spLocks/>
          </p:cNvSpPr>
          <p:nvPr/>
        </p:nvSpPr>
        <p:spPr bwMode="auto">
          <a:xfrm>
            <a:off x="3402896" y="5851448"/>
            <a:ext cx="5184576" cy="385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G. Xu, X. Shi, J. </a:t>
            </a:r>
            <a:r>
              <a:rPr lang="en-US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Cai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, S. Chen and P. Li, Wound Repair Regen. 23, 878 (2015).</a:t>
            </a:r>
            <a:endParaRPr lang="en-US" altLang="zh-CN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050" b="1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05" y="1573384"/>
            <a:ext cx="2941299" cy="394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814" y="4509120"/>
            <a:ext cx="1619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7"/>
          <a:stretch/>
        </p:blipFill>
        <p:spPr bwMode="auto">
          <a:xfrm>
            <a:off x="5071632" y="4509120"/>
            <a:ext cx="157162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8"/>
          <a:stretch/>
        </p:blipFill>
        <p:spPr bwMode="auto">
          <a:xfrm>
            <a:off x="6753330" y="4509120"/>
            <a:ext cx="1618118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内容占位符 2"/>
          <p:cNvSpPr txBox="1">
            <a:spLocks/>
          </p:cNvSpPr>
          <p:nvPr/>
        </p:nvSpPr>
        <p:spPr bwMode="auto">
          <a:xfrm>
            <a:off x="3258880" y="4221088"/>
            <a:ext cx="5135116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Day 1 	      Day 4		    Day 7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zh-CN" sz="2000" dirty="0"/>
          </a:p>
          <a:p>
            <a:pPr lvl="2">
              <a:lnSpc>
                <a:spcPct val="90000"/>
              </a:lnSpc>
            </a:pPr>
            <a:endParaRPr lang="en-US" altLang="zh-CN" sz="2000" dirty="0"/>
          </a:p>
        </p:txBody>
      </p:sp>
      <p:sp>
        <p:nvSpPr>
          <p:cNvPr id="23" name="内容占位符 2"/>
          <p:cNvSpPr txBox="1">
            <a:spLocks/>
          </p:cNvSpPr>
          <p:nvPr/>
        </p:nvSpPr>
        <p:spPr bwMode="auto">
          <a:xfrm>
            <a:off x="4960040" y="5229200"/>
            <a:ext cx="86409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lvl="1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Plasma Treated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zh-CN" sz="1600" dirty="0"/>
          </a:p>
          <a:p>
            <a:pPr lvl="2">
              <a:lnSpc>
                <a:spcPct val="90000"/>
              </a:lnSpc>
            </a:pPr>
            <a:endParaRPr lang="en-US" altLang="zh-CN" sz="1600" dirty="0"/>
          </a:p>
        </p:txBody>
      </p:sp>
      <p:sp>
        <p:nvSpPr>
          <p:cNvPr id="24" name="内容占位符 2"/>
          <p:cNvSpPr txBox="1">
            <a:spLocks/>
          </p:cNvSpPr>
          <p:nvPr/>
        </p:nvSpPr>
        <p:spPr bwMode="auto">
          <a:xfrm>
            <a:off x="5707154" y="5229200"/>
            <a:ext cx="86409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lvl="1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zh-CN" sz="1600" dirty="0"/>
          </a:p>
          <a:p>
            <a:pPr lvl="2">
              <a:lnSpc>
                <a:spcPct val="90000"/>
              </a:lnSpc>
            </a:pPr>
            <a:endParaRPr lang="en-US" altLang="zh-CN" sz="1600" dirty="0"/>
          </a:p>
        </p:txBody>
      </p:sp>
      <p:sp>
        <p:nvSpPr>
          <p:cNvPr id="25" name="内容占位符 2"/>
          <p:cNvSpPr txBox="1">
            <a:spLocks/>
          </p:cNvSpPr>
          <p:nvPr/>
        </p:nvSpPr>
        <p:spPr bwMode="auto">
          <a:xfrm>
            <a:off x="7507354" y="5364816"/>
            <a:ext cx="86409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lvl="1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zh-CN" sz="1600" dirty="0"/>
          </a:p>
          <a:p>
            <a:pPr lvl="2">
              <a:lnSpc>
                <a:spcPct val="90000"/>
              </a:lnSpc>
            </a:pPr>
            <a:endParaRPr lang="en-US" altLang="zh-CN" sz="1600" dirty="0"/>
          </a:p>
        </p:txBody>
      </p:sp>
      <p:sp>
        <p:nvSpPr>
          <p:cNvPr id="26" name="内容占位符 2"/>
          <p:cNvSpPr txBox="1">
            <a:spLocks/>
          </p:cNvSpPr>
          <p:nvPr/>
        </p:nvSpPr>
        <p:spPr bwMode="auto">
          <a:xfrm>
            <a:off x="6715266" y="5301208"/>
            <a:ext cx="86409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lvl="1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Plasma Treated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zh-CN" sz="1600" dirty="0"/>
          </a:p>
          <a:p>
            <a:pPr lvl="2">
              <a:lnSpc>
                <a:spcPct val="90000"/>
              </a:lnSpc>
            </a:pPr>
            <a:endParaRPr lang="en-US" altLang="zh-CN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02175E-9310-33F0-AA71-C5930ADBB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Wound Healing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8311FDF-3688-AA7B-602F-7A88EF0C3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1CB9E51-D869-244E-8C94-C7A8E2045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0306" y="6356351"/>
            <a:ext cx="748656" cy="365125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338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296" y="3940459"/>
            <a:ext cx="7632599" cy="249512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Plasmas have been used to create O</a:t>
            </a:r>
            <a:r>
              <a:rPr lang="en-US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for water treatment since the 1800s.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Direct treatment of water with plasma is an emerging application.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Targeting removal of PFAS ‘forever chemicals’.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For must be extremely scalable, rapid, and inexpensive (usually in air).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altLang="zh-CN" dirty="0"/>
          </a:p>
          <a:p>
            <a:pPr lvl="2">
              <a:lnSpc>
                <a:spcPct val="90000"/>
              </a:lnSpc>
            </a:pPr>
            <a:endParaRPr lang="en-US" altLang="zh-C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02175E-9310-33F0-AA71-C5930ADBB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Treatment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8204B1-F936-63C6-F356-068C3B63F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39" y="1410482"/>
            <a:ext cx="7136479" cy="2047005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19E07C7C-0057-0DD5-5A13-573E1D0C086F}"/>
              </a:ext>
            </a:extLst>
          </p:cNvPr>
          <p:cNvSpPr txBox="1">
            <a:spLocks/>
          </p:cNvSpPr>
          <p:nvPr/>
        </p:nvSpPr>
        <p:spPr bwMode="auto">
          <a:xfrm>
            <a:off x="1490272" y="3468341"/>
            <a:ext cx="521045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J. E. Foster, 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Phys. Plasmas 24, 055501 (2017)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C471A4B-E88C-0D20-7386-7CB0027EF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352" y="1346603"/>
            <a:ext cx="3099109" cy="381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F869382A-E710-D68D-C4E0-2B12E177A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669" y="1346603"/>
            <a:ext cx="656087" cy="37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A5E309-1BB6-C8DF-6864-E1B15F7569F4}"/>
              </a:ext>
            </a:extLst>
          </p:cNvPr>
          <p:cNvSpPr/>
          <p:nvPr/>
        </p:nvSpPr>
        <p:spPr>
          <a:xfrm>
            <a:off x="8805801" y="5267538"/>
            <a:ext cx="28693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Galmiz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et al., J. Phys. D. Appl. Phys. 49, 65201 (2016).</a:t>
            </a: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EB268CBD-8C9B-FE2D-BAD5-A5424AC0DC97}"/>
              </a:ext>
            </a:extLst>
          </p:cNvPr>
          <p:cNvSpPr txBox="1">
            <a:spLocks/>
          </p:cNvSpPr>
          <p:nvPr/>
        </p:nvSpPr>
        <p:spPr bwMode="auto">
          <a:xfrm>
            <a:off x="9765799" y="2904616"/>
            <a:ext cx="1653590" cy="64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Symbol" panose="05050102010706020507" pitchFamily="18" charset="2"/>
              <a:buChar char="·"/>
            </a:pPr>
            <a:endParaRPr lang="en-US" altLang="zh-CN" sz="18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altLang="zh-CN" sz="1800" dirty="0">
              <a:solidFill>
                <a:schemeClr val="bg1"/>
              </a:solidFill>
            </a:endParaRPr>
          </a:p>
          <a:p>
            <a:pPr lvl="2">
              <a:lnSpc>
                <a:spcPct val="90000"/>
              </a:lnSpc>
            </a:pPr>
            <a:endParaRPr lang="en-US" altLang="zh-CN" sz="1600" dirty="0">
              <a:solidFill>
                <a:schemeClr val="bg1"/>
              </a:solidFill>
            </a:endParaRP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FEDD3D77-6A28-B8F9-A271-9BB19EC90BCE}"/>
              </a:ext>
            </a:extLst>
          </p:cNvPr>
          <p:cNvSpPr txBox="1">
            <a:spLocks/>
          </p:cNvSpPr>
          <p:nvPr/>
        </p:nvSpPr>
        <p:spPr bwMode="auto">
          <a:xfrm>
            <a:off x="9810695" y="4755975"/>
            <a:ext cx="101086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Symbol" panose="05050102010706020507" pitchFamily="18" charset="2"/>
              <a:buChar char="·"/>
            </a:pPr>
            <a:endParaRPr lang="en-US" altLang="zh-CN" sz="18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altLang="zh-CN" sz="1800" dirty="0">
              <a:solidFill>
                <a:schemeClr val="bg1"/>
              </a:solidFill>
            </a:endParaRPr>
          </a:p>
          <a:p>
            <a:pPr lvl="2">
              <a:lnSpc>
                <a:spcPct val="90000"/>
              </a:lnSpc>
            </a:pPr>
            <a:endParaRPr lang="en-US" altLang="zh-CN" sz="1600" dirty="0">
              <a:solidFill>
                <a:schemeClr val="bg1"/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BF71066-28CE-A031-F43A-B25178D86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D058B754-2F7E-C8C6-6595-0B49305E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0306" y="6356351"/>
            <a:ext cx="748656" cy="365125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3636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4F7EC-F325-BF46-9C63-C15A208DA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24976"/>
            <a:ext cx="10972800" cy="731520"/>
          </a:xfrm>
        </p:spPr>
        <p:txBody>
          <a:bodyPr/>
          <a:lstStyle/>
          <a:p>
            <a:r>
              <a:rPr lang="en-US" dirty="0"/>
              <a:t>Semiconductor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453FA-EC8F-1F4D-AFF8-D418206EE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540" y="1310640"/>
            <a:ext cx="7063500" cy="5125719"/>
          </a:xfrm>
        </p:spPr>
        <p:txBody>
          <a:bodyPr/>
          <a:lstStyle/>
          <a:p>
            <a:r>
              <a:rPr lang="en-US" dirty="0"/>
              <a:t>When a plasma contacts a surface, a sheath develops:</a:t>
            </a:r>
          </a:p>
          <a:p>
            <a:pPr lvl="1"/>
            <a:r>
              <a:rPr lang="en-US" dirty="0"/>
              <a:t>Electrons diffuse faster than ions.</a:t>
            </a:r>
          </a:p>
          <a:p>
            <a:pPr lvl="1"/>
            <a:r>
              <a:rPr lang="en-US" dirty="0"/>
              <a:t>Plasma potential becomes positive.</a:t>
            </a:r>
          </a:p>
          <a:p>
            <a:pPr lvl="1"/>
            <a:r>
              <a:rPr lang="en-US" dirty="0"/>
              <a:t>E-field develops which retains e-, accelerates ions.</a:t>
            </a:r>
          </a:p>
          <a:p>
            <a:r>
              <a:rPr lang="en-US" sz="2000" dirty="0"/>
              <a:t>This results in ions reaching the surface with significant energy (a few eV to keV).</a:t>
            </a:r>
          </a:p>
          <a:p>
            <a:r>
              <a:rPr lang="en-US" dirty="0"/>
              <a:t>Anisotropy occurs.</a:t>
            </a:r>
          </a:p>
          <a:p>
            <a:r>
              <a:rPr lang="en-US" sz="2000" dirty="0"/>
              <a:t>Reactive neutrals (e.</a:t>
            </a:r>
            <a:r>
              <a:rPr lang="en-US" dirty="0"/>
              <a:t>g. </a:t>
            </a:r>
            <a:r>
              <a:rPr lang="en-US" sz="2000" dirty="0"/>
              <a:t>Cl, F) formed from plasma chemistry work synergistically with </a:t>
            </a:r>
            <a:r>
              <a:rPr lang="en-US" dirty="0"/>
              <a:t>ions for rapid etching.</a:t>
            </a:r>
          </a:p>
          <a:p>
            <a:r>
              <a:rPr lang="en-US" sz="2000" dirty="0"/>
              <a:t>Plasmas are also used to </a:t>
            </a:r>
            <a:r>
              <a:rPr lang="en-US" dirty="0"/>
              <a:t>deposit thin films.</a:t>
            </a:r>
            <a:endParaRPr lang="en-US" sz="2000" dirty="0"/>
          </a:p>
          <a:p>
            <a:r>
              <a:rPr lang="en-US" sz="2000" dirty="0"/>
              <a:t>Without plasmas, computer chips would be stuck in the late 1980s or early 1990s.</a:t>
            </a:r>
          </a:p>
          <a:p>
            <a:r>
              <a:rPr lang="en-US" sz="2000" dirty="0"/>
              <a:t>Feat</a:t>
            </a:r>
            <a:r>
              <a:rPr lang="en-US" dirty="0"/>
              <a:t>ures are approaching atomic scales: atomic layer etching (ALE) and atomic layer deposition (ALD).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5A88AD-FEEE-C7F6-A384-ABE2875CE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764" y="1167115"/>
            <a:ext cx="4192969" cy="24699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C46BE0-8534-1EED-F109-CBD6B1063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230" y="4217803"/>
            <a:ext cx="1368379" cy="22093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22E5ED2-7BB6-9280-C93F-668095D50568}"/>
              </a:ext>
            </a:extLst>
          </p:cNvPr>
          <p:cNvSpPr/>
          <p:nvPr/>
        </p:nvSpPr>
        <p:spPr>
          <a:xfrm>
            <a:off x="8234577" y="3566771"/>
            <a:ext cx="3671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A. Galata, Physics and Technology of the SPES Charge Breeder (2005).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1E1D58-2CF3-3CCA-B2CC-054EB7BD12FD}"/>
              </a:ext>
            </a:extLst>
          </p:cNvPr>
          <p:cNvSpPr txBox="1"/>
          <p:nvPr/>
        </p:nvSpPr>
        <p:spPr>
          <a:xfrm>
            <a:off x="7865108" y="6427113"/>
            <a:ext cx="40406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https://www.anandtech.com/show/17448/intel-4-process-node-in-detail-2x-density-scaling-20-improved-performance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18BFF4-A202-7DD7-9C29-468EB2C003D1}"/>
              </a:ext>
            </a:extLst>
          </p:cNvPr>
          <p:cNvSpPr txBox="1"/>
          <p:nvPr/>
        </p:nvSpPr>
        <p:spPr>
          <a:xfrm>
            <a:off x="10924151" y="5234865"/>
            <a:ext cx="1493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30 nm features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0268D1F-C8C5-F978-777D-2C178AC61162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10569609" y="5588808"/>
            <a:ext cx="354542" cy="731916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7BAAA-D15F-1B43-F464-0A47866E9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0306" y="6356351"/>
            <a:ext cx="748656" cy="365125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A2D62-ED02-7656-73E0-59C73DBBB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</p:spTree>
    <p:extLst>
      <p:ext uri="{BB962C8B-B14F-4D97-AF65-F5344CB8AC3E}">
        <p14:creationId xmlns:p14="http://schemas.microsoft.com/office/powerpoint/2010/main" val="23907999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4F7EC-F325-BF46-9C63-C15A208DA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24976"/>
            <a:ext cx="10972800" cy="731520"/>
          </a:xfrm>
        </p:spPr>
        <p:txBody>
          <a:bodyPr/>
          <a:lstStyle/>
          <a:p>
            <a:r>
              <a:rPr lang="en-US" dirty="0"/>
              <a:t>Plasma for the Grand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453FA-EC8F-1F4D-AFF8-D418206EE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541" y="3098794"/>
            <a:ext cx="2501660" cy="2985347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u="sng" dirty="0"/>
              <a:t>Make Solar Energy Economical</a:t>
            </a:r>
          </a:p>
          <a:p>
            <a:r>
              <a:rPr lang="en-US" dirty="0"/>
              <a:t>Thin film deposition for photovoltaics.</a:t>
            </a:r>
          </a:p>
          <a:p>
            <a:r>
              <a:rPr lang="en-US" dirty="0"/>
              <a:t>Nanostructures.</a:t>
            </a:r>
          </a:p>
          <a:p>
            <a:r>
              <a:rPr lang="en-US" sz="2000" dirty="0"/>
              <a:t>Use solar power to produce chemical fuels.</a:t>
            </a:r>
          </a:p>
          <a:p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89B601-82A3-D228-C727-CFA73793A81F}"/>
              </a:ext>
            </a:extLst>
          </p:cNvPr>
          <p:cNvSpPr txBox="1"/>
          <p:nvPr/>
        </p:nvSpPr>
        <p:spPr>
          <a:xfrm>
            <a:off x="5696664" y="607514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National Academy of Engineering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http://www.engineeringchallenges.org/challenges.aspx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725554-EB50-EC69-A9F0-8921D5E0C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565" y="1240256"/>
            <a:ext cx="9144470" cy="1447874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982E771-D647-3F8D-AD52-CD50AE563708}"/>
              </a:ext>
            </a:extLst>
          </p:cNvPr>
          <p:cNvSpPr txBox="1">
            <a:spLocks/>
          </p:cNvSpPr>
          <p:nvPr/>
        </p:nvSpPr>
        <p:spPr bwMode="auto">
          <a:xfrm>
            <a:off x="2663071" y="3090817"/>
            <a:ext cx="2847617" cy="298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u="sng" dirty="0"/>
              <a:t>Engineer Better Medicines</a:t>
            </a:r>
          </a:p>
          <a:p>
            <a:r>
              <a:rPr lang="en-US" dirty="0"/>
              <a:t>Killing drug-resistant pathogens.</a:t>
            </a:r>
          </a:p>
          <a:p>
            <a:r>
              <a:rPr lang="en-US" dirty="0"/>
              <a:t>Cancer treatments.</a:t>
            </a:r>
          </a:p>
          <a:p>
            <a:r>
              <a:rPr lang="en-US" dirty="0"/>
              <a:t>Wound healing.</a:t>
            </a:r>
          </a:p>
          <a:p>
            <a:r>
              <a:rPr lang="en-US" dirty="0"/>
              <a:t>Nanoparticle production.</a:t>
            </a:r>
          </a:p>
          <a:p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303A900-5239-8A5E-C8F8-5629D14D0F15}"/>
              </a:ext>
            </a:extLst>
          </p:cNvPr>
          <p:cNvSpPr txBox="1">
            <a:spLocks/>
          </p:cNvSpPr>
          <p:nvPr/>
        </p:nvSpPr>
        <p:spPr bwMode="auto">
          <a:xfrm>
            <a:off x="5679648" y="3090326"/>
            <a:ext cx="2403539" cy="298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u="sng" dirty="0"/>
              <a:t>Provide Access to Clean Water</a:t>
            </a:r>
          </a:p>
          <a:p>
            <a:r>
              <a:rPr lang="en-US" dirty="0"/>
              <a:t>Destruction of PFAS.</a:t>
            </a:r>
          </a:p>
          <a:p>
            <a:r>
              <a:rPr lang="en-US" dirty="0"/>
              <a:t>Ozone generation.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BE004D5-E26C-250A-E091-ED7E4C62C4EB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1488780" y="2747437"/>
            <a:ext cx="3591" cy="35135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34E5897-F9A3-6133-4973-9920FD87AB57}"/>
              </a:ext>
            </a:extLst>
          </p:cNvPr>
          <p:cNvSpPr txBox="1">
            <a:spLocks/>
          </p:cNvSpPr>
          <p:nvPr/>
        </p:nvSpPr>
        <p:spPr bwMode="auto">
          <a:xfrm>
            <a:off x="8352607" y="3098794"/>
            <a:ext cx="3371150" cy="298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u="sng" dirty="0"/>
              <a:t>Provide Energy From Fusion</a:t>
            </a:r>
          </a:p>
          <a:p>
            <a:r>
              <a:rPr lang="en-US" dirty="0"/>
              <a:t>Temperatures of 10</a:t>
            </a:r>
            <a:r>
              <a:rPr lang="en-US" baseline="30000" dirty="0"/>
              <a:t>5</a:t>
            </a:r>
            <a:r>
              <a:rPr lang="en-US" dirty="0"/>
              <a:t> eV.</a:t>
            </a:r>
          </a:p>
          <a:p>
            <a:r>
              <a:rPr lang="en-US" dirty="0"/>
              <a:t>Low temperature plasmas occur near the walls in magnetic confinement fusion.</a:t>
            </a:r>
          </a:p>
          <a:p>
            <a:endParaRPr lang="en-US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69FD69C-24BB-45EC-1899-B1D1163AF270}"/>
              </a:ext>
            </a:extLst>
          </p:cNvPr>
          <p:cNvCxnSpPr>
            <a:cxnSpLocks/>
          </p:cNvCxnSpPr>
          <p:nvPr/>
        </p:nvCxnSpPr>
        <p:spPr>
          <a:xfrm flipH="1">
            <a:off x="1488780" y="2747437"/>
            <a:ext cx="3316053" cy="0"/>
          </a:xfrm>
          <a:prstGeom prst="straightConnector1">
            <a:avLst/>
          </a:prstGeom>
          <a:ln>
            <a:solidFill>
              <a:schemeClr val="tx1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FE7D94E-F232-02EC-FBF8-AD258524489A}"/>
              </a:ext>
            </a:extLst>
          </p:cNvPr>
          <p:cNvCxnSpPr>
            <a:cxnSpLocks/>
          </p:cNvCxnSpPr>
          <p:nvPr/>
        </p:nvCxnSpPr>
        <p:spPr>
          <a:xfrm flipV="1">
            <a:off x="4804833" y="2527300"/>
            <a:ext cx="0" cy="218010"/>
          </a:xfrm>
          <a:prstGeom prst="straightConnector1">
            <a:avLst/>
          </a:prstGeom>
          <a:ln>
            <a:solidFill>
              <a:schemeClr val="tx1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521A2B0-5164-E38E-9EC3-B705B57DA8A3}"/>
              </a:ext>
            </a:extLst>
          </p:cNvPr>
          <p:cNvCxnSpPr>
            <a:cxnSpLocks/>
          </p:cNvCxnSpPr>
          <p:nvPr/>
        </p:nvCxnSpPr>
        <p:spPr>
          <a:xfrm flipV="1">
            <a:off x="6112933" y="2095495"/>
            <a:ext cx="0" cy="711250"/>
          </a:xfrm>
          <a:prstGeom prst="straightConnector1">
            <a:avLst/>
          </a:prstGeom>
          <a:ln>
            <a:solidFill>
              <a:schemeClr val="tx1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BB0197E-EBD0-953C-9388-F03676D97307}"/>
              </a:ext>
            </a:extLst>
          </p:cNvPr>
          <p:cNvCxnSpPr>
            <a:cxnSpLocks/>
          </p:cNvCxnSpPr>
          <p:nvPr/>
        </p:nvCxnSpPr>
        <p:spPr>
          <a:xfrm flipH="1">
            <a:off x="4086880" y="2806745"/>
            <a:ext cx="2009120" cy="0"/>
          </a:xfrm>
          <a:prstGeom prst="straightConnector1">
            <a:avLst/>
          </a:prstGeom>
          <a:ln>
            <a:solidFill>
              <a:schemeClr val="tx1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A81C8C0-B8C2-6FE6-DA21-4590889C874B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4086880" y="2806745"/>
            <a:ext cx="1" cy="28407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6207C29-43BC-133A-84AD-E16231485425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6881418" y="2844800"/>
            <a:ext cx="0" cy="245526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FE42EE2-F703-2DC5-DD7E-3C8CD3EE7048}"/>
              </a:ext>
            </a:extLst>
          </p:cNvPr>
          <p:cNvCxnSpPr>
            <a:cxnSpLocks/>
          </p:cNvCxnSpPr>
          <p:nvPr/>
        </p:nvCxnSpPr>
        <p:spPr>
          <a:xfrm flipH="1">
            <a:off x="6881418" y="2861734"/>
            <a:ext cx="984115" cy="0"/>
          </a:xfrm>
          <a:prstGeom prst="straightConnector1">
            <a:avLst/>
          </a:prstGeom>
          <a:ln>
            <a:solidFill>
              <a:schemeClr val="tx1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78A2D02-6D9D-6C99-F595-41F4E14AA786}"/>
              </a:ext>
            </a:extLst>
          </p:cNvPr>
          <p:cNvCxnSpPr>
            <a:cxnSpLocks/>
          </p:cNvCxnSpPr>
          <p:nvPr/>
        </p:nvCxnSpPr>
        <p:spPr>
          <a:xfrm flipV="1">
            <a:off x="7865533" y="2095495"/>
            <a:ext cx="0" cy="774705"/>
          </a:xfrm>
          <a:prstGeom prst="straightConnector1">
            <a:avLst/>
          </a:prstGeom>
          <a:ln>
            <a:solidFill>
              <a:schemeClr val="tx1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3D28443-70EF-A7DD-0A82-E41F34101701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10038181" y="2853268"/>
            <a:ext cx="1" cy="245526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079720C-90AC-E911-7EA1-CEE000EABC77}"/>
              </a:ext>
            </a:extLst>
          </p:cNvPr>
          <p:cNvCxnSpPr>
            <a:cxnSpLocks/>
          </p:cNvCxnSpPr>
          <p:nvPr/>
        </p:nvCxnSpPr>
        <p:spPr>
          <a:xfrm flipV="1">
            <a:off x="8322733" y="2561645"/>
            <a:ext cx="0" cy="300089"/>
          </a:xfrm>
          <a:prstGeom prst="straightConnector1">
            <a:avLst/>
          </a:prstGeom>
          <a:ln>
            <a:solidFill>
              <a:schemeClr val="tx1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11D09FD-946B-F248-E9BD-FEACB8C45D21}"/>
              </a:ext>
            </a:extLst>
          </p:cNvPr>
          <p:cNvCxnSpPr>
            <a:cxnSpLocks/>
          </p:cNvCxnSpPr>
          <p:nvPr/>
        </p:nvCxnSpPr>
        <p:spPr>
          <a:xfrm flipH="1">
            <a:off x="8322733" y="2861734"/>
            <a:ext cx="1715448" cy="0"/>
          </a:xfrm>
          <a:prstGeom prst="straightConnector1">
            <a:avLst/>
          </a:prstGeom>
          <a:ln>
            <a:solidFill>
              <a:schemeClr val="tx1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C9C04E-FEC4-FDD0-0387-B97349B5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2CE0C30-1EB2-9DB4-C140-1D6CC59B5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0306" y="6356351"/>
            <a:ext cx="748656" cy="365125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8686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4F7EC-F325-BF46-9C63-C15A208DA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24976"/>
            <a:ext cx="10972800" cy="731520"/>
          </a:xfrm>
        </p:spPr>
        <p:txBody>
          <a:bodyPr/>
          <a:lstStyle/>
          <a:p>
            <a:r>
              <a:rPr lang="en-US" dirty="0"/>
              <a:t>Plasma for the Grand Challenges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725554-EB50-EC69-A9F0-8921D5E0C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565" y="1240256"/>
            <a:ext cx="9144470" cy="144787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5A31286-6A65-609A-FFC8-458793301101}"/>
              </a:ext>
            </a:extLst>
          </p:cNvPr>
          <p:cNvSpPr txBox="1">
            <a:spLocks/>
          </p:cNvSpPr>
          <p:nvPr/>
        </p:nvSpPr>
        <p:spPr bwMode="auto">
          <a:xfrm>
            <a:off x="185660" y="3098794"/>
            <a:ext cx="2501660" cy="280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u="sng" dirty="0"/>
              <a:t>Manage the Nitrogen Cycle</a:t>
            </a:r>
          </a:p>
          <a:p>
            <a:r>
              <a:rPr lang="en-US" dirty="0"/>
              <a:t>Plasma nitrogen fixation to produce ammonia. </a:t>
            </a:r>
          </a:p>
          <a:p>
            <a:r>
              <a:rPr lang="en-US" dirty="0"/>
              <a:t>Direct production of nitrate.</a:t>
            </a:r>
          </a:p>
          <a:p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982E771-D647-3F8D-AD52-CD50AE563708}"/>
              </a:ext>
            </a:extLst>
          </p:cNvPr>
          <p:cNvSpPr txBox="1">
            <a:spLocks/>
          </p:cNvSpPr>
          <p:nvPr/>
        </p:nvSpPr>
        <p:spPr bwMode="auto">
          <a:xfrm>
            <a:off x="2889367" y="3098794"/>
            <a:ext cx="2869868" cy="277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u="sng" dirty="0"/>
              <a:t>Develop Carbon Sequestration Methods</a:t>
            </a:r>
            <a:endParaRPr lang="en-US" dirty="0"/>
          </a:p>
          <a:p>
            <a:r>
              <a:rPr lang="en-US" dirty="0"/>
              <a:t>Plasma dissociation of CO</a:t>
            </a:r>
            <a:r>
              <a:rPr lang="en-US" baseline="-25000" dirty="0"/>
              <a:t>2</a:t>
            </a:r>
            <a:r>
              <a:rPr lang="en-US" dirty="0"/>
              <a:t> into CO.</a:t>
            </a:r>
          </a:p>
          <a:p>
            <a:r>
              <a:rPr lang="en-US" dirty="0"/>
              <a:t>Conversion of CO</a:t>
            </a:r>
            <a:r>
              <a:rPr lang="en-US" baseline="-25000" dirty="0"/>
              <a:t>2</a:t>
            </a:r>
            <a:r>
              <a:rPr lang="en-US" dirty="0"/>
              <a:t> into useful chemicals.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303A900-5239-8A5E-C8F8-5629D14D0F15}"/>
              </a:ext>
            </a:extLst>
          </p:cNvPr>
          <p:cNvSpPr txBox="1">
            <a:spLocks/>
          </p:cNvSpPr>
          <p:nvPr/>
        </p:nvSpPr>
        <p:spPr bwMode="auto">
          <a:xfrm>
            <a:off x="5990734" y="3107260"/>
            <a:ext cx="2628331" cy="271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u="sng" dirty="0"/>
              <a:t>Engineer the Tools of Scientific Discovery</a:t>
            </a:r>
          </a:p>
          <a:p>
            <a:r>
              <a:rPr lang="en-US" dirty="0"/>
              <a:t>Mass spectrometers.</a:t>
            </a:r>
          </a:p>
          <a:p>
            <a:r>
              <a:rPr lang="en-US" dirty="0"/>
              <a:t>Plasma thrusters for space exploration.</a:t>
            </a:r>
          </a:p>
          <a:p>
            <a:r>
              <a:rPr lang="en-US" dirty="0"/>
              <a:t>Quantum computing.</a:t>
            </a: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336BBF6-5A45-AAD1-D94C-206B3B4FD4B5}"/>
              </a:ext>
            </a:extLst>
          </p:cNvPr>
          <p:cNvSpPr txBox="1">
            <a:spLocks/>
          </p:cNvSpPr>
          <p:nvPr/>
        </p:nvSpPr>
        <p:spPr bwMode="auto">
          <a:xfrm>
            <a:off x="9092540" y="3107260"/>
            <a:ext cx="2869869" cy="375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u="sng" dirty="0"/>
              <a:t>Chips Impact EVERY Challenge</a:t>
            </a:r>
          </a:p>
          <a:p>
            <a:r>
              <a:rPr lang="en-US" sz="1600" dirty="0"/>
              <a:t>Advance Personalized Learning</a:t>
            </a:r>
          </a:p>
          <a:p>
            <a:r>
              <a:rPr lang="en-US" sz="1600" dirty="0"/>
              <a:t>Enhance Virtual Reality</a:t>
            </a:r>
          </a:p>
          <a:p>
            <a:r>
              <a:rPr lang="en-US" sz="1600" dirty="0"/>
              <a:t>Reverse Engineer the Brain</a:t>
            </a:r>
          </a:p>
          <a:p>
            <a:r>
              <a:rPr lang="en-US" sz="1600" dirty="0"/>
              <a:t>Advance Health Informatics</a:t>
            </a:r>
          </a:p>
          <a:p>
            <a:r>
              <a:rPr lang="en-US" sz="1600" dirty="0"/>
              <a:t>Restore and Improve Urban Infrastructure</a:t>
            </a:r>
          </a:p>
          <a:p>
            <a:r>
              <a:rPr lang="en-US" sz="1600" dirty="0"/>
              <a:t>Secure Cyberspace </a:t>
            </a:r>
          </a:p>
          <a:p>
            <a:r>
              <a:rPr lang="en-US" sz="1600" dirty="0"/>
              <a:t>Prevent Nuclear Terror</a:t>
            </a:r>
          </a:p>
          <a:p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885AF68-2CEA-E394-AF7D-29F5A5DB9D30}"/>
              </a:ext>
            </a:extLst>
          </p:cNvPr>
          <p:cNvCxnSpPr>
            <a:cxnSpLocks/>
          </p:cNvCxnSpPr>
          <p:nvPr/>
        </p:nvCxnSpPr>
        <p:spPr>
          <a:xfrm>
            <a:off x="1488780" y="2747437"/>
            <a:ext cx="3591" cy="35135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AE20F77-F559-E3B7-6D3F-E6A02E3B050D}"/>
              </a:ext>
            </a:extLst>
          </p:cNvPr>
          <p:cNvCxnSpPr>
            <a:cxnSpLocks/>
          </p:cNvCxnSpPr>
          <p:nvPr/>
        </p:nvCxnSpPr>
        <p:spPr>
          <a:xfrm flipH="1">
            <a:off x="1488780" y="2747437"/>
            <a:ext cx="7702006" cy="0"/>
          </a:xfrm>
          <a:prstGeom prst="straightConnector1">
            <a:avLst/>
          </a:prstGeom>
          <a:ln>
            <a:solidFill>
              <a:schemeClr val="tx1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B845B2B-6376-BF17-7A78-C5B43BDDA878}"/>
              </a:ext>
            </a:extLst>
          </p:cNvPr>
          <p:cNvCxnSpPr>
            <a:cxnSpLocks/>
          </p:cNvCxnSpPr>
          <p:nvPr/>
        </p:nvCxnSpPr>
        <p:spPr>
          <a:xfrm flipV="1">
            <a:off x="9190786" y="2545813"/>
            <a:ext cx="0" cy="218010"/>
          </a:xfrm>
          <a:prstGeom prst="straightConnector1">
            <a:avLst/>
          </a:prstGeom>
          <a:ln>
            <a:solidFill>
              <a:schemeClr val="tx1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AB573C4-17E4-FFA2-20D1-923433A6546E}"/>
              </a:ext>
            </a:extLst>
          </p:cNvPr>
          <p:cNvCxnSpPr>
            <a:cxnSpLocks/>
          </p:cNvCxnSpPr>
          <p:nvPr/>
        </p:nvCxnSpPr>
        <p:spPr>
          <a:xfrm flipV="1">
            <a:off x="9659697" y="2095495"/>
            <a:ext cx="0" cy="711250"/>
          </a:xfrm>
          <a:prstGeom prst="straightConnector1">
            <a:avLst/>
          </a:prstGeom>
          <a:ln>
            <a:solidFill>
              <a:schemeClr val="tx1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CF3C49B-9A46-6C00-C1F9-88D0F7AE7F13}"/>
              </a:ext>
            </a:extLst>
          </p:cNvPr>
          <p:cNvCxnSpPr>
            <a:cxnSpLocks/>
          </p:cNvCxnSpPr>
          <p:nvPr/>
        </p:nvCxnSpPr>
        <p:spPr>
          <a:xfrm flipH="1">
            <a:off x="4200525" y="2806745"/>
            <a:ext cx="5459172" cy="0"/>
          </a:xfrm>
          <a:prstGeom prst="straightConnector1">
            <a:avLst/>
          </a:prstGeom>
          <a:ln>
            <a:solidFill>
              <a:schemeClr val="tx1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547010-5751-D954-DD86-BD475F5D9BBB}"/>
              </a:ext>
            </a:extLst>
          </p:cNvPr>
          <p:cNvCxnSpPr>
            <a:cxnSpLocks/>
          </p:cNvCxnSpPr>
          <p:nvPr/>
        </p:nvCxnSpPr>
        <p:spPr>
          <a:xfrm>
            <a:off x="4215282" y="2806745"/>
            <a:ext cx="0" cy="28407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DF2432E-FC1C-1CD8-4A5E-11810E3534C0}"/>
              </a:ext>
            </a:extLst>
          </p:cNvPr>
          <p:cNvCxnSpPr>
            <a:cxnSpLocks/>
          </p:cNvCxnSpPr>
          <p:nvPr/>
        </p:nvCxnSpPr>
        <p:spPr>
          <a:xfrm>
            <a:off x="7397966" y="2853268"/>
            <a:ext cx="0" cy="220126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AB55B09-47DE-BC50-247F-E0020E836374}"/>
              </a:ext>
            </a:extLst>
          </p:cNvPr>
          <p:cNvCxnSpPr>
            <a:cxnSpLocks/>
          </p:cNvCxnSpPr>
          <p:nvPr/>
        </p:nvCxnSpPr>
        <p:spPr>
          <a:xfrm flipH="1">
            <a:off x="7397966" y="2853268"/>
            <a:ext cx="2708045" cy="0"/>
          </a:xfrm>
          <a:prstGeom prst="straightConnector1">
            <a:avLst/>
          </a:prstGeom>
          <a:ln>
            <a:solidFill>
              <a:schemeClr val="tx1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4B8A5C-6FAD-0249-F75F-804FE5180FF6}"/>
              </a:ext>
            </a:extLst>
          </p:cNvPr>
          <p:cNvCxnSpPr>
            <a:cxnSpLocks/>
          </p:cNvCxnSpPr>
          <p:nvPr/>
        </p:nvCxnSpPr>
        <p:spPr>
          <a:xfrm flipV="1">
            <a:off x="10106011" y="2545813"/>
            <a:ext cx="0" cy="307455"/>
          </a:xfrm>
          <a:prstGeom prst="straightConnector1">
            <a:avLst/>
          </a:prstGeom>
          <a:ln>
            <a:solidFill>
              <a:schemeClr val="tx1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32BF2EF-8338-D2BD-1115-CDBB22141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</p:spTree>
    <p:extLst>
      <p:ext uri="{BB962C8B-B14F-4D97-AF65-F5344CB8AC3E}">
        <p14:creationId xmlns:p14="http://schemas.microsoft.com/office/powerpoint/2010/main" val="374030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4F7EC-F325-BF46-9C63-C15A208DA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856" y="3149304"/>
            <a:ext cx="10972800" cy="731520"/>
          </a:xfrm>
        </p:spPr>
        <p:txBody>
          <a:bodyPr/>
          <a:lstStyle/>
          <a:p>
            <a:r>
              <a:rPr lang="en-US" dirty="0"/>
              <a:t>COMPUTATIONAL MODELING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2186D-7023-2647-8268-4ECC1E161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8842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4F7EC-F325-BF46-9C63-C15A208DA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24976"/>
            <a:ext cx="5719638" cy="1073636"/>
          </a:xfrm>
        </p:spPr>
        <p:txBody>
          <a:bodyPr/>
          <a:lstStyle/>
          <a:p>
            <a:r>
              <a:rPr lang="en-US" dirty="0"/>
              <a:t>What can we really learn from modeling?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453FA-EC8F-1F4D-AFF8-D418206EE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291" y="1828799"/>
            <a:ext cx="5653709" cy="4297365"/>
          </a:xfrm>
        </p:spPr>
        <p:txBody>
          <a:bodyPr/>
          <a:lstStyle/>
          <a:p>
            <a:r>
              <a:rPr lang="en-US" sz="2000" dirty="0"/>
              <a:t>Helium atmospheric pressure plasma jet.</a:t>
            </a:r>
          </a:p>
          <a:p>
            <a:r>
              <a:rPr lang="en-US" sz="2000" dirty="0"/>
              <a:t>Cylindrical symmetry.</a:t>
            </a:r>
          </a:p>
          <a:p>
            <a:r>
              <a:rPr lang="en-US" sz="2000" dirty="0"/>
              <a:t>He flows into air. </a:t>
            </a:r>
          </a:p>
          <a:p>
            <a:r>
              <a:rPr lang="en-US" sz="2000" dirty="0"/>
              <a:t>Localized heating at the cathode expand launching an acoustic wave.</a:t>
            </a:r>
          </a:p>
          <a:p>
            <a:r>
              <a:rPr lang="en-US" sz="2000" dirty="0"/>
              <a:t>Perturbs shear flow.</a:t>
            </a:r>
          </a:p>
          <a:p>
            <a:r>
              <a:rPr lang="en-US" sz="2000" dirty="0"/>
              <a:t>We can turn off gas heating!</a:t>
            </a:r>
          </a:p>
          <a:p>
            <a:pPr lvl="1"/>
            <a:r>
              <a:rPr lang="en-US" sz="2000" dirty="0"/>
              <a:t>Without changing dissociation, buoyancy, ion wind.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2186D-7023-2647-8268-4ECC1E161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8" name="Picture 2" descr="D:\UIGELS_D_Amanda\nonPDPsim\Jet_into_ambient\Induced_turbulence\turbulence_v14\vary_flow\APL_acoustic_wave_v04.tif">
            <a:extLst>
              <a:ext uri="{FF2B5EF4-FFF2-40B4-BE49-F238E27FC236}">
                <a16:creationId xmlns:a16="http://schemas.microsoft.com/office/drawing/2014/main" id="{52691522-09B2-ECBF-2256-32ACB0190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3" t="93769" r="17137" b="1411"/>
          <a:stretch/>
        </p:blipFill>
        <p:spPr bwMode="auto">
          <a:xfrm>
            <a:off x="7786595" y="5975473"/>
            <a:ext cx="2651760" cy="24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UIGELS_D_Amanda\nonPDPsim\Jet_into_ambient\Induced_turbulence\turbulence_v14\vary_flow\APL_geom_v04.tif">
            <a:extLst>
              <a:ext uri="{FF2B5EF4-FFF2-40B4-BE49-F238E27FC236}">
                <a16:creationId xmlns:a16="http://schemas.microsoft.com/office/drawing/2014/main" id="{04E51515-E2B5-FBA9-1378-C30473F9D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9" t="92029" r="19333" b="4406"/>
          <a:stretch/>
        </p:blipFill>
        <p:spPr bwMode="auto">
          <a:xfrm>
            <a:off x="7786595" y="5714034"/>
            <a:ext cx="2651760" cy="16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CD5F2C-380B-4646-1DBF-84792EDA26B3}"/>
              </a:ext>
            </a:extLst>
          </p:cNvPr>
          <p:cNvSpPr/>
          <p:nvPr/>
        </p:nvSpPr>
        <p:spPr>
          <a:xfrm>
            <a:off x="8294783" y="6330972"/>
            <a:ext cx="1635384" cy="323165"/>
          </a:xfrm>
          <a:prstGeom prst="rect">
            <a:avLst/>
          </a:prstGeom>
          <a:ln w="158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buSzPct val="100000"/>
            </a:pPr>
            <a:r>
              <a:rPr lang="en-US" sz="1500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Animation Slide</a:t>
            </a:r>
          </a:p>
        </p:txBody>
      </p:sp>
      <p:pic>
        <p:nvPicPr>
          <p:cNvPr id="12" name="Picture 4" descr="D:\UIGELS_D_Amanda\nonPDPsim\Jet_into_ambient\Induced_turbulence\turbulence_v14\vary_flow\Prospectus_deltaN2_timer_v02.gif">
            <a:extLst>
              <a:ext uri="{FF2B5EF4-FFF2-40B4-BE49-F238E27FC236}">
                <a16:creationId xmlns:a16="http://schemas.microsoft.com/office/drawing/2014/main" id="{84A8550B-D532-EB55-2481-0C950C450A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284" y="5727774"/>
            <a:ext cx="1552659" cy="99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:\Amandas_files\nonPDPsim\jet_into_ambient\Induced_turbulence\turbulence_v14\vary_voltage\Defense_deltaN2_v03.gif">
            <a:extLst>
              <a:ext uri="{FF2B5EF4-FFF2-40B4-BE49-F238E27FC236}">
                <a16:creationId xmlns:a16="http://schemas.microsoft.com/office/drawing/2014/main" id="{A080031F-3150-E32E-F407-985654EBC1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190" y="662930"/>
            <a:ext cx="4345838" cy="481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7D36E-0B9A-ED30-989D-D286A318B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</p:spTree>
    <p:extLst>
      <p:ext uri="{BB962C8B-B14F-4D97-AF65-F5344CB8AC3E}">
        <p14:creationId xmlns:p14="http://schemas.microsoft.com/office/powerpoint/2010/main" val="3029121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4F7EC-F325-BF46-9C63-C15A208DA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24976"/>
            <a:ext cx="10972800" cy="731520"/>
          </a:xfrm>
        </p:spPr>
        <p:txBody>
          <a:bodyPr/>
          <a:lstStyle/>
          <a:p>
            <a:r>
              <a:rPr lang="en-US" dirty="0"/>
              <a:t>What can we really learn from modeling?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453FA-EC8F-1F4D-AFF8-D418206EE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292" y="1316935"/>
            <a:ext cx="4804160" cy="4809230"/>
          </a:xfrm>
        </p:spPr>
        <p:txBody>
          <a:bodyPr/>
          <a:lstStyle/>
          <a:p>
            <a:r>
              <a:rPr lang="en-US" sz="2000" dirty="0"/>
              <a:t>He atmospheric pressure plasma jet</a:t>
            </a:r>
          </a:p>
          <a:p>
            <a:r>
              <a:rPr lang="en-US" sz="2000" dirty="0"/>
              <a:t>Surrounding gas flow (shield gas) observed to influence plasma dynamics from optical emission measurements.</a:t>
            </a:r>
          </a:p>
          <a:p>
            <a:r>
              <a:rPr lang="en-US" sz="2000" dirty="0"/>
              <a:t>But why?</a:t>
            </a:r>
          </a:p>
          <a:p>
            <a:r>
              <a:rPr lang="en-US" sz="2000" dirty="0"/>
              <a:t>Comparison with a fluid model.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2186D-7023-2647-8268-4ECC1E161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48169BD1-D2AB-CCD7-8C9F-6443358022E7}"/>
              </a:ext>
            </a:extLst>
          </p:cNvPr>
          <p:cNvSpPr txBox="1">
            <a:spLocks/>
          </p:cNvSpPr>
          <p:nvPr/>
        </p:nvSpPr>
        <p:spPr bwMode="auto">
          <a:xfrm>
            <a:off x="6828559" y="6333024"/>
            <a:ext cx="5208320" cy="44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A. Schmidt-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Bleker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et al., Plasma Sources Sci. Technol., 24, 035022 (2015).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E7541F-022F-18B2-499C-C481DC394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922" y="1600135"/>
            <a:ext cx="5888428" cy="315964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C6EEE-AB44-804C-4A4C-2E1D36064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</p:spTree>
    <p:extLst>
      <p:ext uri="{BB962C8B-B14F-4D97-AF65-F5344CB8AC3E}">
        <p14:creationId xmlns:p14="http://schemas.microsoft.com/office/powerpoint/2010/main" val="3943356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D76CA-7584-0EF9-3699-08592077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97" y="582274"/>
            <a:ext cx="6560413" cy="731520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52D7B-A871-4996-9DCF-40047B62A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298" y="1510961"/>
            <a:ext cx="4581780" cy="4679576"/>
          </a:xfrm>
        </p:spPr>
        <p:txBody>
          <a:bodyPr/>
          <a:lstStyle/>
          <a:p>
            <a:r>
              <a:rPr lang="en-US" dirty="0"/>
              <a:t>“Principles of Plasma Discharges and Materials Processing” M. A. Lieberman and A. J. </a:t>
            </a:r>
            <a:r>
              <a:rPr lang="en-US" dirty="0" err="1"/>
              <a:t>Lichtenerg</a:t>
            </a:r>
            <a:endParaRPr lang="en-US" sz="2000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4C2F1-7BA6-E2AB-2F61-890C1176A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ACC757D-1988-0139-1139-7F924B1C1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03D7F2-1D29-B4F9-76AE-0351C1F66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313" y="445750"/>
            <a:ext cx="3952893" cy="627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22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D76CA-7584-0EF9-3699-085920772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Plasma Science (</a:t>
            </a:r>
            <a:r>
              <a:rPr lang="en-US" dirty="0" err="1"/>
              <a:t>ComPS</a:t>
            </a:r>
            <a:r>
              <a:rPr lang="en-US" dirty="0"/>
              <a:t>) Group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785B8-0503-8362-9B2F-865E06D19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4C2F1-7BA6-E2AB-2F61-890C1176A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B07B4D-EBAC-A96A-804A-F0EDE461AE1B}"/>
              </a:ext>
            </a:extLst>
          </p:cNvPr>
          <p:cNvSpPr txBox="1">
            <a:spLocks/>
          </p:cNvSpPr>
          <p:nvPr/>
        </p:nvSpPr>
        <p:spPr bwMode="auto">
          <a:xfrm>
            <a:off x="151118" y="4286269"/>
            <a:ext cx="4474291" cy="191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Modeling Low Temperature Plasmas.</a:t>
            </a:r>
          </a:p>
          <a:p>
            <a:r>
              <a:rPr lang="en-US" dirty="0"/>
              <a:t>Established in August 2022.</a:t>
            </a:r>
          </a:p>
          <a:p>
            <a:r>
              <a:rPr lang="en-US" dirty="0"/>
              <a:t>Tackling these problems involves using existing tools and developing new tools.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9B6E4B40-F6EC-7F06-0665-EAD999D70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8"/>
          <a:stretch/>
        </p:blipFill>
        <p:spPr bwMode="auto">
          <a:xfrm>
            <a:off x="9627191" y="1363443"/>
            <a:ext cx="2078269" cy="2300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1F44E5A6-8CDF-6B27-C934-E1736D0FF881}"/>
              </a:ext>
            </a:extLst>
          </p:cNvPr>
          <p:cNvSpPr txBox="1">
            <a:spLocks/>
          </p:cNvSpPr>
          <p:nvPr/>
        </p:nvSpPr>
        <p:spPr bwMode="auto">
          <a:xfrm>
            <a:off x="9578796" y="3615293"/>
            <a:ext cx="2585029" cy="385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G. Xu, X. Shi, J.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Cai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, S. Chen and P. Li, Wound Repair Regen. 23, 878 (2015).</a:t>
            </a:r>
            <a:endParaRPr lang="en-US" altLang="zh-CN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0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2C18E4-39D0-1179-B1B6-6D5031E61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534" y="4068405"/>
            <a:ext cx="4308270" cy="2043372"/>
          </a:xfrm>
          <a:prstGeom prst="rect">
            <a:avLst/>
          </a:prstGeom>
        </p:spPr>
      </p:pic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18E8017D-7735-F5C2-C1E4-86DB854D749B}"/>
              </a:ext>
            </a:extLst>
          </p:cNvPr>
          <p:cNvSpPr txBox="1">
            <a:spLocks/>
          </p:cNvSpPr>
          <p:nvPr/>
        </p:nvSpPr>
        <p:spPr bwMode="auto">
          <a:xfrm>
            <a:off x="4763232" y="6219676"/>
            <a:ext cx="3024336" cy="385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“Plasma Process Metrology” www.nist.gov</a:t>
            </a:r>
            <a:endParaRPr lang="en-US" altLang="zh-CN" sz="1050" dirty="0"/>
          </a:p>
        </p:txBody>
      </p:sp>
      <p:pic>
        <p:nvPicPr>
          <p:cNvPr id="13" name="Picture 12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3556289E-A16A-63A3-304E-F18C788A7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596" y="3917532"/>
            <a:ext cx="2214178" cy="2348371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8B05A4C-134E-BC7D-B39E-1AD1628E8588}"/>
              </a:ext>
            </a:extLst>
          </p:cNvPr>
          <p:cNvSpPr txBox="1">
            <a:spLocks/>
          </p:cNvSpPr>
          <p:nvPr/>
        </p:nvSpPr>
        <p:spPr bwMode="auto">
          <a:xfrm>
            <a:off x="5061779" y="1435595"/>
            <a:ext cx="4058652" cy="250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Application Areas of Interest:</a:t>
            </a:r>
          </a:p>
          <a:p>
            <a:pPr lvl="1"/>
            <a:r>
              <a:rPr lang="en-US" sz="2000" dirty="0"/>
              <a:t>Semiconductor Processing</a:t>
            </a:r>
          </a:p>
          <a:p>
            <a:pPr lvl="1"/>
            <a:r>
              <a:rPr lang="en-US" sz="2000" dirty="0"/>
              <a:t>Fusion Technologies</a:t>
            </a:r>
          </a:p>
          <a:p>
            <a:pPr lvl="1"/>
            <a:r>
              <a:rPr lang="en-US" sz="2000" dirty="0"/>
              <a:t>Biomedical Applications</a:t>
            </a:r>
          </a:p>
          <a:p>
            <a:pPr lvl="1"/>
            <a:r>
              <a:rPr lang="en-US" sz="2000" dirty="0"/>
              <a:t>Chemical Conversion</a:t>
            </a:r>
          </a:p>
          <a:p>
            <a:pPr lvl="1"/>
            <a:r>
              <a:rPr lang="en-US" sz="2000" dirty="0"/>
              <a:t>Laser-produced Plasmas</a:t>
            </a:r>
          </a:p>
          <a:p>
            <a:endParaRPr lang="en-US" sz="2000" dirty="0"/>
          </a:p>
        </p:txBody>
      </p:sp>
      <p:pic>
        <p:nvPicPr>
          <p:cNvPr id="18" name="Picture 17" descr="A group of people standing in front of a tree&#10;&#10;Description automatically generated">
            <a:extLst>
              <a:ext uri="{FF2B5EF4-FFF2-40B4-BE49-F238E27FC236}">
                <a16:creationId xmlns:a16="http://schemas.microsoft.com/office/drawing/2014/main" id="{4C8CCE62-130A-63B7-B2B2-B0951D06E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980" y="1435595"/>
            <a:ext cx="4296165" cy="280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692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D76CA-7584-0EF9-3699-085920772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52D7B-A871-4996-9DCF-40047B62A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297" y="1510961"/>
            <a:ext cx="6460329" cy="4679576"/>
          </a:xfrm>
        </p:spPr>
        <p:txBody>
          <a:bodyPr/>
          <a:lstStyle/>
          <a:p>
            <a:r>
              <a:rPr lang="en-US" dirty="0"/>
              <a:t>E/N (Reduced Electric field) is the scaling parameter for LTPs.</a:t>
            </a:r>
          </a:p>
          <a:p>
            <a:pPr lvl="1"/>
            <a:r>
              <a:rPr lang="en-US" dirty="0"/>
              <a:t>Acceleration between collisions.</a:t>
            </a:r>
          </a:p>
          <a:p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 &gt;&gt; T</a:t>
            </a:r>
            <a:r>
              <a:rPr lang="en-US" baseline="-25000" dirty="0"/>
              <a:t>i</a:t>
            </a:r>
            <a:r>
              <a:rPr lang="en-US" dirty="0"/>
              <a:t> ~ </a:t>
            </a:r>
            <a:r>
              <a:rPr lang="en-US" dirty="0" err="1"/>
              <a:t>T</a:t>
            </a:r>
            <a:r>
              <a:rPr lang="en-US" baseline="-25000" dirty="0" err="1"/>
              <a:t>gas</a:t>
            </a:r>
            <a:endParaRPr lang="en-US" baseline="-25000" dirty="0"/>
          </a:p>
          <a:p>
            <a:pPr lvl="1"/>
            <a:r>
              <a:rPr lang="en-US" dirty="0"/>
              <a:t>Electrons are lighter, more energy is transferred to electrons than ions.</a:t>
            </a:r>
          </a:p>
          <a:p>
            <a:pPr lvl="1"/>
            <a:r>
              <a:rPr lang="en-US" dirty="0"/>
              <a:t>We must deposit power to </a:t>
            </a:r>
            <a:r>
              <a:rPr lang="en-US"/>
              <a:t>achieve this.</a:t>
            </a:r>
            <a:endParaRPr lang="en-US" dirty="0"/>
          </a:p>
          <a:p>
            <a:r>
              <a:rPr lang="en-US" dirty="0"/>
              <a:t>Sheaths form at surfaces, trapping electrons in the plasma, accelerating ions toward surfaces.</a:t>
            </a:r>
          </a:p>
          <a:p>
            <a:pPr lvl="1"/>
            <a:r>
              <a:rPr lang="en-US" dirty="0"/>
              <a:t>These fast ions can be used for etching.</a:t>
            </a:r>
          </a:p>
          <a:p>
            <a:r>
              <a:rPr lang="en-US" dirty="0"/>
              <a:t>“Principles of Plasma Discharges and Materials Processing” M. A. Lieberman and A. J. </a:t>
            </a:r>
            <a:r>
              <a:rPr lang="en-US" dirty="0" err="1"/>
              <a:t>Lichtenerg</a:t>
            </a:r>
            <a:endParaRPr lang="en-US" sz="2000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4C2F1-7BA6-E2AB-2F61-890C1176A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E9FC-F6D5-0349-BBED-EA7D7A9BC49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FE6D211-5A8C-CD99-D742-3EAC342C7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  <p:pic>
        <p:nvPicPr>
          <p:cNvPr id="7" name="Picture 2" descr="Image result for plasma sheath">
            <a:extLst>
              <a:ext uri="{FF2B5EF4-FFF2-40B4-BE49-F238E27FC236}">
                <a16:creationId xmlns:a16="http://schemas.microsoft.com/office/drawing/2014/main" id="{E5A5390F-6F17-E9BD-6605-B3D04FA120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4357"/>
          <a:stretch/>
        </p:blipFill>
        <p:spPr bwMode="auto">
          <a:xfrm>
            <a:off x="8027012" y="1271926"/>
            <a:ext cx="372920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34388D0-30BA-6CF2-D732-83C1A8E78D82}"/>
              </a:ext>
            </a:extLst>
          </p:cNvPr>
          <p:cNvSpPr/>
          <p:nvPr/>
        </p:nvSpPr>
        <p:spPr>
          <a:xfrm>
            <a:off x="8097139" y="1415942"/>
            <a:ext cx="937985" cy="2546532"/>
          </a:xfrm>
          <a:prstGeom prst="ellipse">
            <a:avLst/>
          </a:prstGeom>
          <a:solidFill>
            <a:srgbClr val="FF00FF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6001F4-E53C-6C53-3B3F-A50B84DF2CE1}"/>
              </a:ext>
            </a:extLst>
          </p:cNvPr>
          <p:cNvSpPr txBox="1"/>
          <p:nvPr/>
        </p:nvSpPr>
        <p:spPr>
          <a:xfrm>
            <a:off x="11232844" y="1533706"/>
            <a:ext cx="466576" cy="247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  <a:p>
            <a:r>
              <a:rPr lang="en-US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711935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9D1CF-7A6F-AA27-A8D3-C40C9973F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8E6D2-76B4-FC08-93EB-FA5742123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298" y="1525629"/>
            <a:ext cx="5800688" cy="4681728"/>
          </a:xfrm>
        </p:spPr>
        <p:txBody>
          <a:bodyPr/>
          <a:lstStyle/>
          <a:p>
            <a:r>
              <a:rPr lang="en-US" dirty="0"/>
              <a:t>Defining a Low Temperature Plasma (LTP)</a:t>
            </a:r>
          </a:p>
          <a:p>
            <a:r>
              <a:rPr lang="en-US" dirty="0"/>
              <a:t>Conceptual Derivation of a Sheath</a:t>
            </a:r>
          </a:p>
          <a:p>
            <a:r>
              <a:rPr lang="en-US" dirty="0"/>
              <a:t>Non-equilibrium and non-Maxwellian in LTPs</a:t>
            </a:r>
          </a:p>
          <a:p>
            <a:r>
              <a:rPr lang="en-US" dirty="0"/>
              <a:t>Applications of LTPs</a:t>
            </a:r>
          </a:p>
          <a:p>
            <a:r>
              <a:rPr lang="en-US" dirty="0"/>
              <a:t>The Role of Computational Modeling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248F8-E889-E017-C6ED-3DADFB6B4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6667DF-D425-1213-961F-B23E7115D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C9A7E80-76B0-FA97-8FF0-ECA81F486457}"/>
              </a:ext>
            </a:extLst>
          </p:cNvPr>
          <p:cNvSpPr txBox="1">
            <a:spLocks/>
          </p:cNvSpPr>
          <p:nvPr/>
        </p:nvSpPr>
        <p:spPr bwMode="auto">
          <a:xfrm>
            <a:off x="6805684" y="1525629"/>
            <a:ext cx="4933666" cy="468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Learning objectives:</a:t>
            </a:r>
          </a:p>
          <a:p>
            <a:pPr lvl="1"/>
            <a:r>
              <a:rPr lang="en-US" dirty="0"/>
              <a:t>Explain why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 &gt;&gt; </a:t>
            </a:r>
            <a:r>
              <a:rPr lang="en-US" dirty="0" err="1"/>
              <a:t>T</a:t>
            </a:r>
            <a:r>
              <a:rPr lang="en-US" baseline="-25000" dirty="0" err="1"/>
              <a:t>gas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Name several applications of LTPs.</a:t>
            </a:r>
          </a:p>
          <a:p>
            <a:pPr lvl="1"/>
            <a:r>
              <a:rPr lang="en-US" dirty="0"/>
              <a:t>Describe a sheath.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366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4F7EC-F325-BF46-9C63-C15A208DA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24976"/>
            <a:ext cx="10972800" cy="731520"/>
          </a:xfrm>
        </p:spPr>
        <p:txBody>
          <a:bodyPr/>
          <a:lstStyle/>
          <a:p>
            <a:r>
              <a:rPr lang="en-US" dirty="0"/>
              <a:t>What is a Low-Temperature Plasma?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79750E-19B9-8F05-F794-0204CD7D46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76" r="14413" b="10428"/>
          <a:stretch/>
        </p:blipFill>
        <p:spPr>
          <a:xfrm>
            <a:off x="3862794" y="1358874"/>
            <a:ext cx="2064075" cy="19202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12B0D2-0EA0-3F32-4358-2AD1CC7552E9}"/>
              </a:ext>
            </a:extLst>
          </p:cNvPr>
          <p:cNvSpPr/>
          <p:nvPr/>
        </p:nvSpPr>
        <p:spPr>
          <a:xfrm>
            <a:off x="10815819" y="3241089"/>
            <a:ext cx="6181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Solvay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C3A4F7-8AFB-BA52-8315-AB7648322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6971" y="1360873"/>
            <a:ext cx="2887579" cy="192024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B6EFA9-E247-19BF-8CC7-150198C5C475}"/>
              </a:ext>
            </a:extLst>
          </p:cNvPr>
          <p:cNvCxnSpPr>
            <a:cxnSpLocks/>
          </p:cNvCxnSpPr>
          <p:nvPr/>
        </p:nvCxnSpPr>
        <p:spPr>
          <a:xfrm flipH="1">
            <a:off x="596139" y="2322625"/>
            <a:ext cx="436423" cy="8343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F43F01-D609-38A4-FD65-95E16DBD4522}"/>
              </a:ext>
            </a:extLst>
          </p:cNvPr>
          <p:cNvCxnSpPr>
            <a:cxnSpLocks/>
          </p:cNvCxnSpPr>
          <p:nvPr/>
        </p:nvCxnSpPr>
        <p:spPr>
          <a:xfrm flipH="1" flipV="1">
            <a:off x="3143347" y="2322625"/>
            <a:ext cx="360038" cy="8343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4F32488-743C-42FF-9713-F25436307ACB}"/>
              </a:ext>
            </a:extLst>
          </p:cNvPr>
          <p:cNvSpPr txBox="1"/>
          <p:nvPr/>
        </p:nvSpPr>
        <p:spPr>
          <a:xfrm>
            <a:off x="602421" y="1897980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A2D137-BEA3-1B61-3F09-2A3489EE1BE7}"/>
              </a:ext>
            </a:extLst>
          </p:cNvPr>
          <p:cNvSpPr txBox="1"/>
          <p:nvPr/>
        </p:nvSpPr>
        <p:spPr>
          <a:xfrm>
            <a:off x="3182359" y="1889719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E9362B92-C984-BC72-D49A-E983BDA587FF}"/>
              </a:ext>
            </a:extLst>
          </p:cNvPr>
          <p:cNvSpPr/>
          <p:nvPr/>
        </p:nvSpPr>
        <p:spPr>
          <a:xfrm rot="10800000">
            <a:off x="712356" y="1350464"/>
            <a:ext cx="309813" cy="1908263"/>
          </a:xfrm>
          <a:prstGeom prst="leftBracke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A7478984-DD58-6687-0D7A-A977D64A7841}"/>
              </a:ext>
            </a:extLst>
          </p:cNvPr>
          <p:cNvSpPr/>
          <p:nvPr/>
        </p:nvSpPr>
        <p:spPr>
          <a:xfrm>
            <a:off x="3136139" y="1372850"/>
            <a:ext cx="309315" cy="1908263"/>
          </a:xfrm>
          <a:prstGeom prst="leftBracke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A36856-330F-98B0-5EA5-536A20CEDA8E}"/>
              </a:ext>
            </a:extLst>
          </p:cNvPr>
          <p:cNvGrpSpPr/>
          <p:nvPr/>
        </p:nvGrpSpPr>
        <p:grpSpPr>
          <a:xfrm>
            <a:off x="1052371" y="2179509"/>
            <a:ext cx="378010" cy="307777"/>
            <a:chOff x="1211292" y="1774616"/>
            <a:chExt cx="378010" cy="30777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7B37AA-921B-4E6F-2420-461AB831DB7A}"/>
                </a:ext>
              </a:extLst>
            </p:cNvPr>
            <p:cNvSpPr txBox="1"/>
            <p:nvPr/>
          </p:nvSpPr>
          <p:spPr>
            <a:xfrm>
              <a:off x="1211292" y="1774616"/>
              <a:ext cx="3780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BD2D446-1AE8-C891-B324-F03B0BE2AF14}"/>
                </a:ext>
              </a:extLst>
            </p:cNvPr>
            <p:cNvSpPr/>
            <p:nvPr/>
          </p:nvSpPr>
          <p:spPr>
            <a:xfrm>
              <a:off x="1259632" y="1808746"/>
              <a:ext cx="216024" cy="21071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F09511E-2990-39E5-4D75-B0481CAA8F80}"/>
              </a:ext>
            </a:extLst>
          </p:cNvPr>
          <p:cNvGrpSpPr/>
          <p:nvPr/>
        </p:nvGrpSpPr>
        <p:grpSpPr>
          <a:xfrm>
            <a:off x="1703122" y="2063674"/>
            <a:ext cx="378010" cy="307777"/>
            <a:chOff x="1211292" y="1774616"/>
            <a:chExt cx="378010" cy="30777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057D005-BD96-B00D-9741-19FBA9E5E3A6}"/>
                </a:ext>
              </a:extLst>
            </p:cNvPr>
            <p:cNvSpPr txBox="1"/>
            <p:nvPr/>
          </p:nvSpPr>
          <p:spPr>
            <a:xfrm>
              <a:off x="1211292" y="1774616"/>
              <a:ext cx="3780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1737BB3-9AD2-8329-A702-F705ED2F48EF}"/>
                </a:ext>
              </a:extLst>
            </p:cNvPr>
            <p:cNvSpPr/>
            <p:nvPr/>
          </p:nvSpPr>
          <p:spPr>
            <a:xfrm>
              <a:off x="1259632" y="1808746"/>
              <a:ext cx="216024" cy="21071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D8B0CBD-A88A-A292-0CDC-106460A5C104}"/>
              </a:ext>
            </a:extLst>
          </p:cNvPr>
          <p:cNvGrpSpPr/>
          <p:nvPr/>
        </p:nvGrpSpPr>
        <p:grpSpPr>
          <a:xfrm>
            <a:off x="1703122" y="2299467"/>
            <a:ext cx="378010" cy="307777"/>
            <a:chOff x="1211292" y="1774616"/>
            <a:chExt cx="378010" cy="30777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A73AD52-595B-9897-EF96-D9691DA6EA66}"/>
                </a:ext>
              </a:extLst>
            </p:cNvPr>
            <p:cNvSpPr txBox="1"/>
            <p:nvPr/>
          </p:nvSpPr>
          <p:spPr>
            <a:xfrm>
              <a:off x="1211292" y="1774616"/>
              <a:ext cx="3780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5FB1861-93B7-5637-003A-21A9FEB2E146}"/>
                </a:ext>
              </a:extLst>
            </p:cNvPr>
            <p:cNvSpPr/>
            <p:nvPr/>
          </p:nvSpPr>
          <p:spPr>
            <a:xfrm>
              <a:off x="1259632" y="1808746"/>
              <a:ext cx="216024" cy="21071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9970870-B1F2-0B55-0E79-86B388EFED10}"/>
              </a:ext>
            </a:extLst>
          </p:cNvPr>
          <p:cNvGrpSpPr/>
          <p:nvPr/>
        </p:nvGrpSpPr>
        <p:grpSpPr>
          <a:xfrm>
            <a:off x="1511620" y="2190481"/>
            <a:ext cx="340942" cy="307777"/>
            <a:chOff x="1230013" y="1776427"/>
            <a:chExt cx="340942" cy="30777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4AA435D-BC4F-82DC-CF5B-CCD67DC8173A}"/>
                </a:ext>
              </a:extLst>
            </p:cNvPr>
            <p:cNvSpPr txBox="1"/>
            <p:nvPr/>
          </p:nvSpPr>
          <p:spPr>
            <a:xfrm>
              <a:off x="1230013" y="1776427"/>
              <a:ext cx="340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sz="14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F5E8C5E-1CF7-9644-C0DF-FF9BBDC59C2C}"/>
                </a:ext>
              </a:extLst>
            </p:cNvPr>
            <p:cNvSpPr/>
            <p:nvPr/>
          </p:nvSpPr>
          <p:spPr>
            <a:xfrm>
              <a:off x="1259632" y="1808746"/>
              <a:ext cx="216024" cy="21071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E3B1928-A45C-D912-3533-857FDDBE975E}"/>
              </a:ext>
            </a:extLst>
          </p:cNvPr>
          <p:cNvGrpSpPr/>
          <p:nvPr/>
        </p:nvGrpSpPr>
        <p:grpSpPr>
          <a:xfrm>
            <a:off x="2421149" y="2322625"/>
            <a:ext cx="378010" cy="307777"/>
            <a:chOff x="1211292" y="1774616"/>
            <a:chExt cx="378010" cy="30777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0DEFDCD-68A2-49E7-5228-2AB2C0E9EB71}"/>
                </a:ext>
              </a:extLst>
            </p:cNvPr>
            <p:cNvSpPr txBox="1"/>
            <p:nvPr/>
          </p:nvSpPr>
          <p:spPr>
            <a:xfrm>
              <a:off x="1211292" y="1774616"/>
              <a:ext cx="3780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86C74A6-7BE8-5EFB-72D4-A3EA83322D6C}"/>
                </a:ext>
              </a:extLst>
            </p:cNvPr>
            <p:cNvSpPr/>
            <p:nvPr/>
          </p:nvSpPr>
          <p:spPr>
            <a:xfrm>
              <a:off x="1259632" y="1808746"/>
              <a:ext cx="216024" cy="21071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45DB31-7DFA-5C14-AED5-73D41E79026C}"/>
              </a:ext>
            </a:extLst>
          </p:cNvPr>
          <p:cNvGrpSpPr/>
          <p:nvPr/>
        </p:nvGrpSpPr>
        <p:grpSpPr>
          <a:xfrm>
            <a:off x="2421149" y="2558418"/>
            <a:ext cx="378010" cy="307777"/>
            <a:chOff x="1211292" y="1774616"/>
            <a:chExt cx="378010" cy="30777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BC9A39B-494A-3E10-5284-18E7095EE410}"/>
                </a:ext>
              </a:extLst>
            </p:cNvPr>
            <p:cNvSpPr txBox="1"/>
            <p:nvPr/>
          </p:nvSpPr>
          <p:spPr>
            <a:xfrm>
              <a:off x="1211292" y="1774616"/>
              <a:ext cx="3780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DFE1C9C-60B5-1CB6-48CD-83C1D7D27BDE}"/>
                </a:ext>
              </a:extLst>
            </p:cNvPr>
            <p:cNvSpPr/>
            <p:nvPr/>
          </p:nvSpPr>
          <p:spPr>
            <a:xfrm>
              <a:off x="1259632" y="1808746"/>
              <a:ext cx="216024" cy="21071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4B4D211-36EA-8233-3E04-C5CB0831E732}"/>
              </a:ext>
            </a:extLst>
          </p:cNvPr>
          <p:cNvGrpSpPr/>
          <p:nvPr/>
        </p:nvGrpSpPr>
        <p:grpSpPr>
          <a:xfrm>
            <a:off x="2229647" y="2449432"/>
            <a:ext cx="340942" cy="307777"/>
            <a:chOff x="1230013" y="1776427"/>
            <a:chExt cx="340942" cy="30777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9471E60-30A9-BF6A-B0D8-BF06BF504C2C}"/>
                </a:ext>
              </a:extLst>
            </p:cNvPr>
            <p:cNvSpPr txBox="1"/>
            <p:nvPr/>
          </p:nvSpPr>
          <p:spPr>
            <a:xfrm>
              <a:off x="1230013" y="1776427"/>
              <a:ext cx="340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sz="14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BFFE4F2-8130-337B-7199-93DFC9B2AE73}"/>
                </a:ext>
              </a:extLst>
            </p:cNvPr>
            <p:cNvSpPr/>
            <p:nvPr/>
          </p:nvSpPr>
          <p:spPr>
            <a:xfrm>
              <a:off x="1259632" y="1808746"/>
              <a:ext cx="216024" cy="21071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20CE49C-9601-E8C5-349F-0FAAE80045E9}"/>
              </a:ext>
            </a:extLst>
          </p:cNvPr>
          <p:cNvGrpSpPr/>
          <p:nvPr/>
        </p:nvGrpSpPr>
        <p:grpSpPr>
          <a:xfrm>
            <a:off x="2421149" y="1728592"/>
            <a:ext cx="378010" cy="307777"/>
            <a:chOff x="1211292" y="1774616"/>
            <a:chExt cx="378010" cy="307777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B1A40DF-C81C-3A8A-D59B-A94304EE3E15}"/>
                </a:ext>
              </a:extLst>
            </p:cNvPr>
            <p:cNvSpPr txBox="1"/>
            <p:nvPr/>
          </p:nvSpPr>
          <p:spPr>
            <a:xfrm>
              <a:off x="1211292" y="1774616"/>
              <a:ext cx="3780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8222BF1-D08F-88ED-7B82-AAF69198D282}"/>
                </a:ext>
              </a:extLst>
            </p:cNvPr>
            <p:cNvSpPr/>
            <p:nvPr/>
          </p:nvSpPr>
          <p:spPr>
            <a:xfrm>
              <a:off x="1259632" y="1808746"/>
              <a:ext cx="216024" cy="21071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ACE9A0E-D8D1-AC8B-525A-F5692F4B518C}"/>
              </a:ext>
            </a:extLst>
          </p:cNvPr>
          <p:cNvGrpSpPr/>
          <p:nvPr/>
        </p:nvGrpSpPr>
        <p:grpSpPr>
          <a:xfrm>
            <a:off x="2421149" y="1964385"/>
            <a:ext cx="378010" cy="307777"/>
            <a:chOff x="1211292" y="1774616"/>
            <a:chExt cx="378010" cy="30777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AE33876-694E-1717-5F4F-DF989AD92ACD}"/>
                </a:ext>
              </a:extLst>
            </p:cNvPr>
            <p:cNvSpPr txBox="1"/>
            <p:nvPr/>
          </p:nvSpPr>
          <p:spPr>
            <a:xfrm>
              <a:off x="1211292" y="1774616"/>
              <a:ext cx="3780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988C4FC-900E-8A44-E59A-60030E202085}"/>
                </a:ext>
              </a:extLst>
            </p:cNvPr>
            <p:cNvSpPr/>
            <p:nvPr/>
          </p:nvSpPr>
          <p:spPr>
            <a:xfrm>
              <a:off x="1259632" y="1808746"/>
              <a:ext cx="216024" cy="21071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CE724E8-2D3A-6B6F-A7B6-810CAA61A0C4}"/>
              </a:ext>
            </a:extLst>
          </p:cNvPr>
          <p:cNvGrpSpPr/>
          <p:nvPr/>
        </p:nvGrpSpPr>
        <p:grpSpPr>
          <a:xfrm>
            <a:off x="2229647" y="1855399"/>
            <a:ext cx="340942" cy="307777"/>
            <a:chOff x="1230013" y="1776427"/>
            <a:chExt cx="340942" cy="307777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AA61B34-AB70-14D3-3BEF-ED3C1A6F499B}"/>
                </a:ext>
              </a:extLst>
            </p:cNvPr>
            <p:cNvSpPr txBox="1"/>
            <p:nvPr/>
          </p:nvSpPr>
          <p:spPr>
            <a:xfrm>
              <a:off x="1230013" y="1776427"/>
              <a:ext cx="340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sz="14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6E6DFC7-3DE4-EC45-58F7-9BEEC88EA561}"/>
                </a:ext>
              </a:extLst>
            </p:cNvPr>
            <p:cNvSpPr/>
            <p:nvPr/>
          </p:nvSpPr>
          <p:spPr>
            <a:xfrm>
              <a:off x="1259632" y="1808746"/>
              <a:ext cx="216024" cy="21071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FCEA6A3-F851-EFD5-21A2-5B8FECE84FA0}"/>
              </a:ext>
            </a:extLst>
          </p:cNvPr>
          <p:cNvCxnSpPr>
            <a:cxnSpLocks/>
          </p:cNvCxnSpPr>
          <p:nvPr/>
        </p:nvCxnSpPr>
        <p:spPr>
          <a:xfrm>
            <a:off x="1316734" y="2322622"/>
            <a:ext cx="21945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0A8DED6-90C6-F4D7-F799-1445921EE402}"/>
              </a:ext>
            </a:extLst>
          </p:cNvPr>
          <p:cNvCxnSpPr>
            <a:cxnSpLocks/>
            <a:stCxn id="23" idx="6"/>
            <a:endCxn id="35" idx="2"/>
          </p:cNvCxnSpPr>
          <p:nvPr/>
        </p:nvCxnSpPr>
        <p:spPr>
          <a:xfrm>
            <a:off x="1967486" y="2438950"/>
            <a:ext cx="291780" cy="1481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94D8A72-C3FB-CE83-5732-ECDB08DC92EE}"/>
              </a:ext>
            </a:extLst>
          </p:cNvPr>
          <p:cNvCxnSpPr>
            <a:cxnSpLocks/>
            <a:stCxn id="20" idx="6"/>
            <a:endCxn id="44" idx="2"/>
          </p:cNvCxnSpPr>
          <p:nvPr/>
        </p:nvCxnSpPr>
        <p:spPr>
          <a:xfrm flipV="1">
            <a:off x="1967486" y="1993071"/>
            <a:ext cx="291780" cy="2100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11C5BB3-BD89-1FFE-616E-3E8C63645A2E}"/>
              </a:ext>
            </a:extLst>
          </p:cNvPr>
          <p:cNvCxnSpPr>
            <a:cxnSpLocks/>
          </p:cNvCxnSpPr>
          <p:nvPr/>
        </p:nvCxnSpPr>
        <p:spPr>
          <a:xfrm flipH="1">
            <a:off x="1260294" y="1617901"/>
            <a:ext cx="55010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A026310-EB1D-E436-6611-2012557C1CC4}"/>
              </a:ext>
            </a:extLst>
          </p:cNvPr>
          <p:cNvSpPr txBox="1"/>
          <p:nvPr/>
        </p:nvSpPr>
        <p:spPr>
          <a:xfrm>
            <a:off x="1432386" y="1362689"/>
            <a:ext cx="378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7C39300-EEF6-C17C-762F-83A45BBC193C}"/>
              </a:ext>
            </a:extLst>
          </p:cNvPr>
          <p:cNvCxnSpPr>
            <a:cxnSpLocks/>
          </p:cNvCxnSpPr>
          <p:nvPr/>
        </p:nvCxnSpPr>
        <p:spPr>
          <a:xfrm>
            <a:off x="2685513" y="2680862"/>
            <a:ext cx="4389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DDCB1A0-6119-2BDD-82B1-6CE3A099C5C7}"/>
              </a:ext>
            </a:extLst>
          </p:cNvPr>
          <p:cNvCxnSpPr>
            <a:cxnSpLocks/>
            <a:stCxn id="29" idx="6"/>
          </p:cNvCxnSpPr>
          <p:nvPr/>
        </p:nvCxnSpPr>
        <p:spPr>
          <a:xfrm>
            <a:off x="2685513" y="2462108"/>
            <a:ext cx="438912" cy="22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7ACBFB0-49EA-22B1-29E6-A59F63943AF2}"/>
              </a:ext>
            </a:extLst>
          </p:cNvPr>
          <p:cNvCxnSpPr>
            <a:cxnSpLocks/>
            <a:stCxn id="38" idx="6"/>
          </p:cNvCxnSpPr>
          <p:nvPr/>
        </p:nvCxnSpPr>
        <p:spPr>
          <a:xfrm>
            <a:off x="2685513" y="1868075"/>
            <a:ext cx="4389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A964E23-2796-CC72-1450-D7F4F107CEDD}"/>
              </a:ext>
            </a:extLst>
          </p:cNvPr>
          <p:cNvCxnSpPr>
            <a:cxnSpLocks/>
            <a:stCxn id="41" idx="6"/>
          </p:cNvCxnSpPr>
          <p:nvPr/>
        </p:nvCxnSpPr>
        <p:spPr>
          <a:xfrm>
            <a:off x="2685513" y="2103868"/>
            <a:ext cx="4389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9C5B1E80-C9DB-2524-5FB7-CF288E44F2E2}"/>
              </a:ext>
            </a:extLst>
          </p:cNvPr>
          <p:cNvSpPr/>
          <p:nvPr/>
        </p:nvSpPr>
        <p:spPr>
          <a:xfrm>
            <a:off x="515255" y="2292104"/>
            <a:ext cx="87617" cy="8298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7AA6055-3783-E7DF-5502-2264453A21EA}"/>
              </a:ext>
            </a:extLst>
          </p:cNvPr>
          <p:cNvSpPr/>
          <p:nvPr/>
        </p:nvSpPr>
        <p:spPr>
          <a:xfrm>
            <a:off x="3503388" y="2286393"/>
            <a:ext cx="87617" cy="8298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ontent Placeholder 55">
            <a:extLst>
              <a:ext uri="{FF2B5EF4-FFF2-40B4-BE49-F238E27FC236}">
                <a16:creationId xmlns:a16="http://schemas.microsoft.com/office/drawing/2014/main" id="{FC417B59-9D5B-B61B-4DF9-8A115B338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638" y="3680702"/>
            <a:ext cx="6774082" cy="2686420"/>
          </a:xfrm>
        </p:spPr>
        <p:txBody>
          <a:bodyPr/>
          <a:lstStyle/>
          <a:p>
            <a:r>
              <a:rPr lang="en-US" sz="2000" dirty="0"/>
              <a:t>Low temperature plasma – plasmas with a gas temperature much less than what would cause ionization. </a:t>
            </a:r>
          </a:p>
          <a:p>
            <a:r>
              <a:rPr lang="en-US" sz="2000" dirty="0"/>
              <a:t>Electrons are heated by an electric field.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err="1"/>
              <a:t>T</a:t>
            </a:r>
            <a:r>
              <a:rPr lang="en-US" sz="2000" baseline="-25000" dirty="0" err="1"/>
              <a:t>e</a:t>
            </a:r>
            <a:r>
              <a:rPr lang="en-US" sz="2000" dirty="0"/>
              <a:t> &gt;&gt; </a:t>
            </a:r>
            <a:r>
              <a:rPr lang="en-US" sz="2000" dirty="0" err="1"/>
              <a:t>T</a:t>
            </a:r>
            <a:r>
              <a:rPr lang="en-US" sz="2000" baseline="-25000" dirty="0" err="1"/>
              <a:t>gas</a:t>
            </a:r>
            <a:endParaRPr lang="en-US" sz="2000" baseline="-25000" dirty="0"/>
          </a:p>
          <a:p>
            <a:r>
              <a:rPr lang="en-US" sz="2000" dirty="0"/>
              <a:t>Sustained by electron-impact ionization.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e + M → M</a:t>
            </a:r>
            <a:r>
              <a:rPr lang="en-US" sz="2000" baseline="30000" dirty="0"/>
              <a:t>+</a:t>
            </a:r>
            <a:r>
              <a:rPr lang="en-US" sz="2000" dirty="0"/>
              <a:t> + e + e</a:t>
            </a:r>
          </a:p>
        </p:txBody>
      </p:sp>
      <p:pic>
        <p:nvPicPr>
          <p:cNvPr id="2050" name="Picture 2" descr="Dual magnetron sputter cathodes with plasma during active process">
            <a:extLst>
              <a:ext uri="{FF2B5EF4-FFF2-40B4-BE49-F238E27FC236}">
                <a16:creationId xmlns:a16="http://schemas.microsoft.com/office/drawing/2014/main" id="{52B96761-46ED-FF22-6D9D-D45A44D5C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040" y="3641624"/>
            <a:ext cx="3812952" cy="256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90991D-5502-BD95-3F8B-BB9B18EE19F4}"/>
              </a:ext>
            </a:extLst>
          </p:cNvPr>
          <p:cNvSpPr txBox="1"/>
          <p:nvPr/>
        </p:nvSpPr>
        <p:spPr>
          <a:xfrm>
            <a:off x="9922501" y="6216789"/>
            <a:ext cx="206407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Angstrom engineering</a:t>
            </a:r>
          </a:p>
        </p:txBody>
      </p:sp>
      <p:pic>
        <p:nvPicPr>
          <p:cNvPr id="2052" name="Picture 4" descr="Image">
            <a:extLst>
              <a:ext uri="{FF2B5EF4-FFF2-40B4-BE49-F238E27FC236}">
                <a16:creationId xmlns:a16="http://schemas.microsoft.com/office/drawing/2014/main" id="{70E8A136-299E-5EB0-893A-5656DDFCAF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" t="41378" r="3509"/>
          <a:stretch/>
        </p:blipFill>
        <p:spPr bwMode="auto">
          <a:xfrm>
            <a:off x="5983764" y="1350463"/>
            <a:ext cx="3143864" cy="19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6C682A3-F253-8CDF-BBC8-EDBAB208D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A78CB2E-8415-FA64-4398-0E6296F6F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0306" y="6356351"/>
            <a:ext cx="748656" cy="365125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405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内容占位符 2"/>
          <p:cNvSpPr txBox="1">
            <a:spLocks/>
          </p:cNvSpPr>
          <p:nvPr/>
        </p:nvSpPr>
        <p:spPr bwMode="auto">
          <a:xfrm>
            <a:off x="5777031" y="6356351"/>
            <a:ext cx="452187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“Plasma Science: Advancing Knowledge in the National Interest” National Research Council of the National Academies Report (2007).</a:t>
            </a:r>
          </a:p>
          <a:p>
            <a:pPr lvl="2">
              <a:lnSpc>
                <a:spcPct val="90000"/>
              </a:lnSpc>
            </a:pPr>
            <a:endParaRPr lang="en-US" altLang="zh-CN" sz="105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30C1B4A-5616-28CA-1E45-47B3BC9E6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D8B05F6-6B9D-C96E-CB95-A7BD3E64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0306" y="6356351"/>
            <a:ext cx="748656" cy="365125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C5CFFBC-3B72-3956-EA76-9AA495178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FFF05C-D336-3BB5-3462-92D922A6C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74" y="765180"/>
            <a:ext cx="7312798" cy="54773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A67089-1350-5657-02C2-C9E21637E1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12" r="36646"/>
          <a:stretch/>
        </p:blipFill>
        <p:spPr>
          <a:xfrm>
            <a:off x="7886643" y="3232421"/>
            <a:ext cx="3008820" cy="28600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B9E9F0-29B1-C368-E1CF-85236AA726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0085" b="6989"/>
          <a:stretch/>
        </p:blipFill>
        <p:spPr>
          <a:xfrm>
            <a:off x="7967473" y="544128"/>
            <a:ext cx="2999017" cy="2742501"/>
          </a:xfrm>
          <a:prstGeom prst="rect">
            <a:avLst/>
          </a:prstGeom>
        </p:spPr>
      </p:pic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5BB5F218-2382-B6C1-BEE4-D187D210B3D2}"/>
              </a:ext>
            </a:extLst>
          </p:cNvPr>
          <p:cNvSpPr txBox="1">
            <a:spLocks/>
          </p:cNvSpPr>
          <p:nvPr/>
        </p:nvSpPr>
        <p:spPr bwMode="auto">
          <a:xfrm>
            <a:off x="8900094" y="5936356"/>
            <a:ext cx="452187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lvl="2">
              <a:lnSpc>
                <a:spcPct val="90000"/>
              </a:lnSpc>
            </a:pPr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3136796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5120" y="1290454"/>
            <a:ext cx="5897880" cy="505580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 order to have a plasma, some energy needs to be high enough to cause an ionization.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 a thermal plasma (i.e. the sun) :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~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(10 eV, 110,000 K) 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Low-temperature plasmas use E-fields, which selectively accelerate electrons. 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= mass, 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= velocity, 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= elementary charge, 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= constant electric field 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Ignoring collisions. 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Low temperature plasmas also tend to be </a:t>
            </a: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weakly ionized –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only a ppb/ppm is charged species.</a:t>
            </a:r>
            <a:endParaRPr lang="en-US" altLang="zh-CN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Symbol" panose="05050102010706020507" pitchFamily="18" charset="2"/>
              <a:buChar char="·"/>
            </a:pPr>
            <a:endParaRPr lang="en-US" altLang="zh-CN" sz="1800" dirty="0"/>
          </a:p>
          <a:p>
            <a:pPr marL="0" indent="0">
              <a:lnSpc>
                <a:spcPct val="90000"/>
              </a:lnSpc>
              <a:buNone/>
            </a:pPr>
            <a:endParaRPr lang="en-US" altLang="zh-CN" sz="1800" dirty="0"/>
          </a:p>
          <a:p>
            <a:pPr lvl="2">
              <a:lnSpc>
                <a:spcPct val="90000"/>
              </a:lnSpc>
            </a:pPr>
            <a:endParaRPr lang="en-US" altLang="zh-CN" dirty="0"/>
          </a:p>
        </p:txBody>
      </p:sp>
      <p:sp>
        <p:nvSpPr>
          <p:cNvPr id="2" name="Rectangle 1"/>
          <p:cNvSpPr/>
          <p:nvPr/>
        </p:nvSpPr>
        <p:spPr>
          <a:xfrm>
            <a:off x="9367606" y="6166236"/>
            <a:ext cx="1157421" cy="360040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2CA1A00-F2E5-E34C-912C-BE05BF862742}"/>
              </a:ext>
            </a:extLst>
          </p:cNvPr>
          <p:cNvSpPr txBox="1">
            <a:spLocks/>
          </p:cNvSpPr>
          <p:nvPr/>
        </p:nvSpPr>
        <p:spPr bwMode="auto">
          <a:xfrm>
            <a:off x="609600" y="524976"/>
            <a:ext cx="1097280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Low-Temperature Plasmas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内容占位符 2">
                <a:extLst>
                  <a:ext uri="{FF2B5EF4-FFF2-40B4-BE49-F238E27FC236}">
                    <a16:creationId xmlns:a16="http://schemas.microsoft.com/office/drawing/2014/main" id="{16ABC36D-9C33-3049-63A4-A69BCB0AFB4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989319" y="1883076"/>
                <a:ext cx="6081703" cy="4663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342900" indent="-3429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Arial"/>
                    <a:ea typeface="ＭＳ Ｐゴシック" charset="0"/>
                    <a:cs typeface="Arial"/>
                  </a:defRPr>
                </a:lvl1pPr>
                <a:lvl2pPr marL="742950" indent="-28575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400" kern="1200">
                    <a:solidFill>
                      <a:schemeClr val="tx1"/>
                    </a:solidFill>
                    <a:latin typeface="Arial"/>
                    <a:ea typeface="ＭＳ Ｐゴシック" charset="0"/>
                    <a:cs typeface="Arial"/>
                  </a:defRPr>
                </a:lvl2pPr>
                <a:lvl3pPr marL="11430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Arial"/>
                    <a:ea typeface="ＭＳ Ｐゴシック" charset="0"/>
                    <a:cs typeface="Arial"/>
                  </a:defRPr>
                </a:lvl3pPr>
                <a:lvl4pPr marL="16002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chemeClr val="tx1"/>
                    </a:solidFill>
                    <a:latin typeface="Arial"/>
                    <a:ea typeface="ＭＳ Ｐゴシック" charset="0"/>
                    <a:cs typeface="Arial"/>
                  </a:defRPr>
                </a:lvl4pPr>
                <a:lvl5pPr marL="20574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000" kern="1200">
                    <a:solidFill>
                      <a:schemeClr val="tx1"/>
                    </a:solidFill>
                    <a:latin typeface="Arial"/>
                    <a:ea typeface="ＭＳ Ｐゴシック" charset="0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spcAft>
                    <a:spcPts val="400"/>
                  </a:spcAft>
                  <a:buFont typeface="Arial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 i="1" smtClean="0">
                            <a:latin typeface="Cambria Math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200" i="1" smtClean="0">
                            <a:latin typeface="Cambria Math"/>
                            <a:cs typeface="Arial" panose="020B0604020202020204" pitchFamily="34" charset="0"/>
                          </a:rPr>
                          <m:t>𝑒</m:t>
                        </m:r>
                      </m:sub>
                    </m:sSub>
                    <m:f>
                      <m:fPr>
                        <m:ctrlP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zh-CN" sz="2200" i="1" smtClean="0">
                            <a:latin typeface="Cambria Math"/>
                            <a:cs typeface="Arial" panose="020B0604020202020204" pitchFamily="34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CN" sz="22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20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sz="220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en-US" altLang="zh-CN" sz="2200" i="1" smtClean="0">
                            <a:latin typeface="Cambria Math"/>
                            <a:cs typeface="Arial" panose="020B0604020202020204" pitchFamily="34" charset="0"/>
                          </a:rPr>
                          <m:t>𝑑𝑡</m:t>
                        </m:r>
                      </m:den>
                    </m:f>
                    <m:r>
                      <a:rPr lang="en-US" altLang="zh-CN" sz="2200" i="1" smtClean="0"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altLang="zh-CN" sz="2200" i="1" smtClean="0">
                        <a:latin typeface="Cambria Math"/>
                        <a:cs typeface="Arial" panose="020B0604020202020204" pitchFamily="34" charset="0"/>
                      </a:rPr>
                      <m:t>𝑒𝐸</m:t>
                    </m:r>
                  </m:oMath>
                </a14:m>
                <a:r>
                  <a:rPr lang="en-US" altLang="zh-CN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 i="1" smtClean="0">
                            <a:latin typeface="Cambria Math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200" i="1" smtClean="0">
                            <a:latin typeface="Cambria Math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  <m:f>
                      <m:fPr>
                        <m:ctrlP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zh-CN" sz="2200" i="1" smtClean="0">
                            <a:latin typeface="Cambria Math"/>
                            <a:cs typeface="Arial" panose="020B0604020202020204" pitchFamily="34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CN" sz="22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20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sz="220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altLang="zh-CN" sz="2200" i="1" smtClean="0">
                            <a:latin typeface="Cambria Math"/>
                            <a:cs typeface="Arial" panose="020B0604020202020204" pitchFamily="34" charset="0"/>
                          </a:rPr>
                          <m:t>𝑑𝑡</m:t>
                        </m:r>
                      </m:den>
                    </m:f>
                    <m:r>
                      <a:rPr lang="en-US" altLang="zh-CN" sz="2200" i="1" smtClean="0"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sz="2200" i="1" smtClean="0">
                        <a:latin typeface="Cambria Math"/>
                        <a:cs typeface="Arial" panose="020B0604020202020204" pitchFamily="34" charset="0"/>
                      </a:rPr>
                      <m:t>𝑒𝐸</m:t>
                    </m:r>
                  </m:oMath>
                </a14:m>
                <a:endParaRPr lang="en-US" altLang="zh-CN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ctr">
                  <a:spcBef>
                    <a:spcPts val="0"/>
                  </a:spcBef>
                  <a:spcAft>
                    <a:spcPts val="400"/>
                  </a:spcAft>
                  <a:buFont typeface="Arial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 i="1" smtClean="0">
                            <a:latin typeface="Cambria Math"/>
                            <a:cs typeface="Arial" panose="020B0604020202020204" pitchFamily="34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200" i="1" smtClean="0">
                            <a:latin typeface="Cambria Math"/>
                            <a:cs typeface="Arial" panose="020B0604020202020204" pitchFamily="34" charset="0"/>
                          </a:rPr>
                          <m:t>𝑒</m:t>
                        </m:r>
                      </m:sub>
                    </m:sSub>
                    <m:r>
                      <a:rPr lang="en-US" altLang="zh-CN" sz="2200" i="1" smtClean="0"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zh-CN" sz="2200" i="1" smtClean="0">
                            <a:latin typeface="Cambria Math"/>
                            <a:cs typeface="Arial" panose="020B0604020202020204" pitchFamily="34" charset="0"/>
                          </a:rPr>
                          <m:t>𝑒𝐸</m:t>
                        </m:r>
                      </m:num>
                      <m:den>
                        <m:sSub>
                          <m:sSubPr>
                            <m:ctrlPr>
                              <a:rPr lang="en-US" altLang="zh-CN" sz="22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20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220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r>
                      <a:rPr lang="en-US" altLang="zh-CN" sz="2200" i="1" smtClean="0">
                        <a:latin typeface="Cambria Math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altLang="zh-CN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 i="1" smtClean="0">
                            <a:latin typeface="Cambria Math"/>
                            <a:cs typeface="Arial" panose="020B0604020202020204" pitchFamily="34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200" i="1" smtClean="0">
                            <a:latin typeface="Cambria Math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  <m:r>
                      <a:rPr lang="en-US" altLang="zh-CN" sz="2200" i="1" smtClean="0"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zh-CN" sz="2200" i="1" smtClean="0">
                            <a:latin typeface="Cambria Math"/>
                            <a:cs typeface="Arial" panose="020B0604020202020204" pitchFamily="34" charset="0"/>
                          </a:rPr>
                          <m:t>𝑒𝐸</m:t>
                        </m:r>
                      </m:num>
                      <m:den>
                        <m:sSub>
                          <m:sSubPr>
                            <m:ctrlPr>
                              <a:rPr lang="en-US" altLang="zh-CN" sz="22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20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220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altLang="zh-CN" sz="2200" i="1" smtClean="0">
                        <a:latin typeface="Cambria Math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endParaRPr lang="en-US" altLang="zh-CN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ctr">
                  <a:spcBef>
                    <a:spcPts val="0"/>
                  </a:spcBef>
                  <a:spcAft>
                    <a:spcPts val="400"/>
                  </a:spcAft>
                  <a:buFont typeface="Arial" charset="0"/>
                  <a:buNone/>
                </a:pPr>
                <a:endParaRPr lang="en-US" altLang="zh-CN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ctr">
                  <a:spcBef>
                    <a:spcPts val="0"/>
                  </a:spcBef>
                  <a:spcAft>
                    <a:spcPts val="4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2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altLang="zh-CN" sz="2200" i="1" smtClean="0">
                              <a:latin typeface="Cambria Math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CN" sz="2200" i="1" smtClean="0"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CN" sz="2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200" i="1" smtClean="0">
                              <a:latin typeface="Cambria Math"/>
                              <a:cs typeface="Arial" panose="020B0604020202020204" pitchFamily="34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sz="2200" i="1" smtClean="0">
                              <a:latin typeface="Cambria Math"/>
                              <a:cs typeface="Arial" panose="020B0604020202020204" pitchFamily="34" charset="0"/>
                            </a:rPr>
                            <m:t>𝑏</m:t>
                          </m:r>
                        </m:sub>
                      </m:sSub>
                      <m:r>
                        <a:rPr lang="en-US" altLang="zh-CN" sz="2200" i="1" smtClean="0">
                          <a:latin typeface="Cambria Math"/>
                          <a:cs typeface="Arial" panose="020B0604020202020204" pitchFamily="34" charset="0"/>
                        </a:rPr>
                        <m:t>𝑇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altLang="zh-CN" sz="2200" i="1">
                              <a:latin typeface="Cambria Math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200" i="1"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2200" i="1">
                          <a:latin typeface="Cambria Math"/>
                          <a:cs typeface="Arial" panose="020B0604020202020204" pitchFamily="34" charset="0"/>
                        </a:rPr>
                        <m:t>𝑚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CN" sz="2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2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200" i="1">
                                  <a:latin typeface="Cambria Math"/>
                                  <a:cs typeface="Arial" panose="020B0604020202020204" pitchFamily="34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sz="2200" i="1">
                                  <a:latin typeface="Cambria Math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altLang="zh-CN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ctr">
                  <a:spcBef>
                    <a:spcPts val="0"/>
                  </a:spcBef>
                  <a:spcAft>
                    <a:spcPts val="400"/>
                  </a:spcAft>
                  <a:buFont typeface="Arial" charset="0"/>
                  <a:buNone/>
                </a:pPr>
                <a:endParaRPr lang="en-US" altLang="zh-CN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ctr">
                  <a:spcBef>
                    <a:spcPts val="0"/>
                  </a:spcBef>
                  <a:spcAft>
                    <a:spcPts val="400"/>
                  </a:spcAft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zh-CN" sz="2200" i="1">
                            <a:latin typeface="Cambria Math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zh-CN" sz="2200" i="1">
                            <a:latin typeface="Cambria Math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latin typeface="Cambria Math"/>
                            <a:cs typeface="Arial" panose="020B0604020202020204" pitchFamily="34" charset="0"/>
                          </a:rPr>
                          <m:t>𝑘</m:t>
                        </m:r>
                      </m:e>
                      <m:sub>
                        <m:r>
                          <a:rPr lang="en-US" altLang="zh-CN" sz="2200" i="1">
                            <a:latin typeface="Cambria Math"/>
                            <a:cs typeface="Arial" panose="020B0604020202020204" pitchFamily="34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latin typeface="Cambria Math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sub>
                    </m:sSub>
                    <m:r>
                      <a:rPr lang="en-US" altLang="zh-CN" sz="2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zh-CN" sz="2200" i="1">
                            <a:latin typeface="Cambria Math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altLang="zh-CN" sz="2200" i="1">
                            <a:latin typeface="Cambria Math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latin typeface="Cambria Math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200" i="1">
                            <a:latin typeface="Cambria Math"/>
                            <a:cs typeface="Arial" panose="020B0604020202020204" pitchFamily="34" charset="0"/>
                          </a:rPr>
                          <m:t>𝑒</m:t>
                        </m:r>
                      </m:sub>
                    </m:sSub>
                    <m:sSup>
                      <m:sSupPr>
                        <m:ctrlP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2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22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200" i="1">
                                    <a:latin typeface="Cambria Math"/>
                                    <a:cs typeface="Arial" panose="020B0604020202020204" pitchFamily="34" charset="0"/>
                                  </a:rPr>
                                  <m:t>𝑒𝐸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zh-CN" sz="22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200" i="1">
                                        <a:latin typeface="Cambria Math"/>
                                        <a:cs typeface="Arial" panose="020B0604020202020204" pitchFamily="34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sz="2200" i="1">
                                        <a:latin typeface="Cambria Math"/>
                                        <a:cs typeface="Arial" panose="020B0604020202020204" pitchFamily="34" charset="0"/>
                                      </a:rPr>
                                      <m:t>𝑒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altLang="zh-CN" sz="2200" i="1">
                                <a:latin typeface="Cambria Math"/>
                                <a:cs typeface="Arial" panose="020B0604020202020204" pitchFamily="34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zh-CN" sz="2200" i="1">
                            <a:latin typeface="Cambria Math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zh-CN" sz="2200" i="1">
                            <a:latin typeface="Cambria Math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latin typeface="Cambria Math"/>
                            <a:cs typeface="Arial" panose="020B0604020202020204" pitchFamily="34" charset="0"/>
                          </a:rPr>
                          <m:t>𝑘</m:t>
                        </m:r>
                      </m:e>
                      <m:sub>
                        <m:r>
                          <a:rPr lang="en-US" altLang="zh-CN" sz="2200" i="1">
                            <a:latin typeface="Cambria Math"/>
                            <a:cs typeface="Arial" panose="020B0604020202020204" pitchFamily="34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latin typeface="Cambria Math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  <m:r>
                      <a:rPr lang="en-US" altLang="zh-CN" sz="2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zh-CN" sz="2200" i="1">
                            <a:latin typeface="Cambria Math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altLang="zh-CN" sz="2200" i="1">
                            <a:latin typeface="Cambria Math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latin typeface="Cambria Math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2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22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200" i="1">
                                    <a:latin typeface="Cambria Math"/>
                                    <a:cs typeface="Arial" panose="020B0604020202020204" pitchFamily="34" charset="0"/>
                                  </a:rPr>
                                  <m:t>𝑒𝐸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zh-CN" sz="22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200" i="1">
                                        <a:latin typeface="Cambria Math"/>
                                        <a:cs typeface="Arial" panose="020B0604020202020204" pitchFamily="34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sz="22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altLang="zh-CN" sz="2200" i="1">
                                <a:latin typeface="Cambria Math"/>
                                <a:cs typeface="Arial" panose="020B0604020202020204" pitchFamily="34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20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0" indent="0" algn="ctr">
                  <a:spcBef>
                    <a:spcPts val="0"/>
                  </a:spcBef>
                  <a:spcAft>
                    <a:spcPts val="40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latin typeface="Cambria Math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sub>
                    </m:sSub>
                    <m:r>
                      <a:rPr lang="en-US" altLang="zh-CN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∝</m:t>
                    </m:r>
                    <m:f>
                      <m:f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altLang="zh-CN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	</m:t>
                    </m:r>
                    <m:sSub>
                      <m:sSubPr>
                        <m:ctrlP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latin typeface="Cambria Math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  <m:r>
                      <a:rPr lang="en-US" altLang="zh-CN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∝</m:t>
                    </m:r>
                    <m:f>
                      <m:f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pPr marL="0" indent="0" algn="ctr">
                  <a:spcBef>
                    <a:spcPts val="0"/>
                  </a:spcBef>
                  <a:spcAft>
                    <a:spcPts val="400"/>
                  </a:spcAft>
                  <a:buNone/>
                </a:pPr>
                <a:endParaRPr lang="en-US" altLang="zh-CN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ctr">
                  <a:spcBef>
                    <a:spcPts val="0"/>
                  </a:spcBef>
                  <a:spcAft>
                    <a:spcPts val="400"/>
                  </a:spcAft>
                  <a:buFont typeface="Arial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 i="1" smtClean="0">
                            <a:latin typeface="Cambria Math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200" i="1" smtClean="0">
                            <a:latin typeface="Cambria Math"/>
                            <a:cs typeface="Arial" panose="020B0604020202020204" pitchFamily="34" charset="0"/>
                          </a:rPr>
                          <m:t>𝑒</m:t>
                        </m:r>
                      </m:sub>
                    </m:sSub>
                    <m:r>
                      <a:rPr lang="en-US" altLang="zh-CN" sz="2200" i="1" smtClean="0">
                        <a:latin typeface="Cambria Math"/>
                        <a:cs typeface="Arial" panose="020B0604020202020204" pitchFamily="34" charset="0"/>
                      </a:rPr>
                      <m:t>≪</m:t>
                    </m:r>
                    <m:sSub>
                      <m:sSubPr>
                        <m:ctrlP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 i="1" smtClean="0">
                            <a:latin typeface="Cambria Math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200" i="1" smtClean="0">
                            <a:latin typeface="Cambria Math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sz="2200" dirty="0">
                    <a:cs typeface="Arial" panose="020B0604020202020204" pitchFamily="34" charset="0"/>
                  </a:rPr>
                  <a:t>	</a:t>
                </a:r>
                <a:r>
                  <a:rPr lang="en-US" altLang="zh-CN" sz="2200" dirty="0">
                    <a:cs typeface="Arial" panose="020B0604020202020204" pitchFamily="34" charset="0"/>
                    <a:sym typeface="Symbol"/>
                  </a:rPr>
                  <a:t></a:t>
                </a:r>
                <a:r>
                  <a:rPr lang="en-US" altLang="zh-CN" sz="22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 i="1" smtClean="0">
                            <a:latin typeface="Cambria Math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200" i="1" smtClean="0">
                            <a:latin typeface="Cambria Math"/>
                            <a:cs typeface="Arial" panose="020B0604020202020204" pitchFamily="34" charset="0"/>
                          </a:rPr>
                          <m:t>𝑒</m:t>
                        </m:r>
                      </m:sub>
                    </m:sSub>
                    <m:r>
                      <a:rPr lang="en-US" altLang="zh-CN" sz="2200" i="1" smtClean="0">
                        <a:latin typeface="Cambria Math"/>
                        <a:cs typeface="Arial" panose="020B0604020202020204" pitchFamily="34" charset="0"/>
                      </a:rPr>
                      <m:t>≫</m:t>
                    </m:r>
                    <m:sSub>
                      <m:sSubPr>
                        <m:ctrlPr>
                          <a:rPr lang="en-US" altLang="zh-CN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200" i="1" smtClean="0">
                            <a:latin typeface="Cambria Math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200" i="1" smtClean="0">
                            <a:latin typeface="Cambria Math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spcBef>
                    <a:spcPts val="0"/>
                  </a:spcBef>
                  <a:spcAft>
                    <a:spcPts val="400"/>
                  </a:spcAft>
                  <a:buFont typeface="Arial" panose="020B0604020202020204" pitchFamily="34" charset="0"/>
                  <a:buChar char="•"/>
                </a:pPr>
                <a:endParaRPr lang="en-US" altLang="zh-CN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20000"/>
                  </a:lnSpc>
                  <a:buFont typeface="Symbol" panose="05050102010706020507" pitchFamily="18" charset="2"/>
                  <a:buChar char="·"/>
                </a:pPr>
                <a:endParaRPr lang="en-US" altLang="zh-CN" sz="2200" dirty="0"/>
              </a:p>
              <a:p>
                <a:pPr marL="0" indent="0">
                  <a:lnSpc>
                    <a:spcPct val="90000"/>
                  </a:lnSpc>
                  <a:buFont typeface="Arial" charset="0"/>
                  <a:buNone/>
                </a:pPr>
                <a:endParaRPr lang="en-US" altLang="zh-CN" sz="2200" dirty="0"/>
              </a:p>
              <a:p>
                <a:pPr lvl="2">
                  <a:lnSpc>
                    <a:spcPct val="90000"/>
                  </a:lnSpc>
                </a:pPr>
                <a:endParaRPr lang="en-US" altLang="zh-CN" sz="2200" dirty="0"/>
              </a:p>
            </p:txBody>
          </p:sp>
        </mc:Choice>
        <mc:Fallback xmlns="">
          <p:sp>
            <p:nvSpPr>
              <p:cNvPr id="9" name="内容占位符 2">
                <a:extLst>
                  <a:ext uri="{FF2B5EF4-FFF2-40B4-BE49-F238E27FC236}">
                    <a16:creationId xmlns:a16="http://schemas.microsoft.com/office/drawing/2014/main" id="{16ABC36D-9C33-3049-63A4-A69BCB0AF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89319" y="1883076"/>
                <a:ext cx="6081703" cy="4663174"/>
              </a:xfrm>
              <a:prstGeom prst="rect">
                <a:avLst/>
              </a:prstGeom>
              <a:blipFill>
                <a:blip r:embed="rId3"/>
                <a:stretch>
                  <a:fillRect b="-22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65B4B09B-2B87-1059-C575-58190A7A8867}"/>
              </a:ext>
            </a:extLst>
          </p:cNvPr>
          <p:cNvSpPr txBox="1">
            <a:spLocks/>
          </p:cNvSpPr>
          <p:nvPr/>
        </p:nvSpPr>
        <p:spPr bwMode="auto">
          <a:xfrm>
            <a:off x="7164371" y="1456489"/>
            <a:ext cx="1618949" cy="42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u="sng" dirty="0"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  <a:endParaRPr lang="en-US" altLang="zh-CN" sz="2000" u="sng" dirty="0"/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u="sng" dirty="0"/>
          </a:p>
          <a:p>
            <a:pPr lvl="2">
              <a:lnSpc>
                <a:spcPct val="90000"/>
              </a:lnSpc>
            </a:pPr>
            <a:endParaRPr lang="en-US" altLang="zh-CN" sz="2000" u="sng" dirty="0"/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C4679228-F761-3D21-52CC-08630D0D9F84}"/>
              </a:ext>
            </a:extLst>
          </p:cNvPr>
          <p:cNvSpPr txBox="1">
            <a:spLocks/>
          </p:cNvSpPr>
          <p:nvPr/>
        </p:nvSpPr>
        <p:spPr bwMode="auto">
          <a:xfrm>
            <a:off x="9797749" y="1456489"/>
            <a:ext cx="1046480" cy="42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u="sng" dirty="0">
                <a:latin typeface="Arial" panose="020B0604020202020204" pitchFamily="34" charset="0"/>
                <a:cs typeface="Arial" panose="020B0604020202020204" pitchFamily="34" charset="0"/>
              </a:rPr>
              <a:t>Ions</a:t>
            </a:r>
            <a:endParaRPr lang="en-US" altLang="zh-CN" sz="2000" u="sng" dirty="0"/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u="sng" dirty="0"/>
          </a:p>
          <a:p>
            <a:pPr lvl="2">
              <a:lnSpc>
                <a:spcPct val="90000"/>
              </a:lnSpc>
            </a:pPr>
            <a:endParaRPr lang="en-US" altLang="zh-CN" sz="2000" u="sn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FAA84-A373-0E88-0D31-FFD56C3A5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F8DB3B2-7936-9A46-1F46-818637047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0306" y="6356351"/>
            <a:ext cx="748656" cy="365125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668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1466850" y="291147"/>
            <a:ext cx="9144000" cy="1143001"/>
          </a:xfrm>
        </p:spPr>
        <p:txBody>
          <a:bodyPr/>
          <a:lstStyle/>
          <a:p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Plasma Chemistry: Electron Impact Reactions</a:t>
            </a:r>
            <a:endParaRPr lang="zh-CN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3968" y="2114405"/>
            <a:ext cx="4906391" cy="457455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Elastic Collision (all energies)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 + He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He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 e 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Billiard balls, electron loses energy to gas heating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Ionization (4 – 25 eV)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e + He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He</a:t>
            </a:r>
            <a:r>
              <a:rPr lang="en-US" altLang="zh-CN" sz="2000" b="1" baseline="30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+ e + e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Electronic excitation (1-10 eV)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 + He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He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*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+ e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Can emit a photon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Vibrational excitation (0.1-1 eV)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 + N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=0)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 + N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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0) </a:t>
            </a:r>
          </a:p>
          <a:p>
            <a:pPr>
              <a:lnSpc>
                <a:spcPct val="120000"/>
              </a:lnSpc>
            </a:pPr>
            <a:endParaRPr lang="en-US" altLang="zh-CN" sz="2000" dirty="0"/>
          </a:p>
          <a:p>
            <a:pPr marL="0" indent="0">
              <a:lnSpc>
                <a:spcPct val="90000"/>
              </a:lnSpc>
              <a:buNone/>
            </a:pPr>
            <a:endParaRPr lang="en-US" altLang="zh-CN" sz="2000" dirty="0"/>
          </a:p>
          <a:p>
            <a:pPr lvl="2">
              <a:lnSpc>
                <a:spcPct val="90000"/>
              </a:lnSpc>
            </a:pPr>
            <a:endParaRPr lang="en-US" altLang="zh-CN" sz="2000" dirty="0"/>
          </a:p>
        </p:txBody>
      </p:sp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6149042" y="2836317"/>
            <a:ext cx="5028064" cy="385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Dissociation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(1-15 eV)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 + N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+ N + e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Dissociative ionization (10-20 eV)</a:t>
            </a:r>
          </a:p>
          <a:p>
            <a:pPr marL="742950" lvl="2" indent="-342900">
              <a:spcBef>
                <a:spcPts val="0"/>
              </a:spcBef>
              <a:spcAft>
                <a:spcPts val="40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 + N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+ N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+ e + e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Attachment (low energy)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 + O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+ M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+ M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Dissociative attachment (low energy)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 + O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+ O  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Superelastic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collision (low energy)</a:t>
            </a:r>
          </a:p>
          <a:p>
            <a:pPr marL="742950" lvl="2" indent="-342900">
              <a:spcBef>
                <a:spcPts val="0"/>
              </a:spcBef>
              <a:spcAft>
                <a:spcPts val="40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 + He*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He + e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Symbol" panose="05050102010706020507" pitchFamily="18" charset="2"/>
              <a:buChar char="·"/>
            </a:pPr>
            <a:endParaRPr lang="en-US" altLang="zh-CN" sz="2000" dirty="0"/>
          </a:p>
          <a:p>
            <a:pPr marL="0" indent="0">
              <a:lnSpc>
                <a:spcPct val="90000"/>
              </a:lnSpc>
              <a:buNone/>
            </a:pPr>
            <a:endParaRPr lang="en-US" altLang="zh-CN" sz="2000" dirty="0"/>
          </a:p>
          <a:p>
            <a:pPr lvl="2">
              <a:lnSpc>
                <a:spcPct val="90000"/>
              </a:lnSpc>
            </a:pPr>
            <a:endParaRPr lang="en-US" altLang="zh-CN" sz="2000" dirty="0"/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5D8A7FE4-0ABA-D94D-2933-93B78FB994E7}"/>
              </a:ext>
            </a:extLst>
          </p:cNvPr>
          <p:cNvSpPr txBox="1">
            <a:spLocks/>
          </p:cNvSpPr>
          <p:nvPr/>
        </p:nvSpPr>
        <p:spPr bwMode="auto">
          <a:xfrm>
            <a:off x="513967" y="1322436"/>
            <a:ext cx="5215672" cy="58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Energetic electrons collide with neutral atoms/molecules. </a:t>
            </a:r>
            <a:endParaRPr lang="en-US" altLang="zh-CN" dirty="0"/>
          </a:p>
          <a:p>
            <a:pPr lvl="2">
              <a:lnSpc>
                <a:spcPct val="90000"/>
              </a:lnSpc>
            </a:pPr>
            <a:endParaRPr lang="en-US" altLang="zh-C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0E78AE-0D77-98C9-CFB9-B37A09A21922}"/>
              </a:ext>
            </a:extLst>
          </p:cNvPr>
          <p:cNvGrpSpPr/>
          <p:nvPr/>
        </p:nvGrpSpPr>
        <p:grpSpPr>
          <a:xfrm>
            <a:off x="6324858" y="1613718"/>
            <a:ext cx="470521" cy="427735"/>
            <a:chOff x="1241867" y="1795199"/>
            <a:chExt cx="378010" cy="30777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C303BB8-5270-57F2-0E60-FB5DB0390782}"/>
                </a:ext>
              </a:extLst>
            </p:cNvPr>
            <p:cNvSpPr/>
            <p:nvPr/>
          </p:nvSpPr>
          <p:spPr>
            <a:xfrm>
              <a:off x="1259632" y="1808746"/>
              <a:ext cx="216024" cy="21071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8D5BFA6-78DD-2BE0-AA25-681D6424A40A}"/>
                </a:ext>
              </a:extLst>
            </p:cNvPr>
            <p:cNvSpPr txBox="1"/>
            <p:nvPr/>
          </p:nvSpPr>
          <p:spPr>
            <a:xfrm>
              <a:off x="1241867" y="1795199"/>
              <a:ext cx="3780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F6817A5-8B33-6861-9434-7D70B0EA0799}"/>
              </a:ext>
            </a:extLst>
          </p:cNvPr>
          <p:cNvCxnSpPr>
            <a:cxnSpLocks/>
          </p:cNvCxnSpPr>
          <p:nvPr/>
        </p:nvCxnSpPr>
        <p:spPr>
          <a:xfrm>
            <a:off x="6662763" y="1781702"/>
            <a:ext cx="1382155" cy="18542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9877FC6-D846-A6FD-59A4-FA76CE88AFF0}"/>
              </a:ext>
            </a:extLst>
          </p:cNvPr>
          <p:cNvGrpSpPr/>
          <p:nvPr/>
        </p:nvGrpSpPr>
        <p:grpSpPr>
          <a:xfrm>
            <a:off x="8790798" y="2333080"/>
            <a:ext cx="470521" cy="427735"/>
            <a:chOff x="1241867" y="1795199"/>
            <a:chExt cx="378010" cy="30777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886B1CD-D846-0CC4-3383-2ED2C2BF08D2}"/>
                </a:ext>
              </a:extLst>
            </p:cNvPr>
            <p:cNvSpPr/>
            <p:nvPr/>
          </p:nvSpPr>
          <p:spPr>
            <a:xfrm>
              <a:off x="1259632" y="1808746"/>
              <a:ext cx="216024" cy="21071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549B0DB-A25C-2784-3A52-6D4494BC7C68}"/>
                </a:ext>
              </a:extLst>
            </p:cNvPr>
            <p:cNvSpPr txBox="1"/>
            <p:nvPr/>
          </p:nvSpPr>
          <p:spPr>
            <a:xfrm>
              <a:off x="1241867" y="1795199"/>
              <a:ext cx="3780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296122-A6B8-6611-8C16-D19CB7B2E91C}"/>
              </a:ext>
            </a:extLst>
          </p:cNvPr>
          <p:cNvGrpSpPr/>
          <p:nvPr/>
        </p:nvGrpSpPr>
        <p:grpSpPr>
          <a:xfrm>
            <a:off x="7997084" y="1473925"/>
            <a:ext cx="470521" cy="307777"/>
            <a:chOff x="8545671" y="1394479"/>
            <a:chExt cx="470521" cy="30777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E2B9244-623C-B8B4-C235-FF7D77AF9AC9}"/>
                </a:ext>
              </a:extLst>
            </p:cNvPr>
            <p:cNvSpPr/>
            <p:nvPr/>
          </p:nvSpPr>
          <p:spPr>
            <a:xfrm>
              <a:off x="8577637" y="1409419"/>
              <a:ext cx="268892" cy="29283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F070A45-1808-016D-2319-A7B916E1675B}"/>
                </a:ext>
              </a:extLst>
            </p:cNvPr>
            <p:cNvSpPr txBox="1"/>
            <p:nvPr/>
          </p:nvSpPr>
          <p:spPr>
            <a:xfrm>
              <a:off x="8545671" y="1394479"/>
              <a:ext cx="4705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DA41DD6-78FA-3EC2-CF87-8861D4EDF4B9}"/>
              </a:ext>
            </a:extLst>
          </p:cNvPr>
          <p:cNvGrpSpPr/>
          <p:nvPr/>
        </p:nvGrpSpPr>
        <p:grpSpPr>
          <a:xfrm>
            <a:off x="8065933" y="1713118"/>
            <a:ext cx="470521" cy="307777"/>
            <a:chOff x="8545671" y="1394479"/>
            <a:chExt cx="470521" cy="30777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5486222-6565-1983-9938-6BE4545A18DD}"/>
                </a:ext>
              </a:extLst>
            </p:cNvPr>
            <p:cNvSpPr/>
            <p:nvPr/>
          </p:nvSpPr>
          <p:spPr>
            <a:xfrm>
              <a:off x="8577637" y="1409419"/>
              <a:ext cx="268892" cy="29283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03011FD-4DBD-E4C0-01C7-47AE6B47426C}"/>
                </a:ext>
              </a:extLst>
            </p:cNvPr>
            <p:cNvSpPr txBox="1"/>
            <p:nvPr/>
          </p:nvSpPr>
          <p:spPr>
            <a:xfrm>
              <a:off x="8545671" y="1394479"/>
              <a:ext cx="4705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DF90A41-D226-38B0-7D24-589BDC245362}"/>
              </a:ext>
            </a:extLst>
          </p:cNvPr>
          <p:cNvCxnSpPr>
            <a:cxnSpLocks/>
          </p:cNvCxnSpPr>
          <p:nvPr/>
        </p:nvCxnSpPr>
        <p:spPr>
          <a:xfrm flipV="1">
            <a:off x="8467605" y="1414346"/>
            <a:ext cx="461094" cy="298772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FFCB56-B1B2-C395-5924-12E9B4CE81B8}"/>
              </a:ext>
            </a:extLst>
          </p:cNvPr>
          <p:cNvGrpSpPr/>
          <p:nvPr/>
        </p:nvGrpSpPr>
        <p:grpSpPr>
          <a:xfrm>
            <a:off x="8908748" y="1190079"/>
            <a:ext cx="470521" cy="307777"/>
            <a:chOff x="8545671" y="1394479"/>
            <a:chExt cx="470521" cy="307777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8163BFA-9AE0-818D-600C-8F6EB163BED5}"/>
                </a:ext>
              </a:extLst>
            </p:cNvPr>
            <p:cNvSpPr/>
            <p:nvPr/>
          </p:nvSpPr>
          <p:spPr>
            <a:xfrm>
              <a:off x="8577637" y="1409419"/>
              <a:ext cx="268892" cy="29283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816FC1D-DB2F-B165-0FC3-216F2676C5B2}"/>
                </a:ext>
              </a:extLst>
            </p:cNvPr>
            <p:cNvSpPr txBox="1"/>
            <p:nvPr/>
          </p:nvSpPr>
          <p:spPr>
            <a:xfrm>
              <a:off x="8545671" y="1394479"/>
              <a:ext cx="4705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ABD8625-D7C5-7F1E-B24A-E0C932D1B068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8467605" y="1713118"/>
            <a:ext cx="673370" cy="279587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C51B844-0385-9F48-4BD8-CDDABE8C2258}"/>
              </a:ext>
            </a:extLst>
          </p:cNvPr>
          <p:cNvGrpSpPr/>
          <p:nvPr/>
        </p:nvGrpSpPr>
        <p:grpSpPr>
          <a:xfrm>
            <a:off x="9140975" y="1838816"/>
            <a:ext cx="470521" cy="307777"/>
            <a:chOff x="8545671" y="1394479"/>
            <a:chExt cx="470521" cy="307777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D7F7B34-DB10-A8D4-D7FD-06F34F2E5C45}"/>
                </a:ext>
              </a:extLst>
            </p:cNvPr>
            <p:cNvSpPr/>
            <p:nvPr/>
          </p:nvSpPr>
          <p:spPr>
            <a:xfrm>
              <a:off x="8577637" y="1409419"/>
              <a:ext cx="268892" cy="29283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C50278B-F8B2-F9B8-D57A-9B7ED8D6D77B}"/>
                </a:ext>
              </a:extLst>
            </p:cNvPr>
            <p:cNvSpPr txBox="1"/>
            <p:nvPr/>
          </p:nvSpPr>
          <p:spPr>
            <a:xfrm>
              <a:off x="8545671" y="1394479"/>
              <a:ext cx="4705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6AE5DC0-4549-37FD-62C5-3FECE7AF61FF}"/>
              </a:ext>
            </a:extLst>
          </p:cNvPr>
          <p:cNvCxnSpPr>
            <a:cxnSpLocks/>
          </p:cNvCxnSpPr>
          <p:nvPr/>
        </p:nvCxnSpPr>
        <p:spPr>
          <a:xfrm>
            <a:off x="8487434" y="1728058"/>
            <a:ext cx="351280" cy="631797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125AF87-3F2D-2EAB-F881-5294AFCE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36" y="6356351"/>
            <a:ext cx="569666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A. M. Lietz, Introduction to Low Temperature Plasmas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A33C1C8-1A51-4C27-1AA5-79F21BDB6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0306" y="6356351"/>
            <a:ext cx="748656" cy="365125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62850"/>
      </p:ext>
    </p:extLst>
  </p:cSld>
  <p:clrMapOvr>
    <a:masterClrMapping/>
  </p:clrMapOvr>
</p:sld>
</file>

<file path=ppt/theme/theme1.xml><?xml version="1.0" encoding="utf-8"?>
<a:theme xmlns:a="http://schemas.openxmlformats.org/drawingml/2006/main" name="NCStateU-horizontal-left-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18901</TotalTime>
  <Words>3283</Words>
  <Application>Microsoft Office PowerPoint</Application>
  <PresentationFormat>Widescreen</PresentationFormat>
  <Paragraphs>559</Paragraphs>
  <Slides>40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Cambria Math</vt:lpstr>
      <vt:lpstr>Symbol</vt:lpstr>
      <vt:lpstr>NCStateU-horizontal-left-logo</vt:lpstr>
      <vt:lpstr>Introduction to Low Temperature Plasmas</vt:lpstr>
      <vt:lpstr>Dr. Lietz’s Technical Background</vt:lpstr>
      <vt:lpstr>Dr. Lietz’s Personal Background</vt:lpstr>
      <vt:lpstr>Computational Plasma Science (ComPS) Group</vt:lpstr>
      <vt:lpstr>Agenda</vt:lpstr>
      <vt:lpstr>What is a Low-Temperature Plasma?</vt:lpstr>
      <vt:lpstr>PowerPoint Presentation</vt:lpstr>
      <vt:lpstr>PowerPoint Presentation</vt:lpstr>
      <vt:lpstr>Plasma Chemistry: Electron Impact Reactions</vt:lpstr>
      <vt:lpstr>SHEATHS</vt:lpstr>
      <vt:lpstr>Start with an “ideal” plasma</vt:lpstr>
      <vt:lpstr>Fluxes to Surfaces</vt:lpstr>
      <vt:lpstr>Plasma Potential Develops</vt:lpstr>
      <vt:lpstr>Steady State – Sheath!</vt:lpstr>
      <vt:lpstr>Now we have a sheath!</vt:lpstr>
      <vt:lpstr>ELECTRON ENERGY DISTRIBUTIONS</vt:lpstr>
      <vt:lpstr>Plasma Chemistry: Electron Impact Reactions</vt:lpstr>
      <vt:lpstr>PowerPoint Presentation</vt:lpstr>
      <vt:lpstr>PowerPoint Presentation</vt:lpstr>
      <vt:lpstr>Maxwellian Distribution Function, f(v)</vt:lpstr>
      <vt:lpstr>Anisotropic Distribution Functions</vt:lpstr>
      <vt:lpstr>What’s the Temperature of this?</vt:lpstr>
      <vt:lpstr>Reduced Electric Field</vt:lpstr>
      <vt:lpstr>Reduced Electric Field</vt:lpstr>
      <vt:lpstr>NON-EQUILIBRIUM THERMODYNAMICS</vt:lpstr>
      <vt:lpstr>Fighting Thermodynamics</vt:lpstr>
      <vt:lpstr>Fighting Thermodynamics</vt:lpstr>
      <vt:lpstr>Dielectric Barrier Discharges (DBDs)</vt:lpstr>
      <vt:lpstr>LTP APPLICATIONS</vt:lpstr>
      <vt:lpstr>Plasma Medicine</vt:lpstr>
      <vt:lpstr>Wound Healing</vt:lpstr>
      <vt:lpstr>Water Treatment</vt:lpstr>
      <vt:lpstr>Semiconductor Processing</vt:lpstr>
      <vt:lpstr>Plasma for the Grand Challenges</vt:lpstr>
      <vt:lpstr>Plasma for the Grand Challenges</vt:lpstr>
      <vt:lpstr>COMPUTATIONAL MODELING</vt:lpstr>
      <vt:lpstr>What can we really learn from modeling? </vt:lpstr>
      <vt:lpstr>What can we really learn from modeling? </vt:lpstr>
      <vt:lpstr>References</vt:lpstr>
      <vt:lpstr>Quick Review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Diversity, Equity, and Inclusion</dc:title>
  <dc:creator>Benjamin W. Beeler</dc:creator>
  <cp:lastModifiedBy>Amanda Lietz</cp:lastModifiedBy>
  <cp:revision>1170</cp:revision>
  <dcterms:created xsi:type="dcterms:W3CDTF">2022-02-15T16:17:21Z</dcterms:created>
  <dcterms:modified xsi:type="dcterms:W3CDTF">2024-06-17T18:57:10Z</dcterms:modified>
</cp:coreProperties>
</file>