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5"/>
  </p:notesMasterIdLst>
  <p:handoutMasterIdLst>
    <p:handoutMasterId r:id="rId46"/>
  </p:handoutMasterIdLst>
  <p:sldIdLst>
    <p:sldId id="256" r:id="rId5"/>
    <p:sldId id="258" r:id="rId6"/>
    <p:sldId id="259" r:id="rId7"/>
    <p:sldId id="277" r:id="rId8"/>
    <p:sldId id="313" r:id="rId9"/>
    <p:sldId id="260" r:id="rId10"/>
    <p:sldId id="261" r:id="rId11"/>
    <p:sldId id="292" r:id="rId12"/>
    <p:sldId id="310" r:id="rId13"/>
    <p:sldId id="282" r:id="rId14"/>
    <p:sldId id="305" r:id="rId15"/>
    <p:sldId id="306" r:id="rId16"/>
    <p:sldId id="307" r:id="rId17"/>
    <p:sldId id="296" r:id="rId18"/>
    <p:sldId id="298" r:id="rId19"/>
    <p:sldId id="311" r:id="rId20"/>
    <p:sldId id="290" r:id="rId21"/>
    <p:sldId id="279" r:id="rId22"/>
    <p:sldId id="280" r:id="rId23"/>
    <p:sldId id="297" r:id="rId24"/>
    <p:sldId id="264" r:id="rId25"/>
    <p:sldId id="291" r:id="rId26"/>
    <p:sldId id="315" r:id="rId27"/>
    <p:sldId id="269" r:id="rId28"/>
    <p:sldId id="309" r:id="rId29"/>
    <p:sldId id="303" r:id="rId30"/>
    <p:sldId id="304" r:id="rId31"/>
    <p:sldId id="308" r:id="rId32"/>
    <p:sldId id="287" r:id="rId33"/>
    <p:sldId id="301" r:id="rId34"/>
    <p:sldId id="267" r:id="rId35"/>
    <p:sldId id="299" r:id="rId36"/>
    <p:sldId id="270" r:id="rId37"/>
    <p:sldId id="271" r:id="rId38"/>
    <p:sldId id="285" r:id="rId39"/>
    <p:sldId id="286" r:id="rId40"/>
    <p:sldId id="312" r:id="rId41"/>
    <p:sldId id="314" r:id="rId42"/>
    <p:sldId id="302" r:id="rId43"/>
    <p:sldId id="268" r:id="rId44"/>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FF"/>
    <a:srgbClr val="D25350"/>
    <a:srgbClr val="9A9B9D"/>
    <a:srgbClr val="AEB0AF"/>
    <a:srgbClr val="CEC7C1"/>
    <a:srgbClr val="8C8D90"/>
    <a:srgbClr val="808184"/>
    <a:srgbClr val="75767A"/>
    <a:srgbClr val="4E4F54"/>
    <a:srgbClr val="8488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7" autoAdjust="0"/>
    <p:restoredTop sz="96860" autoAdjust="0"/>
  </p:normalViewPr>
  <p:slideViewPr>
    <p:cSldViewPr snapToGrid="0" showGuides="1">
      <p:cViewPr>
        <p:scale>
          <a:sx n="120" d="100"/>
          <a:sy n="120" d="100"/>
        </p:scale>
        <p:origin x="1136" y="86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ADDDF-1971-6D4E-9C4E-067948653CF0}"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30239156-C4E7-F14F-BCC9-7C8BB64BE425}">
      <dgm:prSet phldrT="[Text]"/>
      <dgm:spPr>
        <a:solidFill>
          <a:schemeClr val="accent1">
            <a:lumMod val="50000"/>
          </a:schemeClr>
        </a:solidFill>
      </dgm:spPr>
      <dgm:t>
        <a:bodyPr/>
        <a:lstStyle/>
        <a:p>
          <a:r>
            <a:rPr lang="en-US" b="1" dirty="0"/>
            <a:t>15: </a:t>
          </a:r>
          <a:r>
            <a:rPr lang="en-US" dirty="0"/>
            <a:t>Spent a year in Japan as an exchange student</a:t>
          </a:r>
        </a:p>
      </dgm:t>
    </dgm:pt>
    <dgm:pt modelId="{500AE5EF-5CA6-604D-8399-0CFCAE51BF8C}" type="parTrans" cxnId="{63AFF0C2-3F7A-4847-AEB4-D40D541E8404}">
      <dgm:prSet/>
      <dgm:spPr/>
      <dgm:t>
        <a:bodyPr/>
        <a:lstStyle/>
        <a:p>
          <a:endParaRPr lang="en-US"/>
        </a:p>
      </dgm:t>
    </dgm:pt>
    <dgm:pt modelId="{157DEF95-2447-4A42-B6B2-BF5B6F3B4716}" type="sibTrans" cxnId="{63AFF0C2-3F7A-4847-AEB4-D40D541E8404}">
      <dgm:prSet/>
      <dgm:spPr/>
      <dgm:t>
        <a:bodyPr/>
        <a:lstStyle/>
        <a:p>
          <a:endParaRPr lang="en-US"/>
        </a:p>
      </dgm:t>
    </dgm:pt>
    <dgm:pt modelId="{B0594BAE-3777-7D42-938B-AAF55BFAE174}">
      <dgm:prSet phldrT="[Text]"/>
      <dgm:spPr>
        <a:solidFill>
          <a:schemeClr val="accent1">
            <a:lumMod val="50000"/>
          </a:schemeClr>
        </a:solidFill>
      </dgm:spPr>
      <dgm:t>
        <a:bodyPr/>
        <a:lstStyle/>
        <a:p>
          <a:r>
            <a:rPr lang="en-US" b="1" dirty="0"/>
            <a:t>16: </a:t>
          </a:r>
          <a:r>
            <a:rPr lang="en-US" dirty="0"/>
            <a:t>Dropped out of high school</a:t>
          </a:r>
        </a:p>
      </dgm:t>
    </dgm:pt>
    <dgm:pt modelId="{C8AE816A-4B62-D548-B74F-B1F87FA9536B}" type="parTrans" cxnId="{F9047583-C718-FD47-BCEB-BC83546A438C}">
      <dgm:prSet/>
      <dgm:spPr/>
      <dgm:t>
        <a:bodyPr/>
        <a:lstStyle/>
        <a:p>
          <a:endParaRPr lang="en-US"/>
        </a:p>
      </dgm:t>
    </dgm:pt>
    <dgm:pt modelId="{73DAA142-F53D-8E46-A717-45A30D5DA4ED}" type="sibTrans" cxnId="{F9047583-C718-FD47-BCEB-BC83546A438C}">
      <dgm:prSet/>
      <dgm:spPr/>
      <dgm:t>
        <a:bodyPr/>
        <a:lstStyle/>
        <a:p>
          <a:endParaRPr lang="en-US"/>
        </a:p>
      </dgm:t>
    </dgm:pt>
    <dgm:pt modelId="{7217CC8E-2DD1-1446-8B66-1B1F001EBE51}">
      <dgm:prSet phldrT="[Text]"/>
      <dgm:spPr>
        <a:solidFill>
          <a:schemeClr val="accent1">
            <a:lumMod val="50000"/>
          </a:schemeClr>
        </a:solidFill>
      </dgm:spPr>
      <dgm:t>
        <a:bodyPr/>
        <a:lstStyle/>
        <a:p>
          <a:r>
            <a:rPr lang="en-US" b="1" dirty="0"/>
            <a:t>16 - 24: </a:t>
          </a:r>
          <a:r>
            <a:rPr lang="en-US" dirty="0"/>
            <a:t>Worked a variety of jobs (aesthetician, barista, retail store manager…) </a:t>
          </a:r>
        </a:p>
      </dgm:t>
    </dgm:pt>
    <dgm:pt modelId="{68123AA7-F687-DB43-9672-0F5A8A9C6AED}" type="parTrans" cxnId="{9218FAC6-E4C2-B04E-95F0-51DA70FF1CEC}">
      <dgm:prSet/>
      <dgm:spPr/>
      <dgm:t>
        <a:bodyPr/>
        <a:lstStyle/>
        <a:p>
          <a:endParaRPr lang="en-US"/>
        </a:p>
      </dgm:t>
    </dgm:pt>
    <dgm:pt modelId="{515E1F4D-B551-F74F-9E68-FDBEEAA6A587}" type="sibTrans" cxnId="{9218FAC6-E4C2-B04E-95F0-51DA70FF1CEC}">
      <dgm:prSet/>
      <dgm:spPr/>
      <dgm:t>
        <a:bodyPr/>
        <a:lstStyle/>
        <a:p>
          <a:endParaRPr lang="en-US"/>
        </a:p>
      </dgm:t>
    </dgm:pt>
    <dgm:pt modelId="{BE5C349D-45B8-2D42-A5CF-DAE4D4C3CEE8}">
      <dgm:prSet/>
      <dgm:spPr>
        <a:solidFill>
          <a:schemeClr val="accent1">
            <a:lumMod val="50000"/>
          </a:schemeClr>
        </a:solidFill>
      </dgm:spPr>
      <dgm:t>
        <a:bodyPr/>
        <a:lstStyle/>
        <a:p>
          <a:r>
            <a:rPr lang="en-US" b="1" dirty="0"/>
            <a:t>24: </a:t>
          </a:r>
          <a:r>
            <a:rPr lang="en-US" dirty="0"/>
            <a:t>Enrolled in night “bridging” course, decided halfway through that I would study physics because “space is cool”</a:t>
          </a:r>
        </a:p>
      </dgm:t>
    </dgm:pt>
    <dgm:pt modelId="{C2A1B43A-4E08-BA42-A7CC-FE1A80029950}" type="parTrans" cxnId="{FE1F94AB-B406-4444-8294-1F08E9171D29}">
      <dgm:prSet/>
      <dgm:spPr/>
      <dgm:t>
        <a:bodyPr/>
        <a:lstStyle/>
        <a:p>
          <a:endParaRPr lang="en-US"/>
        </a:p>
      </dgm:t>
    </dgm:pt>
    <dgm:pt modelId="{FF793DCE-802A-1648-BED3-821A0938BED1}" type="sibTrans" cxnId="{FE1F94AB-B406-4444-8294-1F08E9171D29}">
      <dgm:prSet/>
      <dgm:spPr/>
      <dgm:t>
        <a:bodyPr/>
        <a:lstStyle/>
        <a:p>
          <a:endParaRPr lang="en-US"/>
        </a:p>
      </dgm:t>
    </dgm:pt>
    <dgm:pt modelId="{B9D0815D-810B-5245-BEBC-C5322D05C2D1}">
      <dgm:prSet/>
      <dgm:spPr>
        <a:solidFill>
          <a:schemeClr val="accent1">
            <a:lumMod val="50000"/>
          </a:schemeClr>
        </a:solidFill>
      </dgm:spPr>
      <dgm:t>
        <a:bodyPr/>
        <a:lstStyle/>
        <a:p>
          <a:r>
            <a:rPr lang="en-US" b="1" dirty="0"/>
            <a:t>25: </a:t>
          </a:r>
          <a:r>
            <a:rPr lang="en-US" dirty="0"/>
            <a:t>Enrolled in BSc, Physics major</a:t>
          </a:r>
        </a:p>
      </dgm:t>
    </dgm:pt>
    <dgm:pt modelId="{9652F1F6-CF13-664B-8D9B-10055C98BE5B}" type="parTrans" cxnId="{DBA077BC-1D7E-FD45-B855-7C7612655316}">
      <dgm:prSet/>
      <dgm:spPr/>
      <dgm:t>
        <a:bodyPr/>
        <a:lstStyle/>
        <a:p>
          <a:endParaRPr lang="en-US"/>
        </a:p>
      </dgm:t>
    </dgm:pt>
    <dgm:pt modelId="{27D858B1-CFF1-9642-8F23-CD85CF3BCD1C}" type="sibTrans" cxnId="{DBA077BC-1D7E-FD45-B855-7C7612655316}">
      <dgm:prSet/>
      <dgm:spPr/>
      <dgm:t>
        <a:bodyPr/>
        <a:lstStyle/>
        <a:p>
          <a:endParaRPr lang="en-US"/>
        </a:p>
      </dgm:t>
    </dgm:pt>
    <dgm:pt modelId="{13ED1375-016D-C14D-94B0-80F4949CA46F}">
      <dgm:prSet/>
      <dgm:spPr>
        <a:solidFill>
          <a:schemeClr val="accent1">
            <a:lumMod val="50000"/>
          </a:schemeClr>
        </a:solidFill>
      </dgm:spPr>
      <dgm:t>
        <a:bodyPr/>
        <a:lstStyle/>
        <a:p>
          <a:r>
            <a:rPr lang="en-US" b="1" dirty="0"/>
            <a:t>33:</a:t>
          </a:r>
          <a:r>
            <a:rPr lang="en-US" dirty="0"/>
            <a:t> Awarded PhD in Plasma Physics</a:t>
          </a:r>
        </a:p>
      </dgm:t>
    </dgm:pt>
    <dgm:pt modelId="{F1DA3E56-0860-F345-9657-B921881E39A5}" type="parTrans" cxnId="{B4E6FBC0-FBF8-1B46-BD6F-F40D2F6C8F47}">
      <dgm:prSet/>
      <dgm:spPr/>
      <dgm:t>
        <a:bodyPr/>
        <a:lstStyle/>
        <a:p>
          <a:endParaRPr lang="en-US"/>
        </a:p>
      </dgm:t>
    </dgm:pt>
    <dgm:pt modelId="{377BE4C2-11B1-ED4D-A732-75DD0C698739}" type="sibTrans" cxnId="{B4E6FBC0-FBF8-1B46-BD6F-F40D2F6C8F47}">
      <dgm:prSet/>
      <dgm:spPr/>
      <dgm:t>
        <a:bodyPr/>
        <a:lstStyle/>
        <a:p>
          <a:endParaRPr lang="en-US"/>
        </a:p>
      </dgm:t>
    </dgm:pt>
    <dgm:pt modelId="{49D03117-B9C4-5442-B29E-18628DEC7C43}" type="pres">
      <dgm:prSet presAssocID="{580ADDDF-1971-6D4E-9C4E-067948653CF0}" presName="Name0" presStyleCnt="0">
        <dgm:presLayoutVars>
          <dgm:dir/>
          <dgm:animLvl val="lvl"/>
          <dgm:resizeHandles val="exact"/>
        </dgm:presLayoutVars>
      </dgm:prSet>
      <dgm:spPr/>
    </dgm:pt>
    <dgm:pt modelId="{18F6BCB5-99C9-B54D-A68D-9827216B7E00}" type="pres">
      <dgm:prSet presAssocID="{13ED1375-016D-C14D-94B0-80F4949CA46F}" presName="boxAndChildren" presStyleCnt="0"/>
      <dgm:spPr/>
    </dgm:pt>
    <dgm:pt modelId="{D0821125-F094-254C-8915-448546E9B018}" type="pres">
      <dgm:prSet presAssocID="{13ED1375-016D-C14D-94B0-80F4949CA46F}" presName="parentTextBox" presStyleLbl="node1" presStyleIdx="0" presStyleCnt="6"/>
      <dgm:spPr/>
    </dgm:pt>
    <dgm:pt modelId="{2DDF2B72-2A62-B749-9746-DE6858CE90D3}" type="pres">
      <dgm:prSet presAssocID="{27D858B1-CFF1-9642-8F23-CD85CF3BCD1C}" presName="sp" presStyleCnt="0"/>
      <dgm:spPr/>
    </dgm:pt>
    <dgm:pt modelId="{78A80D40-D77D-EC4D-8FD6-4EC78581A2D3}" type="pres">
      <dgm:prSet presAssocID="{B9D0815D-810B-5245-BEBC-C5322D05C2D1}" presName="arrowAndChildren" presStyleCnt="0"/>
      <dgm:spPr/>
    </dgm:pt>
    <dgm:pt modelId="{D1138A32-34F4-C745-A2DD-5BC0A958F91F}" type="pres">
      <dgm:prSet presAssocID="{B9D0815D-810B-5245-BEBC-C5322D05C2D1}" presName="parentTextArrow" presStyleLbl="node1" presStyleIdx="1" presStyleCnt="6"/>
      <dgm:spPr/>
    </dgm:pt>
    <dgm:pt modelId="{EAE93615-DE54-3D46-8EA2-DA0236DF8099}" type="pres">
      <dgm:prSet presAssocID="{FF793DCE-802A-1648-BED3-821A0938BED1}" presName="sp" presStyleCnt="0"/>
      <dgm:spPr/>
    </dgm:pt>
    <dgm:pt modelId="{688FEAEF-2ECE-F846-BB59-DEE7C5289103}" type="pres">
      <dgm:prSet presAssocID="{BE5C349D-45B8-2D42-A5CF-DAE4D4C3CEE8}" presName="arrowAndChildren" presStyleCnt="0"/>
      <dgm:spPr/>
    </dgm:pt>
    <dgm:pt modelId="{C2FC0619-AEB8-6247-B8AD-1300E39CED89}" type="pres">
      <dgm:prSet presAssocID="{BE5C349D-45B8-2D42-A5CF-DAE4D4C3CEE8}" presName="parentTextArrow" presStyleLbl="node1" presStyleIdx="2" presStyleCnt="6"/>
      <dgm:spPr/>
    </dgm:pt>
    <dgm:pt modelId="{BCC25302-F760-6D43-8FA3-F8C772B9F7BA}" type="pres">
      <dgm:prSet presAssocID="{515E1F4D-B551-F74F-9E68-FDBEEAA6A587}" presName="sp" presStyleCnt="0"/>
      <dgm:spPr/>
    </dgm:pt>
    <dgm:pt modelId="{04CB8895-7487-9C49-B9C5-87E25D1CDC57}" type="pres">
      <dgm:prSet presAssocID="{7217CC8E-2DD1-1446-8B66-1B1F001EBE51}" presName="arrowAndChildren" presStyleCnt="0"/>
      <dgm:spPr/>
    </dgm:pt>
    <dgm:pt modelId="{42290046-4EA4-F34D-B23A-3B291E95AF0B}" type="pres">
      <dgm:prSet presAssocID="{7217CC8E-2DD1-1446-8B66-1B1F001EBE51}" presName="parentTextArrow" presStyleLbl="node1" presStyleIdx="3" presStyleCnt="6"/>
      <dgm:spPr/>
    </dgm:pt>
    <dgm:pt modelId="{092D0494-E418-414D-8F66-180DF3069522}" type="pres">
      <dgm:prSet presAssocID="{73DAA142-F53D-8E46-A717-45A30D5DA4ED}" presName="sp" presStyleCnt="0"/>
      <dgm:spPr/>
    </dgm:pt>
    <dgm:pt modelId="{6B2AFCCC-89EC-964B-BA74-6E9F11BE5A7F}" type="pres">
      <dgm:prSet presAssocID="{B0594BAE-3777-7D42-938B-AAF55BFAE174}" presName="arrowAndChildren" presStyleCnt="0"/>
      <dgm:spPr/>
    </dgm:pt>
    <dgm:pt modelId="{E4E64F88-AF89-C14B-A1B6-4DCCE1DA3ECF}" type="pres">
      <dgm:prSet presAssocID="{B0594BAE-3777-7D42-938B-AAF55BFAE174}" presName="parentTextArrow" presStyleLbl="node1" presStyleIdx="4" presStyleCnt="6"/>
      <dgm:spPr/>
    </dgm:pt>
    <dgm:pt modelId="{A2C6A596-012E-4144-85E0-2486A3CC6469}" type="pres">
      <dgm:prSet presAssocID="{157DEF95-2447-4A42-B6B2-BF5B6F3B4716}" presName="sp" presStyleCnt="0"/>
      <dgm:spPr/>
    </dgm:pt>
    <dgm:pt modelId="{44BA9D0E-DB2B-8A45-A4D6-E86F1484A7BC}" type="pres">
      <dgm:prSet presAssocID="{30239156-C4E7-F14F-BCC9-7C8BB64BE425}" presName="arrowAndChildren" presStyleCnt="0"/>
      <dgm:spPr/>
    </dgm:pt>
    <dgm:pt modelId="{5BFAF021-3E5F-D741-ACFE-5820D7173F7E}" type="pres">
      <dgm:prSet presAssocID="{30239156-C4E7-F14F-BCC9-7C8BB64BE425}" presName="parentTextArrow" presStyleLbl="node1" presStyleIdx="5" presStyleCnt="6"/>
      <dgm:spPr/>
    </dgm:pt>
  </dgm:ptLst>
  <dgm:cxnLst>
    <dgm:cxn modelId="{3EBFB062-0A73-AD41-A464-AE4056AD64EA}" type="presOf" srcId="{30239156-C4E7-F14F-BCC9-7C8BB64BE425}" destId="{5BFAF021-3E5F-D741-ACFE-5820D7173F7E}" srcOrd="0" destOrd="0" presId="urn:microsoft.com/office/officeart/2005/8/layout/process4"/>
    <dgm:cxn modelId="{F9047583-C718-FD47-BCEB-BC83546A438C}" srcId="{580ADDDF-1971-6D4E-9C4E-067948653CF0}" destId="{B0594BAE-3777-7D42-938B-AAF55BFAE174}" srcOrd="1" destOrd="0" parTransId="{C8AE816A-4B62-D548-B74F-B1F87FA9536B}" sibTransId="{73DAA142-F53D-8E46-A717-45A30D5DA4ED}"/>
    <dgm:cxn modelId="{E046B592-92CE-BF43-A2C7-25E331BD9CE8}" type="presOf" srcId="{13ED1375-016D-C14D-94B0-80F4949CA46F}" destId="{D0821125-F094-254C-8915-448546E9B018}" srcOrd="0" destOrd="0" presId="urn:microsoft.com/office/officeart/2005/8/layout/process4"/>
    <dgm:cxn modelId="{55673EA0-50DB-BC4C-BA70-1A115E84AF3F}" type="presOf" srcId="{B0594BAE-3777-7D42-938B-AAF55BFAE174}" destId="{E4E64F88-AF89-C14B-A1B6-4DCCE1DA3ECF}" srcOrd="0" destOrd="0" presId="urn:microsoft.com/office/officeart/2005/8/layout/process4"/>
    <dgm:cxn modelId="{FE1F94AB-B406-4444-8294-1F08E9171D29}" srcId="{580ADDDF-1971-6D4E-9C4E-067948653CF0}" destId="{BE5C349D-45B8-2D42-A5CF-DAE4D4C3CEE8}" srcOrd="3" destOrd="0" parTransId="{C2A1B43A-4E08-BA42-A7CC-FE1A80029950}" sibTransId="{FF793DCE-802A-1648-BED3-821A0938BED1}"/>
    <dgm:cxn modelId="{CFC412B2-C7C6-1045-85F8-9FE3CFA2FC52}" type="presOf" srcId="{BE5C349D-45B8-2D42-A5CF-DAE4D4C3CEE8}" destId="{C2FC0619-AEB8-6247-B8AD-1300E39CED89}" srcOrd="0" destOrd="0" presId="urn:microsoft.com/office/officeart/2005/8/layout/process4"/>
    <dgm:cxn modelId="{D94D03BB-D0AE-8E41-98DE-EF2B75F462E8}" type="presOf" srcId="{B9D0815D-810B-5245-BEBC-C5322D05C2D1}" destId="{D1138A32-34F4-C745-A2DD-5BC0A958F91F}" srcOrd="0" destOrd="0" presId="urn:microsoft.com/office/officeart/2005/8/layout/process4"/>
    <dgm:cxn modelId="{DBA077BC-1D7E-FD45-B855-7C7612655316}" srcId="{580ADDDF-1971-6D4E-9C4E-067948653CF0}" destId="{B9D0815D-810B-5245-BEBC-C5322D05C2D1}" srcOrd="4" destOrd="0" parTransId="{9652F1F6-CF13-664B-8D9B-10055C98BE5B}" sibTransId="{27D858B1-CFF1-9642-8F23-CD85CF3BCD1C}"/>
    <dgm:cxn modelId="{B4E6FBC0-FBF8-1B46-BD6F-F40D2F6C8F47}" srcId="{580ADDDF-1971-6D4E-9C4E-067948653CF0}" destId="{13ED1375-016D-C14D-94B0-80F4949CA46F}" srcOrd="5" destOrd="0" parTransId="{F1DA3E56-0860-F345-9657-B921881E39A5}" sibTransId="{377BE4C2-11B1-ED4D-A732-75DD0C698739}"/>
    <dgm:cxn modelId="{63AFF0C2-3F7A-4847-AEB4-D40D541E8404}" srcId="{580ADDDF-1971-6D4E-9C4E-067948653CF0}" destId="{30239156-C4E7-F14F-BCC9-7C8BB64BE425}" srcOrd="0" destOrd="0" parTransId="{500AE5EF-5CA6-604D-8399-0CFCAE51BF8C}" sibTransId="{157DEF95-2447-4A42-B6B2-BF5B6F3B4716}"/>
    <dgm:cxn modelId="{9218FAC6-E4C2-B04E-95F0-51DA70FF1CEC}" srcId="{580ADDDF-1971-6D4E-9C4E-067948653CF0}" destId="{7217CC8E-2DD1-1446-8B66-1B1F001EBE51}" srcOrd="2" destOrd="0" parTransId="{68123AA7-F687-DB43-9672-0F5A8A9C6AED}" sibTransId="{515E1F4D-B551-F74F-9E68-FDBEEAA6A587}"/>
    <dgm:cxn modelId="{CB4753D4-963C-4748-9F49-E95B7CEED7B6}" type="presOf" srcId="{7217CC8E-2DD1-1446-8B66-1B1F001EBE51}" destId="{42290046-4EA4-F34D-B23A-3B291E95AF0B}" srcOrd="0" destOrd="0" presId="urn:microsoft.com/office/officeart/2005/8/layout/process4"/>
    <dgm:cxn modelId="{01F163F4-4885-8743-B849-67880A8C22D5}" type="presOf" srcId="{580ADDDF-1971-6D4E-9C4E-067948653CF0}" destId="{49D03117-B9C4-5442-B29E-18628DEC7C43}" srcOrd="0" destOrd="0" presId="urn:microsoft.com/office/officeart/2005/8/layout/process4"/>
    <dgm:cxn modelId="{E0CF9559-3DB1-C847-A1FC-6BB3D54D4688}" type="presParOf" srcId="{49D03117-B9C4-5442-B29E-18628DEC7C43}" destId="{18F6BCB5-99C9-B54D-A68D-9827216B7E00}" srcOrd="0" destOrd="0" presId="urn:microsoft.com/office/officeart/2005/8/layout/process4"/>
    <dgm:cxn modelId="{00510627-ACCB-B141-809C-1794ADF236C6}" type="presParOf" srcId="{18F6BCB5-99C9-B54D-A68D-9827216B7E00}" destId="{D0821125-F094-254C-8915-448546E9B018}" srcOrd="0" destOrd="0" presId="urn:microsoft.com/office/officeart/2005/8/layout/process4"/>
    <dgm:cxn modelId="{FAC5D644-0933-1344-BAD9-E4699D4038A1}" type="presParOf" srcId="{49D03117-B9C4-5442-B29E-18628DEC7C43}" destId="{2DDF2B72-2A62-B749-9746-DE6858CE90D3}" srcOrd="1" destOrd="0" presId="urn:microsoft.com/office/officeart/2005/8/layout/process4"/>
    <dgm:cxn modelId="{7957E461-3F24-6A4F-B59D-EFFA5EE1DFD8}" type="presParOf" srcId="{49D03117-B9C4-5442-B29E-18628DEC7C43}" destId="{78A80D40-D77D-EC4D-8FD6-4EC78581A2D3}" srcOrd="2" destOrd="0" presId="urn:microsoft.com/office/officeart/2005/8/layout/process4"/>
    <dgm:cxn modelId="{0F33A085-7AB3-894C-B23E-C39B7F9DBDC9}" type="presParOf" srcId="{78A80D40-D77D-EC4D-8FD6-4EC78581A2D3}" destId="{D1138A32-34F4-C745-A2DD-5BC0A958F91F}" srcOrd="0" destOrd="0" presId="urn:microsoft.com/office/officeart/2005/8/layout/process4"/>
    <dgm:cxn modelId="{56146849-BFF2-4D43-BF19-27670DF4E867}" type="presParOf" srcId="{49D03117-B9C4-5442-B29E-18628DEC7C43}" destId="{EAE93615-DE54-3D46-8EA2-DA0236DF8099}" srcOrd="3" destOrd="0" presId="urn:microsoft.com/office/officeart/2005/8/layout/process4"/>
    <dgm:cxn modelId="{B5B7BF29-5FB0-4745-B47D-93CB8FF43599}" type="presParOf" srcId="{49D03117-B9C4-5442-B29E-18628DEC7C43}" destId="{688FEAEF-2ECE-F846-BB59-DEE7C5289103}" srcOrd="4" destOrd="0" presId="urn:microsoft.com/office/officeart/2005/8/layout/process4"/>
    <dgm:cxn modelId="{DB5C7387-E28D-034F-AFCC-37A67FB3451A}" type="presParOf" srcId="{688FEAEF-2ECE-F846-BB59-DEE7C5289103}" destId="{C2FC0619-AEB8-6247-B8AD-1300E39CED89}" srcOrd="0" destOrd="0" presId="urn:microsoft.com/office/officeart/2005/8/layout/process4"/>
    <dgm:cxn modelId="{6560B2B1-F3A5-8245-82D9-ED922EE27C26}" type="presParOf" srcId="{49D03117-B9C4-5442-B29E-18628DEC7C43}" destId="{BCC25302-F760-6D43-8FA3-F8C772B9F7BA}" srcOrd="5" destOrd="0" presId="urn:microsoft.com/office/officeart/2005/8/layout/process4"/>
    <dgm:cxn modelId="{BABE3199-EBAF-004D-BD18-0B9CA25258DA}" type="presParOf" srcId="{49D03117-B9C4-5442-B29E-18628DEC7C43}" destId="{04CB8895-7487-9C49-B9C5-87E25D1CDC57}" srcOrd="6" destOrd="0" presId="urn:microsoft.com/office/officeart/2005/8/layout/process4"/>
    <dgm:cxn modelId="{9EF6F976-330D-F54B-B91A-9C5209018BB1}" type="presParOf" srcId="{04CB8895-7487-9C49-B9C5-87E25D1CDC57}" destId="{42290046-4EA4-F34D-B23A-3B291E95AF0B}" srcOrd="0" destOrd="0" presId="urn:microsoft.com/office/officeart/2005/8/layout/process4"/>
    <dgm:cxn modelId="{4B360C77-1E19-964F-946A-19A630661F6E}" type="presParOf" srcId="{49D03117-B9C4-5442-B29E-18628DEC7C43}" destId="{092D0494-E418-414D-8F66-180DF3069522}" srcOrd="7" destOrd="0" presId="urn:microsoft.com/office/officeart/2005/8/layout/process4"/>
    <dgm:cxn modelId="{CC5D5603-6DD0-0A42-8409-2D80E73ED303}" type="presParOf" srcId="{49D03117-B9C4-5442-B29E-18628DEC7C43}" destId="{6B2AFCCC-89EC-964B-BA74-6E9F11BE5A7F}" srcOrd="8" destOrd="0" presId="urn:microsoft.com/office/officeart/2005/8/layout/process4"/>
    <dgm:cxn modelId="{5BF61A80-7452-FE40-9857-C0CFE2E88CFD}" type="presParOf" srcId="{6B2AFCCC-89EC-964B-BA74-6E9F11BE5A7F}" destId="{E4E64F88-AF89-C14B-A1B6-4DCCE1DA3ECF}" srcOrd="0" destOrd="0" presId="urn:microsoft.com/office/officeart/2005/8/layout/process4"/>
    <dgm:cxn modelId="{48D4851F-1097-3944-9948-001511031012}" type="presParOf" srcId="{49D03117-B9C4-5442-B29E-18628DEC7C43}" destId="{A2C6A596-012E-4144-85E0-2486A3CC6469}" srcOrd="9" destOrd="0" presId="urn:microsoft.com/office/officeart/2005/8/layout/process4"/>
    <dgm:cxn modelId="{65E75FBA-D1F6-7C49-8BCF-EC0FC21A2465}" type="presParOf" srcId="{49D03117-B9C4-5442-B29E-18628DEC7C43}" destId="{44BA9D0E-DB2B-8A45-A4D6-E86F1484A7BC}" srcOrd="10" destOrd="0" presId="urn:microsoft.com/office/officeart/2005/8/layout/process4"/>
    <dgm:cxn modelId="{4C957560-F596-3C46-A8EE-21891EC07E6B}" type="presParOf" srcId="{44BA9D0E-DB2B-8A45-A4D6-E86F1484A7BC}" destId="{5BFAF021-3E5F-D741-ACFE-5820D7173F7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21125-F094-254C-8915-448546E9B018}">
      <dsp:nvSpPr>
        <dsp:cNvPr id="0" name=""/>
        <dsp:cNvSpPr/>
      </dsp:nvSpPr>
      <dsp:spPr>
        <a:xfrm>
          <a:off x="0" y="4963286"/>
          <a:ext cx="5913120" cy="651428"/>
        </a:xfrm>
        <a:prstGeom prst="rec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33:</a:t>
          </a:r>
          <a:r>
            <a:rPr lang="en-US" sz="1500" kern="1200" dirty="0"/>
            <a:t> Awarded PhD in Plasma Physics</a:t>
          </a:r>
        </a:p>
      </dsp:txBody>
      <dsp:txXfrm>
        <a:off x="0" y="4963286"/>
        <a:ext cx="5913120" cy="651428"/>
      </dsp:txXfrm>
    </dsp:sp>
    <dsp:sp modelId="{D1138A32-34F4-C745-A2DD-5BC0A958F91F}">
      <dsp:nvSpPr>
        <dsp:cNvPr id="0" name=""/>
        <dsp:cNvSpPr/>
      </dsp:nvSpPr>
      <dsp:spPr>
        <a:xfrm rot="10800000">
          <a:off x="0" y="3971160"/>
          <a:ext cx="5913120" cy="1001897"/>
        </a:xfrm>
        <a:prstGeom prst="upArrowCallou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25: </a:t>
          </a:r>
          <a:r>
            <a:rPr lang="en-US" sz="1500" kern="1200" dirty="0"/>
            <a:t>Enrolled in BSc, Physics major</a:t>
          </a:r>
        </a:p>
      </dsp:txBody>
      <dsp:txXfrm rot="10800000">
        <a:off x="0" y="3971160"/>
        <a:ext cx="5913120" cy="651003"/>
      </dsp:txXfrm>
    </dsp:sp>
    <dsp:sp modelId="{C2FC0619-AEB8-6247-B8AD-1300E39CED89}">
      <dsp:nvSpPr>
        <dsp:cNvPr id="0" name=""/>
        <dsp:cNvSpPr/>
      </dsp:nvSpPr>
      <dsp:spPr>
        <a:xfrm rot="10800000">
          <a:off x="0" y="2979034"/>
          <a:ext cx="5913120" cy="1001897"/>
        </a:xfrm>
        <a:prstGeom prst="upArrowCallou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24: </a:t>
          </a:r>
          <a:r>
            <a:rPr lang="en-US" sz="1500" kern="1200" dirty="0"/>
            <a:t>Enrolled in night “bridging” course, decided halfway through that I would study physics because “space is cool”</a:t>
          </a:r>
        </a:p>
      </dsp:txBody>
      <dsp:txXfrm rot="10800000">
        <a:off x="0" y="2979034"/>
        <a:ext cx="5913120" cy="651003"/>
      </dsp:txXfrm>
    </dsp:sp>
    <dsp:sp modelId="{42290046-4EA4-F34D-B23A-3B291E95AF0B}">
      <dsp:nvSpPr>
        <dsp:cNvPr id="0" name=""/>
        <dsp:cNvSpPr/>
      </dsp:nvSpPr>
      <dsp:spPr>
        <a:xfrm rot="10800000">
          <a:off x="0" y="1986908"/>
          <a:ext cx="5913120" cy="1001897"/>
        </a:xfrm>
        <a:prstGeom prst="upArrowCallou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16 - 24: </a:t>
          </a:r>
          <a:r>
            <a:rPr lang="en-US" sz="1500" kern="1200" dirty="0"/>
            <a:t>Worked a variety of jobs (aesthetician, barista, retail store manager…) </a:t>
          </a:r>
        </a:p>
      </dsp:txBody>
      <dsp:txXfrm rot="10800000">
        <a:off x="0" y="1986908"/>
        <a:ext cx="5913120" cy="651003"/>
      </dsp:txXfrm>
    </dsp:sp>
    <dsp:sp modelId="{E4E64F88-AF89-C14B-A1B6-4DCCE1DA3ECF}">
      <dsp:nvSpPr>
        <dsp:cNvPr id="0" name=""/>
        <dsp:cNvSpPr/>
      </dsp:nvSpPr>
      <dsp:spPr>
        <a:xfrm rot="10800000">
          <a:off x="0" y="994782"/>
          <a:ext cx="5913120" cy="1001897"/>
        </a:xfrm>
        <a:prstGeom prst="upArrowCallou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16: </a:t>
          </a:r>
          <a:r>
            <a:rPr lang="en-US" sz="1500" kern="1200" dirty="0"/>
            <a:t>Dropped out of high school</a:t>
          </a:r>
        </a:p>
      </dsp:txBody>
      <dsp:txXfrm rot="10800000">
        <a:off x="0" y="994782"/>
        <a:ext cx="5913120" cy="651003"/>
      </dsp:txXfrm>
    </dsp:sp>
    <dsp:sp modelId="{5BFAF021-3E5F-D741-ACFE-5820D7173F7E}">
      <dsp:nvSpPr>
        <dsp:cNvPr id="0" name=""/>
        <dsp:cNvSpPr/>
      </dsp:nvSpPr>
      <dsp:spPr>
        <a:xfrm rot="10800000">
          <a:off x="0" y="2657"/>
          <a:ext cx="5913120" cy="1001897"/>
        </a:xfrm>
        <a:prstGeom prst="upArrowCallou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15: </a:t>
          </a:r>
          <a:r>
            <a:rPr lang="en-US" sz="1500" kern="1200" dirty="0"/>
            <a:t>Spent a year in Japan as an exchange student</a:t>
          </a:r>
        </a:p>
      </dsp:txBody>
      <dsp:txXfrm rot="10800000">
        <a:off x="0" y="2657"/>
        <a:ext cx="5913120" cy="6510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6/11/24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6/11/24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196923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Consider these assumptions: if we have no magnetic field, no thermal motion, we have a uniform ion background that’s frozen, only 1D motion, so say “left” and ”right” on this figure, and that the plasma extends forever in both directions. What happens when you displace electrons from a uniform background of ions? Well, the electric field that’s generated from the deviation from the equilibrium to restore the electrons to their original position, thus restoring “neutrality”. But because the electrons now have inertia, they will overshoot, and the repetition of this motion will oscillate at the plasma’s characteristic frequency: also called the plasma frequency. Let’s derive it. </a:t>
            </a:r>
          </a:p>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Given all of our assumptions, our set of equations is pretty simple: we need the electron equation of motion, which is just F=ma; the electron continuity equation to guarantee particle balance; and Poisson’s equation.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320026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a:t>
            </a:r>
            <a:r>
              <a:rPr lang="en-US" dirty="0" err="1"/>
              <a:t>linearise</a:t>
            </a:r>
            <a:r>
              <a:rPr lang="en-US" dirty="0"/>
              <a:t> the equations, and although this is a simple case, </a:t>
            </a:r>
            <a:r>
              <a:rPr lang="en-US" dirty="0" err="1"/>
              <a:t>linearisation</a:t>
            </a:r>
            <a:r>
              <a:rPr lang="en-US" dirty="0"/>
              <a:t> is something we use for cold plasma waves in general. The process of </a:t>
            </a:r>
            <a:r>
              <a:rPr lang="en-US" dirty="0" err="1"/>
              <a:t>linearisation</a:t>
            </a:r>
            <a:r>
              <a:rPr lang="en-US" dirty="0"/>
              <a:t> is to assume that the plasma quantities are made up of two pieces: a ”slow” or stationary piece; and a “fast” or oscillatory piece. </a:t>
            </a:r>
          </a:p>
          <a:p>
            <a:r>
              <a:rPr lang="en-US" dirty="0"/>
              <a:t>If you substitute the new expressions for the fields into the original equation, and in this case we also assume that the amplitude of the oscillatory part is small enough that we can neglect any higher order expressions, we are left with this set of equations on the right.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254620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because we’re assuming sinusoidal oscillations, we can take the Fourier transform of the fields. This leads to the equation set on the right, which is great, because there are three of them for our three “fast” scale quantities.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3872461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finally throw some algebra at the problem, which I’ll leave as an exercise for anyone who is interested, and we arrive at the expression for the plasma frequency, which only depends on the density. We did the derivation for electron motion because it was simple, but the concept is the same for any charged species.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274201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would have seen these types of waves before, it’s the same as the simple harmonic oscillation of a mass-spring system, where in that case it’s mechanical. The other place we see this type of oscillation is for charged particle motion around a B field </a:t>
            </a:r>
            <a:r>
              <a:rPr lang="en-US" dirty="0">
                <a:sym typeface="Wingdings" pitchFamily="2" charset="2"/>
              </a:rPr>
              <a:t> that wasn’t relevant for this derivation, but it will play an important role when we consider a </a:t>
            </a:r>
            <a:r>
              <a:rPr lang="en-US" dirty="0" err="1">
                <a:sym typeface="Wingdings" pitchFamily="2" charset="2"/>
              </a:rPr>
              <a:t>magnitised</a:t>
            </a:r>
            <a:r>
              <a:rPr lang="en-US" dirty="0">
                <a:sym typeface="Wingdings" pitchFamily="2" charset="2"/>
              </a:rPr>
              <a:t> plasma.</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1329461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take note of these two frequencies!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75383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that note, let’s throw a strong magnetic field into the system, like we would use in magnetically confined fusion.</a:t>
            </a:r>
          </a:p>
        </p:txBody>
      </p:sp>
      <p:sp>
        <p:nvSpPr>
          <p:cNvPr id="4" name="Slide Number Placeholder 3"/>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117755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look a little bit familiar, because we start at the same place as we did for the plasma oscillations, only this time we have a fluid equation of motion for a general species, and often multiple species at once, plus the full set of Maxwell’s equations. I’m not going to go through the full derivation here because it can be quite tedious, but the process is the same: we </a:t>
            </a:r>
            <a:r>
              <a:rPr lang="en-US" dirty="0" err="1"/>
              <a:t>linearise</a:t>
            </a:r>
            <a:r>
              <a:rPr lang="en-US" dirty="0"/>
              <a:t>, </a:t>
            </a:r>
            <a:r>
              <a:rPr lang="en-US" dirty="0" err="1"/>
              <a:t>fourier</a:t>
            </a:r>
            <a:r>
              <a:rPr lang="en-US" dirty="0"/>
              <a:t> transform, perform some algebra…</a:t>
            </a:r>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288395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come up with the cold plasma wave equation, where this capital K tensor is the cold plasma dielectric tensor, and don’t worry we’ll define these S’s, P’s, and D’s in a couple of slides. So if we expand that wave equation we come up with something that looks like this.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4219443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aside before we move on, regarding the subscripts on the refractive indices, when working in a plasma that has a strong confining field, it’s often convenient to describe the motion in reference to the magnetic field, and this is because the motion along and across fields is generally quite different.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38927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 with </a:t>
            </a:r>
            <a:r>
              <a:rPr lang="en-US" dirty="0" err="1"/>
              <a:t>tassie</a:t>
            </a:r>
            <a:r>
              <a:rPr lang="en-US" dirty="0"/>
              <a:t> devil, cool fact is that they are very blind! Me at the LAPD, Large Plasma Device, linear device at UCLA. Our first Monarch butterfly, name Marissa (reference to a game </a:t>
            </a:r>
            <a:r>
              <a:rPr lang="en-US" dirty="0" err="1"/>
              <a:t>npc</a:t>
            </a:r>
            <a:r>
              <a:rPr lang="en-US" dirty="0"/>
              <a:t>, let me know if you know who!). One of my </a:t>
            </a:r>
            <a:r>
              <a:rPr lang="en-US" dirty="0" err="1"/>
              <a:t>favourite</a:t>
            </a:r>
            <a:r>
              <a:rPr lang="en-US" dirty="0"/>
              <a:t> things to show off is what we call “winter” where I’m from in Aus. And anyone who knows me knows that these two boys are the </a:t>
            </a:r>
            <a:r>
              <a:rPr lang="en-US" dirty="0" err="1"/>
              <a:t>centre</a:t>
            </a:r>
            <a:r>
              <a:rPr lang="en-US" dirty="0"/>
              <a:t> of my life. Luigi and Buster are both rescued greyhounds, and as you can see Busty has only one eye… which he lost to glaucoma not long after his 2</a:t>
            </a:r>
            <a:r>
              <a:rPr lang="en-US" baseline="30000" dirty="0"/>
              <a:t>nd</a:t>
            </a:r>
            <a:r>
              <a:rPr lang="en-US" dirty="0"/>
              <a:t> birthday. Fun story, he lost his vision in the other eye one week after we adopted him, and it turns out he actually has an autoimmune disorder. But it doesn’t slow him down at all, he is our little wild boy. </a:t>
            </a:r>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706858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nontrivial solution to the matrix wave equation requires the determinant to be zero, and that is how we end up with the cold plasma dispersion relation, and we can find one each depending on whether we’re looking at parallel or perpendicular motions. </a:t>
            </a:r>
          </a:p>
          <a:p>
            <a:r>
              <a:rPr lang="en-US" dirty="0"/>
              <a:t>So here are these S, P, and D values from the dielectric tensor, and you can also see why I was pointing out the plasma and cyclotron frequencies </a:t>
            </a:r>
            <a:r>
              <a:rPr lang="en-US" dirty="0">
                <a:sym typeface="Wingdings" pitchFamily="2" charset="2"/>
              </a:rPr>
              <a:t> they are part of our dispersion relation!</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4008035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even care about the dispersion relation? Well, it can tell us a lot of important information about wave propagation in the plasma, two critical things being the wave cut-offs and resonances.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21</a:t>
            </a:fld>
            <a:endParaRPr lang="en-US" dirty="0"/>
          </a:p>
        </p:txBody>
      </p:sp>
    </p:spTree>
    <p:extLst>
      <p:ext uri="{BB962C8B-B14F-4D97-AF65-F5344CB8AC3E}">
        <p14:creationId xmlns:p14="http://schemas.microsoft.com/office/powerpoint/2010/main" val="379972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 go through every dispersion relation here, but I do have a list of the cold plasma waves, separated into their propagation direction relative to the B field and whether the wave is electrostatic or electromagnetic.</a:t>
            </a:r>
          </a:p>
        </p:txBody>
      </p:sp>
      <p:sp>
        <p:nvSpPr>
          <p:cNvPr id="4" name="Slide Number Placeholder 3"/>
          <p:cNvSpPr>
            <a:spLocks noGrp="1"/>
          </p:cNvSpPr>
          <p:nvPr>
            <p:ph type="sldNum" sz="quarter" idx="5"/>
          </p:nvPr>
        </p:nvSpPr>
        <p:spPr/>
        <p:txBody>
          <a:bodyPr/>
          <a:lstStyle/>
          <a:p>
            <a:fld id="{DBFF095A-F86B-4B29-8A9F-DF3D3D1F3E2A}" type="slidenum">
              <a:rPr lang="en-US" smtClean="0"/>
              <a:pPr/>
              <a:t>22</a:t>
            </a:fld>
            <a:endParaRPr lang="en-US" dirty="0"/>
          </a:p>
        </p:txBody>
      </p:sp>
    </p:spTree>
    <p:extLst>
      <p:ext uri="{BB962C8B-B14F-4D97-AF65-F5344CB8AC3E}">
        <p14:creationId xmlns:p14="http://schemas.microsoft.com/office/powerpoint/2010/main" val="3743624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take a couple of minutes to talk you through the CMA diagram though, which can be a super useful tool once you know how to read it. So it’s density vs magnetic field, and it shows in which ranges cut-offs and resonances occur. But it also shows something really cool that was hidden by the way we defined our coordinate system </a:t>
            </a:r>
            <a:r>
              <a:rPr lang="en-US" dirty="0">
                <a:sym typeface="Wingdings" pitchFamily="2" charset="2"/>
              </a:rPr>
              <a:t> waves aren’t just perpendicular or parallel, their angle to the B field can change. And that’s what these ovals and infinities are telling us: how the wave changes as it’s angle with the magnetic field changes. An example is in the starred region: at 0 degrees to the field, the L mode will propagate, but it transitions into the X mode as the angle approaches pi/2. Whereas the little </a:t>
            </a:r>
            <a:r>
              <a:rPr lang="en-US" dirty="0" err="1">
                <a:sym typeface="Wingdings" pitchFamily="2" charset="2"/>
              </a:rPr>
              <a:t>upways</a:t>
            </a:r>
            <a:r>
              <a:rPr lang="en-US" dirty="0">
                <a:sym typeface="Wingdings" pitchFamily="2" charset="2"/>
              </a:rPr>
              <a:t> infinity symbol tells us that the R mode will disappear as the angle goes from 0 to pi/2. So yes, the CMA diagram looks a mess, but it can actually be great to help </a:t>
            </a:r>
            <a:r>
              <a:rPr lang="en-US" dirty="0" err="1">
                <a:sym typeface="Wingdings" pitchFamily="2" charset="2"/>
              </a:rPr>
              <a:t>visualise</a:t>
            </a:r>
            <a:r>
              <a:rPr lang="en-US" dirty="0">
                <a:sym typeface="Wingdings" pitchFamily="2" charset="2"/>
              </a:rPr>
              <a:t> the complex wave dynamics. </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24</a:t>
            </a:fld>
            <a:endParaRPr lang="en-US" dirty="0"/>
          </a:p>
        </p:txBody>
      </p:sp>
    </p:spTree>
    <p:extLst>
      <p:ext uri="{BB962C8B-B14F-4D97-AF65-F5344CB8AC3E}">
        <p14:creationId xmlns:p14="http://schemas.microsoft.com/office/powerpoint/2010/main" val="624184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25</a:t>
            </a:fld>
            <a:endParaRPr lang="en-US" dirty="0"/>
          </a:p>
        </p:txBody>
      </p:sp>
    </p:spTree>
    <p:extLst>
      <p:ext uri="{BB962C8B-B14F-4D97-AF65-F5344CB8AC3E}">
        <p14:creationId xmlns:p14="http://schemas.microsoft.com/office/powerpoint/2010/main" val="19306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26</a:t>
            </a:fld>
            <a:endParaRPr lang="en-US" dirty="0"/>
          </a:p>
        </p:txBody>
      </p:sp>
    </p:spTree>
    <p:extLst>
      <p:ext uri="{BB962C8B-B14F-4D97-AF65-F5344CB8AC3E}">
        <p14:creationId xmlns:p14="http://schemas.microsoft.com/office/powerpoint/2010/main" val="171781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Mawson: katabatic wind speeds: mean (annual) 21 knots (24 mph),</a:t>
            </a:r>
            <a:r>
              <a:rPr lang="en-US" baseline="0" dirty="0"/>
              <a:t> prolonged periods of 50 knots (just under 60 mph), gusts of 130-140 knots (150-160 mph).</a:t>
            </a:r>
            <a:endParaRPr lang="en-US" dirty="0"/>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27</a:t>
            </a:fld>
            <a:endParaRPr lang="en-US" dirty="0"/>
          </a:p>
        </p:txBody>
      </p:sp>
    </p:spTree>
    <p:extLst>
      <p:ext uri="{BB962C8B-B14F-4D97-AF65-F5344CB8AC3E}">
        <p14:creationId xmlns:p14="http://schemas.microsoft.com/office/powerpoint/2010/main" val="2573412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28</a:t>
            </a:fld>
            <a:endParaRPr lang="en-US" dirty="0"/>
          </a:p>
        </p:txBody>
      </p:sp>
    </p:spTree>
    <p:extLst>
      <p:ext uri="{BB962C8B-B14F-4D97-AF65-F5344CB8AC3E}">
        <p14:creationId xmlns:p14="http://schemas.microsoft.com/office/powerpoint/2010/main" val="2247436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29</a:t>
            </a:fld>
            <a:endParaRPr lang="en-US" dirty="0"/>
          </a:p>
        </p:txBody>
      </p:sp>
    </p:spTree>
    <p:extLst>
      <p:ext uri="{BB962C8B-B14F-4D97-AF65-F5344CB8AC3E}">
        <p14:creationId xmlns:p14="http://schemas.microsoft.com/office/powerpoint/2010/main" val="3411222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Aim is to transfer wave energy into kinetic particle energy at the ion cyclotron resonance, similar to the wave we use wave energy to heat up food by resonating with the the vibrations of the molecules.</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30</a:t>
            </a:fld>
            <a:endParaRPr lang="en-US" dirty="0"/>
          </a:p>
        </p:txBody>
      </p:sp>
    </p:spTree>
    <p:extLst>
      <p:ext uri="{BB962C8B-B14F-4D97-AF65-F5344CB8AC3E}">
        <p14:creationId xmlns:p14="http://schemas.microsoft.com/office/powerpoint/2010/main" val="266051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397529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31</a:t>
            </a:fld>
            <a:endParaRPr lang="en-US" dirty="0"/>
          </a:p>
        </p:txBody>
      </p:sp>
    </p:spTree>
    <p:extLst>
      <p:ext uri="{BB962C8B-B14F-4D97-AF65-F5344CB8AC3E}">
        <p14:creationId xmlns:p14="http://schemas.microsoft.com/office/powerpoint/2010/main" val="2100927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cut offs and resonances, relative velocities. Typical plasma densities in the core</a:t>
            </a:r>
          </a:p>
        </p:txBody>
      </p:sp>
      <p:sp>
        <p:nvSpPr>
          <p:cNvPr id="4" name="Slide Number Placeholder 3"/>
          <p:cNvSpPr>
            <a:spLocks noGrp="1"/>
          </p:cNvSpPr>
          <p:nvPr>
            <p:ph type="sldNum" sz="quarter" idx="5"/>
          </p:nvPr>
        </p:nvSpPr>
        <p:spPr/>
        <p:txBody>
          <a:bodyPr/>
          <a:lstStyle/>
          <a:p>
            <a:fld id="{DBFF095A-F86B-4B29-8A9F-DF3D3D1F3E2A}" type="slidenum">
              <a:rPr lang="en-US" smtClean="0"/>
              <a:pPr/>
              <a:t>32</a:t>
            </a:fld>
            <a:endParaRPr lang="en-US" dirty="0"/>
          </a:p>
        </p:txBody>
      </p:sp>
    </p:spTree>
    <p:extLst>
      <p:ext uri="{BB962C8B-B14F-4D97-AF65-F5344CB8AC3E}">
        <p14:creationId xmlns:p14="http://schemas.microsoft.com/office/powerpoint/2010/main" val="914639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made bad assumptions/didn’t have the whole picture</a:t>
            </a:r>
          </a:p>
        </p:txBody>
      </p:sp>
      <p:sp>
        <p:nvSpPr>
          <p:cNvPr id="4" name="Slide Number Placeholder 3"/>
          <p:cNvSpPr>
            <a:spLocks noGrp="1"/>
          </p:cNvSpPr>
          <p:nvPr>
            <p:ph type="sldNum" sz="quarter" idx="5"/>
          </p:nvPr>
        </p:nvSpPr>
        <p:spPr/>
        <p:txBody>
          <a:bodyPr/>
          <a:lstStyle/>
          <a:p>
            <a:fld id="{DBFF095A-F86B-4B29-8A9F-DF3D3D1F3E2A}" type="slidenum">
              <a:rPr lang="en-US" smtClean="0"/>
              <a:pPr/>
              <a:t>33</a:t>
            </a:fld>
            <a:endParaRPr lang="en-US" dirty="0"/>
          </a:p>
        </p:txBody>
      </p:sp>
    </p:spTree>
    <p:extLst>
      <p:ext uri="{BB962C8B-B14F-4D97-AF65-F5344CB8AC3E}">
        <p14:creationId xmlns:p14="http://schemas.microsoft.com/office/powerpoint/2010/main" val="2720427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wave needs to tunnel through low density region where slow wave can propagate. Why is the slow wave bad? Because it has a large electric field component parallel to the B field…</a:t>
            </a:r>
          </a:p>
        </p:txBody>
      </p:sp>
      <p:sp>
        <p:nvSpPr>
          <p:cNvPr id="4" name="Slide Number Placeholder 3"/>
          <p:cNvSpPr>
            <a:spLocks noGrp="1"/>
          </p:cNvSpPr>
          <p:nvPr>
            <p:ph type="sldNum" sz="quarter" idx="5"/>
          </p:nvPr>
        </p:nvSpPr>
        <p:spPr/>
        <p:txBody>
          <a:bodyPr/>
          <a:lstStyle/>
          <a:p>
            <a:fld id="{DBFF095A-F86B-4B29-8A9F-DF3D3D1F3E2A}" type="slidenum">
              <a:rPr lang="en-US" smtClean="0"/>
              <a:pPr/>
              <a:t>34</a:t>
            </a:fld>
            <a:endParaRPr lang="en-US" dirty="0"/>
          </a:p>
        </p:txBody>
      </p:sp>
    </p:spTree>
    <p:extLst>
      <p:ext uri="{BB962C8B-B14F-4D97-AF65-F5344CB8AC3E}">
        <p14:creationId xmlns:p14="http://schemas.microsoft.com/office/powerpoint/2010/main" val="273802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35</a:t>
            </a:fld>
            <a:endParaRPr lang="en-US" dirty="0"/>
          </a:p>
        </p:txBody>
      </p:sp>
    </p:spTree>
    <p:extLst>
      <p:ext uri="{BB962C8B-B14F-4D97-AF65-F5344CB8AC3E}">
        <p14:creationId xmlns:p14="http://schemas.microsoft.com/office/powerpoint/2010/main" val="3312772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parallel is important here too, especially for the ponderomotive force.</a:t>
            </a:r>
          </a:p>
        </p:txBody>
      </p:sp>
      <p:sp>
        <p:nvSpPr>
          <p:cNvPr id="4" name="Slide Number Placeholder 3"/>
          <p:cNvSpPr>
            <a:spLocks noGrp="1"/>
          </p:cNvSpPr>
          <p:nvPr>
            <p:ph type="sldNum" sz="quarter" idx="5"/>
          </p:nvPr>
        </p:nvSpPr>
        <p:spPr/>
        <p:txBody>
          <a:bodyPr/>
          <a:lstStyle/>
          <a:p>
            <a:fld id="{DBFF095A-F86B-4B29-8A9F-DF3D3D1F3E2A}" type="slidenum">
              <a:rPr lang="en-US" smtClean="0"/>
              <a:pPr/>
              <a:t>36</a:t>
            </a:fld>
            <a:endParaRPr lang="en-US" dirty="0"/>
          </a:p>
        </p:txBody>
      </p:sp>
    </p:spTree>
    <p:extLst>
      <p:ext uri="{BB962C8B-B14F-4D97-AF65-F5344CB8AC3E}">
        <p14:creationId xmlns:p14="http://schemas.microsoft.com/office/powerpoint/2010/main" val="1090899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37</a:t>
            </a:fld>
            <a:endParaRPr lang="en-US" dirty="0"/>
          </a:p>
        </p:txBody>
      </p:sp>
    </p:spTree>
    <p:extLst>
      <p:ext uri="{BB962C8B-B14F-4D97-AF65-F5344CB8AC3E}">
        <p14:creationId xmlns:p14="http://schemas.microsoft.com/office/powerpoint/2010/main" val="1238467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38</a:t>
            </a:fld>
            <a:endParaRPr lang="en-US" dirty="0"/>
          </a:p>
        </p:txBody>
      </p:sp>
    </p:spTree>
    <p:extLst>
      <p:ext uri="{BB962C8B-B14F-4D97-AF65-F5344CB8AC3E}">
        <p14:creationId xmlns:p14="http://schemas.microsoft.com/office/powerpoint/2010/main" val="2445630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as simple as it sounds… wave </a:t>
            </a:r>
            <a:r>
              <a:rPr lang="en-US" dirty="0" err="1"/>
              <a:t>polarisation</a:t>
            </a:r>
            <a:r>
              <a:rPr lang="en-US" dirty="0"/>
              <a:t> </a:t>
            </a:r>
            <a:r>
              <a:rPr lang="en-US" dirty="0">
                <a:sym typeface="Wingdings" pitchFamily="2" charset="2"/>
              </a:rPr>
              <a:t> minority heating</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40</a:t>
            </a:fld>
            <a:endParaRPr lang="en-US" dirty="0"/>
          </a:p>
        </p:txBody>
      </p:sp>
    </p:spTree>
    <p:extLst>
      <p:ext uri="{BB962C8B-B14F-4D97-AF65-F5344CB8AC3E}">
        <p14:creationId xmlns:p14="http://schemas.microsoft.com/office/powerpoint/2010/main" val="390660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someone who came into my BSc without knowing a lick of trigonometry, I want you to know it’s okay if you don’t understand something the first time you read or hear it, for most of us, it takes time, and how much time is really individual!</a:t>
            </a:r>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408302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41171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some context for the talk. Plasmas are basically everywhere throughout the universe, and close to home we use plasma waves for a bunch of different things. And you can see my bias as someone with a background in space physics! But it’s the plasma in our atmosphere that give us this long-range communication without needing a direct line of sight </a:t>
            </a:r>
            <a:r>
              <a:rPr lang="en-US" dirty="0">
                <a:sym typeface="Wingdings" pitchFamily="2" charset="2"/>
              </a:rPr>
              <a:t> these reflections are caused by the plasma properties in the ionospheric layers. </a:t>
            </a:r>
          </a:p>
          <a:p>
            <a:r>
              <a:rPr lang="en-US" dirty="0">
                <a:sym typeface="Wingdings" pitchFamily="2" charset="2"/>
              </a:rPr>
              <a:t>Plasma waves are also responsible for transporting energy from the solar wind into the magnetosphere, driving a lot of geomagnetic storms – but we can also use measurements of the magnetospheric fields to probe regions like the radiation belts, which is important for any satellites that need to pass through the area. </a:t>
            </a:r>
          </a:p>
          <a:p>
            <a:r>
              <a:rPr lang="en-US" dirty="0">
                <a:sym typeface="Wingdings" pitchFamily="2" charset="2"/>
              </a:rPr>
              <a:t>And lastly, the topic of this SULI summer school, waves are used a lot in fusion plasmas. I have one example written here because it’s the one I’m most familiar with, but let me guarantee you this hardly scrapes the surface!</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32823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waves part of plasma waves. So in a vacuum (we call it) there’s a couple of different types of wave: we have the longitudinal wave, or what we would call a compressional wave, that describes something like a sound wave, where the particle motion is in the same direction as the wave; and the transverse wave, or the shear wave, where the motion is perpendicular to the direction of propagation. There are a few pretty standard characteristics we use to describe either type of wave, and you’re probably familiar with them, like the amplitude, the wavelength, and the frequency. So when describing plasma waves we usually the wavenumber k and the angular frequency omega. There’s also the velocity of the wave, well two velocities: the phase velocity, which just tracks the wavefront, and the group velocity, which is useful when you have a wave with multiple frequencies (this is the one that carries information, i.e., can’t be larger than c). </a:t>
            </a:r>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52655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include the “plasma” part of plasma waves. The main difference with a plasma is that collisions aren’t the main force that drives the waves, like the sound wave example from the previous slide. In fact, in a </a:t>
            </a:r>
            <a:r>
              <a:rPr lang="en-US" dirty="0" err="1"/>
              <a:t>collisionless</a:t>
            </a:r>
            <a:r>
              <a:rPr lang="en-US" dirty="0"/>
              <a:t> plasma you can completely neglect any particle collisions and consider only the electromagnetic forces. </a:t>
            </a:r>
          </a:p>
          <a:p>
            <a:r>
              <a:rPr lang="en-US" dirty="0"/>
              <a:t>Now I know we’re not covering this today, but I want to mention single particle and fluid drifts as well because these are also really important and interesting plasma phenomena that can drive their own set of forces as well! In a fluid description of a plasma, we use what’s called the guiding </a:t>
            </a:r>
            <a:r>
              <a:rPr lang="en-US" dirty="0" err="1"/>
              <a:t>centre</a:t>
            </a:r>
            <a:r>
              <a:rPr lang="en-US" dirty="0"/>
              <a:t> to describe drifts: we leave the rest to full gyrokinetic and </a:t>
            </a:r>
            <a:r>
              <a:rPr lang="en-US" dirty="0" err="1"/>
              <a:t>gyrofluid</a:t>
            </a:r>
            <a:r>
              <a:rPr lang="en-US" dirty="0"/>
              <a:t> codes.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60999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talk about the simplest case of motion within a plasma. </a:t>
            </a:r>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3236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8"/>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6955071" y="6534958"/>
            <a:ext cx="5162169" cy="261860"/>
          </a:xfrm>
          <a:prstGeom prst="rect">
            <a:avLst/>
          </a:prstGeom>
          <a:ln/>
        </p:spPr>
        <p:txBody>
          <a:bodyPr anchor="ctr"/>
          <a:lstStyle/>
          <a:p>
            <a:pPr algn="r"/>
            <a:r>
              <a:rPr lang="en-US" sz="1000" dirty="0">
                <a:solidFill>
                  <a:srgbClr val="BFBFBF"/>
                </a:solidFill>
                <a:latin typeface="+mn-lt"/>
                <a:cs typeface="Arial" pitchFamily="34" charset="0"/>
              </a:rPr>
              <a:t>Plasma Waves, Introduction to Plasma and Fusion Course, PPPL, 12</a:t>
            </a:r>
            <a:r>
              <a:rPr lang="en-US" sz="1000" baseline="30000" dirty="0">
                <a:solidFill>
                  <a:srgbClr val="BFBFBF"/>
                </a:solidFill>
                <a:latin typeface="+mn-lt"/>
                <a:cs typeface="Arial" pitchFamily="34" charset="0"/>
              </a:rPr>
              <a:t>th</a:t>
            </a:r>
            <a:r>
              <a:rPr lang="en-US" sz="1000" dirty="0">
                <a:solidFill>
                  <a:srgbClr val="BFBFBF"/>
                </a:solidFill>
                <a:latin typeface="+mn-lt"/>
                <a:cs typeface="Arial" pitchFamily="34" charset="0"/>
              </a:rPr>
              <a:t> June 2024</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21.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21.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6.png"/><Relationship Id="rId4" Type="http://schemas.openxmlformats.org/officeDocument/2006/relationships/image" Target="../media/image47.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notesSlide" Target="../notesSlides/notesSlide26.xml"/><Relationship Id="rId9" Type="http://schemas.openxmlformats.org/officeDocument/2006/relationships/image" Target="../media/image6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EF93-DE48-5442-870D-943F375717DA}"/>
              </a:ext>
            </a:extLst>
          </p:cNvPr>
          <p:cNvSpPr>
            <a:spLocks noGrp="1"/>
          </p:cNvSpPr>
          <p:nvPr>
            <p:ph type="ctrTitle"/>
          </p:nvPr>
        </p:nvSpPr>
        <p:spPr>
          <a:xfrm>
            <a:off x="428736" y="1388962"/>
            <a:ext cx="8678194" cy="535531"/>
          </a:xfrm>
        </p:spPr>
        <p:txBody>
          <a:bodyPr/>
          <a:lstStyle/>
          <a:p>
            <a:r>
              <a:rPr lang="en-US" dirty="0"/>
              <a:t>Plasma Waves</a:t>
            </a:r>
          </a:p>
        </p:txBody>
      </p:sp>
      <p:sp>
        <p:nvSpPr>
          <p:cNvPr id="3" name="Subtitle 2">
            <a:extLst>
              <a:ext uri="{FF2B5EF4-FFF2-40B4-BE49-F238E27FC236}">
                <a16:creationId xmlns:a16="http://schemas.microsoft.com/office/drawing/2014/main" id="{3C273FE8-692F-1E45-8F88-6FBEEB088B32}"/>
              </a:ext>
            </a:extLst>
          </p:cNvPr>
          <p:cNvSpPr>
            <a:spLocks noGrp="1"/>
          </p:cNvSpPr>
          <p:nvPr>
            <p:ph type="subTitle" idx="1"/>
          </p:nvPr>
        </p:nvSpPr>
        <p:spPr/>
        <p:txBody>
          <a:bodyPr/>
          <a:lstStyle/>
          <a:p>
            <a:r>
              <a:rPr lang="en-US" dirty="0"/>
              <a:t>R. L. Barnett</a:t>
            </a:r>
          </a:p>
          <a:p>
            <a:r>
              <a:rPr lang="en-US" dirty="0"/>
              <a:t>Introduction to Fusion Energy and Plasma Physics Course, </a:t>
            </a:r>
          </a:p>
          <a:p>
            <a:r>
              <a:rPr lang="en-US" dirty="0"/>
              <a:t>SULI, June 12</a:t>
            </a:r>
            <a:r>
              <a:rPr lang="en-US" baseline="30000" dirty="0"/>
              <a:t>th</a:t>
            </a:r>
            <a:r>
              <a:rPr lang="en-US" dirty="0"/>
              <a:t>, 2024.</a:t>
            </a:r>
          </a:p>
        </p:txBody>
      </p:sp>
    </p:spTree>
    <p:extLst>
      <p:ext uri="{BB962C8B-B14F-4D97-AF65-F5344CB8AC3E}">
        <p14:creationId xmlns:p14="http://schemas.microsoft.com/office/powerpoint/2010/main" val="417264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descr="A group of circles with white crosses&#10;&#10;Description automatically generated">
            <a:extLst>
              <a:ext uri="{FF2B5EF4-FFF2-40B4-BE49-F238E27FC236}">
                <a16:creationId xmlns:a16="http://schemas.microsoft.com/office/drawing/2014/main" id="{3D31EADC-D1F1-6E52-6980-76244D89A949}"/>
              </a:ext>
            </a:extLst>
          </p:cNvPr>
          <p:cNvPicPr>
            <a:picLocks noChangeAspect="1"/>
          </p:cNvPicPr>
          <p:nvPr/>
        </p:nvPicPr>
        <p:blipFill>
          <a:blip r:embed="rId3"/>
          <a:stretch>
            <a:fillRect/>
          </a:stretch>
        </p:blipFill>
        <p:spPr>
          <a:xfrm>
            <a:off x="519235" y="1205523"/>
            <a:ext cx="4508280" cy="3718169"/>
          </a:xfrm>
          <a:prstGeom prst="rect">
            <a:avLst/>
          </a:prstGeom>
        </p:spPr>
      </p:pic>
      <p:pic>
        <p:nvPicPr>
          <p:cNvPr id="216" name="Picture 215" descr="A group of circles with white crosses&#10;&#10;Description automatically generated">
            <a:extLst>
              <a:ext uri="{FF2B5EF4-FFF2-40B4-BE49-F238E27FC236}">
                <a16:creationId xmlns:a16="http://schemas.microsoft.com/office/drawing/2014/main" id="{D359D6D6-E5A3-C8B6-C3C1-4CAA012B5221}"/>
              </a:ext>
            </a:extLst>
          </p:cNvPr>
          <p:cNvPicPr>
            <a:picLocks noChangeAspect="1"/>
          </p:cNvPicPr>
          <p:nvPr/>
        </p:nvPicPr>
        <p:blipFill>
          <a:blip r:embed="rId4"/>
          <a:stretch>
            <a:fillRect/>
          </a:stretch>
        </p:blipFill>
        <p:spPr>
          <a:xfrm>
            <a:off x="519235" y="1205522"/>
            <a:ext cx="4508280" cy="3718169"/>
          </a:xfrm>
          <a:prstGeom prst="rect">
            <a:avLst/>
          </a:prstGeom>
        </p:spPr>
      </p:pic>
      <p:sp>
        <p:nvSpPr>
          <p:cNvPr id="2" name="Title 1">
            <a:extLst>
              <a:ext uri="{FF2B5EF4-FFF2-40B4-BE49-F238E27FC236}">
                <a16:creationId xmlns:a16="http://schemas.microsoft.com/office/drawing/2014/main" id="{7CAB7EE9-5E65-A1BC-AFEE-D6EBC24E9BD5}"/>
              </a:ext>
            </a:extLst>
          </p:cNvPr>
          <p:cNvSpPr>
            <a:spLocks noGrp="1"/>
          </p:cNvSpPr>
          <p:nvPr>
            <p:ph type="title"/>
          </p:nvPr>
        </p:nvSpPr>
        <p:spPr/>
        <p:txBody>
          <a:bodyPr/>
          <a:lstStyle/>
          <a:p>
            <a:r>
              <a:rPr lang="en-US" dirty="0"/>
              <a:t>Plasma oscillations</a:t>
            </a:r>
          </a:p>
        </p:txBody>
      </p:sp>
      <p:pic>
        <p:nvPicPr>
          <p:cNvPr id="217" name="Picture 216" descr="A group of circles with white crosses&#10;&#10;Description automatically generated">
            <a:extLst>
              <a:ext uri="{FF2B5EF4-FFF2-40B4-BE49-F238E27FC236}">
                <a16:creationId xmlns:a16="http://schemas.microsoft.com/office/drawing/2014/main" id="{6883DC1B-2089-3C4A-D878-9128C3D7E560}"/>
              </a:ext>
            </a:extLst>
          </p:cNvPr>
          <p:cNvPicPr>
            <a:picLocks noChangeAspect="1"/>
          </p:cNvPicPr>
          <p:nvPr/>
        </p:nvPicPr>
        <p:blipFill>
          <a:blip r:embed="rId3"/>
          <a:stretch>
            <a:fillRect/>
          </a:stretch>
        </p:blipFill>
        <p:spPr>
          <a:xfrm>
            <a:off x="519235" y="1205521"/>
            <a:ext cx="4508280" cy="3718169"/>
          </a:xfrm>
          <a:prstGeom prst="rect">
            <a:avLst/>
          </a:prstGeom>
        </p:spPr>
      </p:pic>
      <p:pic>
        <p:nvPicPr>
          <p:cNvPr id="212" name="Picture 211" descr="A screenshot of a computer&#10;&#10;Description automatically generated">
            <a:extLst>
              <a:ext uri="{FF2B5EF4-FFF2-40B4-BE49-F238E27FC236}">
                <a16:creationId xmlns:a16="http://schemas.microsoft.com/office/drawing/2014/main" id="{C775CD33-1F01-476C-F668-6A0C7A9C7002}"/>
              </a:ext>
            </a:extLst>
          </p:cNvPr>
          <p:cNvPicPr>
            <a:picLocks noChangeAspect="1"/>
          </p:cNvPicPr>
          <p:nvPr/>
        </p:nvPicPr>
        <p:blipFill>
          <a:blip r:embed="rId5"/>
          <a:stretch>
            <a:fillRect/>
          </a:stretch>
        </p:blipFill>
        <p:spPr>
          <a:xfrm>
            <a:off x="519235" y="1205520"/>
            <a:ext cx="4508280" cy="3718169"/>
          </a:xfrm>
          <a:prstGeom prst="rect">
            <a:avLst/>
          </a:prstGeom>
        </p:spPr>
      </p:pic>
      <p:pic>
        <p:nvPicPr>
          <p:cNvPr id="125" name="Picture 124" descr="A group of circles with white crosses&#10;&#10;Description automatically generated">
            <a:extLst>
              <a:ext uri="{FF2B5EF4-FFF2-40B4-BE49-F238E27FC236}">
                <a16:creationId xmlns:a16="http://schemas.microsoft.com/office/drawing/2014/main" id="{6B11211B-56DA-A46A-F5B1-1BD18FC08BB5}"/>
              </a:ext>
            </a:extLst>
          </p:cNvPr>
          <p:cNvPicPr>
            <a:picLocks noChangeAspect="1"/>
          </p:cNvPicPr>
          <p:nvPr/>
        </p:nvPicPr>
        <p:blipFill rotWithShape="1">
          <a:blip r:embed="rId6"/>
          <a:srcRect l="16000" r="16017" b="-359"/>
          <a:stretch/>
        </p:blipFill>
        <p:spPr>
          <a:xfrm>
            <a:off x="519235" y="1205519"/>
            <a:ext cx="4480560" cy="3723702"/>
          </a:xfrm>
          <a:prstGeom prst="rect">
            <a:avLst/>
          </a:prstGeom>
        </p:spPr>
      </p:pic>
      <p:cxnSp>
        <p:nvCxnSpPr>
          <p:cNvPr id="219" name="Straight Arrow Connector 218">
            <a:extLst>
              <a:ext uri="{FF2B5EF4-FFF2-40B4-BE49-F238E27FC236}">
                <a16:creationId xmlns:a16="http://schemas.microsoft.com/office/drawing/2014/main" id="{E9A03CF4-C32A-7995-760F-4CE719CD13A9}"/>
              </a:ext>
            </a:extLst>
          </p:cNvPr>
          <p:cNvCxnSpPr/>
          <p:nvPr/>
        </p:nvCxnSpPr>
        <p:spPr>
          <a:xfrm>
            <a:off x="2153265" y="5614219"/>
            <a:ext cx="1307690" cy="0"/>
          </a:xfrm>
          <a:prstGeom prst="straightConnector1">
            <a:avLst/>
          </a:prstGeom>
          <a:ln w="28575">
            <a:solidFill>
              <a:schemeClr val="accent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E65153EC-C00F-4991-CEDF-7570DE976678}"/>
              </a:ext>
            </a:extLst>
          </p:cNvPr>
          <p:cNvSpPr txBox="1"/>
          <p:nvPr/>
        </p:nvSpPr>
        <p:spPr>
          <a:xfrm>
            <a:off x="2634627" y="5059354"/>
            <a:ext cx="344966" cy="424732"/>
          </a:xfrm>
          <a:prstGeom prst="rect">
            <a:avLst/>
          </a:prstGeom>
          <a:noFill/>
        </p:spPr>
        <p:txBody>
          <a:bodyPr wrap="none" rtlCol="0">
            <a:spAutoFit/>
          </a:bodyPr>
          <a:lstStyle/>
          <a:p>
            <a:pPr algn="l">
              <a:lnSpc>
                <a:spcPct val="90000"/>
              </a:lnSpc>
            </a:pPr>
            <a:r>
              <a:rPr lang="en-US" sz="2400" b="1" dirty="0">
                <a:solidFill>
                  <a:schemeClr val="accent1">
                    <a:lumMod val="50000"/>
                  </a:schemeClr>
                </a:solidFill>
                <a:latin typeface="+mn-lt"/>
              </a:rPr>
              <a:t>E</a:t>
            </a:r>
            <a:endParaRPr lang="en-US" b="1" dirty="0">
              <a:solidFill>
                <a:schemeClr val="accent1">
                  <a:lumMod val="50000"/>
                </a:schemeClr>
              </a:solidFill>
              <a:latin typeface="+mn-lt"/>
            </a:endParaRPr>
          </a:p>
        </p:txBody>
      </p:sp>
      <p:cxnSp>
        <p:nvCxnSpPr>
          <p:cNvPr id="221" name="Straight Arrow Connector 220">
            <a:extLst>
              <a:ext uri="{FF2B5EF4-FFF2-40B4-BE49-F238E27FC236}">
                <a16:creationId xmlns:a16="http://schemas.microsoft.com/office/drawing/2014/main" id="{EC704BBA-A4A2-2DB1-DD8E-2A075EFC2694}"/>
              </a:ext>
            </a:extLst>
          </p:cNvPr>
          <p:cNvCxnSpPr>
            <a:cxnSpLocks/>
          </p:cNvCxnSpPr>
          <p:nvPr/>
        </p:nvCxnSpPr>
        <p:spPr>
          <a:xfrm flipH="1">
            <a:off x="2133601" y="5619140"/>
            <a:ext cx="1307690" cy="0"/>
          </a:xfrm>
          <a:prstGeom prst="straightConnector1">
            <a:avLst/>
          </a:prstGeom>
          <a:ln w="28575">
            <a:solidFill>
              <a:schemeClr val="accent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D49F3F20-F48D-AFE8-1943-1E3221448A0C}"/>
              </a:ext>
            </a:extLst>
          </p:cNvPr>
          <p:cNvSpPr txBox="1"/>
          <p:nvPr/>
        </p:nvSpPr>
        <p:spPr>
          <a:xfrm>
            <a:off x="4651273" y="1075386"/>
            <a:ext cx="5997064" cy="3610219"/>
          </a:xfrm>
          <a:prstGeom prst="rect">
            <a:avLst/>
          </a:prstGeom>
          <a:noFill/>
        </p:spPr>
        <p:txBody>
          <a:bodyPr wrap="square" rtlCol="0">
            <a:spAutoFit/>
          </a:bodyPr>
          <a:lstStyle/>
          <a:p>
            <a:pPr marL="342900" indent="-342900" algn="l">
              <a:lnSpc>
                <a:spcPct val="90000"/>
              </a:lnSpc>
              <a:buFont typeface="Arial" panose="020B0604020202020204" pitchFamily="34" charset="0"/>
              <a:buChar char="•"/>
            </a:pPr>
            <a:r>
              <a:rPr lang="en-US" sz="2400" dirty="0">
                <a:latin typeface="+mn-lt"/>
              </a:rPr>
              <a:t>Let’s find the oscillation frequency.</a:t>
            </a:r>
          </a:p>
          <a:p>
            <a:pPr marL="342900" indent="-342900" algn="l">
              <a:lnSpc>
                <a:spcPct val="90000"/>
              </a:lnSpc>
              <a:buFont typeface="Arial" panose="020B0604020202020204" pitchFamily="34" charset="0"/>
              <a:buChar char="•"/>
            </a:pPr>
            <a:endParaRPr lang="en-US" sz="2400" dirty="0">
              <a:latin typeface="+mn-lt"/>
            </a:endParaRPr>
          </a:p>
          <a:p>
            <a:pPr marL="342900" indent="-342900" algn="l">
              <a:lnSpc>
                <a:spcPct val="90000"/>
              </a:lnSpc>
              <a:buFont typeface="Arial" panose="020B0604020202020204" pitchFamily="34" charset="0"/>
              <a:buChar char="•"/>
            </a:pPr>
            <a:r>
              <a:rPr lang="en-US" sz="2400" dirty="0">
                <a:latin typeface="+mn-lt"/>
              </a:rPr>
              <a:t>Assumptions: </a:t>
            </a:r>
          </a:p>
          <a:p>
            <a:pPr marL="914400" lvl="1" indent="-457200">
              <a:lnSpc>
                <a:spcPct val="90000"/>
              </a:lnSpc>
              <a:buFont typeface="+mj-lt"/>
              <a:buAutoNum type="arabicPeriod"/>
            </a:pPr>
            <a:r>
              <a:rPr lang="en-US" sz="2000" dirty="0">
                <a:latin typeface="+mn-lt"/>
              </a:rPr>
              <a:t>No thermal motion</a:t>
            </a:r>
          </a:p>
          <a:p>
            <a:pPr marL="914400" lvl="1" indent="-457200">
              <a:lnSpc>
                <a:spcPct val="90000"/>
              </a:lnSpc>
              <a:buFont typeface="+mj-lt"/>
              <a:buAutoNum type="arabicPeriod"/>
            </a:pPr>
            <a:r>
              <a:rPr lang="en-US" sz="2000" dirty="0">
                <a:latin typeface="+mn-lt"/>
              </a:rPr>
              <a:t>No ion motion</a:t>
            </a:r>
          </a:p>
          <a:p>
            <a:pPr marL="914400" lvl="1" indent="-457200">
              <a:lnSpc>
                <a:spcPct val="90000"/>
              </a:lnSpc>
              <a:buFont typeface="+mj-lt"/>
              <a:buAutoNum type="arabicPeriod"/>
            </a:pPr>
            <a:r>
              <a:rPr lang="en-US" sz="2000" dirty="0">
                <a:latin typeface="+mn-lt"/>
              </a:rPr>
              <a:t>Infinite plasma</a:t>
            </a:r>
          </a:p>
          <a:p>
            <a:pPr marL="914400" lvl="1" indent="-457200">
              <a:lnSpc>
                <a:spcPct val="90000"/>
              </a:lnSpc>
              <a:buFont typeface="+mj-lt"/>
              <a:buAutoNum type="arabicPeriod"/>
            </a:pPr>
            <a:r>
              <a:rPr lang="en-US" sz="2000" dirty="0">
                <a:latin typeface="+mn-lt"/>
              </a:rPr>
              <a:t>Motion only in 1D</a:t>
            </a:r>
          </a:p>
          <a:p>
            <a:pPr marL="800100" lvl="1" indent="-342900">
              <a:lnSpc>
                <a:spcPct val="90000"/>
              </a:lnSpc>
              <a:buFont typeface="Arial" panose="020B0604020202020204" pitchFamily="34" charset="0"/>
              <a:buChar char="•"/>
            </a:pPr>
            <a:endParaRPr lang="en-US" sz="2400" dirty="0">
              <a:latin typeface="+mn-lt"/>
            </a:endParaRPr>
          </a:p>
          <a:p>
            <a:pPr marL="342900" indent="-342900">
              <a:lnSpc>
                <a:spcPct val="90000"/>
              </a:lnSpc>
              <a:buFont typeface="Arial" panose="020B0604020202020204" pitchFamily="34" charset="0"/>
              <a:buChar char="•"/>
            </a:pPr>
            <a:r>
              <a:rPr lang="en-US" sz="2400" dirty="0">
                <a:latin typeface="+mn-lt"/>
              </a:rPr>
              <a:t>Need to solve the following:</a:t>
            </a:r>
          </a:p>
          <a:p>
            <a:pPr>
              <a:lnSpc>
                <a:spcPct val="90000"/>
              </a:lnSpc>
            </a:pPr>
            <a:endParaRPr lang="en-US" dirty="0">
              <a:latin typeface="+mn-lt"/>
            </a:endParaRPr>
          </a:p>
          <a:p>
            <a:pPr>
              <a:lnSpc>
                <a:spcPct val="90000"/>
              </a:lnSpc>
            </a:pPr>
            <a:endParaRPr lang="en-US" dirty="0">
              <a:latin typeface="+mn-lt"/>
            </a:endParaRPr>
          </a:p>
          <a:p>
            <a:pPr>
              <a:lnSpc>
                <a:spcPct val="90000"/>
              </a:lnSpc>
            </a:pPr>
            <a:endParaRPr lang="en-US" dirty="0">
              <a:latin typeface="+mn-lt"/>
            </a:endParaRPr>
          </a:p>
        </p:txBody>
      </p:sp>
      <p:pic>
        <p:nvPicPr>
          <p:cNvPr id="225" name="Picture 224" descr="A black background with a black square&#10;&#10;Description automatically generated with medium confidence">
            <a:extLst>
              <a:ext uri="{FF2B5EF4-FFF2-40B4-BE49-F238E27FC236}">
                <a16:creationId xmlns:a16="http://schemas.microsoft.com/office/drawing/2014/main" id="{58FFD197-F56F-38AC-2B99-22BF887E7A54}"/>
              </a:ext>
            </a:extLst>
          </p:cNvPr>
          <p:cNvPicPr>
            <a:picLocks noChangeAspect="1"/>
          </p:cNvPicPr>
          <p:nvPr/>
        </p:nvPicPr>
        <p:blipFill>
          <a:blip r:embed="rId7"/>
          <a:stretch>
            <a:fillRect/>
          </a:stretch>
        </p:blipFill>
        <p:spPr>
          <a:xfrm>
            <a:off x="5615450" y="4197283"/>
            <a:ext cx="5032887" cy="2148873"/>
          </a:xfrm>
          <a:prstGeom prst="rect">
            <a:avLst/>
          </a:prstGeom>
        </p:spPr>
      </p:pic>
      <p:sp>
        <p:nvSpPr>
          <p:cNvPr id="226" name="Rectangle 225">
            <a:extLst>
              <a:ext uri="{FF2B5EF4-FFF2-40B4-BE49-F238E27FC236}">
                <a16:creationId xmlns:a16="http://schemas.microsoft.com/office/drawing/2014/main" id="{262DFA80-19E4-5032-BF88-46069FEF9FC5}"/>
              </a:ext>
            </a:extLst>
          </p:cNvPr>
          <p:cNvSpPr/>
          <p:nvPr/>
        </p:nvSpPr>
        <p:spPr>
          <a:xfrm>
            <a:off x="5466735" y="4041058"/>
            <a:ext cx="5397910" cy="2487561"/>
          </a:xfrm>
          <a:prstGeom prst="rect">
            <a:avLst/>
          </a:prstGeom>
          <a:solidFill>
            <a:schemeClr val="accent1">
              <a:lumMod val="50000"/>
              <a:alpha val="23732"/>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64114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2FCF-DF8E-5F15-5B04-2A672A778826}"/>
              </a:ext>
            </a:extLst>
          </p:cNvPr>
          <p:cNvSpPr>
            <a:spLocks noGrp="1"/>
          </p:cNvSpPr>
          <p:nvPr>
            <p:ph type="title"/>
          </p:nvPr>
        </p:nvSpPr>
        <p:spPr>
          <a:xfrm>
            <a:off x="429767" y="274320"/>
            <a:ext cx="11430000" cy="978729"/>
          </a:xfrm>
        </p:spPr>
        <p:txBody>
          <a:bodyPr/>
          <a:lstStyle/>
          <a:p>
            <a:r>
              <a:rPr lang="en-US" dirty="0" err="1"/>
              <a:t>Linearisation</a:t>
            </a:r>
            <a:r>
              <a:rPr lang="en-US" dirty="0"/>
              <a:t> is a key concept for deriving plasma quantities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970882-C61A-3BD1-BFAA-D263241D325D}"/>
                  </a:ext>
                </a:extLst>
              </p:cNvPr>
              <p:cNvSpPr>
                <a:spLocks noGrp="1"/>
              </p:cNvSpPr>
              <p:nvPr>
                <p:ph idx="1"/>
              </p:nvPr>
            </p:nvSpPr>
            <p:spPr/>
            <p:txBody>
              <a:bodyPr/>
              <a:lstStyle/>
              <a:p>
                <a:r>
                  <a:rPr lang="en-US" dirty="0"/>
                  <a:t>We can assume that the fields are made up of an “equilibrium” (or slow, subscript 0) part, and a “perturbation” (fast, subscript 1) part,</a:t>
                </a:r>
                <a:br>
                  <a:rPr lang="en-US" dirty="0"/>
                </a:br>
                <a:br>
                  <a:rPr lang="en-US" dirty="0"/>
                </a:br>
                <a:br>
                  <a:rPr lang="en-US" dirty="0"/>
                </a:br>
                <a:r>
                  <a:rPr lang="en-US" dirty="0"/>
                  <a:t>and we’ve assumed a neutral, uniform rest plasma, then the only remaining slow time scale quantity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oMath>
                </a14:m>
                <a:r>
                  <a:rPr lang="en-US" dirty="0"/>
                  <a:t>, so </a:t>
                </a:r>
              </a:p>
            </p:txBody>
          </p:sp>
        </mc:Choice>
        <mc:Fallback>
          <p:sp>
            <p:nvSpPr>
              <p:cNvPr id="3" name="Content Placeholder 2">
                <a:extLst>
                  <a:ext uri="{FF2B5EF4-FFF2-40B4-BE49-F238E27FC236}">
                    <a16:creationId xmlns:a16="http://schemas.microsoft.com/office/drawing/2014/main" id="{A1970882-C61A-3BD1-BFAA-D263241D325D}"/>
                  </a:ext>
                </a:extLst>
              </p:cNvPr>
              <p:cNvSpPr>
                <a:spLocks noGrp="1" noRot="1" noChangeAspect="1" noMove="1" noResize="1" noEditPoints="1" noAdjustHandles="1" noChangeArrowheads="1" noChangeShapeType="1" noTextEdit="1"/>
              </p:cNvSpPr>
              <p:nvPr>
                <p:ph idx="1"/>
              </p:nvPr>
            </p:nvSpPr>
            <p:spPr>
              <a:blipFill>
                <a:blip r:embed="rId3"/>
                <a:stretch>
                  <a:fillRect l="-888" t="-2821" r="-14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FD30972-6C69-2F61-D4AF-00F2AC319B48}"/>
              </a:ext>
            </a:extLst>
          </p:cNvPr>
          <p:cNvPicPr>
            <a:picLocks noChangeAspect="1"/>
          </p:cNvPicPr>
          <p:nvPr/>
        </p:nvPicPr>
        <p:blipFill>
          <a:blip r:embed="rId4"/>
          <a:stretch>
            <a:fillRect/>
          </a:stretch>
        </p:blipFill>
        <p:spPr>
          <a:xfrm>
            <a:off x="3248127" y="2845374"/>
            <a:ext cx="5345267" cy="583626"/>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D2ACE9B-5E2B-6CDA-D17F-DA0712798C33}"/>
              </a:ext>
            </a:extLst>
          </p:cNvPr>
          <p:cNvPicPr>
            <a:picLocks noChangeAspect="1"/>
          </p:cNvPicPr>
          <p:nvPr/>
        </p:nvPicPr>
        <p:blipFill>
          <a:blip r:embed="rId5">
            <a:alphaModFix/>
          </a:blip>
          <a:stretch>
            <a:fillRect/>
          </a:stretch>
        </p:blipFill>
        <p:spPr>
          <a:xfrm>
            <a:off x="622504" y="4843718"/>
            <a:ext cx="3980834" cy="1699682"/>
          </a:xfrm>
          <a:prstGeom prst="rect">
            <a:avLst/>
          </a:prstGeom>
          <a:ln w="19050">
            <a:noFill/>
          </a:ln>
        </p:spPr>
      </p:pic>
      <p:pic>
        <p:nvPicPr>
          <p:cNvPr id="8" name="Picture 7" descr="A black background with a black square&#10;&#10;Description automatically generated with medium confidence">
            <a:extLst>
              <a:ext uri="{FF2B5EF4-FFF2-40B4-BE49-F238E27FC236}">
                <a16:creationId xmlns:a16="http://schemas.microsoft.com/office/drawing/2014/main" id="{5FFFF515-B977-CF85-2842-3BC68DF1967E}"/>
              </a:ext>
            </a:extLst>
          </p:cNvPr>
          <p:cNvPicPr>
            <a:picLocks noChangeAspect="1"/>
          </p:cNvPicPr>
          <p:nvPr/>
        </p:nvPicPr>
        <p:blipFill>
          <a:blip r:embed="rId6"/>
          <a:stretch>
            <a:fillRect/>
          </a:stretch>
        </p:blipFill>
        <p:spPr>
          <a:xfrm>
            <a:off x="7177286" y="4704115"/>
            <a:ext cx="2527151" cy="1750195"/>
          </a:xfrm>
          <a:prstGeom prst="rect">
            <a:avLst/>
          </a:prstGeom>
        </p:spPr>
      </p:pic>
      <p:cxnSp>
        <p:nvCxnSpPr>
          <p:cNvPr id="10" name="Straight Arrow Connector 9">
            <a:extLst>
              <a:ext uri="{FF2B5EF4-FFF2-40B4-BE49-F238E27FC236}">
                <a16:creationId xmlns:a16="http://schemas.microsoft.com/office/drawing/2014/main" id="{9EDEB4A7-CA09-0BCB-5DF9-71FF4DEFB725}"/>
              </a:ext>
            </a:extLst>
          </p:cNvPr>
          <p:cNvCxnSpPr>
            <a:cxnSpLocks/>
          </p:cNvCxnSpPr>
          <p:nvPr/>
        </p:nvCxnSpPr>
        <p:spPr>
          <a:xfrm>
            <a:off x="4786539" y="5112774"/>
            <a:ext cx="2066545"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A96107-C63C-E9EA-D6F0-823743D8E801}"/>
              </a:ext>
            </a:extLst>
          </p:cNvPr>
          <p:cNvCxnSpPr>
            <a:cxnSpLocks/>
          </p:cNvCxnSpPr>
          <p:nvPr/>
        </p:nvCxnSpPr>
        <p:spPr>
          <a:xfrm>
            <a:off x="4786539" y="5803555"/>
            <a:ext cx="2066545"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573AC90-E8F5-E87C-CE76-AF01F1D3C8ED}"/>
              </a:ext>
            </a:extLst>
          </p:cNvPr>
          <p:cNvCxnSpPr>
            <a:cxnSpLocks/>
          </p:cNvCxnSpPr>
          <p:nvPr/>
        </p:nvCxnSpPr>
        <p:spPr>
          <a:xfrm>
            <a:off x="4786539" y="6346722"/>
            <a:ext cx="2084438"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A72EB23-BA43-EEDB-36C8-3470C0CA6E4B}"/>
              </a:ext>
            </a:extLst>
          </p:cNvPr>
          <p:cNvSpPr/>
          <p:nvPr/>
        </p:nvSpPr>
        <p:spPr>
          <a:xfrm>
            <a:off x="448055" y="4704115"/>
            <a:ext cx="4251764" cy="1962156"/>
          </a:xfrm>
          <a:prstGeom prst="rect">
            <a:avLst/>
          </a:prstGeom>
          <a:no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D01E34AC-8A9E-A032-F177-6AD8707AFB17}"/>
              </a:ext>
            </a:extLst>
          </p:cNvPr>
          <p:cNvSpPr/>
          <p:nvPr/>
        </p:nvSpPr>
        <p:spPr>
          <a:xfrm>
            <a:off x="6957697" y="4621524"/>
            <a:ext cx="3067664" cy="1962156"/>
          </a:xfrm>
          <a:prstGeom prst="rect">
            <a:avLst/>
          </a:prstGeom>
          <a:solidFill>
            <a:schemeClr val="accent1">
              <a:lumMod val="50000"/>
              <a:alpha val="2400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TextBox 18">
            <a:extLst>
              <a:ext uri="{FF2B5EF4-FFF2-40B4-BE49-F238E27FC236}">
                <a16:creationId xmlns:a16="http://schemas.microsoft.com/office/drawing/2014/main" id="{3D347E94-8696-99CC-B28A-D1EC2F87F176}"/>
              </a:ext>
            </a:extLst>
          </p:cNvPr>
          <p:cNvSpPr txBox="1"/>
          <p:nvPr/>
        </p:nvSpPr>
        <p:spPr>
          <a:xfrm>
            <a:off x="5209276" y="5345709"/>
            <a:ext cx="1143262" cy="341632"/>
          </a:xfrm>
          <a:prstGeom prst="rect">
            <a:avLst/>
          </a:prstGeom>
          <a:noFill/>
        </p:spPr>
        <p:txBody>
          <a:bodyPr wrap="none" rtlCol="0">
            <a:spAutoFit/>
          </a:bodyPr>
          <a:lstStyle/>
          <a:p>
            <a:pPr algn="l">
              <a:lnSpc>
                <a:spcPct val="90000"/>
              </a:lnSpc>
            </a:pPr>
            <a:r>
              <a:rPr lang="en-US" dirty="0" err="1">
                <a:solidFill>
                  <a:srgbClr val="FF0000"/>
                </a:solidFill>
                <a:latin typeface="+mn-lt"/>
              </a:rPr>
              <a:t>Linearise</a:t>
            </a:r>
            <a:endParaRPr lang="en-US" dirty="0">
              <a:solidFill>
                <a:srgbClr val="FF0000"/>
              </a:solidFill>
              <a:latin typeface="+mn-lt"/>
            </a:endParaRPr>
          </a:p>
        </p:txBody>
      </p:sp>
    </p:spTree>
    <p:extLst>
      <p:ext uri="{BB962C8B-B14F-4D97-AF65-F5344CB8AC3E}">
        <p14:creationId xmlns:p14="http://schemas.microsoft.com/office/powerpoint/2010/main" val="378181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1179-45FE-3A57-2E3C-DFEDCC81B573}"/>
              </a:ext>
            </a:extLst>
          </p:cNvPr>
          <p:cNvSpPr>
            <a:spLocks noGrp="1"/>
          </p:cNvSpPr>
          <p:nvPr>
            <p:ph type="title"/>
          </p:nvPr>
        </p:nvSpPr>
        <p:spPr/>
        <p:txBody>
          <a:bodyPr/>
          <a:lstStyle/>
          <a:p>
            <a:r>
              <a:rPr lang="en-US" dirty="0"/>
              <a:t>Apply Fourier transform…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51EEF47-B16E-287E-25EF-5D85DDED0F39}"/>
                  </a:ext>
                </a:extLst>
              </p:cNvPr>
              <p:cNvSpPr>
                <a:spLocks noGrp="1"/>
              </p:cNvSpPr>
              <p:nvPr>
                <p:ph idx="1"/>
              </p:nvPr>
            </p:nvSpPr>
            <p:spPr>
              <a:xfrm>
                <a:off x="287937" y="1181069"/>
                <a:ext cx="11616126" cy="4047778"/>
              </a:xfrm>
            </p:spPr>
            <p:txBody>
              <a:bodyPr/>
              <a:lstStyle/>
              <a:p>
                <a:pPr>
                  <a:spcBef>
                    <a:spcPts val="600"/>
                  </a:spcBef>
                  <a:spcAft>
                    <a:spcPts val="1200"/>
                  </a:spcAft>
                </a:pPr>
                <a:r>
                  <a:rPr lang="en-US" dirty="0"/>
                  <a:t>Assume sinusoidal oscillations, </a:t>
                </a:r>
                <a:br>
                  <a:rPr lang="en-US" dirty="0"/>
                </a:br>
                <a:br>
                  <a:rPr lang="en-US" dirty="0"/>
                </a:br>
                <a14:m>
                  <m:oMath xmlns:m="http://schemas.openxmlformats.org/officeDocument/2006/math">
                    <m:d>
                      <m:dPr>
                        <m:ctrlPr>
                          <a:rPr lang="en-US" b="1" i="1" smtClean="0">
                            <a:latin typeface="Cambria Math" panose="02040503050406030204" pitchFamily="18" charset="0"/>
                          </a:rPr>
                        </m:ctrlPr>
                      </m:dPr>
                      <m:e>
                        <m:sSub>
                          <m:sSubPr>
                            <m:ctrlPr>
                              <a:rPr lang="en-US" b="1" smtClean="0">
                                <a:latin typeface="Cambria Math" panose="02040503050406030204" pitchFamily="18" charset="0"/>
                              </a:rPr>
                            </m:ctrlPr>
                          </m:sSubPr>
                          <m:e>
                            <m:r>
                              <a:rPr lang="en-US" b="1" i="0" smtClean="0">
                                <a:latin typeface="Cambria Math" panose="02040503050406030204" pitchFamily="18" charset="0"/>
                              </a:rPr>
                              <m:t>𝐯</m:t>
                            </m:r>
                          </m:e>
                          <m:sub>
                            <m:r>
                              <a:rPr lang="en-US" b="1" i="0" smtClean="0">
                                <a:latin typeface="Cambria Math" panose="02040503050406030204" pitchFamily="18" charset="0"/>
                              </a:rPr>
                              <m:t>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1" smtClean="0">
                                <a:latin typeface="Cambria Math" panose="02040503050406030204" pitchFamily="18" charset="0"/>
                              </a:rPr>
                            </m:ctrlPr>
                          </m:sSubPr>
                          <m:e>
                            <m:r>
                              <a:rPr lang="en-US" b="1" i="0" smtClean="0">
                                <a:latin typeface="Cambria Math" panose="02040503050406030204" pitchFamily="18" charset="0"/>
                              </a:rPr>
                              <m:t>𝐄</m:t>
                            </m:r>
                          </m:e>
                          <m:sub>
                            <m:r>
                              <a:rPr lang="en-US" b="1" i="0" smtClean="0">
                                <a:latin typeface="Cambria Math" panose="02040503050406030204" pitchFamily="18" charset="0"/>
                              </a:rPr>
                              <m:t>𝟏</m:t>
                            </m:r>
                          </m:sub>
                        </m:sSub>
                      </m:e>
                    </m:d>
                    <m:r>
                      <a:rPr lang="en-US" b="0" i="0" smtClean="0">
                        <a:latin typeface="Cambria Math" panose="02040503050406030204" pitchFamily="18" charset="0"/>
                      </a:rPr>
                      <m:t>=</m:t>
                    </m:r>
                    <m:d>
                      <m:dPr>
                        <m:ctrlPr>
                          <a:rPr lang="en-US" b="0" i="0"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1" i="0" smtClean="0">
                            <a:latin typeface="Cambria Math" panose="02040503050406030204" pitchFamily="18" charset="0"/>
                          </a:rPr>
                          <m:t>𝐱</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1</m:t>
                            </m:r>
                          </m:sub>
                        </m:sSub>
                        <m:r>
                          <a:rPr lang="en-US" b="1" i="0" smtClean="0">
                            <a:latin typeface="Cambria Math" panose="02040503050406030204" pitchFamily="18" charset="0"/>
                          </a:rPr>
                          <m:t>𝐱</m:t>
                        </m:r>
                      </m:e>
                    </m:d>
                    <m:r>
                      <m:rPr>
                        <m:sty m:val="p"/>
                      </m:rPr>
                      <a:rPr lang="en-US" b="0" i="0" smtClean="0">
                        <a:latin typeface="Cambria Math" panose="02040503050406030204" pitchFamily="18" charset="0"/>
                      </a:rPr>
                      <m:t>exp</m:t>
                    </m:r>
                    <m:d>
                      <m:dPr>
                        <m:begChr m:val="["/>
                        <m:endChr m:val="]"/>
                        <m:ctrlPr>
                          <a:rPr lang="en-US" b="0" i="0" smtClean="0">
                            <a:latin typeface="Cambria Math" panose="02040503050406030204" pitchFamily="18" charset="0"/>
                          </a:rPr>
                        </m:ctrlPr>
                      </m:dPr>
                      <m:e>
                        <m:r>
                          <a:rPr lang="en-US" b="0" i="1" smtClean="0">
                            <a:latin typeface="Cambria Math" panose="02040503050406030204" pitchFamily="18" charset="0"/>
                          </a:rPr>
                          <m:t>𝑖</m:t>
                        </m:r>
                        <m:d>
                          <m:dPr>
                            <m:ctrlPr>
                              <a:rPr lang="en-US" b="0" i="0"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d>
                      </m:e>
                    </m:d>
                  </m:oMath>
                </a14:m>
                <a:br>
                  <a:rPr lang="en-US" dirty="0"/>
                </a:br>
                <a:br>
                  <a:rPr lang="en-US" dirty="0"/>
                </a:br>
                <a:r>
                  <a:rPr lang="en-US" dirty="0"/>
                  <a:t>and take the Fourier transform, </a:t>
                </a:r>
                <a14:m>
                  <m:oMath xmlns:m="http://schemas.openxmlformats.org/officeDocument/2006/math">
                    <m:r>
                      <m:rPr>
                        <m:sty m:val="p"/>
                      </m:rP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𝑖𝑘</m:t>
                    </m:r>
                    <m:r>
                      <a:rPr lang="en-US" b="1" i="0" smtClean="0">
                        <a:latin typeface="Cambria Math" panose="02040503050406030204" pitchFamily="18" charset="0"/>
                        <a:ea typeface="Cambria Math" panose="02040503050406030204" pitchFamily="18" charset="0"/>
                      </a:rPr>
                      <m:t>𝐱</m:t>
                    </m:r>
                    <m:r>
                      <a:rPr lang="en-US" b="1" i="0" smtClean="0">
                        <a:latin typeface="Cambria Math" panose="02040503050406030204" pitchFamily="18" charset="0"/>
                        <a:ea typeface="Cambria Math" panose="02040503050406030204" pitchFamily="18" charset="0"/>
                      </a:rPr>
                      <m:t>,  </m:t>
                    </m:r>
                    <m:f>
                      <m:fPr>
                        <m:type m:val="lin"/>
                        <m:ctrlPr>
                          <a:rPr lang="en-US" b="1" i="1" smtClean="0">
                            <a:latin typeface="Cambria Math" panose="02040503050406030204" pitchFamily="18" charset="0"/>
                            <a:ea typeface="Cambria Math" panose="02040503050406030204" pitchFamily="18" charset="0"/>
                          </a:rPr>
                        </m:ctrlPr>
                      </m:fPr>
                      <m:num>
                        <m:r>
                          <a:rPr lang="en-US" b="0" i="0" smtClean="0">
                            <a:latin typeface="Cambria Math" panose="02040503050406030204" pitchFamily="18" charset="0"/>
                            <a:ea typeface="Cambria Math" panose="02040503050406030204" pitchFamily="18" charset="0"/>
                          </a:rPr>
                          <m:t>∂</m:t>
                        </m:r>
                      </m:num>
                      <m:den>
                        <m:r>
                          <a:rPr lang="en-US">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𝜔</m:t>
                        </m:r>
                      </m:den>
                    </m:f>
                  </m:oMath>
                </a14:m>
                <a:r>
                  <a:rPr lang="en-US" b="1" dirty="0"/>
                  <a:t> </a:t>
                </a:r>
                <a:r>
                  <a:rPr lang="en-US" dirty="0"/>
                  <a:t>so our equations become,</a:t>
                </a:r>
                <a:endParaRPr lang="en-US" b="1" dirty="0"/>
              </a:p>
            </p:txBody>
          </p:sp>
        </mc:Choice>
        <mc:Fallback>
          <p:sp>
            <p:nvSpPr>
              <p:cNvPr id="3" name="Content Placeholder 2">
                <a:extLst>
                  <a:ext uri="{FF2B5EF4-FFF2-40B4-BE49-F238E27FC236}">
                    <a16:creationId xmlns:a16="http://schemas.microsoft.com/office/drawing/2014/main" id="{F51EEF47-B16E-287E-25EF-5D85DDED0F39}"/>
                  </a:ext>
                </a:extLst>
              </p:cNvPr>
              <p:cNvSpPr>
                <a:spLocks noGrp="1" noRot="1" noChangeAspect="1" noMove="1" noResize="1" noEditPoints="1" noAdjustHandles="1" noChangeArrowheads="1" noChangeShapeType="1" noTextEdit="1"/>
              </p:cNvSpPr>
              <p:nvPr>
                <p:ph idx="1"/>
              </p:nvPr>
            </p:nvSpPr>
            <p:spPr>
              <a:xfrm>
                <a:off x="287937" y="1181069"/>
                <a:ext cx="11616126" cy="4047778"/>
              </a:xfrm>
              <a:blipFill>
                <a:blip r:embed="rId3"/>
                <a:stretch>
                  <a:fillRect l="-873" t="-2821"/>
                </a:stretch>
              </a:blipFill>
            </p:spPr>
            <p:txBody>
              <a:bodyPr/>
              <a:lstStyle/>
              <a:p>
                <a:r>
                  <a:rPr lang="en-US">
                    <a:noFill/>
                  </a:rPr>
                  <a:t> </a:t>
                </a:r>
              </a:p>
            </p:txBody>
          </p:sp>
        </mc:Fallback>
      </mc:AlternateContent>
      <p:pic>
        <p:nvPicPr>
          <p:cNvPr id="10" name="Picture 9" descr="A black background with a black square&#10;&#10;Description automatically generated with medium confidence">
            <a:extLst>
              <a:ext uri="{FF2B5EF4-FFF2-40B4-BE49-F238E27FC236}">
                <a16:creationId xmlns:a16="http://schemas.microsoft.com/office/drawing/2014/main" id="{EFC84649-DBEB-D29E-4C43-A9D7FA1824B6}"/>
              </a:ext>
            </a:extLst>
          </p:cNvPr>
          <p:cNvPicPr>
            <a:picLocks noChangeAspect="1"/>
          </p:cNvPicPr>
          <p:nvPr/>
        </p:nvPicPr>
        <p:blipFill>
          <a:blip r:embed="rId4"/>
          <a:stretch>
            <a:fillRect/>
          </a:stretch>
        </p:blipFill>
        <p:spPr>
          <a:xfrm>
            <a:off x="9182165" y="4347347"/>
            <a:ext cx="2677602" cy="1358345"/>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E5DFA447-89DB-4442-BA2E-0D6CEF3EC30E}"/>
              </a:ext>
            </a:extLst>
          </p:cNvPr>
          <p:cNvPicPr>
            <a:picLocks noChangeAspect="1"/>
          </p:cNvPicPr>
          <p:nvPr/>
        </p:nvPicPr>
        <p:blipFill>
          <a:blip r:embed="rId5">
            <a:alphaModFix/>
          </a:blip>
          <a:stretch>
            <a:fillRect/>
          </a:stretch>
        </p:blipFill>
        <p:spPr>
          <a:xfrm>
            <a:off x="484855" y="4202671"/>
            <a:ext cx="3520233" cy="1503021"/>
          </a:xfrm>
          <a:prstGeom prst="rect">
            <a:avLst/>
          </a:prstGeom>
          <a:ln w="19050">
            <a:noFill/>
          </a:ln>
        </p:spPr>
      </p:pic>
      <p:pic>
        <p:nvPicPr>
          <p:cNvPr id="19" name="Picture 18" descr="A black background with a black square&#10;&#10;Description automatically generated with medium confidence">
            <a:extLst>
              <a:ext uri="{FF2B5EF4-FFF2-40B4-BE49-F238E27FC236}">
                <a16:creationId xmlns:a16="http://schemas.microsoft.com/office/drawing/2014/main" id="{82201569-1DBD-5E80-3E0C-2E7331DEFA41}"/>
              </a:ext>
            </a:extLst>
          </p:cNvPr>
          <p:cNvPicPr>
            <a:picLocks noChangeAspect="1"/>
          </p:cNvPicPr>
          <p:nvPr/>
        </p:nvPicPr>
        <p:blipFill>
          <a:blip r:embed="rId6">
            <a:alphaModFix/>
          </a:blip>
          <a:stretch>
            <a:fillRect/>
          </a:stretch>
        </p:blipFill>
        <p:spPr>
          <a:xfrm>
            <a:off x="5553959" y="4217419"/>
            <a:ext cx="2170250" cy="1503021"/>
          </a:xfrm>
          <a:prstGeom prst="rect">
            <a:avLst/>
          </a:prstGeom>
        </p:spPr>
      </p:pic>
      <p:cxnSp>
        <p:nvCxnSpPr>
          <p:cNvPr id="20" name="Straight Arrow Connector 19">
            <a:extLst>
              <a:ext uri="{FF2B5EF4-FFF2-40B4-BE49-F238E27FC236}">
                <a16:creationId xmlns:a16="http://schemas.microsoft.com/office/drawing/2014/main" id="{28500575-D642-9963-B76A-146A4D11C178}"/>
              </a:ext>
            </a:extLst>
          </p:cNvPr>
          <p:cNvCxnSpPr>
            <a:cxnSpLocks/>
          </p:cNvCxnSpPr>
          <p:nvPr/>
        </p:nvCxnSpPr>
        <p:spPr>
          <a:xfrm>
            <a:off x="4304762" y="4463846"/>
            <a:ext cx="1046391"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11489E7-9BBA-42C5-E1B0-E3A5595962BB}"/>
              </a:ext>
            </a:extLst>
          </p:cNvPr>
          <p:cNvCxnSpPr>
            <a:cxnSpLocks/>
          </p:cNvCxnSpPr>
          <p:nvPr/>
        </p:nvCxnSpPr>
        <p:spPr>
          <a:xfrm>
            <a:off x="4304762" y="5133178"/>
            <a:ext cx="1046391"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DB9FA10-E5B4-7962-ACB1-B2D91F03C6CE}"/>
              </a:ext>
            </a:extLst>
          </p:cNvPr>
          <p:cNvCxnSpPr>
            <a:cxnSpLocks/>
          </p:cNvCxnSpPr>
          <p:nvPr/>
        </p:nvCxnSpPr>
        <p:spPr>
          <a:xfrm>
            <a:off x="4308934" y="5720440"/>
            <a:ext cx="1042219"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861B09F-A2A1-7555-0936-179AAC0A57FD}"/>
              </a:ext>
            </a:extLst>
          </p:cNvPr>
          <p:cNvSpPr/>
          <p:nvPr/>
        </p:nvSpPr>
        <p:spPr>
          <a:xfrm>
            <a:off x="310406" y="4054477"/>
            <a:ext cx="3897803" cy="1898384"/>
          </a:xfrm>
          <a:prstGeom prst="rect">
            <a:avLst/>
          </a:prstGeom>
          <a:no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8616A9DD-B79D-F53C-D917-A2D21F6D959D}"/>
              </a:ext>
            </a:extLst>
          </p:cNvPr>
          <p:cNvSpPr/>
          <p:nvPr/>
        </p:nvSpPr>
        <p:spPr>
          <a:xfrm>
            <a:off x="5447705" y="4153125"/>
            <a:ext cx="2432109" cy="1759591"/>
          </a:xfrm>
          <a:prstGeom prst="rect">
            <a:avLst/>
          </a:prstGeom>
          <a:no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TextBox 24">
            <a:extLst>
              <a:ext uri="{FF2B5EF4-FFF2-40B4-BE49-F238E27FC236}">
                <a16:creationId xmlns:a16="http://schemas.microsoft.com/office/drawing/2014/main" id="{123C2F4C-0794-FA5F-3C12-671F289411DE}"/>
              </a:ext>
            </a:extLst>
          </p:cNvPr>
          <p:cNvSpPr txBox="1"/>
          <p:nvPr/>
        </p:nvSpPr>
        <p:spPr>
          <a:xfrm>
            <a:off x="4258412" y="3950220"/>
            <a:ext cx="1143262" cy="341632"/>
          </a:xfrm>
          <a:prstGeom prst="rect">
            <a:avLst/>
          </a:prstGeom>
          <a:noFill/>
        </p:spPr>
        <p:txBody>
          <a:bodyPr wrap="none" rtlCol="0">
            <a:spAutoFit/>
          </a:bodyPr>
          <a:lstStyle/>
          <a:p>
            <a:pPr algn="l">
              <a:lnSpc>
                <a:spcPct val="90000"/>
              </a:lnSpc>
            </a:pPr>
            <a:r>
              <a:rPr lang="en-US" dirty="0" err="1">
                <a:solidFill>
                  <a:srgbClr val="FF0000"/>
                </a:solidFill>
                <a:latin typeface="+mn-lt"/>
              </a:rPr>
              <a:t>Linearise</a:t>
            </a:r>
            <a:endParaRPr lang="en-US" dirty="0">
              <a:solidFill>
                <a:srgbClr val="FF0000"/>
              </a:solidFill>
              <a:latin typeface="+mn-lt"/>
            </a:endParaRPr>
          </a:p>
        </p:txBody>
      </p:sp>
      <p:sp>
        <p:nvSpPr>
          <p:cNvPr id="29" name="Rectangle 28">
            <a:extLst>
              <a:ext uri="{FF2B5EF4-FFF2-40B4-BE49-F238E27FC236}">
                <a16:creationId xmlns:a16="http://schemas.microsoft.com/office/drawing/2014/main" id="{77EB5E0E-E369-7CFB-BFC8-678CA9AB07AC}"/>
              </a:ext>
            </a:extLst>
          </p:cNvPr>
          <p:cNvSpPr/>
          <p:nvPr/>
        </p:nvSpPr>
        <p:spPr>
          <a:xfrm>
            <a:off x="9076642" y="4153125"/>
            <a:ext cx="3028335" cy="1759591"/>
          </a:xfrm>
          <a:prstGeom prst="rect">
            <a:avLst/>
          </a:prstGeom>
          <a:solidFill>
            <a:schemeClr val="accent1">
              <a:lumMod val="50000"/>
              <a:alpha val="23967"/>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30" name="Straight Arrow Connector 29">
            <a:extLst>
              <a:ext uri="{FF2B5EF4-FFF2-40B4-BE49-F238E27FC236}">
                <a16:creationId xmlns:a16="http://schemas.microsoft.com/office/drawing/2014/main" id="{C264FBE8-A6A2-756A-2132-E9BCF315E37D}"/>
              </a:ext>
            </a:extLst>
          </p:cNvPr>
          <p:cNvCxnSpPr>
            <a:cxnSpLocks/>
          </p:cNvCxnSpPr>
          <p:nvPr/>
        </p:nvCxnSpPr>
        <p:spPr>
          <a:xfrm>
            <a:off x="7950126" y="4506154"/>
            <a:ext cx="1046391"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D6D5514-392F-9774-DEE1-08496640D205}"/>
              </a:ext>
            </a:extLst>
          </p:cNvPr>
          <p:cNvCxnSpPr>
            <a:cxnSpLocks/>
          </p:cNvCxnSpPr>
          <p:nvPr/>
        </p:nvCxnSpPr>
        <p:spPr>
          <a:xfrm>
            <a:off x="7950126" y="5127064"/>
            <a:ext cx="1046391"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3A45253-7C1D-1CC4-E1D3-BD7B0D48D97B}"/>
              </a:ext>
            </a:extLst>
          </p:cNvPr>
          <p:cNvCxnSpPr>
            <a:cxnSpLocks/>
          </p:cNvCxnSpPr>
          <p:nvPr/>
        </p:nvCxnSpPr>
        <p:spPr>
          <a:xfrm>
            <a:off x="7954298" y="5762748"/>
            <a:ext cx="1042219"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F630DAA-DE59-8533-0FED-651BCA343ACD}"/>
              </a:ext>
            </a:extLst>
          </p:cNvPr>
          <p:cNvSpPr txBox="1"/>
          <p:nvPr/>
        </p:nvSpPr>
        <p:spPr>
          <a:xfrm>
            <a:off x="7829185" y="3950220"/>
            <a:ext cx="1247457" cy="341632"/>
          </a:xfrm>
          <a:prstGeom prst="rect">
            <a:avLst/>
          </a:prstGeom>
          <a:noFill/>
        </p:spPr>
        <p:txBody>
          <a:bodyPr wrap="none" rtlCol="0">
            <a:spAutoFit/>
          </a:bodyPr>
          <a:lstStyle/>
          <a:p>
            <a:pPr algn="l">
              <a:lnSpc>
                <a:spcPct val="90000"/>
              </a:lnSpc>
            </a:pPr>
            <a:r>
              <a:rPr lang="en-US" dirty="0">
                <a:solidFill>
                  <a:srgbClr val="FF0000"/>
                </a:solidFill>
                <a:latin typeface="+mn-lt"/>
              </a:rPr>
              <a:t>Transform</a:t>
            </a:r>
          </a:p>
        </p:txBody>
      </p:sp>
    </p:spTree>
    <p:extLst>
      <p:ext uri="{BB962C8B-B14F-4D97-AF65-F5344CB8AC3E}">
        <p14:creationId xmlns:p14="http://schemas.microsoft.com/office/powerpoint/2010/main" val="2761691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9070-5A2D-1E2A-526F-53031281F36A}"/>
              </a:ext>
            </a:extLst>
          </p:cNvPr>
          <p:cNvSpPr>
            <a:spLocks noGrp="1"/>
          </p:cNvSpPr>
          <p:nvPr>
            <p:ph type="title"/>
          </p:nvPr>
        </p:nvSpPr>
        <p:spPr/>
        <p:txBody>
          <a:bodyPr/>
          <a:lstStyle/>
          <a:p>
            <a:r>
              <a:rPr lang="en-US" dirty="0"/>
              <a:t>…and finally, we arrive at the plasma frequency</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B69DB92-F52D-7D6A-F05C-78A1034E59E0}"/>
              </a:ext>
            </a:extLst>
          </p:cNvPr>
          <p:cNvPicPr>
            <a:picLocks noChangeAspect="1"/>
          </p:cNvPicPr>
          <p:nvPr/>
        </p:nvPicPr>
        <p:blipFill>
          <a:blip r:embed="rId3"/>
          <a:stretch>
            <a:fillRect/>
          </a:stretch>
        </p:blipFill>
        <p:spPr>
          <a:xfrm>
            <a:off x="1789344" y="2386776"/>
            <a:ext cx="2677602" cy="1358345"/>
          </a:xfrm>
          <a:prstGeom prst="rect">
            <a:avLst/>
          </a:prstGeom>
        </p:spPr>
      </p:pic>
      <p:sp>
        <p:nvSpPr>
          <p:cNvPr id="5" name="Rectangle 4">
            <a:extLst>
              <a:ext uri="{FF2B5EF4-FFF2-40B4-BE49-F238E27FC236}">
                <a16:creationId xmlns:a16="http://schemas.microsoft.com/office/drawing/2014/main" id="{970E3C38-4199-0963-B068-7BFFBC917552}"/>
              </a:ext>
            </a:extLst>
          </p:cNvPr>
          <p:cNvSpPr/>
          <p:nvPr/>
        </p:nvSpPr>
        <p:spPr>
          <a:xfrm>
            <a:off x="1613978" y="2225068"/>
            <a:ext cx="3028335" cy="1759591"/>
          </a:xfrm>
          <a:prstGeom prst="rect">
            <a:avLst/>
          </a:prstGeom>
          <a:solidFill>
            <a:schemeClr val="accent1">
              <a:lumMod val="50000"/>
              <a:alpha val="23967"/>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6" name="Straight Arrow Connector 5">
            <a:extLst>
              <a:ext uri="{FF2B5EF4-FFF2-40B4-BE49-F238E27FC236}">
                <a16:creationId xmlns:a16="http://schemas.microsoft.com/office/drawing/2014/main" id="{FD0D9F3E-C6F6-DE8C-E179-D8F8E90951E2}"/>
              </a:ext>
            </a:extLst>
          </p:cNvPr>
          <p:cNvCxnSpPr>
            <a:cxnSpLocks/>
          </p:cNvCxnSpPr>
          <p:nvPr/>
        </p:nvCxnSpPr>
        <p:spPr>
          <a:xfrm>
            <a:off x="4902125" y="2566739"/>
            <a:ext cx="1547836" cy="304278"/>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883275-4D3A-30C0-9548-B2BE51F34B8B}"/>
              </a:ext>
            </a:extLst>
          </p:cNvPr>
          <p:cNvCxnSpPr>
            <a:cxnSpLocks/>
          </p:cNvCxnSpPr>
          <p:nvPr/>
        </p:nvCxnSpPr>
        <p:spPr>
          <a:xfrm>
            <a:off x="4902125" y="3111450"/>
            <a:ext cx="1547836" cy="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E14959-9F4A-2E45-E4C7-4EFC7CA7B9CA}"/>
              </a:ext>
            </a:extLst>
          </p:cNvPr>
          <p:cNvCxnSpPr>
            <a:cxnSpLocks/>
          </p:cNvCxnSpPr>
          <p:nvPr/>
        </p:nvCxnSpPr>
        <p:spPr>
          <a:xfrm flipV="1">
            <a:off x="4902125" y="3333133"/>
            <a:ext cx="1547836" cy="28618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EA7D2C3D-7146-C8DC-EEEA-6B298E1A268D}"/>
              </a:ext>
            </a:extLst>
          </p:cNvPr>
          <p:cNvPicPr>
            <a:picLocks noChangeAspect="1"/>
          </p:cNvPicPr>
          <p:nvPr/>
        </p:nvPicPr>
        <p:blipFill>
          <a:blip r:embed="rId4"/>
          <a:stretch>
            <a:fillRect/>
          </a:stretch>
        </p:blipFill>
        <p:spPr>
          <a:xfrm>
            <a:off x="6709773" y="2387414"/>
            <a:ext cx="3238500" cy="1231900"/>
          </a:xfrm>
          <a:prstGeom prst="rect">
            <a:avLst/>
          </a:prstGeom>
        </p:spPr>
      </p:pic>
      <p:sp>
        <p:nvSpPr>
          <p:cNvPr id="15" name="TextBox 14">
            <a:extLst>
              <a:ext uri="{FF2B5EF4-FFF2-40B4-BE49-F238E27FC236}">
                <a16:creationId xmlns:a16="http://schemas.microsoft.com/office/drawing/2014/main" id="{8B27E7D2-E44F-AB6F-E5AF-ABF894F89ED2}"/>
              </a:ext>
            </a:extLst>
          </p:cNvPr>
          <p:cNvSpPr txBox="1"/>
          <p:nvPr/>
        </p:nvSpPr>
        <p:spPr>
          <a:xfrm rot="760275">
            <a:off x="5137273" y="2285083"/>
            <a:ext cx="1077539" cy="341632"/>
          </a:xfrm>
          <a:prstGeom prst="rect">
            <a:avLst/>
          </a:prstGeom>
          <a:noFill/>
        </p:spPr>
        <p:txBody>
          <a:bodyPr wrap="none" rtlCol="0">
            <a:spAutoFit/>
          </a:bodyPr>
          <a:lstStyle/>
          <a:p>
            <a:pPr algn="l">
              <a:lnSpc>
                <a:spcPct val="90000"/>
              </a:lnSpc>
            </a:pPr>
            <a:r>
              <a:rPr lang="en-US" dirty="0">
                <a:solidFill>
                  <a:srgbClr val="FF0000"/>
                </a:solidFill>
                <a:latin typeface="+mn-lt"/>
              </a:rPr>
              <a:t>algebra</a:t>
            </a:r>
          </a:p>
        </p:txBody>
      </p:sp>
      <p:sp>
        <p:nvSpPr>
          <p:cNvPr id="17" name="TextBox 16">
            <a:extLst>
              <a:ext uri="{FF2B5EF4-FFF2-40B4-BE49-F238E27FC236}">
                <a16:creationId xmlns:a16="http://schemas.microsoft.com/office/drawing/2014/main" id="{ACFACAFC-90A7-E799-FA7D-820D12B32871}"/>
              </a:ext>
            </a:extLst>
          </p:cNvPr>
          <p:cNvSpPr txBox="1"/>
          <p:nvPr/>
        </p:nvSpPr>
        <p:spPr>
          <a:xfrm rot="20971731">
            <a:off x="5200197" y="3499873"/>
            <a:ext cx="1077539" cy="341632"/>
          </a:xfrm>
          <a:prstGeom prst="rect">
            <a:avLst/>
          </a:prstGeom>
          <a:noFill/>
        </p:spPr>
        <p:txBody>
          <a:bodyPr wrap="none" rtlCol="0">
            <a:spAutoFit/>
          </a:bodyPr>
          <a:lstStyle/>
          <a:p>
            <a:pPr algn="l">
              <a:lnSpc>
                <a:spcPct val="90000"/>
              </a:lnSpc>
            </a:pPr>
            <a:r>
              <a:rPr lang="en-US" dirty="0">
                <a:solidFill>
                  <a:srgbClr val="FF0000"/>
                </a:solidFill>
                <a:latin typeface="+mn-lt"/>
              </a:rPr>
              <a:t>algebra</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FC9B681-084C-B8FD-7BB6-76BD2D1B8A01}"/>
                  </a:ext>
                </a:extLst>
              </p:cNvPr>
              <p:cNvSpPr txBox="1"/>
              <p:nvPr/>
            </p:nvSpPr>
            <p:spPr>
              <a:xfrm>
                <a:off x="3362633" y="4910816"/>
                <a:ext cx="5270090" cy="617670"/>
              </a:xfrm>
              <a:prstGeom prst="rect">
                <a:avLst/>
              </a:prstGeom>
              <a:noFill/>
            </p:spPr>
            <p:txBody>
              <a:bodyPr wrap="square" rtlCol="0">
                <a:spAutoFit/>
              </a:bodyPr>
              <a:lstStyle/>
              <a:p>
                <a:pPr algn="l">
                  <a:lnSpc>
                    <a:spcPct val="90000"/>
                  </a:lnSpc>
                </a:pPr>
                <a:r>
                  <a:rPr lang="en-US" dirty="0">
                    <a:latin typeface="+mn-lt"/>
                  </a:rPr>
                  <a:t>Each particle species will have its own characteristic plasma frequency given by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𝑝</m:t>
                        </m:r>
                      </m:sub>
                    </m:sSub>
                  </m:oMath>
                </a14:m>
                <a:endParaRPr lang="en-US" dirty="0">
                  <a:latin typeface="+mn-lt"/>
                </a:endParaRPr>
              </a:p>
            </p:txBody>
          </p:sp>
        </mc:Choice>
        <mc:Fallback>
          <p:sp>
            <p:nvSpPr>
              <p:cNvPr id="18" name="TextBox 17">
                <a:extLst>
                  <a:ext uri="{FF2B5EF4-FFF2-40B4-BE49-F238E27FC236}">
                    <a16:creationId xmlns:a16="http://schemas.microsoft.com/office/drawing/2014/main" id="{1FC9B681-084C-B8FD-7BB6-76BD2D1B8A01}"/>
                  </a:ext>
                </a:extLst>
              </p:cNvPr>
              <p:cNvSpPr txBox="1">
                <a:spLocks noRot="1" noChangeAspect="1" noMove="1" noResize="1" noEditPoints="1" noAdjustHandles="1" noChangeArrowheads="1" noChangeShapeType="1" noTextEdit="1"/>
              </p:cNvSpPr>
              <p:nvPr/>
            </p:nvSpPr>
            <p:spPr>
              <a:xfrm>
                <a:off x="3362633" y="4910816"/>
                <a:ext cx="5270090" cy="617670"/>
              </a:xfrm>
              <a:prstGeom prst="rect">
                <a:avLst/>
              </a:prstGeom>
              <a:blipFill>
                <a:blip r:embed="rId5"/>
                <a:stretch>
                  <a:fillRect l="-962" t="-10000" b="-10000"/>
                </a:stretch>
              </a:blipFill>
            </p:spPr>
            <p:txBody>
              <a:bodyPr/>
              <a:lstStyle/>
              <a:p>
                <a:r>
                  <a:rPr lang="en-US">
                    <a:noFill/>
                  </a:rPr>
                  <a:t> </a:t>
                </a:r>
              </a:p>
            </p:txBody>
          </p:sp>
        </mc:Fallback>
      </mc:AlternateContent>
    </p:spTree>
    <p:extLst>
      <p:ext uri="{BB962C8B-B14F-4D97-AF65-F5344CB8AC3E}">
        <p14:creationId xmlns:p14="http://schemas.microsoft.com/office/powerpoint/2010/main" val="3388583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A448-3FD9-3D04-7144-259E5C7F9099}"/>
              </a:ext>
            </a:extLst>
          </p:cNvPr>
          <p:cNvSpPr>
            <a:spLocks noGrp="1"/>
          </p:cNvSpPr>
          <p:nvPr>
            <p:ph type="title"/>
          </p:nvPr>
        </p:nvSpPr>
        <p:spPr/>
        <p:txBody>
          <a:bodyPr/>
          <a:lstStyle/>
          <a:p>
            <a:r>
              <a:rPr lang="en-US" dirty="0"/>
              <a:t>These types of oscillation show up a lot!</a:t>
            </a:r>
          </a:p>
        </p:txBody>
      </p:sp>
      <p:sp>
        <p:nvSpPr>
          <p:cNvPr id="3" name="Content Placeholder 2">
            <a:extLst>
              <a:ext uri="{FF2B5EF4-FFF2-40B4-BE49-F238E27FC236}">
                <a16:creationId xmlns:a16="http://schemas.microsoft.com/office/drawing/2014/main" id="{FD13121B-649F-82C2-3963-C656F3EC2980}"/>
              </a:ext>
            </a:extLst>
          </p:cNvPr>
          <p:cNvSpPr>
            <a:spLocks noGrp="1"/>
          </p:cNvSpPr>
          <p:nvPr>
            <p:ph idx="1"/>
          </p:nvPr>
        </p:nvSpPr>
        <p:spPr>
          <a:xfrm>
            <a:off x="429767" y="1405111"/>
            <a:ext cx="3789485" cy="2146981"/>
          </a:xfrm>
        </p:spPr>
        <p:txBody>
          <a:bodyPr/>
          <a:lstStyle/>
          <a:p>
            <a:r>
              <a:rPr lang="en-US" dirty="0"/>
              <a:t>Simple harmonic oscillation in a mass-spring system</a:t>
            </a:r>
          </a:p>
        </p:txBody>
      </p:sp>
      <p:pic>
        <p:nvPicPr>
          <p:cNvPr id="4" name="Picture 3" descr="A diagram of a spring force&#10;&#10;Description automatically generated">
            <a:extLst>
              <a:ext uri="{FF2B5EF4-FFF2-40B4-BE49-F238E27FC236}">
                <a16:creationId xmlns:a16="http://schemas.microsoft.com/office/drawing/2014/main" id="{A8F21D18-2DC2-2E82-4CA8-09C498D2D548}"/>
              </a:ext>
            </a:extLst>
          </p:cNvPr>
          <p:cNvPicPr>
            <a:picLocks noChangeAspect="1"/>
          </p:cNvPicPr>
          <p:nvPr/>
        </p:nvPicPr>
        <p:blipFill rotWithShape="1">
          <a:blip r:embed="rId3"/>
          <a:srcRect r="53098" b="-68"/>
          <a:stretch/>
        </p:blipFill>
        <p:spPr>
          <a:xfrm>
            <a:off x="711430" y="2665654"/>
            <a:ext cx="3255109" cy="250493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5CF29553-0CB7-7B71-0BD1-D349E6AD182F}"/>
              </a:ext>
            </a:extLst>
          </p:cNvPr>
          <p:cNvPicPr>
            <a:picLocks noChangeAspect="1"/>
          </p:cNvPicPr>
          <p:nvPr/>
        </p:nvPicPr>
        <p:blipFill>
          <a:blip r:embed="rId4"/>
          <a:stretch>
            <a:fillRect/>
          </a:stretch>
        </p:blipFill>
        <p:spPr>
          <a:xfrm>
            <a:off x="2085841" y="5010003"/>
            <a:ext cx="1881124" cy="885772"/>
          </a:xfrm>
          <a:prstGeom prst="rect">
            <a:avLst/>
          </a:prstGeom>
        </p:spPr>
      </p:pic>
      <p:pic>
        <p:nvPicPr>
          <p:cNvPr id="9" name="Picture 8" descr="A group of circles with white crosses&#10;&#10;Description automatically generated">
            <a:extLst>
              <a:ext uri="{FF2B5EF4-FFF2-40B4-BE49-F238E27FC236}">
                <a16:creationId xmlns:a16="http://schemas.microsoft.com/office/drawing/2014/main" id="{F4521244-0EE5-D292-9AA6-158F551F0214}"/>
              </a:ext>
            </a:extLst>
          </p:cNvPr>
          <p:cNvPicPr>
            <a:picLocks noChangeAspect="1"/>
          </p:cNvPicPr>
          <p:nvPr/>
        </p:nvPicPr>
        <p:blipFill rotWithShape="1">
          <a:blip r:embed="rId5"/>
          <a:srcRect l="15980" t="500" r="20224" b="11750"/>
          <a:stretch/>
        </p:blipFill>
        <p:spPr>
          <a:xfrm>
            <a:off x="4812877" y="2190797"/>
            <a:ext cx="2400009" cy="2722589"/>
          </a:xfrm>
          <a:prstGeom prst="rect">
            <a:avLst/>
          </a:prstGeom>
        </p:spPr>
      </p:pic>
      <p:sp>
        <p:nvSpPr>
          <p:cNvPr id="10" name="Content Placeholder 2">
            <a:extLst>
              <a:ext uri="{FF2B5EF4-FFF2-40B4-BE49-F238E27FC236}">
                <a16:creationId xmlns:a16="http://schemas.microsoft.com/office/drawing/2014/main" id="{149BAFC5-A870-2211-DA7D-564F309E1B06}"/>
              </a:ext>
            </a:extLst>
          </p:cNvPr>
          <p:cNvSpPr txBox="1">
            <a:spLocks/>
          </p:cNvSpPr>
          <p:nvPr/>
        </p:nvSpPr>
        <p:spPr bwMode="auto">
          <a:xfrm>
            <a:off x="4304761" y="1405110"/>
            <a:ext cx="3789485" cy="785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Plasma oscillations</a:t>
            </a:r>
          </a:p>
        </p:txBody>
      </p:sp>
      <p:sp>
        <p:nvSpPr>
          <p:cNvPr id="11" name="Content Placeholder 2">
            <a:extLst>
              <a:ext uri="{FF2B5EF4-FFF2-40B4-BE49-F238E27FC236}">
                <a16:creationId xmlns:a16="http://schemas.microsoft.com/office/drawing/2014/main" id="{84247AA5-4B6C-9953-7A34-B743BDD4940E}"/>
              </a:ext>
            </a:extLst>
          </p:cNvPr>
          <p:cNvSpPr txBox="1">
            <a:spLocks/>
          </p:cNvSpPr>
          <p:nvPr/>
        </p:nvSpPr>
        <p:spPr bwMode="auto">
          <a:xfrm>
            <a:off x="8352302" y="1405110"/>
            <a:ext cx="3789485" cy="785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Oscillations around a B field</a:t>
            </a:r>
          </a:p>
        </p:txBody>
      </p:sp>
      <p:pic>
        <p:nvPicPr>
          <p:cNvPr id="13" name="Picture 12" descr="A diagram of a physics diagram&#10;&#10;Description automatically generated">
            <a:extLst>
              <a:ext uri="{FF2B5EF4-FFF2-40B4-BE49-F238E27FC236}">
                <a16:creationId xmlns:a16="http://schemas.microsoft.com/office/drawing/2014/main" id="{2DE8D473-E8EA-0ACC-4C00-5FAD00551F82}"/>
              </a:ext>
            </a:extLst>
          </p:cNvPr>
          <p:cNvPicPr>
            <a:picLocks noChangeAspect="1"/>
          </p:cNvPicPr>
          <p:nvPr/>
        </p:nvPicPr>
        <p:blipFill>
          <a:blip r:embed="rId6"/>
          <a:stretch>
            <a:fillRect/>
          </a:stretch>
        </p:blipFill>
        <p:spPr>
          <a:xfrm>
            <a:off x="8449994" y="2478601"/>
            <a:ext cx="3594100" cy="2463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F2AE8380-0553-9CD5-B99C-CDCA8ED87C62}"/>
              </a:ext>
            </a:extLst>
          </p:cNvPr>
          <p:cNvPicPr>
            <a:picLocks noChangeAspect="1"/>
          </p:cNvPicPr>
          <p:nvPr/>
        </p:nvPicPr>
        <p:blipFill>
          <a:blip r:embed="rId7"/>
          <a:stretch>
            <a:fillRect/>
          </a:stretch>
        </p:blipFill>
        <p:spPr>
          <a:xfrm>
            <a:off x="5746212" y="5064486"/>
            <a:ext cx="2208085" cy="83993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34F56FA-1F3C-E076-CA3E-8C4DAC7C6C96}"/>
              </a:ext>
            </a:extLst>
          </p:cNvPr>
          <p:cNvPicPr>
            <a:picLocks noChangeAspect="1"/>
          </p:cNvPicPr>
          <p:nvPr/>
        </p:nvPicPr>
        <p:blipFill>
          <a:blip r:embed="rId8"/>
          <a:stretch>
            <a:fillRect/>
          </a:stretch>
        </p:blipFill>
        <p:spPr>
          <a:xfrm>
            <a:off x="10107168" y="5128164"/>
            <a:ext cx="1528327" cy="744818"/>
          </a:xfrm>
          <a:prstGeom prst="rect">
            <a:avLst/>
          </a:prstGeom>
        </p:spPr>
      </p:pic>
    </p:spTree>
    <p:extLst>
      <p:ext uri="{BB962C8B-B14F-4D97-AF65-F5344CB8AC3E}">
        <p14:creationId xmlns:p14="http://schemas.microsoft.com/office/powerpoint/2010/main" val="36300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A448-3FD9-3D04-7144-259E5C7F9099}"/>
              </a:ext>
            </a:extLst>
          </p:cNvPr>
          <p:cNvSpPr>
            <a:spLocks noGrp="1"/>
          </p:cNvSpPr>
          <p:nvPr>
            <p:ph type="title"/>
          </p:nvPr>
        </p:nvSpPr>
        <p:spPr/>
        <p:txBody>
          <a:bodyPr/>
          <a:lstStyle/>
          <a:p>
            <a:r>
              <a:rPr lang="en-US" dirty="0">
                <a:solidFill>
                  <a:schemeClr val="bg1">
                    <a:lumMod val="75000"/>
                  </a:schemeClr>
                </a:solidFill>
              </a:rPr>
              <a:t>These types of oscillation show up a lot</a:t>
            </a:r>
          </a:p>
        </p:txBody>
      </p:sp>
      <p:sp>
        <p:nvSpPr>
          <p:cNvPr id="3" name="Content Placeholder 2">
            <a:extLst>
              <a:ext uri="{FF2B5EF4-FFF2-40B4-BE49-F238E27FC236}">
                <a16:creationId xmlns:a16="http://schemas.microsoft.com/office/drawing/2014/main" id="{FD13121B-649F-82C2-3963-C656F3EC2980}"/>
              </a:ext>
            </a:extLst>
          </p:cNvPr>
          <p:cNvSpPr>
            <a:spLocks noGrp="1"/>
          </p:cNvSpPr>
          <p:nvPr>
            <p:ph idx="1"/>
          </p:nvPr>
        </p:nvSpPr>
        <p:spPr>
          <a:xfrm>
            <a:off x="429767" y="1405111"/>
            <a:ext cx="3789485" cy="2146981"/>
          </a:xfrm>
        </p:spPr>
        <p:txBody>
          <a:bodyPr/>
          <a:lstStyle/>
          <a:p>
            <a:pPr>
              <a:buClr>
                <a:schemeClr val="bg1">
                  <a:lumMod val="75000"/>
                </a:schemeClr>
              </a:buClr>
            </a:pPr>
            <a:r>
              <a:rPr lang="en-US" dirty="0">
                <a:solidFill>
                  <a:schemeClr val="bg1">
                    <a:lumMod val="75000"/>
                  </a:schemeClr>
                </a:solidFill>
              </a:rPr>
              <a:t>Simple harmonic oscillation in a mass-spring system</a:t>
            </a:r>
          </a:p>
        </p:txBody>
      </p:sp>
      <p:pic>
        <p:nvPicPr>
          <p:cNvPr id="4" name="Picture 3" descr="A diagram of a spring force&#10;&#10;Description automatically generated">
            <a:extLst>
              <a:ext uri="{FF2B5EF4-FFF2-40B4-BE49-F238E27FC236}">
                <a16:creationId xmlns:a16="http://schemas.microsoft.com/office/drawing/2014/main" id="{A8F21D18-2DC2-2E82-4CA8-09C498D2D548}"/>
              </a:ext>
            </a:extLst>
          </p:cNvPr>
          <p:cNvPicPr>
            <a:picLocks noChangeAspect="1"/>
          </p:cNvPicPr>
          <p:nvPr/>
        </p:nvPicPr>
        <p:blipFill rotWithShape="1">
          <a:blip r:embed="rId3">
            <a:alphaModFix amt="25000"/>
          </a:blip>
          <a:srcRect r="53098" b="-68"/>
          <a:stretch/>
        </p:blipFill>
        <p:spPr>
          <a:xfrm>
            <a:off x="711430" y="2665654"/>
            <a:ext cx="3255109" cy="250493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5CF29553-0CB7-7B71-0BD1-D349E6AD182F}"/>
              </a:ext>
            </a:extLst>
          </p:cNvPr>
          <p:cNvPicPr>
            <a:picLocks noChangeAspect="1"/>
          </p:cNvPicPr>
          <p:nvPr/>
        </p:nvPicPr>
        <p:blipFill>
          <a:blip r:embed="rId4">
            <a:alphaModFix amt="25000"/>
          </a:blip>
          <a:stretch>
            <a:fillRect/>
          </a:stretch>
        </p:blipFill>
        <p:spPr>
          <a:xfrm>
            <a:off x="2085841" y="5010003"/>
            <a:ext cx="1881124" cy="885772"/>
          </a:xfrm>
          <a:prstGeom prst="rect">
            <a:avLst/>
          </a:prstGeom>
        </p:spPr>
      </p:pic>
      <p:pic>
        <p:nvPicPr>
          <p:cNvPr id="9" name="Picture 8" descr="A group of circles with white crosses&#10;&#10;Description automatically generated">
            <a:extLst>
              <a:ext uri="{FF2B5EF4-FFF2-40B4-BE49-F238E27FC236}">
                <a16:creationId xmlns:a16="http://schemas.microsoft.com/office/drawing/2014/main" id="{F4521244-0EE5-D292-9AA6-158F551F0214}"/>
              </a:ext>
            </a:extLst>
          </p:cNvPr>
          <p:cNvPicPr>
            <a:picLocks noChangeAspect="1"/>
          </p:cNvPicPr>
          <p:nvPr/>
        </p:nvPicPr>
        <p:blipFill rotWithShape="1">
          <a:blip r:embed="rId5">
            <a:alphaModFix amt="25000"/>
          </a:blip>
          <a:srcRect l="15980" t="500" r="20224" b="11750"/>
          <a:stretch/>
        </p:blipFill>
        <p:spPr>
          <a:xfrm>
            <a:off x="4812877" y="2190797"/>
            <a:ext cx="2400009" cy="2722589"/>
          </a:xfrm>
          <a:prstGeom prst="rect">
            <a:avLst/>
          </a:prstGeom>
        </p:spPr>
      </p:pic>
      <p:sp>
        <p:nvSpPr>
          <p:cNvPr id="10" name="Content Placeholder 2">
            <a:extLst>
              <a:ext uri="{FF2B5EF4-FFF2-40B4-BE49-F238E27FC236}">
                <a16:creationId xmlns:a16="http://schemas.microsoft.com/office/drawing/2014/main" id="{149BAFC5-A870-2211-DA7D-564F309E1B06}"/>
              </a:ext>
            </a:extLst>
          </p:cNvPr>
          <p:cNvSpPr txBox="1">
            <a:spLocks/>
          </p:cNvSpPr>
          <p:nvPr/>
        </p:nvSpPr>
        <p:spPr bwMode="auto">
          <a:xfrm>
            <a:off x="4304761" y="1405110"/>
            <a:ext cx="3789485" cy="785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75000"/>
                </a:schemeClr>
              </a:buClr>
            </a:pPr>
            <a:r>
              <a:rPr lang="en-US" dirty="0">
                <a:solidFill>
                  <a:schemeClr val="bg1">
                    <a:lumMod val="75000"/>
                  </a:schemeClr>
                </a:solidFill>
              </a:rPr>
              <a:t>Plasma oscillations</a:t>
            </a:r>
          </a:p>
        </p:txBody>
      </p:sp>
      <p:sp>
        <p:nvSpPr>
          <p:cNvPr id="11" name="Content Placeholder 2">
            <a:extLst>
              <a:ext uri="{FF2B5EF4-FFF2-40B4-BE49-F238E27FC236}">
                <a16:creationId xmlns:a16="http://schemas.microsoft.com/office/drawing/2014/main" id="{84247AA5-4B6C-9953-7A34-B743BDD4940E}"/>
              </a:ext>
            </a:extLst>
          </p:cNvPr>
          <p:cNvSpPr txBox="1">
            <a:spLocks/>
          </p:cNvSpPr>
          <p:nvPr/>
        </p:nvSpPr>
        <p:spPr bwMode="auto">
          <a:xfrm>
            <a:off x="8352302" y="1405110"/>
            <a:ext cx="3789485" cy="785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lumMod val="75000"/>
                </a:schemeClr>
              </a:buClr>
            </a:pPr>
            <a:r>
              <a:rPr lang="en-US" dirty="0">
                <a:solidFill>
                  <a:schemeClr val="bg1">
                    <a:lumMod val="75000"/>
                  </a:schemeClr>
                </a:solidFill>
              </a:rPr>
              <a:t>Oscillations around a B field</a:t>
            </a:r>
          </a:p>
        </p:txBody>
      </p:sp>
      <p:pic>
        <p:nvPicPr>
          <p:cNvPr id="13" name="Picture 12" descr="A diagram of a physics diagram&#10;&#10;Description automatically generated">
            <a:extLst>
              <a:ext uri="{FF2B5EF4-FFF2-40B4-BE49-F238E27FC236}">
                <a16:creationId xmlns:a16="http://schemas.microsoft.com/office/drawing/2014/main" id="{2DE8D473-E8EA-0ACC-4C00-5FAD00551F82}"/>
              </a:ext>
            </a:extLst>
          </p:cNvPr>
          <p:cNvPicPr>
            <a:picLocks noChangeAspect="1"/>
          </p:cNvPicPr>
          <p:nvPr/>
        </p:nvPicPr>
        <p:blipFill>
          <a:blip r:embed="rId6">
            <a:alphaModFix amt="25000"/>
          </a:blip>
          <a:stretch>
            <a:fillRect/>
          </a:stretch>
        </p:blipFill>
        <p:spPr>
          <a:xfrm>
            <a:off x="8449994" y="2478601"/>
            <a:ext cx="3594100" cy="2463800"/>
          </a:xfrm>
          <a:prstGeom prst="rect">
            <a:avLst/>
          </a:prstGeom>
        </p:spPr>
      </p:pic>
      <p:sp>
        <p:nvSpPr>
          <p:cNvPr id="8" name="TextBox 7">
            <a:extLst>
              <a:ext uri="{FF2B5EF4-FFF2-40B4-BE49-F238E27FC236}">
                <a16:creationId xmlns:a16="http://schemas.microsoft.com/office/drawing/2014/main" id="{B327176A-7413-4A09-15A9-1787F53CAB79}"/>
              </a:ext>
            </a:extLst>
          </p:cNvPr>
          <p:cNvSpPr txBox="1"/>
          <p:nvPr/>
        </p:nvSpPr>
        <p:spPr>
          <a:xfrm>
            <a:off x="8265327" y="5688232"/>
            <a:ext cx="1528327" cy="840230"/>
          </a:xfrm>
          <a:prstGeom prst="rect">
            <a:avLst/>
          </a:prstGeom>
          <a:noFill/>
          <a:ln w="38100">
            <a:solidFill>
              <a:schemeClr val="accent1">
                <a:lumMod val="50000"/>
              </a:schemeClr>
            </a:solidFill>
          </a:ln>
        </p:spPr>
        <p:txBody>
          <a:bodyPr wrap="square" rtlCol="0">
            <a:spAutoFit/>
          </a:bodyPr>
          <a:lstStyle/>
          <a:p>
            <a:pPr algn="l">
              <a:lnSpc>
                <a:spcPct val="90000"/>
              </a:lnSpc>
            </a:pPr>
            <a:r>
              <a:rPr lang="en-US" dirty="0">
                <a:latin typeface="+mn-lt"/>
              </a:rPr>
              <a:t>You’ll see these again soon!</a:t>
            </a:r>
          </a:p>
        </p:txBody>
      </p:sp>
      <p:cxnSp>
        <p:nvCxnSpPr>
          <p:cNvPr id="14" name="Straight Connector 13">
            <a:extLst>
              <a:ext uri="{FF2B5EF4-FFF2-40B4-BE49-F238E27FC236}">
                <a16:creationId xmlns:a16="http://schemas.microsoft.com/office/drawing/2014/main" id="{E301E363-27A2-E3BE-4623-26FE1E9EFEBB}"/>
              </a:ext>
            </a:extLst>
          </p:cNvPr>
          <p:cNvCxnSpPr>
            <a:cxnSpLocks/>
            <a:stCxn id="8" idx="1"/>
          </p:cNvCxnSpPr>
          <p:nvPr/>
        </p:nvCxnSpPr>
        <p:spPr>
          <a:xfrm flipH="1" flipV="1">
            <a:off x="7969025" y="5445654"/>
            <a:ext cx="296302" cy="662693"/>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ABC169-3935-5E89-9200-8DA9DA749E9E}"/>
              </a:ext>
            </a:extLst>
          </p:cNvPr>
          <p:cNvCxnSpPr>
            <a:cxnSpLocks/>
            <a:endCxn id="8" idx="3"/>
          </p:cNvCxnSpPr>
          <p:nvPr/>
        </p:nvCxnSpPr>
        <p:spPr>
          <a:xfrm flipH="1">
            <a:off x="9793654" y="5390567"/>
            <a:ext cx="312505" cy="717780"/>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pic>
        <p:nvPicPr>
          <p:cNvPr id="17" name="Picture 16" descr="A black background with a black square&#10;&#10;Description automatically generated with medium confidence">
            <a:extLst>
              <a:ext uri="{FF2B5EF4-FFF2-40B4-BE49-F238E27FC236}">
                <a16:creationId xmlns:a16="http://schemas.microsoft.com/office/drawing/2014/main" id="{3ED6A29E-9D48-E721-3F3B-43E1006A7E62}"/>
              </a:ext>
            </a:extLst>
          </p:cNvPr>
          <p:cNvPicPr>
            <a:picLocks noChangeAspect="1"/>
          </p:cNvPicPr>
          <p:nvPr/>
        </p:nvPicPr>
        <p:blipFill>
          <a:blip r:embed="rId7"/>
          <a:stretch>
            <a:fillRect/>
          </a:stretch>
        </p:blipFill>
        <p:spPr>
          <a:xfrm>
            <a:off x="5746212" y="5064486"/>
            <a:ext cx="2208085" cy="839938"/>
          </a:xfrm>
          <a:prstGeom prst="rect">
            <a:avLst/>
          </a:prstGeom>
          <a:solidFill>
            <a:srgbClr val="FF0000">
              <a:alpha val="24657"/>
            </a:srgbClr>
          </a:solidFill>
          <a:ln w="19050">
            <a:solidFill>
              <a:srgbClr val="FF0000"/>
            </a:solidFill>
          </a:ln>
        </p:spPr>
      </p:pic>
      <p:pic>
        <p:nvPicPr>
          <p:cNvPr id="18" name="Picture 17" descr="A black background with a black square&#10;&#10;Description automatically generated with medium confidence">
            <a:extLst>
              <a:ext uri="{FF2B5EF4-FFF2-40B4-BE49-F238E27FC236}">
                <a16:creationId xmlns:a16="http://schemas.microsoft.com/office/drawing/2014/main" id="{D41E3016-4B9A-1DDF-CD62-4D8BAA2235DF}"/>
              </a:ext>
            </a:extLst>
          </p:cNvPr>
          <p:cNvPicPr>
            <a:picLocks noChangeAspect="1"/>
          </p:cNvPicPr>
          <p:nvPr/>
        </p:nvPicPr>
        <p:blipFill>
          <a:blip r:embed="rId8"/>
          <a:stretch>
            <a:fillRect/>
          </a:stretch>
        </p:blipFill>
        <p:spPr>
          <a:xfrm>
            <a:off x="10107168" y="5128164"/>
            <a:ext cx="1528327" cy="744818"/>
          </a:xfrm>
          <a:prstGeom prst="rect">
            <a:avLst/>
          </a:prstGeom>
          <a:solidFill>
            <a:srgbClr val="FFC000">
              <a:alpha val="25061"/>
            </a:srgbClr>
          </a:solidFill>
          <a:ln w="19050">
            <a:solidFill>
              <a:srgbClr val="FFC000"/>
            </a:solidFill>
          </a:ln>
        </p:spPr>
      </p:pic>
    </p:spTree>
    <p:extLst>
      <p:ext uri="{BB962C8B-B14F-4D97-AF65-F5344CB8AC3E}">
        <p14:creationId xmlns:p14="http://schemas.microsoft.com/office/powerpoint/2010/main" val="3388063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D7F7-AD96-99F6-AB64-8F73DFF32CF7}"/>
              </a:ext>
            </a:extLst>
          </p:cNvPr>
          <p:cNvSpPr>
            <a:spLocks noGrp="1"/>
          </p:cNvSpPr>
          <p:nvPr>
            <p:ph type="title"/>
          </p:nvPr>
        </p:nvSpPr>
        <p:spPr>
          <a:xfrm>
            <a:off x="419936" y="2450271"/>
            <a:ext cx="5413469" cy="1421928"/>
          </a:xfrm>
        </p:spPr>
        <p:txBody>
          <a:bodyPr/>
          <a:lstStyle/>
          <a:p>
            <a:r>
              <a:rPr lang="en-US" b="1" dirty="0"/>
              <a:t>The fluid description of a </a:t>
            </a:r>
            <a:r>
              <a:rPr lang="en-US" b="1" dirty="0" err="1"/>
              <a:t>magnetised</a:t>
            </a:r>
            <a:r>
              <a:rPr lang="en-US" b="1" dirty="0"/>
              <a:t> (cold) plasma</a:t>
            </a:r>
          </a:p>
        </p:txBody>
      </p:sp>
    </p:spTree>
    <p:extLst>
      <p:ext uri="{BB962C8B-B14F-4D97-AF65-F5344CB8AC3E}">
        <p14:creationId xmlns:p14="http://schemas.microsoft.com/office/powerpoint/2010/main" val="1970861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F59B-D40D-B5A4-DF5E-667819C95118}"/>
              </a:ext>
            </a:extLst>
          </p:cNvPr>
          <p:cNvSpPr>
            <a:spLocks noGrp="1"/>
          </p:cNvSpPr>
          <p:nvPr>
            <p:ph type="title"/>
          </p:nvPr>
        </p:nvSpPr>
        <p:spPr>
          <a:xfrm>
            <a:off x="429766" y="274320"/>
            <a:ext cx="11762233" cy="535531"/>
          </a:xfrm>
        </p:spPr>
        <p:txBody>
          <a:bodyPr/>
          <a:lstStyle/>
          <a:p>
            <a:r>
              <a:rPr lang="en-US" dirty="0"/>
              <a:t>More general derivation will uncover many more waves!</a:t>
            </a:r>
          </a:p>
        </p:txBody>
      </p:sp>
      <p:sp>
        <p:nvSpPr>
          <p:cNvPr id="4" name="Rounded Rectangle 3">
            <a:extLst>
              <a:ext uri="{FF2B5EF4-FFF2-40B4-BE49-F238E27FC236}">
                <a16:creationId xmlns:a16="http://schemas.microsoft.com/office/drawing/2014/main" id="{883F8F43-4573-6EC8-7BB7-503024D3CFA9}"/>
              </a:ext>
            </a:extLst>
          </p:cNvPr>
          <p:cNvSpPr/>
          <p:nvPr/>
        </p:nvSpPr>
        <p:spPr>
          <a:xfrm>
            <a:off x="429766" y="1387543"/>
            <a:ext cx="3974023" cy="963168"/>
          </a:xfrm>
          <a:prstGeom prst="roundRect">
            <a:avLst/>
          </a:prstGeom>
          <a:solidFill>
            <a:schemeClr val="accent1">
              <a:lumMod val="5000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2800" dirty="0">
                <a:solidFill>
                  <a:schemeClr val="bg2"/>
                </a:solidFill>
              </a:rPr>
              <a:t>Fluid equation of motion</a:t>
            </a:r>
          </a:p>
        </p:txBody>
      </p:sp>
      <p:sp>
        <p:nvSpPr>
          <p:cNvPr id="7" name="Rounded Rectangle 6">
            <a:extLst>
              <a:ext uri="{FF2B5EF4-FFF2-40B4-BE49-F238E27FC236}">
                <a16:creationId xmlns:a16="http://schemas.microsoft.com/office/drawing/2014/main" id="{1A5C6D27-E44F-A557-C3BF-FC2CFA6157D9}"/>
              </a:ext>
            </a:extLst>
          </p:cNvPr>
          <p:cNvSpPr/>
          <p:nvPr/>
        </p:nvSpPr>
        <p:spPr>
          <a:xfrm>
            <a:off x="5191557" y="1395278"/>
            <a:ext cx="3974023" cy="963168"/>
          </a:xfrm>
          <a:prstGeom prst="roundRect">
            <a:avLst/>
          </a:prstGeom>
          <a:solidFill>
            <a:schemeClr val="accent1">
              <a:lumMod val="50000"/>
              <a:alpha val="2000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2800" dirty="0">
                <a:solidFill>
                  <a:schemeClr val="tx1"/>
                </a:solidFill>
              </a:rPr>
              <a:t>Maxwell’s equations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7C91E02B-3B81-C3BB-AE04-856E763C277A}"/>
              </a:ext>
            </a:extLst>
          </p:cNvPr>
          <p:cNvPicPr>
            <a:picLocks noChangeAspect="1"/>
          </p:cNvPicPr>
          <p:nvPr/>
        </p:nvPicPr>
        <p:blipFill>
          <a:blip r:embed="rId3"/>
          <a:stretch>
            <a:fillRect/>
          </a:stretch>
        </p:blipFill>
        <p:spPr>
          <a:xfrm>
            <a:off x="644416" y="2870157"/>
            <a:ext cx="3759373" cy="1074106"/>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335D7E9-B377-69F3-F94F-6B3E3B8CD410}"/>
              </a:ext>
            </a:extLst>
          </p:cNvPr>
          <p:cNvPicPr>
            <a:picLocks noChangeAspect="1"/>
          </p:cNvPicPr>
          <p:nvPr/>
        </p:nvPicPr>
        <p:blipFill>
          <a:blip r:embed="rId4"/>
          <a:stretch>
            <a:fillRect/>
          </a:stretch>
        </p:blipFill>
        <p:spPr>
          <a:xfrm>
            <a:off x="5827988" y="2692935"/>
            <a:ext cx="2701160" cy="1282873"/>
          </a:xfrm>
          <a:prstGeom prst="rect">
            <a:avLst/>
          </a:prstGeom>
        </p:spPr>
      </p:pic>
      <p:sp>
        <p:nvSpPr>
          <p:cNvPr id="13" name="TextBox 12">
            <a:extLst>
              <a:ext uri="{FF2B5EF4-FFF2-40B4-BE49-F238E27FC236}">
                <a16:creationId xmlns:a16="http://schemas.microsoft.com/office/drawing/2014/main" id="{C7D49BCF-5E27-516B-674B-4B0859C2E3B0}"/>
              </a:ext>
            </a:extLst>
          </p:cNvPr>
          <p:cNvSpPr txBox="1"/>
          <p:nvPr/>
        </p:nvSpPr>
        <p:spPr>
          <a:xfrm>
            <a:off x="6857005" y="4274516"/>
            <a:ext cx="643125" cy="341632"/>
          </a:xfrm>
          <a:prstGeom prst="rect">
            <a:avLst/>
          </a:prstGeom>
          <a:noFill/>
        </p:spPr>
        <p:txBody>
          <a:bodyPr wrap="none" rtlCol="0">
            <a:spAutoFit/>
          </a:bodyPr>
          <a:lstStyle/>
          <a:p>
            <a:pPr algn="l">
              <a:lnSpc>
                <a:spcPct val="90000"/>
              </a:lnSpc>
            </a:pPr>
            <a:r>
              <a:rPr lang="en-US" dirty="0">
                <a:latin typeface="+mn-lt"/>
              </a:rPr>
              <a:t>with</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70B19C1F-0791-952E-C952-F1862A567A43}"/>
              </a:ext>
            </a:extLst>
          </p:cNvPr>
          <p:cNvPicPr>
            <a:picLocks noChangeAspect="1"/>
          </p:cNvPicPr>
          <p:nvPr/>
        </p:nvPicPr>
        <p:blipFill>
          <a:blip r:embed="rId5"/>
          <a:stretch>
            <a:fillRect/>
          </a:stretch>
        </p:blipFill>
        <p:spPr>
          <a:xfrm>
            <a:off x="6344369" y="4851849"/>
            <a:ext cx="1519336" cy="561196"/>
          </a:xfrm>
          <a:prstGeom prst="rect">
            <a:avLst/>
          </a:prstGeom>
        </p:spPr>
      </p:pic>
      <p:sp>
        <p:nvSpPr>
          <p:cNvPr id="16" name="TextBox 15">
            <a:extLst>
              <a:ext uri="{FF2B5EF4-FFF2-40B4-BE49-F238E27FC236}">
                <a16:creationId xmlns:a16="http://schemas.microsoft.com/office/drawing/2014/main" id="{8C02E72A-DCF4-3C32-ED15-B4D76BDB8EC1}"/>
              </a:ext>
            </a:extLst>
          </p:cNvPr>
          <p:cNvSpPr txBox="1"/>
          <p:nvPr/>
        </p:nvSpPr>
        <p:spPr>
          <a:xfrm>
            <a:off x="10350467" y="3398801"/>
            <a:ext cx="1673856" cy="480131"/>
          </a:xfrm>
          <a:prstGeom prst="rect">
            <a:avLst/>
          </a:prstGeom>
          <a:solidFill>
            <a:schemeClr val="accent1">
              <a:lumMod val="75000"/>
            </a:schemeClr>
          </a:solidFill>
        </p:spPr>
        <p:txBody>
          <a:bodyPr wrap="none" rtlCol="0">
            <a:spAutoFit/>
          </a:bodyPr>
          <a:lstStyle/>
          <a:p>
            <a:pPr algn="l">
              <a:lnSpc>
                <a:spcPct val="90000"/>
              </a:lnSpc>
            </a:pPr>
            <a:r>
              <a:rPr lang="en-US" sz="2800" dirty="0" err="1">
                <a:solidFill>
                  <a:schemeClr val="bg2"/>
                </a:solidFill>
                <a:latin typeface="+mn-lt"/>
              </a:rPr>
              <a:t>Linearise</a:t>
            </a:r>
            <a:endParaRPr lang="en-US" sz="2800" dirty="0">
              <a:solidFill>
                <a:schemeClr val="bg2"/>
              </a:solidFill>
              <a:latin typeface="+mn-lt"/>
            </a:endParaRPr>
          </a:p>
        </p:txBody>
      </p:sp>
      <p:sp>
        <p:nvSpPr>
          <p:cNvPr id="17" name="TextBox 16">
            <a:extLst>
              <a:ext uri="{FF2B5EF4-FFF2-40B4-BE49-F238E27FC236}">
                <a16:creationId xmlns:a16="http://schemas.microsoft.com/office/drawing/2014/main" id="{365985FB-D7C5-ED57-0978-56159BB3DEFA}"/>
              </a:ext>
            </a:extLst>
          </p:cNvPr>
          <p:cNvSpPr txBox="1"/>
          <p:nvPr/>
        </p:nvSpPr>
        <p:spPr>
          <a:xfrm>
            <a:off x="8441291" y="5632630"/>
            <a:ext cx="3583032" cy="480131"/>
          </a:xfrm>
          <a:prstGeom prst="rect">
            <a:avLst/>
          </a:prstGeom>
          <a:solidFill>
            <a:schemeClr val="accent1">
              <a:lumMod val="50000"/>
              <a:alpha val="20125"/>
            </a:schemeClr>
          </a:solidFill>
          <a:ln>
            <a:solidFill>
              <a:schemeClr val="accent1">
                <a:lumMod val="50000"/>
              </a:schemeClr>
            </a:solidFill>
          </a:ln>
        </p:spPr>
        <p:txBody>
          <a:bodyPr wrap="none" rtlCol="0">
            <a:spAutoFit/>
          </a:bodyPr>
          <a:lstStyle/>
          <a:p>
            <a:pPr algn="l">
              <a:lnSpc>
                <a:spcPct val="90000"/>
              </a:lnSpc>
            </a:pPr>
            <a:r>
              <a:rPr lang="en-US" sz="2800" dirty="0">
                <a:latin typeface="+mn-lt"/>
              </a:rPr>
              <a:t>Do some algebra…</a:t>
            </a:r>
          </a:p>
        </p:txBody>
      </p:sp>
      <p:sp>
        <p:nvSpPr>
          <p:cNvPr id="19" name="TextBox 18">
            <a:extLst>
              <a:ext uri="{FF2B5EF4-FFF2-40B4-BE49-F238E27FC236}">
                <a16:creationId xmlns:a16="http://schemas.microsoft.com/office/drawing/2014/main" id="{7FCD3B5F-535A-71C2-E580-EAD2CAF6D0E3}"/>
              </a:ext>
            </a:extLst>
          </p:cNvPr>
          <p:cNvSpPr txBox="1"/>
          <p:nvPr/>
        </p:nvSpPr>
        <p:spPr>
          <a:xfrm>
            <a:off x="8965472" y="4523352"/>
            <a:ext cx="3058851" cy="480131"/>
          </a:xfrm>
          <a:prstGeom prst="rect">
            <a:avLst/>
          </a:prstGeom>
          <a:solidFill>
            <a:schemeClr val="accent1">
              <a:lumMod val="75000"/>
              <a:alpha val="69945"/>
            </a:schemeClr>
          </a:solidFill>
        </p:spPr>
        <p:txBody>
          <a:bodyPr wrap="none" rtlCol="0">
            <a:spAutoFit/>
          </a:bodyPr>
          <a:lstStyle/>
          <a:p>
            <a:pPr algn="l">
              <a:lnSpc>
                <a:spcPct val="90000"/>
              </a:lnSpc>
            </a:pPr>
            <a:r>
              <a:rPr lang="en-US" sz="2800" dirty="0">
                <a:solidFill>
                  <a:schemeClr val="bg2"/>
                </a:solidFill>
                <a:latin typeface="+mn-lt"/>
              </a:rPr>
              <a:t>Fourier transform</a:t>
            </a:r>
          </a:p>
        </p:txBody>
      </p:sp>
      <p:cxnSp>
        <p:nvCxnSpPr>
          <p:cNvPr id="21" name="Straight Arrow Connector 20">
            <a:extLst>
              <a:ext uri="{FF2B5EF4-FFF2-40B4-BE49-F238E27FC236}">
                <a16:creationId xmlns:a16="http://schemas.microsoft.com/office/drawing/2014/main" id="{0082584C-222C-6897-C8D4-57B2DEC6801E}"/>
              </a:ext>
            </a:extLst>
          </p:cNvPr>
          <p:cNvCxnSpPr/>
          <p:nvPr/>
        </p:nvCxnSpPr>
        <p:spPr>
          <a:xfrm>
            <a:off x="10746658" y="3975808"/>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B974729-171B-38E9-8A06-D3437C03E8B8}"/>
              </a:ext>
            </a:extLst>
          </p:cNvPr>
          <p:cNvCxnSpPr/>
          <p:nvPr/>
        </p:nvCxnSpPr>
        <p:spPr>
          <a:xfrm>
            <a:off x="11187395" y="3992920"/>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92F138-2134-930E-832D-D0EAF4D0F38A}"/>
              </a:ext>
            </a:extLst>
          </p:cNvPr>
          <p:cNvCxnSpPr/>
          <p:nvPr/>
        </p:nvCxnSpPr>
        <p:spPr>
          <a:xfrm>
            <a:off x="11611897" y="3975808"/>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6B1AFA8-1ECC-3375-EA73-A1D132E9AD01}"/>
              </a:ext>
            </a:extLst>
          </p:cNvPr>
          <p:cNvCxnSpPr/>
          <p:nvPr/>
        </p:nvCxnSpPr>
        <p:spPr>
          <a:xfrm>
            <a:off x="9876504" y="5060313"/>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8251E2A-D0E4-2C3A-F485-91F4065F619E}"/>
              </a:ext>
            </a:extLst>
          </p:cNvPr>
          <p:cNvCxnSpPr/>
          <p:nvPr/>
        </p:nvCxnSpPr>
        <p:spPr>
          <a:xfrm>
            <a:off x="10746658" y="5060313"/>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399B670-9AD0-2586-848C-E5334B8E37D0}"/>
              </a:ext>
            </a:extLst>
          </p:cNvPr>
          <p:cNvCxnSpPr/>
          <p:nvPr/>
        </p:nvCxnSpPr>
        <p:spPr>
          <a:xfrm>
            <a:off x="11606981" y="5060313"/>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59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4087-A2CD-FEC4-7372-CDA8933F40CB}"/>
              </a:ext>
            </a:extLst>
          </p:cNvPr>
          <p:cNvSpPr>
            <a:spLocks noGrp="1"/>
          </p:cNvSpPr>
          <p:nvPr>
            <p:ph type="title"/>
          </p:nvPr>
        </p:nvSpPr>
        <p:spPr/>
        <p:txBody>
          <a:bodyPr/>
          <a:lstStyle/>
          <a:p>
            <a:r>
              <a:rPr lang="en-US" dirty="0"/>
              <a:t>The cold plasma wave equation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903DD40-3D09-134E-861A-DF4F20D0F268}"/>
                  </a:ext>
                </a:extLst>
              </p:cNvPr>
              <p:cNvSpPr>
                <a:spLocks noGrp="1"/>
              </p:cNvSpPr>
              <p:nvPr>
                <p:ph idx="1"/>
              </p:nvPr>
            </p:nvSpPr>
            <p:spPr>
              <a:xfrm>
                <a:off x="904361" y="4381552"/>
                <a:ext cx="5431629" cy="1178600"/>
              </a:xfrm>
            </p:spPr>
            <p:txBody>
              <a:bodyPr/>
              <a:lstStyle/>
              <a:p>
                <a:r>
                  <a:rPr lang="en-US" sz="2000" dirty="0"/>
                  <a:t>We can expand to get… (where </a:t>
                </a:r>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𝑘𝑐</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𝜔</m:t>
                    </m:r>
                  </m:oMath>
                </a14:m>
                <a:r>
                  <a:rPr lang="en-US" sz="2000" dirty="0"/>
                  <a:t>)</a:t>
                </a:r>
                <a:br>
                  <a:rPr lang="en-US" dirty="0"/>
                </a:br>
                <a:endParaRPr lang="en-US" dirty="0"/>
              </a:p>
            </p:txBody>
          </p:sp>
        </mc:Choice>
        <mc:Fallback>
          <p:sp>
            <p:nvSpPr>
              <p:cNvPr id="3" name="Content Placeholder 2">
                <a:extLst>
                  <a:ext uri="{FF2B5EF4-FFF2-40B4-BE49-F238E27FC236}">
                    <a16:creationId xmlns:a16="http://schemas.microsoft.com/office/drawing/2014/main" id="{F903DD40-3D09-134E-861A-DF4F20D0F268}"/>
                  </a:ext>
                </a:extLst>
              </p:cNvPr>
              <p:cNvSpPr>
                <a:spLocks noGrp="1" noRot="1" noChangeAspect="1" noMove="1" noResize="1" noEditPoints="1" noAdjustHandles="1" noChangeArrowheads="1" noChangeShapeType="1" noTextEdit="1"/>
              </p:cNvSpPr>
              <p:nvPr>
                <p:ph idx="1"/>
              </p:nvPr>
            </p:nvSpPr>
            <p:spPr>
              <a:xfrm>
                <a:off x="904361" y="4381552"/>
                <a:ext cx="5431629" cy="1178600"/>
              </a:xfrm>
              <a:blipFill>
                <a:blip r:embed="rId3"/>
                <a:stretch>
                  <a:fillRect l="-935" t="-645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58ABEF9-38A8-CF80-5A23-C047DC1683CA}"/>
              </a:ext>
            </a:extLst>
          </p:cNvPr>
          <p:cNvPicPr>
            <a:picLocks noChangeAspect="1"/>
          </p:cNvPicPr>
          <p:nvPr/>
        </p:nvPicPr>
        <p:blipFill>
          <a:blip r:embed="rId4"/>
          <a:stretch>
            <a:fillRect/>
          </a:stretch>
        </p:blipFill>
        <p:spPr>
          <a:xfrm>
            <a:off x="2267627" y="1297848"/>
            <a:ext cx="4564184" cy="52663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F5EAA674-5A9B-F756-EEF2-4B6265278360}"/>
              </a:ext>
            </a:extLst>
          </p:cNvPr>
          <p:cNvPicPr>
            <a:picLocks noChangeAspect="1"/>
          </p:cNvPicPr>
          <p:nvPr/>
        </p:nvPicPr>
        <p:blipFill>
          <a:blip r:embed="rId5"/>
          <a:stretch>
            <a:fillRect/>
          </a:stretch>
        </p:blipFill>
        <p:spPr>
          <a:xfrm>
            <a:off x="4160394" y="2515508"/>
            <a:ext cx="3064955" cy="1148254"/>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4D67E9FB-0912-941A-CD78-7B272143EF78}"/>
              </a:ext>
            </a:extLst>
          </p:cNvPr>
          <p:cNvPicPr>
            <a:picLocks noChangeAspect="1"/>
          </p:cNvPicPr>
          <p:nvPr/>
        </p:nvPicPr>
        <p:blipFill>
          <a:blip r:embed="rId6"/>
          <a:stretch>
            <a:fillRect/>
          </a:stretch>
        </p:blipFill>
        <p:spPr>
          <a:xfrm>
            <a:off x="2847305" y="5096675"/>
            <a:ext cx="7633266" cy="1416588"/>
          </a:xfrm>
          <a:prstGeom prst="rect">
            <a:avLst/>
          </a:prstGeom>
        </p:spPr>
      </p:pic>
      <p:sp>
        <p:nvSpPr>
          <p:cNvPr id="13" name="TextBox 12">
            <a:extLst>
              <a:ext uri="{FF2B5EF4-FFF2-40B4-BE49-F238E27FC236}">
                <a16:creationId xmlns:a16="http://schemas.microsoft.com/office/drawing/2014/main" id="{122EC6DC-F348-553D-20AF-9543C7682779}"/>
              </a:ext>
            </a:extLst>
          </p:cNvPr>
          <p:cNvSpPr txBox="1"/>
          <p:nvPr/>
        </p:nvSpPr>
        <p:spPr>
          <a:xfrm>
            <a:off x="10336141" y="384472"/>
            <a:ext cx="1673856" cy="480131"/>
          </a:xfrm>
          <a:prstGeom prst="rect">
            <a:avLst/>
          </a:prstGeom>
          <a:solidFill>
            <a:schemeClr val="accent1">
              <a:lumMod val="75000"/>
            </a:schemeClr>
          </a:solidFill>
        </p:spPr>
        <p:txBody>
          <a:bodyPr wrap="none" rtlCol="0">
            <a:spAutoFit/>
          </a:bodyPr>
          <a:lstStyle/>
          <a:p>
            <a:pPr algn="l">
              <a:lnSpc>
                <a:spcPct val="90000"/>
              </a:lnSpc>
            </a:pPr>
            <a:r>
              <a:rPr lang="en-US" sz="2800" dirty="0" err="1">
                <a:solidFill>
                  <a:schemeClr val="bg2"/>
                </a:solidFill>
                <a:latin typeface="+mn-lt"/>
              </a:rPr>
              <a:t>Linearise</a:t>
            </a:r>
            <a:endParaRPr lang="en-US" sz="2800" dirty="0">
              <a:solidFill>
                <a:schemeClr val="bg2"/>
              </a:solidFill>
              <a:latin typeface="+mn-lt"/>
            </a:endParaRPr>
          </a:p>
        </p:txBody>
      </p:sp>
      <p:sp>
        <p:nvSpPr>
          <p:cNvPr id="14" name="TextBox 13">
            <a:extLst>
              <a:ext uri="{FF2B5EF4-FFF2-40B4-BE49-F238E27FC236}">
                <a16:creationId xmlns:a16="http://schemas.microsoft.com/office/drawing/2014/main" id="{D3A7394B-8CEF-A50C-BE25-7CAA88940E8D}"/>
              </a:ext>
            </a:extLst>
          </p:cNvPr>
          <p:cNvSpPr txBox="1"/>
          <p:nvPr/>
        </p:nvSpPr>
        <p:spPr>
          <a:xfrm>
            <a:off x="8426965" y="2618301"/>
            <a:ext cx="3583032" cy="480131"/>
          </a:xfrm>
          <a:prstGeom prst="rect">
            <a:avLst/>
          </a:prstGeom>
          <a:solidFill>
            <a:schemeClr val="accent1">
              <a:lumMod val="50000"/>
              <a:alpha val="20125"/>
            </a:schemeClr>
          </a:solidFill>
          <a:ln>
            <a:solidFill>
              <a:schemeClr val="accent1">
                <a:lumMod val="50000"/>
              </a:schemeClr>
            </a:solidFill>
          </a:ln>
        </p:spPr>
        <p:txBody>
          <a:bodyPr wrap="none" rtlCol="0">
            <a:spAutoFit/>
          </a:bodyPr>
          <a:lstStyle/>
          <a:p>
            <a:pPr algn="l">
              <a:lnSpc>
                <a:spcPct val="90000"/>
              </a:lnSpc>
            </a:pPr>
            <a:r>
              <a:rPr lang="en-US" sz="2800" dirty="0">
                <a:latin typeface="+mn-lt"/>
              </a:rPr>
              <a:t>Do some algebra…</a:t>
            </a:r>
          </a:p>
        </p:txBody>
      </p:sp>
      <p:sp>
        <p:nvSpPr>
          <p:cNvPr id="15" name="TextBox 14">
            <a:extLst>
              <a:ext uri="{FF2B5EF4-FFF2-40B4-BE49-F238E27FC236}">
                <a16:creationId xmlns:a16="http://schemas.microsoft.com/office/drawing/2014/main" id="{6BBBE82A-EBEE-8F55-ACE8-A79ED79F8856}"/>
              </a:ext>
            </a:extLst>
          </p:cNvPr>
          <p:cNvSpPr txBox="1"/>
          <p:nvPr/>
        </p:nvSpPr>
        <p:spPr>
          <a:xfrm>
            <a:off x="8951146" y="1509023"/>
            <a:ext cx="3058851" cy="480131"/>
          </a:xfrm>
          <a:prstGeom prst="rect">
            <a:avLst/>
          </a:prstGeom>
          <a:solidFill>
            <a:schemeClr val="accent1">
              <a:lumMod val="75000"/>
              <a:alpha val="69945"/>
            </a:schemeClr>
          </a:solidFill>
        </p:spPr>
        <p:txBody>
          <a:bodyPr wrap="none" rtlCol="0">
            <a:spAutoFit/>
          </a:bodyPr>
          <a:lstStyle/>
          <a:p>
            <a:pPr algn="l">
              <a:lnSpc>
                <a:spcPct val="90000"/>
              </a:lnSpc>
            </a:pPr>
            <a:r>
              <a:rPr lang="en-US" sz="2800" dirty="0">
                <a:solidFill>
                  <a:schemeClr val="bg2"/>
                </a:solidFill>
                <a:latin typeface="+mn-lt"/>
              </a:rPr>
              <a:t>Fourier transform</a:t>
            </a:r>
          </a:p>
        </p:txBody>
      </p:sp>
      <p:cxnSp>
        <p:nvCxnSpPr>
          <p:cNvPr id="16" name="Straight Arrow Connector 15">
            <a:extLst>
              <a:ext uri="{FF2B5EF4-FFF2-40B4-BE49-F238E27FC236}">
                <a16:creationId xmlns:a16="http://schemas.microsoft.com/office/drawing/2014/main" id="{F47DC661-145A-E61D-4B70-ECF2F91DED4F}"/>
              </a:ext>
            </a:extLst>
          </p:cNvPr>
          <p:cNvCxnSpPr/>
          <p:nvPr/>
        </p:nvCxnSpPr>
        <p:spPr>
          <a:xfrm>
            <a:off x="10732332" y="961479"/>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C2B5AD3-CC59-3583-7E61-A3F6FCE6EDD7}"/>
              </a:ext>
            </a:extLst>
          </p:cNvPr>
          <p:cNvCxnSpPr/>
          <p:nvPr/>
        </p:nvCxnSpPr>
        <p:spPr>
          <a:xfrm>
            <a:off x="11173069" y="978591"/>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4DF3DD0-504A-87D6-98B9-36B610EEDAC9}"/>
              </a:ext>
            </a:extLst>
          </p:cNvPr>
          <p:cNvCxnSpPr/>
          <p:nvPr/>
        </p:nvCxnSpPr>
        <p:spPr>
          <a:xfrm>
            <a:off x="11597571" y="961479"/>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0DCADBD-7AA2-24F4-E5DB-BCC96F5BCAEC}"/>
              </a:ext>
            </a:extLst>
          </p:cNvPr>
          <p:cNvCxnSpPr/>
          <p:nvPr/>
        </p:nvCxnSpPr>
        <p:spPr>
          <a:xfrm>
            <a:off x="9862178" y="2045984"/>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4AF4D51-D9E7-2D0C-A5B1-B34386B300F8}"/>
              </a:ext>
            </a:extLst>
          </p:cNvPr>
          <p:cNvCxnSpPr/>
          <p:nvPr/>
        </p:nvCxnSpPr>
        <p:spPr>
          <a:xfrm>
            <a:off x="10732332" y="2045984"/>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5DA7340-287C-8547-4E49-6B3D5FC455CE}"/>
              </a:ext>
            </a:extLst>
          </p:cNvPr>
          <p:cNvCxnSpPr/>
          <p:nvPr/>
        </p:nvCxnSpPr>
        <p:spPr>
          <a:xfrm>
            <a:off x="11592655" y="2045984"/>
            <a:ext cx="0" cy="46952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5CA690-6A15-68D5-4F1D-8C85DD211C22}"/>
              </a:ext>
            </a:extLst>
          </p:cNvPr>
          <p:cNvSpPr txBox="1"/>
          <p:nvPr/>
        </p:nvSpPr>
        <p:spPr>
          <a:xfrm>
            <a:off x="1385913" y="2692498"/>
            <a:ext cx="2705220" cy="757130"/>
          </a:xfrm>
          <a:prstGeom prst="rect">
            <a:avLst/>
          </a:prstGeom>
          <a:noFill/>
        </p:spPr>
        <p:txBody>
          <a:bodyPr wrap="square" rtlCol="0">
            <a:spAutoFit/>
          </a:bodyPr>
          <a:lstStyle/>
          <a:p>
            <a:pPr algn="l">
              <a:lnSpc>
                <a:spcPct val="90000"/>
              </a:lnSpc>
            </a:pPr>
            <a:r>
              <a:rPr lang="en-US" sz="2400" dirty="0">
                <a:latin typeface="+mn-lt"/>
              </a:rPr>
              <a:t>Cold plasma dielectric tensor</a:t>
            </a:r>
          </a:p>
        </p:txBody>
      </p:sp>
    </p:spTree>
    <p:extLst>
      <p:ext uri="{BB962C8B-B14F-4D97-AF65-F5344CB8AC3E}">
        <p14:creationId xmlns:p14="http://schemas.microsoft.com/office/powerpoint/2010/main" val="325645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58CE-07C9-E9C2-C53A-329E0A8E836B}"/>
              </a:ext>
            </a:extLst>
          </p:cNvPr>
          <p:cNvSpPr>
            <a:spLocks noGrp="1"/>
          </p:cNvSpPr>
          <p:nvPr>
            <p:ph type="title"/>
          </p:nvPr>
        </p:nvSpPr>
        <p:spPr>
          <a:xfrm>
            <a:off x="429767" y="274320"/>
            <a:ext cx="11430000" cy="535531"/>
          </a:xfrm>
        </p:spPr>
        <p:txBody>
          <a:bodyPr/>
          <a:lstStyle/>
          <a:p>
            <a:r>
              <a:rPr lang="en-US" dirty="0"/>
              <a:t>An aside:</a:t>
            </a:r>
          </a:p>
        </p:txBody>
      </p:sp>
      <p:sp>
        <p:nvSpPr>
          <p:cNvPr id="3" name="Content Placeholder 2">
            <a:extLst>
              <a:ext uri="{FF2B5EF4-FFF2-40B4-BE49-F238E27FC236}">
                <a16:creationId xmlns:a16="http://schemas.microsoft.com/office/drawing/2014/main" id="{9DAC176B-24DB-9AE9-6E24-DD4EEDFD93F5}"/>
              </a:ext>
            </a:extLst>
          </p:cNvPr>
          <p:cNvSpPr>
            <a:spLocks noGrp="1"/>
          </p:cNvSpPr>
          <p:nvPr>
            <p:ph idx="1"/>
          </p:nvPr>
        </p:nvSpPr>
        <p:spPr>
          <a:xfrm>
            <a:off x="448055" y="1368375"/>
            <a:ext cx="10718176" cy="1168596"/>
          </a:xfrm>
        </p:spPr>
        <p:txBody>
          <a:bodyPr/>
          <a:lstStyle/>
          <a:p>
            <a:r>
              <a:rPr lang="en-US" dirty="0"/>
              <a:t>For plasmas in a strong background magnetic field, let’s define a convenient coordinate system:</a:t>
            </a:r>
          </a:p>
          <a:p>
            <a:endParaRPr lang="en-US" dirty="0"/>
          </a:p>
          <a:p>
            <a:endParaRPr lang="en-US" dirty="0"/>
          </a:p>
          <a:p>
            <a:endParaRPr lang="en-US" dirty="0"/>
          </a:p>
          <a:p>
            <a:pPr marL="0" indent="0">
              <a:buNone/>
            </a:pPr>
            <a:endParaRPr lang="en-US" dirty="0"/>
          </a:p>
        </p:txBody>
      </p:sp>
      <p:pic>
        <p:nvPicPr>
          <p:cNvPr id="14" name="Picture 13" descr="A diagram of a magnet&#10;&#10;Description automatically generated">
            <a:extLst>
              <a:ext uri="{FF2B5EF4-FFF2-40B4-BE49-F238E27FC236}">
                <a16:creationId xmlns:a16="http://schemas.microsoft.com/office/drawing/2014/main" id="{7A2336AB-E4B7-6A6F-5D06-580900EAD964}"/>
              </a:ext>
            </a:extLst>
          </p:cNvPr>
          <p:cNvPicPr>
            <a:picLocks noChangeAspect="1"/>
          </p:cNvPicPr>
          <p:nvPr/>
        </p:nvPicPr>
        <p:blipFill>
          <a:blip r:embed="rId3"/>
          <a:stretch>
            <a:fillRect/>
          </a:stretch>
        </p:blipFill>
        <p:spPr>
          <a:xfrm>
            <a:off x="1532851" y="2822332"/>
            <a:ext cx="3096416" cy="1925632"/>
          </a:xfrm>
          <a:prstGeom prst="rect">
            <a:avLst/>
          </a:prstGeom>
        </p:spPr>
      </p:pic>
      <p:sp>
        <p:nvSpPr>
          <p:cNvPr id="15" name="Rectangle 14">
            <a:extLst>
              <a:ext uri="{FF2B5EF4-FFF2-40B4-BE49-F238E27FC236}">
                <a16:creationId xmlns:a16="http://schemas.microsoft.com/office/drawing/2014/main" id="{290117A0-1BD7-6A10-87FB-372231AF5777}"/>
              </a:ext>
            </a:extLst>
          </p:cNvPr>
          <p:cNvSpPr/>
          <p:nvPr/>
        </p:nvSpPr>
        <p:spPr>
          <a:xfrm>
            <a:off x="3683977" y="4413738"/>
            <a:ext cx="668215" cy="422031"/>
          </a:xfrm>
          <a:prstGeom prst="rect">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7" name="Straight Arrow Connector 16">
            <a:extLst>
              <a:ext uri="{FF2B5EF4-FFF2-40B4-BE49-F238E27FC236}">
                <a16:creationId xmlns:a16="http://schemas.microsoft.com/office/drawing/2014/main" id="{B2A9D609-A666-5CBA-C326-3BDD92D26087}"/>
              </a:ext>
            </a:extLst>
          </p:cNvPr>
          <p:cNvCxnSpPr>
            <a:stCxn id="15" idx="3"/>
          </p:cNvCxnSpPr>
          <p:nvPr/>
        </p:nvCxnSpPr>
        <p:spPr>
          <a:xfrm flipV="1">
            <a:off x="4352192" y="3552092"/>
            <a:ext cx="1454951" cy="1072662"/>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B56DF1D-0A40-1D7C-C488-B88E0AC9EB15}"/>
                  </a:ext>
                </a:extLst>
              </p:cNvPr>
              <p:cNvSpPr txBox="1"/>
              <p:nvPr/>
            </p:nvSpPr>
            <p:spPr>
              <a:xfrm>
                <a:off x="5807143" y="2907071"/>
                <a:ext cx="4578497" cy="1421928"/>
              </a:xfrm>
              <a:prstGeom prst="rect">
                <a:avLst/>
              </a:prstGeom>
              <a:noFill/>
              <a:ln w="28575">
                <a:solidFill>
                  <a:srgbClr val="FF0000"/>
                </a:solidFill>
              </a:ln>
            </p:spPr>
            <p:txBody>
              <a:bodyPr wrap="none" rtlCol="0">
                <a:spAutoFit/>
              </a:bodyPr>
              <a:lstStyle/>
              <a:p>
                <a:pPr algn="l">
                  <a:lnSpc>
                    <a:spcPct val="90000"/>
                  </a:lnSpc>
                </a:pP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a:latin typeface="+mn-lt"/>
                  </a:rPr>
                  <a:t>: Parallel to B0</a:t>
                </a:r>
              </a:p>
              <a:p>
                <a:pPr algn="l">
                  <a:lnSpc>
                    <a:spcPct val="90000"/>
                  </a:lnSpc>
                </a:pPr>
                <a:endParaRPr lang="en-US" sz="3200" dirty="0">
                  <a:latin typeface="+mn-lt"/>
                </a:endParaRPr>
              </a:p>
              <a:p>
                <a:pPr algn="l">
                  <a:lnSpc>
                    <a:spcPct val="90000"/>
                  </a:lnSpc>
                </a:pP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a:latin typeface="+mn-lt"/>
                  </a:rPr>
                  <a:t>: Perpendicular to B0</a:t>
                </a:r>
              </a:p>
            </p:txBody>
          </p:sp>
        </mc:Choice>
        <mc:Fallback>
          <p:sp>
            <p:nvSpPr>
              <p:cNvPr id="19" name="TextBox 18">
                <a:extLst>
                  <a:ext uri="{FF2B5EF4-FFF2-40B4-BE49-F238E27FC236}">
                    <a16:creationId xmlns:a16="http://schemas.microsoft.com/office/drawing/2014/main" id="{1B56DF1D-0A40-1D7C-C488-B88E0AC9EB15}"/>
                  </a:ext>
                </a:extLst>
              </p:cNvPr>
              <p:cNvSpPr txBox="1">
                <a:spLocks noRot="1" noChangeAspect="1" noMove="1" noResize="1" noEditPoints="1" noAdjustHandles="1" noChangeArrowheads="1" noChangeShapeType="1" noTextEdit="1"/>
              </p:cNvSpPr>
              <p:nvPr/>
            </p:nvSpPr>
            <p:spPr>
              <a:xfrm>
                <a:off x="5807143" y="2907071"/>
                <a:ext cx="4578497" cy="1421928"/>
              </a:xfrm>
              <a:prstGeom prst="rect">
                <a:avLst/>
              </a:prstGeom>
              <a:blipFill>
                <a:blip r:embed="rId4"/>
                <a:stretch>
                  <a:fillRect l="-1099" t="-8696" r="-1923" b="-11304"/>
                </a:stretch>
              </a:blipFill>
              <a:ln w="28575">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46975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D539-1E01-FBC7-CD7E-EEE822090415}"/>
              </a:ext>
            </a:extLst>
          </p:cNvPr>
          <p:cNvSpPr>
            <a:spLocks noGrp="1"/>
          </p:cNvSpPr>
          <p:nvPr>
            <p:ph type="title"/>
          </p:nvPr>
        </p:nvSpPr>
        <p:spPr/>
        <p:txBody>
          <a:bodyPr/>
          <a:lstStyle/>
          <a:p>
            <a:r>
              <a:rPr lang="en-US" dirty="0"/>
              <a:t>Who am I…</a:t>
            </a:r>
          </a:p>
        </p:txBody>
      </p:sp>
      <p:pic>
        <p:nvPicPr>
          <p:cNvPr id="5" name="Picture 4" descr="A person sitting on a bench holding a small animal&#10;&#10;Description automatically generated">
            <a:extLst>
              <a:ext uri="{FF2B5EF4-FFF2-40B4-BE49-F238E27FC236}">
                <a16:creationId xmlns:a16="http://schemas.microsoft.com/office/drawing/2014/main" id="{8D740F15-BE37-073A-8D81-BB1111AFAFA2}"/>
              </a:ext>
            </a:extLst>
          </p:cNvPr>
          <p:cNvPicPr>
            <a:picLocks noChangeAspect="1"/>
          </p:cNvPicPr>
          <p:nvPr/>
        </p:nvPicPr>
        <p:blipFill>
          <a:blip r:embed="rId3"/>
          <a:stretch>
            <a:fillRect/>
          </a:stretch>
        </p:blipFill>
        <p:spPr>
          <a:xfrm rot="5400000">
            <a:off x="145161" y="2354961"/>
            <a:ext cx="4209288" cy="3156966"/>
          </a:xfrm>
          <a:prstGeom prst="rect">
            <a:avLst/>
          </a:prstGeom>
        </p:spPr>
      </p:pic>
      <p:pic>
        <p:nvPicPr>
          <p:cNvPr id="7" name="Picture 6" descr="A butterfly on a screen&#10;&#10;Description automatically generated">
            <a:extLst>
              <a:ext uri="{FF2B5EF4-FFF2-40B4-BE49-F238E27FC236}">
                <a16:creationId xmlns:a16="http://schemas.microsoft.com/office/drawing/2014/main" id="{D8A5923D-FDC7-A0C6-D0FB-72BCFB9485DB}"/>
              </a:ext>
            </a:extLst>
          </p:cNvPr>
          <p:cNvPicPr>
            <a:picLocks noChangeAspect="1"/>
          </p:cNvPicPr>
          <p:nvPr/>
        </p:nvPicPr>
        <p:blipFill>
          <a:blip r:embed="rId4"/>
          <a:stretch>
            <a:fillRect/>
          </a:stretch>
        </p:blipFill>
        <p:spPr>
          <a:xfrm rot="5400000">
            <a:off x="2819146" y="654049"/>
            <a:ext cx="3744976" cy="2808732"/>
          </a:xfrm>
          <a:prstGeom prst="rect">
            <a:avLst/>
          </a:prstGeom>
        </p:spPr>
      </p:pic>
      <p:pic>
        <p:nvPicPr>
          <p:cNvPr id="17" name="Picture 16" descr="A beach with people on it&#10;&#10;Description automatically generated">
            <a:extLst>
              <a:ext uri="{FF2B5EF4-FFF2-40B4-BE49-F238E27FC236}">
                <a16:creationId xmlns:a16="http://schemas.microsoft.com/office/drawing/2014/main" id="{9B0D9956-EAD2-1538-9048-896119FCE58F}"/>
              </a:ext>
            </a:extLst>
          </p:cNvPr>
          <p:cNvPicPr>
            <a:picLocks noChangeAspect="1"/>
          </p:cNvPicPr>
          <p:nvPr/>
        </p:nvPicPr>
        <p:blipFill>
          <a:blip r:embed="rId5"/>
          <a:stretch>
            <a:fillRect/>
          </a:stretch>
        </p:blipFill>
        <p:spPr>
          <a:xfrm>
            <a:off x="5828660" y="262130"/>
            <a:ext cx="4535424" cy="3401567"/>
          </a:xfrm>
          <a:prstGeom prst="rect">
            <a:avLst/>
          </a:prstGeom>
        </p:spPr>
      </p:pic>
      <p:pic>
        <p:nvPicPr>
          <p:cNvPr id="9" name="Picture 8" descr="A person in a dress in a factory&#10;&#10;Description automatically generated">
            <a:extLst>
              <a:ext uri="{FF2B5EF4-FFF2-40B4-BE49-F238E27FC236}">
                <a16:creationId xmlns:a16="http://schemas.microsoft.com/office/drawing/2014/main" id="{15D5EFFB-25CB-5D6A-E0E3-0EC5775565D6}"/>
              </a:ext>
            </a:extLst>
          </p:cNvPr>
          <p:cNvPicPr>
            <a:picLocks noChangeAspect="1"/>
          </p:cNvPicPr>
          <p:nvPr/>
        </p:nvPicPr>
        <p:blipFill>
          <a:blip r:embed="rId6"/>
          <a:stretch>
            <a:fillRect/>
          </a:stretch>
        </p:blipFill>
        <p:spPr>
          <a:xfrm rot="10800000">
            <a:off x="3483864" y="3270505"/>
            <a:ext cx="4535424" cy="3401568"/>
          </a:xfrm>
          <a:prstGeom prst="rect">
            <a:avLst/>
          </a:prstGeom>
        </p:spPr>
      </p:pic>
      <p:pic>
        <p:nvPicPr>
          <p:cNvPr id="21" name="Picture 20" descr="A dog standing on a dirt path&#10;&#10;Description automatically generated">
            <a:extLst>
              <a:ext uri="{FF2B5EF4-FFF2-40B4-BE49-F238E27FC236}">
                <a16:creationId xmlns:a16="http://schemas.microsoft.com/office/drawing/2014/main" id="{4683EE47-9C4F-4BA8-E432-46622BAC46A4}"/>
              </a:ext>
            </a:extLst>
          </p:cNvPr>
          <p:cNvPicPr>
            <a:picLocks noChangeAspect="1"/>
          </p:cNvPicPr>
          <p:nvPr/>
        </p:nvPicPr>
        <p:blipFill>
          <a:blip r:embed="rId7"/>
          <a:stretch>
            <a:fillRect/>
          </a:stretch>
        </p:blipFill>
        <p:spPr>
          <a:xfrm>
            <a:off x="7579349" y="3429000"/>
            <a:ext cx="2680464" cy="3364991"/>
          </a:xfrm>
          <a:prstGeom prst="rect">
            <a:avLst/>
          </a:prstGeom>
        </p:spPr>
      </p:pic>
      <p:pic>
        <p:nvPicPr>
          <p:cNvPr id="19" name="Picture 18">
            <a:extLst>
              <a:ext uri="{FF2B5EF4-FFF2-40B4-BE49-F238E27FC236}">
                <a16:creationId xmlns:a16="http://schemas.microsoft.com/office/drawing/2014/main" id="{68B542BC-D45E-692A-F6A7-79FC76E98EF4}"/>
              </a:ext>
            </a:extLst>
          </p:cNvPr>
          <p:cNvPicPr>
            <a:picLocks noChangeAspect="1"/>
          </p:cNvPicPr>
          <p:nvPr/>
        </p:nvPicPr>
        <p:blipFill>
          <a:blip r:embed="rId8"/>
          <a:stretch>
            <a:fillRect/>
          </a:stretch>
        </p:blipFill>
        <p:spPr>
          <a:xfrm>
            <a:off x="9894811" y="492251"/>
            <a:ext cx="2119124" cy="3767331"/>
          </a:xfrm>
          <a:prstGeom prst="rect">
            <a:avLst/>
          </a:prstGeom>
        </p:spPr>
      </p:pic>
      <p:sp>
        <p:nvSpPr>
          <p:cNvPr id="22" name="TextBox 21">
            <a:extLst>
              <a:ext uri="{FF2B5EF4-FFF2-40B4-BE49-F238E27FC236}">
                <a16:creationId xmlns:a16="http://schemas.microsoft.com/office/drawing/2014/main" id="{B2710D62-747D-AE1E-60C1-886CC4B59FFD}"/>
              </a:ext>
            </a:extLst>
          </p:cNvPr>
          <p:cNvSpPr txBox="1"/>
          <p:nvPr/>
        </p:nvSpPr>
        <p:spPr>
          <a:xfrm>
            <a:off x="3828289" y="892532"/>
            <a:ext cx="1309974" cy="424732"/>
          </a:xfrm>
          <a:prstGeom prst="rect">
            <a:avLst/>
          </a:prstGeom>
          <a:noFill/>
        </p:spPr>
        <p:txBody>
          <a:bodyPr wrap="none" rtlCol="0">
            <a:spAutoFit/>
          </a:bodyPr>
          <a:lstStyle/>
          <a:p>
            <a:pPr algn="l">
              <a:lnSpc>
                <a:spcPct val="90000"/>
              </a:lnSpc>
            </a:pPr>
            <a:r>
              <a:rPr lang="en-US" sz="2400" b="1" dirty="0">
                <a:solidFill>
                  <a:schemeClr val="bg1"/>
                </a:solidFill>
                <a:latin typeface="+mn-lt"/>
              </a:rPr>
              <a:t>Marissa</a:t>
            </a:r>
          </a:p>
        </p:txBody>
      </p:sp>
      <p:sp>
        <p:nvSpPr>
          <p:cNvPr id="23" name="TextBox 22">
            <a:extLst>
              <a:ext uri="{FF2B5EF4-FFF2-40B4-BE49-F238E27FC236}">
                <a16:creationId xmlns:a16="http://schemas.microsoft.com/office/drawing/2014/main" id="{4FE59A08-EFCE-6866-1F08-8DB3BBD7292A}"/>
              </a:ext>
            </a:extLst>
          </p:cNvPr>
          <p:cNvSpPr txBox="1"/>
          <p:nvPr/>
        </p:nvSpPr>
        <p:spPr>
          <a:xfrm>
            <a:off x="6645138" y="547579"/>
            <a:ext cx="1402948" cy="424732"/>
          </a:xfrm>
          <a:prstGeom prst="rect">
            <a:avLst/>
          </a:prstGeom>
          <a:noFill/>
        </p:spPr>
        <p:txBody>
          <a:bodyPr wrap="none" rtlCol="0">
            <a:spAutoFit/>
          </a:bodyPr>
          <a:lstStyle/>
          <a:p>
            <a:pPr algn="l">
              <a:lnSpc>
                <a:spcPct val="90000"/>
              </a:lnSpc>
            </a:pPr>
            <a:r>
              <a:rPr lang="en-US" sz="2400" b="1" dirty="0">
                <a:solidFill>
                  <a:schemeClr val="bg1"/>
                </a:solidFill>
                <a:latin typeface="+mn-lt"/>
              </a:rPr>
              <a:t>“Winter”</a:t>
            </a:r>
          </a:p>
        </p:txBody>
      </p:sp>
      <p:sp>
        <p:nvSpPr>
          <p:cNvPr id="24" name="TextBox 23">
            <a:extLst>
              <a:ext uri="{FF2B5EF4-FFF2-40B4-BE49-F238E27FC236}">
                <a16:creationId xmlns:a16="http://schemas.microsoft.com/office/drawing/2014/main" id="{85AA033C-3C04-B105-5A78-64611EE006D4}"/>
              </a:ext>
            </a:extLst>
          </p:cNvPr>
          <p:cNvSpPr txBox="1"/>
          <p:nvPr/>
        </p:nvSpPr>
        <p:spPr>
          <a:xfrm>
            <a:off x="3932474" y="3610862"/>
            <a:ext cx="934871" cy="424732"/>
          </a:xfrm>
          <a:prstGeom prst="rect">
            <a:avLst/>
          </a:prstGeom>
          <a:noFill/>
        </p:spPr>
        <p:txBody>
          <a:bodyPr wrap="none" rtlCol="0">
            <a:spAutoFit/>
          </a:bodyPr>
          <a:lstStyle/>
          <a:p>
            <a:pPr algn="l">
              <a:lnSpc>
                <a:spcPct val="90000"/>
              </a:lnSpc>
            </a:pPr>
            <a:r>
              <a:rPr lang="en-US" sz="2400" b="1" dirty="0">
                <a:latin typeface="+mn-lt"/>
              </a:rPr>
              <a:t>LAPD</a:t>
            </a:r>
          </a:p>
        </p:txBody>
      </p:sp>
      <p:cxnSp>
        <p:nvCxnSpPr>
          <p:cNvPr id="26" name="Straight Arrow Connector 25">
            <a:extLst>
              <a:ext uri="{FF2B5EF4-FFF2-40B4-BE49-F238E27FC236}">
                <a16:creationId xmlns:a16="http://schemas.microsoft.com/office/drawing/2014/main" id="{71096B67-36EC-A0EB-E37D-C4E935A38189}"/>
              </a:ext>
            </a:extLst>
          </p:cNvPr>
          <p:cNvCxnSpPr/>
          <p:nvPr/>
        </p:nvCxnSpPr>
        <p:spPr>
          <a:xfrm>
            <a:off x="4691634" y="4035594"/>
            <a:ext cx="660654" cy="402294"/>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5369361-9BF3-4E49-7390-03F1A47E5EAF}"/>
              </a:ext>
            </a:extLst>
          </p:cNvPr>
          <p:cNvSpPr txBox="1"/>
          <p:nvPr/>
        </p:nvSpPr>
        <p:spPr>
          <a:xfrm>
            <a:off x="10867327" y="613640"/>
            <a:ext cx="1069524" cy="424732"/>
          </a:xfrm>
          <a:prstGeom prst="rect">
            <a:avLst/>
          </a:prstGeom>
          <a:noFill/>
        </p:spPr>
        <p:txBody>
          <a:bodyPr wrap="none" rtlCol="0">
            <a:spAutoFit/>
          </a:bodyPr>
          <a:lstStyle/>
          <a:p>
            <a:pPr algn="l">
              <a:lnSpc>
                <a:spcPct val="90000"/>
              </a:lnSpc>
            </a:pPr>
            <a:r>
              <a:rPr lang="en-US" sz="2400" b="1" dirty="0">
                <a:solidFill>
                  <a:schemeClr val="bg1"/>
                </a:solidFill>
                <a:latin typeface="+mn-lt"/>
              </a:rPr>
              <a:t>Buster</a:t>
            </a:r>
          </a:p>
        </p:txBody>
      </p:sp>
      <p:sp>
        <p:nvSpPr>
          <p:cNvPr id="28" name="TextBox 27">
            <a:extLst>
              <a:ext uri="{FF2B5EF4-FFF2-40B4-BE49-F238E27FC236}">
                <a16:creationId xmlns:a16="http://schemas.microsoft.com/office/drawing/2014/main" id="{0B505A08-A146-CBAE-7A5B-74C36B3DA70D}"/>
              </a:ext>
            </a:extLst>
          </p:cNvPr>
          <p:cNvSpPr txBox="1"/>
          <p:nvPr/>
        </p:nvSpPr>
        <p:spPr>
          <a:xfrm>
            <a:off x="7669011" y="6257547"/>
            <a:ext cx="854721" cy="424732"/>
          </a:xfrm>
          <a:prstGeom prst="rect">
            <a:avLst/>
          </a:prstGeom>
          <a:noFill/>
        </p:spPr>
        <p:txBody>
          <a:bodyPr wrap="none" rtlCol="0">
            <a:spAutoFit/>
          </a:bodyPr>
          <a:lstStyle/>
          <a:p>
            <a:pPr algn="l">
              <a:lnSpc>
                <a:spcPct val="90000"/>
              </a:lnSpc>
            </a:pPr>
            <a:r>
              <a:rPr lang="en-US" sz="2400" b="1" dirty="0">
                <a:solidFill>
                  <a:schemeClr val="bg1"/>
                </a:solidFill>
                <a:latin typeface="+mn-lt"/>
              </a:rPr>
              <a:t>Luigi</a:t>
            </a:r>
          </a:p>
        </p:txBody>
      </p:sp>
    </p:spTree>
    <p:extLst>
      <p:ext uri="{BB962C8B-B14F-4D97-AF65-F5344CB8AC3E}">
        <p14:creationId xmlns:p14="http://schemas.microsoft.com/office/powerpoint/2010/main" val="2740899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0FFB-ED36-FFF2-FAD5-9E06CAAE34EA}"/>
              </a:ext>
            </a:extLst>
          </p:cNvPr>
          <p:cNvSpPr>
            <a:spLocks noGrp="1"/>
          </p:cNvSpPr>
          <p:nvPr>
            <p:ph type="title"/>
          </p:nvPr>
        </p:nvSpPr>
        <p:spPr/>
        <p:txBody>
          <a:bodyPr/>
          <a:lstStyle/>
          <a:p>
            <a:r>
              <a:rPr lang="en-US" dirty="0"/>
              <a:t>This leads to the cold plasma dispersion relation(s)</a:t>
            </a:r>
          </a:p>
        </p:txBody>
      </p:sp>
      <p:pic>
        <p:nvPicPr>
          <p:cNvPr id="8" name="Content Placeholder 7" descr="A black background with a black square&#10;&#10;Description automatically generated with medium confidence">
            <a:extLst>
              <a:ext uri="{FF2B5EF4-FFF2-40B4-BE49-F238E27FC236}">
                <a16:creationId xmlns:a16="http://schemas.microsoft.com/office/drawing/2014/main" id="{916D47D2-8C97-FE92-EF70-221859ECCACC}"/>
              </a:ext>
            </a:extLst>
          </p:cNvPr>
          <p:cNvPicPr>
            <a:picLocks noGrp="1" noChangeAspect="1"/>
          </p:cNvPicPr>
          <p:nvPr>
            <p:ph idx="1"/>
          </p:nvPr>
        </p:nvPicPr>
        <p:blipFill>
          <a:blip r:embed="rId3"/>
          <a:stretch>
            <a:fillRect/>
          </a:stretch>
        </p:blipFill>
        <p:spPr>
          <a:xfrm>
            <a:off x="6695373" y="1442320"/>
            <a:ext cx="4165599" cy="640861"/>
          </a:xfrm>
        </p:spPr>
      </p:pic>
      <p:pic>
        <p:nvPicPr>
          <p:cNvPr id="4" name="Picture 3" descr="A black background with a black square&#10;&#10;Description automatically generated with medium confidence">
            <a:extLst>
              <a:ext uri="{FF2B5EF4-FFF2-40B4-BE49-F238E27FC236}">
                <a16:creationId xmlns:a16="http://schemas.microsoft.com/office/drawing/2014/main" id="{2B8A9BD0-CE53-36F3-A034-FAA3348C1727}"/>
              </a:ext>
            </a:extLst>
          </p:cNvPr>
          <p:cNvPicPr>
            <a:picLocks noChangeAspect="1"/>
          </p:cNvPicPr>
          <p:nvPr/>
        </p:nvPicPr>
        <p:blipFill>
          <a:blip r:embed="rId4"/>
          <a:stretch>
            <a:fillRect/>
          </a:stretch>
        </p:blipFill>
        <p:spPr>
          <a:xfrm>
            <a:off x="964202" y="1485196"/>
            <a:ext cx="4165600" cy="5207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6C2842C4-3F34-2970-4422-A1CE749B193E}"/>
              </a:ext>
            </a:extLst>
          </p:cNvPr>
          <p:cNvPicPr>
            <a:picLocks noChangeAspect="1"/>
          </p:cNvPicPr>
          <p:nvPr/>
        </p:nvPicPr>
        <p:blipFill>
          <a:blip r:embed="rId5"/>
          <a:stretch>
            <a:fillRect/>
          </a:stretch>
        </p:blipFill>
        <p:spPr>
          <a:xfrm>
            <a:off x="1027946" y="2340896"/>
            <a:ext cx="4038112" cy="1506207"/>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0F4FE282-ABCD-FF17-24AD-98C7BBE3AF31}"/>
              </a:ext>
            </a:extLst>
          </p:cNvPr>
          <p:cNvPicPr>
            <a:picLocks noChangeAspect="1"/>
          </p:cNvPicPr>
          <p:nvPr/>
        </p:nvPicPr>
        <p:blipFill>
          <a:blip r:embed="rId6"/>
          <a:stretch>
            <a:fillRect/>
          </a:stretch>
        </p:blipFill>
        <p:spPr>
          <a:xfrm>
            <a:off x="7041754" y="2317816"/>
            <a:ext cx="3819218" cy="142175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E5490F2-2B31-9F42-8436-916F7990CAFA}"/>
              </a:ext>
            </a:extLst>
          </p:cNvPr>
          <p:cNvPicPr>
            <a:picLocks noChangeAspect="1"/>
          </p:cNvPicPr>
          <p:nvPr/>
        </p:nvPicPr>
        <p:blipFill>
          <a:blip r:embed="rId7"/>
          <a:stretch>
            <a:fillRect/>
          </a:stretch>
        </p:blipFill>
        <p:spPr>
          <a:xfrm>
            <a:off x="1647403" y="4396401"/>
            <a:ext cx="3409950" cy="22352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FC07B6D1-752A-1F80-B761-D2A1681B40A4}"/>
              </a:ext>
            </a:extLst>
          </p:cNvPr>
          <p:cNvPicPr>
            <a:picLocks noChangeAspect="1"/>
          </p:cNvPicPr>
          <p:nvPr/>
        </p:nvPicPr>
        <p:blipFill>
          <a:blip r:embed="rId8"/>
          <a:stretch>
            <a:fillRect/>
          </a:stretch>
        </p:blipFill>
        <p:spPr>
          <a:xfrm>
            <a:off x="7227543" y="4689300"/>
            <a:ext cx="3633429" cy="1606284"/>
          </a:xfrm>
          <a:prstGeom prst="rect">
            <a:avLst/>
          </a:prstGeom>
        </p:spPr>
      </p:pic>
      <p:sp>
        <p:nvSpPr>
          <p:cNvPr id="17" name="Rectangle 16">
            <a:extLst>
              <a:ext uri="{FF2B5EF4-FFF2-40B4-BE49-F238E27FC236}">
                <a16:creationId xmlns:a16="http://schemas.microsoft.com/office/drawing/2014/main" id="{AEA4F7B7-2AE3-627D-D15D-B7B4545628D0}"/>
              </a:ext>
            </a:extLst>
          </p:cNvPr>
          <p:cNvSpPr/>
          <p:nvPr/>
        </p:nvSpPr>
        <p:spPr>
          <a:xfrm>
            <a:off x="727587" y="1343999"/>
            <a:ext cx="4660490" cy="809266"/>
          </a:xfrm>
          <a:prstGeom prst="rect">
            <a:avLst/>
          </a:prstGeom>
          <a:solidFill>
            <a:schemeClr val="accent1">
              <a:lumMod val="50000"/>
              <a:alpha val="49949"/>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306206ED-DCE2-77C1-A58E-CD2D62849A55}"/>
              </a:ext>
            </a:extLst>
          </p:cNvPr>
          <p:cNvSpPr/>
          <p:nvPr/>
        </p:nvSpPr>
        <p:spPr>
          <a:xfrm>
            <a:off x="964202" y="2153265"/>
            <a:ext cx="4165600" cy="1769806"/>
          </a:xfrm>
          <a:prstGeom prst="rect">
            <a:avLst/>
          </a:prstGeom>
          <a:solidFill>
            <a:schemeClr val="accent1">
              <a:lumMod val="50000"/>
              <a:alpha val="2468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B8C7B6A7-28FD-2BC8-3111-7A66EF2A40C4}"/>
              </a:ext>
            </a:extLst>
          </p:cNvPr>
          <p:cNvSpPr/>
          <p:nvPr/>
        </p:nvSpPr>
        <p:spPr>
          <a:xfrm>
            <a:off x="6567308" y="1337875"/>
            <a:ext cx="4660490" cy="809266"/>
          </a:xfrm>
          <a:prstGeom prst="rect">
            <a:avLst/>
          </a:prstGeom>
          <a:solidFill>
            <a:schemeClr val="accent1">
              <a:lumMod val="50000"/>
              <a:alpha val="49687"/>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02B1FDA9-A05B-A4F7-984E-F1DBB729E528}"/>
              </a:ext>
            </a:extLst>
          </p:cNvPr>
          <p:cNvSpPr/>
          <p:nvPr/>
        </p:nvSpPr>
        <p:spPr>
          <a:xfrm>
            <a:off x="6814753" y="2153265"/>
            <a:ext cx="4165600" cy="1769806"/>
          </a:xfrm>
          <a:prstGeom prst="rect">
            <a:avLst/>
          </a:prstGeom>
          <a:solidFill>
            <a:schemeClr val="accent1">
              <a:lumMod val="50000"/>
              <a:alpha val="2400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2" name="Straight Arrow Connector 21">
            <a:extLst>
              <a:ext uri="{FF2B5EF4-FFF2-40B4-BE49-F238E27FC236}">
                <a16:creationId xmlns:a16="http://schemas.microsoft.com/office/drawing/2014/main" id="{BCDEDC8D-BF78-2D2E-0D5B-7783D266E9CE}"/>
              </a:ext>
            </a:extLst>
          </p:cNvPr>
          <p:cNvCxnSpPr>
            <a:cxnSpLocks/>
          </p:cNvCxnSpPr>
          <p:nvPr/>
        </p:nvCxnSpPr>
        <p:spPr>
          <a:xfrm flipH="1">
            <a:off x="4768645" y="4490394"/>
            <a:ext cx="619432" cy="6194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1008641-391D-8989-5091-46FB558092D2}"/>
              </a:ext>
            </a:extLst>
          </p:cNvPr>
          <p:cNvCxnSpPr>
            <a:cxnSpLocks/>
          </p:cNvCxnSpPr>
          <p:nvPr/>
        </p:nvCxnSpPr>
        <p:spPr>
          <a:xfrm flipH="1">
            <a:off x="4768645" y="4490394"/>
            <a:ext cx="619432" cy="87801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CFDACB7-284A-A1EE-118F-29E9510C6A03}"/>
              </a:ext>
            </a:extLst>
          </p:cNvPr>
          <p:cNvCxnSpPr>
            <a:cxnSpLocks/>
          </p:cNvCxnSpPr>
          <p:nvPr/>
        </p:nvCxnSpPr>
        <p:spPr>
          <a:xfrm flipH="1" flipV="1">
            <a:off x="5057353" y="4876800"/>
            <a:ext cx="488041" cy="1014984"/>
          </a:xfrm>
          <a:prstGeom prst="straightConnector1">
            <a:avLst/>
          </a:prstGeom>
          <a:ln w="28575">
            <a:solidFill>
              <a:srgbClr val="FFC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B9CFC9-020D-A113-8CEE-993662BD54BF}"/>
              </a:ext>
            </a:extLst>
          </p:cNvPr>
          <p:cNvCxnSpPr>
            <a:cxnSpLocks/>
          </p:cNvCxnSpPr>
          <p:nvPr/>
        </p:nvCxnSpPr>
        <p:spPr>
          <a:xfrm flipH="1" flipV="1">
            <a:off x="4964458" y="5722374"/>
            <a:ext cx="580936" cy="169410"/>
          </a:xfrm>
          <a:prstGeom prst="straightConnector1">
            <a:avLst/>
          </a:prstGeom>
          <a:ln w="28575">
            <a:solidFill>
              <a:srgbClr val="FFC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A black background with a black square&#10;&#10;Description automatically generated with medium confidence">
            <a:extLst>
              <a:ext uri="{FF2B5EF4-FFF2-40B4-BE49-F238E27FC236}">
                <a16:creationId xmlns:a16="http://schemas.microsoft.com/office/drawing/2014/main" id="{971236E5-5F9A-D2BF-3D6A-52126BA8DE08}"/>
              </a:ext>
            </a:extLst>
          </p:cNvPr>
          <p:cNvPicPr>
            <a:picLocks noChangeAspect="1"/>
          </p:cNvPicPr>
          <p:nvPr/>
        </p:nvPicPr>
        <p:blipFill>
          <a:blip r:embed="rId9"/>
          <a:stretch>
            <a:fillRect/>
          </a:stretch>
        </p:blipFill>
        <p:spPr>
          <a:xfrm>
            <a:off x="5424956" y="4189705"/>
            <a:ext cx="1544498" cy="587515"/>
          </a:xfrm>
          <a:prstGeom prst="rect">
            <a:avLst/>
          </a:prstGeom>
          <a:solidFill>
            <a:srgbClr val="FF0000">
              <a:alpha val="24657"/>
            </a:srgbClr>
          </a:solidFill>
          <a:ln w="19050">
            <a:solidFill>
              <a:srgbClr val="FF0000"/>
            </a:solidFill>
          </a:ln>
        </p:spPr>
      </p:pic>
      <p:pic>
        <p:nvPicPr>
          <p:cNvPr id="36" name="Picture 35" descr="A black background with a black square&#10;&#10;Description automatically generated with medium confidence">
            <a:extLst>
              <a:ext uri="{FF2B5EF4-FFF2-40B4-BE49-F238E27FC236}">
                <a16:creationId xmlns:a16="http://schemas.microsoft.com/office/drawing/2014/main" id="{74129E4B-618F-398D-1A79-D69CD2A475F5}"/>
              </a:ext>
            </a:extLst>
          </p:cNvPr>
          <p:cNvPicPr>
            <a:picLocks noChangeAspect="1"/>
          </p:cNvPicPr>
          <p:nvPr/>
        </p:nvPicPr>
        <p:blipFill>
          <a:blip r:embed="rId10"/>
          <a:stretch>
            <a:fillRect/>
          </a:stretch>
        </p:blipFill>
        <p:spPr>
          <a:xfrm>
            <a:off x="5565628" y="5642774"/>
            <a:ext cx="1001680" cy="488160"/>
          </a:xfrm>
          <a:prstGeom prst="rect">
            <a:avLst/>
          </a:prstGeom>
          <a:solidFill>
            <a:srgbClr val="FFC000">
              <a:alpha val="25061"/>
            </a:srgbClr>
          </a:solidFill>
          <a:ln w="19050">
            <a:solidFill>
              <a:srgbClr val="FFC000"/>
            </a:solidFill>
          </a:ln>
        </p:spPr>
      </p:pic>
    </p:spTree>
    <p:extLst>
      <p:ext uri="{BB962C8B-B14F-4D97-AF65-F5344CB8AC3E}">
        <p14:creationId xmlns:p14="http://schemas.microsoft.com/office/powerpoint/2010/main" val="2429915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C0B4-BED2-77C5-F166-9931D74533FD}"/>
              </a:ext>
            </a:extLst>
          </p:cNvPr>
          <p:cNvSpPr>
            <a:spLocks noGrp="1"/>
          </p:cNvSpPr>
          <p:nvPr>
            <p:ph type="title"/>
          </p:nvPr>
        </p:nvSpPr>
        <p:spPr/>
        <p:txBody>
          <a:bodyPr/>
          <a:lstStyle/>
          <a:p>
            <a:r>
              <a:rPr lang="en-US" dirty="0"/>
              <a:t>Why the dispersion relation is our </a:t>
            </a:r>
            <a:r>
              <a:rPr lang="en-US" dirty="0" err="1"/>
              <a:t>favourite</a:t>
            </a:r>
            <a:r>
              <a:rPr lang="en-US" dirty="0"/>
              <a:t> (?) tool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46F278C-0747-08CB-09EE-E704717F87EB}"/>
                  </a:ext>
                </a:extLst>
              </p:cNvPr>
              <p:cNvSpPr>
                <a:spLocks noGrp="1"/>
              </p:cNvSpPr>
              <p:nvPr>
                <p:ph idx="1"/>
              </p:nvPr>
            </p:nvSpPr>
            <p:spPr>
              <a:xfrm>
                <a:off x="507048" y="1405111"/>
                <a:ext cx="11430000" cy="4047778"/>
              </a:xfrm>
            </p:spPr>
            <p:txBody>
              <a:bodyPr/>
              <a:lstStyle/>
              <a:p>
                <a:r>
                  <a:rPr lang="en-US" dirty="0"/>
                  <a:t>The dispersion relation tells us the relationship between the spatial (</a:t>
                </a:r>
                <a:r>
                  <a:rPr lang="en-US" b="1" dirty="0"/>
                  <a:t>k</a:t>
                </a:r>
                <a:r>
                  <a:rPr lang="en-US" dirty="0"/>
                  <a:t>) and temporal (</a:t>
                </a:r>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t>) properties of waves. </a:t>
                </a:r>
              </a:p>
              <a:p>
                <a:pPr lvl="1"/>
                <a:r>
                  <a:rPr lang="en-US" dirty="0"/>
                  <a:t>The dispersion relation contains a lot of essential information and is the same across disciplines (which often use different jargon!)</a:t>
                </a:r>
              </a:p>
              <a:p>
                <a:r>
                  <a:rPr lang="en-US" dirty="0"/>
                  <a:t>Two key pieces of info from the dispersion relation:</a:t>
                </a:r>
              </a:p>
              <a:p>
                <a:pPr lvl="1"/>
                <a:r>
                  <a:rPr lang="en-US" b="1" dirty="0"/>
                  <a:t>Cut off: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oMath>
                </a14:m>
                <a:r>
                  <a:rPr lang="en-US" dirty="0"/>
                  <a:t> </a:t>
                </a:r>
                <a:r>
                  <a:rPr lang="en-US" dirty="0">
                    <a:sym typeface="Wingdings" pitchFamily="2" charset="2"/>
                  </a:rPr>
                  <a:t> the wave is evanescent </a:t>
                </a:r>
              </a:p>
              <a:p>
                <a:pPr lvl="1"/>
                <a:r>
                  <a:rPr lang="en-US" b="1" dirty="0">
                    <a:sym typeface="Wingdings" pitchFamily="2" charset="2"/>
                  </a:rPr>
                  <a:t>Resonance: </a:t>
                </a:r>
                <a14:m>
                  <m:oMath xmlns:m="http://schemas.openxmlformats.org/officeDocument/2006/math">
                    <m:r>
                      <a:rPr lang="en-US" b="0" i="1" smtClean="0">
                        <a:latin typeface="Cambria Math" panose="02040503050406030204" pitchFamily="18" charset="0"/>
                        <a:sym typeface="Wingdings" pitchFamily="2" charset="2"/>
                      </a:rPr>
                      <m:t>𝑛</m:t>
                    </m:r>
                    <m:r>
                      <a:rPr lang="en-US" b="0" i="1" smtClean="0">
                        <a:latin typeface="Cambria Math" panose="02040503050406030204" pitchFamily="18" charset="0"/>
                        <a:sym typeface="Wingdings" pitchFamily="2" charset="2"/>
                      </a:rPr>
                      <m:t>=∞, </m:t>
                    </m:r>
                    <m:r>
                      <a:rPr lang="en-US" b="0" i="1" smtClean="0">
                        <a:latin typeface="Cambria Math" panose="02040503050406030204" pitchFamily="18" charset="0"/>
                        <a:ea typeface="Cambria Math" panose="02040503050406030204" pitchFamily="18" charset="0"/>
                        <a:sym typeface="Wingdings" pitchFamily="2" charset="2"/>
                      </a:rPr>
                      <m:t>𝜆</m:t>
                    </m:r>
                    <m:r>
                      <a:rPr lang="en-US" b="0" i="1" smtClean="0">
                        <a:latin typeface="Cambria Math" panose="02040503050406030204" pitchFamily="18" charset="0"/>
                        <a:ea typeface="Cambria Math" panose="02040503050406030204" pitchFamily="18" charset="0"/>
                        <a:sym typeface="Wingdings" pitchFamily="2" charset="2"/>
                      </a:rPr>
                      <m:t>=0</m:t>
                    </m:r>
                  </m:oMath>
                </a14:m>
                <a:r>
                  <a:rPr lang="en-US" dirty="0"/>
                  <a:t> </a:t>
                </a:r>
                <a:r>
                  <a:rPr lang="en-US" dirty="0">
                    <a:sym typeface="Wingdings" pitchFamily="2" charset="2"/>
                  </a:rPr>
                  <a:t> wave “piles up” locally</a:t>
                </a:r>
              </a:p>
            </p:txBody>
          </p:sp>
        </mc:Choice>
        <mc:Fallback>
          <p:sp>
            <p:nvSpPr>
              <p:cNvPr id="3" name="Content Placeholder 2">
                <a:extLst>
                  <a:ext uri="{FF2B5EF4-FFF2-40B4-BE49-F238E27FC236}">
                    <a16:creationId xmlns:a16="http://schemas.microsoft.com/office/drawing/2014/main" id="{746F278C-0747-08CB-09EE-E704717F87EB}"/>
                  </a:ext>
                </a:extLst>
              </p:cNvPr>
              <p:cNvSpPr>
                <a:spLocks noGrp="1" noRot="1" noChangeAspect="1" noMove="1" noResize="1" noEditPoints="1" noAdjustHandles="1" noChangeArrowheads="1" noChangeShapeType="1" noTextEdit="1"/>
              </p:cNvSpPr>
              <p:nvPr>
                <p:ph idx="1"/>
              </p:nvPr>
            </p:nvSpPr>
            <p:spPr>
              <a:xfrm>
                <a:off x="507048" y="1405111"/>
                <a:ext cx="11430000" cy="4047778"/>
              </a:xfrm>
              <a:blipFill>
                <a:blip r:embed="rId3"/>
                <a:stretch>
                  <a:fillRect l="-888" t="-250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A840899-38A5-5751-ED1A-B5EEC2996B83}"/>
              </a:ext>
            </a:extLst>
          </p:cNvPr>
          <p:cNvSpPr/>
          <p:nvPr/>
        </p:nvSpPr>
        <p:spPr>
          <a:xfrm>
            <a:off x="2302167" y="5066167"/>
            <a:ext cx="7420708" cy="961008"/>
          </a:xfrm>
          <a:prstGeom prst="rect">
            <a:avLst/>
          </a:prstGeom>
          <a:solidFill>
            <a:schemeClr val="accent1">
              <a:lumMod val="50000"/>
              <a:alpha val="25000"/>
            </a:schemeClr>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2400" dirty="0">
                <a:solidFill>
                  <a:schemeClr val="tx1"/>
                </a:solidFill>
              </a:rPr>
              <a:t>We’ll see a dispersion relation showing these two phenomena in some later slides…</a:t>
            </a:r>
          </a:p>
        </p:txBody>
      </p:sp>
    </p:spTree>
    <p:extLst>
      <p:ext uri="{BB962C8B-B14F-4D97-AF65-F5344CB8AC3E}">
        <p14:creationId xmlns:p14="http://schemas.microsoft.com/office/powerpoint/2010/main" val="44233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ext Placeholder 7">
                <a:extLst>
                  <a:ext uri="{FF2B5EF4-FFF2-40B4-BE49-F238E27FC236}">
                    <a16:creationId xmlns:a16="http://schemas.microsoft.com/office/drawing/2014/main" id="{4C3ED4AB-6F1B-2966-1DEF-9D582A4BE954}"/>
                  </a:ext>
                </a:extLst>
              </p:cNvPr>
              <p:cNvSpPr>
                <a:spLocks noGrp="1"/>
              </p:cNvSpPr>
              <p:nvPr>
                <p:ph type="body" idx="1"/>
              </p:nvPr>
            </p:nvSpPr>
            <p:spPr>
              <a:xfrm>
                <a:off x="536696" y="1092633"/>
                <a:ext cx="5486400" cy="821190"/>
              </a:xfrm>
              <a:solidFill>
                <a:schemeClr val="accent1">
                  <a:lumMod val="50000"/>
                  <a:alpha val="73944"/>
                </a:schemeClr>
              </a:solidFill>
            </p:spPr>
            <p:txBody>
              <a:bodyPr/>
              <a:lstStyle/>
              <a:p>
                <a:r>
                  <a:rPr lang="en-US" sz="3200" dirty="0"/>
                  <a:t>Waves with </a:t>
                </a:r>
                <a:r>
                  <a:rPr lang="en-US" sz="3200" b="1" dirty="0"/>
                  <a:t>k </a:t>
                </a:r>
                <a14:m>
                  <m:oMath xmlns:m="http://schemas.openxmlformats.org/officeDocument/2006/math">
                    <m:r>
                      <a:rPr lang="en-US" sz="3200" b="1" i="1" smtClean="0">
                        <a:latin typeface="Cambria Math" panose="02040503050406030204" pitchFamily="18" charset="0"/>
                        <a:ea typeface="Cambria Math" panose="02040503050406030204" pitchFamily="18" charset="0"/>
                      </a:rPr>
                      <m:t>∥</m:t>
                    </m:r>
                    <m:sSub>
                      <m:sSubPr>
                        <m:ctrlPr>
                          <a:rPr lang="en-US" sz="3200" b="1" i="1" smtClean="0">
                            <a:latin typeface="Cambria Math" panose="02040503050406030204" pitchFamily="18" charset="0"/>
                            <a:ea typeface="Cambria Math" panose="02040503050406030204" pitchFamily="18" charset="0"/>
                          </a:rPr>
                        </m:ctrlPr>
                      </m:sSubPr>
                      <m:e>
                        <m:r>
                          <a:rPr lang="en-US" sz="3200" b="1" i="0" smtClean="0">
                            <a:latin typeface="Cambria Math" panose="02040503050406030204" pitchFamily="18" charset="0"/>
                            <a:ea typeface="Cambria Math" panose="02040503050406030204" pitchFamily="18" charset="0"/>
                          </a:rPr>
                          <m:t>𝐁</m:t>
                        </m:r>
                      </m:e>
                      <m:sub>
                        <m:r>
                          <a:rPr lang="en-US" sz="3200" b="1" i="0" smtClean="0">
                            <a:latin typeface="Cambria Math" panose="02040503050406030204" pitchFamily="18" charset="0"/>
                            <a:ea typeface="Cambria Math" panose="02040503050406030204" pitchFamily="18" charset="0"/>
                          </a:rPr>
                          <m:t>𝟎</m:t>
                        </m:r>
                      </m:sub>
                    </m:sSub>
                  </m:oMath>
                </a14:m>
                <a:endParaRPr lang="en-US" sz="3200" dirty="0"/>
              </a:p>
            </p:txBody>
          </p:sp>
        </mc:Choice>
        <mc:Fallback>
          <p:sp>
            <p:nvSpPr>
              <p:cNvPr id="8" name="Text Placeholder 7">
                <a:extLst>
                  <a:ext uri="{FF2B5EF4-FFF2-40B4-BE49-F238E27FC236}">
                    <a16:creationId xmlns:a16="http://schemas.microsoft.com/office/drawing/2014/main" id="{4C3ED4AB-6F1B-2966-1DEF-9D582A4BE954}"/>
                  </a:ext>
                </a:extLst>
              </p:cNvPr>
              <p:cNvSpPr>
                <a:spLocks noGrp="1" noRot="1" noChangeAspect="1" noMove="1" noResize="1" noEditPoints="1" noAdjustHandles="1" noChangeArrowheads="1" noChangeShapeType="1" noTextEdit="1"/>
              </p:cNvSpPr>
              <p:nvPr>
                <p:ph type="body" idx="1"/>
              </p:nvPr>
            </p:nvSpPr>
            <p:spPr>
              <a:xfrm>
                <a:off x="536696" y="1092633"/>
                <a:ext cx="5486400" cy="821190"/>
              </a:xfrm>
              <a:blipFill>
                <a:blip r:embed="rId3"/>
                <a:stretch>
                  <a:fillRect l="-2535" b="-16418"/>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A9FE001E-CF0A-6A3C-5B47-56A5A959AE1D}"/>
              </a:ext>
            </a:extLst>
          </p:cNvPr>
          <p:cNvSpPr>
            <a:spLocks noGrp="1"/>
          </p:cNvSpPr>
          <p:nvPr>
            <p:ph sz="half" idx="2"/>
          </p:nvPr>
        </p:nvSpPr>
        <p:spPr>
          <a:xfrm>
            <a:off x="536696" y="1913823"/>
            <a:ext cx="5486400" cy="2727005"/>
          </a:xfrm>
          <a:ln>
            <a:gradFill>
              <a:gsLst>
                <a:gs pos="0">
                  <a:schemeClr val="bg1">
                    <a:alpha val="0"/>
                  </a:schemeClr>
                </a:gs>
                <a:gs pos="100000">
                  <a:schemeClr val="accent1">
                    <a:lumMod val="50000"/>
                  </a:schemeClr>
                </a:gs>
              </a:gsLst>
            </a:gradFill>
          </a:ln>
        </p:spPr>
        <p:txBody>
          <a:bodyPr/>
          <a:lstStyle/>
          <a:p>
            <a:r>
              <a:rPr lang="en-US" sz="3200" b="1" dirty="0"/>
              <a:t>Electrostatic: </a:t>
            </a:r>
          </a:p>
          <a:p>
            <a:pPr lvl="1"/>
            <a:r>
              <a:rPr lang="en-US" sz="2800" dirty="0"/>
              <a:t>Electron plasma waves</a:t>
            </a:r>
          </a:p>
          <a:p>
            <a:pPr lvl="1"/>
            <a:r>
              <a:rPr lang="en-US" sz="2800" dirty="0"/>
              <a:t>Acoustic waves </a:t>
            </a:r>
          </a:p>
          <a:p>
            <a:r>
              <a:rPr lang="en-US" sz="3200" b="1" dirty="0"/>
              <a:t>Electromagnetic:</a:t>
            </a:r>
          </a:p>
          <a:p>
            <a:pPr lvl="1"/>
            <a:r>
              <a:rPr lang="en-US" sz="2800" dirty="0"/>
              <a:t>R waves</a:t>
            </a:r>
          </a:p>
          <a:p>
            <a:pPr lvl="1"/>
            <a:r>
              <a:rPr lang="en-US" sz="2800" dirty="0"/>
              <a:t>L waves</a:t>
            </a:r>
          </a:p>
          <a:p>
            <a:pPr lvl="1"/>
            <a:r>
              <a:rPr lang="en-US" sz="2800" dirty="0"/>
              <a:t>Alfven waves</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525E7F92-F067-5725-541A-D86875C6E266}"/>
                  </a:ext>
                </a:extLst>
              </p:cNvPr>
              <p:cNvSpPr>
                <a:spLocks noGrp="1"/>
              </p:cNvSpPr>
              <p:nvPr>
                <p:ph type="body" sz="quarter" idx="3"/>
              </p:nvPr>
            </p:nvSpPr>
            <p:spPr>
              <a:xfrm>
                <a:off x="6384682" y="1092633"/>
                <a:ext cx="5486400" cy="821190"/>
              </a:xfrm>
              <a:solidFill>
                <a:schemeClr val="accent1">
                  <a:lumMod val="50000"/>
                  <a:alpha val="74000"/>
                </a:schemeClr>
              </a:solidFill>
            </p:spPr>
            <p:txBody>
              <a:bodyPr/>
              <a:lstStyle/>
              <a:p>
                <a:r>
                  <a:rPr lang="en-US" sz="3200" dirty="0"/>
                  <a:t>Waves with </a:t>
                </a:r>
                <a:r>
                  <a:rPr lang="en-US" sz="3200" b="1" dirty="0"/>
                  <a:t>k </a:t>
                </a:r>
                <a14:m>
                  <m:oMath xmlns:m="http://schemas.openxmlformats.org/officeDocument/2006/math">
                    <m:r>
                      <a:rPr lang="en-US" sz="3200" b="1" i="1" smtClean="0">
                        <a:latin typeface="Cambria Math" panose="02040503050406030204" pitchFamily="18" charset="0"/>
                        <a:ea typeface="Cambria Math" panose="02040503050406030204" pitchFamily="18" charset="0"/>
                      </a:rPr>
                      <m:t>⊥</m:t>
                    </m:r>
                    <m:sSub>
                      <m:sSubPr>
                        <m:ctrlPr>
                          <a:rPr lang="en-US" sz="3200" b="1" i="1" smtClean="0">
                            <a:latin typeface="Cambria Math" panose="02040503050406030204" pitchFamily="18" charset="0"/>
                            <a:ea typeface="Cambria Math" panose="02040503050406030204" pitchFamily="18" charset="0"/>
                          </a:rPr>
                        </m:ctrlPr>
                      </m:sSubPr>
                      <m:e>
                        <m:r>
                          <a:rPr lang="en-US" sz="3200" b="1" i="0" smtClean="0">
                            <a:latin typeface="Cambria Math" panose="02040503050406030204" pitchFamily="18" charset="0"/>
                            <a:ea typeface="Cambria Math" panose="02040503050406030204" pitchFamily="18" charset="0"/>
                          </a:rPr>
                          <m:t>𝐁</m:t>
                        </m:r>
                      </m:e>
                      <m:sub>
                        <m:r>
                          <a:rPr lang="en-US" sz="3200" b="1" i="0" smtClean="0">
                            <a:latin typeface="Cambria Math" panose="02040503050406030204" pitchFamily="18" charset="0"/>
                            <a:ea typeface="Cambria Math" panose="02040503050406030204" pitchFamily="18" charset="0"/>
                          </a:rPr>
                          <m:t>𝟎</m:t>
                        </m:r>
                      </m:sub>
                    </m:sSub>
                  </m:oMath>
                </a14:m>
                <a:endParaRPr lang="en-US" sz="3200" dirty="0"/>
              </a:p>
            </p:txBody>
          </p:sp>
        </mc:Choice>
        <mc:Fallback>
          <p:sp>
            <p:nvSpPr>
              <p:cNvPr id="9" name="Text Placeholder 8">
                <a:extLst>
                  <a:ext uri="{FF2B5EF4-FFF2-40B4-BE49-F238E27FC236}">
                    <a16:creationId xmlns:a16="http://schemas.microsoft.com/office/drawing/2014/main" id="{525E7F92-F067-5725-541A-D86875C6E266}"/>
                  </a:ext>
                </a:extLst>
              </p:cNvPr>
              <p:cNvSpPr>
                <a:spLocks noGrp="1" noRot="1" noChangeAspect="1" noMove="1" noResize="1" noEditPoints="1" noAdjustHandles="1" noChangeArrowheads="1" noChangeShapeType="1" noTextEdit="1"/>
              </p:cNvSpPr>
              <p:nvPr>
                <p:ph type="body" sz="quarter" idx="3"/>
              </p:nvPr>
            </p:nvSpPr>
            <p:spPr>
              <a:xfrm>
                <a:off x="6384682" y="1092633"/>
                <a:ext cx="5486400" cy="821190"/>
              </a:xfrm>
              <a:blipFill>
                <a:blip r:embed="rId4"/>
                <a:stretch>
                  <a:fillRect l="-2765" b="-16418"/>
                </a:stretch>
              </a:blipFill>
            </p:spPr>
            <p:txBody>
              <a:bodyPr/>
              <a:lstStyle/>
              <a:p>
                <a:r>
                  <a:rPr lang="en-US">
                    <a:noFill/>
                  </a:rPr>
                  <a:t> </a:t>
                </a:r>
              </a:p>
            </p:txBody>
          </p:sp>
        </mc:Fallback>
      </mc:AlternateContent>
      <p:sp>
        <p:nvSpPr>
          <p:cNvPr id="10" name="Content Placeholder 9">
            <a:extLst>
              <a:ext uri="{FF2B5EF4-FFF2-40B4-BE49-F238E27FC236}">
                <a16:creationId xmlns:a16="http://schemas.microsoft.com/office/drawing/2014/main" id="{C44EA34B-05FD-D7BC-1852-D0F6A4803E3C}"/>
              </a:ext>
            </a:extLst>
          </p:cNvPr>
          <p:cNvSpPr>
            <a:spLocks noGrp="1"/>
          </p:cNvSpPr>
          <p:nvPr>
            <p:ph sz="quarter" idx="4"/>
          </p:nvPr>
        </p:nvSpPr>
        <p:spPr>
          <a:xfrm>
            <a:off x="6384682" y="1918215"/>
            <a:ext cx="5486400" cy="3813071"/>
          </a:xfrm>
          <a:ln>
            <a:gradFill>
              <a:gsLst>
                <a:gs pos="0">
                  <a:schemeClr val="bg1">
                    <a:alpha val="0"/>
                  </a:schemeClr>
                </a:gs>
                <a:gs pos="100000">
                  <a:schemeClr val="accent1">
                    <a:lumMod val="50000"/>
                  </a:schemeClr>
                </a:gs>
              </a:gsLst>
            </a:gradFill>
          </a:ln>
        </p:spPr>
        <p:txBody>
          <a:bodyPr/>
          <a:lstStyle/>
          <a:p>
            <a:r>
              <a:rPr lang="en-US" sz="3200" b="1" dirty="0"/>
              <a:t>Electrostatic:</a:t>
            </a:r>
          </a:p>
          <a:p>
            <a:pPr lvl="1"/>
            <a:r>
              <a:rPr lang="en-US" sz="2800" dirty="0"/>
              <a:t>Upper hybrid oscillations</a:t>
            </a:r>
          </a:p>
          <a:p>
            <a:pPr lvl="1"/>
            <a:r>
              <a:rPr lang="en-US" sz="2800" dirty="0"/>
              <a:t>Lower hybrid oscillations</a:t>
            </a:r>
          </a:p>
          <a:p>
            <a:pPr lvl="1"/>
            <a:r>
              <a:rPr lang="en-US" sz="2800" dirty="0"/>
              <a:t>Ion cyclotron waves</a:t>
            </a:r>
          </a:p>
          <a:p>
            <a:r>
              <a:rPr lang="en-US" sz="3200" b="1" dirty="0"/>
              <a:t>Electromagnetic:</a:t>
            </a:r>
          </a:p>
          <a:p>
            <a:pPr lvl="1"/>
            <a:r>
              <a:rPr lang="en-US" sz="2800" dirty="0"/>
              <a:t>O wave</a:t>
            </a:r>
          </a:p>
          <a:p>
            <a:pPr lvl="1"/>
            <a:r>
              <a:rPr lang="en-US" sz="2800" dirty="0"/>
              <a:t>X wave</a:t>
            </a:r>
          </a:p>
          <a:p>
            <a:pPr lvl="1"/>
            <a:r>
              <a:rPr lang="en-US" sz="2800" dirty="0" err="1"/>
              <a:t>Magnetosonic</a:t>
            </a:r>
            <a:r>
              <a:rPr lang="en-US" sz="2800" dirty="0"/>
              <a:t> wave</a:t>
            </a:r>
          </a:p>
        </p:txBody>
      </p:sp>
      <p:sp>
        <p:nvSpPr>
          <p:cNvPr id="13" name="Title 1">
            <a:extLst>
              <a:ext uri="{FF2B5EF4-FFF2-40B4-BE49-F238E27FC236}">
                <a16:creationId xmlns:a16="http://schemas.microsoft.com/office/drawing/2014/main" id="{672CE0AB-DB2F-3A71-90D0-3DF59793561D}"/>
              </a:ext>
            </a:extLst>
          </p:cNvPr>
          <p:cNvSpPr>
            <a:spLocks noGrp="1"/>
          </p:cNvSpPr>
          <p:nvPr>
            <p:ph type="title"/>
          </p:nvPr>
        </p:nvSpPr>
        <p:spPr>
          <a:xfrm>
            <a:off x="429767" y="274320"/>
            <a:ext cx="11430000" cy="539496"/>
          </a:xfrm>
        </p:spPr>
        <p:txBody>
          <a:bodyPr/>
          <a:lstStyle/>
          <a:p>
            <a:r>
              <a:rPr lang="en-US" dirty="0"/>
              <a:t>Brief summary of plasma waves</a:t>
            </a:r>
          </a:p>
        </p:txBody>
      </p:sp>
    </p:spTree>
    <p:extLst>
      <p:ext uri="{BB962C8B-B14F-4D97-AF65-F5344CB8AC3E}">
        <p14:creationId xmlns:p14="http://schemas.microsoft.com/office/powerpoint/2010/main" val="361150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2C5A-9CA5-5E7D-33C5-986B1A56D72D}"/>
              </a:ext>
            </a:extLst>
          </p:cNvPr>
          <p:cNvSpPr>
            <a:spLocks noGrp="1"/>
          </p:cNvSpPr>
          <p:nvPr>
            <p:ph type="title"/>
          </p:nvPr>
        </p:nvSpPr>
        <p:spPr/>
        <p:txBody>
          <a:bodyPr/>
          <a:lstStyle/>
          <a:p>
            <a:r>
              <a:rPr lang="en-US" dirty="0"/>
              <a:t>A helpful reference</a:t>
            </a:r>
          </a:p>
        </p:txBody>
      </p:sp>
      <p:pic>
        <p:nvPicPr>
          <p:cNvPr id="5" name="Content Placeholder 4" descr="A book cover with text&#10;&#10;Description automatically generated">
            <a:extLst>
              <a:ext uri="{FF2B5EF4-FFF2-40B4-BE49-F238E27FC236}">
                <a16:creationId xmlns:a16="http://schemas.microsoft.com/office/drawing/2014/main" id="{4801398A-24FD-4CF6-A549-44859CCB5412}"/>
              </a:ext>
            </a:extLst>
          </p:cNvPr>
          <p:cNvPicPr>
            <a:picLocks noGrp="1" noChangeAspect="1"/>
          </p:cNvPicPr>
          <p:nvPr>
            <p:ph idx="1"/>
          </p:nvPr>
        </p:nvPicPr>
        <p:blipFill>
          <a:blip r:embed="rId2"/>
          <a:stretch>
            <a:fillRect/>
          </a:stretch>
        </p:blipFill>
        <p:spPr>
          <a:xfrm>
            <a:off x="1085386" y="1260885"/>
            <a:ext cx="3083492" cy="4758686"/>
          </a:xfrm>
        </p:spPr>
      </p:pic>
      <p:pic>
        <p:nvPicPr>
          <p:cNvPr id="7" name="Picture 6" descr="A white sheet with black text and black numbers&#10;&#10;Description automatically generated with medium confidence">
            <a:extLst>
              <a:ext uri="{FF2B5EF4-FFF2-40B4-BE49-F238E27FC236}">
                <a16:creationId xmlns:a16="http://schemas.microsoft.com/office/drawing/2014/main" id="{EF1E2FBD-CC20-DE53-3351-5137C5DFEB8E}"/>
              </a:ext>
            </a:extLst>
          </p:cNvPr>
          <p:cNvPicPr>
            <a:picLocks noChangeAspect="1"/>
          </p:cNvPicPr>
          <p:nvPr/>
        </p:nvPicPr>
        <p:blipFill>
          <a:blip r:embed="rId3"/>
          <a:stretch>
            <a:fillRect/>
          </a:stretch>
        </p:blipFill>
        <p:spPr>
          <a:xfrm>
            <a:off x="4850306" y="1260885"/>
            <a:ext cx="4160501" cy="4758685"/>
          </a:xfrm>
          <a:prstGeom prst="rect">
            <a:avLst/>
          </a:prstGeom>
        </p:spPr>
      </p:pic>
      <p:pic>
        <p:nvPicPr>
          <p:cNvPr id="9" name="Picture 8" descr="A math equations on a white background&#10;&#10;Description automatically generated">
            <a:extLst>
              <a:ext uri="{FF2B5EF4-FFF2-40B4-BE49-F238E27FC236}">
                <a16:creationId xmlns:a16="http://schemas.microsoft.com/office/drawing/2014/main" id="{376EC484-8FAA-351E-6A7C-5179D7B6B71D}"/>
              </a:ext>
            </a:extLst>
          </p:cNvPr>
          <p:cNvPicPr>
            <a:picLocks noChangeAspect="1"/>
          </p:cNvPicPr>
          <p:nvPr/>
        </p:nvPicPr>
        <p:blipFill>
          <a:blip r:embed="rId4"/>
          <a:stretch>
            <a:fillRect/>
          </a:stretch>
        </p:blipFill>
        <p:spPr>
          <a:xfrm>
            <a:off x="8295424" y="4580964"/>
            <a:ext cx="3396226" cy="1880621"/>
          </a:xfrm>
          <a:prstGeom prst="rect">
            <a:avLst/>
          </a:prstGeom>
        </p:spPr>
      </p:pic>
    </p:spTree>
    <p:extLst>
      <p:ext uri="{BB962C8B-B14F-4D97-AF65-F5344CB8AC3E}">
        <p14:creationId xmlns:p14="http://schemas.microsoft.com/office/powerpoint/2010/main" val="1575583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8935-E8E4-EB9D-94BF-5AD0934F519E}"/>
              </a:ext>
            </a:extLst>
          </p:cNvPr>
          <p:cNvSpPr>
            <a:spLocks noGrp="1"/>
          </p:cNvSpPr>
          <p:nvPr>
            <p:ph type="title"/>
          </p:nvPr>
        </p:nvSpPr>
        <p:spPr/>
        <p:txBody>
          <a:bodyPr/>
          <a:lstStyle/>
          <a:p>
            <a:r>
              <a:rPr lang="en-US" dirty="0"/>
              <a:t>Welcome to the zoo! </a:t>
            </a:r>
          </a:p>
        </p:txBody>
      </p:sp>
      <p:sp>
        <p:nvSpPr>
          <p:cNvPr id="3" name="Content Placeholder 2">
            <a:extLst>
              <a:ext uri="{FF2B5EF4-FFF2-40B4-BE49-F238E27FC236}">
                <a16:creationId xmlns:a16="http://schemas.microsoft.com/office/drawing/2014/main" id="{5F56FB75-99FC-4008-BCE6-AB7E9437D09E}"/>
              </a:ext>
            </a:extLst>
          </p:cNvPr>
          <p:cNvSpPr>
            <a:spLocks noGrp="1"/>
          </p:cNvSpPr>
          <p:nvPr>
            <p:ph idx="1"/>
          </p:nvPr>
        </p:nvSpPr>
        <p:spPr>
          <a:xfrm>
            <a:off x="556210" y="1339103"/>
            <a:ext cx="6513184" cy="4648742"/>
          </a:xfrm>
        </p:spPr>
        <p:txBody>
          <a:bodyPr/>
          <a:lstStyle/>
          <a:p>
            <a:r>
              <a:rPr lang="en-US" dirty="0"/>
              <a:t>Thinking of wave propagation </a:t>
            </a:r>
            <a:br>
              <a:rPr lang="en-US" dirty="0"/>
            </a:br>
            <a:r>
              <a:rPr lang="en-US" dirty="0"/>
              <a:t>as purely parallel or perpendicular </a:t>
            </a:r>
            <a:br>
              <a:rPr lang="en-US" dirty="0"/>
            </a:br>
            <a:r>
              <a:rPr lang="en-US" dirty="0"/>
              <a:t>is elegant but can hide some </a:t>
            </a:r>
            <a:br>
              <a:rPr lang="en-US" dirty="0"/>
            </a:br>
            <a:r>
              <a:rPr lang="en-US" dirty="0"/>
              <a:t>rich dynamics.</a:t>
            </a:r>
          </a:p>
          <a:p>
            <a:pPr lvl="1"/>
            <a:r>
              <a:rPr lang="en-US" dirty="0"/>
              <a:t>Modes can continuously convert</a:t>
            </a:r>
            <a:br>
              <a:rPr lang="en-US" dirty="0"/>
            </a:br>
            <a:r>
              <a:rPr lang="en-US" dirty="0"/>
              <a:t>into each other.</a:t>
            </a:r>
          </a:p>
          <a:p>
            <a:r>
              <a:rPr lang="en-US" dirty="0"/>
              <a:t>The </a:t>
            </a:r>
            <a:r>
              <a:rPr lang="en-US" dirty="0" err="1"/>
              <a:t>Clemmow</a:t>
            </a:r>
            <a:r>
              <a:rPr lang="en-US" dirty="0"/>
              <a:t>–Mullaly–Allis </a:t>
            </a:r>
            <a:br>
              <a:rPr lang="en-US" dirty="0"/>
            </a:br>
            <a:r>
              <a:rPr lang="en-US" dirty="0"/>
              <a:t>(CMA)diagram: best friend </a:t>
            </a:r>
            <a:br>
              <a:rPr lang="en-US" dirty="0"/>
            </a:br>
            <a:r>
              <a:rPr lang="en-US" dirty="0"/>
              <a:t>or worst enemy?</a:t>
            </a:r>
          </a:p>
          <a:p>
            <a:r>
              <a:rPr lang="en-US" dirty="0"/>
              <a:t>Don’t forget… this is only for </a:t>
            </a:r>
            <a:br>
              <a:rPr lang="en-US" dirty="0"/>
            </a:br>
            <a:r>
              <a:rPr lang="en-US" dirty="0"/>
              <a:t>COLD plasma waves!</a:t>
            </a:r>
          </a:p>
        </p:txBody>
      </p:sp>
      <p:pic>
        <p:nvPicPr>
          <p:cNvPr id="5" name="Picture 4" descr="A diagram of a number of numbers&#10;&#10;Description automatically generated">
            <a:extLst>
              <a:ext uri="{FF2B5EF4-FFF2-40B4-BE49-F238E27FC236}">
                <a16:creationId xmlns:a16="http://schemas.microsoft.com/office/drawing/2014/main" id="{8150A2F9-7072-BE73-F77F-248CFA3EE5B5}"/>
              </a:ext>
            </a:extLst>
          </p:cNvPr>
          <p:cNvPicPr>
            <a:picLocks noChangeAspect="1"/>
          </p:cNvPicPr>
          <p:nvPr/>
        </p:nvPicPr>
        <p:blipFill>
          <a:blip r:embed="rId3"/>
          <a:stretch>
            <a:fillRect/>
          </a:stretch>
        </p:blipFill>
        <p:spPr>
          <a:xfrm>
            <a:off x="7159871" y="217768"/>
            <a:ext cx="4238080" cy="6422464"/>
          </a:xfrm>
          <a:prstGeom prst="rect">
            <a:avLst/>
          </a:prstGeom>
        </p:spPr>
      </p:pic>
    </p:spTree>
    <p:extLst>
      <p:ext uri="{BB962C8B-B14F-4D97-AF65-F5344CB8AC3E}">
        <p14:creationId xmlns:p14="http://schemas.microsoft.com/office/powerpoint/2010/main" val="69574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C711A4-2C5A-E45B-4223-8DA5609BFBC6}"/>
              </a:ext>
            </a:extLst>
          </p:cNvPr>
          <p:cNvSpPr>
            <a:spLocks noGrp="1"/>
          </p:cNvSpPr>
          <p:nvPr>
            <p:ph type="title"/>
          </p:nvPr>
        </p:nvSpPr>
        <p:spPr>
          <a:xfrm>
            <a:off x="419936" y="2450271"/>
            <a:ext cx="5413469" cy="978729"/>
          </a:xfrm>
        </p:spPr>
        <p:txBody>
          <a:bodyPr/>
          <a:lstStyle/>
          <a:p>
            <a:r>
              <a:rPr lang="en-US" b="1" dirty="0"/>
              <a:t>Quick example of waves in space plasma</a:t>
            </a:r>
          </a:p>
        </p:txBody>
      </p:sp>
    </p:spTree>
    <p:extLst>
      <p:ext uri="{BB962C8B-B14F-4D97-AF65-F5344CB8AC3E}">
        <p14:creationId xmlns:p14="http://schemas.microsoft.com/office/powerpoint/2010/main" val="3396628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4FFF-C528-3A91-6EAE-AA1C3C2792F0}"/>
              </a:ext>
            </a:extLst>
          </p:cNvPr>
          <p:cNvSpPr>
            <a:spLocks noGrp="1"/>
          </p:cNvSpPr>
          <p:nvPr>
            <p:ph type="title"/>
          </p:nvPr>
        </p:nvSpPr>
        <p:spPr/>
        <p:txBody>
          <a:bodyPr/>
          <a:lstStyle/>
          <a:p>
            <a:r>
              <a:rPr lang="en-US" dirty="0"/>
              <a:t>A different kind of resonance!</a:t>
            </a:r>
          </a:p>
        </p:txBody>
      </p:sp>
      <p:sp>
        <p:nvSpPr>
          <p:cNvPr id="3" name="Content Placeholder 2">
            <a:extLst>
              <a:ext uri="{FF2B5EF4-FFF2-40B4-BE49-F238E27FC236}">
                <a16:creationId xmlns:a16="http://schemas.microsoft.com/office/drawing/2014/main" id="{CB858AAC-5EC8-8B8B-3AED-8B8B3723529F}"/>
              </a:ext>
            </a:extLst>
          </p:cNvPr>
          <p:cNvSpPr>
            <a:spLocks noGrp="1"/>
          </p:cNvSpPr>
          <p:nvPr>
            <p:ph idx="1"/>
          </p:nvPr>
        </p:nvSpPr>
        <p:spPr>
          <a:xfrm>
            <a:off x="429767" y="1405110"/>
            <a:ext cx="11430000" cy="4769547"/>
          </a:xfrm>
        </p:spPr>
        <p:txBody>
          <a:bodyPr/>
          <a:lstStyle/>
          <a:p>
            <a:r>
              <a:rPr lang="en-US" sz="2400" dirty="0"/>
              <a:t>Solar wind compresses Earth’s B field.</a:t>
            </a:r>
          </a:p>
          <a:p>
            <a:r>
              <a:rPr lang="en-US" sz="2400" dirty="0"/>
              <a:t>A </a:t>
            </a:r>
            <a:r>
              <a:rPr lang="en-US" sz="2400" dirty="0" err="1"/>
              <a:t>magnetosonic</a:t>
            </a:r>
            <a:r>
              <a:rPr lang="en-US" sz="2400" dirty="0"/>
              <a:t> wave (compressional</a:t>
            </a:r>
            <a:br>
              <a:rPr lang="en-US" sz="2400" dirty="0"/>
            </a:br>
            <a:r>
              <a:rPr lang="en-US" sz="2400" dirty="0"/>
              <a:t>Alfven) travels towards Earth. </a:t>
            </a:r>
          </a:p>
          <a:p>
            <a:r>
              <a:rPr lang="en-US" sz="2400" dirty="0"/>
              <a:t>This wave energy can couple to </a:t>
            </a:r>
            <a:br>
              <a:rPr lang="en-US" sz="2400" dirty="0"/>
            </a:br>
            <a:r>
              <a:rPr lang="en-US" sz="2400" dirty="0"/>
              <a:t>a field line resonance (FLR) in the </a:t>
            </a:r>
            <a:br>
              <a:rPr lang="en-US" sz="2400" dirty="0"/>
            </a:br>
            <a:r>
              <a:rPr lang="en-US" sz="2400" dirty="0"/>
              <a:t>magnetospheric cavity. </a:t>
            </a:r>
          </a:p>
          <a:p>
            <a:pPr lvl="1"/>
            <a:r>
              <a:rPr lang="en-US" sz="2000" dirty="0"/>
              <a:t>Imagine someone has plucked one of</a:t>
            </a:r>
            <a:br>
              <a:rPr lang="en-US" sz="2000" dirty="0"/>
            </a:br>
            <a:r>
              <a:rPr lang="en-US" sz="2000" dirty="0"/>
              <a:t>Earth’s magnetic field lines like a guitar</a:t>
            </a:r>
            <a:br>
              <a:rPr lang="en-US" sz="2000" dirty="0"/>
            </a:br>
            <a:r>
              <a:rPr lang="en-US" sz="2000" dirty="0"/>
              <a:t>string!</a:t>
            </a:r>
          </a:p>
          <a:p>
            <a:r>
              <a:rPr lang="en-US" sz="2400" dirty="0"/>
              <a:t>We can measure these fluctuations using</a:t>
            </a:r>
            <a:br>
              <a:rPr lang="en-US" sz="2400" dirty="0"/>
            </a:br>
            <a:r>
              <a:rPr lang="en-US" sz="2400" dirty="0"/>
              <a:t>magnetometers…</a:t>
            </a:r>
          </a:p>
        </p:txBody>
      </p:sp>
      <p:pic>
        <p:nvPicPr>
          <p:cNvPr id="4" name="Picture 3" descr="A diagram of a wave&#10;&#10;Description automatically generated">
            <a:extLst>
              <a:ext uri="{FF2B5EF4-FFF2-40B4-BE49-F238E27FC236}">
                <a16:creationId xmlns:a16="http://schemas.microsoft.com/office/drawing/2014/main" id="{EDDB4FFE-6A82-F7EB-40C3-B01DE11B0FA4}"/>
              </a:ext>
            </a:extLst>
          </p:cNvPr>
          <p:cNvPicPr>
            <a:picLocks noChangeAspect="1"/>
          </p:cNvPicPr>
          <p:nvPr/>
        </p:nvPicPr>
        <p:blipFill>
          <a:blip r:embed="rId3"/>
          <a:stretch>
            <a:fillRect/>
          </a:stretch>
        </p:blipFill>
        <p:spPr>
          <a:xfrm>
            <a:off x="8046310" y="4430763"/>
            <a:ext cx="3901948" cy="2367937"/>
          </a:xfrm>
          <a:prstGeom prst="rect">
            <a:avLst/>
          </a:prstGeom>
        </p:spPr>
      </p:pic>
      <p:pic>
        <p:nvPicPr>
          <p:cNvPr id="9" name="Picture 8" descr="A close-up of a solar system&#10;&#10;Description automatically generated">
            <a:extLst>
              <a:ext uri="{FF2B5EF4-FFF2-40B4-BE49-F238E27FC236}">
                <a16:creationId xmlns:a16="http://schemas.microsoft.com/office/drawing/2014/main" id="{5F8263E7-4426-EB0C-3E23-DE577EC6DCB8}"/>
              </a:ext>
            </a:extLst>
          </p:cNvPr>
          <p:cNvPicPr>
            <a:picLocks noChangeAspect="1"/>
          </p:cNvPicPr>
          <p:nvPr/>
        </p:nvPicPr>
        <p:blipFill>
          <a:blip r:embed="rId4"/>
          <a:stretch>
            <a:fillRect/>
          </a:stretch>
        </p:blipFill>
        <p:spPr>
          <a:xfrm flipH="1">
            <a:off x="7739347" y="997294"/>
            <a:ext cx="4288357" cy="3137822"/>
          </a:xfrm>
          <a:prstGeom prst="rect">
            <a:avLst/>
          </a:prstGeom>
        </p:spPr>
      </p:pic>
    </p:spTree>
    <p:extLst>
      <p:ext uri="{BB962C8B-B14F-4D97-AF65-F5344CB8AC3E}">
        <p14:creationId xmlns:p14="http://schemas.microsoft.com/office/powerpoint/2010/main" val="1066319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4FFF-C528-3A91-6EAE-AA1C3C2792F0}"/>
              </a:ext>
            </a:extLst>
          </p:cNvPr>
          <p:cNvSpPr>
            <a:spLocks noGrp="1"/>
          </p:cNvSpPr>
          <p:nvPr>
            <p:ph type="title"/>
          </p:nvPr>
        </p:nvSpPr>
        <p:spPr>
          <a:xfrm>
            <a:off x="429766" y="274320"/>
            <a:ext cx="11659609" cy="979242"/>
          </a:xfrm>
        </p:spPr>
        <p:txBody>
          <a:bodyPr/>
          <a:lstStyle/>
          <a:p>
            <a:r>
              <a:rPr lang="en-US" dirty="0"/>
              <a:t>Intermission (aka please let me tell you something cool 😎)</a:t>
            </a:r>
          </a:p>
        </p:txBody>
      </p:sp>
      <p:pic>
        <p:nvPicPr>
          <p:cNvPr id="6" name="Picture 5" descr="A group of people walking on a dock&#10;&#10;Description automatically generated">
            <a:extLst>
              <a:ext uri="{FF2B5EF4-FFF2-40B4-BE49-F238E27FC236}">
                <a16:creationId xmlns:a16="http://schemas.microsoft.com/office/drawing/2014/main" id="{1467F477-9A3C-22B3-E178-8E13D644B137}"/>
              </a:ext>
            </a:extLst>
          </p:cNvPr>
          <p:cNvPicPr>
            <a:picLocks noChangeAspect="1"/>
          </p:cNvPicPr>
          <p:nvPr/>
        </p:nvPicPr>
        <p:blipFill>
          <a:blip r:embed="rId5"/>
          <a:stretch>
            <a:fillRect/>
          </a:stretch>
        </p:blipFill>
        <p:spPr>
          <a:xfrm>
            <a:off x="429767" y="1601299"/>
            <a:ext cx="3539612" cy="2654709"/>
          </a:xfrm>
          <a:prstGeom prst="rect">
            <a:avLst/>
          </a:prstGeom>
        </p:spPr>
      </p:pic>
      <p:pic>
        <p:nvPicPr>
          <p:cNvPr id="8" name="Picture 7" descr="A plane on the snow&#10;&#10;Description automatically generated">
            <a:extLst>
              <a:ext uri="{FF2B5EF4-FFF2-40B4-BE49-F238E27FC236}">
                <a16:creationId xmlns:a16="http://schemas.microsoft.com/office/drawing/2014/main" id="{385968B1-6884-E1F7-D51E-2097E64C4B19}"/>
              </a:ext>
            </a:extLst>
          </p:cNvPr>
          <p:cNvPicPr>
            <a:picLocks noChangeAspect="1"/>
          </p:cNvPicPr>
          <p:nvPr/>
        </p:nvPicPr>
        <p:blipFill>
          <a:blip r:embed="rId6"/>
          <a:stretch>
            <a:fillRect/>
          </a:stretch>
        </p:blipFill>
        <p:spPr>
          <a:xfrm>
            <a:off x="2040807" y="3929346"/>
            <a:ext cx="3539611" cy="2654709"/>
          </a:xfrm>
          <a:prstGeom prst="rect">
            <a:avLst/>
          </a:prstGeom>
        </p:spPr>
      </p:pic>
      <p:pic>
        <p:nvPicPr>
          <p:cNvPr id="12" name="IMG_4782.MOV">
            <a:hlinkClick r:id="" action="ppaction://media"/>
            <a:extLst>
              <a:ext uri="{FF2B5EF4-FFF2-40B4-BE49-F238E27FC236}">
                <a16:creationId xmlns:a16="http://schemas.microsoft.com/office/drawing/2014/main" id="{BAC32D5E-0A98-3B37-1B63-BD7AC3973C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5340" b="17133"/>
          <a:stretch/>
        </p:blipFill>
        <p:spPr>
          <a:xfrm>
            <a:off x="4648314" y="1369382"/>
            <a:ext cx="2895371" cy="3475829"/>
          </a:xfrm>
          <a:prstGeom prst="rect">
            <a:avLst/>
          </a:prstGeom>
        </p:spPr>
      </p:pic>
      <p:pic>
        <p:nvPicPr>
          <p:cNvPr id="14" name="Picture 13" descr="A seal lying in the snow&#10;&#10;Description automatically generated">
            <a:extLst>
              <a:ext uri="{FF2B5EF4-FFF2-40B4-BE49-F238E27FC236}">
                <a16:creationId xmlns:a16="http://schemas.microsoft.com/office/drawing/2014/main" id="{7F532A12-9BF4-D3CA-555A-F272ABB395D0}"/>
              </a:ext>
            </a:extLst>
          </p:cNvPr>
          <p:cNvPicPr>
            <a:picLocks noChangeAspect="1"/>
          </p:cNvPicPr>
          <p:nvPr/>
        </p:nvPicPr>
        <p:blipFill>
          <a:blip r:embed="rId8"/>
          <a:stretch>
            <a:fillRect/>
          </a:stretch>
        </p:blipFill>
        <p:spPr>
          <a:xfrm>
            <a:off x="6571870" y="4428940"/>
            <a:ext cx="3232110" cy="2154740"/>
          </a:xfrm>
          <a:prstGeom prst="rect">
            <a:avLst/>
          </a:prstGeom>
        </p:spPr>
      </p:pic>
      <p:pic>
        <p:nvPicPr>
          <p:cNvPr id="11" name="Picture 10" descr="A close-up of a snowy landscape&#10;&#10;Description automatically generated">
            <a:extLst>
              <a:ext uri="{FF2B5EF4-FFF2-40B4-BE49-F238E27FC236}">
                <a16:creationId xmlns:a16="http://schemas.microsoft.com/office/drawing/2014/main" id="{4335DEFD-02D4-1C5B-3C24-9D3927A486E2}"/>
              </a:ext>
            </a:extLst>
          </p:cNvPr>
          <p:cNvPicPr>
            <a:picLocks noChangeAspect="1"/>
          </p:cNvPicPr>
          <p:nvPr/>
        </p:nvPicPr>
        <p:blipFill>
          <a:blip r:embed="rId9"/>
          <a:stretch>
            <a:fillRect/>
          </a:stretch>
        </p:blipFill>
        <p:spPr>
          <a:xfrm>
            <a:off x="8381386" y="2058586"/>
            <a:ext cx="3707990" cy="2471993"/>
          </a:xfrm>
          <a:prstGeom prst="rect">
            <a:avLst/>
          </a:prstGeom>
        </p:spPr>
      </p:pic>
      <p:cxnSp>
        <p:nvCxnSpPr>
          <p:cNvPr id="18" name="Straight Arrow Connector 17">
            <a:extLst>
              <a:ext uri="{FF2B5EF4-FFF2-40B4-BE49-F238E27FC236}">
                <a16:creationId xmlns:a16="http://schemas.microsoft.com/office/drawing/2014/main" id="{4CF3E966-79B5-D796-0A69-C03402B164FE}"/>
              </a:ext>
            </a:extLst>
          </p:cNvPr>
          <p:cNvCxnSpPr/>
          <p:nvPr/>
        </p:nvCxnSpPr>
        <p:spPr>
          <a:xfrm>
            <a:off x="2199573" y="3542018"/>
            <a:ext cx="717754" cy="774656"/>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C9ABF6-BA43-1EAD-7A1A-71BCAFD241DA}"/>
              </a:ext>
            </a:extLst>
          </p:cNvPr>
          <p:cNvCxnSpPr>
            <a:cxnSpLocks/>
          </p:cNvCxnSpPr>
          <p:nvPr/>
        </p:nvCxnSpPr>
        <p:spPr>
          <a:xfrm flipV="1">
            <a:off x="4128145" y="4080387"/>
            <a:ext cx="678935" cy="62361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9CA9BF-7BCE-B6F3-E8C4-AC0FC4A1262C}"/>
              </a:ext>
            </a:extLst>
          </p:cNvPr>
          <p:cNvCxnSpPr>
            <a:cxnSpLocks/>
          </p:cNvCxnSpPr>
          <p:nvPr/>
        </p:nvCxnSpPr>
        <p:spPr>
          <a:xfrm>
            <a:off x="6571870" y="4168877"/>
            <a:ext cx="842717" cy="67633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9F72300-BA1B-EC0C-5C80-BFC50B49F8A0}"/>
              </a:ext>
            </a:extLst>
          </p:cNvPr>
          <p:cNvCxnSpPr>
            <a:cxnSpLocks/>
          </p:cNvCxnSpPr>
          <p:nvPr/>
        </p:nvCxnSpPr>
        <p:spPr>
          <a:xfrm flipV="1">
            <a:off x="9122191" y="4210718"/>
            <a:ext cx="678935" cy="62361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2787EEA-3F9B-670E-3EE4-93A99932042B}"/>
              </a:ext>
            </a:extLst>
          </p:cNvPr>
          <p:cNvSpPr/>
          <p:nvPr/>
        </p:nvSpPr>
        <p:spPr>
          <a:xfrm>
            <a:off x="8563897" y="3175819"/>
            <a:ext cx="629264" cy="550607"/>
          </a:xfrm>
          <a:prstGeom prst="ellipse">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EB2163CF-0DB4-D388-3927-F97EF6AAED17}"/>
              </a:ext>
            </a:extLst>
          </p:cNvPr>
          <p:cNvSpPr/>
          <p:nvPr/>
        </p:nvSpPr>
        <p:spPr>
          <a:xfrm>
            <a:off x="11440447" y="2928653"/>
            <a:ext cx="629264" cy="550607"/>
          </a:xfrm>
          <a:prstGeom prst="ellipse">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2909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2"/>
                </p:tgtEl>
              </p:cMediaNode>
            </p:video>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2"/>
                                        </p:tgtEl>
                                      </p:cBhvr>
                                    </p:cmd>
                                  </p:childTnLst>
                                </p:cTn>
                              </p:par>
                            </p:childTnLst>
                          </p:cTn>
                        </p:par>
                      </p:childTnLst>
                    </p:cTn>
                  </p:par>
                </p:childTnLst>
              </p:cTn>
              <p:nextCondLst>
                <p:cond evt="onClick" delay="0">
                  <p:tgtEl>
                    <p:spTgt spid="12"/>
                  </p:tgtEl>
                </p:cond>
              </p:nextCondLst>
            </p:seq>
          </p:childTnLst>
        </p:cTn>
      </p:par>
    </p:tnLst>
    <p:bldLst>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23A5-16C1-D030-CEE7-A32ADD2BF4FF}"/>
              </a:ext>
            </a:extLst>
          </p:cNvPr>
          <p:cNvSpPr>
            <a:spLocks noGrp="1"/>
          </p:cNvSpPr>
          <p:nvPr>
            <p:ph type="title"/>
          </p:nvPr>
        </p:nvSpPr>
        <p:spPr>
          <a:xfrm>
            <a:off x="419936" y="2450271"/>
            <a:ext cx="5413469" cy="978729"/>
          </a:xfrm>
        </p:spPr>
        <p:txBody>
          <a:bodyPr/>
          <a:lstStyle/>
          <a:p>
            <a:r>
              <a:rPr lang="en-US" b="1" dirty="0"/>
              <a:t>Using waves to heat fusion plasmas</a:t>
            </a:r>
          </a:p>
        </p:txBody>
      </p:sp>
    </p:spTree>
    <p:extLst>
      <p:ext uri="{BB962C8B-B14F-4D97-AF65-F5344CB8AC3E}">
        <p14:creationId xmlns:p14="http://schemas.microsoft.com/office/powerpoint/2010/main" val="3466965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37A9-46C3-1404-B0F2-58428D0350CF}"/>
              </a:ext>
            </a:extLst>
          </p:cNvPr>
          <p:cNvSpPr>
            <a:spLocks noGrp="1"/>
          </p:cNvSpPr>
          <p:nvPr>
            <p:ph type="title"/>
          </p:nvPr>
        </p:nvSpPr>
        <p:spPr>
          <a:xfrm>
            <a:off x="429767" y="274320"/>
            <a:ext cx="11430000" cy="978729"/>
          </a:xfrm>
        </p:spPr>
        <p:txBody>
          <a:bodyPr/>
          <a:lstStyle/>
          <a:p>
            <a:r>
              <a:rPr lang="en-US" dirty="0"/>
              <a:t>The different radio-frequency (RF) regimes used for heating</a:t>
            </a:r>
          </a:p>
        </p:txBody>
      </p:sp>
      <p:sp>
        <p:nvSpPr>
          <p:cNvPr id="3" name="Content Placeholder 2">
            <a:extLst>
              <a:ext uri="{FF2B5EF4-FFF2-40B4-BE49-F238E27FC236}">
                <a16:creationId xmlns:a16="http://schemas.microsoft.com/office/drawing/2014/main" id="{E4970E03-1371-D30E-258A-01CA9231A748}"/>
              </a:ext>
            </a:extLst>
          </p:cNvPr>
          <p:cNvSpPr>
            <a:spLocks noGrp="1"/>
          </p:cNvSpPr>
          <p:nvPr>
            <p:ph idx="1"/>
          </p:nvPr>
        </p:nvSpPr>
        <p:spPr>
          <a:xfrm>
            <a:off x="448055" y="1653735"/>
            <a:ext cx="11430000" cy="1564250"/>
          </a:xfrm>
        </p:spPr>
        <p:txBody>
          <a:bodyPr/>
          <a:lstStyle/>
          <a:p>
            <a:r>
              <a:rPr lang="en-US" sz="2000" dirty="0"/>
              <a:t>Ion cyclotron range of frequencies (</a:t>
            </a:r>
            <a:r>
              <a:rPr lang="en-US" sz="2000" dirty="0">
                <a:solidFill>
                  <a:schemeClr val="tx2">
                    <a:lumMod val="50000"/>
                  </a:schemeClr>
                </a:solidFill>
              </a:rPr>
              <a:t>ICRF</a:t>
            </a:r>
            <a:r>
              <a:rPr lang="en-US" sz="2000" dirty="0"/>
              <a:t>)</a:t>
            </a:r>
          </a:p>
          <a:p>
            <a:r>
              <a:rPr lang="en-US" sz="2000" dirty="0"/>
              <a:t>High harmonic fast wave (</a:t>
            </a:r>
            <a:r>
              <a:rPr lang="en-US" sz="2000" dirty="0">
                <a:solidFill>
                  <a:schemeClr val="accent6">
                    <a:lumMod val="75000"/>
                  </a:schemeClr>
                </a:solidFill>
              </a:rPr>
              <a:t>HHFW</a:t>
            </a:r>
            <a:r>
              <a:rPr lang="en-US" sz="2000" dirty="0"/>
              <a:t>)</a:t>
            </a:r>
          </a:p>
          <a:p>
            <a:r>
              <a:rPr lang="en-US" sz="2000" dirty="0"/>
              <a:t>Lower hybrid range of frequencies (</a:t>
            </a:r>
            <a:r>
              <a:rPr lang="en-US" sz="2000" dirty="0">
                <a:solidFill>
                  <a:srgbClr val="00B0F0"/>
                </a:solidFill>
              </a:rPr>
              <a:t>LHRF</a:t>
            </a:r>
            <a:r>
              <a:rPr lang="en-US" sz="2000" dirty="0"/>
              <a:t>)</a:t>
            </a:r>
          </a:p>
          <a:p>
            <a:r>
              <a:rPr lang="en-US" sz="2000" dirty="0"/>
              <a:t>Electron cyclotron range of frequencies (</a:t>
            </a:r>
            <a:r>
              <a:rPr lang="en-US" sz="2000" dirty="0">
                <a:solidFill>
                  <a:srgbClr val="7030A0"/>
                </a:solidFill>
              </a:rPr>
              <a:t>ECRF</a:t>
            </a:r>
            <a:r>
              <a:rPr lang="en-US" sz="2000" dirty="0"/>
              <a:t>)</a:t>
            </a:r>
          </a:p>
        </p:txBody>
      </p:sp>
      <p:grpSp>
        <p:nvGrpSpPr>
          <p:cNvPr id="27" name="Group 26">
            <a:extLst>
              <a:ext uri="{FF2B5EF4-FFF2-40B4-BE49-F238E27FC236}">
                <a16:creationId xmlns:a16="http://schemas.microsoft.com/office/drawing/2014/main" id="{58E39D99-9864-36B0-CD69-18A5164B3E9E}"/>
              </a:ext>
            </a:extLst>
          </p:cNvPr>
          <p:cNvGrpSpPr/>
          <p:nvPr/>
        </p:nvGrpSpPr>
        <p:grpSpPr>
          <a:xfrm>
            <a:off x="880343" y="4014007"/>
            <a:ext cx="10231315" cy="1484268"/>
            <a:chOff x="1213338" y="2871007"/>
            <a:chExt cx="10231315" cy="1484268"/>
          </a:xfrm>
        </p:grpSpPr>
        <p:grpSp>
          <p:nvGrpSpPr>
            <p:cNvPr id="17" name="Group 16">
              <a:extLst>
                <a:ext uri="{FF2B5EF4-FFF2-40B4-BE49-F238E27FC236}">
                  <a16:creationId xmlns:a16="http://schemas.microsoft.com/office/drawing/2014/main" id="{06B0D8B6-D7E2-D2C2-E30A-0FEB60B06FB2}"/>
                </a:ext>
              </a:extLst>
            </p:cNvPr>
            <p:cNvGrpSpPr>
              <a:grpSpLocks noChangeAspect="1"/>
            </p:cNvGrpSpPr>
            <p:nvPr/>
          </p:nvGrpSpPr>
          <p:grpSpPr>
            <a:xfrm>
              <a:off x="1389184" y="3192880"/>
              <a:ext cx="10055469" cy="798830"/>
              <a:chOff x="3068904" y="4318954"/>
              <a:chExt cx="8061294" cy="640408"/>
            </a:xfrm>
          </p:grpSpPr>
          <p:pic>
            <p:nvPicPr>
              <p:cNvPr id="16" name="Picture 15" descr="A screenshot of a black screen&#10;&#10;Description automatically generated">
                <a:extLst>
                  <a:ext uri="{FF2B5EF4-FFF2-40B4-BE49-F238E27FC236}">
                    <a16:creationId xmlns:a16="http://schemas.microsoft.com/office/drawing/2014/main" id="{CFAFD50D-24A3-7AB6-AD01-D80D25D8FB63}"/>
                  </a:ext>
                </a:extLst>
              </p:cNvPr>
              <p:cNvPicPr>
                <a:picLocks noChangeAspect="1"/>
              </p:cNvPicPr>
              <p:nvPr/>
            </p:nvPicPr>
            <p:blipFill rotWithShape="1">
              <a:blip r:embed="rId3"/>
              <a:srcRect l="18853" t="80245" b="6101"/>
              <a:stretch/>
            </p:blipFill>
            <p:spPr>
              <a:xfrm>
                <a:off x="3068904" y="4318954"/>
                <a:ext cx="8061294" cy="640408"/>
              </a:xfrm>
              <a:prstGeom prst="rect">
                <a:avLst/>
              </a:prstGeom>
            </p:spPr>
          </p:pic>
          <p:sp>
            <p:nvSpPr>
              <p:cNvPr id="4" name="Rectangle 3">
                <a:extLst>
                  <a:ext uri="{FF2B5EF4-FFF2-40B4-BE49-F238E27FC236}">
                    <a16:creationId xmlns:a16="http://schemas.microsoft.com/office/drawing/2014/main" id="{853C31D3-7F5B-1ABB-BF42-A431B4CCEF65}"/>
                  </a:ext>
                </a:extLst>
              </p:cNvPr>
              <p:cNvSpPr/>
              <p:nvPr/>
            </p:nvSpPr>
            <p:spPr>
              <a:xfrm>
                <a:off x="3829049" y="4336537"/>
                <a:ext cx="1543051" cy="557335"/>
              </a:xfrm>
              <a:prstGeom prst="rect">
                <a:avLst/>
              </a:prstGeom>
              <a:solidFill>
                <a:schemeClr val="accent1">
                  <a:lumMod val="50000"/>
                  <a:alpha val="25387"/>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ICRF</a:t>
                </a:r>
              </a:p>
            </p:txBody>
          </p:sp>
          <p:sp>
            <p:nvSpPr>
              <p:cNvPr id="6" name="Rectangle 5">
                <a:extLst>
                  <a:ext uri="{FF2B5EF4-FFF2-40B4-BE49-F238E27FC236}">
                    <a16:creationId xmlns:a16="http://schemas.microsoft.com/office/drawing/2014/main" id="{3F935E38-2B0E-5C29-5BBD-B5D5673C9795}"/>
                  </a:ext>
                </a:extLst>
              </p:cNvPr>
              <p:cNvSpPr/>
              <p:nvPr/>
            </p:nvSpPr>
            <p:spPr>
              <a:xfrm>
                <a:off x="3734093" y="4327745"/>
                <a:ext cx="189913" cy="557335"/>
              </a:xfrm>
              <a:prstGeom prst="rect">
                <a:avLst/>
              </a:prstGeom>
              <a:solidFill>
                <a:srgbClr val="D25350">
                  <a:alpha val="25387"/>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77B571F6-01AB-6F85-4BD5-B0A180D8F202}"/>
                  </a:ext>
                </a:extLst>
              </p:cNvPr>
              <p:cNvSpPr/>
              <p:nvPr/>
            </p:nvSpPr>
            <p:spPr>
              <a:xfrm>
                <a:off x="6872023" y="4336537"/>
                <a:ext cx="708011" cy="547591"/>
              </a:xfrm>
              <a:prstGeom prst="rect">
                <a:avLst/>
              </a:prstGeom>
              <a:solidFill>
                <a:srgbClr val="0070C0">
                  <a:alpha val="25387"/>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LHRF</a:t>
                </a:r>
              </a:p>
            </p:txBody>
          </p:sp>
          <p:sp>
            <p:nvSpPr>
              <p:cNvPr id="8" name="Rectangle 7">
                <a:extLst>
                  <a:ext uri="{FF2B5EF4-FFF2-40B4-BE49-F238E27FC236}">
                    <a16:creationId xmlns:a16="http://schemas.microsoft.com/office/drawing/2014/main" id="{843C43C5-5CAF-3175-574C-F66248E1BF83}"/>
                  </a:ext>
                </a:extLst>
              </p:cNvPr>
              <p:cNvSpPr/>
              <p:nvPr/>
            </p:nvSpPr>
            <p:spPr>
              <a:xfrm>
                <a:off x="8604154" y="4336537"/>
                <a:ext cx="1366324" cy="547591"/>
              </a:xfrm>
              <a:prstGeom prst="rect">
                <a:avLst/>
              </a:prstGeom>
              <a:solidFill>
                <a:srgbClr val="7030A0">
                  <a:alpha val="25387"/>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ECRF</a:t>
                </a:r>
              </a:p>
            </p:txBody>
          </p:sp>
        </p:grpSp>
        <p:sp>
          <p:nvSpPr>
            <p:cNvPr id="18" name="TextBox 17">
              <a:extLst>
                <a:ext uri="{FF2B5EF4-FFF2-40B4-BE49-F238E27FC236}">
                  <a16:creationId xmlns:a16="http://schemas.microsoft.com/office/drawing/2014/main" id="{9FC25681-D193-478B-9ED4-97CDAC97D34B}"/>
                </a:ext>
              </a:extLst>
            </p:cNvPr>
            <p:cNvSpPr txBox="1"/>
            <p:nvPr/>
          </p:nvSpPr>
          <p:spPr>
            <a:xfrm>
              <a:off x="1213338" y="3991710"/>
              <a:ext cx="526106" cy="341632"/>
            </a:xfrm>
            <a:prstGeom prst="rect">
              <a:avLst/>
            </a:prstGeom>
            <a:noFill/>
          </p:spPr>
          <p:txBody>
            <a:bodyPr wrap="none" rtlCol="0">
              <a:spAutoFit/>
            </a:bodyPr>
            <a:lstStyle/>
            <a:p>
              <a:pPr algn="l">
                <a:lnSpc>
                  <a:spcPct val="90000"/>
                </a:lnSpc>
              </a:pPr>
              <a:r>
                <a:rPr lang="en-US" dirty="0">
                  <a:latin typeface="+mn-lt"/>
                </a:rPr>
                <a:t>10</a:t>
              </a:r>
              <a:r>
                <a:rPr lang="en-US" baseline="30000" dirty="0">
                  <a:latin typeface="+mn-lt"/>
                </a:rPr>
                <a:t>7</a:t>
              </a:r>
            </a:p>
          </p:txBody>
        </p:sp>
        <p:sp>
          <p:nvSpPr>
            <p:cNvPr id="19" name="TextBox 18">
              <a:extLst>
                <a:ext uri="{FF2B5EF4-FFF2-40B4-BE49-F238E27FC236}">
                  <a16:creationId xmlns:a16="http://schemas.microsoft.com/office/drawing/2014/main" id="{DB807F88-C19A-B133-475A-3748143CE147}"/>
                </a:ext>
              </a:extLst>
            </p:cNvPr>
            <p:cNvSpPr txBox="1"/>
            <p:nvPr/>
          </p:nvSpPr>
          <p:spPr>
            <a:xfrm>
              <a:off x="3106615" y="3991710"/>
              <a:ext cx="526106" cy="341632"/>
            </a:xfrm>
            <a:prstGeom prst="rect">
              <a:avLst/>
            </a:prstGeom>
            <a:noFill/>
          </p:spPr>
          <p:txBody>
            <a:bodyPr wrap="none" rtlCol="0">
              <a:spAutoFit/>
            </a:bodyPr>
            <a:lstStyle/>
            <a:p>
              <a:pPr algn="l">
                <a:lnSpc>
                  <a:spcPct val="90000"/>
                </a:lnSpc>
              </a:pPr>
              <a:r>
                <a:rPr lang="en-US" dirty="0">
                  <a:latin typeface="+mn-lt"/>
                </a:rPr>
                <a:t>10</a:t>
              </a:r>
              <a:r>
                <a:rPr lang="en-US" baseline="30000" dirty="0">
                  <a:latin typeface="+mn-lt"/>
                </a:rPr>
                <a:t>8</a:t>
              </a:r>
            </a:p>
          </p:txBody>
        </p:sp>
        <p:sp>
          <p:nvSpPr>
            <p:cNvPr id="20" name="TextBox 19">
              <a:extLst>
                <a:ext uri="{FF2B5EF4-FFF2-40B4-BE49-F238E27FC236}">
                  <a16:creationId xmlns:a16="http://schemas.microsoft.com/office/drawing/2014/main" id="{0B24031D-BFEB-E043-A879-90BAC526BE51}"/>
                </a:ext>
              </a:extLst>
            </p:cNvPr>
            <p:cNvSpPr txBox="1"/>
            <p:nvPr/>
          </p:nvSpPr>
          <p:spPr>
            <a:xfrm>
              <a:off x="4999892" y="3991710"/>
              <a:ext cx="526106" cy="341632"/>
            </a:xfrm>
            <a:prstGeom prst="rect">
              <a:avLst/>
            </a:prstGeom>
            <a:noFill/>
          </p:spPr>
          <p:txBody>
            <a:bodyPr wrap="none" rtlCol="0">
              <a:spAutoFit/>
            </a:bodyPr>
            <a:lstStyle/>
            <a:p>
              <a:pPr algn="l">
                <a:lnSpc>
                  <a:spcPct val="90000"/>
                </a:lnSpc>
              </a:pPr>
              <a:r>
                <a:rPr lang="en-US" dirty="0">
                  <a:latin typeface="+mn-lt"/>
                </a:rPr>
                <a:t>10</a:t>
              </a:r>
              <a:r>
                <a:rPr lang="en-US" baseline="30000" dirty="0">
                  <a:latin typeface="+mn-lt"/>
                </a:rPr>
                <a:t>9</a:t>
              </a:r>
            </a:p>
          </p:txBody>
        </p:sp>
        <p:sp>
          <p:nvSpPr>
            <p:cNvPr id="21" name="TextBox 20">
              <a:extLst>
                <a:ext uri="{FF2B5EF4-FFF2-40B4-BE49-F238E27FC236}">
                  <a16:creationId xmlns:a16="http://schemas.microsoft.com/office/drawing/2014/main" id="{6EAAB9B1-15CC-E4B5-5AEC-DF20096A3380}"/>
                </a:ext>
              </a:extLst>
            </p:cNvPr>
            <p:cNvSpPr txBox="1"/>
            <p:nvPr/>
          </p:nvSpPr>
          <p:spPr>
            <a:xfrm>
              <a:off x="6893169" y="4013643"/>
              <a:ext cx="611065" cy="341632"/>
            </a:xfrm>
            <a:prstGeom prst="rect">
              <a:avLst/>
            </a:prstGeom>
            <a:noFill/>
          </p:spPr>
          <p:txBody>
            <a:bodyPr wrap="none" rtlCol="0">
              <a:spAutoFit/>
            </a:bodyPr>
            <a:lstStyle/>
            <a:p>
              <a:pPr algn="l">
                <a:lnSpc>
                  <a:spcPct val="90000"/>
                </a:lnSpc>
              </a:pPr>
              <a:r>
                <a:rPr lang="en-US" dirty="0">
                  <a:latin typeface="+mn-lt"/>
                </a:rPr>
                <a:t>10</a:t>
              </a:r>
              <a:r>
                <a:rPr lang="en-US" baseline="30000" dirty="0">
                  <a:latin typeface="+mn-lt"/>
                </a:rPr>
                <a:t>10</a:t>
              </a:r>
            </a:p>
          </p:txBody>
        </p:sp>
        <p:sp>
          <p:nvSpPr>
            <p:cNvPr id="22" name="TextBox 21">
              <a:extLst>
                <a:ext uri="{FF2B5EF4-FFF2-40B4-BE49-F238E27FC236}">
                  <a16:creationId xmlns:a16="http://schemas.microsoft.com/office/drawing/2014/main" id="{1D23B301-A129-0D24-323A-0CD8A521DF24}"/>
                </a:ext>
              </a:extLst>
            </p:cNvPr>
            <p:cNvSpPr txBox="1"/>
            <p:nvPr/>
          </p:nvSpPr>
          <p:spPr>
            <a:xfrm>
              <a:off x="8882832" y="3991710"/>
              <a:ext cx="611065" cy="341632"/>
            </a:xfrm>
            <a:prstGeom prst="rect">
              <a:avLst/>
            </a:prstGeom>
            <a:noFill/>
          </p:spPr>
          <p:txBody>
            <a:bodyPr wrap="none" rtlCol="0">
              <a:spAutoFit/>
            </a:bodyPr>
            <a:lstStyle/>
            <a:p>
              <a:pPr algn="l">
                <a:lnSpc>
                  <a:spcPct val="90000"/>
                </a:lnSpc>
              </a:pPr>
              <a:r>
                <a:rPr lang="en-US" dirty="0">
                  <a:latin typeface="+mn-lt"/>
                </a:rPr>
                <a:t>10</a:t>
              </a:r>
              <a:r>
                <a:rPr lang="en-US" baseline="30000" dirty="0">
                  <a:latin typeface="+mn-lt"/>
                </a:rPr>
                <a:t>11</a:t>
              </a:r>
            </a:p>
          </p:txBody>
        </p:sp>
        <p:sp>
          <p:nvSpPr>
            <p:cNvPr id="23" name="TextBox 22">
              <a:extLst>
                <a:ext uri="{FF2B5EF4-FFF2-40B4-BE49-F238E27FC236}">
                  <a16:creationId xmlns:a16="http://schemas.microsoft.com/office/drawing/2014/main" id="{61B8C9D8-FE3C-0ADC-1942-03B930475C8A}"/>
                </a:ext>
              </a:extLst>
            </p:cNvPr>
            <p:cNvSpPr txBox="1"/>
            <p:nvPr/>
          </p:nvSpPr>
          <p:spPr>
            <a:xfrm>
              <a:off x="10748629" y="3991710"/>
              <a:ext cx="611065" cy="341632"/>
            </a:xfrm>
            <a:prstGeom prst="rect">
              <a:avLst/>
            </a:prstGeom>
            <a:noFill/>
          </p:spPr>
          <p:txBody>
            <a:bodyPr wrap="none" rtlCol="0">
              <a:spAutoFit/>
            </a:bodyPr>
            <a:lstStyle/>
            <a:p>
              <a:pPr algn="l">
                <a:lnSpc>
                  <a:spcPct val="90000"/>
                </a:lnSpc>
              </a:pPr>
              <a:r>
                <a:rPr lang="en-US" dirty="0">
                  <a:latin typeface="+mn-lt"/>
                </a:rPr>
                <a:t>10</a:t>
              </a:r>
              <a:r>
                <a:rPr lang="en-US" baseline="30000" dirty="0">
                  <a:latin typeface="+mn-lt"/>
                </a:rPr>
                <a:t>12</a:t>
              </a:r>
            </a:p>
          </p:txBody>
        </p:sp>
        <p:sp>
          <p:nvSpPr>
            <p:cNvPr id="24" name="TextBox 23">
              <a:extLst>
                <a:ext uri="{FF2B5EF4-FFF2-40B4-BE49-F238E27FC236}">
                  <a16:creationId xmlns:a16="http://schemas.microsoft.com/office/drawing/2014/main" id="{3600DBEC-14BF-F670-70A1-9693ED52E290}"/>
                </a:ext>
              </a:extLst>
            </p:cNvPr>
            <p:cNvSpPr txBox="1"/>
            <p:nvPr/>
          </p:nvSpPr>
          <p:spPr>
            <a:xfrm>
              <a:off x="2500692" y="2890766"/>
              <a:ext cx="1600118" cy="341632"/>
            </a:xfrm>
            <a:prstGeom prst="rect">
              <a:avLst/>
            </a:prstGeom>
            <a:noFill/>
          </p:spPr>
          <p:txBody>
            <a:bodyPr wrap="none" rtlCol="0">
              <a:spAutoFit/>
            </a:bodyPr>
            <a:lstStyle/>
            <a:p>
              <a:pPr algn="l">
                <a:lnSpc>
                  <a:spcPct val="90000"/>
                </a:lnSpc>
              </a:pPr>
              <a:r>
                <a:rPr lang="en-US" dirty="0">
                  <a:solidFill>
                    <a:schemeClr val="tx2">
                      <a:lumMod val="50000"/>
                    </a:schemeClr>
                  </a:solidFill>
                  <a:latin typeface="+mn-lt"/>
                </a:rPr>
                <a:t>30 – 120 MHz</a:t>
              </a:r>
            </a:p>
          </p:txBody>
        </p:sp>
        <p:sp>
          <p:nvSpPr>
            <p:cNvPr id="25" name="TextBox 24">
              <a:extLst>
                <a:ext uri="{FF2B5EF4-FFF2-40B4-BE49-F238E27FC236}">
                  <a16:creationId xmlns:a16="http://schemas.microsoft.com/office/drawing/2014/main" id="{B887C9BC-3139-2751-DD02-DD08B432D60B}"/>
                </a:ext>
              </a:extLst>
            </p:cNvPr>
            <p:cNvSpPr txBox="1"/>
            <p:nvPr/>
          </p:nvSpPr>
          <p:spPr>
            <a:xfrm>
              <a:off x="5750582" y="2871007"/>
              <a:ext cx="1526380" cy="341632"/>
            </a:xfrm>
            <a:prstGeom prst="rect">
              <a:avLst/>
            </a:prstGeom>
            <a:noFill/>
          </p:spPr>
          <p:txBody>
            <a:bodyPr wrap="none" rtlCol="0">
              <a:spAutoFit/>
            </a:bodyPr>
            <a:lstStyle/>
            <a:p>
              <a:pPr algn="l">
                <a:lnSpc>
                  <a:spcPct val="90000"/>
                </a:lnSpc>
              </a:pPr>
              <a:r>
                <a:rPr lang="en-US" dirty="0">
                  <a:solidFill>
                    <a:srgbClr val="00B0F0"/>
                  </a:solidFill>
                  <a:latin typeface="+mn-lt"/>
                </a:rPr>
                <a:t>2.45 – 8 GHz</a:t>
              </a:r>
            </a:p>
          </p:txBody>
        </p:sp>
        <p:sp>
          <p:nvSpPr>
            <p:cNvPr id="26" name="TextBox 25">
              <a:extLst>
                <a:ext uri="{FF2B5EF4-FFF2-40B4-BE49-F238E27FC236}">
                  <a16:creationId xmlns:a16="http://schemas.microsoft.com/office/drawing/2014/main" id="{29BB39F4-BD20-8927-5A57-26C67423CC62}"/>
                </a:ext>
              </a:extLst>
            </p:cNvPr>
            <p:cNvSpPr txBox="1"/>
            <p:nvPr/>
          </p:nvSpPr>
          <p:spPr>
            <a:xfrm>
              <a:off x="8328249" y="2883061"/>
              <a:ext cx="1590500" cy="341632"/>
            </a:xfrm>
            <a:prstGeom prst="rect">
              <a:avLst/>
            </a:prstGeom>
            <a:noFill/>
          </p:spPr>
          <p:txBody>
            <a:bodyPr wrap="none" rtlCol="0">
              <a:spAutoFit/>
            </a:bodyPr>
            <a:lstStyle/>
            <a:p>
              <a:pPr algn="l">
                <a:lnSpc>
                  <a:spcPct val="90000"/>
                </a:lnSpc>
              </a:pPr>
              <a:r>
                <a:rPr lang="en-US" dirty="0">
                  <a:solidFill>
                    <a:srgbClr val="7030A0"/>
                  </a:solidFill>
                  <a:latin typeface="+mn-lt"/>
                </a:rPr>
                <a:t>30 – 200 GHz</a:t>
              </a:r>
            </a:p>
          </p:txBody>
        </p:sp>
      </p:grpSp>
      <p:sp>
        <p:nvSpPr>
          <p:cNvPr id="28" name="TextBox 27">
            <a:extLst>
              <a:ext uri="{FF2B5EF4-FFF2-40B4-BE49-F238E27FC236}">
                <a16:creationId xmlns:a16="http://schemas.microsoft.com/office/drawing/2014/main" id="{1B1DA841-F184-E5B7-3820-9D5C28FFCFD8}"/>
              </a:ext>
            </a:extLst>
          </p:cNvPr>
          <p:cNvSpPr txBox="1"/>
          <p:nvPr/>
        </p:nvSpPr>
        <p:spPr>
          <a:xfrm>
            <a:off x="865812" y="4032088"/>
            <a:ext cx="1175322" cy="341632"/>
          </a:xfrm>
          <a:prstGeom prst="rect">
            <a:avLst/>
          </a:prstGeom>
          <a:noFill/>
        </p:spPr>
        <p:txBody>
          <a:bodyPr wrap="none" rtlCol="0">
            <a:spAutoFit/>
          </a:bodyPr>
          <a:lstStyle/>
          <a:p>
            <a:pPr algn="l">
              <a:lnSpc>
                <a:spcPct val="90000"/>
              </a:lnSpc>
            </a:pPr>
            <a:r>
              <a:rPr lang="en-US" dirty="0">
                <a:solidFill>
                  <a:schemeClr val="accent6">
                    <a:lumMod val="75000"/>
                  </a:schemeClr>
                </a:solidFill>
                <a:latin typeface="+mn-lt"/>
              </a:rPr>
              <a:t>~ 30 MHz</a:t>
            </a:r>
          </a:p>
        </p:txBody>
      </p:sp>
      <p:sp>
        <p:nvSpPr>
          <p:cNvPr id="29" name="TextBox 28">
            <a:extLst>
              <a:ext uri="{FF2B5EF4-FFF2-40B4-BE49-F238E27FC236}">
                <a16:creationId xmlns:a16="http://schemas.microsoft.com/office/drawing/2014/main" id="{0B63FCAD-B9D4-094F-9916-9FBF8C1C406A}"/>
              </a:ext>
            </a:extLst>
          </p:cNvPr>
          <p:cNvSpPr txBox="1"/>
          <p:nvPr/>
        </p:nvSpPr>
        <p:spPr>
          <a:xfrm>
            <a:off x="5662530" y="5266008"/>
            <a:ext cx="439544" cy="341632"/>
          </a:xfrm>
          <a:prstGeom prst="rect">
            <a:avLst/>
          </a:prstGeom>
          <a:noFill/>
        </p:spPr>
        <p:txBody>
          <a:bodyPr wrap="none" rtlCol="0">
            <a:spAutoFit/>
          </a:bodyPr>
          <a:lstStyle/>
          <a:p>
            <a:pPr algn="l">
              <a:lnSpc>
                <a:spcPct val="90000"/>
              </a:lnSpc>
            </a:pPr>
            <a:r>
              <a:rPr lang="en-US" dirty="0">
                <a:latin typeface="+mn-lt"/>
              </a:rPr>
              <a:t>Hz</a:t>
            </a:r>
          </a:p>
        </p:txBody>
      </p:sp>
    </p:spTree>
    <p:extLst>
      <p:ext uri="{BB962C8B-B14F-4D97-AF65-F5344CB8AC3E}">
        <p14:creationId xmlns:p14="http://schemas.microsoft.com/office/powerpoint/2010/main" val="227379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74D1-2D20-305D-492E-B52ADE4A13E4}"/>
              </a:ext>
            </a:extLst>
          </p:cNvPr>
          <p:cNvSpPr>
            <a:spLocks noGrp="1"/>
          </p:cNvSpPr>
          <p:nvPr>
            <p:ph type="title"/>
          </p:nvPr>
        </p:nvSpPr>
        <p:spPr/>
        <p:txBody>
          <a:bodyPr/>
          <a:lstStyle/>
          <a:p>
            <a:r>
              <a:rPr lang="en-US" dirty="0"/>
              <a:t>…and how did I get here?</a:t>
            </a:r>
          </a:p>
        </p:txBody>
      </p:sp>
      <p:graphicFrame>
        <p:nvGraphicFramePr>
          <p:cNvPr id="8" name="Diagram 7">
            <a:extLst>
              <a:ext uri="{FF2B5EF4-FFF2-40B4-BE49-F238E27FC236}">
                <a16:creationId xmlns:a16="http://schemas.microsoft.com/office/drawing/2014/main" id="{49552384-A98E-4103-0F49-D467C8ED3688}"/>
              </a:ext>
            </a:extLst>
          </p:cNvPr>
          <p:cNvGraphicFramePr/>
          <p:nvPr>
            <p:extLst>
              <p:ext uri="{D42A27DB-BD31-4B8C-83A1-F6EECF244321}">
                <p14:modId xmlns:p14="http://schemas.microsoft.com/office/powerpoint/2010/main" val="4197187946"/>
              </p:ext>
            </p:extLst>
          </p:nvPr>
        </p:nvGraphicFramePr>
        <p:xfrm>
          <a:off x="6096000" y="938785"/>
          <a:ext cx="5913120" cy="5617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1CB9E139-3F2E-8874-EA42-420A1DD66744}"/>
              </a:ext>
            </a:extLst>
          </p:cNvPr>
          <p:cNvSpPr txBox="1"/>
          <p:nvPr/>
        </p:nvSpPr>
        <p:spPr>
          <a:xfrm>
            <a:off x="970267" y="1077730"/>
            <a:ext cx="4778003" cy="1421928"/>
          </a:xfrm>
          <a:prstGeom prst="rect">
            <a:avLst/>
          </a:prstGeom>
          <a:solidFill>
            <a:schemeClr val="accent1">
              <a:lumMod val="40000"/>
              <a:lumOff val="60000"/>
            </a:schemeClr>
          </a:solidFill>
          <a:ln w="28575">
            <a:solidFill>
              <a:schemeClr val="accent1">
                <a:lumMod val="50000"/>
              </a:schemeClr>
            </a:solidFill>
          </a:ln>
        </p:spPr>
        <p:txBody>
          <a:bodyPr wrap="square" rtlCol="0">
            <a:spAutoFit/>
          </a:bodyPr>
          <a:lstStyle/>
          <a:p>
            <a:pPr algn="r">
              <a:lnSpc>
                <a:spcPct val="90000"/>
              </a:lnSpc>
            </a:pPr>
            <a:r>
              <a:rPr lang="en-US" sz="2800" dirty="0">
                <a:latin typeface="+mn-lt"/>
              </a:rPr>
              <a:t>I followed a somewhat non-traditional path:</a:t>
            </a:r>
          </a:p>
          <a:p>
            <a:pPr algn="r">
              <a:lnSpc>
                <a:spcPct val="90000"/>
              </a:lnSpc>
            </a:pPr>
            <a:r>
              <a:rPr lang="en-US" sz="2000" dirty="0">
                <a:latin typeface="+mn-lt"/>
              </a:rPr>
              <a:t>Quite nonlinear, a bit like this energetic particle (EP) transport flux! </a:t>
            </a:r>
          </a:p>
        </p:txBody>
      </p:sp>
      <p:pic>
        <p:nvPicPr>
          <p:cNvPr id="4" name="Picture 3" descr="A graph of a diagram&#10;&#10;Description automatically generated with medium confidence">
            <a:extLst>
              <a:ext uri="{FF2B5EF4-FFF2-40B4-BE49-F238E27FC236}">
                <a16:creationId xmlns:a16="http://schemas.microsoft.com/office/drawing/2014/main" id="{1CFEE7CE-7A9F-57AF-3F2D-A2F7F579282A}"/>
              </a:ext>
            </a:extLst>
          </p:cNvPr>
          <p:cNvPicPr>
            <a:picLocks noChangeAspect="1"/>
          </p:cNvPicPr>
          <p:nvPr/>
        </p:nvPicPr>
        <p:blipFill>
          <a:blip r:embed="rId8"/>
          <a:stretch>
            <a:fillRect/>
          </a:stretch>
        </p:blipFill>
        <p:spPr>
          <a:xfrm>
            <a:off x="1625429" y="2554456"/>
            <a:ext cx="3624996" cy="3732244"/>
          </a:xfrm>
          <a:prstGeom prst="rect">
            <a:avLst/>
          </a:prstGeom>
        </p:spPr>
      </p:pic>
      <p:sp>
        <p:nvSpPr>
          <p:cNvPr id="5" name="TextBox 4">
            <a:extLst>
              <a:ext uri="{FF2B5EF4-FFF2-40B4-BE49-F238E27FC236}">
                <a16:creationId xmlns:a16="http://schemas.microsoft.com/office/drawing/2014/main" id="{72A1C81D-3CD0-8368-0BB2-E6BE13D6BFD7}"/>
              </a:ext>
            </a:extLst>
          </p:cNvPr>
          <p:cNvSpPr txBox="1"/>
          <p:nvPr/>
        </p:nvSpPr>
        <p:spPr>
          <a:xfrm>
            <a:off x="2094270" y="6260691"/>
            <a:ext cx="2980303" cy="590931"/>
          </a:xfrm>
          <a:prstGeom prst="rect">
            <a:avLst/>
          </a:prstGeom>
          <a:noFill/>
        </p:spPr>
        <p:txBody>
          <a:bodyPr wrap="none" rtlCol="0">
            <a:spAutoFit/>
          </a:bodyPr>
          <a:lstStyle/>
          <a:p>
            <a:pPr algn="l">
              <a:lnSpc>
                <a:spcPct val="90000"/>
              </a:lnSpc>
            </a:pPr>
            <a:r>
              <a:rPr lang="en-US" dirty="0">
                <a:latin typeface="+mn-lt"/>
              </a:rPr>
              <a:t>Courtesy of </a:t>
            </a:r>
            <a:r>
              <a:rPr lang="en-US" dirty="0" err="1">
                <a:latin typeface="+mn-lt"/>
              </a:rPr>
              <a:t>Yashika</a:t>
            </a:r>
            <a:r>
              <a:rPr lang="en-US" dirty="0">
                <a:latin typeface="+mn-lt"/>
              </a:rPr>
              <a:t> </a:t>
            </a:r>
            <a:r>
              <a:rPr lang="en-US" dirty="0" err="1">
                <a:latin typeface="+mn-lt"/>
              </a:rPr>
              <a:t>Ghai</a:t>
            </a:r>
            <a:endParaRPr lang="en-US" dirty="0">
              <a:latin typeface="+mn-lt"/>
            </a:endParaRPr>
          </a:p>
          <a:p>
            <a:pPr algn="l">
              <a:lnSpc>
                <a:spcPct val="90000"/>
              </a:lnSpc>
            </a:pPr>
            <a:r>
              <a:rPr lang="en-US" dirty="0">
                <a:latin typeface="+mn-lt"/>
              </a:rPr>
              <a:t>(Presenting on 06/21!)</a:t>
            </a:r>
          </a:p>
        </p:txBody>
      </p:sp>
    </p:spTree>
    <p:extLst>
      <p:ext uri="{BB962C8B-B14F-4D97-AF65-F5344CB8AC3E}">
        <p14:creationId xmlns:p14="http://schemas.microsoft.com/office/powerpoint/2010/main" val="1320435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view from the top of a room&#10;&#10;Description automatically generated">
            <a:extLst>
              <a:ext uri="{FF2B5EF4-FFF2-40B4-BE49-F238E27FC236}">
                <a16:creationId xmlns:a16="http://schemas.microsoft.com/office/drawing/2014/main" id="{9E7A91BC-5FF9-526C-8522-95E35416CB5D}"/>
              </a:ext>
            </a:extLst>
          </p:cNvPr>
          <p:cNvPicPr>
            <a:picLocks noChangeAspect="1"/>
          </p:cNvPicPr>
          <p:nvPr/>
        </p:nvPicPr>
        <p:blipFill>
          <a:blip r:embed="rId3"/>
          <a:stretch>
            <a:fillRect/>
          </a:stretch>
        </p:blipFill>
        <p:spPr>
          <a:xfrm rot="5400000">
            <a:off x="8372077" y="1946228"/>
            <a:ext cx="3460782" cy="2595587"/>
          </a:xfrm>
          <a:prstGeom prst="rect">
            <a:avLst/>
          </a:prstGeom>
        </p:spPr>
      </p:pic>
      <p:sp>
        <p:nvSpPr>
          <p:cNvPr id="2" name="Title 1">
            <a:extLst>
              <a:ext uri="{FF2B5EF4-FFF2-40B4-BE49-F238E27FC236}">
                <a16:creationId xmlns:a16="http://schemas.microsoft.com/office/drawing/2014/main" id="{70810DE7-681E-7375-B95F-25AEB5CFCB5B}"/>
              </a:ext>
            </a:extLst>
          </p:cNvPr>
          <p:cNvSpPr>
            <a:spLocks noGrp="1"/>
          </p:cNvSpPr>
          <p:nvPr>
            <p:ph type="title"/>
          </p:nvPr>
        </p:nvSpPr>
        <p:spPr/>
        <p:txBody>
          <a:bodyPr/>
          <a:lstStyle/>
          <a:p>
            <a:r>
              <a:rPr lang="en-US" dirty="0"/>
              <a:t>ICRF will continue to play a critical role in fusion devices</a:t>
            </a:r>
          </a:p>
        </p:txBody>
      </p:sp>
      <p:pic>
        <p:nvPicPr>
          <p:cNvPr id="5" name="Content Placeholder 4" descr="A spherical view of a machine&#10;&#10;Description automatically generated">
            <a:extLst>
              <a:ext uri="{FF2B5EF4-FFF2-40B4-BE49-F238E27FC236}">
                <a16:creationId xmlns:a16="http://schemas.microsoft.com/office/drawing/2014/main" id="{CCC0801E-1629-84B0-41B0-A1AAA5635000}"/>
              </a:ext>
            </a:extLst>
          </p:cNvPr>
          <p:cNvPicPr>
            <a:picLocks noGrp="1" noChangeAspect="1"/>
          </p:cNvPicPr>
          <p:nvPr>
            <p:ph idx="1"/>
          </p:nvPr>
        </p:nvPicPr>
        <p:blipFill>
          <a:blip r:embed="rId4"/>
          <a:stretch>
            <a:fillRect/>
          </a:stretch>
        </p:blipFill>
        <p:spPr>
          <a:xfrm>
            <a:off x="876065" y="1590611"/>
            <a:ext cx="3887736" cy="1744740"/>
          </a:xfrm>
        </p:spPr>
      </p:pic>
      <p:pic>
        <p:nvPicPr>
          <p:cNvPr id="7" name="Picture 6" descr="A person standing next to a machine&#10;&#10;Description automatically generated">
            <a:extLst>
              <a:ext uri="{FF2B5EF4-FFF2-40B4-BE49-F238E27FC236}">
                <a16:creationId xmlns:a16="http://schemas.microsoft.com/office/drawing/2014/main" id="{9D67ED38-982E-BD08-4B2B-69891E180D45}"/>
              </a:ext>
            </a:extLst>
          </p:cNvPr>
          <p:cNvPicPr>
            <a:picLocks noChangeAspect="1"/>
          </p:cNvPicPr>
          <p:nvPr/>
        </p:nvPicPr>
        <p:blipFill>
          <a:blip r:embed="rId5"/>
          <a:stretch>
            <a:fillRect/>
          </a:stretch>
        </p:blipFill>
        <p:spPr>
          <a:xfrm>
            <a:off x="689258" y="4395019"/>
            <a:ext cx="4190306" cy="1880527"/>
          </a:xfrm>
          <a:prstGeom prst="rect">
            <a:avLst/>
          </a:prstGeom>
        </p:spPr>
      </p:pic>
      <p:pic>
        <p:nvPicPr>
          <p:cNvPr id="9" name="Picture 8" descr="A close-up of a machine&#10;&#10;Description automatically generated">
            <a:extLst>
              <a:ext uri="{FF2B5EF4-FFF2-40B4-BE49-F238E27FC236}">
                <a16:creationId xmlns:a16="http://schemas.microsoft.com/office/drawing/2014/main" id="{56116CF1-96A4-AAE4-396D-5F0E35448A68}"/>
              </a:ext>
            </a:extLst>
          </p:cNvPr>
          <p:cNvPicPr>
            <a:picLocks noChangeAspect="1"/>
          </p:cNvPicPr>
          <p:nvPr/>
        </p:nvPicPr>
        <p:blipFill>
          <a:blip r:embed="rId6"/>
          <a:stretch>
            <a:fillRect/>
          </a:stretch>
        </p:blipFill>
        <p:spPr>
          <a:xfrm>
            <a:off x="4457445" y="2037670"/>
            <a:ext cx="3905011" cy="3303639"/>
          </a:xfrm>
          <a:prstGeom prst="rect">
            <a:avLst/>
          </a:prstGeom>
        </p:spPr>
      </p:pic>
      <p:pic>
        <p:nvPicPr>
          <p:cNvPr id="11" name="Picture 10" descr="Several colorful electrical cables&#10;&#10;Description automatically generated with medium confidence">
            <a:extLst>
              <a:ext uri="{FF2B5EF4-FFF2-40B4-BE49-F238E27FC236}">
                <a16:creationId xmlns:a16="http://schemas.microsoft.com/office/drawing/2014/main" id="{79E92DA5-807C-8686-200B-A29117D89D8C}"/>
              </a:ext>
            </a:extLst>
          </p:cNvPr>
          <p:cNvPicPr>
            <a:picLocks noChangeAspect="1"/>
          </p:cNvPicPr>
          <p:nvPr/>
        </p:nvPicPr>
        <p:blipFill>
          <a:blip r:embed="rId7"/>
          <a:stretch>
            <a:fillRect/>
          </a:stretch>
        </p:blipFill>
        <p:spPr>
          <a:xfrm>
            <a:off x="7351698" y="4578505"/>
            <a:ext cx="3833970" cy="2005024"/>
          </a:xfrm>
          <a:prstGeom prst="rect">
            <a:avLst/>
          </a:prstGeom>
        </p:spPr>
      </p:pic>
      <p:sp>
        <p:nvSpPr>
          <p:cNvPr id="12" name="TextBox 11">
            <a:extLst>
              <a:ext uri="{FF2B5EF4-FFF2-40B4-BE49-F238E27FC236}">
                <a16:creationId xmlns:a16="http://schemas.microsoft.com/office/drawing/2014/main" id="{4BB4149C-E7BA-67B3-9738-A54AA7814848}"/>
              </a:ext>
            </a:extLst>
          </p:cNvPr>
          <p:cNvSpPr txBox="1"/>
          <p:nvPr/>
        </p:nvSpPr>
        <p:spPr>
          <a:xfrm>
            <a:off x="1856112" y="1239445"/>
            <a:ext cx="1856598" cy="341632"/>
          </a:xfrm>
          <a:prstGeom prst="rect">
            <a:avLst/>
          </a:prstGeom>
          <a:noFill/>
        </p:spPr>
        <p:txBody>
          <a:bodyPr wrap="none" rtlCol="0">
            <a:spAutoFit/>
          </a:bodyPr>
          <a:lstStyle/>
          <a:p>
            <a:pPr algn="l">
              <a:lnSpc>
                <a:spcPct val="90000"/>
              </a:lnSpc>
            </a:pPr>
            <a:r>
              <a:rPr lang="en-US" dirty="0" err="1">
                <a:latin typeface="+mn-lt"/>
              </a:rPr>
              <a:t>Alcator</a:t>
            </a:r>
            <a:r>
              <a:rPr lang="en-US" dirty="0">
                <a:latin typeface="+mn-lt"/>
              </a:rPr>
              <a:t> C-Mod</a:t>
            </a:r>
          </a:p>
        </p:txBody>
      </p:sp>
      <p:sp>
        <p:nvSpPr>
          <p:cNvPr id="13" name="Oval 12">
            <a:extLst>
              <a:ext uri="{FF2B5EF4-FFF2-40B4-BE49-F238E27FC236}">
                <a16:creationId xmlns:a16="http://schemas.microsoft.com/office/drawing/2014/main" id="{EEA94B73-8B34-8F92-93DF-AF94AF83DE57}"/>
              </a:ext>
            </a:extLst>
          </p:cNvPr>
          <p:cNvSpPr/>
          <p:nvPr/>
        </p:nvSpPr>
        <p:spPr>
          <a:xfrm>
            <a:off x="3165987" y="2143432"/>
            <a:ext cx="737419" cy="599767"/>
          </a:xfrm>
          <a:prstGeom prst="ellipse">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TextBox 13">
            <a:extLst>
              <a:ext uri="{FF2B5EF4-FFF2-40B4-BE49-F238E27FC236}">
                <a16:creationId xmlns:a16="http://schemas.microsoft.com/office/drawing/2014/main" id="{5FF86254-37C6-35FA-9180-C9852B314F20}"/>
              </a:ext>
            </a:extLst>
          </p:cNvPr>
          <p:cNvSpPr txBox="1"/>
          <p:nvPr/>
        </p:nvSpPr>
        <p:spPr>
          <a:xfrm>
            <a:off x="2411922" y="3986823"/>
            <a:ext cx="934871" cy="341632"/>
          </a:xfrm>
          <a:prstGeom prst="rect">
            <a:avLst/>
          </a:prstGeom>
          <a:noFill/>
        </p:spPr>
        <p:txBody>
          <a:bodyPr wrap="none" rtlCol="0">
            <a:spAutoFit/>
          </a:bodyPr>
          <a:lstStyle/>
          <a:p>
            <a:pPr algn="l">
              <a:lnSpc>
                <a:spcPct val="90000"/>
              </a:lnSpc>
            </a:pPr>
            <a:r>
              <a:rPr lang="en-US" dirty="0">
                <a:latin typeface="+mn-lt"/>
              </a:rPr>
              <a:t>SPARC</a:t>
            </a:r>
          </a:p>
        </p:txBody>
      </p:sp>
      <p:cxnSp>
        <p:nvCxnSpPr>
          <p:cNvPr id="16" name="Straight Arrow Connector 15">
            <a:extLst>
              <a:ext uri="{FF2B5EF4-FFF2-40B4-BE49-F238E27FC236}">
                <a16:creationId xmlns:a16="http://schemas.microsoft.com/office/drawing/2014/main" id="{3002F689-873C-1309-CD89-7C2735617C31}"/>
              </a:ext>
            </a:extLst>
          </p:cNvPr>
          <p:cNvCxnSpPr>
            <a:endCxn id="14" idx="1"/>
          </p:cNvCxnSpPr>
          <p:nvPr/>
        </p:nvCxnSpPr>
        <p:spPr>
          <a:xfrm>
            <a:off x="1966452" y="3429000"/>
            <a:ext cx="445470" cy="728639"/>
          </a:xfrm>
          <a:prstGeom prst="straightConnector1">
            <a:avLst/>
          </a:prstGeom>
          <a:ln w="127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8D53BA-1957-D83E-9130-A106C4CFBA40}"/>
              </a:ext>
            </a:extLst>
          </p:cNvPr>
          <p:cNvCxnSpPr>
            <a:endCxn id="14" idx="3"/>
          </p:cNvCxnSpPr>
          <p:nvPr/>
        </p:nvCxnSpPr>
        <p:spPr>
          <a:xfrm flipH="1">
            <a:off x="3346793" y="3429000"/>
            <a:ext cx="438626" cy="728639"/>
          </a:xfrm>
          <a:prstGeom prst="straightConnector1">
            <a:avLst/>
          </a:prstGeom>
          <a:ln w="127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C894244-AE5F-6860-9DB9-09127EC1B672}"/>
              </a:ext>
            </a:extLst>
          </p:cNvPr>
          <p:cNvSpPr txBox="1"/>
          <p:nvPr/>
        </p:nvSpPr>
        <p:spPr>
          <a:xfrm>
            <a:off x="6144767" y="1581077"/>
            <a:ext cx="598241" cy="341632"/>
          </a:xfrm>
          <a:prstGeom prst="rect">
            <a:avLst/>
          </a:prstGeom>
          <a:noFill/>
        </p:spPr>
        <p:txBody>
          <a:bodyPr wrap="none" rtlCol="0">
            <a:spAutoFit/>
          </a:bodyPr>
          <a:lstStyle/>
          <a:p>
            <a:pPr algn="l">
              <a:lnSpc>
                <a:spcPct val="90000"/>
              </a:lnSpc>
            </a:pPr>
            <a:r>
              <a:rPr lang="en-US" dirty="0">
                <a:latin typeface="+mn-lt"/>
              </a:rPr>
              <a:t>ITER</a:t>
            </a:r>
          </a:p>
        </p:txBody>
      </p:sp>
      <p:cxnSp>
        <p:nvCxnSpPr>
          <p:cNvPr id="21" name="Straight Arrow Connector 20">
            <a:extLst>
              <a:ext uri="{FF2B5EF4-FFF2-40B4-BE49-F238E27FC236}">
                <a16:creationId xmlns:a16="http://schemas.microsoft.com/office/drawing/2014/main" id="{03BE34E9-E2AD-DD22-750A-AA576EA4A6B8}"/>
              </a:ext>
            </a:extLst>
          </p:cNvPr>
          <p:cNvCxnSpPr>
            <a:cxnSpLocks/>
          </p:cNvCxnSpPr>
          <p:nvPr/>
        </p:nvCxnSpPr>
        <p:spPr>
          <a:xfrm flipV="1">
            <a:off x="6626342" y="6076334"/>
            <a:ext cx="1201192" cy="14751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86D7AE2-B07A-6136-696B-B1C74CE46FBA}"/>
              </a:ext>
            </a:extLst>
          </p:cNvPr>
          <p:cNvCxnSpPr>
            <a:cxnSpLocks/>
          </p:cNvCxnSpPr>
          <p:nvPr/>
        </p:nvCxnSpPr>
        <p:spPr>
          <a:xfrm flipV="1">
            <a:off x="6626342" y="5530642"/>
            <a:ext cx="1267027" cy="693202"/>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0489C42-5347-3065-0284-A387DCE02EB9}"/>
              </a:ext>
            </a:extLst>
          </p:cNvPr>
          <p:cNvSpPr/>
          <p:nvPr/>
        </p:nvSpPr>
        <p:spPr>
          <a:xfrm>
            <a:off x="7876537" y="5309416"/>
            <a:ext cx="520213" cy="442452"/>
          </a:xfrm>
          <a:prstGeom prst="ellipse">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BD448263-6B17-9AB0-F043-2865989FA7D1}"/>
              </a:ext>
            </a:extLst>
          </p:cNvPr>
          <p:cNvSpPr/>
          <p:nvPr/>
        </p:nvSpPr>
        <p:spPr>
          <a:xfrm>
            <a:off x="7827534" y="5722195"/>
            <a:ext cx="520213" cy="442452"/>
          </a:xfrm>
          <a:prstGeom prst="ellipse">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TextBox 31">
            <a:extLst>
              <a:ext uri="{FF2B5EF4-FFF2-40B4-BE49-F238E27FC236}">
                <a16:creationId xmlns:a16="http://schemas.microsoft.com/office/drawing/2014/main" id="{64FB9758-9C2B-54F7-B1F8-494E5143390F}"/>
              </a:ext>
            </a:extLst>
          </p:cNvPr>
          <p:cNvSpPr txBox="1"/>
          <p:nvPr/>
        </p:nvSpPr>
        <p:spPr>
          <a:xfrm>
            <a:off x="5557826" y="5647955"/>
            <a:ext cx="1579278" cy="590931"/>
          </a:xfrm>
          <a:prstGeom prst="rect">
            <a:avLst/>
          </a:prstGeom>
          <a:noFill/>
        </p:spPr>
        <p:txBody>
          <a:bodyPr wrap="none" rtlCol="0">
            <a:spAutoFit/>
          </a:bodyPr>
          <a:lstStyle/>
          <a:p>
            <a:pPr algn="l">
              <a:lnSpc>
                <a:spcPct val="90000"/>
              </a:lnSpc>
            </a:pPr>
            <a:r>
              <a:rPr lang="en-US" dirty="0">
                <a:latin typeface="+mn-lt"/>
              </a:rPr>
              <a:t>ICRF systems</a:t>
            </a:r>
            <a:br>
              <a:rPr lang="en-US" dirty="0">
                <a:latin typeface="+mn-lt"/>
              </a:rPr>
            </a:br>
            <a:r>
              <a:rPr lang="en-US" dirty="0">
                <a:latin typeface="+mn-lt"/>
              </a:rPr>
              <a:t>in blue</a:t>
            </a:r>
          </a:p>
        </p:txBody>
      </p:sp>
      <p:sp>
        <p:nvSpPr>
          <p:cNvPr id="35" name="TextBox 34">
            <a:extLst>
              <a:ext uri="{FF2B5EF4-FFF2-40B4-BE49-F238E27FC236}">
                <a16:creationId xmlns:a16="http://schemas.microsoft.com/office/drawing/2014/main" id="{BCE0BD65-E03D-58EB-B0DD-3F651A23D36C}"/>
              </a:ext>
            </a:extLst>
          </p:cNvPr>
          <p:cNvSpPr txBox="1"/>
          <p:nvPr/>
        </p:nvSpPr>
        <p:spPr>
          <a:xfrm>
            <a:off x="9633429" y="1171998"/>
            <a:ext cx="938077" cy="341632"/>
          </a:xfrm>
          <a:prstGeom prst="rect">
            <a:avLst/>
          </a:prstGeom>
          <a:noFill/>
        </p:spPr>
        <p:txBody>
          <a:bodyPr wrap="none" rtlCol="0">
            <a:spAutoFit/>
          </a:bodyPr>
          <a:lstStyle/>
          <a:p>
            <a:pPr algn="l">
              <a:lnSpc>
                <a:spcPct val="90000"/>
              </a:lnSpc>
            </a:pPr>
            <a:r>
              <a:rPr lang="en-US" dirty="0">
                <a:latin typeface="+mn-lt"/>
              </a:rPr>
              <a:t>NSTX-U</a:t>
            </a:r>
          </a:p>
        </p:txBody>
      </p:sp>
    </p:spTree>
    <p:extLst>
      <p:ext uri="{BB962C8B-B14F-4D97-AF65-F5344CB8AC3E}">
        <p14:creationId xmlns:p14="http://schemas.microsoft.com/office/powerpoint/2010/main" val="2523611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2763-3445-3071-3F02-4D533512D986}"/>
              </a:ext>
            </a:extLst>
          </p:cNvPr>
          <p:cNvSpPr>
            <a:spLocks noGrp="1"/>
          </p:cNvSpPr>
          <p:nvPr>
            <p:ph type="title"/>
          </p:nvPr>
        </p:nvSpPr>
        <p:spPr/>
        <p:txBody>
          <a:bodyPr/>
          <a:lstStyle/>
          <a:p>
            <a:r>
              <a:rPr lang="en-US" dirty="0"/>
              <a:t>The two ICRF cold plasma wave modes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C667030-97C3-E1A2-4F60-12C7A129D923}"/>
                  </a:ext>
                </a:extLst>
              </p:cNvPr>
              <p:cNvSpPr>
                <a:spLocks noGrp="1"/>
              </p:cNvSpPr>
              <p:nvPr>
                <p:ph idx="1"/>
              </p:nvPr>
            </p:nvSpPr>
            <p:spPr>
              <a:xfrm>
                <a:off x="5011262" y="1627358"/>
                <a:ext cx="6620960" cy="3973342"/>
              </a:xfrm>
            </p:spPr>
            <p:txBody>
              <a:bodyPr/>
              <a:lstStyle/>
              <a:p>
                <a:r>
                  <a:rPr lang="en-US" dirty="0"/>
                  <a:t>For waves with </a:t>
                </a:r>
                <a14:m>
                  <m:oMath xmlns:m="http://schemas.openxmlformats.org/officeDocument/2006/math">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sub>
                    </m:sSub>
                  </m:oMath>
                </a14:m>
                <a:r>
                  <a:rPr lang="en-US" dirty="0"/>
                  <a:t> (both ICRF and LH waves), the dispersion relation can be simplified.</a:t>
                </a:r>
              </a:p>
              <a:p>
                <a:r>
                  <a:rPr lang="en-US" dirty="0"/>
                  <a:t>Now have two wave modes, termed the “fast” and the “slow” waves. </a:t>
                </a:r>
              </a:p>
              <a:p>
                <a:pPr lvl="1"/>
                <a:r>
                  <a:rPr lang="en-US" dirty="0"/>
                  <a:t>This is thanks to their relative phase velocities. </a:t>
                </a:r>
              </a:p>
              <a:p>
                <a:r>
                  <a:rPr lang="en-US" dirty="0"/>
                  <a:t>For ICRF heating, we want to launch a fast wave. </a:t>
                </a:r>
              </a:p>
            </p:txBody>
          </p:sp>
        </mc:Choice>
        <mc:Fallback>
          <p:sp>
            <p:nvSpPr>
              <p:cNvPr id="3" name="Content Placeholder 2">
                <a:extLst>
                  <a:ext uri="{FF2B5EF4-FFF2-40B4-BE49-F238E27FC236}">
                    <a16:creationId xmlns:a16="http://schemas.microsoft.com/office/drawing/2014/main" id="{FC667030-97C3-E1A2-4F60-12C7A129D923}"/>
                  </a:ext>
                </a:extLst>
              </p:cNvPr>
              <p:cNvSpPr>
                <a:spLocks noGrp="1" noRot="1" noChangeAspect="1" noMove="1" noResize="1" noEditPoints="1" noAdjustHandles="1" noChangeArrowheads="1" noChangeShapeType="1" noTextEdit="1"/>
              </p:cNvSpPr>
              <p:nvPr>
                <p:ph idx="1"/>
              </p:nvPr>
            </p:nvSpPr>
            <p:spPr>
              <a:xfrm>
                <a:off x="5011262" y="1627358"/>
                <a:ext cx="6620960" cy="3973342"/>
              </a:xfrm>
              <a:blipFill>
                <a:blip r:embed="rId3"/>
                <a:stretch>
                  <a:fillRect l="-1533" t="-2548" r="-192" b="-15287"/>
                </a:stretch>
              </a:blipFill>
            </p:spPr>
            <p:txBody>
              <a:bodyPr/>
              <a:lstStyle/>
              <a:p>
                <a:r>
                  <a:rPr lang="en-US">
                    <a:noFill/>
                  </a:rPr>
                  <a:t> </a:t>
                </a:r>
              </a:p>
            </p:txBody>
          </p:sp>
        </mc:Fallback>
      </mc:AlternateContent>
      <p:pic>
        <p:nvPicPr>
          <p:cNvPr id="5" name="Picture 4" descr="A black background with a black square&#10;&#10;Description automatically generated with medium confidence">
            <a:extLst>
              <a:ext uri="{FF2B5EF4-FFF2-40B4-BE49-F238E27FC236}">
                <a16:creationId xmlns:a16="http://schemas.microsoft.com/office/drawing/2014/main" id="{340B5CF2-29A0-283F-9AF1-59D272A9C966}"/>
              </a:ext>
            </a:extLst>
          </p:cNvPr>
          <p:cNvPicPr>
            <a:picLocks noChangeAspect="1"/>
          </p:cNvPicPr>
          <p:nvPr/>
        </p:nvPicPr>
        <p:blipFill>
          <a:blip r:embed="rId4"/>
          <a:stretch>
            <a:fillRect/>
          </a:stretch>
        </p:blipFill>
        <p:spPr>
          <a:xfrm>
            <a:off x="993041" y="2349104"/>
            <a:ext cx="3396436" cy="1948775"/>
          </a:xfrm>
          <a:prstGeom prst="rect">
            <a:avLst/>
          </a:prstGeom>
        </p:spPr>
      </p:pic>
      <p:sp>
        <p:nvSpPr>
          <p:cNvPr id="6" name="Rectangle 5">
            <a:extLst>
              <a:ext uri="{FF2B5EF4-FFF2-40B4-BE49-F238E27FC236}">
                <a16:creationId xmlns:a16="http://schemas.microsoft.com/office/drawing/2014/main" id="{ACB49E9F-D853-A982-A1BC-867AF6C77FAD}"/>
              </a:ext>
            </a:extLst>
          </p:cNvPr>
          <p:cNvSpPr/>
          <p:nvPr/>
        </p:nvSpPr>
        <p:spPr>
          <a:xfrm>
            <a:off x="825910" y="2143432"/>
            <a:ext cx="3923071" cy="1285568"/>
          </a:xfrm>
          <a:prstGeom prst="rect">
            <a:avLst/>
          </a:prstGeom>
          <a:noFill/>
          <a:ln w="28575">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8" name="Straight Connector 7">
            <a:extLst>
              <a:ext uri="{FF2B5EF4-FFF2-40B4-BE49-F238E27FC236}">
                <a16:creationId xmlns:a16="http://schemas.microsoft.com/office/drawing/2014/main" id="{B198EEB3-7730-E8A7-036F-5EE69AE1793A}"/>
              </a:ext>
            </a:extLst>
          </p:cNvPr>
          <p:cNvCxnSpPr/>
          <p:nvPr/>
        </p:nvCxnSpPr>
        <p:spPr>
          <a:xfrm flipH="1" flipV="1">
            <a:off x="4748981" y="2782529"/>
            <a:ext cx="462116" cy="2625213"/>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41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5F24-AA19-0798-41AB-7C22B9B248F9}"/>
              </a:ext>
            </a:extLst>
          </p:cNvPr>
          <p:cNvSpPr>
            <a:spLocks noGrp="1"/>
          </p:cNvSpPr>
          <p:nvPr>
            <p:ph type="title"/>
          </p:nvPr>
        </p:nvSpPr>
        <p:spPr/>
        <p:txBody>
          <a:bodyPr/>
          <a:lstStyle/>
          <a:p>
            <a:r>
              <a:rPr lang="en-US" dirty="0"/>
              <a:t>Dispersion relation for the fast and slow waves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107BD69-CCCB-0683-557A-4C7E4B350ECF}"/>
                  </a:ext>
                </a:extLst>
              </p:cNvPr>
              <p:cNvSpPr>
                <a:spLocks noGrp="1"/>
              </p:cNvSpPr>
              <p:nvPr>
                <p:ph idx="1"/>
              </p:nvPr>
            </p:nvSpPr>
            <p:spPr>
              <a:xfrm>
                <a:off x="482522" y="5267547"/>
                <a:ext cx="11430000" cy="539497"/>
              </a:xfrm>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=52 </m:t>
                      </m:r>
                      <m:r>
                        <m:rPr>
                          <m:sty m:val="p"/>
                        </m:rPr>
                        <a:rPr lang="en-US" b="0" i="0" smtClean="0">
                          <a:latin typeface="Cambria Math" panose="02040503050406030204" pitchFamily="18" charset="0"/>
                        </a:rPr>
                        <m:t>MHz</m:t>
                      </m:r>
                      <m:r>
                        <a:rPr lang="en-US" b="0" i="0" smtClean="0">
                          <a:latin typeface="Cambria Math" panose="02040503050406030204" pitchFamily="18" charset="0"/>
                        </a:rPr>
                        <m:t>,  </m:t>
                      </m:r>
                      <m:sSub>
                        <m:sSubPr>
                          <m:ctrlPr>
                            <a:rPr lang="en-US" b="0" i="0" smtClean="0">
                              <a:latin typeface="Cambria Math" panose="02040503050406030204" pitchFamily="18" charset="0"/>
                            </a:rPr>
                          </m:ctrlPr>
                        </m:sSubPr>
                        <m:e>
                          <m:r>
                            <m:rPr>
                              <m:sty m:val="p"/>
                            </m:rPr>
                            <a:rPr lang="en-US" b="0" i="0" smtClean="0">
                              <a:latin typeface="Cambria Math" panose="02040503050406030204" pitchFamily="18" charset="0"/>
                            </a:rPr>
                            <m:t>B</m:t>
                          </m:r>
                        </m:e>
                        <m:sub>
                          <m:r>
                            <a:rPr lang="en-US" b="0" i="0" smtClean="0">
                              <a:latin typeface="Cambria Math" panose="02040503050406030204" pitchFamily="18" charset="0"/>
                            </a:rPr>
                            <m:t>0</m:t>
                          </m:r>
                        </m:sub>
                      </m:sSub>
                      <m:r>
                        <a:rPr lang="en-US" b="0" i="0" smtClean="0">
                          <a:latin typeface="Cambria Math" panose="02040503050406030204" pitchFamily="18" charset="0"/>
                        </a:rPr>
                        <m:t>=2.5 </m:t>
                      </m:r>
                      <m:r>
                        <m:rPr>
                          <m:sty m:val="p"/>
                        </m:rPr>
                        <a:rPr lang="en-US" b="0" i="0" smtClean="0">
                          <a:latin typeface="Cambria Math" panose="02040503050406030204" pitchFamily="18" charset="0"/>
                        </a:rPr>
                        <m:t>T</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=1.67</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−27</m:t>
                          </m:r>
                        </m:sup>
                      </m:sSup>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kg</m:t>
                      </m:r>
                    </m:oMath>
                  </m:oMathPara>
                </a14:m>
                <a:endParaRPr lang="en-US" dirty="0"/>
              </a:p>
            </p:txBody>
          </p:sp>
        </mc:Choice>
        <mc:Fallback>
          <p:sp>
            <p:nvSpPr>
              <p:cNvPr id="3" name="Content Placeholder 2">
                <a:extLst>
                  <a:ext uri="{FF2B5EF4-FFF2-40B4-BE49-F238E27FC236}">
                    <a16:creationId xmlns:a16="http://schemas.microsoft.com/office/drawing/2014/main" id="{0107BD69-CCCB-0683-557A-4C7E4B350ECF}"/>
                  </a:ext>
                </a:extLst>
              </p:cNvPr>
              <p:cNvSpPr>
                <a:spLocks noGrp="1" noRot="1" noChangeAspect="1" noMove="1" noResize="1" noEditPoints="1" noAdjustHandles="1" noChangeArrowheads="1" noChangeShapeType="1" noTextEdit="1"/>
              </p:cNvSpPr>
              <p:nvPr>
                <p:ph idx="1"/>
              </p:nvPr>
            </p:nvSpPr>
            <p:spPr>
              <a:xfrm>
                <a:off x="482522" y="5267547"/>
                <a:ext cx="11430000" cy="539497"/>
              </a:xfrm>
              <a:blipFill>
                <a:blip r:embed="rId3"/>
                <a:stretch>
                  <a:fillRect t="-2273" b="-11364"/>
                </a:stretch>
              </a:blipFill>
            </p:spPr>
            <p:txBody>
              <a:bodyPr/>
              <a:lstStyle/>
              <a:p>
                <a:r>
                  <a:rPr lang="en-US">
                    <a:noFill/>
                  </a:rPr>
                  <a:t> </a:t>
                </a:r>
              </a:p>
            </p:txBody>
          </p:sp>
        </mc:Fallback>
      </mc:AlternateContent>
      <p:pic>
        <p:nvPicPr>
          <p:cNvPr id="7" name="Picture 6" descr="A black background with a black square&#10;&#10;Description automatically generated with medium confidence">
            <a:extLst>
              <a:ext uri="{FF2B5EF4-FFF2-40B4-BE49-F238E27FC236}">
                <a16:creationId xmlns:a16="http://schemas.microsoft.com/office/drawing/2014/main" id="{DF5B04AF-F162-AF41-B051-4B28D153757B}"/>
              </a:ext>
            </a:extLst>
          </p:cNvPr>
          <p:cNvPicPr>
            <a:picLocks noChangeAspect="1"/>
          </p:cNvPicPr>
          <p:nvPr/>
        </p:nvPicPr>
        <p:blipFill>
          <a:blip r:embed="rId4"/>
          <a:stretch>
            <a:fillRect/>
          </a:stretch>
        </p:blipFill>
        <p:spPr>
          <a:xfrm>
            <a:off x="7833457" y="1831917"/>
            <a:ext cx="3396436" cy="1948775"/>
          </a:xfrm>
          <a:prstGeom prst="rect">
            <a:avLst/>
          </a:prstGeom>
        </p:spPr>
      </p:pic>
      <p:pic>
        <p:nvPicPr>
          <p:cNvPr id="9" name="Picture 8" descr="A graph of a function&#10;&#10;Description automatically generated">
            <a:extLst>
              <a:ext uri="{FF2B5EF4-FFF2-40B4-BE49-F238E27FC236}">
                <a16:creationId xmlns:a16="http://schemas.microsoft.com/office/drawing/2014/main" id="{4151B7B7-FA6B-3988-D4A7-34EBB3C8C9A6}"/>
              </a:ext>
            </a:extLst>
          </p:cNvPr>
          <p:cNvPicPr>
            <a:picLocks noChangeAspect="1"/>
          </p:cNvPicPr>
          <p:nvPr/>
        </p:nvPicPr>
        <p:blipFill>
          <a:blip r:embed="rId5"/>
          <a:stretch>
            <a:fillRect/>
          </a:stretch>
        </p:blipFill>
        <p:spPr>
          <a:xfrm>
            <a:off x="811336" y="1260383"/>
            <a:ext cx="6556619" cy="3560597"/>
          </a:xfrm>
          <a:prstGeom prst="rect">
            <a:avLst/>
          </a:prstGeom>
        </p:spPr>
      </p:pic>
    </p:spTree>
    <p:extLst>
      <p:ext uri="{BB962C8B-B14F-4D97-AF65-F5344CB8AC3E}">
        <p14:creationId xmlns:p14="http://schemas.microsoft.com/office/powerpoint/2010/main" val="432463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D901-4F17-5BA0-20CA-E2F3EDACB64E}"/>
              </a:ext>
            </a:extLst>
          </p:cNvPr>
          <p:cNvSpPr>
            <a:spLocks noGrp="1"/>
          </p:cNvSpPr>
          <p:nvPr>
            <p:ph type="title"/>
          </p:nvPr>
        </p:nvSpPr>
        <p:spPr/>
        <p:txBody>
          <a:bodyPr/>
          <a:lstStyle/>
          <a:p>
            <a:r>
              <a:rPr lang="en-US" dirty="0"/>
              <a:t>Experiments did not show expected power delivery </a:t>
            </a:r>
            <a:r>
              <a:rPr lang="en-US" dirty="0">
                <a:sym typeface="Wingdings" pitchFamily="2" charset="2"/>
              </a:rPr>
              <a:t></a:t>
            </a:r>
            <a:endParaRPr lang="en-US" dirty="0"/>
          </a:p>
        </p:txBody>
      </p:sp>
      <p:sp>
        <p:nvSpPr>
          <p:cNvPr id="3" name="Content Placeholder 2">
            <a:extLst>
              <a:ext uri="{FF2B5EF4-FFF2-40B4-BE49-F238E27FC236}">
                <a16:creationId xmlns:a16="http://schemas.microsoft.com/office/drawing/2014/main" id="{8AFCDD51-D3A2-385A-DB98-3754A2115FDE}"/>
              </a:ext>
            </a:extLst>
          </p:cNvPr>
          <p:cNvSpPr>
            <a:spLocks noGrp="1"/>
          </p:cNvSpPr>
          <p:nvPr>
            <p:ph idx="1"/>
          </p:nvPr>
        </p:nvSpPr>
        <p:spPr/>
        <p:txBody>
          <a:bodyPr/>
          <a:lstStyle/>
          <a:p>
            <a:r>
              <a:rPr lang="en-US" dirty="0"/>
              <a:t>Coupling wave power into the core plasma is reasonably well understood…</a:t>
            </a:r>
          </a:p>
          <a:p>
            <a:r>
              <a:rPr lang="en-US" dirty="0"/>
              <a:t>Getting the power to </a:t>
            </a:r>
            <a:br>
              <a:rPr lang="en-US" dirty="0"/>
            </a:br>
            <a:r>
              <a:rPr lang="en-US" dirty="0"/>
              <a:t>the core is the challenge!</a:t>
            </a:r>
          </a:p>
          <a:p>
            <a:r>
              <a:rPr lang="en-US" dirty="0"/>
              <a:t>Nonlinear interactions </a:t>
            </a:r>
            <a:br>
              <a:rPr lang="en-US" dirty="0"/>
            </a:br>
            <a:r>
              <a:rPr lang="en-US" dirty="0"/>
              <a:t>become important when </a:t>
            </a:r>
            <a:br>
              <a:rPr lang="en-US" dirty="0"/>
            </a:br>
            <a:r>
              <a:rPr lang="en-US" dirty="0"/>
              <a:t>the stored energy is low.</a:t>
            </a:r>
          </a:p>
          <a:p>
            <a:pPr lvl="1"/>
            <a:r>
              <a:rPr lang="en-US" dirty="0"/>
              <a:t>This is usually the case close to</a:t>
            </a:r>
            <a:br>
              <a:rPr lang="en-US" dirty="0"/>
            </a:br>
            <a:r>
              <a:rPr lang="en-US" dirty="0"/>
              <a:t>the RF antenna.</a:t>
            </a:r>
          </a:p>
          <a:p>
            <a:pPr lvl="1"/>
            <a:endParaRPr lang="en-US" dirty="0"/>
          </a:p>
        </p:txBody>
      </p:sp>
      <p:pic>
        <p:nvPicPr>
          <p:cNvPr id="4" name="Picture 2">
            <a:extLst>
              <a:ext uri="{FF2B5EF4-FFF2-40B4-BE49-F238E27FC236}">
                <a16:creationId xmlns:a16="http://schemas.microsoft.com/office/drawing/2014/main" id="{8E8745A7-F8AB-71EE-F388-BF4B91E7C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19" r="29341" b="9076"/>
          <a:stretch/>
        </p:blipFill>
        <p:spPr bwMode="auto">
          <a:xfrm>
            <a:off x="9402170" y="2427747"/>
            <a:ext cx="2693571" cy="3958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iagram of a human body&#10;&#10;Description automatically generated">
            <a:extLst>
              <a:ext uri="{FF2B5EF4-FFF2-40B4-BE49-F238E27FC236}">
                <a16:creationId xmlns:a16="http://schemas.microsoft.com/office/drawing/2014/main" id="{98FCDD65-773F-BD03-CEE8-CBCE2D0B3CA9}"/>
              </a:ext>
            </a:extLst>
          </p:cNvPr>
          <p:cNvPicPr>
            <a:picLocks noChangeAspect="1"/>
          </p:cNvPicPr>
          <p:nvPr/>
        </p:nvPicPr>
        <p:blipFill>
          <a:blip r:embed="rId4"/>
          <a:stretch>
            <a:fillRect/>
          </a:stretch>
        </p:blipFill>
        <p:spPr>
          <a:xfrm>
            <a:off x="5998000" y="2625213"/>
            <a:ext cx="3186484" cy="3958467"/>
          </a:xfrm>
          <a:prstGeom prst="rect">
            <a:avLst/>
          </a:prstGeom>
        </p:spPr>
      </p:pic>
    </p:spTree>
    <p:extLst>
      <p:ext uri="{BB962C8B-B14F-4D97-AF65-F5344CB8AC3E}">
        <p14:creationId xmlns:p14="http://schemas.microsoft.com/office/powerpoint/2010/main" val="3891366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EA3F-62C5-1295-EF08-FB87CB6DCC35}"/>
              </a:ext>
            </a:extLst>
          </p:cNvPr>
          <p:cNvSpPr>
            <a:spLocks noGrp="1"/>
          </p:cNvSpPr>
          <p:nvPr>
            <p:ph type="title"/>
          </p:nvPr>
        </p:nvSpPr>
        <p:spPr>
          <a:xfrm>
            <a:off x="429767" y="274320"/>
            <a:ext cx="11430000" cy="978729"/>
          </a:xfrm>
        </p:spPr>
        <p:txBody>
          <a:bodyPr/>
          <a:lstStyle/>
          <a:p>
            <a:r>
              <a:rPr lang="en-US" dirty="0"/>
              <a:t>Plasma properties where heating happens are necessarily different than near the device surfaces…</a:t>
            </a:r>
          </a:p>
        </p:txBody>
      </p:sp>
      <p:sp>
        <p:nvSpPr>
          <p:cNvPr id="3" name="Content Placeholder 2">
            <a:extLst>
              <a:ext uri="{FF2B5EF4-FFF2-40B4-BE49-F238E27FC236}">
                <a16:creationId xmlns:a16="http://schemas.microsoft.com/office/drawing/2014/main" id="{4536A075-5160-2C49-507C-6BE2CA8FC55A}"/>
              </a:ext>
            </a:extLst>
          </p:cNvPr>
          <p:cNvSpPr>
            <a:spLocks noGrp="1"/>
          </p:cNvSpPr>
          <p:nvPr>
            <p:ph idx="1"/>
          </p:nvPr>
        </p:nvSpPr>
        <p:spPr/>
        <p:txBody>
          <a:bodyPr/>
          <a:lstStyle/>
          <a:p>
            <a:r>
              <a:rPr lang="en-US" dirty="0"/>
              <a:t>The scrape off layer (SOL) of a tokamak plasma is colder and less dense.</a:t>
            </a:r>
          </a:p>
        </p:txBody>
      </p:sp>
      <p:pic>
        <p:nvPicPr>
          <p:cNvPr id="4" name="Picture 3" descr="A graph of a function&#10;&#10;Description automatically generated">
            <a:extLst>
              <a:ext uri="{FF2B5EF4-FFF2-40B4-BE49-F238E27FC236}">
                <a16:creationId xmlns:a16="http://schemas.microsoft.com/office/drawing/2014/main" id="{A3DA8C26-A3A2-571D-A772-A06CF1ED11D2}"/>
              </a:ext>
            </a:extLst>
          </p:cNvPr>
          <p:cNvPicPr>
            <a:picLocks noChangeAspect="1"/>
          </p:cNvPicPr>
          <p:nvPr/>
        </p:nvPicPr>
        <p:blipFill>
          <a:blip r:embed="rId3"/>
          <a:stretch>
            <a:fillRect/>
          </a:stretch>
        </p:blipFill>
        <p:spPr>
          <a:xfrm>
            <a:off x="3053500" y="3035972"/>
            <a:ext cx="5690970" cy="3090503"/>
          </a:xfrm>
          <a:prstGeom prst="rect">
            <a:avLst/>
          </a:prstGeom>
        </p:spPr>
      </p:pic>
      <p:sp>
        <p:nvSpPr>
          <p:cNvPr id="6" name="Oval 5">
            <a:extLst>
              <a:ext uri="{FF2B5EF4-FFF2-40B4-BE49-F238E27FC236}">
                <a16:creationId xmlns:a16="http://schemas.microsoft.com/office/drawing/2014/main" id="{DC728013-5BA1-8D08-9DA0-35765FD0B9BE}"/>
              </a:ext>
            </a:extLst>
          </p:cNvPr>
          <p:cNvSpPr/>
          <p:nvPr/>
        </p:nvSpPr>
        <p:spPr>
          <a:xfrm>
            <a:off x="7629832" y="3429000"/>
            <a:ext cx="540774" cy="572729"/>
          </a:xfrm>
          <a:prstGeom prst="ellipse">
            <a:avLst/>
          </a:prstGeom>
          <a:noFill/>
          <a:ln w="28575">
            <a:solidFill>
              <a:srgbClr val="004C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90885D90-A45E-16FB-D8A6-88968B02898F}"/>
              </a:ext>
            </a:extLst>
          </p:cNvPr>
          <p:cNvSpPr/>
          <p:nvPr/>
        </p:nvSpPr>
        <p:spPr>
          <a:xfrm>
            <a:off x="4001729" y="4512399"/>
            <a:ext cx="314632" cy="1259136"/>
          </a:xfrm>
          <a:prstGeom prst="rect">
            <a:avLst/>
          </a:prstGeom>
          <a:noFill/>
          <a:ln w="28575">
            <a:solidFill>
              <a:srgbClr val="004C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1" name="Straight Arrow Connector 10">
            <a:extLst>
              <a:ext uri="{FF2B5EF4-FFF2-40B4-BE49-F238E27FC236}">
                <a16:creationId xmlns:a16="http://schemas.microsoft.com/office/drawing/2014/main" id="{BD9F5815-705A-3764-26D9-EFD6AE5A6291}"/>
              </a:ext>
            </a:extLst>
          </p:cNvPr>
          <p:cNvCxnSpPr/>
          <p:nvPr/>
        </p:nvCxnSpPr>
        <p:spPr>
          <a:xfrm flipH="1">
            <a:off x="8170606" y="3185652"/>
            <a:ext cx="1297859" cy="442451"/>
          </a:xfrm>
          <a:prstGeom prst="straightConnector1">
            <a:avLst/>
          </a:prstGeom>
          <a:ln w="28575">
            <a:solidFill>
              <a:srgbClr val="004C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A3DDE1D-35C2-32E0-99EC-9C1399B9F0D0}"/>
              </a:ext>
            </a:extLst>
          </p:cNvPr>
          <p:cNvCxnSpPr/>
          <p:nvPr/>
        </p:nvCxnSpPr>
        <p:spPr>
          <a:xfrm>
            <a:off x="2674374" y="4512399"/>
            <a:ext cx="1327355" cy="246414"/>
          </a:xfrm>
          <a:prstGeom prst="straightConnector1">
            <a:avLst/>
          </a:prstGeom>
          <a:ln w="28575">
            <a:solidFill>
              <a:srgbClr val="004C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D3CD1F8-325C-9BBA-E9CE-D1A0EBE1EF66}"/>
              </a:ext>
            </a:extLst>
          </p:cNvPr>
          <p:cNvSpPr/>
          <p:nvPr/>
        </p:nvSpPr>
        <p:spPr>
          <a:xfrm>
            <a:off x="9468464" y="3035971"/>
            <a:ext cx="2275481" cy="877268"/>
          </a:xfrm>
          <a:prstGeom prst="rect">
            <a:avLst/>
          </a:prstGeom>
          <a:solidFill>
            <a:schemeClr val="bg1"/>
          </a:solidFill>
          <a:ln w="19050">
            <a:solidFill>
              <a:srgbClr val="004C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2800" dirty="0">
                <a:solidFill>
                  <a:schemeClr val="tx1"/>
                </a:solidFill>
              </a:rPr>
              <a:t>Fast wave cut off</a:t>
            </a:r>
          </a:p>
        </p:txBody>
      </p:sp>
      <p:sp>
        <p:nvSpPr>
          <p:cNvPr id="15" name="Rectangle 14">
            <a:extLst>
              <a:ext uri="{FF2B5EF4-FFF2-40B4-BE49-F238E27FC236}">
                <a16:creationId xmlns:a16="http://schemas.microsoft.com/office/drawing/2014/main" id="{741042FC-79FB-08EA-D671-056021107CDF}"/>
              </a:ext>
            </a:extLst>
          </p:cNvPr>
          <p:cNvSpPr/>
          <p:nvPr/>
        </p:nvSpPr>
        <p:spPr>
          <a:xfrm>
            <a:off x="463387" y="4073765"/>
            <a:ext cx="2275481" cy="877268"/>
          </a:xfrm>
          <a:prstGeom prst="rect">
            <a:avLst/>
          </a:prstGeom>
          <a:solidFill>
            <a:schemeClr val="bg1"/>
          </a:solidFill>
          <a:ln w="19050">
            <a:solidFill>
              <a:srgbClr val="004C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2800" dirty="0">
                <a:solidFill>
                  <a:schemeClr val="tx1"/>
                </a:solidFill>
              </a:rPr>
              <a:t>Slow wave resonance</a:t>
            </a:r>
          </a:p>
        </p:txBody>
      </p:sp>
    </p:spTree>
    <p:extLst>
      <p:ext uri="{BB962C8B-B14F-4D97-AF65-F5344CB8AC3E}">
        <p14:creationId xmlns:p14="http://schemas.microsoft.com/office/powerpoint/2010/main" val="3347550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D256-D4E7-052E-77ED-E55B20C5ED17}"/>
              </a:ext>
            </a:extLst>
          </p:cNvPr>
          <p:cNvSpPr>
            <a:spLocks noGrp="1"/>
          </p:cNvSpPr>
          <p:nvPr>
            <p:ph type="title"/>
          </p:nvPr>
        </p:nvSpPr>
        <p:spPr/>
        <p:txBody>
          <a:bodyPr/>
          <a:lstStyle/>
          <a:p>
            <a:r>
              <a:rPr lang="en-US" dirty="0"/>
              <a:t>RF rectified sheaths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4E1B300-0972-25FA-5185-82D350F0C74F}"/>
                  </a:ext>
                </a:extLst>
              </p:cNvPr>
              <p:cNvSpPr>
                <a:spLocks noGrp="1"/>
              </p:cNvSpPr>
              <p:nvPr>
                <p:ph idx="1"/>
              </p:nvPr>
            </p:nvSpPr>
            <p:spPr>
              <a:xfrm>
                <a:off x="429767" y="1211283"/>
                <a:ext cx="11430000" cy="4047778"/>
              </a:xfrm>
            </p:spPr>
            <p:txBody>
              <a:bodyPr/>
              <a:lstStyle/>
              <a:p>
                <a:r>
                  <a:rPr lang="en-US" sz="2400" dirty="0"/>
                  <a:t>A region of finite potential is formed </a:t>
                </a:r>
                <a:br>
                  <a:rPr lang="en-US" sz="2400" dirty="0"/>
                </a:br>
                <a:r>
                  <a:rPr lang="en-US" sz="2400" dirty="0"/>
                  <a:t>wherever the plasma contacts </a:t>
                </a:r>
                <a:br>
                  <a:rPr lang="en-US" sz="2400" dirty="0"/>
                </a:br>
                <a:r>
                  <a:rPr lang="en-US" sz="2400" dirty="0"/>
                  <a:t>any plasma facing component. </a:t>
                </a:r>
              </a:p>
              <a:p>
                <a:r>
                  <a:rPr lang="en-US" sz="2400" dirty="0"/>
                  <a:t>This “sheath” acts to accelerate ions </a:t>
                </a:r>
                <a:br>
                  <a:rPr lang="en-US" sz="2400" dirty="0"/>
                </a:br>
                <a:r>
                  <a:rPr lang="en-US" sz="2400" dirty="0"/>
                  <a:t>to the wall.</a:t>
                </a:r>
              </a:p>
              <a:p>
                <a:pPr lvl="1"/>
                <a:r>
                  <a:rPr lang="en-US" sz="2000" dirty="0"/>
                  <a:t>Ensures that equal number of ions and</a:t>
                </a:r>
                <a:br>
                  <a:rPr lang="en-US" sz="2000" dirty="0"/>
                </a:br>
                <a:r>
                  <a:rPr lang="en-US" sz="2000" dirty="0"/>
                  <a:t>electrons hit the wall at the same time. </a:t>
                </a:r>
              </a:p>
              <a:p>
                <a:r>
                  <a:rPr lang="en-US" sz="2400" dirty="0"/>
                  <a:t>This effect is enhanced during RF</a:t>
                </a:r>
                <a:br>
                  <a:rPr lang="en-US" sz="2400" dirty="0"/>
                </a:br>
                <a:r>
                  <a:rPr lang="en-US" sz="2400" dirty="0"/>
                  <a:t>operation, sometimes on the order</a:t>
                </a:r>
                <a:br>
                  <a:rPr lang="en-US" sz="2400" dirty="0"/>
                </a:br>
                <a:r>
                  <a:rPr lang="en-US" sz="2400" dirty="0"/>
                  <a:t>of kV!</a:t>
                </a:r>
              </a:p>
              <a:p>
                <a:r>
                  <a:rPr lang="en-US" sz="2400" dirty="0"/>
                  <a:t>The increased sheath potential is </a:t>
                </a:r>
                <a:br>
                  <a:rPr lang="en-US" sz="2400" dirty="0"/>
                </a:br>
                <a:r>
                  <a:rPr lang="en-US" sz="2400" dirty="0"/>
                  <a:t>attributed to a large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m:t>
                        </m:r>
                      </m:sub>
                    </m:sSub>
                  </m:oMath>
                </a14:m>
                <a:r>
                  <a:rPr lang="en-US" sz="2400" dirty="0"/>
                  <a:t>.</a:t>
                </a:r>
              </a:p>
              <a:p>
                <a:pPr lvl="1"/>
                <a:r>
                  <a:rPr lang="en-US" sz="2000" dirty="0"/>
                  <a:t>Characteristic of the slow wave. </a:t>
                </a:r>
              </a:p>
            </p:txBody>
          </p:sp>
        </mc:Choice>
        <mc:Fallback>
          <p:sp>
            <p:nvSpPr>
              <p:cNvPr id="3" name="Content Placeholder 2">
                <a:extLst>
                  <a:ext uri="{FF2B5EF4-FFF2-40B4-BE49-F238E27FC236}">
                    <a16:creationId xmlns:a16="http://schemas.microsoft.com/office/drawing/2014/main" id="{54E1B300-0972-25FA-5185-82D350F0C74F}"/>
                  </a:ext>
                </a:extLst>
              </p:cNvPr>
              <p:cNvSpPr>
                <a:spLocks noGrp="1" noRot="1" noChangeAspect="1" noMove="1" noResize="1" noEditPoints="1" noAdjustHandles="1" noChangeArrowheads="1" noChangeShapeType="1" noTextEdit="1"/>
              </p:cNvSpPr>
              <p:nvPr>
                <p:ph idx="1"/>
              </p:nvPr>
            </p:nvSpPr>
            <p:spPr>
              <a:xfrm>
                <a:off x="429767" y="1211283"/>
                <a:ext cx="11430000" cy="4047778"/>
              </a:xfrm>
              <a:blipFill>
                <a:blip r:embed="rId3"/>
                <a:stretch>
                  <a:fillRect l="-666" t="-1875" b="-28438"/>
                </a:stretch>
              </a:blipFill>
            </p:spPr>
            <p:txBody>
              <a:bodyPr/>
              <a:lstStyle/>
              <a:p>
                <a:r>
                  <a:rPr lang="en-US">
                    <a:noFill/>
                  </a:rPr>
                  <a:t> </a:t>
                </a:r>
              </a:p>
            </p:txBody>
          </p:sp>
        </mc:Fallback>
      </mc:AlternateContent>
      <p:pic>
        <p:nvPicPr>
          <p:cNvPr id="5" name="Picture 4" descr="A diagram of a graph&#10;&#10;Description automatically generated">
            <a:extLst>
              <a:ext uri="{FF2B5EF4-FFF2-40B4-BE49-F238E27FC236}">
                <a16:creationId xmlns:a16="http://schemas.microsoft.com/office/drawing/2014/main" id="{297160EB-E9FD-7F46-97E7-FA8B8E13758E}"/>
              </a:ext>
            </a:extLst>
          </p:cNvPr>
          <p:cNvPicPr>
            <a:picLocks noChangeAspect="1"/>
          </p:cNvPicPr>
          <p:nvPr/>
        </p:nvPicPr>
        <p:blipFill>
          <a:blip r:embed="rId4"/>
          <a:stretch>
            <a:fillRect/>
          </a:stretch>
        </p:blipFill>
        <p:spPr>
          <a:xfrm>
            <a:off x="6757763" y="509179"/>
            <a:ext cx="4690588" cy="2725993"/>
          </a:xfrm>
          <a:prstGeom prst="rect">
            <a:avLst/>
          </a:prstGeom>
        </p:spPr>
      </p:pic>
      <p:pic>
        <p:nvPicPr>
          <p:cNvPr id="7" name="Picture 6" descr="A view from inside of a vehicle&#10;&#10;Description automatically generated">
            <a:extLst>
              <a:ext uri="{FF2B5EF4-FFF2-40B4-BE49-F238E27FC236}">
                <a16:creationId xmlns:a16="http://schemas.microsoft.com/office/drawing/2014/main" id="{BA0C7B40-E8B8-C0AA-A58E-EB99D1756CCE}"/>
              </a:ext>
            </a:extLst>
          </p:cNvPr>
          <p:cNvPicPr>
            <a:picLocks noChangeAspect="1"/>
          </p:cNvPicPr>
          <p:nvPr/>
        </p:nvPicPr>
        <p:blipFill>
          <a:blip r:embed="rId5"/>
          <a:stretch>
            <a:fillRect/>
          </a:stretch>
        </p:blipFill>
        <p:spPr>
          <a:xfrm>
            <a:off x="6385769" y="3632639"/>
            <a:ext cx="3743427" cy="2810134"/>
          </a:xfrm>
          <a:prstGeom prst="rect">
            <a:avLst/>
          </a:prstGeom>
        </p:spPr>
      </p:pic>
      <p:sp>
        <p:nvSpPr>
          <p:cNvPr id="8" name="TextBox 7">
            <a:extLst>
              <a:ext uri="{FF2B5EF4-FFF2-40B4-BE49-F238E27FC236}">
                <a16:creationId xmlns:a16="http://schemas.microsoft.com/office/drawing/2014/main" id="{FCAFD951-6359-567B-61EF-8D21C795581D}"/>
              </a:ext>
            </a:extLst>
          </p:cNvPr>
          <p:cNvSpPr txBox="1"/>
          <p:nvPr/>
        </p:nvSpPr>
        <p:spPr>
          <a:xfrm>
            <a:off x="10129196" y="3632639"/>
            <a:ext cx="1858297" cy="923330"/>
          </a:xfrm>
          <a:prstGeom prst="rect">
            <a:avLst/>
          </a:prstGeom>
          <a:noFill/>
        </p:spPr>
        <p:txBody>
          <a:bodyPr wrap="square" rtlCol="0">
            <a:spAutoFit/>
          </a:bodyPr>
          <a:lstStyle/>
          <a:p>
            <a:pPr algn="l">
              <a:lnSpc>
                <a:spcPct val="90000"/>
              </a:lnSpc>
            </a:pPr>
            <a:r>
              <a:rPr lang="en-US" sz="1200" dirty="0">
                <a:latin typeface="+mn-lt"/>
              </a:rPr>
              <a:t>IR camera image of the antenna on Tore Supra after 15 s</a:t>
            </a:r>
          </a:p>
          <a:p>
            <a:pPr algn="l">
              <a:lnSpc>
                <a:spcPct val="90000"/>
              </a:lnSpc>
            </a:pPr>
            <a:r>
              <a:rPr lang="en-US" sz="1200" dirty="0">
                <a:latin typeface="+mn-lt"/>
              </a:rPr>
              <a:t>operation at 8MW ICRF power.</a:t>
            </a:r>
          </a:p>
        </p:txBody>
      </p:sp>
      <p:sp>
        <p:nvSpPr>
          <p:cNvPr id="9" name="TextBox 8">
            <a:extLst>
              <a:ext uri="{FF2B5EF4-FFF2-40B4-BE49-F238E27FC236}">
                <a16:creationId xmlns:a16="http://schemas.microsoft.com/office/drawing/2014/main" id="{287DCC4E-D602-B54E-BAA6-ABDDD446FB37}"/>
              </a:ext>
            </a:extLst>
          </p:cNvPr>
          <p:cNvSpPr txBox="1"/>
          <p:nvPr/>
        </p:nvSpPr>
        <p:spPr>
          <a:xfrm>
            <a:off x="9533992" y="3347939"/>
            <a:ext cx="2367956" cy="258532"/>
          </a:xfrm>
          <a:prstGeom prst="rect">
            <a:avLst/>
          </a:prstGeom>
          <a:noFill/>
        </p:spPr>
        <p:txBody>
          <a:bodyPr wrap="none" rtlCol="0">
            <a:spAutoFit/>
          </a:bodyPr>
          <a:lstStyle/>
          <a:p>
            <a:pPr algn="l">
              <a:lnSpc>
                <a:spcPct val="90000"/>
              </a:lnSpc>
            </a:pPr>
            <a:r>
              <a:rPr lang="en-US" sz="1200" dirty="0">
                <a:latin typeface="+mn-lt"/>
              </a:rPr>
              <a:t>Myra et al., </a:t>
            </a:r>
            <a:r>
              <a:rPr lang="en-US" sz="1200" dirty="0" err="1">
                <a:latin typeface="+mn-lt"/>
              </a:rPr>
              <a:t>Nucl</a:t>
            </a:r>
            <a:r>
              <a:rPr lang="en-US" sz="1200" dirty="0">
                <a:latin typeface="+mn-lt"/>
              </a:rPr>
              <a:t>. Fusion, 2006</a:t>
            </a:r>
          </a:p>
        </p:txBody>
      </p:sp>
    </p:spTree>
    <p:extLst>
      <p:ext uri="{BB962C8B-B14F-4D97-AF65-F5344CB8AC3E}">
        <p14:creationId xmlns:p14="http://schemas.microsoft.com/office/powerpoint/2010/main" val="1064482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D256-D4E7-052E-77ED-E55B20C5ED17}"/>
              </a:ext>
            </a:extLst>
          </p:cNvPr>
          <p:cNvSpPr>
            <a:spLocks noGrp="1"/>
          </p:cNvSpPr>
          <p:nvPr>
            <p:ph type="title"/>
          </p:nvPr>
        </p:nvSpPr>
        <p:spPr/>
        <p:txBody>
          <a:bodyPr/>
          <a:lstStyle/>
          <a:p>
            <a:r>
              <a:rPr lang="en-US" dirty="0"/>
              <a:t>Plasma density modification during ICRF operation</a:t>
            </a:r>
          </a:p>
        </p:txBody>
      </p:sp>
      <p:sp>
        <p:nvSpPr>
          <p:cNvPr id="3" name="Content Placeholder 2">
            <a:extLst>
              <a:ext uri="{FF2B5EF4-FFF2-40B4-BE49-F238E27FC236}">
                <a16:creationId xmlns:a16="http://schemas.microsoft.com/office/drawing/2014/main" id="{54E1B300-0972-25FA-5185-82D350F0C74F}"/>
              </a:ext>
            </a:extLst>
          </p:cNvPr>
          <p:cNvSpPr>
            <a:spLocks noGrp="1"/>
          </p:cNvSpPr>
          <p:nvPr>
            <p:ph idx="1"/>
          </p:nvPr>
        </p:nvSpPr>
        <p:spPr>
          <a:xfrm>
            <a:off x="448055" y="1405111"/>
            <a:ext cx="11430000" cy="4047778"/>
          </a:xfrm>
        </p:spPr>
        <p:txBody>
          <a:bodyPr/>
          <a:lstStyle/>
          <a:p>
            <a:r>
              <a:rPr lang="en-US" dirty="0"/>
              <a:t>Wave propagation in a plasma is governed by the density. </a:t>
            </a:r>
          </a:p>
          <a:p>
            <a:r>
              <a:rPr lang="en-US" dirty="0"/>
              <a:t>Turns out that the wave energy can also </a:t>
            </a:r>
            <a:r>
              <a:rPr lang="en-US" i="1" dirty="0"/>
              <a:t>modify</a:t>
            </a:r>
            <a:r>
              <a:rPr lang="en-US" dirty="0"/>
              <a:t> the density!</a:t>
            </a:r>
          </a:p>
          <a:p>
            <a:pPr lvl="1"/>
            <a:r>
              <a:rPr lang="en-US" dirty="0"/>
              <a:t>EXB drifts, ponderomotive force…</a:t>
            </a:r>
          </a:p>
        </p:txBody>
      </p:sp>
      <p:pic>
        <p:nvPicPr>
          <p:cNvPr id="4" name="Picture 3" descr="A diagram of a normal b and a diagram of a normal b and a diagram of a normal b and a diagram of a normal b and a diagram of a normal b and a diagram of a&#10;&#10;Description automatically generated">
            <a:extLst>
              <a:ext uri="{FF2B5EF4-FFF2-40B4-BE49-F238E27FC236}">
                <a16:creationId xmlns:a16="http://schemas.microsoft.com/office/drawing/2014/main" id="{3AD0AE85-6CBD-4057-9F06-A441E379EB2D}"/>
              </a:ext>
            </a:extLst>
          </p:cNvPr>
          <p:cNvPicPr>
            <a:picLocks noChangeAspect="1"/>
          </p:cNvPicPr>
          <p:nvPr/>
        </p:nvPicPr>
        <p:blipFill>
          <a:blip r:embed="rId3"/>
          <a:stretch>
            <a:fillRect/>
          </a:stretch>
        </p:blipFill>
        <p:spPr>
          <a:xfrm>
            <a:off x="5856972" y="3648994"/>
            <a:ext cx="6161293" cy="3209006"/>
          </a:xfrm>
          <a:prstGeom prst="rect">
            <a:avLst/>
          </a:prstGeom>
        </p:spPr>
      </p:pic>
      <p:pic>
        <p:nvPicPr>
          <p:cNvPr id="6" name="Picture 5" descr="A graph of a function&#10;&#10;Description automatically generated with medium confidence">
            <a:extLst>
              <a:ext uri="{FF2B5EF4-FFF2-40B4-BE49-F238E27FC236}">
                <a16:creationId xmlns:a16="http://schemas.microsoft.com/office/drawing/2014/main" id="{16CE9A27-C890-07CA-4220-FDBD6A243261}"/>
              </a:ext>
            </a:extLst>
          </p:cNvPr>
          <p:cNvPicPr>
            <a:picLocks noChangeAspect="1"/>
          </p:cNvPicPr>
          <p:nvPr/>
        </p:nvPicPr>
        <p:blipFill>
          <a:blip r:embed="rId4"/>
          <a:stretch>
            <a:fillRect/>
          </a:stretch>
        </p:blipFill>
        <p:spPr>
          <a:xfrm>
            <a:off x="448055" y="3648994"/>
            <a:ext cx="2265648" cy="3032221"/>
          </a:xfrm>
          <a:prstGeom prst="rect">
            <a:avLst/>
          </a:prstGeom>
        </p:spPr>
      </p:pic>
      <p:sp>
        <p:nvSpPr>
          <p:cNvPr id="7" name="TextBox 6">
            <a:extLst>
              <a:ext uri="{FF2B5EF4-FFF2-40B4-BE49-F238E27FC236}">
                <a16:creationId xmlns:a16="http://schemas.microsoft.com/office/drawing/2014/main" id="{90902910-C54C-7170-5230-8B8AA1BEA2F8}"/>
              </a:ext>
            </a:extLst>
          </p:cNvPr>
          <p:cNvSpPr txBox="1"/>
          <p:nvPr/>
        </p:nvSpPr>
        <p:spPr>
          <a:xfrm>
            <a:off x="2585884" y="3994703"/>
            <a:ext cx="1425678" cy="2419124"/>
          </a:xfrm>
          <a:prstGeom prst="rect">
            <a:avLst/>
          </a:prstGeom>
          <a:noFill/>
        </p:spPr>
        <p:txBody>
          <a:bodyPr wrap="square" rtlCol="0">
            <a:spAutoFit/>
          </a:bodyPr>
          <a:lstStyle/>
          <a:p>
            <a:pPr>
              <a:lnSpc>
                <a:spcPct val="90000"/>
              </a:lnSpc>
            </a:pPr>
            <a:r>
              <a:rPr lang="en-US" sz="1200" dirty="0">
                <a:latin typeface="+mn-lt"/>
              </a:rPr>
              <a:t>Figure (left): Measured density in front of TFTR antenna for ohmic (dotted line) and RF (solid line) operation, for different antenna phasing. From </a:t>
            </a:r>
            <a:r>
              <a:rPr lang="en-US" sz="1200" dirty="0" err="1">
                <a:latin typeface="+mn-lt"/>
              </a:rPr>
              <a:t>D’Ippolito</a:t>
            </a:r>
            <a:r>
              <a:rPr lang="en-US" sz="1200" dirty="0">
                <a:latin typeface="+mn-lt"/>
              </a:rPr>
              <a:t> D.A. et al 1998, </a:t>
            </a:r>
            <a:r>
              <a:rPr lang="en-US" sz="1200" dirty="0" err="1">
                <a:latin typeface="+mn-lt"/>
              </a:rPr>
              <a:t>Nucl</a:t>
            </a:r>
            <a:r>
              <a:rPr lang="en-US" sz="1200" dirty="0">
                <a:latin typeface="+mn-lt"/>
              </a:rPr>
              <a:t>. Fusion 38, 1543.</a:t>
            </a:r>
          </a:p>
        </p:txBody>
      </p:sp>
      <p:sp>
        <p:nvSpPr>
          <p:cNvPr id="8" name="TextBox 7">
            <a:extLst>
              <a:ext uri="{FF2B5EF4-FFF2-40B4-BE49-F238E27FC236}">
                <a16:creationId xmlns:a16="http://schemas.microsoft.com/office/drawing/2014/main" id="{C1BBCAA6-1FDE-0311-B9CB-74D739FF89F2}"/>
              </a:ext>
            </a:extLst>
          </p:cNvPr>
          <p:cNvSpPr txBox="1"/>
          <p:nvPr/>
        </p:nvSpPr>
        <p:spPr>
          <a:xfrm>
            <a:off x="4412621" y="3866954"/>
            <a:ext cx="1673548" cy="2585323"/>
          </a:xfrm>
          <a:prstGeom prst="rect">
            <a:avLst/>
          </a:prstGeom>
          <a:noFill/>
        </p:spPr>
        <p:txBody>
          <a:bodyPr wrap="square" rtlCol="0">
            <a:spAutoFit/>
          </a:bodyPr>
          <a:lstStyle/>
          <a:p>
            <a:pPr algn="r">
              <a:lnSpc>
                <a:spcPct val="90000"/>
              </a:lnSpc>
            </a:pPr>
            <a:r>
              <a:rPr lang="en-US" sz="1200" dirty="0">
                <a:latin typeface="+mn-lt"/>
              </a:rPr>
              <a:t>Reflectometer density profiles from three different reflectometry horns and video camera views of the LH launcher: (a) and (b) are for the normal field direction while (c) and (d) are for reversed field. From Lau et al, 2014, AIP Conf. Proc. 1580, 410–413</a:t>
            </a:r>
          </a:p>
        </p:txBody>
      </p:sp>
    </p:spTree>
    <p:extLst>
      <p:ext uri="{BB962C8B-B14F-4D97-AF65-F5344CB8AC3E}">
        <p14:creationId xmlns:p14="http://schemas.microsoft.com/office/powerpoint/2010/main" val="881161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6CE4-F2AB-E1C1-7336-2F2BF25C5743}"/>
              </a:ext>
            </a:extLst>
          </p:cNvPr>
          <p:cNvSpPr>
            <a:spLocks noGrp="1"/>
          </p:cNvSpPr>
          <p:nvPr>
            <p:ph type="title"/>
          </p:nvPr>
        </p:nvSpPr>
        <p:spPr>
          <a:xfrm>
            <a:off x="429767" y="274320"/>
            <a:ext cx="11430000" cy="978729"/>
          </a:xfrm>
        </p:spPr>
        <p:txBody>
          <a:bodyPr/>
          <a:lstStyle/>
          <a:p>
            <a:r>
              <a:rPr lang="en-US" dirty="0"/>
              <a:t>Nonlinear, coupled RF/plasma density system requires dedicated tools to solve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F829FFF-0E19-E8C6-B11B-E74BC9623040}"/>
                  </a:ext>
                </a:extLst>
              </p:cNvPr>
              <p:cNvSpPr>
                <a:spLocks noGrp="1"/>
              </p:cNvSpPr>
              <p:nvPr>
                <p:ph idx="1"/>
              </p:nvPr>
            </p:nvSpPr>
            <p:spPr>
              <a:xfrm>
                <a:off x="5293390" y="2125573"/>
                <a:ext cx="1605220" cy="450368"/>
              </a:xfrm>
              <a:ln w="28575">
                <a:solidFill>
                  <a:schemeClr val="tx1"/>
                </a:solidFill>
              </a:ln>
            </p:spPr>
            <p:txBody>
              <a:bodyPr/>
              <a:lstStyle/>
              <a:p>
                <a:pPr marL="0" indent="0">
                  <a:buNone/>
                </a:pPr>
                <a:r>
                  <a:rPr lang="en-US" dirty="0"/>
                  <a:t>Stix </a:t>
                </a:r>
                <a14:m>
                  <m:oMath xmlns:m="http://schemas.openxmlformats.org/officeDocument/2006/math">
                    <m:r>
                      <a:rPr lang="en-US" i="1" dirty="0" smtClean="0">
                        <a:latin typeface="Cambria Math" panose="02040503050406030204" pitchFamily="18" charset="0"/>
                      </a:rPr>
                      <m:t>𝐸</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a:t>
                </a:r>
              </a:p>
            </p:txBody>
          </p:sp>
        </mc:Choice>
        <mc:Fallback>
          <p:sp>
            <p:nvSpPr>
              <p:cNvPr id="3" name="Content Placeholder 2">
                <a:extLst>
                  <a:ext uri="{FF2B5EF4-FFF2-40B4-BE49-F238E27FC236}">
                    <a16:creationId xmlns:a16="http://schemas.microsoft.com/office/drawing/2014/main" id="{AF829FFF-0E19-E8C6-B11B-E74BC9623040}"/>
                  </a:ext>
                </a:extLst>
              </p:cNvPr>
              <p:cNvSpPr>
                <a:spLocks noGrp="1" noRot="1" noChangeAspect="1" noMove="1" noResize="1" noEditPoints="1" noAdjustHandles="1" noChangeArrowheads="1" noChangeShapeType="1" noTextEdit="1"/>
              </p:cNvSpPr>
              <p:nvPr>
                <p:ph idx="1"/>
              </p:nvPr>
            </p:nvSpPr>
            <p:spPr>
              <a:xfrm>
                <a:off x="5293390" y="2125573"/>
                <a:ext cx="1605220" cy="450368"/>
              </a:xfrm>
              <a:blipFill>
                <a:blip r:embed="rId3"/>
                <a:stretch>
                  <a:fillRect l="-6923" t="-17949" r="-1538" b="-35897"/>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B9DF10F2-1A2D-D58D-8456-972750E36910}"/>
                  </a:ext>
                </a:extLst>
              </p:cNvPr>
              <p:cNvSpPr txBox="1">
                <a:spLocks/>
              </p:cNvSpPr>
              <p:nvPr/>
            </p:nvSpPr>
            <p:spPr bwMode="auto">
              <a:xfrm>
                <a:off x="6766830" y="3667463"/>
                <a:ext cx="2093378" cy="450368"/>
              </a:xfrm>
              <a:prstGeom prst="rect">
                <a:avLst/>
              </a:prstGeom>
              <a:noFill/>
              <a:ln w="2857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entury Gothic" panose="020B0502020202020204" pitchFamily="34" charset="0"/>
                  <a:buNone/>
                </a:pPr>
                <a:r>
                  <a:rPr lang="en-US" dirty="0"/>
                  <a:t>MAPS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𝐸</m:t>
                    </m:r>
                    <m:r>
                      <a:rPr lang="en-US" i="1" dirty="0" smtClean="0">
                        <a:latin typeface="Cambria Math" panose="02040503050406030204" pitchFamily="18" charset="0"/>
                      </a:rPr>
                      <m:t>)</m:t>
                    </m:r>
                  </m:oMath>
                </a14:m>
                <a:endParaRPr lang="en-US" dirty="0"/>
              </a:p>
            </p:txBody>
          </p:sp>
        </mc:Choice>
        <mc:Fallback>
          <p:sp>
            <p:nvSpPr>
              <p:cNvPr id="4" name="Content Placeholder 2">
                <a:extLst>
                  <a:ext uri="{FF2B5EF4-FFF2-40B4-BE49-F238E27FC236}">
                    <a16:creationId xmlns:a16="http://schemas.microsoft.com/office/drawing/2014/main" id="{B9DF10F2-1A2D-D58D-8456-972750E36910}"/>
                  </a:ext>
                </a:extLst>
              </p:cNvPr>
              <p:cNvSpPr txBox="1">
                <a:spLocks noRot="1" noChangeAspect="1" noMove="1" noResize="1" noEditPoints="1" noAdjustHandles="1" noChangeArrowheads="1" noChangeShapeType="1" noTextEdit="1"/>
              </p:cNvSpPr>
              <p:nvPr/>
            </p:nvSpPr>
            <p:spPr bwMode="auto">
              <a:xfrm>
                <a:off x="6766830" y="3667463"/>
                <a:ext cx="2093378" cy="450368"/>
              </a:xfrm>
              <a:prstGeom prst="rect">
                <a:avLst/>
              </a:prstGeom>
              <a:blipFill>
                <a:blip r:embed="rId4"/>
                <a:stretch>
                  <a:fillRect l="-5357" t="-21053" b="-36842"/>
                </a:stretch>
              </a:blipFill>
              <a:ln w="28575">
                <a:solidFill>
                  <a:schemeClr val="tx1"/>
                </a:solidFill>
                <a:miter lim="800000"/>
                <a:headEnd/>
                <a:tailEnd/>
              </a:ln>
            </p:spPr>
            <p:txBody>
              <a:bodyPr/>
              <a:lstStyle/>
              <a:p>
                <a:r>
                  <a:rPr lang="en-US">
                    <a:noFill/>
                  </a:rPr>
                  <a:t> </a:t>
                </a:r>
              </a:p>
            </p:txBody>
          </p:sp>
        </mc:Fallback>
      </mc:AlternateContent>
      <p:pic>
        <p:nvPicPr>
          <p:cNvPr id="6" name="Picture 5" descr="A close-up of a graph&#10;&#10;Description automatically generated">
            <a:extLst>
              <a:ext uri="{FF2B5EF4-FFF2-40B4-BE49-F238E27FC236}">
                <a16:creationId xmlns:a16="http://schemas.microsoft.com/office/drawing/2014/main" id="{B197DFA7-F3DC-B4B7-2886-918E9A9653B1}"/>
              </a:ext>
            </a:extLst>
          </p:cNvPr>
          <p:cNvPicPr>
            <a:picLocks noChangeAspect="1"/>
          </p:cNvPicPr>
          <p:nvPr/>
        </p:nvPicPr>
        <p:blipFill>
          <a:blip r:embed="rId5"/>
          <a:stretch>
            <a:fillRect/>
          </a:stretch>
        </p:blipFill>
        <p:spPr>
          <a:xfrm>
            <a:off x="603667" y="3024403"/>
            <a:ext cx="5492333" cy="3559277"/>
          </a:xfrm>
          <a:prstGeom prst="rect">
            <a:avLst/>
          </a:prstGeom>
        </p:spPr>
      </p:pic>
      <p:pic>
        <p:nvPicPr>
          <p:cNvPr id="8" name="Picture 7" descr="A red circle in a grid&#10;&#10;Description automatically generated with medium confidence">
            <a:extLst>
              <a:ext uri="{FF2B5EF4-FFF2-40B4-BE49-F238E27FC236}">
                <a16:creationId xmlns:a16="http://schemas.microsoft.com/office/drawing/2014/main" id="{8404628A-96A1-5DF2-93BD-2DA51709EFF7}"/>
              </a:ext>
            </a:extLst>
          </p:cNvPr>
          <p:cNvPicPr>
            <a:picLocks noChangeAspect="1"/>
          </p:cNvPicPr>
          <p:nvPr/>
        </p:nvPicPr>
        <p:blipFill>
          <a:blip r:embed="rId6"/>
          <a:stretch>
            <a:fillRect/>
          </a:stretch>
        </p:blipFill>
        <p:spPr>
          <a:xfrm>
            <a:off x="6445036" y="4683385"/>
            <a:ext cx="5492333" cy="1762124"/>
          </a:xfrm>
          <a:prstGeom prst="rect">
            <a:avLst/>
          </a:prstGeom>
        </p:spPr>
      </p:pic>
      <p:pic>
        <p:nvPicPr>
          <p:cNvPr id="9" name="Picture 8">
            <a:extLst>
              <a:ext uri="{FF2B5EF4-FFF2-40B4-BE49-F238E27FC236}">
                <a16:creationId xmlns:a16="http://schemas.microsoft.com/office/drawing/2014/main" id="{D2CD7972-C125-7629-3467-E6B4A2A1DAAD}"/>
              </a:ext>
            </a:extLst>
          </p:cNvPr>
          <p:cNvPicPr>
            <a:picLocks noChangeAspect="1"/>
          </p:cNvPicPr>
          <p:nvPr/>
        </p:nvPicPr>
        <p:blipFill rotWithShape="1">
          <a:blip r:embed="rId7">
            <a:extLst>
              <a:ext uri="{28A0092B-C50C-407E-A947-70E740481C1C}">
                <a14:useLocalDpi xmlns:a14="http://schemas.microsoft.com/office/drawing/2010/main" val="0"/>
              </a:ext>
            </a:extLst>
          </a:blip>
          <a:srcRect t="5012"/>
          <a:stretch/>
        </p:blipFill>
        <p:spPr bwMode="auto">
          <a:xfrm>
            <a:off x="8887450" y="1247304"/>
            <a:ext cx="3049919" cy="3619423"/>
          </a:xfrm>
          <a:prstGeom prst="rect">
            <a:avLst/>
          </a:prstGeom>
          <a:noFill/>
          <a:ln>
            <a:noFill/>
          </a:ln>
          <a:extLst>
            <a:ext uri="{53640926-AAD7-44D8-BBD7-CCE9431645EC}">
              <a14:shadowObscured xmlns:a14="http://schemas.microsoft.com/office/drawing/2010/main"/>
            </a:ext>
          </a:extLst>
        </p:spPr>
      </p:pic>
      <p:pic>
        <p:nvPicPr>
          <p:cNvPr id="11" name="Picture 10" descr="A red sphere with blue and red squares&#10;&#10;Description automatically generated">
            <a:extLst>
              <a:ext uri="{FF2B5EF4-FFF2-40B4-BE49-F238E27FC236}">
                <a16:creationId xmlns:a16="http://schemas.microsoft.com/office/drawing/2014/main" id="{B0E77B08-D9EE-FD58-6167-FE71DE173B7C}"/>
              </a:ext>
            </a:extLst>
          </p:cNvPr>
          <p:cNvPicPr>
            <a:picLocks noChangeAspect="1"/>
          </p:cNvPicPr>
          <p:nvPr/>
        </p:nvPicPr>
        <p:blipFill>
          <a:blip r:embed="rId8"/>
          <a:stretch>
            <a:fillRect/>
          </a:stretch>
        </p:blipFill>
        <p:spPr>
          <a:xfrm>
            <a:off x="528279" y="1681644"/>
            <a:ext cx="1074379" cy="1053194"/>
          </a:xfrm>
          <a:prstGeom prst="rect">
            <a:avLst/>
          </a:prstGeom>
        </p:spPr>
      </p:pic>
      <p:sp>
        <p:nvSpPr>
          <p:cNvPr id="12" name="TextBox 11">
            <a:extLst>
              <a:ext uri="{FF2B5EF4-FFF2-40B4-BE49-F238E27FC236}">
                <a16:creationId xmlns:a16="http://schemas.microsoft.com/office/drawing/2014/main" id="{D0384AD0-4683-01A1-2FCB-81B144D44039}"/>
              </a:ext>
            </a:extLst>
          </p:cNvPr>
          <p:cNvSpPr txBox="1"/>
          <p:nvPr/>
        </p:nvSpPr>
        <p:spPr>
          <a:xfrm>
            <a:off x="1587685" y="2254707"/>
            <a:ext cx="2761953" cy="480131"/>
          </a:xfrm>
          <a:prstGeom prst="rect">
            <a:avLst/>
          </a:prstGeom>
          <a:noFill/>
        </p:spPr>
        <p:txBody>
          <a:bodyPr wrap="square" rtlCol="0">
            <a:spAutoFit/>
          </a:bodyPr>
          <a:lstStyle/>
          <a:p>
            <a:pPr algn="l">
              <a:lnSpc>
                <a:spcPct val="90000"/>
              </a:lnSpc>
            </a:pPr>
            <a:r>
              <a:rPr lang="en-US" sz="1400" dirty="0">
                <a:latin typeface="+mn-lt"/>
              </a:rPr>
              <a:t>MFEM C++ library for finite element methods</a:t>
            </a:r>
          </a:p>
        </p:txBody>
      </p:sp>
      <p:sp>
        <p:nvSpPr>
          <p:cNvPr id="14" name="Curved Down Arrow 13">
            <a:extLst>
              <a:ext uri="{FF2B5EF4-FFF2-40B4-BE49-F238E27FC236}">
                <a16:creationId xmlns:a16="http://schemas.microsoft.com/office/drawing/2014/main" id="{672F933B-553B-8A24-3091-52F09CCDE8C5}"/>
              </a:ext>
            </a:extLst>
          </p:cNvPr>
          <p:cNvSpPr/>
          <p:nvPr/>
        </p:nvSpPr>
        <p:spPr>
          <a:xfrm rot="13988694">
            <a:off x="5003536" y="3300459"/>
            <a:ext cx="1897000" cy="424592"/>
          </a:xfrm>
          <a:prstGeom prst="curvedDown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Curved Down Arrow 14">
            <a:extLst>
              <a:ext uri="{FF2B5EF4-FFF2-40B4-BE49-F238E27FC236}">
                <a16:creationId xmlns:a16="http://schemas.microsoft.com/office/drawing/2014/main" id="{8CB84987-D26D-7C15-BB8F-AA578C4130F8}"/>
              </a:ext>
            </a:extLst>
          </p:cNvPr>
          <p:cNvSpPr/>
          <p:nvPr/>
        </p:nvSpPr>
        <p:spPr>
          <a:xfrm rot="3026942">
            <a:off x="6893862" y="2605716"/>
            <a:ext cx="1897000" cy="424592"/>
          </a:xfrm>
          <a:prstGeom prst="curvedDown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216100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F9DC-27A1-716D-8B13-3C9112E5E713}"/>
              </a:ext>
            </a:extLst>
          </p:cNvPr>
          <p:cNvSpPr>
            <a:spLocks noGrp="1"/>
          </p:cNvSpPr>
          <p:nvPr>
            <p:ph type="title"/>
          </p:nvPr>
        </p:nvSpPr>
        <p:spPr>
          <a:xfrm>
            <a:off x="429767" y="274320"/>
            <a:ext cx="11430000" cy="978729"/>
          </a:xfrm>
        </p:spPr>
        <p:txBody>
          <a:bodyPr/>
          <a:lstStyle/>
          <a:p>
            <a:r>
              <a:rPr lang="en-US" dirty="0"/>
              <a:t>Plasma waves in a cold (or any temp!) plasma are complex and dynamic</a:t>
            </a:r>
          </a:p>
        </p:txBody>
      </p:sp>
      <p:sp>
        <p:nvSpPr>
          <p:cNvPr id="3" name="Content Placeholder 2">
            <a:extLst>
              <a:ext uri="{FF2B5EF4-FFF2-40B4-BE49-F238E27FC236}">
                <a16:creationId xmlns:a16="http://schemas.microsoft.com/office/drawing/2014/main" id="{39EB9858-940A-47DB-0713-3343491B9011}"/>
              </a:ext>
            </a:extLst>
          </p:cNvPr>
          <p:cNvSpPr>
            <a:spLocks noGrp="1"/>
          </p:cNvSpPr>
          <p:nvPr>
            <p:ph idx="1"/>
          </p:nvPr>
        </p:nvSpPr>
        <p:spPr>
          <a:xfrm>
            <a:off x="558274" y="1424177"/>
            <a:ext cx="11301493" cy="4009646"/>
          </a:xfrm>
        </p:spPr>
        <p:txBody>
          <a:bodyPr/>
          <a:lstStyle/>
          <a:p>
            <a:r>
              <a:rPr lang="en-US" dirty="0"/>
              <a:t>But that’s what makes them so fun…</a:t>
            </a:r>
          </a:p>
          <a:p>
            <a:r>
              <a:rPr lang="en-US" dirty="0"/>
              <a:t>We focused mostly on cold plasma wave propagation, but there are many other types of plasma in magnetically confined fusion devices, e.g., kinetic plasmas.</a:t>
            </a:r>
          </a:p>
          <a:p>
            <a:r>
              <a:rPr lang="en-US" dirty="0"/>
              <a:t>There are also many nonlinear </a:t>
            </a:r>
            <a:br>
              <a:rPr lang="en-US" dirty="0"/>
            </a:br>
            <a:r>
              <a:rPr lang="en-US" dirty="0"/>
              <a:t>effects, examples being RF </a:t>
            </a:r>
            <a:br>
              <a:rPr lang="en-US" dirty="0"/>
            </a:br>
            <a:r>
              <a:rPr lang="en-US" dirty="0"/>
              <a:t>rectified sheath potentials, </a:t>
            </a:r>
            <a:br>
              <a:rPr lang="en-US" dirty="0"/>
            </a:br>
            <a:r>
              <a:rPr lang="en-US" dirty="0"/>
              <a:t>ponderomotive drifts, EXB </a:t>
            </a:r>
            <a:br>
              <a:rPr lang="en-US" dirty="0"/>
            </a:br>
            <a:r>
              <a:rPr lang="en-US" dirty="0"/>
              <a:t>drifts…</a:t>
            </a:r>
          </a:p>
          <a:p>
            <a:pPr lvl="1"/>
            <a:r>
              <a:rPr lang="en-US" dirty="0"/>
              <a:t>We didn’t get into the </a:t>
            </a:r>
            <a:r>
              <a:rPr lang="en-US" dirty="0" err="1"/>
              <a:t>maths</a:t>
            </a:r>
            <a:r>
              <a:rPr lang="en-US" dirty="0"/>
              <a:t> </a:t>
            </a:r>
            <a:br>
              <a:rPr lang="en-US" dirty="0"/>
            </a:br>
            <a:r>
              <a:rPr lang="en-US" dirty="0"/>
              <a:t>for those, it can be quite </a:t>
            </a:r>
            <a:br>
              <a:rPr lang="en-US" dirty="0"/>
            </a:br>
            <a:r>
              <a:rPr lang="en-US" dirty="0"/>
              <a:t>challenging.</a:t>
            </a:r>
          </a:p>
          <a:p>
            <a:pPr lvl="1"/>
            <a:endParaRPr lang="en-US" dirty="0"/>
          </a:p>
        </p:txBody>
      </p:sp>
      <p:pic>
        <p:nvPicPr>
          <p:cNvPr id="4" name="Picture 2">
            <a:extLst>
              <a:ext uri="{FF2B5EF4-FFF2-40B4-BE49-F238E27FC236}">
                <a16:creationId xmlns:a16="http://schemas.microsoft.com/office/drawing/2014/main" id="{A20D0A43-E1B5-7433-E2C1-8DE9159C6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19" r="29341" b="9076"/>
          <a:stretch/>
        </p:blipFill>
        <p:spPr bwMode="auto">
          <a:xfrm>
            <a:off x="9883952" y="3568288"/>
            <a:ext cx="2108048" cy="3097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solar system&#10;&#10;Description automatically generated">
            <a:extLst>
              <a:ext uri="{FF2B5EF4-FFF2-40B4-BE49-F238E27FC236}">
                <a16:creationId xmlns:a16="http://schemas.microsoft.com/office/drawing/2014/main" id="{78E0838B-6983-C166-D398-F5B11F3CABB4}"/>
              </a:ext>
            </a:extLst>
          </p:cNvPr>
          <p:cNvPicPr>
            <a:picLocks noChangeAspect="1"/>
          </p:cNvPicPr>
          <p:nvPr/>
        </p:nvPicPr>
        <p:blipFill>
          <a:blip r:embed="rId4"/>
          <a:stretch>
            <a:fillRect/>
          </a:stretch>
        </p:blipFill>
        <p:spPr>
          <a:xfrm flipH="1">
            <a:off x="6096000" y="3913379"/>
            <a:ext cx="3528421" cy="2581771"/>
          </a:xfrm>
          <a:prstGeom prst="rect">
            <a:avLst/>
          </a:prstGeom>
        </p:spPr>
      </p:pic>
    </p:spTree>
    <p:extLst>
      <p:ext uri="{BB962C8B-B14F-4D97-AF65-F5344CB8AC3E}">
        <p14:creationId xmlns:p14="http://schemas.microsoft.com/office/powerpoint/2010/main" val="2283522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13B5-5FCA-868F-2AEF-50ADCE260476}"/>
              </a:ext>
            </a:extLst>
          </p:cNvPr>
          <p:cNvSpPr>
            <a:spLocks noGrp="1"/>
          </p:cNvSpPr>
          <p:nvPr>
            <p:ph type="title"/>
          </p:nvPr>
        </p:nvSpPr>
        <p:spPr/>
        <p:txBody>
          <a:bodyPr/>
          <a:lstStyle/>
          <a:p>
            <a:r>
              <a:rPr lang="en-US" dirty="0" err="1"/>
              <a:t>Polarisation</a:t>
            </a:r>
            <a:r>
              <a:rPr lang="en-US" dirty="0"/>
              <a:t> of the modes at the ion cyclotron resonance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BF4FB87-5D67-D408-DF50-444DBF756076}"/>
                  </a:ext>
                </a:extLst>
              </p:cNvPr>
              <p:cNvSpPr>
                <a:spLocks noGrp="1"/>
              </p:cNvSpPr>
              <p:nvPr>
                <p:ph idx="1"/>
              </p:nvPr>
            </p:nvSpPr>
            <p:spPr/>
            <p:txBody>
              <a:bodyPr/>
              <a:lstStyle/>
              <a:p>
                <a:r>
                  <a:rPr lang="en-US" dirty="0"/>
                  <a:t>Ion cyclotron gyromotion is left circular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m:t>
                        </m:r>
                      </m:sub>
                    </m:sSub>
                  </m:oMath>
                </a14:m>
                <a:r>
                  <a:rPr lang="en-US" dirty="0"/>
                  <a:t>).</a:t>
                </a:r>
              </a:p>
              <a:p>
                <a:r>
                  <a:rPr lang="en-US" dirty="0"/>
                  <a:t>We can use the dispersion relation to determine a wave’s </a:t>
                </a:r>
                <a:r>
                  <a:rPr lang="en-US" dirty="0" err="1"/>
                  <a:t>polarisation</a:t>
                </a:r>
                <a:endParaRPr lang="en-US" dirty="0"/>
              </a:p>
              <a:p>
                <a:r>
                  <a:rPr lang="en-US" dirty="0"/>
                  <a:t>For both branches of the ICRF cold plasma waves,</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d>
                            <m:dPr>
                              <m:ctrlPr>
                                <a:rPr lang="en-US"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𝑦</m:t>
                                      </m:r>
                                    </m:sub>
                                  </m:sSub>
                                </m:num>
                                <m:den>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𝑥</m:t>
                                      </m:r>
                                    </m:sub>
                                  </m:sSub>
                                </m:den>
                              </m:f>
                            </m:e>
                          </m:d>
                        </m:e>
                        <m:sub>
                          <m:r>
                            <a:rPr lang="en-US" b="0" i="1" smtClean="0">
                              <a:latin typeface="Cambria Math" panose="02040503050406030204" pitchFamily="18" charset="0"/>
                            </a:rPr>
                            <m:t>𝐹</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𝑖𝑆</m:t>
                          </m:r>
                        </m:num>
                        <m:den>
                          <m:r>
                            <a:rPr lang="en-US" b="0" i="1" smtClean="0">
                              <a:latin typeface="Cambria Math" panose="02040503050406030204" pitchFamily="18" charset="0"/>
                            </a:rPr>
                            <m:t>𝐷</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→0     ;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𝑦</m:t>
                                      </m:r>
                                    </m:sub>
                                  </m:sSub>
                                </m:num>
                                <m:den>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𝑥</m:t>
                                      </m:r>
                                    </m:sub>
                                  </m:sSub>
                                </m:den>
                              </m:f>
                            </m:e>
                          </m:d>
                        </m:e>
                        <m:sub>
                          <m:r>
                            <a:rPr lang="en-US" b="0" i="1" smtClean="0">
                              <a:latin typeface="Cambria Math" panose="02040503050406030204" pitchFamily="18" charset="0"/>
                            </a:rPr>
                            <m:t>𝑆</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𝑖</m:t>
                          </m:r>
                          <m:r>
                            <a:rPr lang="en-US" b="0" i="1" smtClean="0">
                              <a:latin typeface="Cambria Math" panose="02040503050406030204" pitchFamily="18" charset="0"/>
                            </a:rPr>
                            <m:t>𝐷</m:t>
                          </m:r>
                        </m:num>
                        <m:den>
                          <m:r>
                            <a:rPr lang="en-US" b="0" i="1" smtClean="0">
                              <a:latin typeface="Cambria Math" panose="02040503050406030204" pitchFamily="18" charset="0"/>
                            </a:rPr>
                            <m:t>𝑆</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→0</m:t>
                      </m:r>
                    </m:oMath>
                  </m:oMathPara>
                </a14:m>
                <a:endParaRPr lang="en-US" dirty="0"/>
              </a:p>
            </p:txBody>
          </p:sp>
        </mc:Choice>
        <mc:Fallback>
          <p:sp>
            <p:nvSpPr>
              <p:cNvPr id="3" name="Content Placeholder 2">
                <a:extLst>
                  <a:ext uri="{FF2B5EF4-FFF2-40B4-BE49-F238E27FC236}">
                    <a16:creationId xmlns:a16="http://schemas.microsoft.com/office/drawing/2014/main" id="{DBF4FB87-5D67-D408-DF50-444DBF756076}"/>
                  </a:ext>
                </a:extLst>
              </p:cNvPr>
              <p:cNvSpPr>
                <a:spLocks noGrp="1" noRot="1" noChangeAspect="1" noMove="1" noResize="1" noEditPoints="1" noAdjustHandles="1" noChangeArrowheads="1" noChangeShapeType="1" noTextEdit="1"/>
              </p:cNvSpPr>
              <p:nvPr>
                <p:ph idx="1"/>
              </p:nvPr>
            </p:nvSpPr>
            <p:spPr>
              <a:blipFill>
                <a:blip r:embed="rId2"/>
                <a:stretch>
                  <a:fillRect l="-888" t="-2821"/>
                </a:stretch>
              </a:blipFill>
            </p:spPr>
            <p:txBody>
              <a:bodyPr/>
              <a:lstStyle/>
              <a:p>
                <a:r>
                  <a:rPr lang="en-US">
                    <a:noFill/>
                  </a:rPr>
                  <a:t> </a:t>
                </a:r>
              </a:p>
            </p:txBody>
          </p:sp>
        </mc:Fallback>
      </mc:AlternateContent>
    </p:spTree>
    <p:extLst>
      <p:ext uri="{BB962C8B-B14F-4D97-AF65-F5344CB8AC3E}">
        <p14:creationId xmlns:p14="http://schemas.microsoft.com/office/powerpoint/2010/main" val="392408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0750-5973-668D-FD93-AF2E94781D72}"/>
              </a:ext>
            </a:extLst>
          </p:cNvPr>
          <p:cNvSpPr>
            <a:spLocks noGrp="1"/>
          </p:cNvSpPr>
          <p:nvPr>
            <p:ph type="title"/>
          </p:nvPr>
        </p:nvSpPr>
        <p:spPr/>
        <p:txBody>
          <a:bodyPr/>
          <a:lstStyle/>
          <a:p>
            <a:r>
              <a:rPr lang="en-US" dirty="0"/>
              <a:t>On that note, a word of encouragement before we start</a:t>
            </a:r>
          </a:p>
        </p:txBody>
      </p:sp>
      <p:pic>
        <p:nvPicPr>
          <p:cNvPr id="7" name="Picture 6" descr="Cartoon yellow cartoon character with black eyes&#10;&#10;Description automatically generated">
            <a:extLst>
              <a:ext uri="{FF2B5EF4-FFF2-40B4-BE49-F238E27FC236}">
                <a16:creationId xmlns:a16="http://schemas.microsoft.com/office/drawing/2014/main" id="{8701F5FD-4012-6AE7-B50C-ADCA7577E4D8}"/>
              </a:ext>
            </a:extLst>
          </p:cNvPr>
          <p:cNvPicPr>
            <a:picLocks noChangeAspect="1"/>
          </p:cNvPicPr>
          <p:nvPr/>
        </p:nvPicPr>
        <p:blipFill>
          <a:blip r:embed="rId3"/>
          <a:stretch>
            <a:fillRect/>
          </a:stretch>
        </p:blipFill>
        <p:spPr>
          <a:xfrm>
            <a:off x="1899106" y="1553498"/>
            <a:ext cx="8393788" cy="4710438"/>
          </a:xfrm>
          <a:prstGeom prst="rect">
            <a:avLst/>
          </a:prstGeom>
        </p:spPr>
      </p:pic>
    </p:spTree>
    <p:extLst>
      <p:ext uri="{BB962C8B-B14F-4D97-AF65-F5344CB8AC3E}">
        <p14:creationId xmlns:p14="http://schemas.microsoft.com/office/powerpoint/2010/main" val="168465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41CE9-9DEA-0683-D9C9-8AE3D8295126}"/>
              </a:ext>
            </a:extLst>
          </p:cNvPr>
          <p:cNvSpPr>
            <a:spLocks noGrp="1"/>
          </p:cNvSpPr>
          <p:nvPr>
            <p:ph type="title"/>
          </p:nvPr>
        </p:nvSpPr>
        <p:spPr/>
        <p:txBody>
          <a:bodyPr/>
          <a:lstStyle/>
          <a:p>
            <a:r>
              <a:rPr lang="en-US" dirty="0"/>
              <a:t>Wave-particle resonant interactions</a:t>
            </a:r>
          </a:p>
        </p:txBody>
      </p:sp>
      <p:sp>
        <p:nvSpPr>
          <p:cNvPr id="3" name="Content Placeholder 2">
            <a:extLst>
              <a:ext uri="{FF2B5EF4-FFF2-40B4-BE49-F238E27FC236}">
                <a16:creationId xmlns:a16="http://schemas.microsoft.com/office/drawing/2014/main" id="{613E772C-0FDF-D9AF-C704-AE0583039A3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9549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4EDD-A7F2-8F84-D60E-E7BE21600DD0}"/>
              </a:ext>
            </a:extLst>
          </p:cNvPr>
          <p:cNvSpPr>
            <a:spLocks noGrp="1"/>
          </p:cNvSpPr>
          <p:nvPr>
            <p:ph type="title"/>
          </p:nvPr>
        </p:nvSpPr>
        <p:spPr>
          <a:xfrm>
            <a:off x="331446" y="2450271"/>
            <a:ext cx="5413469" cy="978729"/>
          </a:xfrm>
        </p:spPr>
        <p:txBody>
          <a:bodyPr/>
          <a:lstStyle/>
          <a:p>
            <a:r>
              <a:rPr lang="en-US" b="1" dirty="0"/>
              <a:t>Alright enough about me, onto the waves!!</a:t>
            </a:r>
          </a:p>
        </p:txBody>
      </p:sp>
    </p:spTree>
    <p:extLst>
      <p:ext uri="{BB962C8B-B14F-4D97-AF65-F5344CB8AC3E}">
        <p14:creationId xmlns:p14="http://schemas.microsoft.com/office/powerpoint/2010/main" val="22398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BDA8C-8315-3ABE-4977-7AE5EDFB57B5}"/>
              </a:ext>
            </a:extLst>
          </p:cNvPr>
          <p:cNvSpPr>
            <a:spLocks noGrp="1"/>
          </p:cNvSpPr>
          <p:nvPr>
            <p:ph type="title"/>
          </p:nvPr>
        </p:nvSpPr>
        <p:spPr>
          <a:xfrm>
            <a:off x="259078" y="190836"/>
            <a:ext cx="12408410" cy="978729"/>
          </a:xfrm>
        </p:spPr>
        <p:txBody>
          <a:bodyPr/>
          <a:lstStyle/>
          <a:p>
            <a:r>
              <a:rPr lang="en-US" dirty="0"/>
              <a:t>Understanding plasma waves is important for many reasons</a:t>
            </a:r>
          </a:p>
        </p:txBody>
      </p:sp>
      <p:sp>
        <p:nvSpPr>
          <p:cNvPr id="3" name="Content Placeholder 2">
            <a:extLst>
              <a:ext uri="{FF2B5EF4-FFF2-40B4-BE49-F238E27FC236}">
                <a16:creationId xmlns:a16="http://schemas.microsoft.com/office/drawing/2014/main" id="{AC6ADE6C-34BA-7F11-2C08-0EB2532ACA18}"/>
              </a:ext>
            </a:extLst>
          </p:cNvPr>
          <p:cNvSpPr>
            <a:spLocks noGrp="1"/>
          </p:cNvSpPr>
          <p:nvPr>
            <p:ph idx="1"/>
          </p:nvPr>
        </p:nvSpPr>
        <p:spPr>
          <a:xfrm>
            <a:off x="770450" y="903873"/>
            <a:ext cx="3654553" cy="519635"/>
          </a:xfrm>
          <a:solidFill>
            <a:schemeClr val="accent1">
              <a:lumMod val="40000"/>
              <a:lumOff val="60000"/>
            </a:schemeClr>
          </a:solidFill>
          <a:ln>
            <a:solidFill>
              <a:schemeClr val="accent1">
                <a:lumMod val="50000"/>
              </a:schemeClr>
            </a:solidFill>
          </a:ln>
        </p:spPr>
        <p:txBody>
          <a:bodyPr/>
          <a:lstStyle/>
          <a:p>
            <a:r>
              <a:rPr lang="en-US" dirty="0"/>
              <a:t>Communication</a:t>
            </a:r>
          </a:p>
        </p:txBody>
      </p:sp>
      <p:pic>
        <p:nvPicPr>
          <p:cNvPr id="5" name="Picture 4" descr="A cartoon of a planet earth with a satellite and a satellite&#10;&#10;Description automatically generated with medium confidence">
            <a:extLst>
              <a:ext uri="{FF2B5EF4-FFF2-40B4-BE49-F238E27FC236}">
                <a16:creationId xmlns:a16="http://schemas.microsoft.com/office/drawing/2014/main" id="{14A1991A-1949-2B06-4EEC-B3178611B0CD}"/>
              </a:ext>
            </a:extLst>
          </p:cNvPr>
          <p:cNvPicPr>
            <a:picLocks noChangeAspect="1"/>
          </p:cNvPicPr>
          <p:nvPr/>
        </p:nvPicPr>
        <p:blipFill>
          <a:blip r:embed="rId3"/>
          <a:stretch>
            <a:fillRect/>
          </a:stretch>
        </p:blipFill>
        <p:spPr>
          <a:xfrm>
            <a:off x="770451" y="1601660"/>
            <a:ext cx="3997886" cy="2015955"/>
          </a:xfrm>
          <a:prstGeom prst="rect">
            <a:avLst/>
          </a:prstGeom>
        </p:spPr>
      </p:pic>
      <p:pic>
        <p:nvPicPr>
          <p:cNvPr id="7" name="Picture 6" descr="A diagram of a wave&#10;&#10;Description automatically generated">
            <a:extLst>
              <a:ext uri="{FF2B5EF4-FFF2-40B4-BE49-F238E27FC236}">
                <a16:creationId xmlns:a16="http://schemas.microsoft.com/office/drawing/2014/main" id="{A43C441E-E307-76C3-5E8B-F1D30CAD21B9}"/>
              </a:ext>
            </a:extLst>
          </p:cNvPr>
          <p:cNvPicPr>
            <a:picLocks noChangeAspect="1"/>
          </p:cNvPicPr>
          <p:nvPr/>
        </p:nvPicPr>
        <p:blipFill>
          <a:blip r:embed="rId4"/>
          <a:stretch>
            <a:fillRect/>
          </a:stretch>
        </p:blipFill>
        <p:spPr>
          <a:xfrm>
            <a:off x="914357" y="4487058"/>
            <a:ext cx="3901948" cy="2367937"/>
          </a:xfrm>
          <a:prstGeom prst="rect">
            <a:avLst/>
          </a:prstGeom>
        </p:spPr>
      </p:pic>
      <p:sp>
        <p:nvSpPr>
          <p:cNvPr id="8" name="Content Placeholder 2">
            <a:extLst>
              <a:ext uri="{FF2B5EF4-FFF2-40B4-BE49-F238E27FC236}">
                <a16:creationId xmlns:a16="http://schemas.microsoft.com/office/drawing/2014/main" id="{38F52858-961F-7A7E-6B6A-4DC75C40DBE0}"/>
              </a:ext>
            </a:extLst>
          </p:cNvPr>
          <p:cNvSpPr txBox="1">
            <a:spLocks/>
          </p:cNvSpPr>
          <p:nvPr/>
        </p:nvSpPr>
        <p:spPr bwMode="auto">
          <a:xfrm>
            <a:off x="770450" y="3841287"/>
            <a:ext cx="4189761" cy="519634"/>
          </a:xfrm>
          <a:prstGeom prst="rect">
            <a:avLst/>
          </a:prstGeom>
          <a:solidFill>
            <a:schemeClr val="accent1">
              <a:lumMod val="40000"/>
              <a:lumOff val="60000"/>
            </a:schemeClr>
          </a:solidFill>
          <a:ln w="9525">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Geomagnetic storms</a:t>
            </a:r>
          </a:p>
        </p:txBody>
      </p:sp>
      <p:sp>
        <p:nvSpPr>
          <p:cNvPr id="9" name="Content Placeholder 2">
            <a:extLst>
              <a:ext uri="{FF2B5EF4-FFF2-40B4-BE49-F238E27FC236}">
                <a16:creationId xmlns:a16="http://schemas.microsoft.com/office/drawing/2014/main" id="{E2564C16-651B-F872-499A-BCD67B53EDCB}"/>
              </a:ext>
            </a:extLst>
          </p:cNvPr>
          <p:cNvSpPr txBox="1">
            <a:spLocks/>
          </p:cNvSpPr>
          <p:nvPr/>
        </p:nvSpPr>
        <p:spPr bwMode="auto">
          <a:xfrm>
            <a:off x="5449820" y="2851766"/>
            <a:ext cx="3340314" cy="1715434"/>
          </a:xfrm>
          <a:prstGeom prst="rect">
            <a:avLst/>
          </a:prstGeom>
          <a:solidFill>
            <a:schemeClr val="accent1">
              <a:lumMod val="40000"/>
              <a:lumOff val="60000"/>
            </a:schemeClr>
          </a:solidFill>
          <a:ln w="9525">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dirty="0"/>
              <a:t>And, of course, heating and current drive in fusion plasmas!</a:t>
            </a:r>
          </a:p>
        </p:txBody>
      </p:sp>
      <p:pic>
        <p:nvPicPr>
          <p:cNvPr id="10" name="Picture 2">
            <a:extLst>
              <a:ext uri="{FF2B5EF4-FFF2-40B4-BE49-F238E27FC236}">
                <a16:creationId xmlns:a16="http://schemas.microsoft.com/office/drawing/2014/main" id="{21EC1B4F-DFC2-5EB5-AE84-34A431F8A3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019" r="29341" b="9076"/>
          <a:stretch/>
        </p:blipFill>
        <p:spPr bwMode="auto">
          <a:xfrm>
            <a:off x="8982009" y="1423508"/>
            <a:ext cx="3111021" cy="457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92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6862-33A2-616D-E248-9AC29F5823C8}"/>
              </a:ext>
            </a:extLst>
          </p:cNvPr>
          <p:cNvSpPr>
            <a:spLocks noGrp="1"/>
          </p:cNvSpPr>
          <p:nvPr>
            <p:ph type="title"/>
          </p:nvPr>
        </p:nvSpPr>
        <p:spPr/>
        <p:txBody>
          <a:bodyPr/>
          <a:lstStyle/>
          <a:p>
            <a:r>
              <a:rPr lang="en-US" dirty="0"/>
              <a:t>Plasma </a:t>
            </a:r>
            <a:r>
              <a:rPr lang="en-US" b="1" dirty="0">
                <a:solidFill>
                  <a:schemeClr val="bg1"/>
                </a:solidFill>
                <a:highlight>
                  <a:srgbClr val="008080"/>
                </a:highlight>
              </a:rPr>
              <a:t>waves</a:t>
            </a:r>
            <a:r>
              <a:rPr lang="en-US" dirty="0"/>
              <a:t>: let’s go back to basics…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C35D2E3-CBCA-92F1-7625-37827C6961C0}"/>
                  </a:ext>
                </a:extLst>
              </p:cNvPr>
              <p:cNvSpPr>
                <a:spLocks noGrp="1"/>
              </p:cNvSpPr>
              <p:nvPr>
                <p:ph idx="1"/>
              </p:nvPr>
            </p:nvSpPr>
            <p:spPr>
              <a:xfrm>
                <a:off x="429767" y="1251399"/>
                <a:ext cx="5847941" cy="4047778"/>
              </a:xfrm>
            </p:spPr>
            <p:txBody>
              <a:bodyPr/>
              <a:lstStyle/>
              <a:p>
                <a:r>
                  <a:rPr lang="en-US" dirty="0"/>
                  <a:t>How do we describe waves?</a:t>
                </a:r>
              </a:p>
              <a:p>
                <a:pPr lvl="1">
                  <a:buFont typeface="Wingdings" pitchFamily="2" charset="2"/>
                  <a:buChar char="Ø"/>
                </a:pPr>
                <a:r>
                  <a:rPr lang="en-US" dirty="0"/>
                  <a:t>Amplitude</a:t>
                </a:r>
              </a:p>
              <a:p>
                <a:pPr lvl="1">
                  <a:buFont typeface="Wingdings" pitchFamily="2" charset="2"/>
                  <a:buChar char="Ø"/>
                </a:pPr>
                <a:r>
                  <a:rPr lang="en-US" dirty="0"/>
                  <a:t>Wavelength </a:t>
                </a:r>
                <a14:m>
                  <m:oMath xmlns:m="http://schemas.openxmlformats.org/officeDocument/2006/math">
                    <m:r>
                      <a:rPr lang="en-US" b="0" i="1" smtClean="0">
                        <a:latin typeface="Cambria Math" panose="02040503050406030204" pitchFamily="18" charset="0"/>
                        <a:ea typeface="Cambria Math" panose="02040503050406030204" pitchFamily="18" charset="0"/>
                      </a:rPr>
                      <m:t>𝜆</m:t>
                    </m:r>
                  </m:oMath>
                </a14:m>
                <a:endParaRPr lang="en-US" dirty="0"/>
              </a:p>
              <a:p>
                <a:pPr lvl="2">
                  <a:buFont typeface="Wingdings" pitchFamily="2" charset="2"/>
                  <a:buChar char="Ø"/>
                </a:pPr>
                <a:r>
                  <a:rPr lang="en-US" dirty="0"/>
                  <a:t>Wavenumber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oMath>
                </a14:m>
                <a:endParaRPr lang="en-US" dirty="0"/>
              </a:p>
              <a:p>
                <a:pPr lvl="1">
                  <a:buFont typeface="Wingdings" pitchFamily="2" charset="2"/>
                  <a:buChar char="Ø"/>
                </a:pPr>
                <a:r>
                  <a:rPr lang="en-US" dirty="0"/>
                  <a:t>Frequency </a:t>
                </a:r>
                <a14:m>
                  <m:oMath xmlns:m="http://schemas.openxmlformats.org/officeDocument/2006/math">
                    <m:r>
                      <a:rPr lang="en-US" b="0" i="1" smtClean="0">
                        <a:latin typeface="Cambria Math" panose="02040503050406030204" pitchFamily="18" charset="0"/>
                        <a:ea typeface="Cambria Math" panose="02040503050406030204" pitchFamily="18" charset="0"/>
                      </a:rPr>
                      <m:t>𝑓</m:t>
                    </m:r>
                  </m:oMath>
                </a14:m>
                <a:endParaRPr lang="en-US" dirty="0"/>
              </a:p>
              <a:p>
                <a:pPr lvl="2">
                  <a:buFont typeface="Wingdings" pitchFamily="2" charset="2"/>
                  <a:buChar char="Ø"/>
                </a:pPr>
                <a:r>
                  <a:rPr lang="en-US" dirty="0">
                    <a:ea typeface="Cambria Math" panose="02040503050406030204" pitchFamily="18" charset="0"/>
                  </a:rPr>
                  <a:t>Angular frequency </a:t>
                </a:r>
                <a14:m>
                  <m:oMath xmlns:m="http://schemas.openxmlformats.org/officeDocument/2006/math">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𝑓</m:t>
                    </m:r>
                  </m:oMath>
                </a14:m>
                <a:endParaRPr lang="en-US" dirty="0"/>
              </a:p>
              <a:p>
                <a:pPr lvl="1">
                  <a:buFont typeface="Wingdings" pitchFamily="2" charset="2"/>
                  <a:buChar char="Ø"/>
                </a:pPr>
                <a:r>
                  <a:rPr lang="en-US" dirty="0"/>
                  <a:t>Velocity:</a:t>
                </a:r>
              </a:p>
              <a:p>
                <a:pPr lvl="2">
                  <a:buFont typeface="Wingdings" pitchFamily="2" charset="2"/>
                  <a:buChar char="Ø"/>
                </a:pPr>
                <a:r>
                  <a:rPr lang="en-US" dirty="0"/>
                  <a:t>Phase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𝜑</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𝜔</m:t>
                        </m:r>
                      </m:num>
                      <m:den>
                        <m:r>
                          <a:rPr lang="en-US" i="1">
                            <a:latin typeface="Cambria Math" panose="02040503050406030204" pitchFamily="18" charset="0"/>
                            <a:ea typeface="Cambria Math" panose="02040503050406030204" pitchFamily="18" charset="0"/>
                          </a:rPr>
                          <m:t>𝑘</m:t>
                        </m:r>
                      </m:den>
                    </m:f>
                  </m:oMath>
                </a14:m>
                <a:r>
                  <a:rPr lang="en-US" dirty="0"/>
                  <a:t> </a:t>
                </a:r>
                <a:br>
                  <a:rPr lang="en-US" dirty="0"/>
                </a:br>
                <a:r>
                  <a:rPr lang="en-US" dirty="0"/>
                  <a:t>Velocity of a wavefront</a:t>
                </a:r>
              </a:p>
              <a:p>
                <a:pPr lvl="2">
                  <a:buFont typeface="Wingdings" pitchFamily="2" charset="2"/>
                  <a:buChar char="Ø"/>
                </a:pPr>
                <a:r>
                  <a:rPr lang="en-US" dirty="0"/>
                  <a:t>Group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𝑑</m:t>
                    </m:r>
                    <m:r>
                      <a:rPr lang="en-US" i="1">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𝑑𝑘</m:t>
                    </m:r>
                  </m:oMath>
                </a14:m>
                <a:r>
                  <a:rPr lang="en-US" dirty="0"/>
                  <a:t> </a:t>
                </a:r>
                <a:br>
                  <a:rPr lang="en-US" dirty="0"/>
                </a:br>
                <a:r>
                  <a:rPr lang="en-US" dirty="0"/>
                  <a:t>Velocity of a wave packet</a:t>
                </a:r>
              </a:p>
              <a:p>
                <a:pPr>
                  <a:buFont typeface="Arial" panose="020B0604020202020204" pitchFamily="34" charset="0"/>
                  <a:buChar char="•"/>
                </a:pPr>
                <a:endParaRPr lang="en-US" dirty="0"/>
              </a:p>
            </p:txBody>
          </p:sp>
        </mc:Choice>
        <mc:Fallback>
          <p:sp>
            <p:nvSpPr>
              <p:cNvPr id="3" name="Content Placeholder 2">
                <a:extLst>
                  <a:ext uri="{FF2B5EF4-FFF2-40B4-BE49-F238E27FC236}">
                    <a16:creationId xmlns:a16="http://schemas.microsoft.com/office/drawing/2014/main" id="{6C35D2E3-CBCA-92F1-7625-37827C6961C0}"/>
                  </a:ext>
                </a:extLst>
              </p:cNvPr>
              <p:cNvSpPr>
                <a:spLocks noGrp="1" noRot="1" noChangeAspect="1" noMove="1" noResize="1" noEditPoints="1" noAdjustHandles="1" noChangeArrowheads="1" noChangeShapeType="1" noTextEdit="1"/>
              </p:cNvSpPr>
              <p:nvPr>
                <p:ph idx="1"/>
              </p:nvPr>
            </p:nvSpPr>
            <p:spPr>
              <a:xfrm>
                <a:off x="429767" y="1251399"/>
                <a:ext cx="5847941" cy="4047778"/>
              </a:xfrm>
              <a:blipFill>
                <a:blip r:embed="rId3"/>
                <a:stretch>
                  <a:fillRect l="-1732" t="-2500" b="-10313"/>
                </a:stretch>
              </a:blipFill>
            </p:spPr>
            <p:txBody>
              <a:bodyPr/>
              <a:lstStyle/>
              <a:p>
                <a:r>
                  <a:rPr lang="en-US">
                    <a:noFill/>
                  </a:rPr>
                  <a:t> </a:t>
                </a:r>
              </a:p>
            </p:txBody>
          </p:sp>
        </mc:Fallback>
      </mc:AlternateContent>
      <p:pic>
        <p:nvPicPr>
          <p:cNvPr id="4" name="Picture 3" descr="A diagram of a wave&#10;&#10;Description automatically generated">
            <a:extLst>
              <a:ext uri="{FF2B5EF4-FFF2-40B4-BE49-F238E27FC236}">
                <a16:creationId xmlns:a16="http://schemas.microsoft.com/office/drawing/2014/main" id="{8A7518A8-4106-2F54-E2BD-0E8060EDD656}"/>
              </a:ext>
            </a:extLst>
          </p:cNvPr>
          <p:cNvPicPr>
            <a:picLocks noChangeAspect="1"/>
          </p:cNvPicPr>
          <p:nvPr/>
        </p:nvPicPr>
        <p:blipFill>
          <a:blip r:embed="rId4"/>
          <a:stretch>
            <a:fillRect/>
          </a:stretch>
        </p:blipFill>
        <p:spPr>
          <a:xfrm>
            <a:off x="5940535" y="1251399"/>
            <a:ext cx="5919232" cy="5179328"/>
          </a:xfrm>
          <a:prstGeom prst="rect">
            <a:avLst/>
          </a:prstGeom>
        </p:spPr>
      </p:pic>
    </p:spTree>
    <p:extLst>
      <p:ext uri="{BB962C8B-B14F-4D97-AF65-F5344CB8AC3E}">
        <p14:creationId xmlns:p14="http://schemas.microsoft.com/office/powerpoint/2010/main" val="647320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C461-A2F5-B3FE-F433-820CC383FE1C}"/>
              </a:ext>
            </a:extLst>
          </p:cNvPr>
          <p:cNvSpPr>
            <a:spLocks noGrp="1"/>
          </p:cNvSpPr>
          <p:nvPr>
            <p:ph type="title"/>
          </p:nvPr>
        </p:nvSpPr>
        <p:spPr>
          <a:xfrm>
            <a:off x="429767" y="274320"/>
            <a:ext cx="11430000" cy="978729"/>
          </a:xfrm>
        </p:spPr>
        <p:txBody>
          <a:bodyPr/>
          <a:lstStyle/>
          <a:p>
            <a:r>
              <a:rPr lang="en-US" b="1" dirty="0">
                <a:solidFill>
                  <a:schemeClr val="bg1"/>
                </a:solidFill>
                <a:highlight>
                  <a:srgbClr val="008080"/>
                </a:highlight>
              </a:rPr>
              <a:t>Plasma</a:t>
            </a:r>
            <a:r>
              <a:rPr lang="en-US" dirty="0"/>
              <a:t> waves: a lot of the same characteristics apply, but with a bit of extra ✨spice✨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6C0309D-27E1-856C-AC0C-25816860FF9D}"/>
                  </a:ext>
                </a:extLst>
              </p:cNvPr>
              <p:cNvSpPr>
                <a:spLocks noGrp="1"/>
              </p:cNvSpPr>
              <p:nvPr>
                <p:ph idx="1"/>
              </p:nvPr>
            </p:nvSpPr>
            <p:spPr/>
            <p:txBody>
              <a:bodyPr/>
              <a:lstStyle/>
              <a:p>
                <a:r>
                  <a:rPr lang="en-US" dirty="0"/>
                  <a:t>Plasmas can act like they have “a mind of their own”… owing to two key things that make a plasma a plasma.</a:t>
                </a:r>
              </a:p>
              <a:p>
                <a:pPr lvl="2"/>
                <a:r>
                  <a:rPr lang="en-US" dirty="0"/>
                  <a:t>Quasi-neutrality: neutral enough to assume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𝑒</m:t>
                        </m:r>
                      </m:sub>
                    </m:sSub>
                  </m:oMath>
                </a14:m>
                <a:r>
                  <a:rPr lang="en-US" dirty="0"/>
                  <a:t>, but not so neutral that it loses the interesting properties. </a:t>
                </a:r>
              </a:p>
              <a:p>
                <a:pPr lvl="2"/>
                <a:r>
                  <a:rPr lang="en-US" dirty="0"/>
                  <a:t>Collective </a:t>
                </a:r>
                <a:r>
                  <a:rPr lang="en-US" dirty="0" err="1"/>
                  <a:t>behaviour</a:t>
                </a:r>
                <a:r>
                  <a:rPr lang="en-US" dirty="0"/>
                  <a:t>: forces from long range electromagnetic fields dominate individual particle interactions. </a:t>
                </a:r>
              </a:p>
              <a:p>
                <a:r>
                  <a:rPr lang="en-US" dirty="0"/>
                  <a:t>And it’s not only waves, single </a:t>
                </a:r>
                <a:br>
                  <a:rPr lang="en-US" dirty="0"/>
                </a:br>
                <a:r>
                  <a:rPr lang="en-US" dirty="0"/>
                  <a:t>particle (guiding </a:t>
                </a:r>
                <a:r>
                  <a:rPr lang="en-US" dirty="0" err="1"/>
                  <a:t>centre</a:t>
                </a:r>
                <a:r>
                  <a:rPr lang="en-US" dirty="0"/>
                  <a:t>) drifts </a:t>
                </a:r>
                <a:br>
                  <a:rPr lang="en-US" dirty="0"/>
                </a:br>
                <a:r>
                  <a:rPr lang="en-US" dirty="0"/>
                  <a:t>and fluid drifts also play a huge </a:t>
                </a:r>
                <a:br>
                  <a:rPr lang="en-US" dirty="0"/>
                </a:br>
                <a:r>
                  <a:rPr lang="en-US" dirty="0"/>
                  <a:t>role in plasma dynamics. </a:t>
                </a:r>
              </a:p>
            </p:txBody>
          </p:sp>
        </mc:Choice>
        <mc:Fallback>
          <p:sp>
            <p:nvSpPr>
              <p:cNvPr id="3" name="Content Placeholder 2">
                <a:extLst>
                  <a:ext uri="{FF2B5EF4-FFF2-40B4-BE49-F238E27FC236}">
                    <a16:creationId xmlns:a16="http://schemas.microsoft.com/office/drawing/2014/main" id="{06C0309D-27E1-856C-AC0C-25816860FF9D}"/>
                  </a:ext>
                </a:extLst>
              </p:cNvPr>
              <p:cNvSpPr>
                <a:spLocks noGrp="1" noRot="1" noChangeAspect="1" noMove="1" noResize="1" noEditPoints="1" noAdjustHandles="1" noChangeArrowheads="1" noChangeShapeType="1" noTextEdit="1"/>
              </p:cNvSpPr>
              <p:nvPr>
                <p:ph idx="1"/>
              </p:nvPr>
            </p:nvSpPr>
            <p:spPr>
              <a:blipFill>
                <a:blip r:embed="rId3"/>
                <a:stretch>
                  <a:fillRect l="-888" t="-2821" r="-222" b="-1567"/>
                </a:stretch>
              </a:blipFill>
            </p:spPr>
            <p:txBody>
              <a:bodyPr/>
              <a:lstStyle/>
              <a:p>
                <a:r>
                  <a:rPr lang="en-US">
                    <a:noFill/>
                  </a:rPr>
                  <a:t> </a:t>
                </a:r>
              </a:p>
            </p:txBody>
          </p:sp>
        </mc:Fallback>
      </mc:AlternateContent>
      <p:pic>
        <p:nvPicPr>
          <p:cNvPr id="7" name="Picture 6" descr="A diagram of a spiraling line&#10;&#10;Description automatically generated">
            <a:extLst>
              <a:ext uri="{FF2B5EF4-FFF2-40B4-BE49-F238E27FC236}">
                <a16:creationId xmlns:a16="http://schemas.microsoft.com/office/drawing/2014/main" id="{C34BBBBF-BC57-D3F4-C3D3-908D5598F78F}"/>
              </a:ext>
            </a:extLst>
          </p:cNvPr>
          <p:cNvPicPr>
            <a:picLocks noChangeAspect="1"/>
          </p:cNvPicPr>
          <p:nvPr/>
        </p:nvPicPr>
        <p:blipFill>
          <a:blip r:embed="rId4"/>
          <a:stretch>
            <a:fillRect/>
          </a:stretch>
        </p:blipFill>
        <p:spPr>
          <a:xfrm>
            <a:off x="6877869" y="3991415"/>
            <a:ext cx="4787900" cy="2425700"/>
          </a:xfrm>
          <a:prstGeom prst="rect">
            <a:avLst/>
          </a:prstGeom>
        </p:spPr>
      </p:pic>
    </p:spTree>
    <p:extLst>
      <p:ext uri="{BB962C8B-B14F-4D97-AF65-F5344CB8AC3E}">
        <p14:creationId xmlns:p14="http://schemas.microsoft.com/office/powerpoint/2010/main" val="215872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B45A-949A-566E-FE82-0758E2EE20B9}"/>
              </a:ext>
            </a:extLst>
          </p:cNvPr>
          <p:cNvSpPr>
            <a:spLocks noGrp="1"/>
          </p:cNvSpPr>
          <p:nvPr>
            <p:ph type="title"/>
          </p:nvPr>
        </p:nvSpPr>
        <p:spPr>
          <a:xfrm>
            <a:off x="370774" y="2561846"/>
            <a:ext cx="5413469" cy="535531"/>
          </a:xfrm>
        </p:spPr>
        <p:txBody>
          <a:bodyPr/>
          <a:lstStyle/>
          <a:p>
            <a:r>
              <a:rPr lang="en-US" b="1" dirty="0"/>
              <a:t>Simple motion in a plasma</a:t>
            </a:r>
          </a:p>
        </p:txBody>
      </p:sp>
    </p:spTree>
    <p:extLst>
      <p:ext uri="{BB962C8B-B14F-4D97-AF65-F5344CB8AC3E}">
        <p14:creationId xmlns:p14="http://schemas.microsoft.com/office/powerpoint/2010/main" val="308162465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20C22-D077-412B-81BA-8B2541026FAD}">
  <ds:schemaRef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4FB6BD-000C-41AF-9DE8-4264F777F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Template>
  <TotalTime>12964</TotalTime>
  <Words>3701</Words>
  <Application>Microsoft Macintosh PowerPoint</Application>
  <PresentationFormat>Widescreen</PresentationFormat>
  <Paragraphs>280</Paragraphs>
  <Slides>40</Slides>
  <Notes>38</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 Black</vt:lpstr>
      <vt:lpstr>Cambria Math</vt:lpstr>
      <vt:lpstr>Century Gothic</vt:lpstr>
      <vt:lpstr>Wingdings</vt:lpstr>
      <vt:lpstr>ORNL</vt:lpstr>
      <vt:lpstr>Plasma Waves</vt:lpstr>
      <vt:lpstr>Who am I…</vt:lpstr>
      <vt:lpstr>…and how did I get here?</vt:lpstr>
      <vt:lpstr>On that note, a word of encouragement before we start</vt:lpstr>
      <vt:lpstr>Alright enough about me, onto the waves!!</vt:lpstr>
      <vt:lpstr>Understanding plasma waves is important for many reasons</vt:lpstr>
      <vt:lpstr>Plasma waves: let’s go back to basics…</vt:lpstr>
      <vt:lpstr>Plasma waves: a lot of the same characteristics apply, but with a bit of extra ✨spice✨</vt:lpstr>
      <vt:lpstr>Simple motion in a plasma</vt:lpstr>
      <vt:lpstr>Plasma oscillations</vt:lpstr>
      <vt:lpstr>Linearisation is a key concept for deriving plasma quantities</vt:lpstr>
      <vt:lpstr>Apply Fourier transform…</vt:lpstr>
      <vt:lpstr>…and finally, we arrive at the plasma frequency</vt:lpstr>
      <vt:lpstr>These types of oscillation show up a lot!</vt:lpstr>
      <vt:lpstr>These types of oscillation show up a lot</vt:lpstr>
      <vt:lpstr>The fluid description of a magnetised (cold) plasma</vt:lpstr>
      <vt:lpstr>More general derivation will uncover many more waves!</vt:lpstr>
      <vt:lpstr>The cold plasma wave equation</vt:lpstr>
      <vt:lpstr>An aside:</vt:lpstr>
      <vt:lpstr>This leads to the cold plasma dispersion relation(s)</vt:lpstr>
      <vt:lpstr>Why the dispersion relation is our favourite (?) tool</vt:lpstr>
      <vt:lpstr>Brief summary of plasma waves</vt:lpstr>
      <vt:lpstr>A helpful reference</vt:lpstr>
      <vt:lpstr>Welcome to the zoo! </vt:lpstr>
      <vt:lpstr>Quick example of waves in space plasma</vt:lpstr>
      <vt:lpstr>A different kind of resonance!</vt:lpstr>
      <vt:lpstr>Intermission (aka please let me tell you something cool 😎)</vt:lpstr>
      <vt:lpstr>Using waves to heat fusion plasmas</vt:lpstr>
      <vt:lpstr>The different radio-frequency (RF) regimes used for heating</vt:lpstr>
      <vt:lpstr>ICRF will continue to play a critical role in fusion devices</vt:lpstr>
      <vt:lpstr>The two ICRF cold plasma wave modes</vt:lpstr>
      <vt:lpstr>Dispersion relation for the fast and slow waves</vt:lpstr>
      <vt:lpstr>Experiments did not show expected power delivery </vt:lpstr>
      <vt:lpstr>Plasma properties where heating happens are necessarily different than near the device surfaces…</vt:lpstr>
      <vt:lpstr>RF rectified sheaths</vt:lpstr>
      <vt:lpstr>Plasma density modification during ICRF operation</vt:lpstr>
      <vt:lpstr>Nonlinear, coupled RF/plasma density system requires dedicated tools to solve</vt:lpstr>
      <vt:lpstr>Plasma waves in a cold (or any temp!) plasma are complex and dynamic</vt:lpstr>
      <vt:lpstr>Polarisation of the modes at the ion cyclotron resonance</vt:lpstr>
      <vt:lpstr>Wave-particle resonant interactions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Barnett, Rhea</dc:creator>
  <cp:keywords/>
  <dc:description/>
  <cp:lastModifiedBy>Barnett, Rhea</cp:lastModifiedBy>
  <cp:revision>43</cp:revision>
  <cp:lastPrinted>2024-06-12T14:50:38Z</cp:lastPrinted>
  <dcterms:created xsi:type="dcterms:W3CDTF">2024-06-03T14:44:42Z</dcterms:created>
  <dcterms:modified xsi:type="dcterms:W3CDTF">2024-06-12T15:54:38Z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