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1"/>
  </p:sldMasterIdLst>
  <p:notesMasterIdLst>
    <p:notesMasterId r:id="rId36"/>
  </p:notesMasterIdLst>
  <p:sldIdLst>
    <p:sldId id="299" r:id="rId2"/>
    <p:sldId id="376" r:id="rId3"/>
    <p:sldId id="377" r:id="rId4"/>
    <p:sldId id="410" r:id="rId5"/>
    <p:sldId id="409" r:id="rId6"/>
    <p:sldId id="378" r:id="rId7"/>
    <p:sldId id="398" r:id="rId8"/>
    <p:sldId id="381" r:id="rId9"/>
    <p:sldId id="379" r:id="rId10"/>
    <p:sldId id="399" r:id="rId11"/>
    <p:sldId id="380" r:id="rId12"/>
    <p:sldId id="411" r:id="rId13"/>
    <p:sldId id="405" r:id="rId14"/>
    <p:sldId id="407" r:id="rId15"/>
    <p:sldId id="394" r:id="rId16"/>
    <p:sldId id="395" r:id="rId17"/>
    <p:sldId id="408" r:id="rId18"/>
    <p:sldId id="412" r:id="rId19"/>
    <p:sldId id="383" r:id="rId20"/>
    <p:sldId id="401" r:id="rId21"/>
    <p:sldId id="384" r:id="rId22"/>
    <p:sldId id="385" r:id="rId23"/>
    <p:sldId id="386" r:id="rId24"/>
    <p:sldId id="413" r:id="rId25"/>
    <p:sldId id="402" r:id="rId26"/>
    <p:sldId id="387" r:id="rId27"/>
    <p:sldId id="388" r:id="rId28"/>
    <p:sldId id="414" r:id="rId29"/>
    <p:sldId id="389" r:id="rId30"/>
    <p:sldId id="390" r:id="rId31"/>
    <p:sldId id="403" r:id="rId32"/>
    <p:sldId id="404" r:id="rId33"/>
    <p:sldId id="415" r:id="rId34"/>
    <p:sldId id="416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FF1277-2DB0-E77E-DBEE-69A3BDB31029}" name="Nate Ferraro" initials="NF" userId="Nate Ferrar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DA8"/>
    <a:srgbClr val="F3478E"/>
    <a:srgbClr val="A60C94"/>
    <a:srgbClr val="445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02"/>
    <p:restoredTop sz="95903"/>
  </p:normalViewPr>
  <p:slideViewPr>
    <p:cSldViewPr snapToGrid="0" snapToObjects="1">
      <p:cViewPr varScale="1">
        <p:scale>
          <a:sx n="111" d="100"/>
          <a:sy n="111" d="100"/>
        </p:scale>
        <p:origin x="200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0:07:30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24575,'-3'0'0,"1"0"0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 24575,'0'10'0,"0"-1"0,0-3 0,0 1 0,0-1 0,0 0 0,0 0 0,0 1 0,3-4 0,-3 3 0,6-6 0,-6 6 0,6-5 0,-3 2 0,4-3 0,-1 0 0,0 0 0,1 0 0,-1 0 0,1 0 0,-1 0 0,0 0 0,0 0 0,1-3 0,-4 0 0,3-1 0,-5-2 0,2 3 0,0-4 0,-3 1 0,3 0 0,-3-1 0,0 1 0,3-1 0,-2 1 0,2 0 0,-3-1 0,0 1 0,0 0 0,0-1 0,0 1 0,0 0 0,0-1 0,0 1 0,0 0 0,-3 3 0,-1 0 0,-2 3 0,0 0 0,-1 0 0,1 0 0,0 0 0,-1 0 0,1 0 0,-1 0 0,1 0 0,2 3 0,-1-3 0,4 6 0,-5-5 0,5 4 0,-5-4 0,6 4 0,-3-1 0,3 2 0,0 0 0,0 0 0,0 0 0,3-2 0,0 1 0,3-4 0,0 2 0,0-3 0,1 0 0,-1 0 0,0 0 0,0 0 0,1 0 0,-1 0 0,0 0 0,0 0 0,0 0 0,0 0 0,-2-3 0,-1-1 0,-3-2 0,0 3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28 24575,'0'9'0,"3"-3"0,-2 0 0,4-3 0,-1 3 0,2-2 0,-3 1 0,2-4 0,-4 4 0,5-4 0,-3 2 0,3-3 0,1 0 0,-1 0 0,0 0 0,0-3 0,-2 0 0,-2-4 0,-2 1 0,0 0 0,0-1 0,0 1 0,0 0 0,0 0 0,0-1 0,-3 4 0,0-3 0,-4 5 0,4-4 0,-3 4 0,2-2 0,-2 3 0,-1 0 0,1 0 0,0 0 0,0 0 0,-1 0 0,1 0 0,0 0 0,2 3 0,2 0 0,-1 1 0,2 2 0,-2-3 0,0 1 0,2 1 0,-2-1 0,3 2 0,0 0 0,0 1 0,0-1 0,0 0 0,0 0 0,0 0 0,0 0 0,3-2 0,0-2 0,4-2 0,-1 0 0,0 0 0,0 0 0,1 0 0,-1 0 0,0 0 0,0 0 0,0 0 0,0 0 0,0 0 0,1 0 0,-1 0 0,0 0 0,0 0 0,-3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4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2:08:47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70 24575,'17'0'0,"-1"0"0,-1 0 0,20 0 0,-5 3 0,12 5 0,-11 5 0,4 7 0,-8-3 0,9 3 0,-12-4 0,-4 0 0,3 0 0,-2 0 0,-1 3 0,4-1 0,-3 1 0,-1 1 0,0-3 0,0 7 0,-4-8 0,5 8 0,-5-3 0,0 3 0,0 0 0,0 1 0,-3-5 0,2 3 0,-7-7 0,8 7 0,-8-2 0,8 3 0,-7 0 0,3 1 0,-1-1 0,-1 5 0,1-3 0,2 24 0,-3-16 0,2 17 0,-3-15 0,0-1 0,-4 1 0,3 4 0,-7-3 0,4 10 0,-5-5 0,0 0 0,0-1 0,0-5 0,0-1 0,0 0 0,0-4 0,0-2 0,0-4 0,0-5 0,0 3 0,0-7 0,0 7 0,0-3 0,0 5 0,0-1 0,0 0 0,-4 1 0,-1-1 0,1 1 0,-7-1 0,6 0 0,-7 1 0,4-5 0,0-1 0,1-4 0,3-4 0,-2-1 0,2-3 0,0 0 0,-2-1 0,-1 1 0,-4 0 0,-8 1 0,3 0 0,-8 0 0,4 3 0,-4-2 0,-1 7 0,5-8 0,1 4 0,8-5 0,-3 0 0,7-3 0,-7-1 0,2-3 0,-7 0 0,3 0 0,-7 0 0,3 0 0,-4 0 0,-1 0 0,1 0 0,4 0 0,-4-4 0,9 0 0,-1-3 0,6 0 0,3-3 0,-1-6 0,1-4 0,-2-9 0,5-2 0,-4-4 0,7-1 0,-7-5 0,6-1 0,-6-6 0,7-6 0,-3 5 0,-1-5 0,4-14 0,-3 9 0,4-6 0,0 0 0,0 19 0,0-15 0,0 19 0,0-5 0,0 16 0,0-9 0,0 14 0,0-3 0,4 5 0,1-6 0,3 0 0,1-1 0,-1-3 0,1 4 0,0-6 0,3 1 0,-2-1 0,3 6 0,-5 5 0,0 6 0,-1 4 0,0 0 0,1-4 0,3 3 0,7-13 0,4 1 0,2-4 0,7-5 0,-8 10 0,14-10 0,-9 9 0,-1 2 0,-7 6 0,-5 8 0,-4 2 0,3 6 0,-3-2 0,4 5 0,0-6 0,-1 6 0,-2-2 0,2 3 0,-3 0 0,4-3 0,4 2 0,-3-2 0,3 3 0,-8 0 0,12-4 0,-10 3 0,16-3 0,-4 0 0,5-1 0,5-4 0,-4 4 0,3-3 0,-3 4 0,4-1 0,-5-3 0,4 7 0,-13-2 0,8 3 0,-14 0 0,1 0 0,-6 0 0,-3 0 0,0 0 0,-1 0 0,5 0 0,-4 0 0,11 0 0,-5 0 0,6 3 0,0 5 0,1 4 0,4 1 0,1 2 0,-5-3 0,4 9 0,-4-4 0,6 3 0,-1 1 0,-5-4 0,5 4 0,-13-6 0,7 0 0,-7 4 0,3-3 0,0 3 0,-3 0 0,3 1 0,-3 5 0,5-1 0,-5 0 0,4 1 0,-3 4 0,4 2 0,-3 4 0,2-4 0,-7 3 0,8 2 0,-7 0 0,7 5 0,-7-7 0,2-3 0,-3 3 0,0-3 0,-1-1 0,1 4 0,-1-8 0,1 3 0,-1 11 0,-3-11 0,-1 11 0,-4-16 0,0-4 0,0 4 0,0-4 0,0 4 0,0 0 0,0 1 0,0 4 0,0 2 0,0-1 0,0 4 0,0-3 0,0 4 0,0 0 0,0 1 0,0-1 0,0-4 0,-4-2 0,0-5 0,-1-4 0,1 0 0,1-6 0,2-2 0,-2-2 0,0-3 0,2-1 0,-4-2 0,1 1 0,-2-1 0,-4 3 0,-2 0 0,-3 8 0,0-3 0,-6 13 0,5-9 0,-4 4 0,12-9 0,-9 3 0,11-6 0,-9 3 0,9-4 0,-1-3 0,0-1 0,1-3 0,-4 0 0,0 0 0,-5 0 0,1 0 0,2 0 0,2 0 0,3 0 0,1 0 0,-1 0 0,0-3 0,4-1 0,0-2 0,0-5 0,-1 0 0,-4-8 0,0 3 0,-3-7 0,2-2 0,-7-1 0,7-8 0,-4 4 0,1-6 0,2 1 0,1 0 0,1-6 0,7-2 0,-4-4 0,5-14 0,0 20 0,0-23 0,0 25 0,5-15 0,4 11 0,5-3 0,4 9 0,1-9 0,-5 9 0,3-4 0,-7 11 0,3-5 0,-5 10 0,0-5 0,0 6 0,1 0 0,-1-1 0,0 1 0,0 4 0,-1 1 0,-3 4 0,3 0 0,-6 4 0,2 1 0,0 3 0,-2 0 0,2 1 0,0 2 0,-3-1 0,7-7 0,0 0 0,6-16 0,4 1 0,5-9 0,2-1 0,5-2 0,-5 2 0,-2 6 0,-9 6 0,-2 5 0,-4 6 0,0 2 0,0 5 0,-3 1 0,2 5 0,-2-4 0,3-3 0,3-7 0,6-1 0,6-9 0,9 2 0,-8-3 0,3 4 0,-7 3 0,-6 7 0,1 1 0,-7 5 0,-1 2 0,1 1 0,0 3 0,-1 0 0,0 0 0,1 0 0,-1 0 0,4 0 0,6 0 0,4 0 0,4-4 0,5-1 0,-3-3 0,3 3 0,-4-2 0,-1 6 0,-8-2 0,3 3 0,-12 0 0,3 0 0,-3 0 0,0 0 0,-1 0 0,1 0 0,3 0 0,1 0 0,8 0 0,1 0 0,5 3 0,-1 2 0,1 3 0,-1 4 0,0-3 0,1 6 0,-1-2 0,-4 2 0,-1-2 0,0 1 0,-3-2 0,4 8 0,-5-5 0,0 4 0,1 1 0,-1-5 0,1 9 0,-4-8 0,3 7 0,-6-3 0,5 0 0,-5 3 0,2-2 0,-3 3 0,1 0 0,-1 1 0,0-1 0,0 0 0,0 1 0,0-1 0,-3 1 0,2-1 0,-6 0 0,6 1 0,-6-1 0,6 5 0,-6-3 0,3 3 0,0 1 0,-3-5 0,3 4 0,-4-4 0,0 4 0,0-3 0,4 3 0,-3-5 0,2 6 0,-3-5 0,0 5 0,0-6 0,0-4 0,0-1 0,0-8 0,0 0 0,0-5 0,0 1 0,0 0 0,0-1 0,0 1 0,0 0 0,0-1 0,0 8 0,0 3 0,0 12 0,0 1 0,-4 11 0,-1-4 0,-4 4 0,0-6 0,4 1 0,-2-10 0,6-2 0,-2-9 0,0-4 0,2-1 0,-2-3 0,0 0 0,2-1 0,-2 1 0,3-1 0,-3 1 0,0 0 0,-4-1 0,0 9 0,-1 1 0,0 4 0,-3 4 0,2-4 0,-3 4 0,1-4 0,3-1 0,-3-4 0,7-4 0,-2 0 0,5-5 0,-5 1 0,5 0 0,-5-3 0,6 1 0,-6-4 0,3 2 0,-4-3 0,1 0 0,-1 0 0,0 0 0,-7 0 0,-3 0 0,-3 0 0,-3 0 0,7 0 0,-3 0 0,4-3 0,0-1 0,4 0 0,1-3 0,3 4 0,3-4 0,1 0 0,-3-3 0,1-1 0,-9-4 0,2-4 0,-9-7 0,3 0 0,-4-5 0,6 7 0,0-1 0,3 5 0,2-3 0,4 11 0,2-6 0,2 10 0,0-10 0,2 5 0,-3-15 0,4 7 0,0-19 0,0 8 0,0-14 0,0 4 0,0-6 0,0 5 0,4 3 0,-3 9 0,7 2 0,-8 9 0,7 4 0,-6 2 0,2 7 0,-3-4 0,3 5 0,-3-9 0,7-6 0,-2-9 0,8-11 0,2-2 0,4-4 0,1-7 0,-1 4 0,1-4 0,-2 12 0,-3 1 0,1 10 0,-7 2 0,7 5 0,-7-1 0,5 5 0,-1-3 0,2 3 0,5-1 0,-3-2 0,7 5 0,-7-5 0,2 6 0,-7-2 0,-1 11 0,-4-5 0,0 8 0,0-5 0,0 6 0,-4-2 0,0 3 0,0-1 0,1-8 0,12-2 0,-3-10 0,12-2 0,-7 2 0,6 2 0,-10 3 0,4 3 0,-7 1 0,0 4 0,0 4 0,-5 1 0,1 5 0,0-2 0,7-1 0,-2 0 0,7-3 0,-4-1 0,0 4 0,0-3 0,-1 7 0,-2-7 0,-2 7 0,5-3 0,1-1 0,4 3 0,4-2 0,-9 3 0,4 0 0,-4-4 0,0 3 0,-4-2 0,3 3 0,2 0 0,0 0 0,3 0 0,-5 0 0,1 0 0,0 0 0,4 0 0,-3 0 0,7 4 0,2 1 0,6 3 0,4 1 0,1 0 0,-1 4 0,6 1 0,-4 4 0,4-4 0,-11 2 0,4-2 0,-8-1 0,3 3 0,-4-4 0,-5 4 0,3 0 0,-7-4 0,3 2 0,-8-6 0,0 6 0,-5-6 0,2 2 0,-5-3 0,0-1 0,-3 1 0,4 8 0,0-3 0,4 11 0,4 2 0,-2 6 0,6 4 0,-3-4 0,1 3 0,2-4 0,-6 6 0,2-6 0,0-1 0,-2 1 0,2 0 0,-4 1 0,1 3 0,0-4 0,-1 1 0,1 3 0,-1-8 0,-3 8 0,-1-4 0,-1 1 0,-2-2 0,3 0 0,-4-3 0,0 8 0,0-3 0,0-1 0,0 4 0,0-3 0,0 4 0,0 1 0,0-1 0,0-5 0,0 0 0,0-6 0,0-7 0,0 1 0,0-11 0,0 4 0,0-5 0,0 1 0,0 0 0,0-1 0,-3 1 0,-1 3 0,-4 6 0,1 4 0,-1 4 0,-1 6 0,1-5 0,-1 5 0,2-10 0,-1-1 0,0-4 0,4-4 0,-2-1 0,5-3 0,-2-1 0,0-2 0,3 2 0,-10-2 0,5 3 0,-8 4 0,1 0 0,-2 0 0,2 3 0,2-6 0,-1 3 0,6-4 0,-4 0 0,5-1 0,0 1 0,-1-3 0,1-1 0,-2-3 0,-4 0 0,3 0 0,-6 0 0,-7 0 0,3 0 0,-7-4 0,9 0 0,0 0 0,0-2 0,4 2 0,1-3 0,3 0 0,1 1 0,2-5 0,1 0 0,3-4 0,-4-4 0,0-1 0,-5-9 0,1 3 0,0-3 0,0 5 0,3-1 0,-2 5 0,6 1 0,-2 4 0,3 4 0,0-7 0,0 6 0,0-17 0,0 3 0,0-9 0,0-1 0,0-5 0,0-1 0,0 0 0,0 1 0,0 6 0,0-1 0,4 1 0,1 4 0,3-3 0,1 4 0,-1-1 0,1 2 0,-1 4 0,0 5 0,-4 5 0,3 1 0,-3 6 0,3-2 0,-1 0 0,1-1 0,5-8 0,5-2 0,5-5 0,5-6 0,-5 5 0,5-4 0,-11 11 0,2-5 0,-4 13 0,-6-7 0,3 15 0,-7-6 0,2 6 0,-6-2 0,6-1 0,-5 1 0,4 3 0,-4-3 0,2 3 0,0-7 0,6-10 0,9-8 0,5-4 0,11-11 0,-10 10 0,9-11 0,-15 14 0,4-1 0,-10 11 0,-1 4 0,-4 6 0,0 6 0,-3-2 0,1 6 0,-1-3 0,3-4 0,3-1 0,6-8 0,4 1 0,9-2 0,-2-4 0,2 3 0,-8-2 0,-2 8 0,-8 1 0,0 4 0,-5 3 0,1 2 0,0 2 0,-1 0 0,0 0 0,0 0 0,1 0 0,-1 0 0,3 0 0,-1 0 0,5 0 0,-6 0 0,7 3 0,-6-2 0,2 2 0,-3-3 0,0 0 0,-1 0 0,-2 3 0,1-3 0,-4 6 0,5-5 0,-6 5 0,0-6 0,-11 3 0,-10-3 0,6 0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4.7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4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5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51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 24575,'0'10'0,"0"-1"0,0-3 0,0 1 0,0-1 0,0 0 0,0 0 0,0 1 0,3-4 0,-3 3 0,6-6 0,-6 6 0,6-5 0,-3 2 0,4-3 0,-1 0 0,0 0 0,1 0 0,-1 0 0,1 0 0,-1 0 0,0 0 0,0 0 0,1-3 0,-4 0 0,3-1 0,-5-2 0,2 3 0,0-4 0,-3 1 0,3 0 0,-3-1 0,0 1 0,3-1 0,-2 1 0,2 0 0,-3-1 0,0 1 0,0 0 0,0-1 0,0 1 0,0 0 0,0-1 0,0 1 0,0 0 0,-3 3 0,-1 0 0,-2 3 0,0 0 0,-1 0 0,1 0 0,0 0 0,-1 0 0,1 0 0,-1 0 0,1 0 0,2 3 0,-1-3 0,4 6 0,-5-5 0,5 4 0,-5-4 0,6 4 0,-3-1 0,3 2 0,0 0 0,0 0 0,0 0 0,3-2 0,0 1 0,3-4 0,0 2 0,0-3 0,1 0 0,-1 0 0,0 0 0,0 0 0,1 0 0,-1 0 0,0 0 0,0 0 0,0 0 0,0 0 0,-2-3 0,-1-1 0,-3-2 0,0 3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8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8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8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38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28:55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28 24575,'0'9'0,"3"-3"0,-2 0 0,4-3 0,-1 3 0,2-2 0,-3 1 0,2-4 0,-4 4 0,5-4 0,-3 2 0,3-3 0,1 0 0,-1 0 0,0 0 0,0-3 0,-2 0 0,-2-4 0,-2 1 0,0 0 0,0-1 0,0 1 0,0 0 0,0 0 0,0-1 0,-3 4 0,0-3 0,-4 5 0,4-4 0,-3 4 0,2-2 0,-2 3 0,-1 0 0,1 0 0,0 0 0,0 0 0,-1 0 0,1 0 0,0 0 0,2 3 0,2 0 0,-1 1 0,2 2 0,-2-3 0,0 1 0,2 1 0,-2-1 0,3 2 0,0 0 0,0 1 0,0-1 0,0 0 0,0 0 0,0 0 0,0 0 0,3-2 0,0-2 0,4-2 0,-1 0 0,0 0 0,0 0 0,1 0 0,-1 0 0,0 0 0,0 0 0,0 0 0,0 0 0,0 0 0,1 0 0,-1 0 0,0 0 0,0 0 0,-3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6:13:23.2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2:15:46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1 196 24575,'9'0'0,"3"0"0,0 0 0,2 0 0,-3 0 0,3 0 0,-3 3 0,4 1 0,0 0 0,-1 3 0,-2-6 0,2 5 0,-7-5 0,3 2 0,-3 0 0,0-2 0,-4 5 0,3-5 0,-5 4 0,4-4 0,-4 5 0,4-6 0,-4 6 0,4-5 0,-4-1 0,2-4 0,-3-2 0,0 0 0,0-1 0,0 0 0,0 1 0,0-1 0,0-3 0,0 2 0,0-2 0,0 3 0,0 0 0,0 1 0,0-1 0,0 1 0,0-1 0,0 1 0,0-1 0,0 1 0,0 0 0,0 0 0,0-1 0,0 1 0,0-4 0,0-2 0,0-2 0,3-1 0,-2 4 0,2 0 0,-3 5 0,0-1 0,0 0 0,3 4 0,-2 0 0,2 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6:47:39.9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24575,'8'21'0,"1"1"0,12 8 0,2-3 0,5 10 0,-5-5 0,4 6 0,-3-1 0,4-4 0,0 4 0,0-4 0,1 5 0,-6-1 0,5 1 0,-4-1 0,4 1 0,1 4 0,0-2 0,-1 2 0,1-4 0,4 1 0,-3-1 0,3 0 0,-5 0 0,7 6 0,-5-4 0,8 0 0,-8-3 0,7-3 0,-3 4 0,4 0 0,0-4 0,0 3 0,1-3 0,-1 5 0,6 0 0,-4 0 0,8-4 0,5 16 0,-1-12 0,10 22 0,-10-19 0,2 12 0,-8-17 0,6 9 0,-5-4 0,21 15 0,-22-12 0,-5-10 0,-2-1 0,-6-2 0,32 22 0,-25-19 0,13 12 0,-7-5 0,19 12 0,-28-19 0,31 18 0,-37-23 0,24 15 0,-16-16 0,6 10 0,3-4 0,-8 4 0,9-4 0,-10 2 0,9-1 0,-8-2 0,8 0 0,-8-1 0,7-3 0,-8 7 0,8-7 0,-8 3 0,8-4 0,-8-1 0,8 1 0,-8 0 0,2-6 0,-3 5 0,-1-4 0,0-1 0,1 5 0,-7-10 0,6 9 0,-7-8 0,8 8 0,-7-9 0,6 10 0,-11-11 0,10 11 0,-10-11 0,5 5 0,-7-6 0,1 1 0,-1-1 0,0 0 0,-3-4 0,-2 3 0,-5-7 0,1 6 0,0-6 0,-4 3 0,-1-4 0,-3-1 0,0-2 0,-4 2 0,3-5 0,-5 5 0,5-6 0,-3 6 0,4-3 0,3 4 0,-3-3 0,12 3 0,-7-3 0,11 4 0,-3 0 0,5 0 0,-5 0 0,-1 0 0,-4-1 0,-4 0 0,-1 0 0,-3-3 0,0 2 0,-1-5 0,-2 2 0,-1-3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0:07:30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24575,'-3'0'0,"1"0"0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1T00:07:30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24575,'-3'0'0,"1"0"0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2T04:11:01.901"/>
    </inkml:context>
    <inkml:brush xml:id="br0">
      <inkml:brushProperty name="width" value="0.1" units="cm"/>
      <inkml:brushProperty name="height" value="0.1" units="cm"/>
      <inkml:brushProperty name="color" value="#2C7C9F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47:55.0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1 302 24575,'0'-10'0,"0"-1"0,0-8 0,0 3 0,0-7 0,0 7 0,0-3 0,0 4 0,0 4 0,0 0 0,0 5 0,0-1 0,0 0 0,0 1 0,0 0 0,0-4 0,0 2 0,0-6 0,0 3 0,0-4 0,0 0 0,0 4 0,0-3 0,0 7 0,0-3 0,2 9 0,2-2 0,2 6 0,0-3 0,-2 3 0,1-2 0,-1 1 0,2-2 0,1 3 0,-1-2 0,0 2 0,1-3 0,-1 0 0,1 0 0,-1 0 0,5 0 0,0 0 0,4 0 0,0 0 0,-4 0 0,-1 0 0,-3 0 0,-1 0 0,1 0 0,0 0 0,-1 0 0,-3 2 0,3-1 0,-3 2 0,4-3 0,-1 0 0,1 0 0,0 3 0,3-2 0,-2 2 0,2-3 0,-4 0 0,-2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3:48:44.201"/>
    </inkml:context>
    <inkml:brush xml:id="br0">
      <inkml:brushProperty name="width" value="0.025" units="cm"/>
      <inkml:brushProperty name="height" value="0.025" units="cm"/>
      <inkml:brushProperty name="color" value="#FF0000"/>
    </inkml:brush>
  </inkml:definitions>
  <inkml:trace contextRef="#ctx0" brushRef="#br0">0 1 24575,'4'9'0,"-1"-1"0,4 2 0,0-3 0,0-1 0,-1 1 0,1 0 0,0-1 0,-1 1 0,1-1 0,-1 1 0,1 0 0,0-1 0,-1-2 0,1 2 0,0-2 0,-1-1 0,-2 3 0,2-5 0,-3 5 0,4-2 0,-1-1 0,-2 3 0,2-5 0,-2 5 0,0-2 0,1-1 0,-4 3 0,5-5 0,-3 5 0,4-5 0,-4 5 0,3-3 0,-2 1 0,3 2 0,-1-2 0,-2 2 0,2-2 0,-6-4 0,3-4 0,0-2 0,1-1 0,3-3 0,0 3 0,0-4 0,-1 7 0,1-1 0,0 1 0,-1-3 0,1 1 0,-1-1 0,1 0 0,-3 1 0,2 2 0,-5-2 0,5 5 0,-6-5 0,6 3 0,-2-4 0,2 1 0,1-1 0,-1 3 0,1-2 0,0 3 0,0-1 0,-1-2 0,-2 3 0,-1-1 0,-3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9:46:31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678956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616"/>
            <a:ext cx="8276897" cy="159250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93682"/>
            <a:ext cx="9144000" cy="444981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48178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4250"/>
            <a:ext cx="8276897" cy="196702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1269-93EC-974A-80C6-270BFB6FA1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EEBF3EC-BCF0-E04D-9EBB-30B38B848F8D}" type="datetime1">
              <a:rPr lang="en-US" smtClean="0"/>
              <a:t>6/6/23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9C175F-5F9E-5A44-8EFB-6F1564AFE5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A7F76-8E26-4D4B-B958-D2E7D50DD3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0459BC2-B845-A749-8019-88E451085216}" type="datetime1">
              <a:rPr lang="en-US" smtClean="0"/>
              <a:t>6/6/23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5FE9B-7F3E-1E47-ABAE-59EF208B7B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86710" y="0"/>
            <a:ext cx="867891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13944"/>
            <a:ext cx="8420100" cy="3605703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A074-D05C-1940-976B-003E8A1D8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E80E5-9AF9-8F43-9842-1C172E3EC1C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905F7A9-D931-444C-A9A9-BADB0CD9F82E}" type="datetime1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89C31-0D91-7245-90D2-8729FD21F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3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740979"/>
            <a:ext cx="4247492" cy="407867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740980"/>
            <a:ext cx="4303987" cy="4078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09E4B-3A7D-4C48-8116-EA732B373A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A754FC-C96E-4643-A2F0-B1F460A80897}" type="datetime1">
              <a:rPr lang="en-US" smtClean="0"/>
              <a:t>6/6/23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2263682-5DD9-1148-BB2F-EE9F8424F0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6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1221827"/>
            <a:ext cx="4247492" cy="3597822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1221828"/>
            <a:ext cx="4303987" cy="35978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DDBC45-1F94-254C-97F2-2FCDF13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A7C27-90B4-024B-A3E1-768952ABA4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9646C4-AE16-D04A-85E3-03EE3C3EE418}" type="datetime1">
              <a:rPr lang="en-US" smtClean="0"/>
              <a:t>6/6/23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B7A0167-85FF-8340-AD5D-2AD3CEA102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0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27580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4216619"/>
            <a:ext cx="8763000" cy="603031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1800" i="1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0D0A-D132-514C-A253-6C4777E002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7069" y="742950"/>
            <a:ext cx="8756431" cy="34743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EDEE8E-E31B-A74F-A110-BB97B4763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A4C16-54D3-F54F-81E4-626CE0CF2F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7DD9F1B-CD41-8B4B-AECB-CFDE55AFEE80}" type="datetime1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550F1-7C66-9645-A143-F9879A7297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57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DDA8FC0-E66F-EC42-8A06-B8C326AA297F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AA3F9B-E4DF-EF42-A638-A66C62A8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76897" cy="543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41BBC-FA28-8148-9183-30E2F6A66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1360-C553-244F-A04A-052670660B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A2AE6B9-3CEB-0B42-97E5-4CEB0240C180}" type="datetime1">
              <a:rPr lang="en-US" smtClean="0"/>
              <a:t>6/6/23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7603" y="3168868"/>
            <a:ext cx="2670017" cy="1650781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6459" y="3168868"/>
            <a:ext cx="2670017" cy="1650781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37742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6598" y="938213"/>
            <a:ext cx="1709738" cy="1993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DDA8FC0-E66F-EC42-8A06-B8C326AA297F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AA3F9B-E4DF-EF42-A638-A66C62A8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76897" cy="543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41BBC-FA28-8148-9183-30E2F6A66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1360-C553-244F-A04A-052670660B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77D4FBC-0043-A04E-A8EC-252DA35FB09C}" type="datetime1">
              <a:rPr lang="en-US" smtClean="0"/>
              <a:t>6/6/23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0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65542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DDDB395-1304-B848-A7BF-6C6EB9969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0583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639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5681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62FD6D91-DAED-0A47-B63E-FFD9FFA4E3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20722" y="938213"/>
            <a:ext cx="1709738" cy="1993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6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552892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43F8F-45DC-4E46-807F-6422FF78B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84E82-5C41-9D4A-B4DD-5033D1F2B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9566" y="4819650"/>
            <a:ext cx="1393934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935B2-497A-4B46-9F39-FD9E32EF7B02}" type="datetime1">
              <a:rPr lang="en-US" smtClean="0"/>
              <a:t>6/6/23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  <p:sldLayoutId id="2147483669" r:id="rId4"/>
    <p:sldLayoutId id="2147483670" r:id="rId5"/>
    <p:sldLayoutId id="2147483666" r:id="rId6"/>
    <p:sldLayoutId id="2147483668" r:id="rId7"/>
    <p:sldLayoutId id="2147483672" r:id="rId8"/>
    <p:sldLayoutId id="2147483671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sinha@ppp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37.png"/><Relationship Id="rId18" Type="http://schemas.openxmlformats.org/officeDocument/2006/relationships/image" Target="../media/image138.png"/><Relationship Id="rId3" Type="http://schemas.openxmlformats.org/officeDocument/2006/relationships/image" Target="../media/image101.png"/><Relationship Id="rId21" Type="http://schemas.openxmlformats.org/officeDocument/2006/relationships/customXml" Target="../ink/ink16.xml"/><Relationship Id="rId7" Type="http://schemas.openxmlformats.org/officeDocument/2006/relationships/image" Target="../media/image105.png"/><Relationship Id="rId12" Type="http://schemas.openxmlformats.org/officeDocument/2006/relationships/customXml" Target="../ink/ink9.xml"/><Relationship Id="rId17" Type="http://schemas.openxmlformats.org/officeDocument/2006/relationships/customXml" Target="../ink/ink13.xml"/><Relationship Id="rId2" Type="http://schemas.openxmlformats.org/officeDocument/2006/relationships/image" Target="../media/image100.png"/><Relationship Id="rId16" Type="http://schemas.openxmlformats.org/officeDocument/2006/relationships/customXml" Target="../ink/ink12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39.png"/><Relationship Id="rId5" Type="http://schemas.openxmlformats.org/officeDocument/2006/relationships/image" Target="../media/image103.png"/><Relationship Id="rId15" Type="http://schemas.openxmlformats.org/officeDocument/2006/relationships/customXml" Target="../ink/ink11.xml"/><Relationship Id="rId23" Type="http://schemas.openxmlformats.org/officeDocument/2006/relationships/customXml" Target="../ink/ink18.xml"/><Relationship Id="rId10" Type="http://schemas.openxmlformats.org/officeDocument/2006/relationships/image" Target="../media/image108.png"/><Relationship Id="rId19" Type="http://schemas.openxmlformats.org/officeDocument/2006/relationships/customXml" Target="../ink/ink14.xml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customXml" Target="../ink/ink10.xml"/><Relationship Id="rId22" Type="http://schemas.openxmlformats.org/officeDocument/2006/relationships/customXml" Target="../ink/ink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0.png"/><Relationship Id="rId9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0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customXml" Target="../ink/ink23.xml"/><Relationship Id="rId18" Type="http://schemas.openxmlformats.org/officeDocument/2006/relationships/customXml" Target="../ink/ink27.xml"/><Relationship Id="rId26" Type="http://schemas.openxmlformats.org/officeDocument/2006/relationships/image" Target="../media/image145.png"/><Relationship Id="rId3" Type="http://schemas.openxmlformats.org/officeDocument/2006/relationships/image" Target="../media/image132.png"/><Relationship Id="rId21" Type="http://schemas.openxmlformats.org/officeDocument/2006/relationships/image" Target="../media/image140.png"/><Relationship Id="rId7" Type="http://schemas.openxmlformats.org/officeDocument/2006/relationships/image" Target="../media/image136.png"/><Relationship Id="rId12" Type="http://schemas.openxmlformats.org/officeDocument/2006/relationships/customXml" Target="../ink/ink22.xml"/><Relationship Id="rId17" Type="http://schemas.openxmlformats.org/officeDocument/2006/relationships/customXml" Target="../ink/ink26.xml"/><Relationship Id="rId25" Type="http://schemas.openxmlformats.org/officeDocument/2006/relationships/image" Target="../media/image144.png"/><Relationship Id="rId2" Type="http://schemas.openxmlformats.org/officeDocument/2006/relationships/image" Target="../media/image103.png"/><Relationship Id="rId16" Type="http://schemas.openxmlformats.org/officeDocument/2006/relationships/customXml" Target="../ink/ink25.xml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11" Type="http://schemas.openxmlformats.org/officeDocument/2006/relationships/customXml" Target="../ink/ink21.xml"/><Relationship Id="rId24" Type="http://schemas.openxmlformats.org/officeDocument/2006/relationships/image" Target="../media/image143.png"/><Relationship Id="rId5" Type="http://schemas.openxmlformats.org/officeDocument/2006/relationships/image" Target="../media/image134.png"/><Relationship Id="rId15" Type="http://schemas.openxmlformats.org/officeDocument/2006/relationships/customXml" Target="../ink/ink24.xml"/><Relationship Id="rId23" Type="http://schemas.openxmlformats.org/officeDocument/2006/relationships/image" Target="../media/image142.png"/><Relationship Id="rId10" Type="http://schemas.openxmlformats.org/officeDocument/2006/relationships/customXml" Target="../ink/ink20.xml"/><Relationship Id="rId19" Type="http://schemas.openxmlformats.org/officeDocument/2006/relationships/customXml" Target="../ink/ink28.xml"/><Relationship Id="rId4" Type="http://schemas.openxmlformats.org/officeDocument/2006/relationships/image" Target="../media/image133.png"/><Relationship Id="rId9" Type="http://schemas.openxmlformats.org/officeDocument/2006/relationships/image" Target="../media/image137.png"/><Relationship Id="rId14" Type="http://schemas.openxmlformats.org/officeDocument/2006/relationships/image" Target="../media/image138.png"/><Relationship Id="rId22" Type="http://schemas.openxmlformats.org/officeDocument/2006/relationships/image" Target="../media/image1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2.png"/><Relationship Id="rId4" Type="http://schemas.openxmlformats.org/officeDocument/2006/relationships/image" Target="../media/image1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image" Target="../media/image173.png"/><Relationship Id="rId7" Type="http://schemas.openxmlformats.org/officeDocument/2006/relationships/image" Target="../media/image2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9.xml"/><Relationship Id="rId5" Type="http://schemas.openxmlformats.org/officeDocument/2006/relationships/image" Target="../media/image175.png"/><Relationship Id="rId10" Type="http://schemas.openxmlformats.org/officeDocument/2006/relationships/image" Target="../media/image177.png"/><Relationship Id="rId4" Type="http://schemas.openxmlformats.org/officeDocument/2006/relationships/image" Target="../media/image174.png"/><Relationship Id="rId9" Type="http://schemas.openxmlformats.org/officeDocument/2006/relationships/image" Target="../media/image17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7.png"/><Relationship Id="rId7" Type="http://schemas.openxmlformats.org/officeDocument/2006/relationships/image" Target="../media/image190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png"/><Relationship Id="rId5" Type="http://schemas.openxmlformats.org/officeDocument/2006/relationships/image" Target="../media/image189.png"/><Relationship Id="rId10" Type="http://schemas.openxmlformats.org/officeDocument/2006/relationships/image" Target="../media/image193.png"/><Relationship Id="rId4" Type="http://schemas.openxmlformats.org/officeDocument/2006/relationships/image" Target="../media/image188.png"/><Relationship Id="rId9" Type="http://schemas.openxmlformats.org/officeDocument/2006/relationships/image" Target="../media/image1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17" Type="http://schemas.openxmlformats.org/officeDocument/2006/relationships/image" Target="../media/image209.png"/><Relationship Id="rId2" Type="http://schemas.openxmlformats.org/officeDocument/2006/relationships/image" Target="../media/image194.png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5" Type="http://schemas.openxmlformats.org/officeDocument/2006/relationships/image" Target="../media/image20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Relationship Id="rId14" Type="http://schemas.openxmlformats.org/officeDocument/2006/relationships/image" Target="../media/image20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2" Type="http://schemas.openxmlformats.org/officeDocument/2006/relationships/image" Target="../media/image211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5" Type="http://schemas.openxmlformats.org/officeDocument/2006/relationships/image" Target="../media/image22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21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3.xml"/><Relationship Id="rId3" Type="http://schemas.openxmlformats.org/officeDocument/2006/relationships/image" Target="../media/image19.png"/><Relationship Id="rId7" Type="http://schemas.openxmlformats.org/officeDocument/2006/relationships/customXml" Target="../ink/ink1.xml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customXml" Target="../ink/ink2.xm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9.png"/><Relationship Id="rId21" Type="http://schemas.openxmlformats.org/officeDocument/2006/relationships/image" Target="../media/image45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8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image" Target="../media/image48.png"/><Relationship Id="rId5" Type="http://schemas.openxmlformats.org/officeDocument/2006/relationships/image" Target="../media/image31.png"/><Relationship Id="rId15" Type="http://schemas.openxmlformats.org/officeDocument/2006/relationships/image" Target="../media/image39.svg"/><Relationship Id="rId23" Type="http://schemas.openxmlformats.org/officeDocument/2006/relationships/image" Target="../media/image47.png"/><Relationship Id="rId10" Type="http://schemas.openxmlformats.org/officeDocument/2006/relationships/customXml" Target="../ink/ink4.xml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2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customXml" Target="../ink/ink5.xml"/><Relationship Id="rId5" Type="http://schemas.openxmlformats.org/officeDocument/2006/relationships/image" Target="../media/image54.png"/><Relationship Id="rId15" Type="http://schemas.openxmlformats.org/officeDocument/2006/relationships/image" Target="../media/image60.sv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image" Target="../media/image62.png"/><Relationship Id="rId21" Type="http://schemas.openxmlformats.org/officeDocument/2006/relationships/image" Target="../media/image79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5" Type="http://schemas.openxmlformats.org/officeDocument/2006/relationships/customXml" Target="../ink/ink7.xml"/><Relationship Id="rId2" Type="http://schemas.openxmlformats.org/officeDocument/2006/relationships/image" Target="../media/image61.png"/><Relationship Id="rId16" Type="http://schemas.openxmlformats.org/officeDocument/2006/relationships/customXml" Target="../ink/ink6.xml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2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1.png"/><Relationship Id="rId28" Type="http://schemas.openxmlformats.org/officeDocument/2006/relationships/image" Target="../media/image84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0.png"/><Relationship Id="rId27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604194-172E-AD46-9360-703D585B0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3747"/>
            <a:ext cx="8276897" cy="15925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/>
              <a:t>Introduction to Plasmas, Part I I</a:t>
            </a:r>
            <a:br>
              <a:rPr lang="en-US" sz="2400" dirty="0"/>
            </a:br>
            <a:br>
              <a:rPr lang="en-US" sz="2000" dirty="0"/>
            </a:br>
            <a:r>
              <a:rPr lang="en-US" sz="2000" dirty="0"/>
              <a:t>       </a:t>
            </a:r>
            <a:r>
              <a:rPr lang="en-US" sz="2700" dirty="0"/>
              <a:t>Single Particle Motion</a:t>
            </a:r>
            <a:br>
              <a:rPr lang="en-US" sz="1800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C61BA1-6A1E-7349-9CA6-D3975225F58C}"/>
              </a:ext>
            </a:extLst>
          </p:cNvPr>
          <p:cNvSpPr txBox="1"/>
          <p:nvPr/>
        </p:nvSpPr>
        <p:spPr>
          <a:xfrm>
            <a:off x="1105593" y="232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C86EB-1C8C-D04A-A46A-A22CDBA9C0E4}"/>
              </a:ext>
            </a:extLst>
          </p:cNvPr>
          <p:cNvSpPr txBox="1"/>
          <p:nvPr/>
        </p:nvSpPr>
        <p:spPr>
          <a:xfrm>
            <a:off x="2155313" y="2571750"/>
            <a:ext cx="5229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Priyanjana</a:t>
            </a:r>
            <a:r>
              <a:rPr lang="en-US" sz="1600" dirty="0"/>
              <a:t> Sinha, Princeton Plasma Physics Laboratory</a:t>
            </a:r>
          </a:p>
          <a:p>
            <a:endParaRPr lang="en-US" sz="1600" dirty="0"/>
          </a:p>
          <a:p>
            <a:r>
              <a:rPr lang="en-US" sz="1600" dirty="0"/>
              <a:t>                          Email: </a:t>
            </a:r>
            <a:r>
              <a:rPr lang="en-US" sz="1600" dirty="0">
                <a:hlinkClick r:id="rId2"/>
              </a:rPr>
              <a:t>psinha@pppl.gov</a:t>
            </a:r>
            <a:r>
              <a:rPr lang="en-US" sz="1600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38808-1A95-6649-BEBB-A91B004BAE45}"/>
              </a:ext>
            </a:extLst>
          </p:cNvPr>
          <p:cNvSpPr txBox="1"/>
          <p:nvPr/>
        </p:nvSpPr>
        <p:spPr>
          <a:xfrm>
            <a:off x="2398981" y="4302853"/>
            <a:ext cx="4322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SULI Introductory Course on Plasma Physics </a:t>
            </a:r>
          </a:p>
          <a:p>
            <a:r>
              <a:rPr lang="en-US" sz="1600" dirty="0"/>
              <a:t>                          6</a:t>
            </a:r>
            <a:r>
              <a:rPr lang="en-US" sz="1600" baseline="30000" dirty="0"/>
              <a:t>th</a:t>
            </a:r>
            <a:r>
              <a:rPr lang="en-US" sz="1600" dirty="0"/>
              <a:t> June 2023 </a:t>
            </a:r>
          </a:p>
        </p:txBody>
      </p:sp>
    </p:spTree>
    <p:extLst>
      <p:ext uri="{BB962C8B-B14F-4D97-AF65-F5344CB8AC3E}">
        <p14:creationId xmlns:p14="http://schemas.microsoft.com/office/powerpoint/2010/main" val="195875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FA1E1F-4322-DFC9-7752-24B6875287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70258-2B17-376E-0E83-E05F466192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98E78C-9EDE-1CF0-0AB9-C50DE91D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of particles in uniform magnetic field – Simple case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9661C-4FC6-4E68-9E9B-2F95338AAC74}"/>
              </a:ext>
            </a:extLst>
          </p:cNvPr>
          <p:cNvSpPr txBox="1"/>
          <p:nvPr/>
        </p:nvSpPr>
        <p:spPr>
          <a:xfrm>
            <a:off x="151127" y="706935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z direction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A0AB19-7082-3074-A0D0-F2C5A7587695}"/>
                  </a:ext>
                </a:extLst>
              </p:cNvPr>
              <p:cNvSpPr txBox="1"/>
              <p:nvPr/>
            </p:nvSpPr>
            <p:spPr>
              <a:xfrm>
                <a:off x="1659768" y="730353"/>
                <a:ext cx="75713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A0AB19-7082-3074-A0D0-F2C5A758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768" y="730353"/>
                <a:ext cx="757130" cy="398955"/>
              </a:xfrm>
              <a:prstGeom prst="rect">
                <a:avLst/>
              </a:prstGeom>
              <a:blipFill>
                <a:blip r:embed="rId2"/>
                <a:stretch>
                  <a:fillRect l="-14754" t="-3125" r="-8197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BA0972-6A9D-216F-ED72-A3D2DDFBF7BB}"/>
                  </a:ext>
                </a:extLst>
              </p:cNvPr>
              <p:cNvSpPr txBox="1"/>
              <p:nvPr/>
            </p:nvSpPr>
            <p:spPr>
              <a:xfrm>
                <a:off x="1594245" y="2274948"/>
                <a:ext cx="1490729" cy="27699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𝑣𝑜𝑧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BA0972-6A9D-216F-ED72-A3D2DDFB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245" y="2274948"/>
                <a:ext cx="1490729" cy="276999"/>
              </a:xfrm>
              <a:prstGeom prst="rect">
                <a:avLst/>
              </a:prstGeom>
              <a:blipFill>
                <a:blip r:embed="rId3"/>
                <a:stretch>
                  <a:fillRect t="-8696" r="-84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7567C2-D8B9-7DA6-027F-5C85865507B6}"/>
                  </a:ext>
                </a:extLst>
              </p:cNvPr>
              <p:cNvSpPr txBox="1"/>
              <p:nvPr/>
            </p:nvSpPr>
            <p:spPr>
              <a:xfrm>
                <a:off x="1719663" y="1657557"/>
                <a:ext cx="900568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7567C2-D8B9-7DA6-027F-5C8586550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63" y="1657557"/>
                <a:ext cx="900568" cy="398955"/>
              </a:xfrm>
              <a:prstGeom prst="rect">
                <a:avLst/>
              </a:prstGeom>
              <a:blipFill>
                <a:blip r:embed="rId4"/>
                <a:stretch>
                  <a:fillRect l="-12500" t="-3125" r="-1250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EB5FBD-3D8C-3B23-1A58-9BA041C472CB}"/>
                  </a:ext>
                </a:extLst>
              </p:cNvPr>
              <p:cNvSpPr txBox="1"/>
              <p:nvPr/>
            </p:nvSpPr>
            <p:spPr>
              <a:xfrm>
                <a:off x="1719663" y="1199425"/>
                <a:ext cx="825482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𝑣𝑜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EB5FBD-3D8C-3B23-1A58-9BA041C4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63" y="1199425"/>
                <a:ext cx="825482" cy="270652"/>
              </a:xfrm>
              <a:prstGeom prst="rect">
                <a:avLst/>
              </a:prstGeom>
              <a:blipFill>
                <a:blip r:embed="rId5"/>
                <a:stretch>
                  <a:fillRect l="-4545" r="-151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80A117F-BD8E-85C9-66AC-4ADDC0B8F5B3}"/>
              </a:ext>
            </a:extLst>
          </p:cNvPr>
          <p:cNvSpPr txBox="1"/>
          <p:nvPr/>
        </p:nvSpPr>
        <p:spPr>
          <a:xfrm>
            <a:off x="3106703" y="2259559"/>
            <a:ext cx="2472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Charge particles move freely along z axis</a:t>
            </a: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3658CA2C-A510-AA86-3CAB-45B815B13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584" y="725160"/>
            <a:ext cx="2802932" cy="243325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3FCAD89-CAEE-8DBC-87F2-CD9013C35B7D}"/>
              </a:ext>
            </a:extLst>
          </p:cNvPr>
          <p:cNvSpPr txBox="1"/>
          <p:nvPr/>
        </p:nvSpPr>
        <p:spPr>
          <a:xfrm>
            <a:off x="5660584" y="725160"/>
            <a:ext cx="626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30CA34-1E07-621B-FA26-0FE679708843}"/>
                  </a:ext>
                </a:extLst>
              </p:cNvPr>
              <p:cNvSpPr txBox="1"/>
              <p:nvPr/>
            </p:nvSpPr>
            <p:spPr>
              <a:xfrm>
                <a:off x="292343" y="3577442"/>
                <a:ext cx="8560229" cy="8309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=[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sin</m:t>
                      </m:r>
                      <m:r>
                        <m:rPr>
                          <m:nor/>
                        </m:rPr>
                        <a:rPr lang="en-US" dirty="0"/>
                        <m:t> (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t</m:t>
                      </m:r>
                      <m:r>
                        <m:rPr>
                          <m:nor/>
                        </m:rPr>
                        <a:rPr lang="en-US" dirty="0"/>
                        <m:t> +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m:rPr>
                          <m:nor/>
                        </m:rPr>
                        <a:rPr lang="en-US" dirty="0"/>
                        <m:t> )</m:t>
                      </m:r>
                      <m:r>
                        <m:rPr>
                          <m:nor/>
                        </m:rPr>
                        <a:rPr lang="en-US" b="0" i="0" dirty="0" smtClean="0"/>
                        <m:t> + </m:t>
                      </m:r>
                      <m:r>
                        <m:rPr>
                          <m:nor/>
                        </m:rPr>
                        <a:rPr lang="en-US" b="0" i="0" dirty="0" smtClean="0"/>
                        <m:t>xg</m:t>
                      </m:r>
                      <m:r>
                        <m:rPr>
                          <m:nor/>
                        </m:rPr>
                        <a:rPr lang="en-US" b="0" i="0" dirty="0" smtClean="0"/>
                        <m:t> ] </m:t>
                      </m:r>
                      <m:r>
                        <m:rPr>
                          <m:nor/>
                        </m:rPr>
                        <a:rPr lang="en-US" b="0" i="0" dirty="0" smtClean="0"/>
                        <m:t>x</m:t>
                      </m:r>
                      <m:r>
                        <m:rPr>
                          <m:nor/>
                        </m:rPr>
                        <a:rPr lang="en-US" b="0" i="0" dirty="0" smtClean="0"/>
                        <m:t> −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/>
                        <m:t>cos</m:t>
                      </m:r>
                      <m:r>
                        <m:rPr>
                          <m:nor/>
                        </m:rPr>
                        <a:rPr lang="en-US" dirty="0"/>
                        <m:t> (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baseline="-250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t</m:t>
                      </m:r>
                      <m:r>
                        <m:rPr>
                          <m:nor/>
                        </m:rPr>
                        <a:rPr lang="en-US" dirty="0"/>
                        <m:t> +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m:rPr>
                          <m:nor/>
                        </m:rPr>
                        <a:rPr lang="en-US" dirty="0"/>
                        <m:t> )</m:t>
                      </m:r>
                      <m:r>
                        <m:rPr>
                          <m:nor/>
                        </m:rPr>
                        <a:rPr lang="en-US" b="0" i="0" dirty="0" smtClean="0"/>
                        <m:t>]</m:t>
                      </m:r>
                      <m:r>
                        <m:rPr>
                          <m:nor/>
                        </m:rPr>
                        <a:rPr lang="en-US" dirty="0"/>
                        <m:t> + </m:t>
                      </m:r>
                      <m:r>
                        <m:rPr>
                          <m:nor/>
                        </m:rPr>
                        <a:rPr lang="en-US" b="0" i="0" dirty="0" smtClean="0"/>
                        <m:t>y</m:t>
                      </m:r>
                      <m:r>
                        <m:rPr>
                          <m:nor/>
                        </m:rPr>
                        <a:rPr lang="en-US" baseline="-25000" dirty="0"/>
                        <m:t>g</m:t>
                      </m:r>
                      <m:r>
                        <m:rPr>
                          <m:nor/>
                        </m:rPr>
                        <a:rPr lang="en-US" dirty="0"/>
                        <m:t> ] </m:t>
                      </m:r>
                      <m:r>
                        <m:rPr>
                          <m:nor/>
                        </m:rPr>
                        <a:rPr lang="en-US" b="0" i="0" dirty="0" smtClean="0"/>
                        <m:t>y</m:t>
                      </m:r>
                      <m:r>
                        <m:rPr>
                          <m:nor/>
                        </m:rPr>
                        <a:rPr lang="en-US" b="0" i="0" dirty="0" smtClean="0"/>
                        <m:t> 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𝑣𝑜𝑧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30CA34-1E07-621B-FA26-0FE67970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43" y="3577442"/>
                <a:ext cx="856022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2BB1534-D40F-1A93-DF5B-CDF022C372F2}"/>
              </a:ext>
            </a:extLst>
          </p:cNvPr>
          <p:cNvSpPr txBox="1"/>
          <p:nvPr/>
        </p:nvSpPr>
        <p:spPr>
          <a:xfrm>
            <a:off x="3640302" y="372254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8769D-CE80-0529-AAF9-879B262B5518}"/>
              </a:ext>
            </a:extLst>
          </p:cNvPr>
          <p:cNvSpPr txBox="1"/>
          <p:nvPr/>
        </p:nvSpPr>
        <p:spPr>
          <a:xfrm>
            <a:off x="7062050" y="372254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58099-BDB4-924A-E867-20BEDA652246}"/>
              </a:ext>
            </a:extLst>
          </p:cNvPr>
          <p:cNvSpPr txBox="1"/>
          <p:nvPr/>
        </p:nvSpPr>
        <p:spPr>
          <a:xfrm>
            <a:off x="8517911" y="3697019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AB4D97-D3FD-4CB1-038F-08ACCDB01541}"/>
              </a:ext>
            </a:extLst>
          </p:cNvPr>
          <p:cNvSpPr txBox="1"/>
          <p:nvPr/>
        </p:nvSpPr>
        <p:spPr>
          <a:xfrm>
            <a:off x="3807175" y="3948740"/>
            <a:ext cx="46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+ </a:t>
            </a:r>
          </a:p>
        </p:txBody>
      </p:sp>
    </p:spTree>
    <p:extLst>
      <p:ext uri="{BB962C8B-B14F-4D97-AF65-F5344CB8AC3E}">
        <p14:creationId xmlns:p14="http://schemas.microsoft.com/office/powerpoint/2010/main" val="147189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258BE7-434F-9DA9-B59B-4FB6449E0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24834-DADD-0310-E2B2-F27F017698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817A93-CE1F-1652-8C0B-CB8C898A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estimates for ITER like machine……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E2FFA4-AE69-1A3B-7B4E-CF415C103747}"/>
                  </a:ext>
                </a:extLst>
              </p:cNvPr>
              <p:cNvSpPr txBox="1"/>
              <p:nvPr/>
            </p:nvSpPr>
            <p:spPr>
              <a:xfrm>
                <a:off x="3225929" y="2563899"/>
                <a:ext cx="1177758" cy="61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𝑒𝐵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E2FFA4-AE69-1A3B-7B4E-CF415C103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929" y="2563899"/>
                <a:ext cx="1177758" cy="610873"/>
              </a:xfrm>
              <a:prstGeom prst="rect">
                <a:avLst/>
              </a:prstGeom>
              <a:blipFill>
                <a:blip r:embed="rId2"/>
                <a:stretch>
                  <a:fillRect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425A222-E5A2-E474-69FB-04875BEFB4C7}"/>
              </a:ext>
            </a:extLst>
          </p:cNvPr>
          <p:cNvSpPr txBox="1"/>
          <p:nvPr/>
        </p:nvSpPr>
        <p:spPr>
          <a:xfrm>
            <a:off x="535676" y="2723615"/>
            <a:ext cx="30301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Gyro-frequency of  electrons :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72373B-EA63-CB4D-F5F9-C64A2D57F713}"/>
                  </a:ext>
                </a:extLst>
              </p:cNvPr>
              <p:cNvSpPr txBox="1"/>
              <p:nvPr/>
            </p:nvSpPr>
            <p:spPr>
              <a:xfrm>
                <a:off x="3209150" y="3240009"/>
                <a:ext cx="2299476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1.6 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10 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0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9.1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10  31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72373B-EA63-CB4D-F5F9-C64A2D57F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150" y="3240009"/>
                <a:ext cx="2299476" cy="618311"/>
              </a:xfrm>
              <a:prstGeom prst="rect">
                <a:avLst/>
              </a:prstGeom>
              <a:blipFill>
                <a:blip r:embed="rId3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DD670F-6DE6-E7D4-E3AC-F7706E5501F3}"/>
                  </a:ext>
                </a:extLst>
              </p:cNvPr>
              <p:cNvSpPr txBox="1"/>
              <p:nvPr/>
            </p:nvSpPr>
            <p:spPr>
              <a:xfrm>
                <a:off x="3225929" y="3875844"/>
                <a:ext cx="2456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10 11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DD670F-6DE6-E7D4-E3AC-F7706E550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929" y="3875844"/>
                <a:ext cx="245682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51FF1C-81B6-BFC3-3246-692A926EC611}"/>
                  </a:ext>
                </a:extLst>
              </p:cNvPr>
              <p:cNvSpPr txBox="1"/>
              <p:nvPr/>
            </p:nvSpPr>
            <p:spPr>
              <a:xfrm>
                <a:off x="3309223" y="4307055"/>
                <a:ext cx="165308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135 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51FF1C-81B6-BFC3-3246-692A926EC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23" y="4307055"/>
                <a:ext cx="165308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8B93872-1F97-2A61-94FE-2D4234C902E4}"/>
              </a:ext>
            </a:extLst>
          </p:cNvPr>
          <p:cNvSpPr txBox="1"/>
          <p:nvPr/>
        </p:nvSpPr>
        <p:spPr>
          <a:xfrm>
            <a:off x="4815765" y="4312437"/>
            <a:ext cx="3667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 to</a:t>
            </a:r>
            <a:r>
              <a:rPr lang="en-US" sz="1600" dirty="0"/>
              <a:t> heat the electrons in plasma the wave should be of this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AF648-CF43-D4FA-C8E0-4AE24F47DE96}"/>
              </a:ext>
            </a:extLst>
          </p:cNvPr>
          <p:cNvSpPr txBox="1"/>
          <p:nvPr/>
        </p:nvSpPr>
        <p:spPr>
          <a:xfrm>
            <a:off x="4702142" y="3163301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B7DED-3707-0964-F8CD-D4A64C36CA8B}"/>
              </a:ext>
            </a:extLst>
          </p:cNvPr>
          <p:cNvSpPr txBox="1"/>
          <p:nvPr/>
        </p:nvSpPr>
        <p:spPr>
          <a:xfrm>
            <a:off x="4454342" y="2608255"/>
            <a:ext cx="4280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sz="1600" dirty="0"/>
              <a:t>frequency of wave to heat plasma for ions is much lower -- 1/1836 times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1186B-F41D-B94D-243D-1D598CA25F95}"/>
              </a:ext>
            </a:extLst>
          </p:cNvPr>
          <p:cNvSpPr txBox="1"/>
          <p:nvPr/>
        </p:nvSpPr>
        <p:spPr>
          <a:xfrm>
            <a:off x="326069" y="695155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 ITER like machines: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22910-A3E1-7FA4-D34E-617019275071}"/>
                  </a:ext>
                </a:extLst>
              </p:cNvPr>
              <p:cNvSpPr txBox="1"/>
              <p:nvPr/>
            </p:nvSpPr>
            <p:spPr>
              <a:xfrm>
                <a:off x="102104" y="1103879"/>
                <a:ext cx="3471115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io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ns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𝑇𝑖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baseline="-2500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𝑇𝑖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baseline="-250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22910-A3E1-7FA4-D34E-617019275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4" y="1103879"/>
                <a:ext cx="3471115" cy="8183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55E397-1741-B8DC-2E09-B86AE15587D7}"/>
                  </a:ext>
                </a:extLst>
              </p:cNvPr>
              <p:cNvSpPr txBox="1"/>
              <p:nvPr/>
            </p:nvSpPr>
            <p:spPr>
              <a:xfrm>
                <a:off x="2979061" y="1175981"/>
                <a:ext cx="4600936" cy="613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𝑇𝑖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55E397-1741-B8DC-2E09-B86AE155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061" y="1175981"/>
                <a:ext cx="4600936" cy="61382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6DB8767-8301-785A-FFDA-A42A2491CEC7}"/>
                  </a:ext>
                </a:extLst>
              </p:cNvPr>
              <p:cNvSpPr txBox="1"/>
              <p:nvPr/>
            </p:nvSpPr>
            <p:spPr>
              <a:xfrm>
                <a:off x="3130263" y="1299834"/>
                <a:ext cx="12711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700 km/s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6DB8767-8301-785A-FFDA-A42A2491C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263" y="1299834"/>
                <a:ext cx="1271182" cy="276999"/>
              </a:xfrm>
              <a:prstGeom prst="rect">
                <a:avLst/>
              </a:prstGeom>
              <a:blipFill>
                <a:blip r:embed="rId8"/>
                <a:stretch>
                  <a:fillRect l="-3960" t="-26087" r="-9901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4D5EABB-CAFB-7600-AD3D-FCFB7F7250FA}"/>
              </a:ext>
            </a:extLst>
          </p:cNvPr>
          <p:cNvSpPr txBox="1"/>
          <p:nvPr/>
        </p:nvSpPr>
        <p:spPr>
          <a:xfrm>
            <a:off x="2615890" y="682236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= 10 keV and B = 5T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BBB3FA-16AA-42E6-BE75-061EBD6548CB}"/>
                  </a:ext>
                </a:extLst>
              </p:cNvPr>
              <p:cNvSpPr txBox="1"/>
              <p:nvPr/>
            </p:nvSpPr>
            <p:spPr>
              <a:xfrm>
                <a:off x="636998" y="1955025"/>
                <a:ext cx="514430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electrons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rL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rgbClr val="FF0000"/>
                        </a:solidFill>
                      </a:rPr>
                      <m:t>0.05 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mm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(60 times smaller)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BBB3FA-16AA-42E6-BE75-061EBD654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98" y="1955025"/>
                <a:ext cx="5144305" cy="646331"/>
              </a:xfrm>
              <a:prstGeom prst="rect">
                <a:avLst/>
              </a:prstGeom>
              <a:blipFill>
                <a:blip r:embed="rId9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352BB48-B6EC-56D2-509B-407FDEC158EB}"/>
              </a:ext>
            </a:extLst>
          </p:cNvPr>
          <p:cNvSpPr txBox="1"/>
          <p:nvPr/>
        </p:nvSpPr>
        <p:spPr>
          <a:xfrm>
            <a:off x="4880827" y="3497750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9306E7-AB18-4ED8-6906-7E9D53E6FE5A}"/>
                  </a:ext>
                </a:extLst>
              </p:cNvPr>
              <p:cNvSpPr txBox="1"/>
              <p:nvPr/>
            </p:nvSpPr>
            <p:spPr>
              <a:xfrm>
                <a:off x="5840247" y="1253667"/>
                <a:ext cx="45999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rgbClr val="FF0000"/>
                        </a:solidFill>
                      </a:rPr>
                      <m:t>3 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mm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9306E7-AB18-4ED8-6906-7E9D53E6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247" y="1253667"/>
                <a:ext cx="4599992" cy="369332"/>
              </a:xfrm>
              <a:prstGeom prst="rect">
                <a:avLst/>
              </a:prstGeom>
              <a:blipFill>
                <a:blip r:embed="rId10"/>
                <a:stretch>
                  <a:fillRect t="-3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4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6" grpId="1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8A0EEF4-49BD-E7FC-634A-ADBBC6FE76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9371F1-D8EA-EE56-117E-E8A9222D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Mirrors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EBB6-40BD-A416-71C7-77D664256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AAFD-2D87-BFE2-F9A1-F57BA3D6D0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D55C0-ECA6-B583-122E-09B90333E6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Magnetic mirrors -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𝐫𝐨𝐥𝐞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𝐨𝐟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field in confinement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D55C0-ECA6-B583-122E-09B90333E6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6572E-2E89-FFD1-6FDC-94D19D2D1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B30F-D27E-FB76-37C7-B9F0820769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304A7C-B64F-C52A-7C12-8B9A60581F25}"/>
                  </a:ext>
                </a:extLst>
              </p:cNvPr>
              <p:cNvSpPr txBox="1"/>
              <p:nvPr/>
            </p:nvSpPr>
            <p:spPr>
              <a:xfrm>
                <a:off x="622398" y="738432"/>
                <a:ext cx="950388" cy="27699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304A7C-B64F-C52A-7C12-8B9A60581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98" y="738432"/>
                <a:ext cx="950388" cy="276999"/>
              </a:xfrm>
              <a:prstGeom prst="rect">
                <a:avLst/>
              </a:prstGeom>
              <a:blipFill>
                <a:blip r:embed="rId3"/>
                <a:stretch>
                  <a:fillRect l="-3947" r="-526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D54F69E-BF1C-98A1-BB87-763DA77F9083}"/>
              </a:ext>
            </a:extLst>
          </p:cNvPr>
          <p:cNvSpPr txBox="1"/>
          <p:nvPr/>
        </p:nvSpPr>
        <p:spPr>
          <a:xfrm>
            <a:off x="458712" y="4328922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exerts a force in - z direction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1C641-85C5-9A81-7BDD-E75F6C46510C}"/>
              </a:ext>
            </a:extLst>
          </p:cNvPr>
          <p:cNvSpPr txBox="1"/>
          <p:nvPr/>
        </p:nvSpPr>
        <p:spPr>
          <a:xfrm>
            <a:off x="2752906" y="1191679"/>
            <a:ext cx="274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B depends on on r and z, no azimuthal dependence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463032-AEF7-4E81-4390-B5B7113E9D50}"/>
                  </a:ext>
                </a:extLst>
              </p:cNvPr>
              <p:cNvSpPr txBox="1"/>
              <p:nvPr/>
            </p:nvSpPr>
            <p:spPr>
              <a:xfrm>
                <a:off x="572308" y="1157535"/>
                <a:ext cx="2180597" cy="458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𝑟𝐵𝑟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463032-AEF7-4E81-4390-B5B7113E9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8" y="1157535"/>
                <a:ext cx="2180597" cy="458715"/>
              </a:xfrm>
              <a:prstGeom prst="rect">
                <a:avLst/>
              </a:prstGeom>
              <a:blipFill>
                <a:blip r:embed="rId4"/>
                <a:stretch>
                  <a:fillRect l="-2907" t="-5405" r="-2907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4ACC904-D6BE-A120-9391-13CD33ACE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546" y="1011718"/>
            <a:ext cx="3462616" cy="252808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CBDA98-8677-D36C-E905-88AD218B1FC8}"/>
                  </a:ext>
                </a:extLst>
              </p:cNvPr>
              <p:cNvSpPr txBox="1"/>
              <p:nvPr/>
            </p:nvSpPr>
            <p:spPr>
              <a:xfrm>
                <a:off x="596459" y="2970703"/>
                <a:ext cx="1321900" cy="27065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CBDA98-8677-D36C-E905-88AD218B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" y="2970703"/>
                <a:ext cx="1321900" cy="270652"/>
              </a:xfrm>
              <a:prstGeom prst="rect">
                <a:avLst/>
              </a:prstGeom>
              <a:blipFill>
                <a:blip r:embed="rId6"/>
                <a:stretch>
                  <a:fillRect l="-4762" t="-4348" r="-95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9D82B9-95B3-196E-147C-D1C72F4F24B6}"/>
                  </a:ext>
                </a:extLst>
              </p:cNvPr>
              <p:cNvSpPr txBox="1"/>
              <p:nvPr/>
            </p:nvSpPr>
            <p:spPr>
              <a:xfrm>
                <a:off x="545882" y="3285211"/>
                <a:ext cx="2431229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- q (</a:t>
                </a:r>
                <a:r>
                  <a:rPr lang="en-US" b="1" dirty="0"/>
                  <a:t>v</a:t>
                </a:r>
                <a:r>
                  <a:rPr lang="en-US" dirty="0"/>
                  <a:t> x </a:t>
                </a:r>
                <a:r>
                  <a:rPr lang="en-US" b="1" dirty="0"/>
                  <a:t>B</a:t>
                </a:r>
                <a:r>
                  <a:rPr lang="en-US" dirty="0"/>
                  <a:t>)</a:t>
                </a:r>
                <a:r>
                  <a:rPr lang="en-US" baseline="-25000" dirty="0"/>
                  <a:t>z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9D82B9-95B3-196E-147C-D1C72F4F2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82" y="3285211"/>
                <a:ext cx="2431229" cy="398955"/>
              </a:xfrm>
              <a:prstGeom prst="rect">
                <a:avLst/>
              </a:prstGeom>
              <a:blipFill>
                <a:blip r:embed="rId7"/>
                <a:stretch>
                  <a:fillRect l="-5208" t="-31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878761-3DD4-13C4-CAE8-4C0A8877E0D1}"/>
                  </a:ext>
                </a:extLst>
              </p:cNvPr>
              <p:cNvSpPr txBox="1"/>
              <p:nvPr/>
            </p:nvSpPr>
            <p:spPr>
              <a:xfrm>
                <a:off x="596459" y="1808897"/>
                <a:ext cx="2004138" cy="412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+ c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878761-3DD4-13C4-CAE8-4C0A8877E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" y="1808897"/>
                <a:ext cx="2004138" cy="412613"/>
              </a:xfrm>
              <a:prstGeom prst="rect">
                <a:avLst/>
              </a:prstGeom>
              <a:blipFill>
                <a:blip r:embed="rId8"/>
                <a:stretch>
                  <a:fillRect l="-3165" t="-3030" r="-63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3874A6-54AB-9C6D-4646-A21113BE06DC}"/>
                  </a:ext>
                </a:extLst>
              </p:cNvPr>
              <p:cNvSpPr txBox="1"/>
              <p:nvPr/>
            </p:nvSpPr>
            <p:spPr>
              <a:xfrm>
                <a:off x="572308" y="2365443"/>
                <a:ext cx="1401153" cy="412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3874A6-54AB-9C6D-4646-A21113BE0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8" y="2365443"/>
                <a:ext cx="1401153" cy="412613"/>
              </a:xfrm>
              <a:prstGeom prst="rect">
                <a:avLst/>
              </a:prstGeom>
              <a:blipFill>
                <a:blip r:embed="rId9"/>
                <a:stretch>
                  <a:fillRect l="-8108" t="-3030" r="-270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B5DB5D-D7A3-7A3B-4802-EA9DA3EB1C15}"/>
                  </a:ext>
                </a:extLst>
              </p:cNvPr>
              <p:cNvSpPr txBox="1"/>
              <p:nvPr/>
            </p:nvSpPr>
            <p:spPr>
              <a:xfrm>
                <a:off x="596459" y="3808572"/>
                <a:ext cx="2431229" cy="39895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- q (v</a:t>
                </a:r>
                <a14:m>
                  <m:oMath xmlns:m="http://schemas.openxmlformats.org/officeDocument/2006/math">
                    <m:r>
                      <a:rPr lang="en-US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B</a:t>
                </a:r>
                <a:r>
                  <a:rPr lang="en-US" baseline="-25000" dirty="0"/>
                  <a:t>r</a:t>
                </a:r>
                <a:r>
                  <a:rPr lang="en-US" dirty="0"/>
                  <a:t>)</a:t>
                </a:r>
                <a:r>
                  <a:rPr lang="en-US" baseline="-250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B5DB5D-D7A3-7A3B-4802-EA9DA3EB1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9" y="3808572"/>
                <a:ext cx="2431229" cy="398955"/>
              </a:xfrm>
              <a:prstGeom prst="rect">
                <a:avLst/>
              </a:prstGeom>
              <a:blipFill>
                <a:blip r:embed="rId10"/>
                <a:stretch>
                  <a:fillRect l="-2604" t="-3125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6149B5-4D38-0F03-CFC4-76E9A29525F3}"/>
              </a:ext>
            </a:extLst>
          </p:cNvPr>
          <p:cNvSpPr txBox="1"/>
          <p:nvPr/>
        </p:nvSpPr>
        <p:spPr>
          <a:xfrm>
            <a:off x="4838102" y="3764527"/>
            <a:ext cx="415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</a:rPr>
              <a:t>Magnetic mirror was one of the earliest major approaches to fusion power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5A226-CFDE-FA18-756B-B7114FF01D5F}"/>
                  </a:ext>
                </a:extLst>
              </p:cNvPr>
              <p:cNvSpPr txBox="1"/>
              <p:nvPr/>
            </p:nvSpPr>
            <p:spPr>
              <a:xfrm>
                <a:off x="4838102" y="4396800"/>
                <a:ext cx="42260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Here,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1600" b="0" i="0" smtClean="0"/>
                      <m:t>is</m:t>
                    </m:r>
                    <m:r>
                      <m:rPr>
                        <m:nor/>
                      </m:rPr>
                      <a:rPr lang="en-US" sz="1600" b="0" i="0" smtClean="0"/>
                      <m:t> </m:t>
                    </m:r>
                    <m:r>
                      <m:rPr>
                        <m:nor/>
                      </m:rPr>
                      <a:rPr lang="en-US" sz="1600" dirty="0"/>
                      <m:t>inhomogeneous</m:t>
                    </m:r>
                    <m:r>
                      <m:rPr>
                        <m:nor/>
                      </m:rPr>
                      <a:rPr lang="en-US" sz="1600" b="0" i="0" dirty="0" smtClean="0"/>
                      <m:t> </m:t>
                    </m:r>
                    <m:r>
                      <m:rPr>
                        <m:nor/>
                      </m:rPr>
                      <a:rPr lang="en-US" sz="1600" b="0" i="0" dirty="0" smtClean="0"/>
                      <m:t>and</m:t>
                    </m:r>
                    <m:r>
                      <m:rPr>
                        <m:nor/>
                      </m:rPr>
                      <a:rPr lang="en-US" sz="1600" b="0" i="0" dirty="0" smtClean="0"/>
                      <m:t> </m:t>
                    </m:r>
                    <m:r>
                      <m:rPr>
                        <m:sty m:val="p"/>
                      </m:rPr>
                      <a:rPr lang="en-US" sz="1600" b="0" i="0" smtClean="0"/>
                      <m:t>varying</m:t>
                    </m:r>
                    <m:r>
                      <a:rPr lang="en-US" sz="1600" b="0" i="0" smtClean="0"/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with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/>
                      <m:t> 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5A226-CFDE-FA18-756B-B7114FF01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102" y="4396800"/>
                <a:ext cx="4226061" cy="584775"/>
              </a:xfrm>
              <a:prstGeom prst="rect">
                <a:avLst/>
              </a:prstGeom>
              <a:blipFill>
                <a:blip r:embed="rId11"/>
                <a:stretch>
                  <a:fillRect l="-901" t="-4255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6A82EDA-8252-D01D-CAF3-1133E0A0424A}"/>
              </a:ext>
            </a:extLst>
          </p:cNvPr>
          <p:cNvSpPr txBox="1"/>
          <p:nvPr/>
        </p:nvSpPr>
        <p:spPr>
          <a:xfrm>
            <a:off x="5573149" y="2348209"/>
            <a:ext cx="6703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L=0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C6A5B-CC87-50CB-F0F1-2214809EDA1F}"/>
              </a:ext>
            </a:extLst>
          </p:cNvPr>
          <p:cNvSpPr txBox="1"/>
          <p:nvPr/>
        </p:nvSpPr>
        <p:spPr>
          <a:xfrm>
            <a:off x="7722235" y="2347796"/>
            <a:ext cx="10567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L=</a:t>
            </a:r>
            <a:r>
              <a:rPr lang="en-US" sz="1800" dirty="0"/>
              <a:t> L</a:t>
            </a:r>
            <a:r>
              <a:rPr lang="en-US" sz="1800" baseline="-25000" dirty="0"/>
              <a:t>0</a:t>
            </a:r>
            <a:r>
              <a:rPr lang="en-US" sz="1800" dirty="0"/>
              <a:t>/2</a:t>
            </a:r>
            <a:r>
              <a:rPr lang="en-US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B485C5-C84F-EC84-FB29-483BC229171D}"/>
              </a:ext>
            </a:extLst>
          </p:cNvPr>
          <p:cNvGrpSpPr/>
          <p:nvPr/>
        </p:nvGrpSpPr>
        <p:grpSpPr>
          <a:xfrm>
            <a:off x="5765591" y="2254166"/>
            <a:ext cx="45720" cy="48240"/>
            <a:chOff x="5765591" y="2254166"/>
            <a:chExt cx="45720" cy="4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37BEEC7-387D-29A6-EF9D-64DB76F2AE2B}"/>
                    </a:ext>
                  </a:extLst>
                </p14:cNvPr>
                <p14:cNvContentPartPr/>
                <p14:nvPr/>
              </p14:nvContentPartPr>
              <p14:xfrm>
                <a:off x="5769911" y="2275406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C867B32-2A54-775F-135E-A9B0AA1E88C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5227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14645E0-F4E5-B16E-065B-ED94EAD2D9B9}"/>
                    </a:ext>
                  </a:extLst>
                </p14:cNvPr>
                <p14:cNvContentPartPr/>
                <p14:nvPr/>
              </p14:nvContentPartPr>
              <p14:xfrm>
                <a:off x="5765591" y="2275406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7997D03-B311-6D47-2EC3-19F3154BD62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4795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6BA1BE0-3E17-8F55-2AAD-797CAAEB6372}"/>
                    </a:ext>
                  </a:extLst>
                </p14:cNvPr>
                <p14:cNvContentPartPr/>
                <p14:nvPr/>
              </p14:nvContentPartPr>
              <p14:xfrm>
                <a:off x="5765591" y="2275406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9BAB6C9-37DE-7FEE-F885-6C6D002FD61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4795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152D87C-8460-54CE-C9E6-77093AE108B4}"/>
                    </a:ext>
                  </a:extLst>
                </p14:cNvPr>
                <p14:cNvContentPartPr/>
                <p14:nvPr/>
              </p14:nvContentPartPr>
              <p14:xfrm>
                <a:off x="5765591" y="2275406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3BA36F9-9D92-AACF-6203-85BD36ECEE5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4795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F5FC924-34D3-FF8E-3BE1-4E6AF8669204}"/>
                    </a:ext>
                  </a:extLst>
                </p14:cNvPr>
                <p14:cNvContentPartPr/>
                <p14:nvPr/>
              </p14:nvContentPartPr>
              <p14:xfrm>
                <a:off x="5770991" y="2254166"/>
                <a:ext cx="40320" cy="48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9F83BE9-A241-B7C0-2326-925A870B580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53351" y="2236526"/>
                  <a:ext cx="75960" cy="8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519242-B45C-3486-3E0F-2AE0AED83062}"/>
              </a:ext>
            </a:extLst>
          </p:cNvPr>
          <p:cNvGrpSpPr/>
          <p:nvPr/>
        </p:nvGrpSpPr>
        <p:grpSpPr>
          <a:xfrm>
            <a:off x="8086511" y="2258126"/>
            <a:ext cx="38160" cy="31680"/>
            <a:chOff x="8086511" y="2258126"/>
            <a:chExt cx="38160" cy="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742120E-34A0-3CEE-40DE-890A3C2973B9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15BC2CC-0085-ED02-C705-2C168862C9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8A8BCC2-07C7-F02E-74A3-9F89FD52AFCF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4BC50AD-0B51-F5F7-4DEE-0898E8FB690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B416D74-2116-6A80-3BBC-D0125B79D1F8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95A9923-B704-5BA4-315A-D15EF211190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77D556C-A997-2040-08F4-DC8766F0AF4E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754C9E2-2F49-42FA-8297-FE83FC5F615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9C15D85-51D8-4842-1AC9-4A6EDA4C3D52}"/>
                    </a:ext>
                  </a:extLst>
                </p14:cNvPr>
                <p14:cNvContentPartPr/>
                <p14:nvPr/>
              </p14:nvContentPartPr>
              <p14:xfrm>
                <a:off x="8086511" y="2258126"/>
                <a:ext cx="38160" cy="31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343F2CF-C894-89EE-6DFB-B160D61C4B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068511" y="2240486"/>
                  <a:ext cx="73800" cy="67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F84B803-4041-684E-A710-C293E887B446}"/>
              </a:ext>
            </a:extLst>
          </p:cNvPr>
          <p:cNvSpPr txBox="1"/>
          <p:nvPr/>
        </p:nvSpPr>
        <p:spPr>
          <a:xfrm>
            <a:off x="5635666" y="2791914"/>
            <a:ext cx="60785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min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D510D1-4CF8-7BA0-EEB7-8121B275D5C0}"/>
              </a:ext>
            </a:extLst>
          </p:cNvPr>
          <p:cNvSpPr txBox="1"/>
          <p:nvPr/>
        </p:nvSpPr>
        <p:spPr>
          <a:xfrm>
            <a:off x="7946655" y="2791914"/>
            <a:ext cx="6254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9514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D55C0-ECA6-B583-122E-09B90333E6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Magnetic mirrors -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𝐫𝐨𝐥𝐞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𝐨𝐟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field in confinement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9D55C0-ECA6-B583-122E-09B90333E6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6572E-2E89-FFD1-6FDC-94D19D2D1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B30F-D27E-FB76-37C7-B9F0820769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4ACC904-D6BE-A120-9391-13CD33AC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546" y="1011718"/>
            <a:ext cx="3462616" cy="252808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DF276C-5116-AB73-D50D-7885ED97A2D6}"/>
                  </a:ext>
                </a:extLst>
              </p:cNvPr>
              <p:cNvSpPr txBox="1"/>
              <p:nvPr/>
            </p:nvSpPr>
            <p:spPr>
              <a:xfrm>
                <a:off x="1789295" y="897874"/>
                <a:ext cx="1427699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DF276C-5116-AB73-D50D-7885ED97A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295" y="897874"/>
                <a:ext cx="1427699" cy="474425"/>
              </a:xfrm>
              <a:prstGeom prst="rect">
                <a:avLst/>
              </a:prstGeom>
              <a:blipFill>
                <a:blip r:embed="rId4"/>
                <a:stretch>
                  <a:fillRect l="-3540" t="-17949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0F273C-2460-4E38-7084-85607C634974}"/>
                  </a:ext>
                </a:extLst>
              </p:cNvPr>
              <p:cNvSpPr txBox="1"/>
              <p:nvPr/>
            </p:nvSpPr>
            <p:spPr>
              <a:xfrm>
                <a:off x="40169" y="1577796"/>
                <a:ext cx="5511545" cy="50687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Magnetic moment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0F273C-2460-4E38-7084-85607C63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" y="1577796"/>
                <a:ext cx="5511545" cy="506870"/>
              </a:xfrm>
              <a:prstGeom prst="rect">
                <a:avLst/>
              </a:prstGeom>
              <a:blipFill>
                <a:blip r:embed="rId5"/>
                <a:stretch>
                  <a:fillRect l="-920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71756A-585E-7200-217F-24FAD2CD9E92}"/>
                  </a:ext>
                </a:extLst>
              </p:cNvPr>
              <p:cNvSpPr txBox="1"/>
              <p:nvPr/>
            </p:nvSpPr>
            <p:spPr>
              <a:xfrm>
                <a:off x="1298591" y="2257398"/>
                <a:ext cx="2431229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- q (v</a:t>
                </a:r>
                <a14:m>
                  <m:oMath xmlns:m="http://schemas.openxmlformats.org/officeDocument/2006/math">
                    <m:r>
                      <a:rPr lang="en-US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B</a:t>
                </a:r>
                <a:r>
                  <a:rPr lang="en-US" baseline="-25000" dirty="0"/>
                  <a:t>r</a:t>
                </a:r>
                <a:r>
                  <a:rPr lang="en-US" dirty="0"/>
                  <a:t>)</a:t>
                </a:r>
                <a:r>
                  <a:rPr lang="en-US" baseline="-250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71756A-585E-7200-217F-24FAD2CD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591" y="2257398"/>
                <a:ext cx="2431229" cy="398955"/>
              </a:xfrm>
              <a:prstGeom prst="rect">
                <a:avLst/>
              </a:prstGeom>
              <a:blipFill>
                <a:blip r:embed="rId6"/>
                <a:stretch>
                  <a:fillRect l="-2604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F5B8C3-A284-07E2-B2A8-AA3A3E81D2FB}"/>
                  </a:ext>
                </a:extLst>
              </p:cNvPr>
              <p:cNvSpPr txBox="1"/>
              <p:nvPr/>
            </p:nvSpPr>
            <p:spPr>
              <a:xfrm>
                <a:off x="1366661" y="4036061"/>
                <a:ext cx="1822035" cy="40722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endParaRPr lang="en-US" baseline="-25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F5B8C3-A284-07E2-B2A8-AA3A3E81D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661" y="4036061"/>
                <a:ext cx="1822035" cy="407227"/>
              </a:xfrm>
              <a:prstGeom prst="rect">
                <a:avLst/>
              </a:prstGeom>
              <a:blipFill>
                <a:blip r:embed="rId7"/>
                <a:stretch>
                  <a:fillRect l="-3448"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9248BBD-AA82-FB7E-5E08-6668DEA358D2}"/>
              </a:ext>
            </a:extLst>
          </p:cNvPr>
          <p:cNvSpPr txBox="1"/>
          <p:nvPr/>
        </p:nvSpPr>
        <p:spPr>
          <a:xfrm>
            <a:off x="3987095" y="1544378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82C1CD-94F4-2302-EA20-FA799C1AA3CF}"/>
                  </a:ext>
                </a:extLst>
              </p:cNvPr>
              <p:cNvSpPr txBox="1"/>
              <p:nvPr/>
            </p:nvSpPr>
            <p:spPr>
              <a:xfrm>
                <a:off x="7123978" y="3750416"/>
                <a:ext cx="1028933" cy="41184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2000" dirty="0"/>
                  <a:t>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82C1CD-94F4-2302-EA20-FA799C1AA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978" y="3750416"/>
                <a:ext cx="1028933" cy="411844"/>
              </a:xfrm>
              <a:prstGeom prst="rect">
                <a:avLst/>
              </a:prstGeom>
              <a:blipFill>
                <a:blip r:embed="rId8"/>
                <a:stretch>
                  <a:fillRect l="-864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519095-9F4A-77CF-8129-5C57B3BA9FCB}"/>
                  </a:ext>
                </a:extLst>
              </p:cNvPr>
              <p:cNvSpPr txBox="1"/>
              <p:nvPr/>
            </p:nvSpPr>
            <p:spPr>
              <a:xfrm>
                <a:off x="1500445" y="2793757"/>
                <a:ext cx="1554465" cy="458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519095-9F4A-77CF-8129-5C57B3BA9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445" y="2793757"/>
                <a:ext cx="1554465" cy="458715"/>
              </a:xfrm>
              <a:prstGeom prst="rect">
                <a:avLst/>
              </a:prstGeom>
              <a:blipFill>
                <a:blip r:embed="rId9"/>
                <a:stretch>
                  <a:fillRect l="-8130" t="-2632" r="-325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7229EC-98C9-63EE-A95D-899C8E5EC1C4}"/>
                  </a:ext>
                </a:extLst>
              </p:cNvPr>
              <p:cNvSpPr txBox="1"/>
              <p:nvPr/>
            </p:nvSpPr>
            <p:spPr>
              <a:xfrm>
                <a:off x="879578" y="3371820"/>
                <a:ext cx="3521798" cy="544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sz="20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𝐵𝑧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sz="20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𝐵𝑧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7229EC-98C9-63EE-A95D-899C8E5E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78" y="3371820"/>
                <a:ext cx="3521798" cy="544893"/>
              </a:xfrm>
              <a:prstGeom prst="rect">
                <a:avLst/>
              </a:prstGeom>
              <a:blipFill>
                <a:blip r:embed="rId10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9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5E33E-B503-D4CB-ED76-69E39005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mirrors – energy conservation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BE6B68-BBAE-5E6E-9BFA-38AC02F78F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55033-A363-512F-F909-7A8E179FF7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C753BB-51D8-A4D8-B9AE-AC83CB9B63D9}"/>
                  </a:ext>
                </a:extLst>
              </p:cNvPr>
              <p:cNvSpPr txBox="1"/>
              <p:nvPr/>
            </p:nvSpPr>
            <p:spPr>
              <a:xfrm>
                <a:off x="715317" y="1879288"/>
                <a:ext cx="2431229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0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C753BB-51D8-A4D8-B9AE-AC83CB9B6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17" y="1879288"/>
                <a:ext cx="2431229" cy="398955"/>
              </a:xfrm>
              <a:prstGeom prst="rect">
                <a:avLst/>
              </a:prstGeom>
              <a:blipFill>
                <a:blip r:embed="rId2"/>
                <a:stretch>
                  <a:fillRect l="-2604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825639-CD02-5FB8-5D1C-6EB9386E1574}"/>
                  </a:ext>
                </a:extLst>
              </p:cNvPr>
              <p:cNvSpPr txBox="1"/>
              <p:nvPr/>
            </p:nvSpPr>
            <p:spPr>
              <a:xfrm>
                <a:off x="664307" y="1318884"/>
                <a:ext cx="2431229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q (</a:t>
                </a:r>
                <a:r>
                  <a:rPr lang="en-US" b="1" dirty="0"/>
                  <a:t>v</a:t>
                </a:r>
                <a:r>
                  <a:rPr lang="en-US" dirty="0"/>
                  <a:t> x </a:t>
                </a:r>
                <a:r>
                  <a:rPr lang="en-US" b="1" dirty="0"/>
                  <a:t>B</a:t>
                </a:r>
                <a:r>
                  <a:rPr lang="en-US" dirty="0"/>
                  <a:t>)</a:t>
                </a:r>
                <a:r>
                  <a:rPr lang="en-US" baseline="-250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825639-CD02-5FB8-5D1C-6EB9386E1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07" y="1318884"/>
                <a:ext cx="2431229" cy="398955"/>
              </a:xfrm>
              <a:prstGeom prst="rect">
                <a:avLst/>
              </a:prstGeom>
              <a:blipFill>
                <a:blip r:embed="rId3"/>
                <a:stretch>
                  <a:fillRect l="-2604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E0CB40-037A-31FF-B64F-4BCBAD25542E}"/>
                  </a:ext>
                </a:extLst>
              </p:cNvPr>
              <p:cNvSpPr txBox="1"/>
              <p:nvPr/>
            </p:nvSpPr>
            <p:spPr>
              <a:xfrm>
                <a:off x="649916" y="2469472"/>
                <a:ext cx="3261740" cy="39113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30000" dirty="0"/>
                  <a:t>2</a:t>
                </a:r>
                <a:r>
                  <a:rPr lang="en-US" dirty="0"/>
                  <a:t> =  constant of motion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E0CB40-037A-31FF-B64F-4BCBAD255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16" y="2469472"/>
                <a:ext cx="3261740" cy="391133"/>
              </a:xfrm>
              <a:prstGeom prst="rect">
                <a:avLst/>
              </a:prstGeom>
              <a:blipFill>
                <a:blip r:embed="rId4"/>
                <a:stretch>
                  <a:fillRect l="-1938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DB4FA0-70BE-71E6-9620-25B992C3D12C}"/>
                  </a:ext>
                </a:extLst>
              </p:cNvPr>
              <p:cNvSpPr txBox="1"/>
              <p:nvPr/>
            </p:nvSpPr>
            <p:spPr>
              <a:xfrm>
                <a:off x="612912" y="735831"/>
                <a:ext cx="4369086" cy="391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baseline="30000" dirty="0"/>
                  <a:t>2</a:t>
                </a:r>
                <a:r>
                  <a:rPr lang="en-US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𝑣𝑧</m:t>
                    </m:r>
                  </m:oMath>
                </a14:m>
                <a:r>
                  <a:rPr lang="en-US" baseline="30000" dirty="0"/>
                  <a:t>2</a:t>
                </a:r>
                <a:endParaRPr lang="en-US" baseline="-25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DB4FA0-70BE-71E6-9620-25B992C3D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12" y="735831"/>
                <a:ext cx="4369086" cy="391133"/>
              </a:xfrm>
              <a:prstGeom prst="rect">
                <a:avLst/>
              </a:prstGeom>
              <a:blipFill>
                <a:blip r:embed="rId5"/>
                <a:stretch>
                  <a:fillRect l="-1739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F678244F-E937-009E-5AD5-E00C596B3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546" y="1011718"/>
            <a:ext cx="3462616" cy="252808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FB3CB8-5C0F-A6B9-0BA1-6E902C7F2E5A}"/>
                  </a:ext>
                </a:extLst>
              </p:cNvPr>
              <p:cNvSpPr txBox="1"/>
              <p:nvPr/>
            </p:nvSpPr>
            <p:spPr>
              <a:xfrm>
                <a:off x="519606" y="3060347"/>
                <a:ext cx="4941866" cy="461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Energy is constant, so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dirty="0"/>
                  <a:t> is constant  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FB3CB8-5C0F-A6B9-0BA1-6E902C7F2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06" y="3060347"/>
                <a:ext cx="4941866" cy="461473"/>
              </a:xfrm>
              <a:prstGeom prst="rect">
                <a:avLst/>
              </a:prstGeom>
              <a:blipFill>
                <a:blip r:embed="rId7"/>
                <a:stretch>
                  <a:fillRect l="-1023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6DF196-D27B-CDE0-ABC2-1D9498BB3226}"/>
                  </a:ext>
                </a:extLst>
              </p:cNvPr>
              <p:cNvSpPr txBox="1"/>
              <p:nvPr/>
            </p:nvSpPr>
            <p:spPr>
              <a:xfrm>
                <a:off x="649916" y="3595725"/>
                <a:ext cx="3511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increases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then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decreases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6DF196-D27B-CDE0-ABC2-1D9498BB3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16" y="3595725"/>
                <a:ext cx="3511987" cy="369332"/>
              </a:xfrm>
              <a:prstGeom prst="rect">
                <a:avLst/>
              </a:prstGeom>
              <a:blipFill>
                <a:blip r:embed="rId8"/>
                <a:stretch>
                  <a:fillRect l="-1444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93E5A15-E761-EB7A-A2DA-516823B8E645}"/>
              </a:ext>
            </a:extLst>
          </p:cNvPr>
          <p:cNvSpPr txBox="1"/>
          <p:nvPr/>
        </p:nvSpPr>
        <p:spPr>
          <a:xfrm>
            <a:off x="6093724" y="3759062"/>
            <a:ext cx="1130118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B = B</a:t>
            </a:r>
            <a:r>
              <a:rPr lang="en-US" baseline="-25000" dirty="0"/>
              <a:t>r</a:t>
            </a:r>
            <a:r>
              <a:rPr lang="en-US" dirty="0"/>
              <a:t> +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endParaRPr lang="en-US" baseline="-25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33042D-954F-E505-FD37-2E200F7BE89F}"/>
              </a:ext>
            </a:extLst>
          </p:cNvPr>
          <p:cNvCxnSpPr>
            <a:cxnSpLocks/>
          </p:cNvCxnSpPr>
          <p:nvPr/>
        </p:nvCxnSpPr>
        <p:spPr>
          <a:xfrm>
            <a:off x="6901636" y="4088874"/>
            <a:ext cx="343577" cy="2050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653A18-0FA7-BA93-F1CF-C7FB8E4F74A6}"/>
                  </a:ext>
                </a:extLst>
              </p:cNvPr>
              <p:cNvSpPr txBox="1"/>
              <p:nvPr/>
            </p:nvSpPr>
            <p:spPr>
              <a:xfrm>
                <a:off x="6456553" y="4282030"/>
                <a:ext cx="596317" cy="27699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B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 err="1"/>
                  <a:t>B</a:t>
                </a:r>
                <a:r>
                  <a:rPr lang="en-US" baseline="-25000" dirty="0" err="1"/>
                  <a:t>z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653A18-0FA7-BA93-F1CF-C7FB8E4F7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553" y="4282030"/>
                <a:ext cx="596317" cy="276999"/>
              </a:xfrm>
              <a:prstGeom prst="rect">
                <a:avLst/>
              </a:prstGeom>
              <a:blipFill>
                <a:blip r:embed="rId9"/>
                <a:stretch>
                  <a:fillRect l="-22917" t="-20833" r="-14583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6409482-C2DD-AAF5-BA8B-8D4F93938C00}"/>
              </a:ext>
            </a:extLst>
          </p:cNvPr>
          <p:cNvSpPr txBox="1"/>
          <p:nvPr/>
        </p:nvSpPr>
        <p:spPr>
          <a:xfrm>
            <a:off x="7204105" y="414660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Very small</a:t>
            </a:r>
          </a:p>
        </p:txBody>
      </p:sp>
    </p:spTree>
    <p:extLst>
      <p:ext uri="{BB962C8B-B14F-4D97-AF65-F5344CB8AC3E}">
        <p14:creationId xmlns:p14="http://schemas.microsoft.com/office/powerpoint/2010/main" val="115277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7EF1-A8E8-3CC7-DEC6-9D5401B1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mirrors – constant magnetic moment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4E15EF-8236-4B35-8A25-3CD1F52F4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2B471-612A-AF96-F58C-1A5E90EEBE8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EF4365-03E9-0867-C104-82FDDE9F52E7}"/>
                  </a:ext>
                </a:extLst>
              </p:cNvPr>
              <p:cNvSpPr txBox="1"/>
              <p:nvPr/>
            </p:nvSpPr>
            <p:spPr>
              <a:xfrm>
                <a:off x="657317" y="2412146"/>
                <a:ext cx="1414426" cy="4506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EF4365-03E9-0867-C104-82FDDE9F5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17" y="2412146"/>
                <a:ext cx="1414426" cy="450636"/>
              </a:xfrm>
              <a:prstGeom prst="rect">
                <a:avLst/>
              </a:prstGeom>
              <a:blipFill>
                <a:blip r:embed="rId2"/>
                <a:stretch>
                  <a:fillRect l="-4425" t="-5556" r="-354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3F23F9-D042-A9C1-CD22-72F495ADF1BA}"/>
                  </a:ext>
                </a:extLst>
              </p:cNvPr>
              <p:cNvSpPr txBox="1"/>
              <p:nvPr/>
            </p:nvSpPr>
            <p:spPr>
              <a:xfrm>
                <a:off x="522961" y="2981296"/>
                <a:ext cx="1914242" cy="467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B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3F23F9-D042-A9C1-CD22-72F495ADF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61" y="2981296"/>
                <a:ext cx="1914242" cy="467500"/>
              </a:xfrm>
              <a:prstGeom prst="rect">
                <a:avLst/>
              </a:prstGeom>
              <a:blipFill>
                <a:blip r:embed="rId3"/>
                <a:stretch>
                  <a:fillRect l="-1987" r="-1987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72B2B5-1B93-753B-518E-C87D5ACF09D5}"/>
                  </a:ext>
                </a:extLst>
              </p:cNvPr>
              <p:cNvSpPr txBox="1"/>
              <p:nvPr/>
            </p:nvSpPr>
            <p:spPr>
              <a:xfrm>
                <a:off x="586377" y="3586164"/>
                <a:ext cx="931152" cy="52591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B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72B2B5-1B93-753B-518E-C87D5ACF0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7" y="3586164"/>
                <a:ext cx="931152" cy="525913"/>
              </a:xfrm>
              <a:prstGeom prst="rect">
                <a:avLst/>
              </a:prstGeom>
              <a:blipFill>
                <a:blip r:embed="rId4"/>
                <a:stretch>
                  <a:fillRect l="-5405" t="-2381" r="-540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5A82D2-65AB-FA1C-6643-2875D3BDE1B1}"/>
                  </a:ext>
                </a:extLst>
              </p:cNvPr>
              <p:cNvSpPr txBox="1"/>
              <p:nvPr/>
            </p:nvSpPr>
            <p:spPr>
              <a:xfrm>
                <a:off x="1431254" y="3650604"/>
                <a:ext cx="2474652" cy="461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is constant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5A82D2-65AB-FA1C-6643-2875D3BDE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254" y="3650604"/>
                <a:ext cx="2474652" cy="461473"/>
              </a:xfrm>
              <a:prstGeom prst="rect">
                <a:avLst/>
              </a:prstGeom>
              <a:blipFill>
                <a:blip r:embed="rId5"/>
                <a:stretch>
                  <a:fillRect l="-204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A3E75F-5454-8E46-6843-A794292A5B0F}"/>
                  </a:ext>
                </a:extLst>
              </p:cNvPr>
              <p:cNvSpPr txBox="1"/>
              <p:nvPr/>
            </p:nvSpPr>
            <p:spPr>
              <a:xfrm>
                <a:off x="455148" y="4249445"/>
                <a:ext cx="75131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 increases,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increases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decreases</m:t>
                    </m:r>
                  </m:oMath>
                </a14:m>
                <a:r>
                  <a:rPr lang="en-US" dirty="0"/>
                  <a:t> (from energy conservation)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A3E75F-5454-8E46-6843-A794292A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48" y="4249445"/>
                <a:ext cx="7513195" cy="369332"/>
              </a:xfrm>
              <a:prstGeom prst="rect">
                <a:avLst/>
              </a:prstGeom>
              <a:blipFill>
                <a:blip r:embed="rId6"/>
                <a:stretch>
                  <a:fillRect l="-84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8F0E1F1B-FAFC-5FA3-09E1-45CAC2B30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546" y="1011718"/>
            <a:ext cx="3462616" cy="252808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AF2E32-3F92-B2E4-F1EA-28009B9DE84E}"/>
                  </a:ext>
                </a:extLst>
              </p:cNvPr>
              <p:cNvSpPr txBox="1"/>
              <p:nvPr/>
            </p:nvSpPr>
            <p:spPr>
              <a:xfrm>
                <a:off x="586377" y="1898862"/>
                <a:ext cx="2052293" cy="405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𝑚𝑣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−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𝑑𝐵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𝑑𝑍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AF2E32-3F92-B2E4-F1EA-28009B9DE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7" y="1898862"/>
                <a:ext cx="2052293" cy="405496"/>
              </a:xfrm>
              <a:prstGeom prst="rect">
                <a:avLst/>
              </a:prstGeom>
              <a:blipFill>
                <a:blip r:embed="rId8"/>
                <a:stretch>
                  <a:fillRect l="-3086" t="-6061" r="-4938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27B801-6809-1199-1698-97997D1334F9}"/>
                  </a:ext>
                </a:extLst>
              </p:cNvPr>
              <p:cNvSpPr txBox="1"/>
              <p:nvPr/>
            </p:nvSpPr>
            <p:spPr>
              <a:xfrm>
                <a:off x="522961" y="679541"/>
                <a:ext cx="2431229" cy="450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𝑚𝑣𝑧</m:t>
                        </m:r>
                        <m:r>
                          <a:rPr lang="en-US" sz="2000" b="0" i="1" baseline="30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27B801-6809-1199-1698-97997D133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61" y="679541"/>
                <a:ext cx="2431229" cy="450636"/>
              </a:xfrm>
              <a:prstGeom prst="rect">
                <a:avLst/>
              </a:prstGeom>
              <a:blipFill>
                <a:blip r:embed="rId9"/>
                <a:stretch>
                  <a:fillRect l="-2604" t="-5556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51D928-79EA-D2CE-6770-7AC2BC8B1A2E}"/>
                  </a:ext>
                </a:extLst>
              </p:cNvPr>
              <p:cNvSpPr txBox="1"/>
              <p:nvPr/>
            </p:nvSpPr>
            <p:spPr>
              <a:xfrm>
                <a:off x="586377" y="1306632"/>
                <a:ext cx="2431229" cy="450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000" dirty="0"/>
                  <a:t> = -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𝑚𝑣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51D928-79EA-D2CE-6770-7AC2BC8B1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7" y="1306632"/>
                <a:ext cx="2431229" cy="450636"/>
              </a:xfrm>
              <a:prstGeom prst="rect">
                <a:avLst/>
              </a:prstGeom>
              <a:blipFill>
                <a:blip r:embed="rId10"/>
                <a:stretch>
                  <a:fillRect l="-3125" t="-2703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8DE662-9DEC-E978-B71B-98B1796F97FE}"/>
                  </a:ext>
                </a:extLst>
              </p:cNvPr>
              <p:cNvSpPr txBox="1"/>
              <p:nvPr/>
            </p:nvSpPr>
            <p:spPr>
              <a:xfrm>
                <a:off x="6146308" y="3773534"/>
                <a:ext cx="1822035" cy="40722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endParaRPr lang="en-US" baseline="-25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8DE662-9DEC-E978-B71B-98B1796F9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308" y="3773534"/>
                <a:ext cx="1822035" cy="407227"/>
              </a:xfrm>
              <a:prstGeom prst="rect">
                <a:avLst/>
              </a:prstGeom>
              <a:blipFill>
                <a:blip r:embed="rId11"/>
                <a:stretch>
                  <a:fillRect l="-2759" t="-303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60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AF1B7-F56D-8A14-7A95-1B08E64582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ED45-BEBB-19F2-654E-8C12F0320A8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6AC448A-3ED0-20F9-542F-F01680146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546" y="1011718"/>
            <a:ext cx="3462616" cy="252808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EA4038-6526-AF6E-5EC3-4960DA601B45}"/>
                  </a:ext>
                </a:extLst>
              </p:cNvPr>
              <p:cNvSpPr txBox="1"/>
              <p:nvPr/>
            </p:nvSpPr>
            <p:spPr>
              <a:xfrm>
                <a:off x="115058" y="1774542"/>
                <a:ext cx="5793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not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always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zero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at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throat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passing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particles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EA4038-6526-AF6E-5EC3-4960DA601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8" y="1774542"/>
                <a:ext cx="5793279" cy="369332"/>
              </a:xfrm>
              <a:prstGeom prst="rect">
                <a:avLst/>
              </a:prstGeom>
              <a:blipFill>
                <a:blip r:embed="rId3"/>
                <a:stretch>
                  <a:fillRect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2F3682-07FA-CD15-6772-C8CF4EFEBB74}"/>
                  </a:ext>
                </a:extLst>
              </p:cNvPr>
              <p:cNvSpPr txBox="1"/>
              <p:nvPr/>
            </p:nvSpPr>
            <p:spPr>
              <a:xfrm>
                <a:off x="202974" y="673674"/>
                <a:ext cx="5419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= 0 </a:t>
                </a:r>
                <a:r>
                  <a:rPr lang="en-US" dirty="0">
                    <a:sym typeface="Wingdings" pitchFamily="2" charset="2"/>
                  </a:rPr>
                  <a:t> reverse its direction 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2F3682-07FA-CD15-6772-C8CF4EFEB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74" y="673674"/>
                <a:ext cx="5419561" cy="369332"/>
              </a:xfrm>
              <a:prstGeom prst="rect">
                <a:avLst/>
              </a:prstGeom>
              <a:blipFill>
                <a:blip r:embed="rId4"/>
                <a:stretch>
                  <a:fillRect l="-701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52D394A-70EE-366A-AD11-81EA35C9C80C}"/>
              </a:ext>
            </a:extLst>
          </p:cNvPr>
          <p:cNvSpPr txBox="1"/>
          <p:nvPr/>
        </p:nvSpPr>
        <p:spPr>
          <a:xfrm>
            <a:off x="385894" y="1092447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particles bounce back and forth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5288E-24E8-894E-E688-8DBE589347DD}"/>
              </a:ext>
            </a:extLst>
          </p:cNvPr>
          <p:cNvSpPr txBox="1"/>
          <p:nvPr/>
        </p:nvSpPr>
        <p:spPr>
          <a:xfrm>
            <a:off x="385894" y="1454423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trapped e/ions  confined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59DC36-6546-A300-DFCB-4CEFDF908253}"/>
                  </a:ext>
                </a:extLst>
              </p:cNvPr>
              <p:cNvSpPr txBox="1"/>
              <p:nvPr/>
            </p:nvSpPr>
            <p:spPr>
              <a:xfrm>
                <a:off x="234175" y="2158267"/>
                <a:ext cx="4689182" cy="6463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What is the minimum value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 that that will cause reflection?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59DC36-6546-A300-DFCB-4CEFDF908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75" y="2158267"/>
                <a:ext cx="4689182" cy="646331"/>
              </a:xfrm>
              <a:prstGeom prst="rect">
                <a:avLst/>
              </a:prstGeom>
              <a:blipFill>
                <a:blip r:embed="rId5"/>
                <a:stretch>
                  <a:fillRect l="-1081"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C077A-5EA7-B58B-713A-870C5C07935C}"/>
                  </a:ext>
                </a:extLst>
              </p:cNvPr>
              <p:cNvSpPr txBox="1"/>
              <p:nvPr/>
            </p:nvSpPr>
            <p:spPr>
              <a:xfrm>
                <a:off x="7232089" y="3896621"/>
                <a:ext cx="1231427" cy="8309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at L = L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/2 </a:t>
                </a:r>
              </a:p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dirty="0"/>
                  <a:t>=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𝑣𝑧</m:t>
                    </m:r>
                  </m:oMath>
                </a14:m>
                <a:r>
                  <a:rPr lang="en-US" sz="1600" dirty="0"/>
                  <a:t> =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C077A-5EA7-B58B-713A-870C5C079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089" y="3896621"/>
                <a:ext cx="1231427" cy="830997"/>
              </a:xfrm>
              <a:prstGeom prst="rect">
                <a:avLst/>
              </a:prstGeom>
              <a:blipFill>
                <a:blip r:embed="rId6"/>
                <a:stretch>
                  <a:fillRect l="-3061" t="-1493" r="-2041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F3614B-19AB-FEA8-C95D-DE0AF2E3B88E}"/>
                  </a:ext>
                </a:extLst>
              </p:cNvPr>
              <p:cNvSpPr txBox="1"/>
              <p:nvPr/>
            </p:nvSpPr>
            <p:spPr>
              <a:xfrm>
                <a:off x="5908337" y="3896622"/>
                <a:ext cx="1024639" cy="8309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at L =</a:t>
                </a:r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dirty="0"/>
                  <a:t>=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6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0⊥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600" dirty="0"/>
                  <a:t> =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6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F3614B-19AB-FEA8-C95D-DE0AF2E3B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337" y="3896622"/>
                <a:ext cx="1024639" cy="830997"/>
              </a:xfrm>
              <a:prstGeom prst="rect">
                <a:avLst/>
              </a:prstGeom>
              <a:blipFill>
                <a:blip r:embed="rId7"/>
                <a:stretch>
                  <a:fillRect l="-3704" t="-1493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2A3BD40-56E0-44FD-BF82-E829910CB8C2}"/>
              </a:ext>
            </a:extLst>
          </p:cNvPr>
          <p:cNvSpPr txBox="1"/>
          <p:nvPr/>
        </p:nvSpPr>
        <p:spPr>
          <a:xfrm>
            <a:off x="5573149" y="2348209"/>
            <a:ext cx="6703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L=0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8707F-9872-CE83-2B35-BEE683FD4053}"/>
              </a:ext>
            </a:extLst>
          </p:cNvPr>
          <p:cNvSpPr txBox="1"/>
          <p:nvPr/>
        </p:nvSpPr>
        <p:spPr>
          <a:xfrm>
            <a:off x="7722235" y="2347796"/>
            <a:ext cx="10567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L=</a:t>
            </a:r>
            <a:r>
              <a:rPr lang="en-US" sz="1800" dirty="0"/>
              <a:t> L</a:t>
            </a:r>
            <a:r>
              <a:rPr lang="en-US" sz="1800" baseline="-25000" dirty="0"/>
              <a:t>0</a:t>
            </a:r>
            <a:r>
              <a:rPr lang="en-US" sz="1800" dirty="0"/>
              <a:t>/2</a:t>
            </a:r>
            <a:r>
              <a:rPr lang="en-US" dirty="0"/>
              <a:t>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BCA419-DF86-AAB7-65E3-92758013549E}"/>
              </a:ext>
            </a:extLst>
          </p:cNvPr>
          <p:cNvGrpSpPr/>
          <p:nvPr/>
        </p:nvGrpSpPr>
        <p:grpSpPr>
          <a:xfrm>
            <a:off x="5765591" y="2254166"/>
            <a:ext cx="45720" cy="48240"/>
            <a:chOff x="5765591" y="2254166"/>
            <a:chExt cx="45720" cy="4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C867B32-2A54-775F-135E-A9B0AA1E88C6}"/>
                    </a:ext>
                  </a:extLst>
                </p14:cNvPr>
                <p14:cNvContentPartPr/>
                <p14:nvPr/>
              </p14:nvContentPartPr>
              <p14:xfrm>
                <a:off x="5769911" y="2275406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C867B32-2A54-775F-135E-A9B0AA1E88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5227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7997D03-B311-6D47-2EC3-19F3154BD621}"/>
                    </a:ext>
                  </a:extLst>
                </p14:cNvPr>
                <p14:cNvContentPartPr/>
                <p14:nvPr/>
              </p14:nvContentPartPr>
              <p14:xfrm>
                <a:off x="5765591" y="2275406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7997D03-B311-6D47-2EC3-19F3154BD62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795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9BAB6C9-37DE-7FEE-F885-6C6D002FD61E}"/>
                    </a:ext>
                  </a:extLst>
                </p14:cNvPr>
                <p14:cNvContentPartPr/>
                <p14:nvPr/>
              </p14:nvContentPartPr>
              <p14:xfrm>
                <a:off x="5765591" y="2275406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9BAB6C9-37DE-7FEE-F885-6C6D002FD61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795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3BA36F9-9D92-AACF-6203-85BD36ECEE58}"/>
                    </a:ext>
                  </a:extLst>
                </p14:cNvPr>
                <p14:cNvContentPartPr/>
                <p14:nvPr/>
              </p14:nvContentPartPr>
              <p14:xfrm>
                <a:off x="5765591" y="2275406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3BA36F9-9D92-AACF-6203-85BD36ECEE5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47951" y="2257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9F83BE9-A241-B7C0-2326-925A870B580E}"/>
                    </a:ext>
                  </a:extLst>
                </p14:cNvPr>
                <p14:cNvContentPartPr/>
                <p14:nvPr/>
              </p14:nvContentPartPr>
              <p14:xfrm>
                <a:off x="5770991" y="2254166"/>
                <a:ext cx="40320" cy="48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9F83BE9-A241-B7C0-2326-925A870B580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53351" y="2236526"/>
                  <a:ext cx="75960" cy="8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8593C2-806D-7536-C599-04660E578C0D}"/>
              </a:ext>
            </a:extLst>
          </p:cNvPr>
          <p:cNvGrpSpPr/>
          <p:nvPr/>
        </p:nvGrpSpPr>
        <p:grpSpPr>
          <a:xfrm>
            <a:off x="8086511" y="2258126"/>
            <a:ext cx="38160" cy="31680"/>
            <a:chOff x="8086511" y="2258126"/>
            <a:chExt cx="38160" cy="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15BC2CC-0085-ED02-C705-2C168862C956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15BC2CC-0085-ED02-C705-2C168862C9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4BC50AD-0B51-F5F7-4DEE-0898E8FB6905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4BC50AD-0B51-F5F7-4DEE-0898E8FB690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95A9923-B704-5BA4-315A-D15EF211190F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95A9923-B704-5BA4-315A-D15EF211190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754C9E2-2F49-42FA-8297-FE83FC5F6151}"/>
                    </a:ext>
                  </a:extLst>
                </p14:cNvPr>
                <p14:cNvContentPartPr/>
                <p14:nvPr/>
              </p14:nvContentPartPr>
              <p14:xfrm>
                <a:off x="8090111" y="2283326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754C9E2-2F49-42FA-8297-FE83FC5F615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72111" y="226532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343F2CF-C894-89EE-6DFB-B160D61C4BAA}"/>
                    </a:ext>
                  </a:extLst>
                </p14:cNvPr>
                <p14:cNvContentPartPr/>
                <p14:nvPr/>
              </p14:nvContentPartPr>
              <p14:xfrm>
                <a:off x="8086511" y="2258126"/>
                <a:ext cx="38160" cy="31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343F2CF-C894-89EE-6DFB-B160D61C4BA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068511" y="2240486"/>
                  <a:ext cx="7380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FA5C80-7F55-F387-D1B3-300535D97BF4}"/>
                  </a:ext>
                </a:extLst>
              </p:cNvPr>
              <p:cNvSpPr txBox="1"/>
              <p:nvPr/>
            </p:nvSpPr>
            <p:spPr>
              <a:xfrm>
                <a:off x="2964977" y="2946119"/>
                <a:ext cx="1909497" cy="292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0⊥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FA5C80-7F55-F387-D1B3-300535D97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977" y="2946119"/>
                <a:ext cx="1909497" cy="292196"/>
              </a:xfrm>
              <a:prstGeom prst="rect">
                <a:avLst/>
              </a:prstGeom>
              <a:blipFill>
                <a:blip r:embed="rId21"/>
                <a:stretch>
                  <a:fillRect l="-3311" t="-125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491A6A-F13B-4637-5AEE-5473E0534B9E}"/>
                  </a:ext>
                </a:extLst>
              </p:cNvPr>
              <p:cNvSpPr txBox="1"/>
              <p:nvPr/>
            </p:nvSpPr>
            <p:spPr>
              <a:xfrm>
                <a:off x="368391" y="2880099"/>
                <a:ext cx="2952002" cy="585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den>
                    </m:f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491A6A-F13B-4637-5AEE-5473E0534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91" y="2880099"/>
                <a:ext cx="2952002" cy="585866"/>
              </a:xfrm>
              <a:prstGeom prst="rect">
                <a:avLst/>
              </a:prstGeom>
              <a:blipFill>
                <a:blip r:embed="rId22"/>
                <a:stretch>
                  <a:fillRect l="-42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215CB11-F2FE-9F16-9DE5-D9F1317449CC}"/>
                  </a:ext>
                </a:extLst>
              </p:cNvPr>
              <p:cNvSpPr txBox="1"/>
              <p:nvPr/>
            </p:nvSpPr>
            <p:spPr>
              <a:xfrm>
                <a:off x="2257615" y="2812161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215CB11-F2FE-9F16-9DE5-D9F131744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615" y="2812161"/>
                <a:ext cx="324128" cy="362984"/>
              </a:xfrm>
              <a:prstGeom prst="rect">
                <a:avLst/>
              </a:prstGeom>
              <a:blipFill>
                <a:blip r:embed="rId2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48FF67A-F28F-B0CD-6EB2-F7D6A0B7DCE0}"/>
                  </a:ext>
                </a:extLst>
              </p:cNvPr>
              <p:cNvSpPr txBox="1"/>
              <p:nvPr/>
            </p:nvSpPr>
            <p:spPr>
              <a:xfrm>
                <a:off x="2987771" y="3580601"/>
                <a:ext cx="1576329" cy="50687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48FF67A-F28F-B0CD-6EB2-F7D6A0B7D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771" y="3580601"/>
                <a:ext cx="1576329" cy="506870"/>
              </a:xfrm>
              <a:prstGeom prst="rect">
                <a:avLst/>
              </a:prstGeom>
              <a:blipFill>
                <a:blip r:embed="rId24"/>
                <a:stretch>
                  <a:fillRect l="-3200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5D792E7-8B17-22D7-FEEB-835D45762C6C}"/>
                  </a:ext>
                </a:extLst>
              </p:cNvPr>
              <p:cNvSpPr txBox="1"/>
              <p:nvPr/>
            </p:nvSpPr>
            <p:spPr>
              <a:xfrm>
                <a:off x="510599" y="3620158"/>
                <a:ext cx="2071144" cy="524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0⊥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den>
                    </m:f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5D792E7-8B17-22D7-FEEB-835D45762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99" y="3620158"/>
                <a:ext cx="2071144" cy="524374"/>
              </a:xfrm>
              <a:prstGeom prst="rect">
                <a:avLst/>
              </a:prstGeom>
              <a:blipFill>
                <a:blip r:embed="rId25"/>
                <a:stretch>
                  <a:fillRect l="-3049" t="-4762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D8DC5E1-6568-5B74-472E-A85C732420BF}"/>
                  </a:ext>
                </a:extLst>
              </p:cNvPr>
              <p:cNvSpPr txBox="1"/>
              <p:nvPr/>
            </p:nvSpPr>
            <p:spPr>
              <a:xfrm>
                <a:off x="2752598" y="4141649"/>
                <a:ext cx="27276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critical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angle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D8DC5E1-6568-5B74-472E-A85C73242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598" y="4141649"/>
                <a:ext cx="2727608" cy="369332"/>
              </a:xfrm>
              <a:prstGeom prst="rect">
                <a:avLst/>
              </a:prstGeom>
              <a:blipFill>
                <a:blip r:embed="rId2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6BC787DD-4088-B9E4-5629-85438E0DF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mirrors – critical angle for confinement </a:t>
            </a:r>
          </a:p>
        </p:txBody>
      </p:sp>
    </p:spTree>
    <p:extLst>
      <p:ext uri="{BB962C8B-B14F-4D97-AF65-F5344CB8AC3E}">
        <p14:creationId xmlns:p14="http://schemas.microsoft.com/office/powerpoint/2010/main" val="31619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/>
      <p:bldP spid="31" grpId="0"/>
      <p:bldP spid="32" grpId="0"/>
      <p:bldP spid="33" grpId="0" animBg="1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8A0EEF4-49BD-E7FC-634A-ADBBC6FE76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19371F1-D8EA-EE56-117E-E8A9222DC0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Motion of particle in crossed field 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B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19371F1-D8EA-EE56-117E-E8A9222DC0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27" r="-2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EBB6-40BD-A416-71C7-77D664256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AAFD-2D87-BFE2-F9A1-F57BA3D6D0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35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140911-F4F6-9B3B-C0BF-E489D524FD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Motion of particle in crossed field 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140911-F4F6-9B3B-C0BF-E489D524FD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2D344-BD71-BC3E-06B7-014281669E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A7E40-0483-0CC2-8836-48AA2D7004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467F8-852F-B5FA-BE93-592F46A98008}"/>
              </a:ext>
            </a:extLst>
          </p:cNvPr>
          <p:cNvSpPr txBox="1"/>
          <p:nvPr/>
        </p:nvSpPr>
        <p:spPr>
          <a:xfrm>
            <a:off x="174965" y="709515"/>
            <a:ext cx="6585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Understand the dynamics of charged particles in inhomogeneous field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573A5-261B-93FE-EFB5-56C8EF17A9AD}"/>
              </a:ext>
            </a:extLst>
          </p:cNvPr>
          <p:cNvSpPr txBox="1"/>
          <p:nvPr/>
        </p:nvSpPr>
        <p:spPr>
          <a:xfrm>
            <a:off x="2534021" y="123434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  <a:r>
              <a:rPr lang="en-US" b="1" baseline="-25000" dirty="0"/>
              <a:t>s</a:t>
            </a:r>
            <a:r>
              <a:rPr lang="en-US" dirty="0"/>
              <a:t> || z</a:t>
            </a:r>
            <a:endParaRPr lang="en-US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6AA645-D097-5714-B94C-D54D86C29DB3}"/>
              </a:ext>
            </a:extLst>
          </p:cNvPr>
          <p:cNvSpPr txBox="1"/>
          <p:nvPr/>
        </p:nvSpPr>
        <p:spPr>
          <a:xfrm>
            <a:off x="3940081" y="121573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dirty="0"/>
              <a:t> || x</a:t>
            </a:r>
            <a:endParaRPr lang="en-US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911BC-CE55-835B-0770-3F215916DF10}"/>
              </a:ext>
            </a:extLst>
          </p:cNvPr>
          <p:cNvSpPr txBox="1"/>
          <p:nvPr/>
        </p:nvSpPr>
        <p:spPr>
          <a:xfrm>
            <a:off x="432824" y="1831952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 electron: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F8807A-12B0-FF70-E710-C6F72978832D}"/>
                  </a:ext>
                </a:extLst>
              </p:cNvPr>
              <p:cNvSpPr txBox="1"/>
              <p:nvPr/>
            </p:nvSpPr>
            <p:spPr>
              <a:xfrm>
                <a:off x="1835131" y="1780926"/>
                <a:ext cx="2449645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</a:t>
                </a:r>
                <a:r>
                  <a:rPr lang="en-US" b="1" dirty="0"/>
                  <a:t>E</a:t>
                </a:r>
                <a:r>
                  <a:rPr lang="en-US" dirty="0"/>
                  <a:t> - e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x </a:t>
                </a:r>
                <a:r>
                  <a:rPr lang="en-US" b="1" dirty="0"/>
                  <a:t>B</a:t>
                </a:r>
                <a:r>
                  <a:rPr lang="en-US" b="1" baseline="-25000" dirty="0"/>
                  <a:t>s</a:t>
                </a:r>
                <a:r>
                  <a:rPr lang="en-US" dirty="0"/>
                  <a:t>) 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F8807A-12B0-FF70-E710-C6F729788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31" y="1780926"/>
                <a:ext cx="2449645" cy="398955"/>
              </a:xfrm>
              <a:prstGeom prst="rect">
                <a:avLst/>
              </a:prstGeom>
              <a:blipFill>
                <a:blip r:embed="rId3"/>
                <a:stretch>
                  <a:fillRect l="-2577" t="-3125" r="-515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4AC980-C15D-8335-B3EE-F424D339C1DB}"/>
              </a:ext>
            </a:extLst>
          </p:cNvPr>
          <p:cNvSpPr txBox="1"/>
          <p:nvPr/>
        </p:nvSpPr>
        <p:spPr>
          <a:xfrm>
            <a:off x="432824" y="2371247"/>
            <a:ext cx="1567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X- component: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2C8ECC-B8C0-4C19-65B3-EA74A1FC095C}"/>
                  </a:ext>
                </a:extLst>
              </p:cNvPr>
              <p:cNvSpPr txBox="1"/>
              <p:nvPr/>
            </p:nvSpPr>
            <p:spPr>
              <a:xfrm>
                <a:off x="2029736" y="2874620"/>
                <a:ext cx="1725216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- 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-25000" dirty="0"/>
                  <a:t>x</a:t>
                </a:r>
                <a:r>
                  <a:rPr lang="en-US" dirty="0"/>
                  <a:t> B</a:t>
                </a:r>
                <a:r>
                  <a:rPr lang="en-US" baseline="-25000" dirty="0"/>
                  <a:t>s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2C8ECC-B8C0-4C19-65B3-EA74A1FC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736" y="2874620"/>
                <a:ext cx="1725216" cy="398955"/>
              </a:xfrm>
              <a:prstGeom prst="rect">
                <a:avLst/>
              </a:prstGeom>
              <a:blipFill>
                <a:blip r:embed="rId4"/>
                <a:stretch>
                  <a:fillRect l="-2920" t="-3125" r="-146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B219FFF-2D54-6825-C752-33C67E42F1FE}"/>
              </a:ext>
            </a:extLst>
          </p:cNvPr>
          <p:cNvSpPr txBox="1"/>
          <p:nvPr/>
        </p:nvSpPr>
        <p:spPr>
          <a:xfrm>
            <a:off x="443932" y="2935021"/>
            <a:ext cx="1555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Y- component: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538C27-40EF-B919-D6DB-6F1B939A3062}"/>
                  </a:ext>
                </a:extLst>
              </p:cNvPr>
              <p:cNvSpPr txBox="1"/>
              <p:nvPr/>
            </p:nvSpPr>
            <p:spPr>
              <a:xfrm>
                <a:off x="2206066" y="3670839"/>
                <a:ext cx="38151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538C27-40EF-B919-D6DB-6F1B939A3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066" y="3670839"/>
                <a:ext cx="381515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0BB02B-5445-EBA7-19EF-ADFCE6EB8331}"/>
                  </a:ext>
                </a:extLst>
              </p:cNvPr>
              <p:cNvSpPr txBox="1"/>
              <p:nvPr/>
            </p:nvSpPr>
            <p:spPr>
              <a:xfrm>
                <a:off x="262878" y="3529867"/>
                <a:ext cx="2365934" cy="5167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  <m:sup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0BB02B-5445-EBA7-19EF-ADFCE6EB8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78" y="3529867"/>
                <a:ext cx="2365934" cy="516745"/>
              </a:xfrm>
              <a:prstGeom prst="rect">
                <a:avLst/>
              </a:prstGeom>
              <a:blipFill>
                <a:blip r:embed="rId6"/>
                <a:stretch>
                  <a:fillRect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7E5379-C1A3-14D7-8C04-87739E5BF075}"/>
                  </a:ext>
                </a:extLst>
              </p:cNvPr>
              <p:cNvSpPr txBox="1"/>
              <p:nvPr/>
            </p:nvSpPr>
            <p:spPr>
              <a:xfrm>
                <a:off x="2043860" y="3495675"/>
                <a:ext cx="2365934" cy="5167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  <m:sup>
                          <m:r>
                            <a:rPr lang="en-US" i="1" baseline="3000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7E5379-C1A3-14D7-8C04-87739E5BF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60" y="3495675"/>
                <a:ext cx="2365934" cy="516745"/>
              </a:xfrm>
              <a:prstGeom prst="rect">
                <a:avLst/>
              </a:prstGeom>
              <a:blipFill>
                <a:blip r:embed="rId7"/>
                <a:stretch>
                  <a:fillRect t="-243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D9F357-65B3-B39F-428D-1DEBDE03C668}"/>
                  </a:ext>
                </a:extLst>
              </p:cNvPr>
              <p:cNvSpPr txBox="1"/>
              <p:nvPr/>
            </p:nvSpPr>
            <p:spPr>
              <a:xfrm>
                <a:off x="2088322" y="2341046"/>
                <a:ext cx="2543132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eE</a:t>
                </a:r>
                <a:r>
                  <a:rPr lang="en-US" baseline="-25000" dirty="0"/>
                  <a:t>x</a:t>
                </a:r>
                <a:r>
                  <a:rPr lang="en-US" dirty="0"/>
                  <a:t> - 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y</a:t>
                </a:r>
                <a:r>
                  <a:rPr lang="en-US" dirty="0"/>
                  <a:t> B</a:t>
                </a:r>
                <a:r>
                  <a:rPr lang="en-US" baseline="-25000" dirty="0"/>
                  <a:t>s</a:t>
                </a:r>
                <a:r>
                  <a:rPr lang="en-US" dirty="0"/>
                  <a:t>) 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D9F357-65B3-B39F-428D-1DEBDE03C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322" y="2341046"/>
                <a:ext cx="2543132" cy="398955"/>
              </a:xfrm>
              <a:prstGeom prst="rect">
                <a:avLst/>
              </a:prstGeom>
              <a:blipFill>
                <a:blip r:embed="rId8"/>
                <a:stretch>
                  <a:fillRect l="-2488" t="-3125" r="-248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73103DD-72B0-30A6-BFEA-5244CD224FAF}"/>
              </a:ext>
            </a:extLst>
          </p:cNvPr>
          <p:cNvSpPr txBox="1"/>
          <p:nvPr/>
        </p:nvSpPr>
        <p:spPr>
          <a:xfrm>
            <a:off x="419275" y="1265124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External fields: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A61F78-C4F1-9F08-CE6A-57D90907F537}"/>
              </a:ext>
            </a:extLst>
          </p:cNvPr>
          <p:cNvSpPr txBox="1"/>
          <p:nvPr/>
        </p:nvSpPr>
        <p:spPr>
          <a:xfrm>
            <a:off x="3059954" y="114975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7887BB-A5B5-5B2F-8764-7722CFF207AC}"/>
              </a:ext>
            </a:extLst>
          </p:cNvPr>
          <p:cNvSpPr txBox="1"/>
          <p:nvPr/>
        </p:nvSpPr>
        <p:spPr>
          <a:xfrm>
            <a:off x="4360067" y="112403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1264BF-5FB3-2328-50CF-E66D08F8E919}"/>
              </a:ext>
            </a:extLst>
          </p:cNvPr>
          <p:cNvSpPr txBox="1"/>
          <p:nvPr/>
        </p:nvSpPr>
        <p:spPr>
          <a:xfrm>
            <a:off x="3365006" y="124934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1D2F20D-56D5-74A5-2018-DC361A15F5A4}"/>
              </a:ext>
            </a:extLst>
          </p:cNvPr>
          <p:cNvCxnSpPr/>
          <p:nvPr/>
        </p:nvCxnSpPr>
        <p:spPr>
          <a:xfrm>
            <a:off x="6858000" y="2463282"/>
            <a:ext cx="16055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E55152-B0A8-8C30-4083-41957788F582}"/>
              </a:ext>
            </a:extLst>
          </p:cNvPr>
          <p:cNvCxnSpPr/>
          <p:nvPr/>
        </p:nvCxnSpPr>
        <p:spPr>
          <a:xfrm flipV="1">
            <a:off x="6858000" y="1124036"/>
            <a:ext cx="0" cy="1339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1A016D3-EE28-154B-25ED-AB373BAA5302}"/>
              </a:ext>
            </a:extLst>
          </p:cNvPr>
          <p:cNvCxnSpPr/>
          <p:nvPr/>
        </p:nvCxnSpPr>
        <p:spPr>
          <a:xfrm flipH="1">
            <a:off x="5840963" y="2463282"/>
            <a:ext cx="1017037" cy="690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2353FC4-8940-A67D-B86A-CB36EF152DC9}"/>
              </a:ext>
            </a:extLst>
          </p:cNvPr>
          <p:cNvSpPr txBox="1"/>
          <p:nvPr/>
        </p:nvSpPr>
        <p:spPr>
          <a:xfrm>
            <a:off x="7432631" y="209395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endParaRPr lang="en-US" b="1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F3FC99-30E1-2565-C3A5-13061813DEB7}"/>
              </a:ext>
            </a:extLst>
          </p:cNvPr>
          <p:cNvSpPr txBox="1"/>
          <p:nvPr/>
        </p:nvSpPr>
        <p:spPr>
          <a:xfrm>
            <a:off x="6550515" y="1106574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D914ED-1BAF-CCFB-EAE0-4319CACD9BBE}"/>
              </a:ext>
            </a:extLst>
          </p:cNvPr>
          <p:cNvSpPr txBox="1"/>
          <p:nvPr/>
        </p:nvSpPr>
        <p:spPr>
          <a:xfrm>
            <a:off x="8267160" y="24761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694CAA-82A0-6C37-D1AC-C340E335E152}"/>
              </a:ext>
            </a:extLst>
          </p:cNvPr>
          <p:cNvSpPr txBox="1"/>
          <p:nvPr/>
        </p:nvSpPr>
        <p:spPr>
          <a:xfrm>
            <a:off x="5840962" y="308746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88FF93-2675-AADB-FA1C-3678C09B10B1}"/>
              </a:ext>
            </a:extLst>
          </p:cNvPr>
          <p:cNvSpPr txBox="1"/>
          <p:nvPr/>
        </p:nvSpPr>
        <p:spPr>
          <a:xfrm>
            <a:off x="6507442" y="262086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  <a:r>
              <a:rPr lang="en-US" b="1" baseline="-25000" dirty="0"/>
              <a:t>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FBAB848-BEB9-F285-5718-937FEB5E4795}"/>
              </a:ext>
            </a:extLst>
          </p:cNvPr>
          <p:cNvCxnSpPr>
            <a:cxnSpLocks/>
          </p:cNvCxnSpPr>
          <p:nvPr/>
        </p:nvCxnSpPr>
        <p:spPr>
          <a:xfrm>
            <a:off x="7784009" y="2278616"/>
            <a:ext cx="2963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9E68F0B-D0C1-69D9-1988-6EEA4C8B7434}"/>
              </a:ext>
            </a:extLst>
          </p:cNvPr>
          <p:cNvCxnSpPr>
            <a:cxnSpLocks/>
          </p:cNvCxnSpPr>
          <p:nvPr/>
        </p:nvCxnSpPr>
        <p:spPr>
          <a:xfrm flipH="1">
            <a:off x="6326366" y="2889159"/>
            <a:ext cx="205700" cy="1624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9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7" grpId="0"/>
      <p:bldP spid="18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A681-51F5-6801-DE53-8FDEF638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journey so far….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FFFE63-C39B-A2C1-EE4B-386FA22E8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2A53-4869-A857-2114-88CF67C406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BCF0E2F-BE95-1D8E-FFA1-A92EF52D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479" y="1221674"/>
            <a:ext cx="1159105" cy="1138589"/>
          </a:xfrm>
          <a:prstGeom prst="rect">
            <a:avLst/>
          </a:prstGeom>
        </p:spPr>
      </p:pic>
      <p:pic>
        <p:nvPicPr>
          <p:cNvPr id="9" name="Picture 8" descr="A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7CBBF25D-7919-376C-3DA5-92822FDC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7" y="1254805"/>
            <a:ext cx="2191441" cy="113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757227-9DCB-B886-C7BD-AE86752B86B9}"/>
              </a:ext>
            </a:extLst>
          </p:cNvPr>
          <p:cNvSpPr txBox="1"/>
          <p:nvPr/>
        </p:nvSpPr>
        <p:spPr>
          <a:xfrm>
            <a:off x="199354" y="2458613"/>
            <a:ext cx="2795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Undergrad: Hansraj College, University of Delhi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B6217B-B932-3C46-FD3E-D7D140327D95}"/>
              </a:ext>
            </a:extLst>
          </p:cNvPr>
          <p:cNvSpPr txBox="1"/>
          <p:nvPr/>
        </p:nvSpPr>
        <p:spPr>
          <a:xfrm>
            <a:off x="2770750" y="4389307"/>
            <a:ext cx="2584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Master thesis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D60FF-E8BE-E3F4-A2BB-421F5BB80E10}"/>
              </a:ext>
            </a:extLst>
          </p:cNvPr>
          <p:cNvSpPr txBox="1"/>
          <p:nvPr/>
        </p:nvSpPr>
        <p:spPr>
          <a:xfrm>
            <a:off x="2920480" y="2438207"/>
            <a:ext cx="2795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Masters in Nuclear Sci. &amp; Tech University of Delhi</a:t>
            </a:r>
          </a:p>
          <a:p>
            <a:br>
              <a:rPr lang="en-US" sz="1200" dirty="0"/>
            </a:br>
            <a:endParaRPr lang="en-US" sz="1200" dirty="0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1F52C25-E13F-0650-CEDB-DEF7718A7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943" y="3142458"/>
            <a:ext cx="934216" cy="768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5AB2E3-1823-CC3B-1F6B-1D331A9E69F7}"/>
              </a:ext>
            </a:extLst>
          </p:cNvPr>
          <p:cNvSpPr txBox="1"/>
          <p:nvPr/>
        </p:nvSpPr>
        <p:spPr>
          <a:xfrm>
            <a:off x="2295523" y="4178145"/>
            <a:ext cx="2779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Institute for Plasma Research, Gujarat</a:t>
            </a:r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FE836EC6-3F19-DEA2-C43A-79F9B4090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00" t="17033" b="16897"/>
          <a:stretch/>
        </p:blipFill>
        <p:spPr>
          <a:xfrm>
            <a:off x="5329045" y="1284769"/>
            <a:ext cx="1668398" cy="848324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C902572D-F806-3EFE-06F7-AABD05E42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851" y="1342518"/>
            <a:ext cx="1438275" cy="7905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9EC697-774B-5A38-CB8D-61F1E6A28344}"/>
              </a:ext>
            </a:extLst>
          </p:cNvPr>
          <p:cNvSpPr txBox="1"/>
          <p:nvPr/>
        </p:nvSpPr>
        <p:spPr>
          <a:xfrm>
            <a:off x="5445751" y="2438207"/>
            <a:ext cx="1855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Ph.D</a:t>
            </a:r>
            <a:r>
              <a:rPr lang="en-US" sz="1200" dirty="0"/>
              <a:t> in plasma physics </a:t>
            </a:r>
          </a:p>
          <a:p>
            <a:br>
              <a:rPr lang="en-US" sz="1200" dirty="0"/>
            </a:b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A2528E-5BE0-A78C-B168-71F2DECC3F52}"/>
              </a:ext>
            </a:extLst>
          </p:cNvPr>
          <p:cNvSpPr txBox="1"/>
          <p:nvPr/>
        </p:nvSpPr>
        <p:spPr>
          <a:xfrm>
            <a:off x="7444268" y="2388821"/>
            <a:ext cx="1855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Associate Research Physicist</a:t>
            </a:r>
            <a:br>
              <a:rPr lang="en-US" sz="1200" dirty="0"/>
            </a:br>
            <a:endParaRPr lang="en-US" sz="1200" dirty="0"/>
          </a:p>
        </p:txBody>
      </p:sp>
      <p:pic>
        <p:nvPicPr>
          <p:cNvPr id="28" name="Picture 2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0A0E162D-215A-4DF9-7F8A-3733694AE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846" y="2881560"/>
            <a:ext cx="1442500" cy="1215624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3AA4B77C-8030-D039-323E-437683365776}"/>
              </a:ext>
            </a:extLst>
          </p:cNvPr>
          <p:cNvSpPr/>
          <p:nvPr/>
        </p:nvSpPr>
        <p:spPr>
          <a:xfrm>
            <a:off x="229578" y="605344"/>
            <a:ext cx="8578520" cy="7046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82AB74-FF8E-7716-6310-814D1E2334DD}"/>
              </a:ext>
            </a:extLst>
          </p:cNvPr>
          <p:cNvSpPr txBox="1"/>
          <p:nvPr/>
        </p:nvSpPr>
        <p:spPr>
          <a:xfrm>
            <a:off x="335902" y="77077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2009 -2012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2BBE66-EFE3-3B85-E537-1971EF5BCD1D}"/>
              </a:ext>
            </a:extLst>
          </p:cNvPr>
          <p:cNvSpPr txBox="1"/>
          <p:nvPr/>
        </p:nvSpPr>
        <p:spPr>
          <a:xfrm>
            <a:off x="2697343" y="770773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2012 -2015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0FFB81-6923-CADD-B3F1-0BDADC0F36B5}"/>
              </a:ext>
            </a:extLst>
          </p:cNvPr>
          <p:cNvSpPr txBox="1"/>
          <p:nvPr/>
        </p:nvSpPr>
        <p:spPr>
          <a:xfrm>
            <a:off x="4815611" y="77077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2015-2019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793703-0B07-5A76-A8CC-C6B1D2B13829}"/>
              </a:ext>
            </a:extLst>
          </p:cNvPr>
          <p:cNvSpPr txBox="1"/>
          <p:nvPr/>
        </p:nvSpPr>
        <p:spPr>
          <a:xfrm>
            <a:off x="6849851" y="781343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(since </a:t>
            </a:r>
            <a:r>
              <a:rPr lang="en-US" sz="1600" dirty="0"/>
              <a:t>Sep. </a:t>
            </a:r>
            <a:r>
              <a:rPr lang="en-US" sz="1800" dirty="0"/>
              <a:t>2019)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9249DC-6DB5-D16D-C4CD-35BDE77D35EC}"/>
              </a:ext>
            </a:extLst>
          </p:cNvPr>
          <p:cNvSpPr txBox="1"/>
          <p:nvPr/>
        </p:nvSpPr>
        <p:spPr>
          <a:xfrm>
            <a:off x="5329045" y="4316644"/>
            <a:ext cx="243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Worked on the world’s largest stellarator W7-x located in Germany </a:t>
            </a:r>
          </a:p>
        </p:txBody>
      </p:sp>
      <p:pic>
        <p:nvPicPr>
          <p:cNvPr id="39" name="Picture 38" descr="DSC01079.JPG">
            <a:extLst>
              <a:ext uri="{FF2B5EF4-FFF2-40B4-BE49-F238E27FC236}">
                <a16:creationId xmlns:a16="http://schemas.microsoft.com/office/drawing/2014/main" id="{56A5567B-1216-BD9C-A2CA-CB840B90B35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8721" t="20930"/>
          <a:stretch>
            <a:fillRect/>
          </a:stretch>
        </p:blipFill>
        <p:spPr>
          <a:xfrm>
            <a:off x="2347024" y="2894496"/>
            <a:ext cx="1851196" cy="12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9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140911-F4F6-9B3B-C0BF-E489D524FD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Motion of particle in crossed field 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140911-F4F6-9B3B-C0BF-E489D524FD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2D344-BD71-BC3E-06B7-014281669E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A7E40-0483-0CC2-8836-48AA2D7004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72E07-928A-023F-DCA2-E567AAB7FD29}"/>
                  </a:ext>
                </a:extLst>
              </p:cNvPr>
              <p:cNvSpPr txBox="1"/>
              <p:nvPr/>
            </p:nvSpPr>
            <p:spPr>
              <a:xfrm>
                <a:off x="1931221" y="667203"/>
                <a:ext cx="211263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x B</a:t>
                </a:r>
                <a:r>
                  <a:rPr lang="en-US" baseline="-25000" dirty="0"/>
                  <a:t>s</a:t>
                </a:r>
                <a:r>
                  <a:rPr lang="en-US" dirty="0"/>
                  <a:t>)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72E07-928A-023F-DCA2-E567AAB7F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221" y="667203"/>
                <a:ext cx="2112630" cy="398955"/>
              </a:xfrm>
              <a:prstGeom prst="rect">
                <a:avLst/>
              </a:prstGeom>
              <a:blipFill>
                <a:blip r:embed="rId3"/>
                <a:stretch>
                  <a:fillRect l="-2994" t="-3125" r="-5389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E37087-66F9-74F2-5201-DCF3BAF1414F}"/>
                  </a:ext>
                </a:extLst>
              </p:cNvPr>
              <p:cNvSpPr txBox="1"/>
              <p:nvPr/>
            </p:nvSpPr>
            <p:spPr>
              <a:xfrm>
                <a:off x="1931221" y="1377754"/>
                <a:ext cx="1670457" cy="403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  <m:sup>
                            <m:r>
                              <a:rPr lang="en-US" i="1" baseline="300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e v</a:t>
                </a:r>
                <a:r>
                  <a:rPr lang="en-US" baseline="-25000" dirty="0"/>
                  <a:t>x</a:t>
                </a:r>
                <a:r>
                  <a:rPr lang="en-US" dirty="0"/>
                  <a:t> B</a:t>
                </a:r>
                <a:r>
                  <a:rPr lang="en-US" baseline="-25000" dirty="0"/>
                  <a:t>s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E37087-66F9-74F2-5201-DCF3BAF14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221" y="1377754"/>
                <a:ext cx="1670457" cy="403765"/>
              </a:xfrm>
              <a:prstGeom prst="rect">
                <a:avLst/>
              </a:prstGeom>
              <a:blipFill>
                <a:blip r:embed="rId4"/>
                <a:stretch>
                  <a:fillRect l="-3788" t="-9091" r="-151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EBE82-CB08-55A1-DFDD-AFC6C7BF99FF}"/>
                  </a:ext>
                </a:extLst>
              </p:cNvPr>
              <p:cNvSpPr txBox="1"/>
              <p:nvPr/>
            </p:nvSpPr>
            <p:spPr>
              <a:xfrm>
                <a:off x="521155" y="2202418"/>
                <a:ext cx="2466381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x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cos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4EBE82-CB08-55A1-DFDD-AFC6C7BF9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55" y="2202418"/>
                <a:ext cx="2466381" cy="369332"/>
              </a:xfrm>
              <a:prstGeom prst="rect">
                <a:avLst/>
              </a:prstGeom>
              <a:blipFill>
                <a:blip r:embed="rId5"/>
                <a:stretch>
                  <a:fillRect t="-6667" r="-153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611FF9-6F1E-2D2E-B89E-F8FB94DB4B33}"/>
                  </a:ext>
                </a:extLst>
              </p:cNvPr>
              <p:cNvSpPr txBox="1"/>
              <p:nvPr/>
            </p:nvSpPr>
            <p:spPr>
              <a:xfrm>
                <a:off x="3469884" y="2166692"/>
                <a:ext cx="2587631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  <m:sup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sin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611FF9-6F1E-2D2E-B89E-F8FB94DB4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884" y="2166692"/>
                <a:ext cx="2587631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98ABB4-763F-148A-338A-C5AAA6ACA9F6}"/>
                  </a:ext>
                </a:extLst>
              </p:cNvPr>
              <p:cNvSpPr txBox="1"/>
              <p:nvPr/>
            </p:nvSpPr>
            <p:spPr>
              <a:xfrm>
                <a:off x="3469884" y="2656533"/>
                <a:ext cx="3151568" cy="52886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  <m:sup/>
                    </m:sSup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sin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98ABB4-763F-148A-338A-C5AAA6ACA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884" y="2656533"/>
                <a:ext cx="3151568" cy="528863"/>
              </a:xfrm>
              <a:prstGeom prst="rect">
                <a:avLst/>
              </a:prstGeom>
              <a:blipFill>
                <a:blip r:embed="rId7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888A9F0E-D679-7340-2659-F0B56123D6BE}"/>
              </a:ext>
            </a:extLst>
          </p:cNvPr>
          <p:cNvSpPr/>
          <p:nvPr/>
        </p:nvSpPr>
        <p:spPr>
          <a:xfrm>
            <a:off x="6190503" y="2700199"/>
            <a:ext cx="293042" cy="485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006D9A-48E1-93C0-E331-26D144C74A88}"/>
              </a:ext>
            </a:extLst>
          </p:cNvPr>
          <p:cNvSpPr txBox="1"/>
          <p:nvPr/>
        </p:nvSpPr>
        <p:spPr>
          <a:xfrm>
            <a:off x="7167964" y="2662963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Additional force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9D984B-08D8-D112-945B-7A91306D7F0E}"/>
                  </a:ext>
                </a:extLst>
              </p:cNvPr>
              <p:cNvSpPr txBox="1"/>
              <p:nvPr/>
            </p:nvSpPr>
            <p:spPr>
              <a:xfrm>
                <a:off x="1754345" y="3692750"/>
                <a:ext cx="2953501" cy="64504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2400" dirty="0"/>
                  <a:t> = 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  <m:r>
                              <a:rPr lang="en-US" sz="2400" b="1" i="1" baseline="-2500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x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400" b="1" i="1" baseline="-2500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 baseline="-2500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 baseline="30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9D984B-08D8-D112-945B-7A91306D7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345" y="3692750"/>
                <a:ext cx="2953501" cy="645048"/>
              </a:xfrm>
              <a:prstGeom prst="rect">
                <a:avLst/>
              </a:prstGeom>
              <a:blipFill>
                <a:blip r:embed="rId8"/>
                <a:stretch>
                  <a:fillRect t="-961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D0A2934-640D-CA82-4B97-82CFF6DDE9A6}"/>
              </a:ext>
            </a:extLst>
          </p:cNvPr>
          <p:cNvSpPr txBox="1"/>
          <p:nvPr/>
        </p:nvSpPr>
        <p:spPr>
          <a:xfrm>
            <a:off x="4996517" y="3781055"/>
            <a:ext cx="3289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DC drift of the particle which is independent of charge and mass</a:t>
            </a:r>
          </a:p>
          <a:p>
            <a:r>
              <a:rPr lang="en-US" sz="1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CFA638-CAB1-729E-0C6B-2B3DF8AF40A3}"/>
              </a:ext>
            </a:extLst>
          </p:cNvPr>
          <p:cNvSpPr txBox="1"/>
          <p:nvPr/>
        </p:nvSpPr>
        <p:spPr>
          <a:xfrm>
            <a:off x="190499" y="703797"/>
            <a:ext cx="4599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X- component: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033F17-C742-E280-15F0-664DE25C74E7}"/>
              </a:ext>
            </a:extLst>
          </p:cNvPr>
          <p:cNvSpPr txBox="1"/>
          <p:nvPr/>
        </p:nvSpPr>
        <p:spPr>
          <a:xfrm>
            <a:off x="190499" y="1412187"/>
            <a:ext cx="4599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Y- component: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0AF023-E0A8-BA4E-B709-CF4CF6813265}"/>
              </a:ext>
            </a:extLst>
          </p:cNvPr>
          <p:cNvCxnSpPr/>
          <p:nvPr/>
        </p:nvCxnSpPr>
        <p:spPr>
          <a:xfrm>
            <a:off x="6457195" y="2899131"/>
            <a:ext cx="7107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169D2C2-FB9F-F979-EF1F-1241D3600519}"/>
              </a:ext>
            </a:extLst>
          </p:cNvPr>
          <p:cNvCxnSpPr/>
          <p:nvPr/>
        </p:nvCxnSpPr>
        <p:spPr>
          <a:xfrm>
            <a:off x="4572000" y="3976378"/>
            <a:ext cx="4012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683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74686-164C-A3F3-3084-185D5FAC46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D4B8-0736-2602-F5AF-8DCE162822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E6AA7-AD62-D860-6A82-AB48158F2E35}"/>
              </a:ext>
            </a:extLst>
          </p:cNvPr>
          <p:cNvSpPr txBox="1"/>
          <p:nvPr/>
        </p:nvSpPr>
        <p:spPr>
          <a:xfrm>
            <a:off x="320344" y="1787795"/>
            <a:ext cx="848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Takes particle away from lines of force/magnetic field region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serious problem!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C16A1B0F-8E1C-DB52-D462-DDA40B0F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72" y="2230404"/>
            <a:ext cx="2388645" cy="2670877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A9C66FF-C4DC-51C7-702B-B0760A692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28" y="2122365"/>
            <a:ext cx="2388646" cy="2920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886F4D-28FB-A91E-1F93-F276C3921FCD}"/>
              </a:ext>
            </a:extLst>
          </p:cNvPr>
          <p:cNvSpPr txBox="1"/>
          <p:nvPr/>
        </p:nvSpPr>
        <p:spPr>
          <a:xfrm>
            <a:off x="3574041" y="2169410"/>
            <a:ext cx="1183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D111FC-D3E3-EC3D-05B1-CD323ECF8BED}"/>
              </a:ext>
            </a:extLst>
          </p:cNvPr>
          <p:cNvSpPr txBox="1"/>
          <p:nvPr/>
        </p:nvSpPr>
        <p:spPr>
          <a:xfrm>
            <a:off x="345868" y="2372812"/>
            <a:ext cx="292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ions</a:t>
            </a:r>
            <a:r>
              <a:rPr lang="en-US" dirty="0"/>
              <a:t> moves together in – y direction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663E1571-5C63-9408-78BD-A7433D7800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Motion of particle in crossed field 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B</a:t>
                </a:r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663E1571-5C63-9408-78BD-A7433D7800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6792B9-C414-91B5-6855-84A0542D212C}"/>
                  </a:ext>
                </a:extLst>
              </p:cNvPr>
              <p:cNvSpPr txBox="1"/>
              <p:nvPr/>
            </p:nvSpPr>
            <p:spPr>
              <a:xfrm>
                <a:off x="2640753" y="750506"/>
                <a:ext cx="2768963" cy="64504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  <m:r>
                              <a:rPr lang="en-US" sz="2400" b="1" i="1" baseline="-2500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m:rPr>
                                <m:nor/>
                              </m:rPr>
                              <a:rPr lang="en-US" sz="2400" b="0" i="0" baseline="-250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x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400" b="1" i="1" baseline="-2500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 baseline="-2500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 baseline="30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6792B9-C414-91B5-6855-84A0542D2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753" y="750506"/>
                <a:ext cx="2768963" cy="645048"/>
              </a:xfrm>
              <a:prstGeom prst="rect">
                <a:avLst/>
              </a:prstGeom>
              <a:blipFill>
                <a:blip r:embed="rId5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39FA8EF-3379-2E0A-E841-39CC9E7F28B3}"/>
              </a:ext>
            </a:extLst>
          </p:cNvPr>
          <p:cNvSpPr txBox="1"/>
          <p:nvPr/>
        </p:nvSpPr>
        <p:spPr>
          <a:xfrm>
            <a:off x="4889241" y="2169410"/>
            <a:ext cx="1296955" cy="402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970112-BEA1-5654-D394-365A2B7D990A}"/>
              </a:ext>
            </a:extLst>
          </p:cNvPr>
          <p:cNvSpPr txBox="1"/>
          <p:nvPr/>
        </p:nvSpPr>
        <p:spPr>
          <a:xfrm>
            <a:off x="7082004" y="4901281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Courtesy: Dr. Cami Collins  </a:t>
            </a:r>
          </a:p>
        </p:txBody>
      </p:sp>
    </p:spTree>
    <p:extLst>
      <p:ext uri="{BB962C8B-B14F-4D97-AF65-F5344CB8AC3E}">
        <p14:creationId xmlns:p14="http://schemas.microsoft.com/office/powerpoint/2010/main" val="177960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7A9BF4C-E086-B1BF-9B59-094BB682D2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Generalized form of drift caused by external force 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7A9BF4C-E086-B1BF-9B59-094BB682D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D2C10-0988-CE6C-1AD1-79B1727DD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995A8-0019-616B-FEAF-7CD9756087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2B50C6-C4C1-EA83-2A56-6944A890FC1D}"/>
                  </a:ext>
                </a:extLst>
              </p:cNvPr>
              <p:cNvSpPr txBox="1"/>
              <p:nvPr/>
            </p:nvSpPr>
            <p:spPr>
              <a:xfrm>
                <a:off x="433274" y="764539"/>
                <a:ext cx="3382946" cy="4433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000" dirty="0"/>
                  <a:t> =    - e (</a:t>
                </a:r>
                <a:r>
                  <a:rPr lang="en-US" sz="2000" b="1" dirty="0"/>
                  <a:t>v</a:t>
                </a:r>
                <a:r>
                  <a:rPr lang="en-US" sz="2000" dirty="0"/>
                  <a:t> x </a:t>
                </a:r>
                <a:r>
                  <a:rPr lang="en-US" sz="2000" b="1" dirty="0"/>
                  <a:t>B</a:t>
                </a:r>
                <a:r>
                  <a:rPr lang="en-US" sz="2000" b="1" baseline="-25000" dirty="0"/>
                  <a:t>s</a:t>
                </a:r>
                <a:r>
                  <a:rPr lang="en-US" sz="2000" dirty="0"/>
                  <a:t>) + </a:t>
                </a:r>
                <a:r>
                  <a:rPr lang="en-US" sz="2000" b="1" dirty="0"/>
                  <a:t>F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2B50C6-C4C1-EA83-2A56-6944A890F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74" y="764539"/>
                <a:ext cx="3382946" cy="443326"/>
              </a:xfrm>
              <a:prstGeom prst="rect">
                <a:avLst/>
              </a:prstGeom>
              <a:blipFill>
                <a:blip r:embed="rId3"/>
                <a:stretch>
                  <a:fillRect l="-2247" t="-277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0A42AE-F82D-FECE-CF43-E40DE5B5475A}"/>
                  </a:ext>
                </a:extLst>
              </p:cNvPr>
              <p:cNvSpPr txBox="1"/>
              <p:nvPr/>
            </p:nvSpPr>
            <p:spPr>
              <a:xfrm>
                <a:off x="924879" y="1529399"/>
                <a:ext cx="4180632" cy="5400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baseline="-25000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baseline="-25000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) 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baseline="-25000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baseline="3000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baseline="-25000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baseline="-25000" dirty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) 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i="1" baseline="-25000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baseline="-25000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baseline="-25000" dirty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) 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i="1" baseline="-25000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0A42AE-F82D-FECE-CF43-E40DE5B54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79" y="1529399"/>
                <a:ext cx="4180632" cy="540020"/>
              </a:xfrm>
              <a:prstGeom prst="rect">
                <a:avLst/>
              </a:prstGeom>
              <a:blipFill>
                <a:blip r:embed="rId4"/>
                <a:stretch>
                  <a:fillRect l="-1813" t="-6977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759099-084A-4F2F-E013-8B70FC20546A}"/>
              </a:ext>
            </a:extLst>
          </p:cNvPr>
          <p:cNvCxnSpPr>
            <a:cxnSpLocks/>
          </p:cNvCxnSpPr>
          <p:nvPr/>
        </p:nvCxnSpPr>
        <p:spPr>
          <a:xfrm flipV="1">
            <a:off x="4243585" y="1345030"/>
            <a:ext cx="656830" cy="882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79C962-8304-EDA4-AC65-E69A19092739}"/>
                  </a:ext>
                </a:extLst>
              </p:cNvPr>
              <p:cNvSpPr txBox="1"/>
              <p:nvPr/>
            </p:nvSpPr>
            <p:spPr>
              <a:xfrm>
                <a:off x="390388" y="2202729"/>
                <a:ext cx="2251194" cy="596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000" b="0" i="0" dirty="0" smtClean="0"/>
                                <m:t> </m:t>
                              </m:r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2000" b="1" i="1" baseline="-25000" dirty="0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000" b="0" i="0" baseline="-2500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x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 </m:t>
                          </m:r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000" b="1" i="1" baseline="-25000" dirty="0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baseline="-25000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baseline="30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79C962-8304-EDA4-AC65-E69A19092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88" y="2202729"/>
                <a:ext cx="2251194" cy="596702"/>
              </a:xfrm>
              <a:prstGeom prst="rect">
                <a:avLst/>
              </a:prstGeom>
              <a:blipFill>
                <a:blip r:embed="rId5"/>
                <a:stretch>
                  <a:fillRect l="-1685" t="-12500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8A93DD-2599-1D00-E534-17031A5753B6}"/>
                  </a:ext>
                </a:extLst>
              </p:cNvPr>
              <p:cNvSpPr txBox="1"/>
              <p:nvPr/>
            </p:nvSpPr>
            <p:spPr>
              <a:xfrm>
                <a:off x="492381" y="3008805"/>
                <a:ext cx="2925014" cy="45839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000" dirty="0"/>
                  <a:t> =  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1" dirty="0"/>
                          <m:t>v</m:t>
                        </m:r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  <m:r>
                          <m:rPr>
                            <m:nor/>
                          </m:rPr>
                          <a:rPr lang="en-US" sz="2000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  <m:f>
                          <m:f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1" i="1" dirty="0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000" b="1" i="1" baseline="-25000" dirty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000" i="1" baseline="-25000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i="1" baseline="300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x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000" b="1" i="1" baseline="-25000" dirty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en-US" sz="2000" b="1" baseline="-2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8A93DD-2599-1D00-E534-17031A575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81" y="3008805"/>
                <a:ext cx="2925014" cy="458395"/>
              </a:xfrm>
              <a:prstGeom prst="rect">
                <a:avLst/>
              </a:prstGeom>
              <a:blipFill>
                <a:blip r:embed="rId6"/>
                <a:stretch>
                  <a:fillRect l="-2155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179BBC-7340-BBFB-3EEC-8CD42C1D2D22}"/>
                  </a:ext>
                </a:extLst>
              </p:cNvPr>
              <p:cNvSpPr txBox="1"/>
              <p:nvPr/>
            </p:nvSpPr>
            <p:spPr>
              <a:xfrm>
                <a:off x="3417395" y="2870538"/>
                <a:ext cx="2641917" cy="610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assume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en-US" dirty="0"/>
                        <m:t>=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baseline="-25000" dirty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 baseline="30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179BBC-7340-BBFB-3EEC-8CD42C1D2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395" y="2870538"/>
                <a:ext cx="2641917" cy="610360"/>
              </a:xfrm>
              <a:prstGeom prst="rect">
                <a:avLst/>
              </a:prstGeom>
              <a:blipFill>
                <a:blip r:embed="rId7"/>
                <a:stretch>
                  <a:fillRect t="-2041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0625E4-8269-B9FA-BFD8-9DF5D3ED5456}"/>
                  </a:ext>
                </a:extLst>
              </p:cNvPr>
              <p:cNvSpPr txBox="1"/>
              <p:nvPr/>
            </p:nvSpPr>
            <p:spPr>
              <a:xfrm>
                <a:off x="492381" y="3728241"/>
                <a:ext cx="2399055" cy="535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000" b="0" i="1" baseline="30000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000" dirty="0"/>
                  <a:t> =   - 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 (</a:t>
                </a: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’ x </a:t>
                </a: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sz="2000" b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0625E4-8269-B9FA-BFD8-9DF5D3ED5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81" y="3728241"/>
                <a:ext cx="2399055" cy="535659"/>
              </a:xfrm>
              <a:prstGeom prst="rect">
                <a:avLst/>
              </a:prstGeom>
              <a:blipFill>
                <a:blip r:embed="rId8"/>
                <a:stretch>
                  <a:fillRect r="-1579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1555E8-144D-D8FF-F73C-AE1FFAF40F9F}"/>
                  </a:ext>
                </a:extLst>
              </p:cNvPr>
              <p:cNvSpPr txBox="1"/>
              <p:nvPr/>
            </p:nvSpPr>
            <p:spPr>
              <a:xfrm>
                <a:off x="4357397" y="3676453"/>
                <a:ext cx="2068452" cy="72039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000" b="0" i="1" baseline="-25000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nor/>
                        </m:rPr>
                        <a:rPr lang="en-US" sz="2000" b="0" i="0" baseline="-25000" dirty="0" smtClean="0">
                          <a:latin typeface="Cambria Math" panose="02040503050406030204" pitchFamily="18" charset="0"/>
                        </a:rPr>
                        <m:t>rift</m:t>
                      </m:r>
                      <m:r>
                        <m:rPr>
                          <m:nor/>
                        </m:rPr>
                        <a:rPr lang="en-US" sz="2000" b="0" i="0" baseline="-25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dirty="0"/>
                        <m:t>= </m:t>
                      </m:r>
                      <m:f>
                        <m:f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m:rPr>
                              <m:nor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x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000" b="1" i="1" baseline="-25000" dirty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1" baseline="30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1555E8-144D-D8FF-F73C-AE1FFAF40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397" y="3676453"/>
                <a:ext cx="2068452" cy="720390"/>
              </a:xfrm>
              <a:prstGeom prst="rect">
                <a:avLst/>
              </a:prstGeom>
              <a:blipFill>
                <a:blip r:embed="rId9"/>
                <a:stretch>
                  <a:fillRect t="-172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7EAA24-312E-FBCC-2E4E-15C6E86CECA9}"/>
                  </a:ext>
                </a:extLst>
              </p:cNvPr>
              <p:cNvSpPr txBox="1"/>
              <p:nvPr/>
            </p:nvSpPr>
            <p:spPr>
              <a:xfrm>
                <a:off x="331197" y="1606520"/>
                <a:ext cx="6951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7EAA24-312E-FBCC-2E4E-15C6E86CE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97" y="1606520"/>
                <a:ext cx="69513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8236FA8-44A2-9824-A7E3-DEDDEFD3780B}"/>
              </a:ext>
            </a:extLst>
          </p:cNvPr>
          <p:cNvSpPr txBox="1"/>
          <p:nvPr/>
        </p:nvSpPr>
        <p:spPr>
          <a:xfrm>
            <a:off x="6425849" y="3811404"/>
            <a:ext cx="21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general expression</a:t>
            </a:r>
          </a:p>
        </p:txBody>
      </p:sp>
    </p:spTree>
    <p:extLst>
      <p:ext uri="{BB962C8B-B14F-4D97-AF65-F5344CB8AC3E}">
        <p14:creationId xmlns:p14="http://schemas.microsoft.com/office/powerpoint/2010/main" val="376306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BAF20-8BEF-0696-A3BC-6983C11287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B5B98-4BFC-0CFB-DE9C-CF66C39845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5F32A9-08C2-13CA-7440-FC31678A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forces that can cause drift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0E743-F0F1-587E-AFDF-D6FEFD91B766}"/>
              </a:ext>
            </a:extLst>
          </p:cNvPr>
          <p:cNvSpPr txBox="1"/>
          <p:nvPr/>
        </p:nvSpPr>
        <p:spPr>
          <a:xfrm>
            <a:off x="2472532" y="927275"/>
            <a:ext cx="2810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Gravitational force = F = mg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506598-C929-9382-3D43-E271DDCEFA60}"/>
                  </a:ext>
                </a:extLst>
              </p:cNvPr>
              <p:cNvSpPr txBox="1"/>
              <p:nvPr/>
            </p:nvSpPr>
            <p:spPr>
              <a:xfrm>
                <a:off x="5427251" y="954451"/>
                <a:ext cx="21323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</a:t>
                </a:r>
                <a:r>
                  <a:rPr lang="en-US" sz="1600" baseline="-25000" dirty="0"/>
                  <a:t>i</a:t>
                </a:r>
                <a:r>
                  <a:rPr lang="en-US" sz="1600" dirty="0"/>
                  <a:t> &gt;&gt; m</a:t>
                </a:r>
                <a:r>
                  <a:rPr lang="en-US" sz="1600" baseline="-25000" dirty="0"/>
                  <a:t>e</a:t>
                </a:r>
                <a:r>
                  <a:rPr lang="en-US" sz="1600" dirty="0"/>
                  <a:t> </a:t>
                </a:r>
                <a:r>
                  <a:rPr lang="en-US" sz="1600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1600" b="0" i="1" baseline="-25000" dirty="0" smtClean="0">
                        <a:latin typeface="Cambria Math" panose="02040503050406030204" pitchFamily="18" charset="0"/>
                      </a:rPr>
                      <m:t>𝑑𝑖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1600" b="0" i="1" baseline="-25000" dirty="0" smtClean="0">
                        <a:latin typeface="Cambria Math" panose="02040503050406030204" pitchFamily="18" charset="0"/>
                      </a:rPr>
                      <m:t>𝑑𝑒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506598-C929-9382-3D43-E271DDCEF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251" y="954451"/>
                <a:ext cx="2132315" cy="338554"/>
              </a:xfrm>
              <a:prstGeom prst="rect">
                <a:avLst/>
              </a:prstGeom>
              <a:blipFill>
                <a:blip r:embed="rId2"/>
                <a:stretch>
                  <a:fillRect l="-1775" t="-740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4CFFD5-D353-20D2-96AD-1051F5740580}"/>
                  </a:ext>
                </a:extLst>
              </p:cNvPr>
              <p:cNvSpPr txBox="1"/>
              <p:nvPr/>
            </p:nvSpPr>
            <p:spPr>
              <a:xfrm>
                <a:off x="236855" y="2212294"/>
                <a:ext cx="45039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Two other types of drifts that is present in tokamak: curvature drift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</m:oMath>
                </a14:m>
                <a:r>
                  <a:rPr lang="en-US" sz="1600" dirty="0"/>
                  <a:t> B 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4CFFD5-D353-20D2-96AD-1051F5740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55" y="2212294"/>
                <a:ext cx="4503997" cy="584775"/>
              </a:xfrm>
              <a:prstGeom prst="rect">
                <a:avLst/>
              </a:prstGeom>
              <a:blipFill>
                <a:blip r:embed="rId3"/>
                <a:stretch>
                  <a:fillRect l="-562" t="-425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CF2DA74-C2CF-630D-3AEB-5FDDAE741223}"/>
                  </a:ext>
                </a:extLst>
              </p:cNvPr>
              <p:cNvSpPr txBox="1"/>
              <p:nvPr/>
            </p:nvSpPr>
            <p:spPr>
              <a:xfrm>
                <a:off x="320112" y="755221"/>
                <a:ext cx="2068452" cy="72039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000" b="0" i="1" baseline="-25000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nor/>
                        </m:rPr>
                        <a:rPr lang="en-US" sz="2000" b="0" i="0" baseline="-25000" dirty="0" smtClean="0">
                          <a:latin typeface="Cambria Math" panose="02040503050406030204" pitchFamily="18" charset="0"/>
                        </a:rPr>
                        <m:t>rift</m:t>
                      </m:r>
                      <m:r>
                        <m:rPr>
                          <m:nor/>
                        </m:rPr>
                        <a:rPr lang="en-US" sz="2000" b="0" i="0" baseline="-25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dirty="0"/>
                        <m:t>= </m:t>
                      </m:r>
                      <m:f>
                        <m:f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m:rPr>
                              <m:nor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x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000" b="1" i="1" baseline="-25000" dirty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2000" b="1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1" baseline="30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CF2DA74-C2CF-630D-3AEB-5FDDAE741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12" y="755221"/>
                <a:ext cx="2068452" cy="720390"/>
              </a:xfrm>
              <a:prstGeom prst="rect">
                <a:avLst/>
              </a:prstGeom>
              <a:blipFill>
                <a:blip r:embed="rId4"/>
                <a:stretch>
                  <a:fillRect t="-1724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3A9E37-14B8-2CB6-FCBB-10496E4E79D1}"/>
              </a:ext>
            </a:extLst>
          </p:cNvPr>
          <p:cNvSpPr txBox="1"/>
          <p:nvPr/>
        </p:nvSpPr>
        <p:spPr>
          <a:xfrm>
            <a:off x="250649" y="1778978"/>
            <a:ext cx="577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electric force, this drift is similar in magnitude </a:t>
            </a:r>
          </a:p>
        </p:txBody>
      </p:sp>
      <p:pic>
        <p:nvPicPr>
          <p:cNvPr id="20" name="strom3.png">
            <a:extLst>
              <a:ext uri="{FF2B5EF4-FFF2-40B4-BE49-F238E27FC236}">
                <a16:creationId xmlns:a16="http://schemas.microsoft.com/office/drawing/2014/main" id="{22CDF777-C01D-FFC8-B859-CDFD82EE1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8"/>
          <a:stretch/>
        </p:blipFill>
        <p:spPr>
          <a:xfrm>
            <a:off x="6819234" y="1984126"/>
            <a:ext cx="2258087" cy="243961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9C51B3-C274-1C18-BA30-279541F9BCE1}"/>
              </a:ext>
            </a:extLst>
          </p:cNvPr>
          <p:cNvSpPr txBox="1"/>
          <p:nvPr/>
        </p:nvSpPr>
        <p:spPr>
          <a:xfrm>
            <a:off x="6911736" y="277767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c</a:t>
            </a:r>
            <a:endParaRPr lang="en-US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3FD9B8-0B25-F5E6-6AEF-4CB3EFF539A3}"/>
              </a:ext>
            </a:extLst>
          </p:cNvPr>
          <p:cNvSpPr txBox="1"/>
          <p:nvPr/>
        </p:nvSpPr>
        <p:spPr>
          <a:xfrm rot="20303729" flipH="1">
            <a:off x="7847882" y="3727785"/>
            <a:ext cx="56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49CE3-C344-2F0F-3A41-09A1302A5380}"/>
                  </a:ext>
                </a:extLst>
              </p14:cNvPr>
              <p14:cNvContentPartPr/>
              <p14:nvPr/>
            </p14:nvContentPartPr>
            <p14:xfrm>
              <a:off x="8377031" y="3834206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49CE3-C344-2F0F-3A41-09A1302A538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72711" y="3829886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Oval 60">
            <a:extLst>
              <a:ext uri="{FF2B5EF4-FFF2-40B4-BE49-F238E27FC236}">
                <a16:creationId xmlns:a16="http://schemas.microsoft.com/office/drawing/2014/main" id="{4127EB10-627E-2D2F-AFDF-8EE6DDA35667}"/>
              </a:ext>
            </a:extLst>
          </p:cNvPr>
          <p:cNvSpPr/>
          <p:nvPr/>
        </p:nvSpPr>
        <p:spPr>
          <a:xfrm>
            <a:off x="5418576" y="2534058"/>
            <a:ext cx="2994821" cy="20876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D8B330-A59F-0991-94F2-6B70B226FE09}"/>
              </a:ext>
            </a:extLst>
          </p:cNvPr>
          <p:cNvSpPr txBox="1"/>
          <p:nvPr/>
        </p:nvSpPr>
        <p:spPr>
          <a:xfrm>
            <a:off x="5756933" y="4268700"/>
            <a:ext cx="1863042" cy="867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CAA1AA-FE3E-776E-5D34-C3E78098F1DC}"/>
              </a:ext>
            </a:extLst>
          </p:cNvPr>
          <p:cNvSpPr txBox="1"/>
          <p:nvPr/>
        </p:nvSpPr>
        <p:spPr>
          <a:xfrm>
            <a:off x="6086077" y="4336150"/>
            <a:ext cx="1863042" cy="867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596938-4CCD-32EB-8C14-2A16F49C74FB}"/>
              </a:ext>
            </a:extLst>
          </p:cNvPr>
          <p:cNvSpPr txBox="1"/>
          <p:nvPr/>
        </p:nvSpPr>
        <p:spPr>
          <a:xfrm rot="729360">
            <a:off x="5193342" y="3857314"/>
            <a:ext cx="648611" cy="398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E2F006-7C4A-691D-8E12-C8E8CC2770E3}"/>
              </a:ext>
            </a:extLst>
          </p:cNvPr>
          <p:cNvSpPr txBox="1"/>
          <p:nvPr/>
        </p:nvSpPr>
        <p:spPr>
          <a:xfrm rot="19207404">
            <a:off x="7859996" y="4021761"/>
            <a:ext cx="637674" cy="1450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9" name="strom3.png">
            <a:extLst>
              <a:ext uri="{FF2B5EF4-FFF2-40B4-BE49-F238E27FC236}">
                <a16:creationId xmlns:a16="http://schemas.microsoft.com/office/drawing/2014/main" id="{6B3BA8F9-846C-6B96-7A65-A4AD82D99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8"/>
          <a:stretch/>
        </p:blipFill>
        <p:spPr>
          <a:xfrm flipH="1">
            <a:off x="4654527" y="1984126"/>
            <a:ext cx="2172026" cy="243961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934E6C-3D2F-3AB7-94F1-BE299ED70E4C}"/>
              </a:ext>
            </a:extLst>
          </p:cNvPr>
          <p:cNvCxnSpPr>
            <a:cxnSpLocks/>
          </p:cNvCxnSpPr>
          <p:nvPr/>
        </p:nvCxnSpPr>
        <p:spPr>
          <a:xfrm flipV="1">
            <a:off x="6862564" y="2612970"/>
            <a:ext cx="670197" cy="12652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DFD3EA7-DD62-2170-99E6-AB38F30434B1}"/>
              </a:ext>
            </a:extLst>
          </p:cNvPr>
          <p:cNvCxnSpPr>
            <a:cxnSpLocks/>
          </p:cNvCxnSpPr>
          <p:nvPr/>
        </p:nvCxnSpPr>
        <p:spPr>
          <a:xfrm flipH="1">
            <a:off x="7973112" y="3793489"/>
            <a:ext cx="403919" cy="531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Freeform 103">
            <a:extLst>
              <a:ext uri="{FF2B5EF4-FFF2-40B4-BE49-F238E27FC236}">
                <a16:creationId xmlns:a16="http://schemas.microsoft.com/office/drawing/2014/main" id="{B80DE1B5-2F37-8324-36E9-1D058991E215}"/>
              </a:ext>
            </a:extLst>
          </p:cNvPr>
          <p:cNvSpPr/>
          <p:nvPr/>
        </p:nvSpPr>
        <p:spPr>
          <a:xfrm>
            <a:off x="6774024" y="2397967"/>
            <a:ext cx="1222311" cy="545176"/>
          </a:xfrm>
          <a:custGeom>
            <a:avLst/>
            <a:gdLst>
              <a:gd name="connsiteX0" fmla="*/ 0 w 1222311"/>
              <a:gd name="connsiteY0" fmla="*/ 177282 h 545176"/>
              <a:gd name="connsiteX1" fmla="*/ 46654 w 1222311"/>
              <a:gd name="connsiteY1" fmla="*/ 27992 h 545176"/>
              <a:gd name="connsiteX2" fmla="*/ 102637 w 1222311"/>
              <a:gd name="connsiteY2" fmla="*/ 9331 h 545176"/>
              <a:gd name="connsiteX3" fmla="*/ 130629 w 1222311"/>
              <a:gd name="connsiteY3" fmla="*/ 0 h 545176"/>
              <a:gd name="connsiteX4" fmla="*/ 205274 w 1222311"/>
              <a:gd name="connsiteY4" fmla="*/ 9331 h 545176"/>
              <a:gd name="connsiteX5" fmla="*/ 251927 w 1222311"/>
              <a:gd name="connsiteY5" fmla="*/ 93306 h 545176"/>
              <a:gd name="connsiteX6" fmla="*/ 242596 w 1222311"/>
              <a:gd name="connsiteY6" fmla="*/ 223935 h 545176"/>
              <a:gd name="connsiteX7" fmla="*/ 223935 w 1222311"/>
              <a:gd name="connsiteY7" fmla="*/ 279919 h 545176"/>
              <a:gd name="connsiteX8" fmla="*/ 167952 w 1222311"/>
              <a:gd name="connsiteY8" fmla="*/ 307911 h 545176"/>
              <a:gd name="connsiteX9" fmla="*/ 139960 w 1222311"/>
              <a:gd name="connsiteY9" fmla="*/ 261257 h 545176"/>
              <a:gd name="connsiteX10" fmla="*/ 149290 w 1222311"/>
              <a:gd name="connsiteY10" fmla="*/ 233266 h 545176"/>
              <a:gd name="connsiteX11" fmla="*/ 158621 w 1222311"/>
              <a:gd name="connsiteY11" fmla="*/ 158621 h 545176"/>
              <a:gd name="connsiteX12" fmla="*/ 214605 w 1222311"/>
              <a:gd name="connsiteY12" fmla="*/ 83976 h 545176"/>
              <a:gd name="connsiteX13" fmla="*/ 233266 w 1222311"/>
              <a:gd name="connsiteY13" fmla="*/ 55984 h 545176"/>
              <a:gd name="connsiteX14" fmla="*/ 289249 w 1222311"/>
              <a:gd name="connsiteY14" fmla="*/ 27992 h 545176"/>
              <a:gd name="connsiteX15" fmla="*/ 382556 w 1222311"/>
              <a:gd name="connsiteY15" fmla="*/ 37323 h 545176"/>
              <a:gd name="connsiteX16" fmla="*/ 429209 w 1222311"/>
              <a:gd name="connsiteY16" fmla="*/ 65315 h 545176"/>
              <a:gd name="connsiteX17" fmla="*/ 475862 w 1222311"/>
              <a:gd name="connsiteY17" fmla="*/ 102637 h 545176"/>
              <a:gd name="connsiteX18" fmla="*/ 475862 w 1222311"/>
              <a:gd name="connsiteY18" fmla="*/ 251927 h 545176"/>
              <a:gd name="connsiteX19" fmla="*/ 429209 w 1222311"/>
              <a:gd name="connsiteY19" fmla="*/ 298580 h 545176"/>
              <a:gd name="connsiteX20" fmla="*/ 382556 w 1222311"/>
              <a:gd name="connsiteY20" fmla="*/ 326572 h 545176"/>
              <a:gd name="connsiteX21" fmla="*/ 363894 w 1222311"/>
              <a:gd name="connsiteY21" fmla="*/ 307911 h 545176"/>
              <a:gd name="connsiteX22" fmla="*/ 363894 w 1222311"/>
              <a:gd name="connsiteY22" fmla="*/ 195943 h 545176"/>
              <a:gd name="connsiteX23" fmla="*/ 391886 w 1222311"/>
              <a:gd name="connsiteY23" fmla="*/ 139960 h 545176"/>
              <a:gd name="connsiteX24" fmla="*/ 485192 w 1222311"/>
              <a:gd name="connsiteY24" fmla="*/ 65315 h 545176"/>
              <a:gd name="connsiteX25" fmla="*/ 513184 w 1222311"/>
              <a:gd name="connsiteY25" fmla="*/ 55984 h 545176"/>
              <a:gd name="connsiteX26" fmla="*/ 550507 w 1222311"/>
              <a:gd name="connsiteY26" fmla="*/ 65315 h 545176"/>
              <a:gd name="connsiteX27" fmla="*/ 597160 w 1222311"/>
              <a:gd name="connsiteY27" fmla="*/ 102637 h 545176"/>
              <a:gd name="connsiteX28" fmla="*/ 625152 w 1222311"/>
              <a:gd name="connsiteY28" fmla="*/ 111968 h 545176"/>
              <a:gd name="connsiteX29" fmla="*/ 634482 w 1222311"/>
              <a:gd name="connsiteY29" fmla="*/ 139960 h 545176"/>
              <a:gd name="connsiteX30" fmla="*/ 662474 w 1222311"/>
              <a:gd name="connsiteY30" fmla="*/ 195943 h 545176"/>
              <a:gd name="connsiteX31" fmla="*/ 634482 w 1222311"/>
              <a:gd name="connsiteY31" fmla="*/ 354564 h 545176"/>
              <a:gd name="connsiteX32" fmla="*/ 625152 w 1222311"/>
              <a:gd name="connsiteY32" fmla="*/ 382555 h 545176"/>
              <a:gd name="connsiteX33" fmla="*/ 597160 w 1222311"/>
              <a:gd name="connsiteY33" fmla="*/ 391886 h 545176"/>
              <a:gd name="connsiteX34" fmla="*/ 559837 w 1222311"/>
              <a:gd name="connsiteY34" fmla="*/ 382555 h 545176"/>
              <a:gd name="connsiteX35" fmla="*/ 550507 w 1222311"/>
              <a:gd name="connsiteY35" fmla="*/ 251927 h 545176"/>
              <a:gd name="connsiteX36" fmla="*/ 559837 w 1222311"/>
              <a:gd name="connsiteY36" fmla="*/ 223935 h 545176"/>
              <a:gd name="connsiteX37" fmla="*/ 643813 w 1222311"/>
              <a:gd name="connsiteY37" fmla="*/ 158621 h 545176"/>
              <a:gd name="connsiteX38" fmla="*/ 699796 w 1222311"/>
              <a:gd name="connsiteY38" fmla="*/ 139960 h 545176"/>
              <a:gd name="connsiteX39" fmla="*/ 811764 w 1222311"/>
              <a:gd name="connsiteY39" fmla="*/ 149290 h 545176"/>
              <a:gd name="connsiteX40" fmla="*/ 849086 w 1222311"/>
              <a:gd name="connsiteY40" fmla="*/ 195943 h 545176"/>
              <a:gd name="connsiteX41" fmla="*/ 867747 w 1222311"/>
              <a:gd name="connsiteY41" fmla="*/ 223935 h 545176"/>
              <a:gd name="connsiteX42" fmla="*/ 849086 w 1222311"/>
              <a:gd name="connsiteY42" fmla="*/ 373225 h 545176"/>
              <a:gd name="connsiteX43" fmla="*/ 830425 w 1222311"/>
              <a:gd name="connsiteY43" fmla="*/ 401217 h 545176"/>
              <a:gd name="connsiteX44" fmla="*/ 802433 w 1222311"/>
              <a:gd name="connsiteY44" fmla="*/ 429209 h 545176"/>
              <a:gd name="connsiteX45" fmla="*/ 774441 w 1222311"/>
              <a:gd name="connsiteY45" fmla="*/ 447870 h 545176"/>
              <a:gd name="connsiteX46" fmla="*/ 746449 w 1222311"/>
              <a:gd name="connsiteY46" fmla="*/ 438539 h 545176"/>
              <a:gd name="connsiteX47" fmla="*/ 765111 w 1222311"/>
              <a:gd name="connsiteY47" fmla="*/ 345233 h 545176"/>
              <a:gd name="connsiteX48" fmla="*/ 783772 w 1222311"/>
              <a:gd name="connsiteY48" fmla="*/ 317241 h 545176"/>
              <a:gd name="connsiteX49" fmla="*/ 811764 w 1222311"/>
              <a:gd name="connsiteY49" fmla="*/ 261257 h 545176"/>
              <a:gd name="connsiteX50" fmla="*/ 867747 w 1222311"/>
              <a:gd name="connsiteY50" fmla="*/ 242596 h 545176"/>
              <a:gd name="connsiteX51" fmla="*/ 886409 w 1222311"/>
              <a:gd name="connsiteY51" fmla="*/ 223935 h 545176"/>
              <a:gd name="connsiteX52" fmla="*/ 942392 w 1222311"/>
              <a:gd name="connsiteY52" fmla="*/ 214604 h 545176"/>
              <a:gd name="connsiteX53" fmla="*/ 970384 w 1222311"/>
              <a:gd name="connsiteY53" fmla="*/ 205274 h 545176"/>
              <a:gd name="connsiteX54" fmla="*/ 1035698 w 1222311"/>
              <a:gd name="connsiteY54" fmla="*/ 223935 h 545176"/>
              <a:gd name="connsiteX55" fmla="*/ 1045029 w 1222311"/>
              <a:gd name="connsiteY55" fmla="*/ 251927 h 545176"/>
              <a:gd name="connsiteX56" fmla="*/ 1063690 w 1222311"/>
              <a:gd name="connsiteY56" fmla="*/ 279919 h 545176"/>
              <a:gd name="connsiteX57" fmla="*/ 1082352 w 1222311"/>
              <a:gd name="connsiteY57" fmla="*/ 335902 h 545176"/>
              <a:gd name="connsiteX58" fmla="*/ 1063690 w 1222311"/>
              <a:gd name="connsiteY58" fmla="*/ 438539 h 545176"/>
              <a:gd name="connsiteX59" fmla="*/ 1026368 w 1222311"/>
              <a:gd name="connsiteY59" fmla="*/ 494523 h 545176"/>
              <a:gd name="connsiteX60" fmla="*/ 998376 w 1222311"/>
              <a:gd name="connsiteY60" fmla="*/ 513184 h 545176"/>
              <a:gd name="connsiteX61" fmla="*/ 951723 w 1222311"/>
              <a:gd name="connsiteY61" fmla="*/ 531845 h 545176"/>
              <a:gd name="connsiteX62" fmla="*/ 933062 w 1222311"/>
              <a:gd name="connsiteY62" fmla="*/ 475862 h 545176"/>
              <a:gd name="connsiteX63" fmla="*/ 970384 w 1222311"/>
              <a:gd name="connsiteY63" fmla="*/ 391886 h 545176"/>
              <a:gd name="connsiteX64" fmla="*/ 998376 w 1222311"/>
              <a:gd name="connsiteY64" fmla="*/ 363894 h 545176"/>
              <a:gd name="connsiteX65" fmla="*/ 1017037 w 1222311"/>
              <a:gd name="connsiteY65" fmla="*/ 335902 h 545176"/>
              <a:gd name="connsiteX66" fmla="*/ 1073021 w 1222311"/>
              <a:gd name="connsiteY66" fmla="*/ 298580 h 545176"/>
              <a:gd name="connsiteX67" fmla="*/ 1129005 w 1222311"/>
              <a:gd name="connsiteY67" fmla="*/ 279919 h 545176"/>
              <a:gd name="connsiteX68" fmla="*/ 1175658 w 1222311"/>
              <a:gd name="connsiteY68" fmla="*/ 289249 h 545176"/>
              <a:gd name="connsiteX69" fmla="*/ 1184988 w 1222311"/>
              <a:gd name="connsiteY69" fmla="*/ 317241 h 545176"/>
              <a:gd name="connsiteX70" fmla="*/ 1203649 w 1222311"/>
              <a:gd name="connsiteY70" fmla="*/ 345233 h 545176"/>
              <a:gd name="connsiteX71" fmla="*/ 1222311 w 1222311"/>
              <a:gd name="connsiteY71" fmla="*/ 401217 h 545176"/>
              <a:gd name="connsiteX72" fmla="*/ 1203649 w 1222311"/>
              <a:gd name="connsiteY72" fmla="*/ 503853 h 54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22311" h="545176">
                <a:moveTo>
                  <a:pt x="0" y="177282"/>
                </a:moveTo>
                <a:cubicBezTo>
                  <a:pt x="3031" y="140914"/>
                  <a:pt x="-13505" y="48045"/>
                  <a:pt x="46654" y="27992"/>
                </a:cubicBezTo>
                <a:lnTo>
                  <a:pt x="102637" y="9331"/>
                </a:lnTo>
                <a:lnTo>
                  <a:pt x="130629" y="0"/>
                </a:lnTo>
                <a:cubicBezTo>
                  <a:pt x="155511" y="3110"/>
                  <a:pt x="183615" y="-3304"/>
                  <a:pt x="205274" y="9331"/>
                </a:cubicBezTo>
                <a:cubicBezTo>
                  <a:pt x="231824" y="24819"/>
                  <a:pt x="242619" y="65385"/>
                  <a:pt x="251927" y="93306"/>
                </a:cubicBezTo>
                <a:cubicBezTo>
                  <a:pt x="248817" y="136849"/>
                  <a:pt x="249072" y="180764"/>
                  <a:pt x="242596" y="223935"/>
                </a:cubicBezTo>
                <a:cubicBezTo>
                  <a:pt x="239678" y="243388"/>
                  <a:pt x="240302" y="269008"/>
                  <a:pt x="223935" y="279919"/>
                </a:cubicBezTo>
                <a:cubicBezTo>
                  <a:pt x="187760" y="304035"/>
                  <a:pt x="206581" y="295034"/>
                  <a:pt x="167952" y="307911"/>
                </a:cubicBezTo>
                <a:cubicBezTo>
                  <a:pt x="153169" y="293128"/>
                  <a:pt x="139960" y="285483"/>
                  <a:pt x="139960" y="261257"/>
                </a:cubicBezTo>
                <a:cubicBezTo>
                  <a:pt x="139960" y="251422"/>
                  <a:pt x="146180" y="242596"/>
                  <a:pt x="149290" y="233266"/>
                </a:cubicBezTo>
                <a:cubicBezTo>
                  <a:pt x="152400" y="208384"/>
                  <a:pt x="150187" y="182235"/>
                  <a:pt x="158621" y="158621"/>
                </a:cubicBezTo>
                <a:cubicBezTo>
                  <a:pt x="179626" y="99807"/>
                  <a:pt x="188398" y="116734"/>
                  <a:pt x="214605" y="83976"/>
                </a:cubicBezTo>
                <a:cubicBezTo>
                  <a:pt x="221610" y="75219"/>
                  <a:pt x="225337" y="63913"/>
                  <a:pt x="233266" y="55984"/>
                </a:cubicBezTo>
                <a:cubicBezTo>
                  <a:pt x="251352" y="37898"/>
                  <a:pt x="266484" y="35581"/>
                  <a:pt x="289249" y="27992"/>
                </a:cubicBezTo>
                <a:cubicBezTo>
                  <a:pt x="320351" y="31102"/>
                  <a:pt x="351662" y="32570"/>
                  <a:pt x="382556" y="37323"/>
                </a:cubicBezTo>
                <a:cubicBezTo>
                  <a:pt x="417663" y="42724"/>
                  <a:pt x="404692" y="45701"/>
                  <a:pt x="429209" y="65315"/>
                </a:cubicBezTo>
                <a:cubicBezTo>
                  <a:pt x="488068" y="112403"/>
                  <a:pt x="430797" y="57574"/>
                  <a:pt x="475862" y="102637"/>
                </a:cubicBezTo>
                <a:cubicBezTo>
                  <a:pt x="493938" y="156870"/>
                  <a:pt x="502754" y="171250"/>
                  <a:pt x="475862" y="251927"/>
                </a:cubicBezTo>
                <a:cubicBezTo>
                  <a:pt x="468907" y="272791"/>
                  <a:pt x="444760" y="283029"/>
                  <a:pt x="429209" y="298580"/>
                </a:cubicBezTo>
                <a:cubicBezTo>
                  <a:pt x="403594" y="324195"/>
                  <a:pt x="418891" y="314459"/>
                  <a:pt x="382556" y="326572"/>
                </a:cubicBezTo>
                <a:cubicBezTo>
                  <a:pt x="376335" y="320352"/>
                  <a:pt x="368420" y="315454"/>
                  <a:pt x="363894" y="307911"/>
                </a:cubicBezTo>
                <a:cubicBezTo>
                  <a:pt x="343910" y="274604"/>
                  <a:pt x="358485" y="228401"/>
                  <a:pt x="363894" y="195943"/>
                </a:cubicBezTo>
                <a:cubicBezTo>
                  <a:pt x="367319" y="175390"/>
                  <a:pt x="378546" y="155524"/>
                  <a:pt x="391886" y="139960"/>
                </a:cubicBezTo>
                <a:cubicBezTo>
                  <a:pt x="412271" y="116178"/>
                  <a:pt x="456376" y="74921"/>
                  <a:pt x="485192" y="65315"/>
                </a:cubicBezTo>
                <a:lnTo>
                  <a:pt x="513184" y="55984"/>
                </a:lnTo>
                <a:cubicBezTo>
                  <a:pt x="525625" y="59094"/>
                  <a:pt x="538720" y="60263"/>
                  <a:pt x="550507" y="65315"/>
                </a:cubicBezTo>
                <a:cubicBezTo>
                  <a:pt x="615858" y="93323"/>
                  <a:pt x="547002" y="72542"/>
                  <a:pt x="597160" y="102637"/>
                </a:cubicBezTo>
                <a:cubicBezTo>
                  <a:pt x="605594" y="107697"/>
                  <a:pt x="615821" y="108858"/>
                  <a:pt x="625152" y="111968"/>
                </a:cubicBezTo>
                <a:cubicBezTo>
                  <a:pt x="628262" y="121299"/>
                  <a:pt x="630084" y="131163"/>
                  <a:pt x="634482" y="139960"/>
                </a:cubicBezTo>
                <a:cubicBezTo>
                  <a:pt x="670660" y="212318"/>
                  <a:pt x="639018" y="125577"/>
                  <a:pt x="662474" y="195943"/>
                </a:cubicBezTo>
                <a:cubicBezTo>
                  <a:pt x="651362" y="318171"/>
                  <a:pt x="664006" y="265989"/>
                  <a:pt x="634482" y="354564"/>
                </a:cubicBezTo>
                <a:cubicBezTo>
                  <a:pt x="631372" y="363894"/>
                  <a:pt x="634482" y="379445"/>
                  <a:pt x="625152" y="382555"/>
                </a:cubicBezTo>
                <a:lnTo>
                  <a:pt x="597160" y="391886"/>
                </a:lnTo>
                <a:cubicBezTo>
                  <a:pt x="584719" y="388776"/>
                  <a:pt x="570507" y="389668"/>
                  <a:pt x="559837" y="382555"/>
                </a:cubicBezTo>
                <a:cubicBezTo>
                  <a:pt x="519782" y="355852"/>
                  <a:pt x="547323" y="274219"/>
                  <a:pt x="550507" y="251927"/>
                </a:cubicBezTo>
                <a:cubicBezTo>
                  <a:pt x="551898" y="242191"/>
                  <a:pt x="554381" y="232119"/>
                  <a:pt x="559837" y="223935"/>
                </a:cubicBezTo>
                <a:cubicBezTo>
                  <a:pt x="573638" y="203233"/>
                  <a:pt x="627924" y="163917"/>
                  <a:pt x="643813" y="158621"/>
                </a:cubicBezTo>
                <a:lnTo>
                  <a:pt x="699796" y="139960"/>
                </a:lnTo>
                <a:cubicBezTo>
                  <a:pt x="737119" y="143070"/>
                  <a:pt x="775039" y="141945"/>
                  <a:pt x="811764" y="149290"/>
                </a:cubicBezTo>
                <a:cubicBezTo>
                  <a:pt x="846718" y="156281"/>
                  <a:pt x="837281" y="172333"/>
                  <a:pt x="849086" y="195943"/>
                </a:cubicBezTo>
                <a:cubicBezTo>
                  <a:pt x="854101" y="205973"/>
                  <a:pt x="861527" y="214604"/>
                  <a:pt x="867747" y="223935"/>
                </a:cubicBezTo>
                <a:cubicBezTo>
                  <a:pt x="865965" y="247097"/>
                  <a:pt x="869227" y="332942"/>
                  <a:pt x="849086" y="373225"/>
                </a:cubicBezTo>
                <a:cubicBezTo>
                  <a:pt x="844071" y="383255"/>
                  <a:pt x="837604" y="392602"/>
                  <a:pt x="830425" y="401217"/>
                </a:cubicBezTo>
                <a:cubicBezTo>
                  <a:pt x="821977" y="411354"/>
                  <a:pt x="812570" y="420761"/>
                  <a:pt x="802433" y="429209"/>
                </a:cubicBezTo>
                <a:cubicBezTo>
                  <a:pt x="793818" y="436388"/>
                  <a:pt x="783772" y="441650"/>
                  <a:pt x="774441" y="447870"/>
                </a:cubicBezTo>
                <a:cubicBezTo>
                  <a:pt x="765110" y="444760"/>
                  <a:pt x="748834" y="448081"/>
                  <a:pt x="746449" y="438539"/>
                </a:cubicBezTo>
                <a:cubicBezTo>
                  <a:pt x="743583" y="427076"/>
                  <a:pt x="754902" y="365651"/>
                  <a:pt x="765111" y="345233"/>
                </a:cubicBezTo>
                <a:cubicBezTo>
                  <a:pt x="770126" y="335203"/>
                  <a:pt x="778757" y="327271"/>
                  <a:pt x="783772" y="317241"/>
                </a:cubicBezTo>
                <a:cubicBezTo>
                  <a:pt x="792553" y="299679"/>
                  <a:pt x="792318" y="273411"/>
                  <a:pt x="811764" y="261257"/>
                </a:cubicBezTo>
                <a:cubicBezTo>
                  <a:pt x="828444" y="250832"/>
                  <a:pt x="867747" y="242596"/>
                  <a:pt x="867747" y="242596"/>
                </a:cubicBezTo>
                <a:cubicBezTo>
                  <a:pt x="873968" y="236376"/>
                  <a:pt x="878172" y="227024"/>
                  <a:pt x="886409" y="223935"/>
                </a:cubicBezTo>
                <a:cubicBezTo>
                  <a:pt x="904123" y="217292"/>
                  <a:pt x="923924" y="218708"/>
                  <a:pt x="942392" y="214604"/>
                </a:cubicBezTo>
                <a:cubicBezTo>
                  <a:pt x="951993" y="212470"/>
                  <a:pt x="961053" y="208384"/>
                  <a:pt x="970384" y="205274"/>
                </a:cubicBezTo>
                <a:cubicBezTo>
                  <a:pt x="970709" y="205355"/>
                  <a:pt x="1031234" y="219471"/>
                  <a:pt x="1035698" y="223935"/>
                </a:cubicBezTo>
                <a:cubicBezTo>
                  <a:pt x="1042653" y="230890"/>
                  <a:pt x="1040630" y="243130"/>
                  <a:pt x="1045029" y="251927"/>
                </a:cubicBezTo>
                <a:cubicBezTo>
                  <a:pt x="1050044" y="261957"/>
                  <a:pt x="1059135" y="269672"/>
                  <a:pt x="1063690" y="279919"/>
                </a:cubicBezTo>
                <a:cubicBezTo>
                  <a:pt x="1071679" y="297894"/>
                  <a:pt x="1082352" y="335902"/>
                  <a:pt x="1082352" y="335902"/>
                </a:cubicBezTo>
                <a:cubicBezTo>
                  <a:pt x="1080318" y="352174"/>
                  <a:pt x="1077610" y="413483"/>
                  <a:pt x="1063690" y="438539"/>
                </a:cubicBezTo>
                <a:cubicBezTo>
                  <a:pt x="1052798" y="458145"/>
                  <a:pt x="1045029" y="482082"/>
                  <a:pt x="1026368" y="494523"/>
                </a:cubicBezTo>
                <a:lnTo>
                  <a:pt x="998376" y="513184"/>
                </a:lnTo>
                <a:cubicBezTo>
                  <a:pt x="990459" y="525059"/>
                  <a:pt x="976145" y="566036"/>
                  <a:pt x="951723" y="531845"/>
                </a:cubicBezTo>
                <a:cubicBezTo>
                  <a:pt x="940290" y="515839"/>
                  <a:pt x="933062" y="475862"/>
                  <a:pt x="933062" y="475862"/>
                </a:cubicBezTo>
                <a:cubicBezTo>
                  <a:pt x="946623" y="435177"/>
                  <a:pt x="945741" y="421458"/>
                  <a:pt x="970384" y="391886"/>
                </a:cubicBezTo>
                <a:cubicBezTo>
                  <a:pt x="978832" y="381749"/>
                  <a:pt x="989928" y="374031"/>
                  <a:pt x="998376" y="363894"/>
                </a:cubicBezTo>
                <a:cubicBezTo>
                  <a:pt x="1005555" y="355279"/>
                  <a:pt x="1008598" y="343286"/>
                  <a:pt x="1017037" y="335902"/>
                </a:cubicBezTo>
                <a:cubicBezTo>
                  <a:pt x="1033916" y="321133"/>
                  <a:pt x="1051744" y="305672"/>
                  <a:pt x="1073021" y="298580"/>
                </a:cubicBezTo>
                <a:lnTo>
                  <a:pt x="1129005" y="279919"/>
                </a:lnTo>
                <a:cubicBezTo>
                  <a:pt x="1144556" y="283029"/>
                  <a:pt x="1162463" y="280452"/>
                  <a:pt x="1175658" y="289249"/>
                </a:cubicBezTo>
                <a:cubicBezTo>
                  <a:pt x="1183841" y="294705"/>
                  <a:pt x="1180590" y="308444"/>
                  <a:pt x="1184988" y="317241"/>
                </a:cubicBezTo>
                <a:cubicBezTo>
                  <a:pt x="1190003" y="327271"/>
                  <a:pt x="1199095" y="334986"/>
                  <a:pt x="1203649" y="345233"/>
                </a:cubicBezTo>
                <a:cubicBezTo>
                  <a:pt x="1211638" y="363208"/>
                  <a:pt x="1222311" y="401217"/>
                  <a:pt x="1222311" y="401217"/>
                </a:cubicBezTo>
                <a:cubicBezTo>
                  <a:pt x="1212542" y="498900"/>
                  <a:pt x="1235083" y="472422"/>
                  <a:pt x="1203649" y="50385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B685352-0A8D-A837-C4BC-457E75C9B226}"/>
              </a:ext>
            </a:extLst>
          </p:cNvPr>
          <p:cNvCxnSpPr>
            <a:cxnSpLocks/>
          </p:cNvCxnSpPr>
          <p:nvPr/>
        </p:nvCxnSpPr>
        <p:spPr>
          <a:xfrm>
            <a:off x="2141311" y="4747908"/>
            <a:ext cx="17348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D6A4C0E-3739-473E-847E-B43F6FCA1AA7}"/>
              </a:ext>
            </a:extLst>
          </p:cNvPr>
          <p:cNvCxnSpPr>
            <a:cxnSpLocks/>
          </p:cNvCxnSpPr>
          <p:nvPr/>
        </p:nvCxnSpPr>
        <p:spPr>
          <a:xfrm flipV="1">
            <a:off x="2145912" y="3203935"/>
            <a:ext cx="0" cy="15439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AB325C3-CC7D-57E2-556E-3348813808A4}"/>
                  </a:ext>
                </a:extLst>
              </p14:cNvPr>
              <p14:cNvContentPartPr/>
              <p14:nvPr/>
            </p14:nvContentPartPr>
            <p14:xfrm>
              <a:off x="2167031" y="3468446"/>
              <a:ext cx="1441800" cy="12816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AB325C3-CC7D-57E2-556E-3348813808A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62711" y="3464126"/>
                <a:ext cx="1450440" cy="12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E53E2D0-428C-92BD-3735-2B00A669A4E1}"/>
                  </a:ext>
                </a:extLst>
              </p:cNvPr>
              <p:cNvSpPr txBox="1"/>
              <p:nvPr/>
            </p:nvSpPr>
            <p:spPr>
              <a:xfrm>
                <a:off x="2418306" y="3424157"/>
                <a:ext cx="1340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  <a:r>
                  <a:rPr lang="en-US" baseline="-25000" dirty="0" err="1"/>
                  <a:t>total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1/R 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E53E2D0-428C-92BD-3735-2B00A669A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306" y="3424157"/>
                <a:ext cx="1340432" cy="369332"/>
              </a:xfrm>
              <a:prstGeom prst="rect">
                <a:avLst/>
              </a:prstGeom>
              <a:blipFill>
                <a:blip r:embed="rId10"/>
                <a:stretch>
                  <a:fillRect l="-3738" t="-6667" r="-280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72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8" grpId="0"/>
      <p:bldP spid="61" grpId="0" animBg="1"/>
      <p:bldP spid="104" grpId="0" animBg="1"/>
      <p:bldP spid="1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8A0EEF4-49BD-E7FC-634A-ADBBC6FE76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19371F1-D8EA-EE56-117E-E8A9222DC0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Drift of charge particle due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19371F1-D8EA-EE56-117E-E8A9222DC0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EBB6-40BD-A416-71C7-77D664256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AAFD-2D87-BFE2-F9A1-F57BA3D6D0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09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505B0E-3247-8CB2-1125-18FAF71C4E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Drift of charge particle due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</m:oMath>
                </a14:m>
                <a:r>
                  <a:rPr lang="en-US" dirty="0"/>
                  <a:t> 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7505B0E-3247-8CB2-1125-18FAF71C4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0F7B3-34C8-4A51-1A07-786A8E32B9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2771C-D0F8-5FE1-ED2C-BF876AD20F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3D3E4-D515-64AB-7EBC-1CF89D860CB2}"/>
              </a:ext>
            </a:extLst>
          </p:cNvPr>
          <p:cNvSpPr txBox="1"/>
          <p:nvPr/>
        </p:nvSpPr>
        <p:spPr>
          <a:xfrm>
            <a:off x="267833" y="799921"/>
            <a:ext cx="3623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assume B</a:t>
            </a:r>
            <a:r>
              <a:rPr lang="en-US" sz="1600" baseline="-25000" dirty="0"/>
              <a:t>s</a:t>
            </a:r>
            <a:r>
              <a:rPr lang="en-US" sz="1600" dirty="0"/>
              <a:t> = B</a:t>
            </a:r>
            <a:r>
              <a:rPr lang="en-US" sz="1600" baseline="-25000" dirty="0"/>
              <a:t>s</a:t>
            </a:r>
            <a:r>
              <a:rPr lang="en-US" sz="1600" dirty="0"/>
              <a:t> (x) z  </a:t>
            </a:r>
            <a:r>
              <a:rPr lang="en-US" sz="1600" dirty="0">
                <a:sym typeface="Wingdings" pitchFamily="2" charset="2"/>
              </a:rPr>
              <a:t> x dependence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BA1F5-8C9D-0BEF-C725-9CF47B13D6F6}"/>
              </a:ext>
            </a:extLst>
          </p:cNvPr>
          <p:cNvSpPr txBox="1"/>
          <p:nvPr/>
        </p:nvSpPr>
        <p:spPr>
          <a:xfrm>
            <a:off x="467796" y="1892460"/>
            <a:ext cx="2573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s</a:t>
            </a:r>
            <a:r>
              <a:rPr lang="en-US" dirty="0"/>
              <a:t> (x) = B</a:t>
            </a:r>
            <a:r>
              <a:rPr lang="en-US" baseline="-25000" dirty="0"/>
              <a:t>s</a:t>
            </a:r>
            <a:r>
              <a:rPr lang="en-US" dirty="0"/>
              <a:t> (x</a:t>
            </a:r>
            <a:r>
              <a:rPr lang="en-US" baseline="-25000" dirty="0"/>
              <a:t>g</a:t>
            </a:r>
            <a:r>
              <a:rPr lang="en-US" dirty="0"/>
              <a:t> + (x- x</a:t>
            </a:r>
            <a:r>
              <a:rPr lang="en-US" baseline="-25000" dirty="0"/>
              <a:t>g</a:t>
            </a:r>
            <a:r>
              <a:rPr lang="en-US" dirty="0"/>
              <a:t>))</a:t>
            </a:r>
          </a:p>
          <a:p>
            <a:r>
              <a:rPr lang="en-US" dirty="0"/>
              <a:t>            </a:t>
            </a:r>
          </a:p>
          <a:p>
            <a:r>
              <a:rPr lang="en-US" dirty="0"/>
              <a:t>    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23B26E-8FFD-5D42-FE99-4640B8B4749A}"/>
                  </a:ext>
                </a:extLst>
              </p:cNvPr>
              <p:cNvSpPr txBox="1"/>
              <p:nvPr/>
            </p:nvSpPr>
            <p:spPr>
              <a:xfrm>
                <a:off x="1179502" y="2341429"/>
                <a:ext cx="2741776" cy="544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 B</a:t>
                </a:r>
                <a:r>
                  <a:rPr lang="en-US" baseline="-25000" dirty="0"/>
                  <a:t>s</a:t>
                </a:r>
                <a:r>
                  <a:rPr lang="en-US" dirty="0"/>
                  <a:t> (x</a:t>
                </a:r>
                <a:r>
                  <a:rPr lang="en-US" baseline="-25000" dirty="0"/>
                  <a:t>g</a:t>
                </a:r>
                <a:r>
                  <a:rPr lang="en-US" dirty="0"/>
                  <a:t>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𝐵𝑠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| (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xg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23B26E-8FFD-5D42-FE99-4640B8B47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02" y="2341429"/>
                <a:ext cx="2741776" cy="544893"/>
              </a:xfrm>
              <a:prstGeom prst="rect">
                <a:avLst/>
              </a:prstGeom>
              <a:blipFill>
                <a:blip r:embed="rId3"/>
                <a:stretch>
                  <a:fillRect l="-1843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03CE2F-CA76-2B8B-37E0-7A08CF967875}"/>
                  </a:ext>
                </a:extLst>
              </p:cNvPr>
              <p:cNvSpPr txBox="1"/>
              <p:nvPr/>
            </p:nvSpPr>
            <p:spPr>
              <a:xfrm>
                <a:off x="1160171" y="3131960"/>
                <a:ext cx="2958630" cy="544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= B</a:t>
                </a:r>
                <a:r>
                  <a:rPr lang="en-US" baseline="-25000" dirty="0"/>
                  <a:t>s</a:t>
                </a:r>
                <a:r>
                  <a:rPr lang="en-US" dirty="0"/>
                  <a:t> (x</a:t>
                </a:r>
                <a:r>
                  <a:rPr lang="en-US" baseline="-25000" dirty="0"/>
                  <a:t>g</a:t>
                </a:r>
                <a:r>
                  <a:rPr lang="en-US" dirty="0"/>
                  <a:t>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𝐵𝑠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03CE2F-CA76-2B8B-37E0-7A08CF967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171" y="3131960"/>
                <a:ext cx="2958630" cy="544893"/>
              </a:xfrm>
              <a:prstGeom prst="rect">
                <a:avLst/>
              </a:prstGeom>
              <a:blipFill>
                <a:blip r:embed="rId4"/>
                <a:stretch>
                  <a:fillRect l="-170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E44E25-65FA-5C35-34E2-9DC586C3DA96}"/>
                  </a:ext>
                </a:extLst>
              </p:cNvPr>
              <p:cNvSpPr txBox="1"/>
              <p:nvPr/>
            </p:nvSpPr>
            <p:spPr>
              <a:xfrm>
                <a:off x="1637398" y="1359418"/>
                <a:ext cx="2300566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x B</a:t>
                </a:r>
                <a:r>
                  <a:rPr lang="en-US" baseline="-25000" dirty="0"/>
                  <a:t>s</a:t>
                </a:r>
                <a:r>
                  <a:rPr lang="en-US" dirty="0"/>
                  <a:t>(x) z 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E44E25-65FA-5C35-34E2-9DC586C3D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398" y="1359418"/>
                <a:ext cx="2300566" cy="398955"/>
              </a:xfrm>
              <a:prstGeom prst="rect">
                <a:avLst/>
              </a:prstGeom>
              <a:blipFill>
                <a:blip r:embed="rId5"/>
                <a:stretch>
                  <a:fillRect l="-2747" t="-31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80DB04-DFF4-FC6E-A9D8-947BB5CF9707}"/>
                  </a:ext>
                </a:extLst>
              </p:cNvPr>
              <p:cNvSpPr txBox="1"/>
              <p:nvPr/>
            </p:nvSpPr>
            <p:spPr>
              <a:xfrm>
                <a:off x="606067" y="3796726"/>
                <a:ext cx="4975849" cy="46063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000" dirty="0"/>
                  <a:t> = - 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/>
                  <a:t> x z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dirty="0"/>
                          <m:t>B</m:t>
                        </m:r>
                        <m:r>
                          <m:rPr>
                            <m:nor/>
                          </m:rPr>
                          <a:rPr lang="en-US" sz="2000" baseline="-25000" dirty="0"/>
                          <m:t>s</m:t>
                        </m:r>
                        <m:r>
                          <m:rPr>
                            <m:nor/>
                          </m:rPr>
                          <a:rPr lang="en-US" sz="2000" dirty="0"/>
                          <m:t> (</m:t>
                        </m:r>
                        <m:r>
                          <m:rPr>
                            <m:nor/>
                          </m:rPr>
                          <a:rPr lang="en-US" sz="2000" dirty="0"/>
                          <m:t>xg</m:t>
                        </m:r>
                        <m:r>
                          <m:rPr>
                            <m:nor/>
                          </m:rPr>
                          <a:rPr lang="en-US" sz="2000" dirty="0"/>
                          <m:t>) +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𝐵𝑠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000" i="1" baseline="-2500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sty m:val="p"/>
                          </m:rPr>
                          <a:rPr lang="en-US" sz="2000" baseline="-25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000" dirty="0"/>
                  <a:t>   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80DB04-DFF4-FC6E-A9D8-947BB5CF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67" y="3796726"/>
                <a:ext cx="4975849" cy="460639"/>
              </a:xfrm>
              <a:prstGeom prst="rect">
                <a:avLst/>
              </a:prstGeom>
              <a:blipFill>
                <a:blip r:embed="rId6"/>
                <a:stretch>
                  <a:fillRect l="-1272" t="-270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B5D43BAE-081F-C8F1-7F03-887400609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616" y="774804"/>
            <a:ext cx="3890173" cy="2861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64FFA0-D7F1-4DA7-A043-B388C01B840A}"/>
              </a:ext>
            </a:extLst>
          </p:cNvPr>
          <p:cNvSpPr txBox="1"/>
          <p:nvPr/>
        </p:nvSpPr>
        <p:spPr>
          <a:xfrm>
            <a:off x="3488404" y="1269299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C6CFB-6A40-0865-3818-49F414FFBE85}"/>
              </a:ext>
            </a:extLst>
          </p:cNvPr>
          <p:cNvSpPr txBox="1"/>
          <p:nvPr/>
        </p:nvSpPr>
        <p:spPr>
          <a:xfrm>
            <a:off x="2073865" y="378089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6C5D00-5B77-E1F9-EA92-06CD3066F011}"/>
              </a:ext>
            </a:extLst>
          </p:cNvPr>
          <p:cNvSpPr txBox="1"/>
          <p:nvPr/>
        </p:nvSpPr>
        <p:spPr>
          <a:xfrm>
            <a:off x="1935297" y="70359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F74F5B-E18A-2F48-42EB-0508A2977426}"/>
                  </a:ext>
                </a:extLst>
              </p:cNvPr>
              <p:cNvSpPr txBox="1"/>
              <p:nvPr/>
            </p:nvSpPr>
            <p:spPr>
              <a:xfrm>
                <a:off x="3921278" y="3664313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F74F5B-E18A-2F48-42EB-0508A2977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78" y="3664313"/>
                <a:ext cx="324128" cy="362984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7081F9C-7E4E-42D6-7B82-C8EFF6445DCA}"/>
              </a:ext>
            </a:extLst>
          </p:cNvPr>
          <p:cNvSpPr txBox="1"/>
          <p:nvPr/>
        </p:nvSpPr>
        <p:spPr>
          <a:xfrm>
            <a:off x="2472612" y="2846526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 x= x</a:t>
            </a:r>
            <a:r>
              <a:rPr lang="en-US" sz="1400" baseline="-25000" dirty="0"/>
              <a:t>g</a:t>
            </a:r>
            <a:r>
              <a:rPr lang="en-US" sz="1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CF2620-A497-F807-FE8B-6C122347F494}"/>
                  </a:ext>
                </a:extLst>
              </p:cNvPr>
              <p:cNvSpPr txBox="1"/>
              <p:nvPr/>
            </p:nvSpPr>
            <p:spPr>
              <a:xfrm>
                <a:off x="2787681" y="3032748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CF2620-A497-F807-FE8B-6C122347F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681" y="3032748"/>
                <a:ext cx="324128" cy="362984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8247024-0425-0142-82E1-C45B916B5B19}"/>
              </a:ext>
            </a:extLst>
          </p:cNvPr>
          <p:cNvSpPr txBox="1"/>
          <p:nvPr/>
        </p:nvSpPr>
        <p:spPr>
          <a:xfrm>
            <a:off x="311746" y="1394485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 electron:</a:t>
            </a:r>
          </a:p>
        </p:txBody>
      </p:sp>
    </p:spTree>
    <p:extLst>
      <p:ext uri="{BB962C8B-B14F-4D97-AF65-F5344CB8AC3E}">
        <p14:creationId xmlns:p14="http://schemas.microsoft.com/office/powerpoint/2010/main" val="1546845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5B0E-3247-8CB2-1125-18FAF71C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of charge particle due to Grad B drift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0F7B3-34C8-4A51-1A07-786A8E32B9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2771C-D0F8-5FE1-ED2C-BF876AD20F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91860E-5035-2A66-38B9-CC15D350D038}"/>
                  </a:ext>
                </a:extLst>
              </p:cNvPr>
              <p:cNvSpPr txBox="1"/>
              <p:nvPr/>
            </p:nvSpPr>
            <p:spPr>
              <a:xfrm>
                <a:off x="312850" y="1109518"/>
                <a:ext cx="4403385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-25000" dirty="0"/>
                  <a:t>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/>
                          <m:t>B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s</m:t>
                        </m:r>
                        <m:r>
                          <m:rPr>
                            <m:nor/>
                          </m:rPr>
                          <a:rPr lang="en-US" dirty="0"/>
                          <m:t> (</m:t>
                        </m:r>
                        <m:r>
                          <m:rPr>
                            <m:nor/>
                          </m:rPr>
                          <a:rPr lang="en-US" dirty="0"/>
                          <m:t>xg</m:t>
                        </m:r>
                        <m:r>
                          <m:rPr>
                            <m:nor/>
                          </m:rPr>
                          <a:rPr lang="en-US" dirty="0"/>
                          <m:t>) +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𝐵𝑠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sty m:val="p"/>
                          </m:rPr>
                          <a:rPr lang="en-US" baseline="-25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  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91860E-5035-2A66-38B9-CC15D350D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50" y="1109518"/>
                <a:ext cx="4403385" cy="414537"/>
              </a:xfrm>
              <a:prstGeom prst="rect">
                <a:avLst/>
              </a:prstGeom>
              <a:blipFill>
                <a:blip r:embed="rId2"/>
                <a:stretch>
                  <a:fillRect l="-1437" t="-2941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7FBAF-3A09-7A7E-8581-C30796D7462B}"/>
                  </a:ext>
                </a:extLst>
              </p:cNvPr>
              <p:cNvSpPr txBox="1"/>
              <p:nvPr/>
            </p:nvSpPr>
            <p:spPr>
              <a:xfrm>
                <a:off x="312850" y="1625825"/>
                <a:ext cx="5160323" cy="407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-25000" dirty="0"/>
                  <a:t>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B</m:t>
                    </m:r>
                    <m:r>
                      <m:rPr>
                        <m:nor/>
                      </m:rPr>
                      <a:rPr lang="en-US" baseline="-25000" dirty="0"/>
                      <m:t>s</m:t>
                    </m:r>
                    <m:r>
                      <m:rPr>
                        <m:nor/>
                      </m:rPr>
                      <a:rPr lang="en-US" dirty="0"/>
                      <m:t> (</m:t>
                    </m:r>
                    <m:r>
                      <m:rPr>
                        <m:nor/>
                      </m:rPr>
                      <a:rPr lang="en-US" dirty="0"/>
                      <m:t>xg</m:t>
                    </m:r>
                    <m:r>
                      <m:rPr>
                        <m:nor/>
                      </m:rPr>
                      <a:rPr lang="en-US" dirty="0"/>
                      <m:t>)− </m:t>
                    </m:r>
                    <m:r>
                      <m:rPr>
                        <m:nor/>
                      </m:rPr>
                      <a:rPr lang="en-US" dirty="0"/>
                      <m:t>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baseline="-2500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baseline="-2500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7FBAF-3A09-7A7E-8581-C30796D74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50" y="1625825"/>
                <a:ext cx="5160323" cy="407227"/>
              </a:xfrm>
              <a:prstGeom prst="rect">
                <a:avLst/>
              </a:prstGeom>
              <a:blipFill>
                <a:blip r:embed="rId3"/>
                <a:stretch>
                  <a:fillRect l="-1225" t="-3030" r="-171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5708A-3A01-F75D-A04B-9796BEE0CAF4}"/>
                  </a:ext>
                </a:extLst>
              </p:cNvPr>
              <p:cNvSpPr txBox="1"/>
              <p:nvPr/>
            </p:nvSpPr>
            <p:spPr>
              <a:xfrm>
                <a:off x="312850" y="2177468"/>
                <a:ext cx="3163430" cy="419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-25000" dirty="0"/>
                  <a:t>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B</m:t>
                    </m:r>
                    <m:r>
                      <m:rPr>
                        <m:nor/>
                      </m:rPr>
                      <a:rPr lang="en-US" baseline="-25000" dirty="0"/>
                      <m:t>s</m:t>
                    </m:r>
                    <m:r>
                      <m:rPr>
                        <m:nor/>
                      </m:rPr>
                      <a:rPr lang="en-US" dirty="0"/>
                      <m:t> (</m:t>
                    </m:r>
                    <m:r>
                      <m:rPr>
                        <m:nor/>
                      </m:rPr>
                      <a:rPr lang="en-US" dirty="0"/>
                      <m:t>xg</m:t>
                    </m:r>
                    <m:r>
                      <m:rPr>
                        <m:nor/>
                      </m:rPr>
                      <a:rPr lang="en-US" dirty="0"/>
                      <m:t>)−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dirty="0" smtClean="0"/>
                          <m:t> 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sty m:val="p"/>
                          </m:rPr>
                          <a:rPr lang="en-US" baseline="-25000"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25708A-3A01-F75D-A04B-9796BEE0C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50" y="2177468"/>
                <a:ext cx="3163430" cy="419859"/>
              </a:xfrm>
              <a:prstGeom prst="rect">
                <a:avLst/>
              </a:prstGeom>
              <a:blipFill>
                <a:blip r:embed="rId4"/>
                <a:stretch>
                  <a:fillRect l="-2000" t="-26471" r="-120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C44AAF-BF13-C210-E5F6-4D15C5B00450}"/>
                  </a:ext>
                </a:extLst>
              </p:cNvPr>
              <p:cNvSpPr txBox="1"/>
              <p:nvPr/>
            </p:nvSpPr>
            <p:spPr>
              <a:xfrm>
                <a:off x="414769" y="2729111"/>
                <a:ext cx="2604303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v</a:t>
                </a:r>
                <a:r>
                  <a:rPr lang="en-US" baseline="-25000" dirty="0"/>
                  <a:t>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B</m:t>
                    </m:r>
                    <m:r>
                      <m:rPr>
                        <m:nor/>
                      </m:rPr>
                      <a:rPr lang="en-US" baseline="-25000" dirty="0"/>
                      <m:t>s</m:t>
                    </m:r>
                    <m:r>
                      <m:rPr>
                        <m:nor/>
                      </m:rPr>
                      <a:rPr lang="en-US" dirty="0"/>
                      <m:t> (</m:t>
                    </m:r>
                    <m:r>
                      <m:rPr>
                        <m:nor/>
                      </m:rPr>
                      <a:rPr lang="en-US" dirty="0"/>
                      <m:t>xg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m:rPr>
                        <m:nor/>
                      </m:rPr>
                      <a:rPr lang="en-US" b="0" i="0" dirty="0" smtClean="0"/>
                      <m:t> + 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aseline="-250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C44AAF-BF13-C210-E5F6-4D15C5B00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69" y="2729111"/>
                <a:ext cx="2604303" cy="398955"/>
              </a:xfrm>
              <a:prstGeom prst="rect">
                <a:avLst/>
              </a:prstGeom>
              <a:blipFill>
                <a:blip r:embed="rId5"/>
                <a:stretch>
                  <a:fillRect l="-2427" t="-31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390A55B-3CF9-2559-ABFC-FBD0BA2C4A32}"/>
              </a:ext>
            </a:extLst>
          </p:cNvPr>
          <p:cNvSpPr txBox="1"/>
          <p:nvPr/>
        </p:nvSpPr>
        <p:spPr>
          <a:xfrm>
            <a:off x="190499" y="764524"/>
            <a:ext cx="126348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X direction:</a:t>
            </a:r>
          </a:p>
        </p:txBody>
      </p:sp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AD10A056-BDB2-B3E0-F933-644B10BC7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432" y="824957"/>
            <a:ext cx="3890173" cy="28612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D3A3B6-F069-09A2-D108-C1A7BAC5D599}"/>
                  </a:ext>
                </a:extLst>
              </p:cNvPr>
              <p:cNvSpPr txBox="1"/>
              <p:nvPr/>
            </p:nvSpPr>
            <p:spPr>
              <a:xfrm>
                <a:off x="414769" y="3686175"/>
                <a:ext cx="4446667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x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/>
                          <m:t>B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s</m:t>
                        </m:r>
                        <m:r>
                          <m:rPr>
                            <m:nor/>
                          </m:rPr>
                          <a:rPr lang="en-US" dirty="0"/>
                          <m:t> (</m:t>
                        </m:r>
                        <m:r>
                          <m:rPr>
                            <m:nor/>
                          </m:rPr>
                          <a:rPr lang="en-US" dirty="0"/>
                          <m:t>xg</m:t>
                        </m:r>
                        <m:r>
                          <m:rPr>
                            <m:nor/>
                          </m:rPr>
                          <a:rPr lang="en-US" dirty="0"/>
                          <m:t>) +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𝐵𝑠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sty m:val="p"/>
                          </m:rPr>
                          <a:rPr lang="en-US" baseline="-25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   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D3A3B6-F069-09A2-D108-C1A7BAC5D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69" y="3686175"/>
                <a:ext cx="4446667" cy="414537"/>
              </a:xfrm>
              <a:prstGeom prst="rect">
                <a:avLst/>
              </a:prstGeom>
              <a:blipFill>
                <a:blip r:embed="rId7"/>
                <a:stretch>
                  <a:fillRect l="-1425" t="-2941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0F8CF3-BE93-A3D8-7DA8-C7D235EF4AFC}"/>
                  </a:ext>
                </a:extLst>
              </p:cNvPr>
              <p:cNvSpPr txBox="1"/>
              <p:nvPr/>
            </p:nvSpPr>
            <p:spPr>
              <a:xfrm>
                <a:off x="414769" y="4251291"/>
                <a:ext cx="5439694" cy="407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x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B</m:t>
                    </m:r>
                    <m:r>
                      <m:rPr>
                        <m:nor/>
                      </m:rPr>
                      <a:rPr lang="en-US" baseline="-25000" dirty="0"/>
                      <m:t>s</m:t>
                    </m:r>
                    <m:r>
                      <m:rPr>
                        <m:nor/>
                      </m:rPr>
                      <a:rPr lang="en-US" dirty="0"/>
                      <m:t> (</m:t>
                    </m:r>
                    <m:r>
                      <m:rPr>
                        <m:nor/>
                      </m:rPr>
                      <a:rPr lang="en-US" dirty="0"/>
                      <m:t>xg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baseline="-2500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n-US" baseline="-2500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0F8CF3-BE93-A3D8-7DA8-C7D235EF4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69" y="4251291"/>
                <a:ext cx="5439694" cy="407227"/>
              </a:xfrm>
              <a:prstGeom prst="rect">
                <a:avLst/>
              </a:prstGeom>
              <a:blipFill>
                <a:blip r:embed="rId8"/>
                <a:stretch>
                  <a:fillRect l="-1166" t="-27273" r="-932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828CAEC-B1C7-04AE-D9FB-86A427985388}"/>
              </a:ext>
            </a:extLst>
          </p:cNvPr>
          <p:cNvSpPr txBox="1"/>
          <p:nvPr/>
        </p:nvSpPr>
        <p:spPr>
          <a:xfrm>
            <a:off x="313170" y="3280819"/>
            <a:ext cx="124425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Y direction: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EA6270-D814-2CB1-878E-4C3BC493FB9D}"/>
              </a:ext>
            </a:extLst>
          </p:cNvPr>
          <p:cNvCxnSpPr>
            <a:cxnSpLocks/>
          </p:cNvCxnSpPr>
          <p:nvPr/>
        </p:nvCxnSpPr>
        <p:spPr>
          <a:xfrm flipV="1">
            <a:off x="4214201" y="4001561"/>
            <a:ext cx="889233" cy="790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194C7BB7-5B30-7FC8-1D4B-86D84B7479F2}"/>
              </a:ext>
            </a:extLst>
          </p:cNvPr>
          <p:cNvSpPr/>
          <p:nvPr/>
        </p:nvSpPr>
        <p:spPr>
          <a:xfrm>
            <a:off x="2481943" y="2033052"/>
            <a:ext cx="1166326" cy="6960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C441E3-C933-9BCD-806C-9469FEC38AF8}"/>
              </a:ext>
            </a:extLst>
          </p:cNvPr>
          <p:cNvCxnSpPr>
            <a:cxnSpLocks/>
          </p:cNvCxnSpPr>
          <p:nvPr/>
        </p:nvCxnSpPr>
        <p:spPr>
          <a:xfrm>
            <a:off x="3548559" y="2533486"/>
            <a:ext cx="326473" cy="249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A50A43C-6FD3-8FD7-31B6-6DF5CB1F242B}"/>
              </a:ext>
            </a:extLst>
          </p:cNvPr>
          <p:cNvSpPr txBox="1"/>
          <p:nvPr/>
        </p:nvSpPr>
        <p:spPr>
          <a:xfrm>
            <a:off x="3648269" y="2755302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Additional force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D6BD1B-6062-8B95-B590-70E3BECAF8E2}"/>
                  </a:ext>
                </a:extLst>
              </p:cNvPr>
              <p:cNvSpPr txBox="1"/>
              <p:nvPr/>
            </p:nvSpPr>
            <p:spPr>
              <a:xfrm>
                <a:off x="6500306" y="3708777"/>
                <a:ext cx="2020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cos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t)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D6BD1B-6062-8B95-B590-70E3BECAF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306" y="3708777"/>
                <a:ext cx="2020297" cy="369332"/>
              </a:xfrm>
              <a:prstGeom prst="rect">
                <a:avLst/>
              </a:prstGeom>
              <a:blipFill>
                <a:blip r:embed="rId9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F3F2922-FB52-7DDC-A4AF-EA0EE25E0A5B}"/>
                  </a:ext>
                </a:extLst>
              </p:cNvPr>
              <p:cNvSpPr txBox="1"/>
              <p:nvPr/>
            </p:nvSpPr>
            <p:spPr>
              <a:xfrm>
                <a:off x="6525928" y="4133877"/>
                <a:ext cx="19066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sin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t) 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F3F2922-FB52-7DDC-A4AF-EA0EE25E0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928" y="4133877"/>
                <a:ext cx="1906676" cy="369332"/>
              </a:xfrm>
              <a:prstGeom prst="rect">
                <a:avLst/>
              </a:prstGeom>
              <a:blipFill>
                <a:blip r:embed="rId10"/>
                <a:stretch>
                  <a:fillRect t="-6667" r="-2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44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5" grpId="0"/>
      <p:bldP spid="26" grpId="0"/>
      <p:bldP spid="27" grpId="0" animBg="1"/>
      <p:bldP spid="29" grpId="0" animBg="1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45C1B-41AF-3B7C-5123-75B7F0BA7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98B5A-F3E0-63B6-8474-17DF893D93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AE9DDC-4998-22DA-0627-6F65B50B9137}"/>
                  </a:ext>
                </a:extLst>
              </p:cNvPr>
              <p:cNvSpPr txBox="1"/>
              <p:nvPr/>
            </p:nvSpPr>
            <p:spPr>
              <a:xfrm>
                <a:off x="1021438" y="805063"/>
                <a:ext cx="2754152" cy="46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F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dirty="0" smtClean="0"/>
                          <m:t> 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baseline="-25000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AE9DDC-4998-22DA-0627-6F65B50B9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8" y="805063"/>
                <a:ext cx="2754152" cy="462947"/>
              </a:xfrm>
              <a:prstGeom prst="rect">
                <a:avLst/>
              </a:prstGeom>
              <a:blipFill>
                <a:blip r:embed="rId2"/>
                <a:stretch>
                  <a:fillRect l="-1835" t="-21622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1D8616-644A-85E3-3B9E-ABF9A752131D}"/>
                  </a:ext>
                </a:extLst>
              </p:cNvPr>
              <p:cNvSpPr txBox="1"/>
              <p:nvPr/>
            </p:nvSpPr>
            <p:spPr>
              <a:xfrm>
                <a:off x="788527" y="2275278"/>
                <a:ext cx="3917708" cy="57086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m:rPr>
                          <m:sty m:val="p"/>
                        </m:rP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nor/>
                        </m:rPr>
                        <a:rPr lang="en-US" b="0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𝑚𝑣</m:t>
                          </m:r>
                          <m:r>
                            <m:rPr>
                              <m:nor/>
                            </m:rPr>
                            <a:rPr lang="en-US" b="0" i="0" baseline="-25000" dirty="0" smtClean="0"/>
                            <m:t>i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baseline="30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sty m:val="p"/>
                        </m:rP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𝐵𝑠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x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  <m:r>
                        <a:rPr lang="en-US" b="1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1D8616-644A-85E3-3B9E-ABF9A7521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27" y="2275278"/>
                <a:ext cx="3917708" cy="570862"/>
              </a:xfrm>
              <a:prstGeom prst="rect">
                <a:avLst/>
              </a:prstGeom>
              <a:blipFill>
                <a:blip r:embed="rId3"/>
                <a:stretch>
                  <a:fillRect t="-1521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254DFF-C0B9-A81D-D519-F2E20C8B7F47}"/>
                  </a:ext>
                </a:extLst>
              </p:cNvPr>
              <p:cNvSpPr txBox="1"/>
              <p:nvPr/>
            </p:nvSpPr>
            <p:spPr>
              <a:xfrm>
                <a:off x="788526" y="3022035"/>
                <a:ext cx="3931681" cy="56816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m:rPr>
                          <m:sty m:val="p"/>
                        </m:rP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nor/>
                        </m:rPr>
                        <a:rPr lang="en-US" b="0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baseline="30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sty m:val="p"/>
                        </m:rP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𝐵𝑠</m:t>
                      </m:r>
                      <m:r>
                        <m:rPr>
                          <m:nor/>
                        </m:rPr>
                        <a:rPr lang="en-US" b="0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x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  <m:r>
                        <a:rPr lang="en-US" b="1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254DFF-C0B9-A81D-D519-F2E20C8B7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26" y="3022035"/>
                <a:ext cx="3931681" cy="568169"/>
              </a:xfrm>
              <a:prstGeom prst="rect">
                <a:avLst/>
              </a:prstGeom>
              <a:blipFill>
                <a:blip r:embed="rId4"/>
                <a:stretch>
                  <a:fillRect t="-15556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D4E2-5560-971B-47FF-728DEB41DA19}"/>
                  </a:ext>
                </a:extLst>
              </p:cNvPr>
              <p:cNvSpPr txBox="1"/>
              <p:nvPr/>
            </p:nvSpPr>
            <p:spPr>
              <a:xfrm>
                <a:off x="-1" y="1468639"/>
                <a:ext cx="4600936" cy="657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m:rPr>
                          <m:nor/>
                        </m:rPr>
                        <a:rPr lang="en-US" b="0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US" dirty="0"/>
                        <m:t>= 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baseline="-25000" dirty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 baseline="30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D4E2-5560-971B-47FF-728DEB41D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468639"/>
                <a:ext cx="4600936" cy="657552"/>
              </a:xfrm>
              <a:prstGeom prst="rect">
                <a:avLst/>
              </a:prstGeom>
              <a:blipFill>
                <a:blip r:embed="rId5"/>
                <a:stretch>
                  <a:fillRect t="-188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6B4495-7E60-E744-326B-A6895121D5B6}"/>
                  </a:ext>
                </a:extLst>
              </p:cNvPr>
              <p:cNvSpPr txBox="1"/>
              <p:nvPr/>
            </p:nvSpPr>
            <p:spPr>
              <a:xfrm>
                <a:off x="1525600" y="3642472"/>
                <a:ext cx="622285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6B4495-7E60-E744-326B-A6895121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600" y="3642472"/>
                <a:ext cx="622285" cy="362984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4AFEA2-650A-45BE-57E7-FE394FEA231D}"/>
                  </a:ext>
                </a:extLst>
              </p:cNvPr>
              <p:cNvSpPr txBox="1"/>
              <p:nvPr/>
            </p:nvSpPr>
            <p:spPr>
              <a:xfrm>
                <a:off x="2153528" y="3677851"/>
                <a:ext cx="2212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4AFEA2-650A-45BE-57E7-FE394FEA2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28" y="3677851"/>
                <a:ext cx="221214" cy="276999"/>
              </a:xfrm>
              <a:prstGeom prst="rect">
                <a:avLst/>
              </a:prstGeom>
              <a:blipFill>
                <a:blip r:embed="rId7"/>
                <a:stretch>
                  <a:fillRect l="-5263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BFAD837-B5A3-DBB2-C9E6-2055B3E0CFE3}"/>
              </a:ext>
            </a:extLst>
          </p:cNvPr>
          <p:cNvSpPr txBox="1"/>
          <p:nvPr/>
        </p:nvSpPr>
        <p:spPr>
          <a:xfrm>
            <a:off x="2414941" y="363168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45FEA-201F-F5DC-06AB-C245AEDBE1DB}"/>
              </a:ext>
            </a:extLst>
          </p:cNvPr>
          <p:cNvSpPr txBox="1"/>
          <p:nvPr/>
        </p:nvSpPr>
        <p:spPr>
          <a:xfrm>
            <a:off x="298522" y="4500106"/>
            <a:ext cx="5064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Space charge separation is created, leads to </a:t>
            </a:r>
            <a:r>
              <a:rPr lang="en-US" sz="1600" b="1" dirty="0"/>
              <a:t>E</a:t>
            </a:r>
            <a:r>
              <a:rPr lang="en-US" sz="1600" dirty="0"/>
              <a:t> X</a:t>
            </a:r>
            <a:r>
              <a:rPr lang="en-US" sz="1600" b="1" dirty="0"/>
              <a:t>B</a:t>
            </a:r>
            <a:r>
              <a:rPr lang="en-US" sz="1600" dirty="0"/>
              <a:t> drift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67DF06F-A7EF-6CC1-87A5-6C28DE2F62C5}"/>
                  </a:ext>
                </a:extLst>
              </p:cNvPr>
              <p:cNvSpPr txBox="1"/>
              <p:nvPr/>
            </p:nvSpPr>
            <p:spPr>
              <a:xfrm>
                <a:off x="3283004" y="3666317"/>
                <a:ext cx="54726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67DF06F-A7EF-6CC1-87A5-6C28DE2F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004" y="3666317"/>
                <a:ext cx="547266" cy="362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5C88DD-C763-468C-9762-9818F393B626}"/>
                  </a:ext>
                </a:extLst>
              </p:cNvPr>
              <p:cNvSpPr txBox="1"/>
              <p:nvPr/>
            </p:nvSpPr>
            <p:spPr>
              <a:xfrm>
                <a:off x="3875032" y="3724018"/>
                <a:ext cx="2212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5C88DD-C763-468C-9762-9818F393B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32" y="3724018"/>
                <a:ext cx="221214" cy="276999"/>
              </a:xfrm>
              <a:prstGeom prst="rect">
                <a:avLst/>
              </a:prstGeom>
              <a:blipFill>
                <a:blip r:embed="rId9"/>
                <a:stretch>
                  <a:fillRect l="-11111"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7FD898C-2BA4-3E96-0720-4F202FA6CD91}"/>
              </a:ext>
            </a:extLst>
          </p:cNvPr>
          <p:cNvSpPr txBox="1"/>
          <p:nvPr/>
        </p:nvSpPr>
        <p:spPr>
          <a:xfrm>
            <a:off x="4144361" y="366314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e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1B01B1-E5D8-2BDC-D860-F47CBC3EA087}"/>
                  </a:ext>
                </a:extLst>
              </p:cNvPr>
              <p:cNvSpPr txBox="1"/>
              <p:nvPr/>
            </p:nvSpPr>
            <p:spPr>
              <a:xfrm>
                <a:off x="1878080" y="4116388"/>
                <a:ext cx="24128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If </a:t>
                </a:r>
                <a:r>
                  <a:rPr lang="en-US" sz="1600" dirty="0" err="1"/>
                  <a:t>T</a:t>
                </a:r>
                <a:r>
                  <a:rPr lang="en-US" sz="1600" baseline="-25000" dirty="0" err="1"/>
                  <a:t>e</a:t>
                </a:r>
                <a:r>
                  <a:rPr lang="en-US" sz="1600" dirty="0"/>
                  <a:t> =</a:t>
                </a:r>
                <a:r>
                  <a:rPr lang="en-US" sz="1600" dirty="0" err="1"/>
                  <a:t>T</a:t>
                </a:r>
                <a:r>
                  <a:rPr lang="en-US" sz="1600" baseline="-25000" dirty="0" err="1"/>
                  <a:t>i</a:t>
                </a:r>
                <a:r>
                  <a:rPr lang="en-US" sz="1600" dirty="0"/>
                  <a:t> </a:t>
                </a:r>
                <a:r>
                  <a:rPr lang="en-US" sz="16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𝒗</m:t>
                    </m:r>
                    <m:r>
                      <m:rPr>
                        <m:sty m:val="p"/>
                      </m:rPr>
                      <a:rPr lang="en-US" sz="1600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600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en-US" sz="1600" dirty="0"/>
                  <a:t>are equal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1B01B1-E5D8-2BDC-D860-F47CBC3EA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080" y="4116388"/>
                <a:ext cx="2412840" cy="338554"/>
              </a:xfrm>
              <a:prstGeom prst="rect">
                <a:avLst/>
              </a:prstGeom>
              <a:blipFill>
                <a:blip r:embed="rId10"/>
                <a:stretch>
                  <a:fillRect l="-1047" t="-7407" r="-524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601F9803-E2A7-33DF-5562-EEF5BEF3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of charge particle due to Grad B drift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82BFC2-E8BB-15AC-E5E0-28820EB292D9}"/>
              </a:ext>
            </a:extLst>
          </p:cNvPr>
          <p:cNvSpPr txBox="1"/>
          <p:nvPr/>
        </p:nvSpPr>
        <p:spPr>
          <a:xfrm>
            <a:off x="1773181" y="1722435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D873C0-797B-730E-D275-E67971E33155}"/>
              </a:ext>
            </a:extLst>
          </p:cNvPr>
          <p:cNvSpPr txBox="1"/>
          <p:nvPr/>
        </p:nvSpPr>
        <p:spPr>
          <a:xfrm>
            <a:off x="1773181" y="2497001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 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EC7A22-FCA2-BB32-B02A-EB0F29CBA915}"/>
              </a:ext>
            </a:extLst>
          </p:cNvPr>
          <p:cNvSpPr txBox="1"/>
          <p:nvPr/>
        </p:nvSpPr>
        <p:spPr>
          <a:xfrm>
            <a:off x="1708686" y="3241107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 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DE948F-3F75-C456-BB60-2700B8AD0667}"/>
              </a:ext>
            </a:extLst>
          </p:cNvPr>
          <p:cNvSpPr txBox="1"/>
          <p:nvPr/>
        </p:nvSpPr>
        <p:spPr>
          <a:xfrm>
            <a:off x="2695042" y="2240422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4D5111-E82A-DB37-062C-C51B6768E186}"/>
              </a:ext>
            </a:extLst>
          </p:cNvPr>
          <p:cNvSpPr txBox="1"/>
          <p:nvPr/>
        </p:nvSpPr>
        <p:spPr>
          <a:xfrm>
            <a:off x="2816190" y="2973716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B6C7B3-1217-674A-BBA2-8762F12B9A50}"/>
                  </a:ext>
                </a:extLst>
              </p:cNvPr>
              <p:cNvSpPr txBox="1"/>
              <p:nvPr/>
            </p:nvSpPr>
            <p:spPr>
              <a:xfrm>
                <a:off x="2789740" y="2913633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B6C7B3-1217-674A-BBA2-8762F12B9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740" y="2913633"/>
                <a:ext cx="324128" cy="362984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034CC4-A312-C54F-6C42-4AFFF8FE311C}"/>
                  </a:ext>
                </a:extLst>
              </p:cNvPr>
              <p:cNvSpPr txBox="1"/>
              <p:nvPr/>
            </p:nvSpPr>
            <p:spPr>
              <a:xfrm>
                <a:off x="2661019" y="2161047"/>
                <a:ext cx="394575" cy="369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034CC4-A312-C54F-6C42-4AFFF8FE3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19" y="2161047"/>
                <a:ext cx="394575" cy="369018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7362F3-A49F-2CD2-5EBE-DE1A7E80FB78}"/>
                  </a:ext>
                </a:extLst>
              </p:cNvPr>
              <p:cNvSpPr txBox="1"/>
              <p:nvPr/>
            </p:nvSpPr>
            <p:spPr>
              <a:xfrm>
                <a:off x="1910111" y="3638711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7362F3-A49F-2CD2-5EBE-DE1A7E80F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111" y="3638711"/>
                <a:ext cx="324128" cy="362984"/>
              </a:xfrm>
              <a:prstGeom prst="rect">
                <a:avLst/>
              </a:prstGeom>
              <a:blipFill>
                <a:blip r:embed="rId1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58E556-337B-FB3A-96D3-AE7474DD22C7}"/>
                  </a:ext>
                </a:extLst>
              </p:cNvPr>
              <p:cNvSpPr txBox="1"/>
              <p:nvPr/>
            </p:nvSpPr>
            <p:spPr>
              <a:xfrm>
                <a:off x="3584540" y="3627524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58E556-337B-FB3A-96D3-AE7474DD2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540" y="3627524"/>
                <a:ext cx="324128" cy="362984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2B61C13-FE71-FED1-05FB-CB3426BB9625}"/>
              </a:ext>
            </a:extLst>
          </p:cNvPr>
          <p:cNvSpPr txBox="1"/>
          <p:nvPr/>
        </p:nvSpPr>
        <p:spPr>
          <a:xfrm>
            <a:off x="3084500" y="4206104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BE9A7CB-0F32-2811-59BC-1C96574530C1}"/>
                  </a:ext>
                </a:extLst>
              </p:cNvPr>
              <p:cNvSpPr txBox="1"/>
              <p:nvPr/>
            </p:nvSpPr>
            <p:spPr>
              <a:xfrm>
                <a:off x="1839552" y="3584873"/>
                <a:ext cx="394575" cy="369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BE9A7CB-0F32-2811-59BC-1C9657453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552" y="3584873"/>
                <a:ext cx="394575" cy="3690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F3214F7-665B-9D75-AE4F-400C798A7E39}"/>
                  </a:ext>
                </a:extLst>
              </p:cNvPr>
              <p:cNvSpPr txBox="1"/>
              <p:nvPr/>
            </p:nvSpPr>
            <p:spPr>
              <a:xfrm>
                <a:off x="3511356" y="3601687"/>
                <a:ext cx="394575" cy="369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F3214F7-665B-9D75-AE4F-400C798A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356" y="3601687"/>
                <a:ext cx="394575" cy="36901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A5C240CE-1F15-3677-6085-EC7BC5C84708}"/>
              </a:ext>
            </a:extLst>
          </p:cNvPr>
          <p:cNvSpPr txBox="1"/>
          <p:nvPr/>
        </p:nvSpPr>
        <p:spPr>
          <a:xfrm>
            <a:off x="723128" y="241383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ion 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15E983-E0D2-D22F-56CD-0F394EDF0818}"/>
              </a:ext>
            </a:extLst>
          </p:cNvPr>
          <p:cNvSpPr txBox="1"/>
          <p:nvPr/>
        </p:nvSpPr>
        <p:spPr>
          <a:xfrm>
            <a:off x="748826" y="314877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</a:t>
            </a:r>
            <a:r>
              <a:rPr lang="en-US" baseline="30000" dirty="0"/>
              <a:t>- </a:t>
            </a:r>
            <a:r>
              <a:rPr lang="en-US" dirty="0"/>
              <a:t>:</a:t>
            </a:r>
          </a:p>
        </p:txBody>
      </p:sp>
      <p:pic>
        <p:nvPicPr>
          <p:cNvPr id="47" name="Picture 46" descr="A picture containing shape&#10;&#10;Description automatically generated">
            <a:extLst>
              <a:ext uri="{FF2B5EF4-FFF2-40B4-BE49-F238E27FC236}">
                <a16:creationId xmlns:a16="http://schemas.microsoft.com/office/drawing/2014/main" id="{7B9F9171-2F08-6936-18C8-109386F43B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5929" y="656125"/>
            <a:ext cx="4564547" cy="28619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41EA34-9FED-5179-18B1-7A4988765342}"/>
                  </a:ext>
                </a:extLst>
              </p:cNvPr>
              <p:cNvSpPr txBox="1"/>
              <p:nvPr/>
            </p:nvSpPr>
            <p:spPr>
              <a:xfrm>
                <a:off x="5339680" y="3434044"/>
                <a:ext cx="3365664" cy="73751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Larmor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radius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  </m:t>
                      </m:r>
                      <m:f>
                        <m:fPr>
                          <m:ctrlP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𝑒𝐵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baseline="-25000" dirty="0"/>
              </a:p>
              <a:p>
                <a:pPr/>
                <a:endParaRPr lang="en-US" baseline="-25000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41EA34-9FED-5179-18B1-7A4988765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680" y="3434044"/>
                <a:ext cx="3365664" cy="7375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E9681573-0C9F-FA8D-4C6D-036D7C18DE81}"/>
              </a:ext>
            </a:extLst>
          </p:cNvPr>
          <p:cNvSpPr txBox="1"/>
          <p:nvPr/>
        </p:nvSpPr>
        <p:spPr>
          <a:xfrm>
            <a:off x="5709637" y="4162554"/>
            <a:ext cx="324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gyro-radius will be smaller where B</a:t>
            </a:r>
            <a:r>
              <a:rPr lang="en-US" sz="1600" baseline="-25000" dirty="0"/>
              <a:t>s</a:t>
            </a:r>
            <a:r>
              <a:rPr lang="en-US" sz="1600" dirty="0"/>
              <a:t> is larger and vice-versa </a:t>
            </a:r>
          </a:p>
        </p:txBody>
      </p:sp>
    </p:spTree>
    <p:extLst>
      <p:ext uri="{BB962C8B-B14F-4D97-AF65-F5344CB8AC3E}">
        <p14:creationId xmlns:p14="http://schemas.microsoft.com/office/powerpoint/2010/main" val="8405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38" grpId="0"/>
      <p:bldP spid="49" grpId="0" animBg="1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8A0EEF4-49BD-E7FC-634A-ADBBC6FE76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9371F1-D8EA-EE56-117E-E8A9222D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of charge particle due to curvature in B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EBB6-40BD-A416-71C7-77D664256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AAFD-2D87-BFE2-F9A1-F57BA3D6D0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194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9DEA28-EABF-8D30-23CB-BA02FA536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00BFD-2435-52B5-3021-17D12749FE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B08433-8C66-1AE5-0053-380EE6904E4F}"/>
                  </a:ext>
                </a:extLst>
              </p:cNvPr>
              <p:cNvSpPr txBox="1"/>
              <p:nvPr/>
            </p:nvSpPr>
            <p:spPr>
              <a:xfrm>
                <a:off x="235560" y="685817"/>
                <a:ext cx="14795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Assume B</a:t>
                </a:r>
                <a:r>
                  <a:rPr lang="en-US" sz="1600" baseline="-25000" dirty="0"/>
                  <a:t>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B08433-8C66-1AE5-0053-380EE6904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60" y="685817"/>
                <a:ext cx="1479508" cy="338554"/>
              </a:xfrm>
              <a:prstGeom prst="rect">
                <a:avLst/>
              </a:prstGeom>
              <a:blipFill>
                <a:blip r:embed="rId2"/>
                <a:stretch>
                  <a:fillRect l="-2564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510646-B3DA-BD83-9143-5EFBC0CB528F}"/>
                  </a:ext>
                </a:extLst>
              </p:cNvPr>
              <p:cNvSpPr txBox="1"/>
              <p:nvPr/>
            </p:nvSpPr>
            <p:spPr>
              <a:xfrm>
                <a:off x="350863" y="2949679"/>
                <a:ext cx="2362506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e  v</a:t>
                </a:r>
                <a:r>
                  <a:rPr lang="en-US" baseline="-25000" dirty="0"/>
                  <a:t>z</a:t>
                </a:r>
                <a:r>
                  <a:rPr lang="en-US" dirty="0"/>
                  <a:t> B</a:t>
                </a:r>
                <a:r>
                  <a:rPr lang="en-US" baseline="-25000" dirty="0"/>
                  <a:t>s</a:t>
                </a:r>
                <a:r>
                  <a:rPr lang="en-US" dirty="0"/>
                  <a:t> + mr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510646-B3DA-BD83-9143-5EFBC0CB5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3" y="2949679"/>
                <a:ext cx="2362506" cy="398955"/>
              </a:xfrm>
              <a:prstGeom prst="rect">
                <a:avLst/>
              </a:prstGeom>
              <a:blipFill>
                <a:blip r:embed="rId3"/>
                <a:stretch>
                  <a:fillRect l="-2139" t="-3125" r="-53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54D767-F6C8-2E30-5BB5-64CB2A9514C0}"/>
                  </a:ext>
                </a:extLst>
              </p:cNvPr>
              <p:cNvSpPr txBox="1"/>
              <p:nvPr/>
            </p:nvSpPr>
            <p:spPr>
              <a:xfrm>
                <a:off x="350863" y="2301473"/>
                <a:ext cx="2362506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e  v</a:t>
                </a:r>
                <a:r>
                  <a:rPr lang="en-US" baseline="-25000" dirty="0"/>
                  <a:t>z</a:t>
                </a:r>
                <a:r>
                  <a:rPr lang="en-US" dirty="0"/>
                  <a:t> B</a:t>
                </a:r>
                <a:r>
                  <a:rPr lang="en-US" baseline="-25000" dirty="0"/>
                  <a:t>s</a:t>
                </a:r>
                <a:r>
                  <a:rPr lang="en-US" dirty="0"/>
                  <a:t> + mr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54D767-F6C8-2E30-5BB5-64CB2A951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3" y="2301473"/>
                <a:ext cx="2362506" cy="398955"/>
              </a:xfrm>
              <a:prstGeom prst="rect">
                <a:avLst/>
              </a:prstGeom>
              <a:blipFill>
                <a:blip r:embed="rId4"/>
                <a:stretch>
                  <a:fillRect l="-2139" t="-3125" r="-53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3D7BC-5FEA-BBD4-97C8-1AEAE11A75A4}"/>
                  </a:ext>
                </a:extLst>
              </p:cNvPr>
              <p:cNvSpPr txBox="1"/>
              <p:nvPr/>
            </p:nvSpPr>
            <p:spPr>
              <a:xfrm>
                <a:off x="370086" y="1479728"/>
                <a:ext cx="2407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)= e (</a:t>
                </a:r>
                <a:r>
                  <a:rPr lang="en-US" b="1" dirty="0"/>
                  <a:t>v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x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B</a:t>
                </a:r>
                <a:r>
                  <a:rPr lang="en-US" dirty="0"/>
                  <a:t>)</a:t>
                </a:r>
                <a:r>
                  <a:rPr lang="en-US" baseline="-25000" dirty="0"/>
                  <a:t>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3D7BC-5FEA-BBD4-97C8-1AEAE11A7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6" y="1479728"/>
                <a:ext cx="2407134" cy="276999"/>
              </a:xfrm>
              <a:prstGeom prst="rect">
                <a:avLst/>
              </a:prstGeom>
              <a:blipFill>
                <a:blip r:embed="rId5"/>
                <a:stretch>
                  <a:fillRect l="-2632" t="-26087" r="-1579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4C5C82-BDED-A220-5B2A-4E3CF4042CEE}"/>
                  </a:ext>
                </a:extLst>
              </p:cNvPr>
              <p:cNvSpPr txBox="1"/>
              <p:nvPr/>
            </p:nvSpPr>
            <p:spPr>
              <a:xfrm>
                <a:off x="350863" y="1927174"/>
                <a:ext cx="21538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)= e  v</a:t>
                </a:r>
                <a:r>
                  <a:rPr lang="en-US" baseline="-25000" dirty="0"/>
                  <a:t>z</a:t>
                </a:r>
                <a:r>
                  <a:rPr lang="en-US" dirty="0"/>
                  <a:t> B</a:t>
                </a:r>
                <a:r>
                  <a:rPr lang="en-US" baseline="-25000" dirty="0"/>
                  <a:t>s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4C5C82-BDED-A220-5B2A-4E3CF4042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3" y="1927174"/>
                <a:ext cx="2153859" cy="276999"/>
              </a:xfrm>
              <a:prstGeom prst="rect">
                <a:avLst/>
              </a:prstGeom>
              <a:blipFill>
                <a:blip r:embed="rId6"/>
                <a:stretch>
                  <a:fillRect l="-2339" t="-26087" r="-1170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5BE811-D523-835F-B390-F3A346EC91FE}"/>
              </a:ext>
            </a:extLst>
          </p:cNvPr>
          <p:cNvSpPr txBox="1"/>
          <p:nvPr/>
        </p:nvSpPr>
        <p:spPr>
          <a:xfrm>
            <a:off x="283554" y="1071023"/>
            <a:ext cx="148149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Radial motion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2EF702-9F02-A2EC-3D54-BC106D379ACC}"/>
              </a:ext>
            </a:extLst>
          </p:cNvPr>
          <p:cNvSpPr/>
          <p:nvPr/>
        </p:nvSpPr>
        <p:spPr>
          <a:xfrm>
            <a:off x="2024212" y="2862927"/>
            <a:ext cx="729842" cy="7382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E4A644-15F8-8312-5321-2402A8AC82F7}"/>
              </a:ext>
            </a:extLst>
          </p:cNvPr>
          <p:cNvCxnSpPr>
            <a:stCxn id="12" idx="6"/>
          </p:cNvCxnSpPr>
          <p:nvPr/>
        </p:nvCxnSpPr>
        <p:spPr>
          <a:xfrm>
            <a:off x="2754054" y="3232043"/>
            <a:ext cx="4623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E0BA8B-C854-1510-B6EC-4A5232B21739}"/>
              </a:ext>
            </a:extLst>
          </p:cNvPr>
          <p:cNvSpPr txBox="1"/>
          <p:nvPr/>
        </p:nvSpPr>
        <p:spPr>
          <a:xfrm>
            <a:off x="3257072" y="3024860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Additional force</a:t>
            </a:r>
            <a:r>
              <a:rPr lang="en-US" sz="16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2DAE3C-3898-071C-60AD-7CAFDB4159D9}"/>
              </a:ext>
            </a:extLst>
          </p:cNvPr>
          <p:cNvSpPr txBox="1"/>
          <p:nvPr/>
        </p:nvSpPr>
        <p:spPr>
          <a:xfrm>
            <a:off x="348271" y="3566366"/>
            <a:ext cx="1013419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Z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5E7D51-C09D-9870-3D75-31BB41111F05}"/>
                  </a:ext>
                </a:extLst>
              </p:cNvPr>
              <p:cNvSpPr txBox="1"/>
              <p:nvPr/>
            </p:nvSpPr>
            <p:spPr>
              <a:xfrm>
                <a:off x="392675" y="3964611"/>
                <a:ext cx="1631537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e  v</a:t>
                </a:r>
                <a:r>
                  <a:rPr lang="en-US" baseline="-25000" dirty="0"/>
                  <a:t>r</a:t>
                </a:r>
                <a:r>
                  <a:rPr lang="en-US" dirty="0"/>
                  <a:t> B</a:t>
                </a:r>
                <a:r>
                  <a:rPr lang="en-US" baseline="-25000" dirty="0"/>
                  <a:t>s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5E7D51-C09D-9870-3D75-31BB41111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75" y="3964611"/>
                <a:ext cx="1631537" cy="398955"/>
              </a:xfrm>
              <a:prstGeom prst="rect">
                <a:avLst/>
              </a:prstGeom>
              <a:blipFill>
                <a:blip r:embed="rId7"/>
                <a:stretch>
                  <a:fillRect l="-3077" t="-3125" r="-461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211704-C853-E95C-485E-5327F8A722EE}"/>
                  </a:ext>
                </a:extLst>
              </p:cNvPr>
              <p:cNvSpPr txBox="1"/>
              <p:nvPr/>
            </p:nvSpPr>
            <p:spPr>
              <a:xfrm>
                <a:off x="5586216" y="3637726"/>
                <a:ext cx="1706749" cy="36298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211704-C853-E95C-485E-5327F8A72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216" y="3637726"/>
                <a:ext cx="1706749" cy="362984"/>
              </a:xfrm>
              <a:prstGeom prst="rect">
                <a:avLst/>
              </a:prstGeom>
              <a:blipFill>
                <a:blip r:embed="rId8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DB8F7-6BF1-B2AD-8257-33CFEBA55995}"/>
                  </a:ext>
                </a:extLst>
              </p:cNvPr>
              <p:cNvSpPr txBox="1"/>
              <p:nvPr/>
            </p:nvSpPr>
            <p:spPr>
              <a:xfrm>
                <a:off x="3542714" y="3442682"/>
                <a:ext cx="1269578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dirty="0" smtClean="0"/>
                        <m:t>F</m:t>
                      </m:r>
                      <m:r>
                        <m:rPr>
                          <m:nor/>
                        </m:rPr>
                        <a:rPr lang="en-US" b="0" i="0" dirty="0" smtClean="0"/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en-US" dirty="0"/>
                        <m:t>r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 baseline="30000" dirty="0"/>
                        <m:t>2</m:t>
                      </m:r>
                      <m:r>
                        <m:rPr>
                          <m:nor/>
                        </m:rPr>
                        <a:rPr lang="en-US" b="0" i="0" baseline="30000" dirty="0" smtClean="0"/>
                        <m:t>  </m:t>
                      </m:r>
                      <m:r>
                        <m:rPr>
                          <m:nor/>
                        </m:rPr>
                        <a:rPr lang="en-US" b="0" i="0" dirty="0" smtClean="0"/>
                        <m:t>R</m:t>
                      </m:r>
                      <m:r>
                        <m:rPr>
                          <m:nor/>
                        </m:rPr>
                        <a:rPr lang="en-US" b="0" i="0" baseline="-25000" dirty="0" smtClean="0"/>
                        <m:t>c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DB8F7-6BF1-B2AD-8257-33CFEBA55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714" y="3442682"/>
                <a:ext cx="1269578" cy="270652"/>
              </a:xfrm>
              <a:prstGeom prst="rect">
                <a:avLst/>
              </a:prstGeom>
              <a:blipFill>
                <a:blip r:embed="rId9"/>
                <a:stretch>
                  <a:fillRect l="-3960" t="-31818" r="-1980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C38079-1473-BA0E-D36F-DAFEE2B1E350}"/>
                  </a:ext>
                </a:extLst>
              </p:cNvPr>
              <p:cNvSpPr txBox="1"/>
              <p:nvPr/>
            </p:nvSpPr>
            <p:spPr>
              <a:xfrm>
                <a:off x="3542714" y="3781155"/>
                <a:ext cx="1441100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dirty="0" smtClean="0"/>
                        <m:t>F</m:t>
                      </m:r>
                      <m:r>
                        <m:rPr>
                          <m:nor/>
                        </m:rPr>
                        <a:rPr lang="en-US" b="0" i="0" dirty="0" smtClean="0"/>
                        <m:t>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en-US" dirty="0" smtClean="0"/>
                        <m:t>R</m:t>
                      </m:r>
                      <m:r>
                        <m:rPr>
                          <m:nor/>
                        </m:rPr>
                        <a:rPr lang="en-US" baseline="-25000" dirty="0" smtClean="0"/>
                        <m:t>c</m:t>
                      </m:r>
                      <m:r>
                        <a:rPr lang="en-US" b="0" i="0" baseline="-25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m:rPr>
                          <m:nor/>
                        </m:rPr>
                        <a:rPr lang="en-US" baseline="30000" dirty="0"/>
                        <m:t>2</m:t>
                      </m:r>
                      <m:r>
                        <m:rPr>
                          <m:nor/>
                        </m:rPr>
                        <a:rPr lang="en-US" b="0" i="0" baseline="30000" dirty="0" smtClean="0"/>
                        <m:t>  </m:t>
                      </m:r>
                      <m:r>
                        <m:rPr>
                          <m:nor/>
                        </m:rPr>
                        <a:rPr lang="en-US" b="0" i="0" dirty="0" smtClean="0"/>
                        <m:t>R</m:t>
                      </m:r>
                      <m:r>
                        <m:rPr>
                          <m:nor/>
                        </m:rPr>
                        <a:rPr lang="en-US" b="0" i="0" baseline="-25000" dirty="0" smtClean="0"/>
                        <m:t>c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C38079-1473-BA0E-D36F-DAFEE2B1E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714" y="3781155"/>
                <a:ext cx="1441100" cy="270652"/>
              </a:xfrm>
              <a:prstGeom prst="rect">
                <a:avLst/>
              </a:prstGeom>
              <a:blipFill>
                <a:blip r:embed="rId10"/>
                <a:stretch>
                  <a:fillRect l="-3478" t="-30435" r="-870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0815F5-1A65-00D8-E4E1-1435ECB38505}"/>
                  </a:ext>
                </a:extLst>
              </p:cNvPr>
              <p:cNvSpPr txBox="1"/>
              <p:nvPr/>
            </p:nvSpPr>
            <p:spPr>
              <a:xfrm>
                <a:off x="3532149" y="4157392"/>
                <a:ext cx="1463028" cy="4742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dirty="0" smtClean="0"/>
                        <m:t>F</m:t>
                      </m:r>
                      <m:r>
                        <m:rPr>
                          <m:nor/>
                        </m:rPr>
                        <a:rPr lang="en-US" b="0" i="0" dirty="0" smtClean="0"/>
                        <m:t> 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m:rPr>
                          <m:nor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/>
                        <m:t>R</m:t>
                      </m:r>
                      <m:r>
                        <m:rPr>
                          <m:nor/>
                        </m:rPr>
                        <a:rPr lang="en-US" b="0" i="0" baseline="-25000" dirty="0" smtClean="0"/>
                        <m:t>c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0815F5-1A65-00D8-E4E1-1435ECB38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149" y="4157392"/>
                <a:ext cx="1463028" cy="474297"/>
              </a:xfrm>
              <a:prstGeom prst="rect">
                <a:avLst/>
              </a:prstGeom>
              <a:blipFill>
                <a:blip r:embed="rId11"/>
                <a:stretch>
                  <a:fillRect l="-3419" t="-18421" r="-85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1">
            <a:extLst>
              <a:ext uri="{FF2B5EF4-FFF2-40B4-BE49-F238E27FC236}">
                <a16:creationId xmlns:a16="http://schemas.microsoft.com/office/drawing/2014/main" id="{6868B4A7-F489-AB7F-5EC2-F36366DF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of charge particle due to curvature in B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FBB846C5-4BAB-78A1-4660-793714BBD9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2863" y="790909"/>
            <a:ext cx="2807807" cy="258797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DA8332-1DD5-78A1-E5B8-E16A2F0E3811}"/>
                  </a:ext>
                </a:extLst>
              </p:cNvPr>
              <p:cNvSpPr txBox="1"/>
              <p:nvPr/>
            </p:nvSpPr>
            <p:spPr>
              <a:xfrm>
                <a:off x="1225622" y="131443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DA8332-1DD5-78A1-E5B8-E16A2F0E3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622" y="1314432"/>
                <a:ext cx="30649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23C3F9-D82D-FC5A-8A81-25117D2204E8}"/>
                  </a:ext>
                </a:extLst>
              </p:cNvPr>
              <p:cNvSpPr txBox="1"/>
              <p:nvPr/>
            </p:nvSpPr>
            <p:spPr>
              <a:xfrm>
                <a:off x="1208443" y="1755829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23C3F9-D82D-FC5A-8A81-25117D220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443" y="1755829"/>
                <a:ext cx="30649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2C71B83-C17B-AA58-FF3A-CE1BFDCD3AB4}"/>
                  </a:ext>
                </a:extLst>
              </p:cNvPr>
              <p:cNvSpPr txBox="1"/>
              <p:nvPr/>
            </p:nvSpPr>
            <p:spPr>
              <a:xfrm>
                <a:off x="2348590" y="2184304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2C71B83-C17B-AA58-FF3A-CE1BFDCD3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590" y="2184304"/>
                <a:ext cx="30649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99DBA6-02D8-E2C8-AE35-BEF8730E13A3}"/>
                  </a:ext>
                </a:extLst>
              </p:cNvPr>
              <p:cNvSpPr txBox="1"/>
              <p:nvPr/>
            </p:nvSpPr>
            <p:spPr>
              <a:xfrm>
                <a:off x="2352764" y="2810766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99DBA6-02D8-E2C8-AE35-BEF8730E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764" y="2810766"/>
                <a:ext cx="30649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6C7A5A63-2083-87C3-D9DA-EDF8B8BB0ECB}"/>
              </a:ext>
            </a:extLst>
          </p:cNvPr>
          <p:cNvSpPr txBox="1"/>
          <p:nvPr/>
        </p:nvSpPr>
        <p:spPr>
          <a:xfrm>
            <a:off x="4488530" y="328144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10220E-E7EF-F9F6-FCBF-58370514781F}"/>
              </a:ext>
            </a:extLst>
          </p:cNvPr>
          <p:cNvSpPr txBox="1"/>
          <p:nvPr/>
        </p:nvSpPr>
        <p:spPr>
          <a:xfrm>
            <a:off x="4682706" y="4090523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A631F6-352B-ADE6-1FCC-476D5EA2384D}"/>
              </a:ext>
            </a:extLst>
          </p:cNvPr>
          <p:cNvSpPr txBox="1"/>
          <p:nvPr/>
        </p:nvSpPr>
        <p:spPr>
          <a:xfrm>
            <a:off x="4676335" y="361953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F34C12-6777-F087-D9A5-A3B40518A2F4}"/>
                  </a:ext>
                </a:extLst>
              </p:cNvPr>
              <p:cNvSpPr txBox="1"/>
              <p:nvPr/>
            </p:nvSpPr>
            <p:spPr>
              <a:xfrm>
                <a:off x="4209831" y="3252345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F34C12-6777-F087-D9A5-A3B40518A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831" y="3252345"/>
                <a:ext cx="30649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952F88-011C-849A-6F5C-49AD45E57252}"/>
                  </a:ext>
                </a:extLst>
              </p:cNvPr>
              <p:cNvSpPr txBox="1"/>
              <p:nvPr/>
            </p:nvSpPr>
            <p:spPr>
              <a:xfrm>
                <a:off x="6349069" y="3479899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952F88-011C-849A-6F5C-49AD45E5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069" y="3479899"/>
                <a:ext cx="30649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8D1BE33-02B7-4447-8C0D-960D1F4E5233}"/>
                  </a:ext>
                </a:extLst>
              </p:cNvPr>
              <p:cNvSpPr txBox="1"/>
              <p:nvPr/>
            </p:nvSpPr>
            <p:spPr>
              <a:xfrm>
                <a:off x="4376212" y="3578527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8D1BE33-02B7-4447-8C0D-960D1F4E5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212" y="3578527"/>
                <a:ext cx="306494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ACECD2B0-1A61-D008-788C-9547B8F767A7}"/>
              </a:ext>
            </a:extLst>
          </p:cNvPr>
          <p:cNvSpPr txBox="1"/>
          <p:nvPr/>
        </p:nvSpPr>
        <p:spPr>
          <a:xfrm>
            <a:off x="1401154" y="57870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25721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animBg="1"/>
      <p:bldP spid="17" grpId="0"/>
      <p:bldP spid="21" grpId="0"/>
      <p:bldP spid="22" grpId="0"/>
      <p:bldP spid="23" grpId="0" animBg="1"/>
      <p:bldP spid="38" grpId="0"/>
      <p:bldP spid="39" grpId="0"/>
      <p:bldP spid="40" grpId="0"/>
      <p:bldP spid="41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6B17-4B81-BBC6-C752-024F9717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plasma confinement!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E50F2C-0E27-A9A1-DC25-06648348DB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5FAB2-BA09-619E-8FE1-1C47FEAE7F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C9B82E-B050-F180-8B48-B3C2233DC9D9}"/>
                  </a:ext>
                </a:extLst>
              </p:cNvPr>
              <p:cNvSpPr txBox="1"/>
              <p:nvPr/>
            </p:nvSpPr>
            <p:spPr>
              <a:xfrm>
                <a:off x="1310662" y="1260151"/>
                <a:ext cx="1456501" cy="39113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baseline="-250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C9B82E-B050-F180-8B48-B3C2233D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662" y="1260151"/>
                <a:ext cx="1456501" cy="391133"/>
              </a:xfrm>
              <a:prstGeom prst="rect">
                <a:avLst/>
              </a:prstGeom>
              <a:blipFill>
                <a:blip r:embed="rId2"/>
                <a:stretch>
                  <a:fillRect l="-6087" t="-3125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7B4832-499B-EA4A-884E-D01982588408}"/>
                  </a:ext>
                </a:extLst>
              </p:cNvPr>
              <p:cNvSpPr txBox="1"/>
              <p:nvPr/>
            </p:nvSpPr>
            <p:spPr>
              <a:xfrm>
                <a:off x="190499" y="2580281"/>
                <a:ext cx="49989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Stop the motion from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to 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region (serious issue!) </a:t>
                </a:r>
                <a:r>
                  <a:rPr lang="en-US" dirty="0">
                    <a:sym typeface="Wingdings" pitchFamily="2" charset="2"/>
                  </a:rPr>
                  <a:t> confine the plasma 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7B4832-499B-EA4A-884E-D01982588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2580281"/>
                <a:ext cx="4998904" cy="646331"/>
              </a:xfrm>
              <a:prstGeom prst="rect">
                <a:avLst/>
              </a:prstGeom>
              <a:blipFill>
                <a:blip r:embed="rId3"/>
                <a:stretch>
                  <a:fillRect l="-759" t="-392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B1F87A2-E4C7-01DA-42E1-3E0C0FE269B8}"/>
              </a:ext>
            </a:extLst>
          </p:cNvPr>
          <p:cNvSpPr txBox="1"/>
          <p:nvPr/>
        </p:nvSpPr>
        <p:spPr>
          <a:xfrm>
            <a:off x="628292" y="3583747"/>
            <a:ext cx="394370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Popular solution: use magnetic field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022329-73A5-147F-5796-2D0CC2568AE6}"/>
              </a:ext>
            </a:extLst>
          </p:cNvPr>
          <p:cNvSpPr txBox="1"/>
          <p:nvPr/>
        </p:nvSpPr>
        <p:spPr>
          <a:xfrm>
            <a:off x="397353" y="4333985"/>
            <a:ext cx="786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Need to understand e</a:t>
            </a:r>
            <a:r>
              <a:rPr lang="en-US" baseline="30000" dirty="0"/>
              <a:t>- </a:t>
            </a:r>
            <a:r>
              <a:rPr lang="en-US" dirty="0"/>
              <a:t>and ion motion in inhomogeneous magnetic field </a:t>
            </a:r>
          </a:p>
        </p:txBody>
      </p:sp>
      <p:pic>
        <p:nvPicPr>
          <p:cNvPr id="31" name="Picture 30" descr="A picture containing meter&#10;&#10;Description automatically generated">
            <a:extLst>
              <a:ext uri="{FF2B5EF4-FFF2-40B4-BE49-F238E27FC236}">
                <a16:creationId xmlns:a16="http://schemas.microsoft.com/office/drawing/2014/main" id="{4DA0EE98-AB2A-1742-9E6A-DBB8B09C2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76" y="3035596"/>
            <a:ext cx="3784311" cy="1182056"/>
          </a:xfrm>
          <a:prstGeom prst="rect">
            <a:avLst/>
          </a:prstGeom>
          <a:ln>
            <a:noFill/>
          </a:ln>
        </p:spPr>
      </p:pic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08B459-2ABC-5826-5F4B-24B77819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10" t="10212" r="15786" b="30919"/>
          <a:stretch/>
        </p:blipFill>
        <p:spPr>
          <a:xfrm>
            <a:off x="6074231" y="1117967"/>
            <a:ext cx="2186172" cy="159434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2E491B-C690-434B-CB4D-A1E4FFF53A89}"/>
                  </a:ext>
                </a:extLst>
              </p:cNvPr>
              <p:cNvSpPr txBox="1"/>
              <p:nvPr/>
            </p:nvSpPr>
            <p:spPr>
              <a:xfrm>
                <a:off x="92248" y="654589"/>
                <a:ext cx="8959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require high temperatures for fusion roughly  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∽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5 −10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keV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or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50 −100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Kelvin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2E491B-C690-434B-CB4D-A1E4FFF5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8" y="654589"/>
                <a:ext cx="8959504" cy="369332"/>
              </a:xfrm>
              <a:prstGeom prst="rect">
                <a:avLst/>
              </a:prstGeom>
              <a:blipFill>
                <a:blip r:embed="rId6"/>
                <a:stretch>
                  <a:fillRect l="-56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613861C-6983-8BAC-5B73-8B5CE0D0FDD1}"/>
                  </a:ext>
                </a:extLst>
              </p:cNvPr>
              <p:cNvSpPr txBox="1"/>
              <p:nvPr/>
            </p:nvSpPr>
            <p:spPr>
              <a:xfrm>
                <a:off x="2241943" y="1263625"/>
                <a:ext cx="448008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613861C-6983-8BAC-5B73-8B5CE0D0F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943" y="1263625"/>
                <a:ext cx="448008" cy="270652"/>
              </a:xfrm>
              <a:prstGeom prst="rect">
                <a:avLst/>
              </a:prstGeom>
              <a:blipFill>
                <a:blip r:embed="rId7"/>
                <a:stretch>
                  <a:fillRect l="-8333" t="-9091" r="-8333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EC0C2B-6DC4-1BB4-C006-BAEB633E964E}"/>
                  </a:ext>
                </a:extLst>
              </p:cNvPr>
              <p:cNvSpPr txBox="1"/>
              <p:nvPr/>
            </p:nvSpPr>
            <p:spPr>
              <a:xfrm>
                <a:off x="840855" y="1980909"/>
                <a:ext cx="19707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105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EC0C2B-6DC4-1BB4-C006-BAEB633E9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55" y="1980909"/>
                <a:ext cx="1970796" cy="276999"/>
              </a:xfrm>
              <a:prstGeom prst="rect">
                <a:avLst/>
              </a:prstGeom>
              <a:blipFill>
                <a:blip r:embed="rId8"/>
                <a:stretch>
                  <a:fillRect t="-27273" r="-2564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F09FA4-673D-40EE-286D-B012ECAECB99}"/>
                  </a:ext>
                </a:extLst>
              </p:cNvPr>
              <p:cNvSpPr txBox="1"/>
              <p:nvPr/>
            </p:nvSpPr>
            <p:spPr>
              <a:xfrm>
                <a:off x="3362263" y="1363915"/>
                <a:ext cx="1025537" cy="27699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𝐅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 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F09FA4-673D-40EE-286D-B012ECAEC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263" y="1363915"/>
                <a:ext cx="1025537" cy="276999"/>
              </a:xfrm>
              <a:prstGeom prst="rect">
                <a:avLst/>
              </a:prstGeom>
              <a:blipFill>
                <a:blip r:embed="rId9"/>
                <a:stretch>
                  <a:fillRect l="-4878" t="-8696" r="-853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B021127-8E14-B1A4-EE38-944984AB184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2811651" y="2119408"/>
            <a:ext cx="55061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B9EDA45-643A-BE1C-6E5C-C15DB8F747CE}"/>
              </a:ext>
            </a:extLst>
          </p:cNvPr>
          <p:cNvSpPr txBox="1"/>
          <p:nvPr/>
        </p:nvSpPr>
        <p:spPr>
          <a:xfrm>
            <a:off x="3375180" y="1928283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high velocities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32BB91-2D85-9066-D774-C971F1DBAFF7}"/>
              </a:ext>
            </a:extLst>
          </p:cNvPr>
          <p:cNvSpPr txBox="1"/>
          <p:nvPr/>
        </p:nvSpPr>
        <p:spPr>
          <a:xfrm>
            <a:off x="222715" y="1271051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ions:</a:t>
            </a:r>
          </a:p>
        </p:txBody>
      </p:sp>
    </p:spTree>
    <p:extLst>
      <p:ext uri="{BB962C8B-B14F-4D97-AF65-F5344CB8AC3E}">
        <p14:creationId xmlns:p14="http://schemas.microsoft.com/office/powerpoint/2010/main" val="195528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2AB6-59E1-4F51-42F8-4930769B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of charge particle due to curvature in 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AF0B7-B6DC-BFFB-1880-4A7D88820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81B7E-763A-EA03-1220-7C6ACE5A93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2402C4-C866-06D5-4DD1-B60403DB06A8}"/>
                  </a:ext>
                </a:extLst>
              </p:cNvPr>
              <p:cNvSpPr txBox="1"/>
              <p:nvPr/>
            </p:nvSpPr>
            <p:spPr>
              <a:xfrm>
                <a:off x="190499" y="559515"/>
                <a:ext cx="4600936" cy="657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𝑢𝑟𝑣</m:t>
                      </m:r>
                      <m:r>
                        <m:rPr>
                          <m:nor/>
                        </m:rPr>
                        <a:rPr lang="en-US" dirty="0"/>
                        <m:t>= 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baseline="-25000" dirty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 baseline="30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2402C4-C866-06D5-4DD1-B60403DB0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559515"/>
                <a:ext cx="4600936" cy="657552"/>
              </a:xfrm>
              <a:prstGeom prst="rect">
                <a:avLst/>
              </a:prstGeom>
              <a:blipFill>
                <a:blip r:embed="rId2"/>
                <a:stretch>
                  <a:fillRect t="-1923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CA147-D0CE-C3B4-D386-C1453A13DE3C}"/>
                  </a:ext>
                </a:extLst>
              </p:cNvPr>
              <p:cNvSpPr txBox="1"/>
              <p:nvPr/>
            </p:nvSpPr>
            <p:spPr>
              <a:xfrm>
                <a:off x="669391" y="1192544"/>
                <a:ext cx="3784187" cy="103470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/>
                        <m:t>For</m:t>
                      </m:r>
                      <m:r>
                        <m:rPr>
                          <m:nor/>
                        </m:rPr>
                        <a:rPr lang="en-US" dirty="0" smtClean="0"/>
                        <m:t> </m:t>
                      </m:r>
                      <m:r>
                        <m:rPr>
                          <m:nor/>
                        </m:rPr>
                        <a:rPr lang="en-US" b="0" i="0" dirty="0" smtClean="0"/>
                        <m:t>e</m:t>
                      </m:r>
                      <m:r>
                        <m:rPr>
                          <m:nor/>
                        </m:rPr>
                        <a:rPr lang="en-US" b="0" i="0" baseline="30000" dirty="0" smtClean="0"/>
                        <m:t>−</m:t>
                      </m:r>
                      <m:r>
                        <m:rPr>
                          <m:nor/>
                        </m:rPr>
                        <a:rPr lang="en-US" baseline="30000" dirty="0" smtClean="0"/>
                        <m:t> </m:t>
                      </m:r>
                      <m:r>
                        <m:rPr>
                          <m:nor/>
                        </m:rPr>
                        <a:rPr lang="en-US" dirty="0" smtClean="0"/>
                        <m:t>: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𝑐𝑢𝑟𝑣</m:t>
                      </m:r>
                      <m:r>
                        <m:rPr>
                          <m:nor/>
                        </m:rPr>
                        <a:rPr lang="en-US" b="0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/>
                        <m:t>=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𝑒𝑅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en-US" b="0" i="0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sty m:val="p"/>
                            </m:rPr>
                            <a:rPr lang="en-US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eqArr>
                            <m:eqArr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baseline="-25000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baseline="3000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/>
                          </m:eqArr>
                        </m:den>
                      </m:f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CA147-D0CE-C3B4-D386-C1453A13D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91" y="1192544"/>
                <a:ext cx="3784187" cy="10347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040FD-ADCA-1262-EB99-20EBEE5B6D42}"/>
                  </a:ext>
                </a:extLst>
              </p:cNvPr>
              <p:cNvSpPr txBox="1"/>
              <p:nvPr/>
            </p:nvSpPr>
            <p:spPr>
              <a:xfrm>
                <a:off x="669391" y="2274811"/>
                <a:ext cx="3784187" cy="98020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/>
                        <m:t>For</m:t>
                      </m:r>
                      <m:r>
                        <m:rPr>
                          <m:nor/>
                        </m:rPr>
                        <a:rPr lang="en-US" dirty="0" smtClean="0"/>
                        <m:t> </m:t>
                      </m:r>
                      <m:r>
                        <m:rPr>
                          <m:nor/>
                        </m:rPr>
                        <a:rPr lang="en-US" b="0" i="0" dirty="0" smtClean="0"/>
                        <m:t>ion</m:t>
                      </m:r>
                      <m:r>
                        <m:rPr>
                          <m:nor/>
                        </m:rPr>
                        <a:rPr lang="en-US" baseline="30000" dirty="0" smtClean="0"/>
                        <m:t> </m:t>
                      </m:r>
                      <m:r>
                        <m:rPr>
                          <m:nor/>
                        </m:rPr>
                        <a:rPr lang="en-US" dirty="0" smtClean="0"/>
                        <m:t>: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𝑐𝑢𝑟𝑣</m:t>
                      </m:r>
                      <m:r>
                        <m:rPr>
                          <m:nor/>
                        </m:rPr>
                        <a:rPr lang="en-US" b="0" i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/>
                        <m:t>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𝑣𝑖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𝑒𝑅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nor/>
                            </m:rPr>
                            <a:rPr lang="en-US" b="0" i="0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sty m:val="p"/>
                            </m:rPr>
                            <a:rPr lang="en-US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baseline="30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baseline="-25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040FD-ADCA-1262-EB99-20EBEE5B6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91" y="2274811"/>
                <a:ext cx="3784187" cy="980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13C20A-F866-6239-0B3D-D009A56AB568}"/>
                  </a:ext>
                </a:extLst>
              </p:cNvPr>
              <p:cNvSpPr txBox="1"/>
              <p:nvPr/>
            </p:nvSpPr>
            <p:spPr>
              <a:xfrm>
                <a:off x="1798085" y="3427779"/>
                <a:ext cx="1526797" cy="4365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dirty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𝑐𝑢𝑟𝑣</m:t>
                    </m:r>
                    <m:r>
                      <m:rPr>
                        <m:nor/>
                      </m:rPr>
                      <a:rPr lang="en-US" sz="2000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𝐵𝑠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13C20A-F866-6239-0B3D-D009A56AB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085" y="3427779"/>
                <a:ext cx="1526797" cy="436530"/>
              </a:xfrm>
              <a:prstGeom prst="rect">
                <a:avLst/>
              </a:prstGeom>
              <a:blipFill>
                <a:blip r:embed="rId5"/>
                <a:stretch>
                  <a:fillRect l="-4132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2474E56-FF7B-4C10-C467-83AA472D7B48}"/>
              </a:ext>
            </a:extLst>
          </p:cNvPr>
          <p:cNvSpPr txBox="1"/>
          <p:nvPr/>
        </p:nvSpPr>
        <p:spPr>
          <a:xfrm>
            <a:off x="621683" y="4516744"/>
            <a:ext cx="5406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Production of magnetic field is expensive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563F9C-3B62-EC70-22A3-5B1FC17DF99D}"/>
                  </a:ext>
                </a:extLst>
              </p:cNvPr>
              <p:cNvSpPr txBox="1"/>
              <p:nvPr/>
            </p:nvSpPr>
            <p:spPr>
              <a:xfrm>
                <a:off x="669391" y="4147412"/>
                <a:ext cx="50542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If </a:t>
                </a:r>
                <a:r>
                  <a:rPr lang="en-US" sz="1600" dirty="0" err="1"/>
                  <a:t>T</a:t>
                </a:r>
                <a:r>
                  <a:rPr lang="en-US" sz="1600" baseline="-25000" dirty="0" err="1"/>
                  <a:t>e</a:t>
                </a:r>
                <a:r>
                  <a:rPr lang="en-US" sz="1600" dirty="0"/>
                  <a:t> = </a:t>
                </a:r>
                <a:r>
                  <a:rPr lang="en-US" sz="1600" dirty="0" err="1"/>
                  <a:t>T</a:t>
                </a:r>
                <a:r>
                  <a:rPr lang="en-US" sz="1600" baseline="-25000" dirty="0" err="1"/>
                  <a:t>i</a:t>
                </a:r>
                <a:r>
                  <a:rPr lang="en-US" sz="1600" baseline="-25000" dirty="0"/>
                  <a:t>   </a:t>
                </a:r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dirty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600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𝑐𝑢𝑟𝑣</m:t>
                    </m:r>
                  </m:oMath>
                </a14:m>
                <a:r>
                  <a:rPr lang="en-US" sz="1600" dirty="0"/>
                  <a:t>  similar  in magnitude for e</a:t>
                </a:r>
                <a:r>
                  <a:rPr lang="en-US" sz="1600" baseline="30000" dirty="0"/>
                  <a:t>-</a:t>
                </a:r>
                <a:r>
                  <a:rPr lang="en-US" sz="1600" dirty="0"/>
                  <a:t> and ions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563F9C-3B62-EC70-22A3-5B1FC17DF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91" y="4147412"/>
                <a:ext cx="5054204" cy="338554"/>
              </a:xfrm>
              <a:prstGeom prst="rect">
                <a:avLst/>
              </a:prstGeom>
              <a:blipFill>
                <a:blip r:embed="rId6"/>
                <a:stretch>
                  <a:fillRect l="-501"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D39124FF-74DB-772A-FE80-A6FC3D7D1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802" y="748099"/>
            <a:ext cx="2807807" cy="2587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137521-AA93-A370-50CA-10D3D266E138}"/>
              </a:ext>
            </a:extLst>
          </p:cNvPr>
          <p:cNvSpPr txBox="1"/>
          <p:nvPr/>
        </p:nvSpPr>
        <p:spPr>
          <a:xfrm>
            <a:off x="3424119" y="130433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93EDB-7C77-5758-AE8C-1EED6C045096}"/>
              </a:ext>
            </a:extLst>
          </p:cNvPr>
          <p:cNvSpPr txBox="1"/>
          <p:nvPr/>
        </p:nvSpPr>
        <p:spPr>
          <a:xfrm>
            <a:off x="3361325" y="235750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^</a:t>
            </a:r>
          </a:p>
        </p:txBody>
      </p:sp>
    </p:spTree>
    <p:extLst>
      <p:ext uri="{BB962C8B-B14F-4D97-AF65-F5344CB8AC3E}">
        <p14:creationId xmlns:p14="http://schemas.microsoft.com/office/powerpoint/2010/main" val="1621272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2AB6-59E1-4F51-42F8-4930769B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drift on charge particle due to curvature in B and grad 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AF0B7-B6DC-BFFB-1880-4A7D88820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81B7E-763A-EA03-1220-7C6ACE5A93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CA147-D0CE-C3B4-D386-C1453A13DE3C}"/>
                  </a:ext>
                </a:extLst>
              </p:cNvPr>
              <p:cNvSpPr txBox="1"/>
              <p:nvPr/>
            </p:nvSpPr>
            <p:spPr>
              <a:xfrm>
                <a:off x="2013812" y="1255447"/>
                <a:ext cx="4704229" cy="106631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𝑐𝑢𝑟𝑣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m:rPr>
                          <m:sty m:val="p"/>
                        </m:rP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𝑞𝑅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1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  <m:r>
                            <m:rPr>
                              <m:nor/>
                            </m:rPr>
                            <a:rPr lang="en-US" b="0" i="0" baseline="-25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/>
                            <m:t>x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  <m:r>
                            <a:rPr lang="en-US" b="1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</m:t>
                          </m:r>
                        </m:num>
                        <m:den>
                          <m:eqArr>
                            <m:eqArr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baseline="-25000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baseline="3000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/>
                          </m:eqArr>
                        </m:den>
                      </m:f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e>
                      </m:d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CA147-D0CE-C3B4-D386-C1453A13D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812" y="1255447"/>
                <a:ext cx="4704229" cy="1066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63AF2C1-9EB5-B897-990E-DE8D96871B6A}"/>
              </a:ext>
            </a:extLst>
          </p:cNvPr>
          <p:cNvSpPr txBox="1"/>
          <p:nvPr/>
        </p:nvSpPr>
        <p:spPr>
          <a:xfrm>
            <a:off x="190499" y="735890"/>
            <a:ext cx="8237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Gradient drift + curvature drift</a:t>
            </a:r>
            <a:r>
              <a:rPr lang="en-US" sz="1600" dirty="0">
                <a:sym typeface="Wingdings" pitchFamily="2" charset="2"/>
              </a:rPr>
              <a:t> in same direction for each species, so they add up 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B4FE8-A16E-471A-5F0A-56499E9C3BB3}"/>
              </a:ext>
            </a:extLst>
          </p:cNvPr>
          <p:cNvSpPr txBox="1"/>
          <p:nvPr/>
        </p:nvSpPr>
        <p:spPr>
          <a:xfrm>
            <a:off x="213544" y="4189363"/>
            <a:ext cx="4565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Suppress the drift </a:t>
            </a:r>
            <a:r>
              <a:rPr lang="en-US" sz="1600" dirty="0">
                <a:sym typeface="Wingdings" pitchFamily="2" charset="2"/>
              </a:rPr>
              <a:t> tokamak configuration 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A87BC-EF0E-E32B-09F6-913730193C31}"/>
              </a:ext>
            </a:extLst>
          </p:cNvPr>
          <p:cNvSpPr txBox="1"/>
          <p:nvPr/>
        </p:nvSpPr>
        <p:spPr>
          <a:xfrm>
            <a:off x="3303401" y="1762412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 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88B7E0-33CC-ABBC-63F5-3183B0F69872}"/>
              </a:ext>
            </a:extLst>
          </p:cNvPr>
          <p:cNvSpPr txBox="1"/>
          <p:nvPr/>
        </p:nvSpPr>
        <p:spPr>
          <a:xfrm>
            <a:off x="5178490" y="1634301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3478D-1DF6-784E-77A5-CDC80A327A79}"/>
              </a:ext>
            </a:extLst>
          </p:cNvPr>
          <p:cNvSpPr txBox="1"/>
          <p:nvPr/>
        </p:nvSpPr>
        <p:spPr>
          <a:xfrm>
            <a:off x="5923958" y="1617453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CCD66296-AB4F-85E0-C177-EBCB4140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926" y="2478783"/>
            <a:ext cx="4392627" cy="25083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6B5546-7884-89BB-86D1-E7919A3C6941}"/>
              </a:ext>
            </a:extLst>
          </p:cNvPr>
          <p:cNvSpPr txBox="1"/>
          <p:nvPr/>
        </p:nvSpPr>
        <p:spPr>
          <a:xfrm>
            <a:off x="7046378" y="2294117"/>
            <a:ext cx="1966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3C46ED-46B2-EC67-BF59-6F01C5421C71}"/>
              </a:ext>
            </a:extLst>
          </p:cNvPr>
          <p:cNvSpPr txBox="1"/>
          <p:nvPr/>
        </p:nvSpPr>
        <p:spPr>
          <a:xfrm>
            <a:off x="8633964" y="384936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AB3ECB-A504-6D33-5A57-BC6D07C01F76}"/>
                  </a:ext>
                </a:extLst>
              </p:cNvPr>
              <p:cNvSpPr txBox="1"/>
              <p:nvPr/>
            </p:nvSpPr>
            <p:spPr>
              <a:xfrm>
                <a:off x="887752" y="3157366"/>
                <a:ext cx="1790426" cy="67499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000" b="0" i="0" dirty="0" smtClean="0"/>
                                <m:t> 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2000" b="1" i="1" baseline="-2500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i="1" baseline="-2500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 baseline="30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AB3ECB-A504-6D33-5A57-BC6D07C01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52" y="3157366"/>
                <a:ext cx="1790426" cy="674993"/>
              </a:xfrm>
              <a:prstGeom prst="rect">
                <a:avLst/>
              </a:prstGeom>
              <a:blipFill>
                <a:blip r:embed="rId4"/>
                <a:stretch>
                  <a:fillRect t="-7407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72FF414-6D9A-BF19-8179-CE4CA1B86BC7}"/>
              </a:ext>
            </a:extLst>
          </p:cNvPr>
          <p:cNvSpPr txBox="1"/>
          <p:nvPr/>
        </p:nvSpPr>
        <p:spPr>
          <a:xfrm>
            <a:off x="213544" y="2644552"/>
            <a:ext cx="4174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Charge separation causes </a:t>
            </a:r>
            <a:r>
              <a:rPr lang="en-US" sz="1600" b="1" dirty="0"/>
              <a:t>E </a:t>
            </a:r>
            <a:r>
              <a:rPr lang="en-US" sz="1600" dirty="0"/>
              <a:t>to be generated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4F9404-3894-A97E-59E1-8F4813E5B4A1}"/>
              </a:ext>
            </a:extLst>
          </p:cNvPr>
          <p:cNvSpPr txBox="1"/>
          <p:nvPr/>
        </p:nvSpPr>
        <p:spPr>
          <a:xfrm>
            <a:off x="7079762" y="4788296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Courtesy: Dr. Cami Collins  </a:t>
            </a:r>
          </a:p>
        </p:txBody>
      </p:sp>
    </p:spTree>
    <p:extLst>
      <p:ext uri="{BB962C8B-B14F-4D97-AF65-F5344CB8AC3E}">
        <p14:creationId xmlns:p14="http://schemas.microsoft.com/office/powerpoint/2010/main" val="3535850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72AB6-59E1-4F51-42F8-4930769B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Tokamak solution: Add poloidal magnetic fields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AF0B7-B6DC-BFFB-1880-4A7D88820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81B7E-763A-EA03-1220-7C6ACE5A93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FFE39106-7866-D222-6EA0-0C6F8E39F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61"/>
          <a:stretch/>
        </p:blipFill>
        <p:spPr>
          <a:xfrm>
            <a:off x="2127379" y="2178202"/>
            <a:ext cx="4889241" cy="2429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D138F9-1F97-F784-5780-80A33347324B}"/>
              </a:ext>
            </a:extLst>
          </p:cNvPr>
          <p:cNvSpPr txBox="1"/>
          <p:nvPr/>
        </p:nvSpPr>
        <p:spPr>
          <a:xfrm>
            <a:off x="494523" y="1414075"/>
            <a:ext cx="5203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Use external coils to produce toroidal magnetic field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4CE6B-21AD-3DA0-F7A5-8F7A53C3EE0C}"/>
              </a:ext>
            </a:extLst>
          </p:cNvPr>
          <p:cNvSpPr txBox="1"/>
          <p:nvPr/>
        </p:nvSpPr>
        <p:spPr>
          <a:xfrm>
            <a:off x="501576" y="1011782"/>
            <a:ext cx="258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Toroidal: long way around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E2305-F760-92DF-6E2E-D5FB7033D466}"/>
              </a:ext>
            </a:extLst>
          </p:cNvPr>
          <p:cNvSpPr txBox="1"/>
          <p:nvPr/>
        </p:nvSpPr>
        <p:spPr>
          <a:xfrm>
            <a:off x="3666045" y="1020657"/>
            <a:ext cx="268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Poloidal : short way around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81430-3B81-1AD8-74C1-2473477AE6C8}"/>
              </a:ext>
            </a:extLst>
          </p:cNvPr>
          <p:cNvSpPr txBox="1"/>
          <p:nvPr/>
        </p:nvSpPr>
        <p:spPr>
          <a:xfrm>
            <a:off x="494523" y="1791476"/>
            <a:ext cx="6726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 Drive toroidal current in plasma to generate a poloidal magnetic field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3F438A-A98F-AC64-E272-A037F5DEE61D}"/>
              </a:ext>
            </a:extLst>
          </p:cNvPr>
          <p:cNvSpPr txBox="1"/>
          <p:nvPr/>
        </p:nvSpPr>
        <p:spPr>
          <a:xfrm>
            <a:off x="7016620" y="4849107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Courtesy: Dr. Cami Collins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C59824-E65C-900E-7B02-D77772FA5DAC}"/>
              </a:ext>
            </a:extLst>
          </p:cNvPr>
          <p:cNvSpPr txBox="1"/>
          <p:nvPr/>
        </p:nvSpPr>
        <p:spPr>
          <a:xfrm>
            <a:off x="-576605" y="635774"/>
            <a:ext cx="8552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IN" sz="1600" dirty="0"/>
              <a:t> Need to twist field lines helically to compensate particle drifts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DC2BD-BAA4-9DFD-BB26-08AE9E318FDB}"/>
              </a:ext>
            </a:extLst>
          </p:cNvPr>
          <p:cNvSpPr txBox="1"/>
          <p:nvPr/>
        </p:nvSpPr>
        <p:spPr>
          <a:xfrm>
            <a:off x="653419" y="4399392"/>
            <a:ext cx="7322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Issues related to driving plasma current + disruption plasma phenomenon a major problem!  </a:t>
            </a:r>
          </a:p>
        </p:txBody>
      </p:sp>
    </p:spTree>
    <p:extLst>
      <p:ext uri="{BB962C8B-B14F-4D97-AF65-F5344CB8AC3E}">
        <p14:creationId xmlns:p14="http://schemas.microsoft.com/office/powerpoint/2010/main" val="75494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D344-D702-61ED-306E-98BCF9CA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546842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Difference between two leading magnetic confinement concepts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FC525-9EF5-93D9-8DEA-69CCD72BB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554-C249-972D-1418-91DD468ED6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5714E96-1549-9671-E834-E185B3666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2" y="903315"/>
            <a:ext cx="27366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dirty="0" err="1">
                <a:ea typeface="ＭＳ Ｐゴシック" charset="0"/>
                <a:cs typeface="ＭＳ Ｐゴシック" charset="0"/>
              </a:rPr>
              <a:t>Tokamak</a:t>
            </a:r>
            <a:r>
              <a:rPr lang="en-US" dirty="0">
                <a:ea typeface="ＭＳ Ｐゴシック" charset="0"/>
                <a:cs typeface="ＭＳ Ｐゴシック" charset="0"/>
              </a:rPr>
              <a:t> (axisymmetric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7" name="Grafik 36" descr="tokamak-cryo.png">
            <a:extLst>
              <a:ext uri="{FF2B5EF4-FFF2-40B4-BE49-F238E27FC236}">
                <a16:creationId xmlns:a16="http://schemas.microsoft.com/office/drawing/2014/main" id="{73773B48-2B06-A9AC-5FE1-66420D715F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5358" y="1143184"/>
            <a:ext cx="4911346" cy="2581314"/>
          </a:xfrm>
          <a:prstGeom prst="rect">
            <a:avLst/>
          </a:prstGeom>
        </p:spPr>
      </p:pic>
      <p:pic>
        <p:nvPicPr>
          <p:cNvPr id="8" name="Grafik 20" descr="stellarator-cryo.png">
            <a:extLst>
              <a:ext uri="{FF2B5EF4-FFF2-40B4-BE49-F238E27FC236}">
                <a16:creationId xmlns:a16="http://schemas.microsoft.com/office/drawing/2014/main" id="{A5066F53-9F92-EE1E-3F98-DE8435EC78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5988" y="1219565"/>
            <a:ext cx="3991472" cy="2244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B0B82F-5759-7369-2DAA-1B1928C0BB50}"/>
              </a:ext>
            </a:extLst>
          </p:cNvPr>
          <p:cNvSpPr txBox="1"/>
          <p:nvPr/>
        </p:nvSpPr>
        <p:spPr>
          <a:xfrm>
            <a:off x="190499" y="3779701"/>
            <a:ext cx="439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 err="1"/>
              <a:t>Toroidal</a:t>
            </a:r>
            <a:r>
              <a:rPr lang="en-GB" sz="1600" dirty="0"/>
              <a:t> Field generated by external coils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 err="1"/>
              <a:t>Poloidal</a:t>
            </a:r>
            <a:r>
              <a:rPr lang="en-GB" sz="1600" dirty="0"/>
              <a:t> field generated by plasma current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/>
              <a:t> Total Field has a twisted field structure</a:t>
            </a:r>
            <a:endParaRPr lang="en-IN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1D46D-8197-C363-62BD-A889144B6C19}"/>
              </a:ext>
            </a:extLst>
          </p:cNvPr>
          <p:cNvSpPr txBox="1"/>
          <p:nvPr/>
        </p:nvSpPr>
        <p:spPr>
          <a:xfrm>
            <a:off x="4809082" y="3849324"/>
            <a:ext cx="449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Twisted  magnetic field is created by external twisted magnetic coils </a:t>
            </a:r>
            <a:endParaRPr lang="en-IN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D9E159-74AE-27FA-2FAA-6E797BE46BF1}"/>
              </a:ext>
            </a:extLst>
          </p:cNvPr>
          <p:cNvSpPr/>
          <p:nvPr/>
        </p:nvSpPr>
        <p:spPr>
          <a:xfrm>
            <a:off x="4917321" y="958840"/>
            <a:ext cx="362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Stellarator (3D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nonaxisymmetric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1400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2547-CC26-F448-B9BC-24B50417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46CC91-0D02-7A54-1C7B-C5C33624D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C215D-A1E8-0500-1B71-3D2297C1AC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06627-848E-844A-298A-C9D197709995}"/>
              </a:ext>
            </a:extLst>
          </p:cNvPr>
          <p:cNvSpPr txBox="1"/>
          <p:nvPr/>
        </p:nvSpPr>
        <p:spPr>
          <a:xfrm>
            <a:off x="349897" y="972442"/>
            <a:ext cx="8019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Charged particles undergo gyromotion about magnetic fields, and are free to move along the magnetic field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8DE00-C659-56B6-E207-6288F33D3949}"/>
              </a:ext>
            </a:extLst>
          </p:cNvPr>
          <p:cNvSpPr txBox="1"/>
          <p:nvPr/>
        </p:nvSpPr>
        <p:spPr>
          <a:xfrm>
            <a:off x="349897" y="1795744"/>
            <a:ext cx="8290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Depending on magnetic field geometry or the presence of other forces like electric fields, particles can drift across field lines (and even leave the system and hit the walls)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AB2C7-895E-BE76-4C9C-8FD60FBAEECB}"/>
              </a:ext>
            </a:extLst>
          </p:cNvPr>
          <p:cNvSpPr txBox="1"/>
          <p:nvPr/>
        </p:nvSpPr>
        <p:spPr>
          <a:xfrm>
            <a:off x="349897" y="2722922"/>
            <a:ext cx="787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Toroidal confinement devices have magnetic fields in both the poloidal and toroidal direction to compensate for these drifts</a:t>
            </a:r>
          </a:p>
        </p:txBody>
      </p:sp>
    </p:spTree>
    <p:extLst>
      <p:ext uri="{BB962C8B-B14F-4D97-AF65-F5344CB8AC3E}">
        <p14:creationId xmlns:p14="http://schemas.microsoft.com/office/powerpoint/2010/main" val="421310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D9DE-AB3F-B713-B66D-B5B98196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F2639-DBFD-8043-C869-22111237D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3145-FFF0-4F5E-8836-5B9C00003C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08B31-3416-1CD2-0FD7-BB2A1875AB3C}"/>
                  </a:ext>
                </a:extLst>
              </p:cNvPr>
              <p:cNvSpPr txBox="1"/>
              <p:nvPr/>
            </p:nvSpPr>
            <p:spPr>
              <a:xfrm>
                <a:off x="190499" y="877078"/>
                <a:ext cx="5081840" cy="4247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Motion of  particle in uniform magnetic field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Magnetic mirrors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Motion of particle in crossed fields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dirty="0"/>
                  <a:t>    -  drift of charged particle in 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B</a:t>
                </a:r>
              </a:p>
              <a:p>
                <a:endParaRPr lang="en-US" dirty="0"/>
              </a:p>
              <a:p>
                <a:r>
                  <a:rPr lang="en-US" dirty="0"/>
                  <a:t>    - drift of charge particle due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</m:oMath>
                </a14:m>
                <a:r>
                  <a:rPr lang="en-US" dirty="0"/>
                  <a:t>B</a:t>
                </a:r>
              </a:p>
              <a:p>
                <a:endParaRPr lang="en-US" dirty="0"/>
              </a:p>
              <a:p>
                <a:r>
                  <a:rPr lang="en-US" dirty="0"/>
                  <a:t>    - drift of charge particle due to curvature in B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Tokamaks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08B31-3416-1CD2-0FD7-BB2A1875A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877078"/>
                <a:ext cx="5081840" cy="4247317"/>
              </a:xfrm>
              <a:prstGeom prst="rect">
                <a:avLst/>
              </a:prstGeom>
              <a:blipFill>
                <a:blip r:embed="rId2"/>
                <a:stretch>
                  <a:fillRect l="-498" t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234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8A0EEF4-49BD-E7FC-634A-ADBBC6FE76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9371F1-D8EA-EE56-117E-E8A9222D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of particles in uniform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EBB6-40BD-A416-71C7-77D664256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AAFD-2D87-BFE2-F9A1-F57BA3D6D03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5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306B-4566-16F8-F652-01220075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of particles in uniform magnetic field – Simple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ED8CE-8E92-2BC7-C5D0-674DBB6F9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4330-7F89-B8D7-07B5-B7B05F3D8F8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E4F901-E29A-67BA-4AD2-F5DD207A3EED}"/>
                  </a:ext>
                </a:extLst>
              </p:cNvPr>
              <p:cNvSpPr txBox="1"/>
              <p:nvPr/>
            </p:nvSpPr>
            <p:spPr>
              <a:xfrm>
                <a:off x="1089016" y="2789862"/>
                <a:ext cx="798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b="1" i="0" baseline="-25000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en-US" dirty="0"/>
                  <a:t> || z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E4F901-E29A-67BA-4AD2-F5DD207A3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16" y="2789862"/>
                <a:ext cx="798617" cy="369332"/>
              </a:xfrm>
              <a:prstGeom prst="rect">
                <a:avLst/>
              </a:prstGeom>
              <a:blipFill>
                <a:blip r:embed="rId2"/>
                <a:stretch>
                  <a:fillRect t="-6667" r="-625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FDADB-9701-5F0C-3D32-6AD61079926F}"/>
                  </a:ext>
                </a:extLst>
              </p:cNvPr>
              <p:cNvSpPr txBox="1"/>
              <p:nvPr/>
            </p:nvSpPr>
            <p:spPr>
              <a:xfrm>
                <a:off x="190499" y="2000135"/>
                <a:ext cx="3488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For electron: charge = -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600" dirty="0"/>
                  <a:t>   mass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FDADB-9701-5F0C-3D32-6AD610799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2000135"/>
                <a:ext cx="3488455" cy="338554"/>
              </a:xfrm>
              <a:prstGeom prst="rect">
                <a:avLst/>
              </a:prstGeom>
              <a:blipFill>
                <a:blip r:embed="rId3"/>
                <a:stretch>
                  <a:fillRect l="-725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D4B71A-A160-0408-C0EB-3166545EB286}"/>
                  </a:ext>
                </a:extLst>
              </p:cNvPr>
              <p:cNvSpPr txBox="1"/>
              <p:nvPr/>
            </p:nvSpPr>
            <p:spPr>
              <a:xfrm>
                <a:off x="1140190" y="3231027"/>
                <a:ext cx="1932388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𝐁𝐬</m:t>
                    </m:r>
                  </m:oMath>
                </a14:m>
                <a:r>
                  <a:rPr lang="en-US" dirty="0"/>
                  <a:t>) 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D4B71A-A160-0408-C0EB-3166545EB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90" y="3231027"/>
                <a:ext cx="1932388" cy="398955"/>
              </a:xfrm>
              <a:prstGeom prst="rect">
                <a:avLst/>
              </a:prstGeom>
              <a:blipFill>
                <a:blip r:embed="rId4"/>
                <a:stretch>
                  <a:fillRect l="-3268" t="-3125" r="-719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87B167-8A77-F0CA-8C77-CB0CFDBE6E54}"/>
                  </a:ext>
                </a:extLst>
              </p:cNvPr>
              <p:cNvSpPr txBox="1"/>
              <p:nvPr/>
            </p:nvSpPr>
            <p:spPr>
              <a:xfrm>
                <a:off x="4389753" y="3494898"/>
                <a:ext cx="1177758" cy="61087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𝑒𝐵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87B167-8A77-F0CA-8C77-CB0CFDBE6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753" y="3494898"/>
                <a:ext cx="1177758" cy="610873"/>
              </a:xfrm>
              <a:prstGeom prst="rect">
                <a:avLst/>
              </a:prstGeom>
              <a:blipFill>
                <a:blip r:embed="rId5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63FB144-A13A-8FE0-BB81-63E5EFE7566D}"/>
              </a:ext>
            </a:extLst>
          </p:cNvPr>
          <p:cNvSpPr txBox="1"/>
          <p:nvPr/>
        </p:nvSpPr>
        <p:spPr>
          <a:xfrm>
            <a:off x="3836097" y="2827942"/>
            <a:ext cx="252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Gyro-frequency or cyclotron  frequency</a:t>
            </a:r>
            <a:r>
              <a:rPr lang="en-US" sz="14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C8E480-E87A-0D1B-7E4A-1ECFD48567A4}"/>
                  </a:ext>
                </a:extLst>
              </p:cNvPr>
              <p:cNvSpPr txBox="1"/>
              <p:nvPr/>
            </p:nvSpPr>
            <p:spPr>
              <a:xfrm>
                <a:off x="1169482" y="3760568"/>
                <a:ext cx="1706493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z</m:t>
                    </m:r>
                  </m:oMath>
                </a14:m>
                <a:r>
                  <a:rPr lang="en-US" dirty="0"/>
                  <a:t>)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C8E480-E87A-0D1B-7E4A-1ECFD4856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82" y="3760568"/>
                <a:ext cx="1706493" cy="398955"/>
              </a:xfrm>
              <a:prstGeom prst="rect">
                <a:avLst/>
              </a:prstGeom>
              <a:blipFill>
                <a:blip r:embed="rId6"/>
                <a:stretch>
                  <a:fillRect l="-6667" t="-3125" r="-7407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50861D11-4D18-CD00-B01C-39DF83C5BCAA}"/>
                  </a:ext>
                </a:extLst>
              </p14:cNvPr>
              <p14:cNvContentPartPr/>
              <p14:nvPr/>
            </p14:nvContentPartPr>
            <p14:xfrm>
              <a:off x="4716515" y="2911115"/>
              <a:ext cx="252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50861D11-4D18-CD00-B01C-39DF83C5BC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12195" y="2906795"/>
                <a:ext cx="1116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4C628A9D-58EC-2329-4B70-9FA0B5F750B9}"/>
              </a:ext>
            </a:extLst>
          </p:cNvPr>
          <p:cNvSpPr txBox="1"/>
          <p:nvPr/>
        </p:nvSpPr>
        <p:spPr>
          <a:xfrm>
            <a:off x="1577064" y="2680070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390AB60-943A-C9B3-3939-4BF75239AB04}"/>
              </a:ext>
            </a:extLst>
          </p:cNvPr>
          <p:cNvSpPr txBox="1"/>
          <p:nvPr/>
        </p:nvSpPr>
        <p:spPr>
          <a:xfrm>
            <a:off x="2398857" y="3661675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EBCC1E9-5669-1011-C821-8B7E6BE53B28}"/>
                  </a:ext>
                </a:extLst>
              </p:cNvPr>
              <p:cNvSpPr txBox="1"/>
              <p:nvPr/>
            </p:nvSpPr>
            <p:spPr>
              <a:xfrm>
                <a:off x="3545767" y="1353409"/>
                <a:ext cx="1851276" cy="27699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𝐅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EBCC1E9-5669-1011-C821-8B7E6BE53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67" y="1353409"/>
                <a:ext cx="1851276" cy="276999"/>
              </a:xfrm>
              <a:prstGeom prst="rect">
                <a:avLst/>
              </a:prstGeom>
              <a:blipFill>
                <a:blip r:embed="rId9"/>
                <a:stretch>
                  <a:fillRect l="-2055" t="-8696" r="-479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>
            <a:extLst>
              <a:ext uri="{FF2B5EF4-FFF2-40B4-BE49-F238E27FC236}">
                <a16:creationId xmlns:a16="http://schemas.microsoft.com/office/drawing/2014/main" id="{109A27AA-32DB-3E34-C0A6-9DFD63CBF05F}"/>
              </a:ext>
            </a:extLst>
          </p:cNvPr>
          <p:cNvSpPr txBox="1"/>
          <p:nvPr/>
        </p:nvSpPr>
        <p:spPr>
          <a:xfrm>
            <a:off x="1971123" y="130441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Lorentz force: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23FD5D1-B42B-9CAC-CB5D-AAD099CD47A0}"/>
                  </a:ext>
                </a:extLst>
              </p:cNvPr>
              <p:cNvSpPr txBox="1"/>
              <p:nvPr/>
            </p:nvSpPr>
            <p:spPr>
              <a:xfrm>
                <a:off x="109714" y="628913"/>
                <a:ext cx="86380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Force experienced by charged particle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/>
                  <a:t>) with velocity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1600" dirty="0"/>
                  <a:t> in presence of electric fields and magnetic field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23FD5D1-B42B-9CAC-CB5D-AAD099CD4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14" y="628913"/>
                <a:ext cx="8638060" cy="584775"/>
              </a:xfrm>
              <a:prstGeom prst="rect">
                <a:avLst/>
              </a:prstGeom>
              <a:blipFill>
                <a:blip r:embed="rId10"/>
                <a:stretch>
                  <a:fillRect l="-294"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xtBox 119">
            <a:extLst>
              <a:ext uri="{FF2B5EF4-FFF2-40B4-BE49-F238E27FC236}">
                <a16:creationId xmlns:a16="http://schemas.microsoft.com/office/drawing/2014/main" id="{19BC9F8B-7DB7-6A37-113A-C2C73E91A985}"/>
              </a:ext>
            </a:extLst>
          </p:cNvPr>
          <p:cNvSpPr txBox="1"/>
          <p:nvPr/>
        </p:nvSpPr>
        <p:spPr>
          <a:xfrm>
            <a:off x="182495" y="2336256"/>
            <a:ext cx="4623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Assuming external magnetic field in z direction:  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9B84CAC-2583-DEB7-8B56-F0E2D6C137AC}"/>
              </a:ext>
            </a:extLst>
          </p:cNvPr>
          <p:cNvCxnSpPr/>
          <p:nvPr/>
        </p:nvCxnSpPr>
        <p:spPr>
          <a:xfrm>
            <a:off x="6324833" y="2995126"/>
            <a:ext cx="21386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129D893-47E8-0E80-3BB5-12F2ECF1775B}"/>
              </a:ext>
            </a:extLst>
          </p:cNvPr>
          <p:cNvSpPr txBox="1"/>
          <p:nvPr/>
        </p:nvSpPr>
        <p:spPr>
          <a:xfrm>
            <a:off x="8062444" y="3021495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C532363F-953E-B319-1540-458E37A20703}"/>
                  </a:ext>
                </a:extLst>
              </p14:cNvPr>
              <p14:cNvContentPartPr/>
              <p14:nvPr/>
            </p14:nvContentPartPr>
            <p14:xfrm>
              <a:off x="6350231" y="2642606"/>
              <a:ext cx="1673640" cy="6969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C532363F-953E-B319-1540-458E37A2070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45911" y="2638286"/>
                <a:ext cx="1682280" cy="705600"/>
              </a:xfrm>
              <a:prstGeom prst="rect">
                <a:avLst/>
              </a:prstGeom>
            </p:spPr>
          </p:pic>
        </mc:Fallback>
      </mc:AlternateContent>
      <p:sp>
        <p:nvSpPr>
          <p:cNvPr id="128" name="Oval 127">
            <a:extLst>
              <a:ext uri="{FF2B5EF4-FFF2-40B4-BE49-F238E27FC236}">
                <a16:creationId xmlns:a16="http://schemas.microsoft.com/office/drawing/2014/main" id="{04CBB0A7-9840-EE9F-1EB1-C13B9A38D321}"/>
              </a:ext>
            </a:extLst>
          </p:cNvPr>
          <p:cNvSpPr/>
          <p:nvPr/>
        </p:nvSpPr>
        <p:spPr>
          <a:xfrm>
            <a:off x="6283953" y="2614544"/>
            <a:ext cx="132555" cy="120532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3057A782-8AEB-48CD-8866-F8323A1CC27D}"/>
                  </a:ext>
                </a:extLst>
              </p14:cNvPr>
              <p14:cNvContentPartPr/>
              <p14:nvPr/>
            </p14:nvContentPartPr>
            <p14:xfrm>
              <a:off x="6541031" y="2806406"/>
              <a:ext cx="82800" cy="9180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3057A782-8AEB-48CD-8866-F8323A1CC27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36711" y="2802086"/>
                <a:ext cx="91440" cy="100440"/>
              </a:xfrm>
              <a:prstGeom prst="rect">
                <a:avLst/>
              </a:prstGeom>
            </p:spPr>
          </p:pic>
        </mc:Fallback>
      </mc:AlternateContent>
      <p:sp>
        <p:nvSpPr>
          <p:cNvPr id="137" name="TextBox 136">
            <a:extLst>
              <a:ext uri="{FF2B5EF4-FFF2-40B4-BE49-F238E27FC236}">
                <a16:creationId xmlns:a16="http://schemas.microsoft.com/office/drawing/2014/main" id="{A771D0FC-D6EB-BE0B-FB4A-E22FA13E9846}"/>
              </a:ext>
            </a:extLst>
          </p:cNvPr>
          <p:cNvSpPr txBox="1"/>
          <p:nvPr/>
        </p:nvSpPr>
        <p:spPr>
          <a:xfrm>
            <a:off x="1808792" y="2765311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E =0 </a:t>
            </a:r>
          </a:p>
        </p:txBody>
      </p:sp>
    </p:spTree>
    <p:extLst>
      <p:ext uri="{BB962C8B-B14F-4D97-AF65-F5344CB8AC3E}">
        <p14:creationId xmlns:p14="http://schemas.microsoft.com/office/powerpoint/2010/main" val="33218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2" grpId="0"/>
      <p:bldP spid="15" grpId="0"/>
      <p:bldP spid="110" grpId="0"/>
      <p:bldP spid="111" grpId="0"/>
      <p:bldP spid="120" grpId="0"/>
      <p:bldP spid="123" grpId="0"/>
      <p:bldP spid="128" grpId="0" animBg="1"/>
      <p:bldP spid="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306B-4566-16F8-F652-01220075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of particles in uniform magnetic field – Simple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ED8CE-8E92-2BC7-C5D0-674DBB6F9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4330-7F89-B8D7-07B5-B7B05F3D8F8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171745-3C22-2AF6-51C3-C35C9760D554}"/>
                  </a:ext>
                </a:extLst>
              </p:cNvPr>
              <p:cNvSpPr txBox="1"/>
              <p:nvPr/>
            </p:nvSpPr>
            <p:spPr>
              <a:xfrm>
                <a:off x="1823320" y="664081"/>
                <a:ext cx="1348703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y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171745-3C22-2AF6-51C3-C35C9760D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20" y="664081"/>
                <a:ext cx="1348703" cy="398955"/>
              </a:xfrm>
              <a:prstGeom prst="rect">
                <a:avLst/>
              </a:prstGeom>
              <a:blipFill>
                <a:blip r:embed="rId2"/>
                <a:stretch>
                  <a:fillRect l="-8411" t="-3125" r="-1869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4CD8AA-272A-57B7-45A1-E3421980151A}"/>
                  </a:ext>
                </a:extLst>
              </p:cNvPr>
              <p:cNvSpPr txBox="1"/>
              <p:nvPr/>
            </p:nvSpPr>
            <p:spPr>
              <a:xfrm>
                <a:off x="1830537" y="1157632"/>
                <a:ext cx="125855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x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4CD8AA-272A-57B7-45A1-E34219801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537" y="1157632"/>
                <a:ext cx="1258550" cy="398955"/>
              </a:xfrm>
              <a:prstGeom prst="rect">
                <a:avLst/>
              </a:prstGeom>
              <a:blipFill>
                <a:blip r:embed="rId3"/>
                <a:stretch>
                  <a:fillRect l="-10000" t="-3125" r="-600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0916A0-9D43-1BEB-A69A-1D733D618D6B}"/>
                  </a:ext>
                </a:extLst>
              </p:cNvPr>
              <p:cNvSpPr txBox="1"/>
              <p:nvPr/>
            </p:nvSpPr>
            <p:spPr>
              <a:xfrm>
                <a:off x="331214" y="674300"/>
                <a:ext cx="1518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direction :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0916A0-9D43-1BEB-A69A-1D733D618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14" y="674300"/>
                <a:ext cx="1518364" cy="369332"/>
              </a:xfrm>
              <a:prstGeom prst="rect">
                <a:avLst/>
              </a:prstGeom>
              <a:blipFill>
                <a:blip r:embed="rId4"/>
                <a:stretch>
                  <a:fillRect t="-10000" r="-330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A9DF0F-4DBD-AF3F-ED8F-B9E4B0096DBB}"/>
                  </a:ext>
                </a:extLst>
              </p:cNvPr>
              <p:cNvSpPr txBox="1"/>
              <p:nvPr/>
            </p:nvSpPr>
            <p:spPr>
              <a:xfrm>
                <a:off x="331214" y="1178339"/>
                <a:ext cx="153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direction :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A9DF0F-4DBD-AF3F-ED8F-B9E4B0096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14" y="1178339"/>
                <a:ext cx="1535164" cy="369332"/>
              </a:xfrm>
              <a:prstGeom prst="rect">
                <a:avLst/>
              </a:prstGeom>
              <a:blipFill>
                <a:blip r:embed="rId5"/>
                <a:stretch>
                  <a:fillRect t="-6667" r="-245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D88C14-CACA-6641-BDD1-DB1649942A47}"/>
                  </a:ext>
                </a:extLst>
              </p:cNvPr>
              <p:cNvSpPr txBox="1"/>
              <p:nvPr/>
            </p:nvSpPr>
            <p:spPr>
              <a:xfrm rot="10800000">
                <a:off x="3149168" y="697233"/>
                <a:ext cx="631484" cy="884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D88C14-CACA-6641-BDD1-DB1649942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3149168" y="697233"/>
                <a:ext cx="631484" cy="884281"/>
              </a:xfrm>
              <a:prstGeom prst="rect">
                <a:avLst/>
              </a:prstGeom>
              <a:blipFill>
                <a:blip r:embed="rId6"/>
                <a:stretch>
                  <a:fillRect l="-188000" t="-323944" r="-242000" b="-2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E594A6-2732-4582-31D4-060ED470BFCD}"/>
              </a:ext>
            </a:extLst>
          </p:cNvPr>
          <p:cNvCxnSpPr>
            <a:cxnSpLocks/>
          </p:cNvCxnSpPr>
          <p:nvPr/>
        </p:nvCxnSpPr>
        <p:spPr>
          <a:xfrm>
            <a:off x="3729655" y="1108336"/>
            <a:ext cx="73159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73C4EC-AA63-D537-BD03-EAEC2402D017}"/>
              </a:ext>
            </a:extLst>
          </p:cNvPr>
          <p:cNvSpPr txBox="1"/>
          <p:nvPr/>
        </p:nvSpPr>
        <p:spPr>
          <a:xfrm>
            <a:off x="4461252" y="92367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coupled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FEC4671-6C51-A604-548B-504C63B1691B}"/>
              </a:ext>
            </a:extLst>
          </p:cNvPr>
          <p:cNvCxnSpPr>
            <a:cxnSpLocks/>
          </p:cNvCxnSpPr>
          <p:nvPr/>
        </p:nvCxnSpPr>
        <p:spPr>
          <a:xfrm>
            <a:off x="7038363" y="837985"/>
            <a:ext cx="0" cy="1747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7AA5B5-9374-2F8D-F0E4-4AFCB5C2F54C}"/>
              </a:ext>
            </a:extLst>
          </p:cNvPr>
          <p:cNvCxnSpPr>
            <a:cxnSpLocks/>
          </p:cNvCxnSpPr>
          <p:nvPr/>
        </p:nvCxnSpPr>
        <p:spPr>
          <a:xfrm flipV="1">
            <a:off x="5938969" y="1682814"/>
            <a:ext cx="2204191" cy="29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24F6C74-BEC2-9FDC-4FD8-9CAD14206778}"/>
              </a:ext>
            </a:extLst>
          </p:cNvPr>
          <p:cNvSpPr txBox="1"/>
          <p:nvPr/>
        </p:nvSpPr>
        <p:spPr>
          <a:xfrm>
            <a:off x="7879167" y="167994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D9D970-DEB9-BA3D-801C-1F6F1793A2A7}"/>
              </a:ext>
            </a:extLst>
          </p:cNvPr>
          <p:cNvSpPr txBox="1"/>
          <p:nvPr/>
        </p:nvSpPr>
        <p:spPr>
          <a:xfrm>
            <a:off x="6659097" y="577832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55BCC3B-6AFF-1701-73F5-7661321B344D}"/>
                  </a:ext>
                </a:extLst>
              </p:cNvPr>
              <p:cNvSpPr txBox="1"/>
              <p:nvPr/>
            </p:nvSpPr>
            <p:spPr>
              <a:xfrm>
                <a:off x="488703" y="2821143"/>
                <a:ext cx="2303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cos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55BCC3B-6AFF-1701-73F5-7661321B3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03" y="2821143"/>
                <a:ext cx="2303451" cy="369332"/>
              </a:xfrm>
              <a:prstGeom prst="rect">
                <a:avLst/>
              </a:prstGeom>
              <a:blipFill>
                <a:blip r:embed="rId7"/>
                <a:stretch>
                  <a:fillRect t="-10000" r="-164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EBDACB9-4C91-30D3-DBD4-B4E65AA1E2B9}"/>
                  </a:ext>
                </a:extLst>
              </p:cNvPr>
              <p:cNvSpPr txBox="1"/>
              <p:nvPr/>
            </p:nvSpPr>
            <p:spPr>
              <a:xfrm>
                <a:off x="2912260" y="2796178"/>
                <a:ext cx="24847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= +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sin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EBDACB9-4C91-30D3-DBD4-B4E65AA1E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260" y="2796178"/>
                <a:ext cx="2484783" cy="369332"/>
              </a:xfrm>
              <a:prstGeom prst="rect">
                <a:avLst/>
              </a:prstGeom>
              <a:blipFill>
                <a:blip r:embed="rId8"/>
                <a:stretch>
                  <a:fillRect t="-10000" r="-153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55CCA3D-D3AE-2A6F-4DF5-CE0F1F53C215}"/>
                  </a:ext>
                </a:extLst>
              </p:cNvPr>
              <p:cNvSpPr txBox="1"/>
              <p:nvPr/>
            </p:nvSpPr>
            <p:spPr>
              <a:xfrm>
                <a:off x="488703" y="3377029"/>
                <a:ext cx="25468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where: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30000" dirty="0"/>
                  <a:t>2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x </a:t>
                </a:r>
                <a:r>
                  <a:rPr lang="en-US" baseline="30000" dirty="0"/>
                  <a:t>2</a:t>
                </a:r>
                <a:r>
                  <a:rPr lang="en-US" dirty="0"/>
                  <a:t> +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y 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55CCA3D-D3AE-2A6F-4DF5-CE0F1F53C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03" y="3377029"/>
                <a:ext cx="2546851" cy="369332"/>
              </a:xfrm>
              <a:prstGeom prst="rect">
                <a:avLst/>
              </a:prstGeom>
              <a:blipFill>
                <a:blip r:embed="rId9"/>
                <a:stretch>
                  <a:fillRect l="-1980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Oval 83">
            <a:extLst>
              <a:ext uri="{FF2B5EF4-FFF2-40B4-BE49-F238E27FC236}">
                <a16:creationId xmlns:a16="http://schemas.microsoft.com/office/drawing/2014/main" id="{7212B21D-4FE2-BA62-747B-6BEDCC4CB8DF}"/>
              </a:ext>
            </a:extLst>
          </p:cNvPr>
          <p:cNvSpPr/>
          <p:nvPr/>
        </p:nvSpPr>
        <p:spPr>
          <a:xfrm>
            <a:off x="6981880" y="1027464"/>
            <a:ext cx="132555" cy="12053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FA3DC10-4746-8489-02AF-A1FA7D0DA93F}"/>
              </a:ext>
            </a:extLst>
          </p:cNvPr>
          <p:cNvSpPr/>
          <p:nvPr/>
        </p:nvSpPr>
        <p:spPr>
          <a:xfrm>
            <a:off x="7613018" y="1637094"/>
            <a:ext cx="132555" cy="12053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50861D11-4D18-CD00-B01C-39DF83C5BCAA}"/>
                  </a:ext>
                </a:extLst>
              </p14:cNvPr>
              <p14:cNvContentPartPr/>
              <p14:nvPr/>
            </p14:nvContentPartPr>
            <p14:xfrm>
              <a:off x="4716515" y="2911115"/>
              <a:ext cx="252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50861D11-4D18-CD00-B01C-39DF83C5BC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12195" y="2906795"/>
                <a:ext cx="1116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988FEA9-4514-4181-FB9B-3397EFA10727}"/>
                  </a:ext>
                </a:extLst>
              </p:cNvPr>
              <p:cNvSpPr txBox="1"/>
              <p:nvPr/>
            </p:nvSpPr>
            <p:spPr>
              <a:xfrm>
                <a:off x="331214" y="1642415"/>
                <a:ext cx="1517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direction : </a:t>
                </a: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988FEA9-4514-4181-FB9B-3397EFA10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14" y="1642415"/>
                <a:ext cx="1517531" cy="369332"/>
              </a:xfrm>
              <a:prstGeom prst="rect">
                <a:avLst/>
              </a:prstGeom>
              <a:blipFill>
                <a:blip r:embed="rId12"/>
                <a:stretch>
                  <a:fillRect t="-6667" r="-24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EDC056-0F8D-9A16-9CA1-3D641F2D1EEF}"/>
                  </a:ext>
                </a:extLst>
              </p:cNvPr>
              <p:cNvSpPr txBox="1"/>
              <p:nvPr/>
            </p:nvSpPr>
            <p:spPr>
              <a:xfrm>
                <a:off x="1830537" y="1612792"/>
                <a:ext cx="75713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EDC056-0F8D-9A16-9CA1-3D641F2D1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537" y="1612792"/>
                <a:ext cx="757130" cy="398955"/>
              </a:xfrm>
              <a:prstGeom prst="rect">
                <a:avLst/>
              </a:prstGeom>
              <a:blipFill>
                <a:blip r:embed="rId13"/>
                <a:stretch>
                  <a:fillRect l="-16667" t="-3125" r="-1000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" name="Graphic 104" descr="Back outline">
            <a:extLst>
              <a:ext uri="{FF2B5EF4-FFF2-40B4-BE49-F238E27FC236}">
                <a16:creationId xmlns:a16="http://schemas.microsoft.com/office/drawing/2014/main" id="{6278E143-5B53-73AB-3AC5-3A75466874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58923">
            <a:off x="7162889" y="661690"/>
            <a:ext cx="900255" cy="963218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C1E99016-5F50-706F-6FEB-FCB31EB196F0}"/>
              </a:ext>
            </a:extLst>
          </p:cNvPr>
          <p:cNvSpPr/>
          <p:nvPr/>
        </p:nvSpPr>
        <p:spPr>
          <a:xfrm>
            <a:off x="6469457" y="1108337"/>
            <a:ext cx="1157402" cy="11432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BD64FB92-4C42-36BA-36DB-F547D82533A2}"/>
                  </a:ext>
                </a:extLst>
              </p:cNvPr>
              <p:cNvSpPr txBox="1"/>
              <p:nvPr/>
            </p:nvSpPr>
            <p:spPr>
              <a:xfrm>
                <a:off x="3663603" y="2794536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BD64FB92-4C42-36BA-36DB-F547D8253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603" y="2794536"/>
                <a:ext cx="324128" cy="362984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608A47D-FE25-84A3-097A-F0ED00994548}"/>
                  </a:ext>
                </a:extLst>
              </p:cNvPr>
              <p:cNvSpPr txBox="1"/>
              <p:nvPr/>
            </p:nvSpPr>
            <p:spPr>
              <a:xfrm>
                <a:off x="1050796" y="2827491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608A47D-FE25-84A3-097A-F0ED00994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96" y="2827491"/>
                <a:ext cx="324128" cy="362984"/>
              </a:xfrm>
              <a:prstGeom prst="rect">
                <a:avLst/>
              </a:prstGeom>
              <a:blipFill>
                <a:blip r:embed="rId1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112F8F-1A6E-EE08-366C-5669720E4F51}"/>
                  </a:ext>
                </a:extLst>
              </p:cNvPr>
              <p:cNvSpPr txBox="1"/>
              <p:nvPr/>
            </p:nvSpPr>
            <p:spPr>
              <a:xfrm>
                <a:off x="2687253" y="3830077"/>
                <a:ext cx="18847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t =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=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112F8F-1A6E-EE08-366C-5669720E4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253" y="3830077"/>
                <a:ext cx="1884747" cy="369332"/>
              </a:xfrm>
              <a:prstGeom prst="rect">
                <a:avLst/>
              </a:prstGeom>
              <a:blipFill>
                <a:blip r:embed="rId18"/>
                <a:stretch>
                  <a:fillRect l="-268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DEB727-CA28-3717-59BF-900E33F2848A}"/>
                  </a:ext>
                </a:extLst>
              </p:cNvPr>
              <p:cNvSpPr txBox="1"/>
              <p:nvPr/>
            </p:nvSpPr>
            <p:spPr>
              <a:xfrm>
                <a:off x="4333794" y="3796066"/>
                <a:ext cx="476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DEB727-CA28-3717-59BF-900E33F28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794" y="3796066"/>
                <a:ext cx="476412" cy="369332"/>
              </a:xfrm>
              <a:prstGeom prst="rect">
                <a:avLst/>
              </a:prstGeom>
              <a:blipFill>
                <a:blip r:embed="rId19"/>
                <a:stretch>
                  <a:fillRect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7EB1D4-1087-D465-6B31-FA287C28A343}"/>
                  </a:ext>
                </a:extLst>
              </p:cNvPr>
              <p:cNvSpPr txBox="1"/>
              <p:nvPr/>
            </p:nvSpPr>
            <p:spPr>
              <a:xfrm>
                <a:off x="2648966" y="4258480"/>
                <a:ext cx="2302105" cy="484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at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=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en-US" dirty="0"/>
                  <a:t>  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7EB1D4-1087-D465-6B31-FA287C28A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966" y="4258480"/>
                <a:ext cx="2302105" cy="484941"/>
              </a:xfrm>
              <a:prstGeom prst="rect">
                <a:avLst/>
              </a:prstGeom>
              <a:blipFill>
                <a:blip r:embed="rId20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BE8443-A733-A9E0-80CF-117E84934184}"/>
                  </a:ext>
                </a:extLst>
              </p:cNvPr>
              <p:cNvSpPr txBox="1"/>
              <p:nvPr/>
            </p:nvSpPr>
            <p:spPr>
              <a:xfrm>
                <a:off x="4778058" y="3830077"/>
                <a:ext cx="802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BE8443-A733-A9E0-80CF-117E84934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058" y="3830077"/>
                <a:ext cx="802592" cy="369332"/>
              </a:xfrm>
              <a:prstGeom prst="rect">
                <a:avLst/>
              </a:prstGeom>
              <a:blipFill>
                <a:blip r:embed="rId21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52A307-EA21-A9F5-D504-84FC9E8DD8CA}"/>
                  </a:ext>
                </a:extLst>
              </p:cNvPr>
              <p:cNvSpPr txBox="1"/>
              <p:nvPr/>
            </p:nvSpPr>
            <p:spPr>
              <a:xfrm>
                <a:off x="4792164" y="4258480"/>
                <a:ext cx="9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=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52A307-EA21-A9F5-D504-84FC9E8DD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164" y="4258480"/>
                <a:ext cx="955198" cy="369332"/>
              </a:xfrm>
              <a:prstGeom prst="rect">
                <a:avLst/>
              </a:prstGeom>
              <a:blipFill>
                <a:blip r:embed="rId2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645F94-D634-2CE7-3743-B8FC857458E4}"/>
                  </a:ext>
                </a:extLst>
              </p:cNvPr>
              <p:cNvSpPr txBox="1"/>
              <p:nvPr/>
            </p:nvSpPr>
            <p:spPr>
              <a:xfrm>
                <a:off x="972225" y="2213852"/>
                <a:ext cx="1487587" cy="39895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x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645F94-D634-2CE7-3743-B8FC85745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25" y="2213852"/>
                <a:ext cx="1487587" cy="398955"/>
              </a:xfrm>
              <a:prstGeom prst="rect">
                <a:avLst/>
              </a:prstGeom>
              <a:blipFill>
                <a:blip r:embed="rId23"/>
                <a:stretch>
                  <a:fillRect l="-7627" t="-6250" r="-169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3F196C-1E65-9CF4-2C1E-B0FA898E09C0}"/>
                  </a:ext>
                </a:extLst>
              </p:cNvPr>
              <p:cNvSpPr txBox="1"/>
              <p:nvPr/>
            </p:nvSpPr>
            <p:spPr>
              <a:xfrm>
                <a:off x="2918399" y="2192783"/>
                <a:ext cx="1490408" cy="39895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y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3F196C-1E65-9CF4-2C1E-B0FA898E0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399" y="2192783"/>
                <a:ext cx="1490408" cy="398955"/>
              </a:xfrm>
              <a:prstGeom prst="rect">
                <a:avLst/>
              </a:prstGeom>
              <a:blipFill>
                <a:blip r:embed="rId24"/>
                <a:stretch>
                  <a:fillRect l="-7563" t="-3030" r="-84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EC1068-C609-BC9D-4CD7-1BBC977E3DD7}"/>
                  </a:ext>
                </a:extLst>
              </p:cNvPr>
              <p:cNvSpPr txBox="1"/>
              <p:nvPr/>
            </p:nvSpPr>
            <p:spPr>
              <a:xfrm>
                <a:off x="1316300" y="3339755"/>
                <a:ext cx="324128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EC1068-C609-BC9D-4CD7-1BBC977E3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00" y="3339755"/>
                <a:ext cx="324128" cy="362984"/>
              </a:xfrm>
              <a:prstGeom prst="rect">
                <a:avLst/>
              </a:prstGeom>
              <a:blipFill>
                <a:blip r:embed="rId2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4D26E37-2865-BC66-C3E8-D38BD12E0615}"/>
                  </a:ext>
                </a:extLst>
              </p:cNvPr>
              <p:cNvSpPr txBox="1"/>
              <p:nvPr/>
            </p:nvSpPr>
            <p:spPr>
              <a:xfrm>
                <a:off x="579362" y="3881691"/>
                <a:ext cx="18635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assume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4D26E37-2865-BC66-C3E8-D38BD12E0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62" y="3881691"/>
                <a:ext cx="1863546" cy="369332"/>
              </a:xfrm>
              <a:prstGeom prst="rect">
                <a:avLst/>
              </a:prstGeom>
              <a:blipFill>
                <a:blip r:embed="rId2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89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1" grpId="0"/>
      <p:bldP spid="24" grpId="0"/>
      <p:bldP spid="43" grpId="0"/>
      <p:bldP spid="44" grpId="0"/>
      <p:bldP spid="45" grpId="0"/>
      <p:bldP spid="46" grpId="0"/>
      <p:bldP spid="47" grpId="0"/>
      <p:bldP spid="84" grpId="0" animBg="1"/>
      <p:bldP spid="86" grpId="0" animBg="1"/>
      <p:bldP spid="102" grpId="0"/>
      <p:bldP spid="103" grpId="0"/>
      <p:bldP spid="106" grpId="0" animBg="1"/>
      <p:bldP spid="114" grpId="0"/>
      <p:bldP spid="115" grpId="0"/>
      <p:bldP spid="4" grpId="0"/>
      <p:bldP spid="10" grpId="0"/>
      <p:bldP spid="16" grpId="0"/>
      <p:bldP spid="17" grpId="0"/>
      <p:bldP spid="20" grpId="0"/>
      <p:bldP spid="25" grpId="0" animBg="1"/>
      <p:bldP spid="26" grpId="0" animBg="1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306B-4566-16F8-F652-01220075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of particles in uniform magnetic field – Simple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ED8CE-8E92-2BC7-C5D0-674DBB6F9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4330-7F89-B8D7-07B5-B7B05F3D8F8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SULI Introductory Lecture on Plasma Physics -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FDADB-9701-5F0C-3D32-6AD61079926F}"/>
                  </a:ext>
                </a:extLst>
              </p:cNvPr>
              <p:cNvSpPr txBox="1"/>
              <p:nvPr/>
            </p:nvSpPr>
            <p:spPr>
              <a:xfrm>
                <a:off x="331214" y="697619"/>
                <a:ext cx="3178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For ions: charge =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600" dirty="0"/>
                  <a:t>   mass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600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6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FDADB-9701-5F0C-3D32-6AD610799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14" y="697619"/>
                <a:ext cx="3178884" cy="338554"/>
              </a:xfrm>
              <a:prstGeom prst="rect">
                <a:avLst/>
              </a:prstGeom>
              <a:blipFill>
                <a:blip r:embed="rId2"/>
                <a:stretch>
                  <a:fillRect l="-794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D4B71A-A160-0408-C0EB-3166545EB286}"/>
                  </a:ext>
                </a:extLst>
              </p:cNvPr>
              <p:cNvSpPr txBox="1"/>
              <p:nvPr/>
            </p:nvSpPr>
            <p:spPr>
              <a:xfrm>
                <a:off x="755680" y="1165719"/>
                <a:ext cx="1845698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𝐁𝐬</m:t>
                    </m:r>
                  </m:oMath>
                </a14:m>
                <a:r>
                  <a:rPr lang="en-US" dirty="0"/>
                  <a:t>) 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D4B71A-A160-0408-C0EB-3166545EB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80" y="1165719"/>
                <a:ext cx="1845698" cy="398955"/>
              </a:xfrm>
              <a:prstGeom prst="rect">
                <a:avLst/>
              </a:prstGeom>
              <a:blipFill>
                <a:blip r:embed="rId3"/>
                <a:stretch>
                  <a:fillRect l="-3425" r="-6849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87B167-8A77-F0CA-8C77-CB0CFDBE6E54}"/>
                  </a:ext>
                </a:extLst>
              </p:cNvPr>
              <p:cNvSpPr txBox="1"/>
              <p:nvPr/>
            </p:nvSpPr>
            <p:spPr>
              <a:xfrm>
                <a:off x="4128140" y="1468817"/>
                <a:ext cx="1225848" cy="61087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baseline="-250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𝑒𝐵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87B167-8A77-F0CA-8C77-CB0CFDBE6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140" y="1468817"/>
                <a:ext cx="1225848" cy="610873"/>
              </a:xfrm>
              <a:prstGeom prst="rect">
                <a:avLst/>
              </a:prstGeom>
              <a:blipFill>
                <a:blip r:embed="rId4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63FB144-A13A-8FE0-BB81-63E5EFE7566D}"/>
              </a:ext>
            </a:extLst>
          </p:cNvPr>
          <p:cNvSpPr txBox="1"/>
          <p:nvPr/>
        </p:nvSpPr>
        <p:spPr>
          <a:xfrm>
            <a:off x="3678264" y="1160314"/>
            <a:ext cx="2324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Gyro-frequency for 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171745-3C22-2AF6-51C3-C35C9760D554}"/>
                  </a:ext>
                </a:extLst>
              </p:cNvPr>
              <p:cNvSpPr txBox="1"/>
              <p:nvPr/>
            </p:nvSpPr>
            <p:spPr>
              <a:xfrm>
                <a:off x="1823320" y="2443606"/>
                <a:ext cx="130414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y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171745-3C22-2AF6-51C3-C35C9760D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320" y="2443606"/>
                <a:ext cx="1304140" cy="398955"/>
              </a:xfrm>
              <a:prstGeom prst="rect">
                <a:avLst/>
              </a:prstGeom>
              <a:blipFill>
                <a:blip r:embed="rId5"/>
                <a:stretch>
                  <a:fillRect l="-8654" t="-3125" r="-192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4CD8AA-272A-57B7-45A1-E3421980151A}"/>
                  </a:ext>
                </a:extLst>
              </p:cNvPr>
              <p:cNvSpPr txBox="1"/>
              <p:nvPr/>
            </p:nvSpPr>
            <p:spPr>
              <a:xfrm>
                <a:off x="1830537" y="2937157"/>
                <a:ext cx="1396985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-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4CD8AA-272A-57B7-45A1-E34219801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537" y="2937157"/>
                <a:ext cx="1396985" cy="398955"/>
              </a:xfrm>
              <a:prstGeom prst="rect">
                <a:avLst/>
              </a:prstGeom>
              <a:blipFill>
                <a:blip r:embed="rId6"/>
                <a:stretch>
                  <a:fillRect l="-9091" t="-31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C8E480-E87A-0D1B-7E4A-1ECFD48567A4}"/>
                  </a:ext>
                </a:extLst>
              </p:cNvPr>
              <p:cNvSpPr txBox="1"/>
              <p:nvPr/>
            </p:nvSpPr>
            <p:spPr>
              <a:xfrm>
                <a:off x="723095" y="1834030"/>
                <a:ext cx="1622624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x z)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C8E480-E87A-0D1B-7E4A-1ECFD4856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95" y="1834030"/>
                <a:ext cx="1622624" cy="398955"/>
              </a:xfrm>
              <a:prstGeom prst="rect">
                <a:avLst/>
              </a:prstGeom>
              <a:blipFill>
                <a:blip r:embed="rId7"/>
                <a:stretch>
                  <a:fillRect l="-7813" t="-3125" r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A0916A0-9D43-1BEB-A69A-1D733D618D6B}"/>
              </a:ext>
            </a:extLst>
          </p:cNvPr>
          <p:cNvSpPr txBox="1"/>
          <p:nvPr/>
        </p:nvSpPr>
        <p:spPr>
          <a:xfrm>
            <a:off x="331214" y="245382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x direction 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A9DF0F-4DBD-AF3F-ED8F-B9E4B0096DBB}"/>
              </a:ext>
            </a:extLst>
          </p:cNvPr>
          <p:cNvSpPr txBox="1"/>
          <p:nvPr/>
        </p:nvSpPr>
        <p:spPr>
          <a:xfrm>
            <a:off x="331214" y="295786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y direction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D88C14-CACA-6641-BDD1-DB1649942A47}"/>
                  </a:ext>
                </a:extLst>
              </p:cNvPr>
              <p:cNvSpPr txBox="1"/>
              <p:nvPr/>
            </p:nvSpPr>
            <p:spPr>
              <a:xfrm rot="10800000">
                <a:off x="3149168" y="2476758"/>
                <a:ext cx="631484" cy="8842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D88C14-CACA-6641-BDD1-DB1649942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3149168" y="2476758"/>
                <a:ext cx="631484" cy="884281"/>
              </a:xfrm>
              <a:prstGeom prst="rect">
                <a:avLst/>
              </a:prstGeom>
              <a:blipFill>
                <a:blip r:embed="rId8"/>
                <a:stretch>
                  <a:fillRect l="-188000" t="-323944" r="-242000" b="-2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E594A6-2732-4582-31D4-060ED470BFCD}"/>
              </a:ext>
            </a:extLst>
          </p:cNvPr>
          <p:cNvCxnSpPr>
            <a:cxnSpLocks/>
          </p:cNvCxnSpPr>
          <p:nvPr/>
        </p:nvCxnSpPr>
        <p:spPr>
          <a:xfrm>
            <a:off x="3729655" y="2887861"/>
            <a:ext cx="73159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73C4EC-AA63-D537-BD03-EAEC2402D017}"/>
              </a:ext>
            </a:extLst>
          </p:cNvPr>
          <p:cNvSpPr txBox="1"/>
          <p:nvPr/>
        </p:nvSpPr>
        <p:spPr>
          <a:xfrm>
            <a:off x="4461252" y="2703196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coupled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55BCC3B-6AFF-1701-73F5-7661321B344D}"/>
                  </a:ext>
                </a:extLst>
              </p:cNvPr>
              <p:cNvSpPr txBox="1"/>
              <p:nvPr/>
            </p:nvSpPr>
            <p:spPr>
              <a:xfrm>
                <a:off x="474224" y="3982218"/>
                <a:ext cx="2450351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x</a:t>
                </a:r>
                <a:r>
                  <a:rPr lang="en-US" dirty="0"/>
                  <a:t> = v</a:t>
                </a:r>
                <a14:m>
                  <m:oMath xmlns:m="http://schemas.openxmlformats.org/officeDocument/2006/math"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cos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55BCC3B-6AFF-1701-73F5-7661321B3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24" y="3982218"/>
                <a:ext cx="2450351" cy="369332"/>
              </a:xfrm>
              <a:prstGeom prst="rect">
                <a:avLst/>
              </a:prstGeom>
              <a:blipFill>
                <a:blip r:embed="rId9"/>
                <a:stretch>
                  <a:fillRect t="-6667" r="-103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EBDACB9-4C91-30D3-DBD4-B4E65AA1E2B9}"/>
                  </a:ext>
                </a:extLst>
              </p:cNvPr>
              <p:cNvSpPr txBox="1"/>
              <p:nvPr/>
            </p:nvSpPr>
            <p:spPr>
              <a:xfrm>
                <a:off x="3127460" y="3973248"/>
                <a:ext cx="2638223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-25000" dirty="0"/>
                  <a:t>y</a:t>
                </a:r>
                <a:r>
                  <a:rPr lang="en-US" dirty="0"/>
                  <a:t> = -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sin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EBDACB9-4C91-30D3-DBD4-B4E65AA1E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460" y="3973248"/>
                <a:ext cx="2638223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50861D11-4D18-CD00-B01C-39DF83C5BCAA}"/>
                  </a:ext>
                </a:extLst>
              </p14:cNvPr>
              <p14:cNvContentPartPr/>
              <p14:nvPr/>
            </p14:nvContentPartPr>
            <p14:xfrm>
              <a:off x="4716515" y="2911115"/>
              <a:ext cx="252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50861D11-4D18-CD00-B01C-39DF83C5BCA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12195" y="2906795"/>
                <a:ext cx="1116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7988FEA9-4514-4181-FB9B-3397EFA10727}"/>
              </a:ext>
            </a:extLst>
          </p:cNvPr>
          <p:cNvSpPr txBox="1"/>
          <p:nvPr/>
        </p:nvSpPr>
        <p:spPr>
          <a:xfrm>
            <a:off x="331214" y="3421940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z direction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EDC056-0F8D-9A16-9CA1-3D641F2D1EEF}"/>
                  </a:ext>
                </a:extLst>
              </p:cNvPr>
              <p:cNvSpPr txBox="1"/>
              <p:nvPr/>
            </p:nvSpPr>
            <p:spPr>
              <a:xfrm>
                <a:off x="1830537" y="3392317"/>
                <a:ext cx="757130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EDC056-0F8D-9A16-9CA1-3D641F2D1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537" y="3392317"/>
                <a:ext cx="757130" cy="398955"/>
              </a:xfrm>
              <a:prstGeom prst="rect">
                <a:avLst/>
              </a:prstGeom>
              <a:blipFill>
                <a:blip r:embed="rId13"/>
                <a:stretch>
                  <a:fillRect l="-16667" r="-1000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2B5ED1-2E08-69F5-7252-7655E03ED1D2}"/>
              </a:ext>
            </a:extLst>
          </p:cNvPr>
          <p:cNvCxnSpPr>
            <a:cxnSpLocks/>
          </p:cNvCxnSpPr>
          <p:nvPr/>
        </p:nvCxnSpPr>
        <p:spPr>
          <a:xfrm>
            <a:off x="7038363" y="837985"/>
            <a:ext cx="0" cy="1747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51412C-873E-4534-95DC-3D692BA90A03}"/>
              </a:ext>
            </a:extLst>
          </p:cNvPr>
          <p:cNvCxnSpPr>
            <a:cxnSpLocks/>
          </p:cNvCxnSpPr>
          <p:nvPr/>
        </p:nvCxnSpPr>
        <p:spPr>
          <a:xfrm flipV="1">
            <a:off x="5938969" y="1682814"/>
            <a:ext cx="2204191" cy="29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F42E40-293E-FCC6-C99C-279C0AB1D1EB}"/>
              </a:ext>
            </a:extLst>
          </p:cNvPr>
          <p:cNvSpPr txBox="1"/>
          <p:nvPr/>
        </p:nvSpPr>
        <p:spPr>
          <a:xfrm>
            <a:off x="7879167" y="167994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24A7A-221A-2385-70D1-7A6A91172B9A}"/>
              </a:ext>
            </a:extLst>
          </p:cNvPr>
          <p:cNvSpPr txBox="1"/>
          <p:nvPr/>
        </p:nvSpPr>
        <p:spPr>
          <a:xfrm>
            <a:off x="6659097" y="577832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C382FD-1A88-CAE9-435F-DAE9C03ADCFC}"/>
              </a:ext>
            </a:extLst>
          </p:cNvPr>
          <p:cNvSpPr/>
          <p:nvPr/>
        </p:nvSpPr>
        <p:spPr>
          <a:xfrm>
            <a:off x="7613018" y="1637094"/>
            <a:ext cx="132555" cy="12053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phic 25" descr="Back outline">
            <a:extLst>
              <a:ext uri="{FF2B5EF4-FFF2-40B4-BE49-F238E27FC236}">
                <a16:creationId xmlns:a16="http://schemas.microsoft.com/office/drawing/2014/main" id="{F168DAAB-DA32-C29C-20AA-DC043B0ABF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282261" flipH="1">
            <a:off x="7411226" y="1743243"/>
            <a:ext cx="733593" cy="106206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DFBD9225-61E0-7197-1B56-638684A2E962}"/>
              </a:ext>
            </a:extLst>
          </p:cNvPr>
          <p:cNvSpPr/>
          <p:nvPr/>
        </p:nvSpPr>
        <p:spPr>
          <a:xfrm>
            <a:off x="6469457" y="1108337"/>
            <a:ext cx="1157402" cy="11432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0CE8F5-8A20-875B-1FE8-2AD5BF11545E}"/>
              </a:ext>
            </a:extLst>
          </p:cNvPr>
          <p:cNvSpPr/>
          <p:nvPr/>
        </p:nvSpPr>
        <p:spPr>
          <a:xfrm>
            <a:off x="6981880" y="2175784"/>
            <a:ext cx="132555" cy="12053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C166DF-142C-BEF6-2206-D5F955675D8E}"/>
              </a:ext>
            </a:extLst>
          </p:cNvPr>
          <p:cNvSpPr txBox="1"/>
          <p:nvPr/>
        </p:nvSpPr>
        <p:spPr>
          <a:xfrm>
            <a:off x="3875032" y="4456482"/>
            <a:ext cx="346441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Taking into account the charge of particle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4D55F5F-25B7-7B5E-ABCF-D2BFA0C37F04}"/>
              </a:ext>
            </a:extLst>
          </p:cNvPr>
          <p:cNvSpPr/>
          <p:nvPr/>
        </p:nvSpPr>
        <p:spPr>
          <a:xfrm>
            <a:off x="3678264" y="4040752"/>
            <a:ext cx="196768" cy="284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F40385-5DC2-9835-A4AD-5C9376D50E82}"/>
              </a:ext>
            </a:extLst>
          </p:cNvPr>
          <p:cNvCxnSpPr>
            <a:cxnSpLocks/>
          </p:cNvCxnSpPr>
          <p:nvPr/>
        </p:nvCxnSpPr>
        <p:spPr>
          <a:xfrm>
            <a:off x="3776648" y="4385558"/>
            <a:ext cx="216738" cy="221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4DD1C0A-288B-9FD4-F6B7-3483003823E7}"/>
              </a:ext>
            </a:extLst>
          </p:cNvPr>
          <p:cNvSpPr txBox="1"/>
          <p:nvPr/>
        </p:nvSpPr>
        <p:spPr>
          <a:xfrm>
            <a:off x="1904457" y="175586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^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9733EE-4726-462F-0159-CFFD7D75BFB9}"/>
              </a:ext>
            </a:extLst>
          </p:cNvPr>
          <p:cNvSpPr txBox="1"/>
          <p:nvPr/>
        </p:nvSpPr>
        <p:spPr>
          <a:xfrm>
            <a:off x="3649253" y="2135358"/>
            <a:ext cx="2374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much smaller than e</a:t>
            </a:r>
            <a:r>
              <a:rPr lang="en-US" sz="1600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6286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A7F1-E8C0-58D7-A7B2-5322CC0E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668"/>
            <a:ext cx="7811815" cy="54391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of particles in uniform magnetic field – Simple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4F784-B9E2-AB22-1F01-4773E629A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DDA18-E139-8B8C-5E59-79C630A4D6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SULI Introductory Lecture on Plasma Physics - Part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348A8D-C638-A206-1A1D-8C2A16B3275B}"/>
                  </a:ext>
                </a:extLst>
              </p:cNvPr>
              <p:cNvSpPr txBox="1"/>
              <p:nvPr/>
            </p:nvSpPr>
            <p:spPr>
              <a:xfrm>
                <a:off x="492802" y="775349"/>
                <a:ext cx="3313921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=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-25000" dirty="0"/>
                  <a:t>x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cos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𝑐𝑖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348A8D-C638-A206-1A1D-8C2A16B32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02" y="775349"/>
                <a:ext cx="3313921" cy="491288"/>
              </a:xfrm>
              <a:prstGeom prst="rect">
                <a:avLst/>
              </a:prstGeom>
              <a:blipFill>
                <a:blip r:embed="rId2"/>
                <a:stretch>
                  <a:fillRect r="-763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55E4DC-C4A2-ECE9-5814-EE31E03359E6}"/>
                  </a:ext>
                </a:extLst>
              </p:cNvPr>
              <p:cNvSpPr txBox="1"/>
              <p:nvPr/>
            </p:nvSpPr>
            <p:spPr>
              <a:xfrm>
                <a:off x="511801" y="1374334"/>
                <a:ext cx="3480248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dirty="0"/>
                  <a:t> =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-25000" dirty="0"/>
                  <a:t>y</a:t>
                </a:r>
                <a:r>
                  <a:rPr lang="en-US" dirty="0"/>
                  <a:t> = +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sin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𝑐𝑖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55E4DC-C4A2-ECE9-5814-EE31E0335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01" y="1374334"/>
                <a:ext cx="3480248" cy="491288"/>
              </a:xfrm>
              <a:prstGeom prst="rect">
                <a:avLst/>
              </a:prstGeom>
              <a:blipFill>
                <a:blip r:embed="rId3"/>
                <a:stretch>
                  <a:fillRect r="-364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5C248D-D9D8-6465-B2D5-E0AE291A9E7D}"/>
                  </a:ext>
                </a:extLst>
              </p:cNvPr>
              <p:cNvSpPr txBox="1"/>
              <p:nvPr/>
            </p:nvSpPr>
            <p:spPr>
              <a:xfrm>
                <a:off x="1606510" y="1909849"/>
                <a:ext cx="5877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5C248D-D9D8-6465-B2D5-E0AE291A9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510" y="1909849"/>
                <a:ext cx="587727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7C81E4-FEC1-CC42-719F-EB040BA9F10D}"/>
                  </a:ext>
                </a:extLst>
              </p:cNvPr>
              <p:cNvSpPr txBox="1"/>
              <p:nvPr/>
            </p:nvSpPr>
            <p:spPr>
              <a:xfrm>
                <a:off x="878393" y="2041096"/>
                <a:ext cx="3080074" cy="510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 = x</a:t>
                </a:r>
                <a:r>
                  <a:rPr lang="en-US" baseline="-25000" dirty="0"/>
                  <a:t>g</a:t>
                </a:r>
                <a:r>
                  <a:rPr lang="en-US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  sin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𝑐𝑖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7C81E4-FEC1-CC42-719F-EB040BA9F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93" y="2041096"/>
                <a:ext cx="3080074" cy="510011"/>
              </a:xfrm>
              <a:prstGeom prst="rect">
                <a:avLst/>
              </a:prstGeom>
              <a:blipFill>
                <a:blip r:embed="rId5"/>
                <a:stretch>
                  <a:fillRect l="-1646" r="-823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729DAF-DBB5-8AD4-9085-0DC26198E71C}"/>
                  </a:ext>
                </a:extLst>
              </p:cNvPr>
              <p:cNvSpPr txBox="1"/>
              <p:nvPr/>
            </p:nvSpPr>
            <p:spPr>
              <a:xfrm>
                <a:off x="1625139" y="2421394"/>
                <a:ext cx="6777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729DAF-DBB5-8AD4-9085-0DC26198E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139" y="2421394"/>
                <a:ext cx="677797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BE21C4-DA8D-E072-5F76-837D54ABF4E6}"/>
                  </a:ext>
                </a:extLst>
              </p:cNvPr>
              <p:cNvSpPr txBox="1"/>
              <p:nvPr/>
            </p:nvSpPr>
            <p:spPr>
              <a:xfrm>
                <a:off x="851257" y="2534986"/>
                <a:ext cx="3200300" cy="510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 = </a:t>
                </a:r>
                <a:r>
                  <a:rPr lang="en-US" dirty="0" err="1"/>
                  <a:t>y</a:t>
                </a:r>
                <a:r>
                  <a:rPr lang="en-US" baseline="-25000" dirty="0" err="1"/>
                  <a:t>g</a:t>
                </a:r>
                <a:r>
                  <a:rPr lang="en-US" dirty="0"/>
                  <a:t>  -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   cos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𝑐𝑖</m:t>
                    </m:r>
                    <m:r>
                      <a:rPr lang="en-US" i="1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)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BE21C4-DA8D-E072-5F76-837D54ABF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7" y="2534986"/>
                <a:ext cx="3200300" cy="510011"/>
              </a:xfrm>
              <a:prstGeom prst="rect">
                <a:avLst/>
              </a:prstGeom>
              <a:blipFill>
                <a:blip r:embed="rId7"/>
                <a:stretch>
                  <a:fillRect l="-1976" r="-395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8B724C8-778D-FB77-8F99-04A2962B61D1}"/>
              </a:ext>
            </a:extLst>
          </p:cNvPr>
          <p:cNvSpPr txBox="1"/>
          <p:nvPr/>
        </p:nvSpPr>
        <p:spPr>
          <a:xfrm>
            <a:off x="643114" y="3183958"/>
            <a:ext cx="289809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(x – x</a:t>
            </a:r>
            <a:r>
              <a:rPr lang="en-US" baseline="-25000" dirty="0"/>
              <a:t>g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+ (y – </a:t>
            </a:r>
            <a:r>
              <a:rPr lang="en-US" dirty="0" err="1"/>
              <a:t>y</a:t>
            </a:r>
            <a:r>
              <a:rPr lang="en-US" baseline="-25000" dirty="0" err="1"/>
              <a:t>g</a:t>
            </a:r>
            <a:r>
              <a:rPr lang="en-US" dirty="0"/>
              <a:t>)</a:t>
            </a:r>
            <a:r>
              <a:rPr lang="en-US" baseline="30000" dirty="0"/>
              <a:t>2 </a:t>
            </a:r>
            <a:r>
              <a:rPr lang="en-US" dirty="0"/>
              <a:t>=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89D7AF-67E8-7655-844E-623B67F4AA5B}"/>
              </a:ext>
            </a:extLst>
          </p:cNvPr>
          <p:cNvSpPr txBox="1"/>
          <p:nvPr/>
        </p:nvSpPr>
        <p:spPr>
          <a:xfrm>
            <a:off x="888996" y="3921088"/>
            <a:ext cx="282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Equation of a circle with center (x</a:t>
            </a:r>
            <a:r>
              <a:rPr lang="en-US" sz="1600" baseline="-25000" dirty="0"/>
              <a:t>g</a:t>
            </a:r>
            <a:r>
              <a:rPr lang="en-US" sz="1600" dirty="0"/>
              <a:t>, </a:t>
            </a:r>
            <a:r>
              <a:rPr lang="en-US" sz="1600" dirty="0" err="1"/>
              <a:t>y</a:t>
            </a:r>
            <a:r>
              <a:rPr lang="en-US" sz="1600" baseline="-25000" dirty="0" err="1"/>
              <a:t>g</a:t>
            </a:r>
            <a:r>
              <a:rPr lang="en-US" sz="1600" dirty="0"/>
              <a:t>)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1F04232-BC93-9DE9-DBF3-66EF4243E24A}"/>
              </a:ext>
            </a:extLst>
          </p:cNvPr>
          <p:cNvCxnSpPr>
            <a:cxnSpLocks/>
          </p:cNvCxnSpPr>
          <p:nvPr/>
        </p:nvCxnSpPr>
        <p:spPr>
          <a:xfrm flipH="1">
            <a:off x="5236453" y="1075434"/>
            <a:ext cx="407" cy="1974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703353-F90C-20E1-FE38-9E7DECC93DFB}"/>
              </a:ext>
            </a:extLst>
          </p:cNvPr>
          <p:cNvCxnSpPr>
            <a:cxnSpLocks/>
          </p:cNvCxnSpPr>
          <p:nvPr/>
        </p:nvCxnSpPr>
        <p:spPr>
          <a:xfrm flipV="1">
            <a:off x="5114974" y="2423941"/>
            <a:ext cx="2204191" cy="29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2C899B-6C2C-8501-15AF-3B11DBF1FB5E}"/>
              </a:ext>
            </a:extLst>
          </p:cNvPr>
          <p:cNvSpPr txBox="1"/>
          <p:nvPr/>
        </p:nvSpPr>
        <p:spPr>
          <a:xfrm>
            <a:off x="4877234" y="94690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n-US" baseline="-25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B90EEF-DD73-6D0C-6F2D-FAB70084F03D}"/>
              </a:ext>
            </a:extLst>
          </p:cNvPr>
          <p:cNvSpPr txBox="1"/>
          <p:nvPr/>
        </p:nvSpPr>
        <p:spPr>
          <a:xfrm>
            <a:off x="7168322" y="24285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en-US" baseline="-25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CBED39-B02C-150A-345C-B03551CB64B3}"/>
              </a:ext>
            </a:extLst>
          </p:cNvPr>
          <p:cNvSpPr/>
          <p:nvPr/>
        </p:nvSpPr>
        <p:spPr>
          <a:xfrm>
            <a:off x="5939147" y="1192044"/>
            <a:ext cx="970005" cy="81554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DAABEB-338C-F63F-9768-519893033DE1}"/>
                  </a:ext>
                </a:extLst>
              </p:cNvPr>
              <p:cNvSpPr txBox="1"/>
              <p:nvPr/>
            </p:nvSpPr>
            <p:spPr>
              <a:xfrm>
                <a:off x="5914053" y="1398021"/>
                <a:ext cx="560000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DAABEB-338C-F63F-9768-519893033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053" y="1398021"/>
                <a:ext cx="560000" cy="362984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8B68DA-AC6A-0B9B-B04D-C9A8718E37C3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6081201" y="1613361"/>
            <a:ext cx="417946" cy="2747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DFFDE2C-8587-FA87-109F-F9742D88CF53}"/>
              </a:ext>
            </a:extLst>
          </p:cNvPr>
          <p:cNvSpPr txBox="1"/>
          <p:nvPr/>
        </p:nvSpPr>
        <p:spPr>
          <a:xfrm>
            <a:off x="6367447" y="1562259"/>
            <a:ext cx="857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(x</a:t>
            </a:r>
            <a:r>
              <a:rPr lang="en-US" sz="1400" baseline="-25000" dirty="0"/>
              <a:t>g</a:t>
            </a:r>
            <a:r>
              <a:rPr lang="en-US" sz="1400" dirty="0"/>
              <a:t> , </a:t>
            </a:r>
            <a:r>
              <a:rPr lang="en-US" sz="1400" dirty="0" err="1"/>
              <a:t>y</a:t>
            </a:r>
            <a:r>
              <a:rPr lang="en-US" sz="1400" baseline="-25000" dirty="0" err="1"/>
              <a:t>g</a:t>
            </a:r>
            <a:r>
              <a:rPr lang="en-US" sz="1400" baseline="-25000" dirty="0"/>
              <a:t> </a:t>
            </a:r>
            <a:r>
              <a:rPr lang="en-US" sz="1400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F393398-84ED-4652-3F3F-930E97CFCE76}"/>
                  </a:ext>
                </a:extLst>
              </p:cNvPr>
              <p:cNvSpPr txBox="1"/>
              <p:nvPr/>
            </p:nvSpPr>
            <p:spPr>
              <a:xfrm>
                <a:off x="3745635" y="3330146"/>
                <a:ext cx="3397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Larmor radius for e</a:t>
                </a:r>
                <a:r>
                  <a:rPr lang="en-US" sz="1600" baseline="30000" dirty="0"/>
                  <a:t>-</a:t>
                </a:r>
                <a:r>
                  <a:rPr lang="en-US" sz="1600" dirty="0"/>
                  <a:t> </a:t>
                </a:r>
                <a:r>
                  <a:rPr lang="en-US" sz="1400" dirty="0"/>
                  <a:t>=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  </m:t>
                    </m:r>
                  </m:oMath>
                </a14:m>
                <a:endParaRPr lang="en-US" baseline="-25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F393398-84ED-4652-3F3F-930E97CF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635" y="3330146"/>
                <a:ext cx="3397580" cy="646331"/>
              </a:xfrm>
              <a:prstGeom prst="rect">
                <a:avLst/>
              </a:prstGeom>
              <a:blipFill>
                <a:blip r:embed="rId9"/>
                <a:stretch>
                  <a:fillRect l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0295463-FB58-6CD4-D912-97C9E66045D7}"/>
                  </a:ext>
                </a:extLst>
              </p:cNvPr>
              <p:cNvSpPr txBox="1"/>
              <p:nvPr/>
            </p:nvSpPr>
            <p:spPr>
              <a:xfrm>
                <a:off x="6539282" y="3252604"/>
                <a:ext cx="300659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0295463-FB58-6CD4-D912-97C9E6604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282" y="3252604"/>
                <a:ext cx="300659" cy="544252"/>
              </a:xfrm>
              <a:prstGeom prst="rect">
                <a:avLst/>
              </a:prstGeom>
              <a:blipFill>
                <a:blip r:embed="rId10"/>
                <a:stretch>
                  <a:fillRect l="-12500" r="-4167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3400DAC-043A-7C71-F18C-C078F28710F9}"/>
                  </a:ext>
                </a:extLst>
              </p:cNvPr>
              <p:cNvSpPr txBox="1"/>
              <p:nvPr/>
            </p:nvSpPr>
            <p:spPr>
              <a:xfrm>
                <a:off x="6379916" y="3128991"/>
                <a:ext cx="6978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3400DAC-043A-7C71-F18C-C078F2871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916" y="3128991"/>
                <a:ext cx="697871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7345F4-73E8-9C35-5442-93CEF816D76D}"/>
                  </a:ext>
                </a:extLst>
              </p:cNvPr>
              <p:cNvSpPr txBox="1"/>
              <p:nvPr/>
            </p:nvSpPr>
            <p:spPr>
              <a:xfrm>
                <a:off x="6982026" y="3398140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7345F4-73E8-9C35-5442-93CEF816D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026" y="3398140"/>
                <a:ext cx="226024" cy="276999"/>
              </a:xfrm>
              <a:prstGeom prst="rect">
                <a:avLst/>
              </a:prstGeom>
              <a:blipFill>
                <a:blip r:embed="rId12"/>
                <a:stretch>
                  <a:fillRect l="-10526" r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520145-9B85-AD9D-9348-727E72C8A6FF}"/>
                  </a:ext>
                </a:extLst>
              </p:cNvPr>
              <p:cNvSpPr txBox="1"/>
              <p:nvPr/>
            </p:nvSpPr>
            <p:spPr>
              <a:xfrm>
                <a:off x="7298968" y="3322473"/>
                <a:ext cx="132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aseline="-25000" dirty="0"/>
                  <a:t>e</a:t>
                </a:r>
                <a:r>
                  <a:rPr lang="en-US" baseline="30000" dirty="0"/>
                  <a:t>1/2</a:t>
                </a:r>
                <a:r>
                  <a:rPr lang="en-US" baseline="-25000" dirty="0"/>
                  <a:t>   </a:t>
                </a:r>
                <a:r>
                  <a:rPr lang="en-US" dirty="0"/>
                  <a:t>T</a:t>
                </a:r>
                <a:r>
                  <a:rPr lang="en-US" baseline="-25000" dirty="0"/>
                  <a:t>e</a:t>
                </a:r>
                <a:r>
                  <a:rPr lang="en-US" baseline="30000" dirty="0"/>
                  <a:t>1/2</a:t>
                </a:r>
                <a:r>
                  <a:rPr lang="en-US" baseline="-25000" dirty="0"/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520145-9B85-AD9D-9348-727E72C8A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968" y="3322473"/>
                <a:ext cx="1324602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084EBE-D348-B069-D262-1D5A0A940377}"/>
                  </a:ext>
                </a:extLst>
              </p:cNvPr>
              <p:cNvSpPr txBox="1"/>
              <p:nvPr/>
            </p:nvSpPr>
            <p:spPr>
              <a:xfrm>
                <a:off x="5236453" y="4493866"/>
                <a:ext cx="2397451" cy="3693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&gt;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084EBE-D348-B069-D262-1D5A0A940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453" y="4493866"/>
                <a:ext cx="2397451" cy="369332"/>
              </a:xfrm>
              <a:prstGeom prst="rect">
                <a:avLst/>
              </a:prstGeom>
              <a:blipFill>
                <a:blip r:embed="rId14"/>
                <a:stretch>
                  <a:fillRect t="-6452" b="-19355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91E3E1ED-5CDE-3950-CC14-6BFA8D1DF3DA}"/>
              </a:ext>
            </a:extLst>
          </p:cNvPr>
          <p:cNvSpPr txBox="1"/>
          <p:nvPr/>
        </p:nvSpPr>
        <p:spPr>
          <a:xfrm>
            <a:off x="1511273" y="1590584"/>
            <a:ext cx="46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05DA12-E995-4776-94BA-8E86E8674F40}"/>
              </a:ext>
            </a:extLst>
          </p:cNvPr>
          <p:cNvSpPr txBox="1"/>
          <p:nvPr/>
        </p:nvSpPr>
        <p:spPr>
          <a:xfrm>
            <a:off x="1442237" y="2745330"/>
            <a:ext cx="46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+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946AA96-7AC1-F3DC-66DA-8B4DD8111843}"/>
              </a:ext>
            </a:extLst>
          </p:cNvPr>
          <p:cNvSpPr/>
          <p:nvPr/>
        </p:nvSpPr>
        <p:spPr>
          <a:xfrm>
            <a:off x="5697259" y="906168"/>
            <a:ext cx="1466993" cy="1382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CA0D0E-6F89-DF4B-5C07-DFDBC35C3A9D}"/>
              </a:ext>
            </a:extLst>
          </p:cNvPr>
          <p:cNvCxnSpPr>
            <a:cxnSpLocks/>
          </p:cNvCxnSpPr>
          <p:nvPr/>
        </p:nvCxnSpPr>
        <p:spPr>
          <a:xfrm flipH="1" flipV="1">
            <a:off x="6217069" y="946908"/>
            <a:ext cx="281586" cy="6595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E67F54-CB88-D22F-35F3-E3B540C8A8C5}"/>
                  </a:ext>
                </a:extLst>
              </p:cNvPr>
              <p:cNvSpPr txBox="1"/>
              <p:nvPr/>
            </p:nvSpPr>
            <p:spPr>
              <a:xfrm>
                <a:off x="5870755" y="906168"/>
                <a:ext cx="560000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E67F54-CB88-D22F-35F3-E3B540C8A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755" y="906168"/>
                <a:ext cx="560000" cy="362984"/>
              </a:xfrm>
              <a:prstGeom prst="rect">
                <a:avLst/>
              </a:prstGeom>
              <a:blipFill>
                <a:blip r:embed="rId1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EA58770-3FDA-1931-4FD8-E4C3396FC07B}"/>
                  </a:ext>
                </a:extLst>
              </p14:cNvPr>
              <p14:cNvContentPartPr/>
              <p14:nvPr/>
            </p14:nvContentPartPr>
            <p14:xfrm>
              <a:off x="6498793" y="1624479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EA58770-3FDA-1931-4FD8-E4C3396FC07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1153" y="160647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AFEC79-4DEB-6428-D28F-733AD5EEEB2D}"/>
                  </a:ext>
                </a:extLst>
              </p:cNvPr>
              <p:cNvSpPr txBox="1"/>
              <p:nvPr/>
            </p:nvSpPr>
            <p:spPr>
              <a:xfrm>
                <a:off x="3714799" y="3831835"/>
                <a:ext cx="3397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Larmor radius for ion </a:t>
                </a:r>
                <a:r>
                  <a:rPr lang="en-US" sz="1400" dirty="0"/>
                  <a:t>=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 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aseline="-25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AFEC79-4DEB-6428-D28F-733AD5EEE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99" y="3831835"/>
                <a:ext cx="3397580" cy="646331"/>
              </a:xfrm>
              <a:prstGeom prst="rect">
                <a:avLst/>
              </a:prstGeom>
              <a:blipFill>
                <a:blip r:embed="rId18"/>
                <a:stretch>
                  <a:fillRect l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CFB7CF3-21EE-D1CB-3A22-B8A390532783}"/>
                  </a:ext>
                </a:extLst>
              </p:cNvPr>
              <p:cNvSpPr txBox="1"/>
              <p:nvPr/>
            </p:nvSpPr>
            <p:spPr>
              <a:xfrm>
                <a:off x="6490528" y="3820044"/>
                <a:ext cx="348750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 baseline="-25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baseline="-25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CFB7CF3-21EE-D1CB-3A22-B8A390532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528" y="3820044"/>
                <a:ext cx="348750" cy="544252"/>
              </a:xfrm>
              <a:prstGeom prst="rect">
                <a:avLst/>
              </a:prstGeom>
              <a:blipFill>
                <a:blip r:embed="rId19"/>
                <a:stretch>
                  <a:fillRect l="-10714" r="-357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F49C02D-F292-3416-2D98-4611D025AB4C}"/>
                  </a:ext>
                </a:extLst>
              </p:cNvPr>
              <p:cNvSpPr txBox="1"/>
              <p:nvPr/>
            </p:nvSpPr>
            <p:spPr>
              <a:xfrm>
                <a:off x="6964775" y="3933169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F49C02D-F292-3416-2D98-4611D025A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775" y="3933169"/>
                <a:ext cx="226024" cy="276999"/>
              </a:xfrm>
              <a:prstGeom prst="rect">
                <a:avLst/>
              </a:prstGeom>
              <a:blipFill>
                <a:blip r:embed="rId20"/>
                <a:stretch>
                  <a:fillRect l="-10526" r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B36AB9-C72D-D2CC-D6D6-F273281391A5}"/>
                  </a:ext>
                </a:extLst>
              </p:cNvPr>
              <p:cNvSpPr txBox="1"/>
              <p:nvPr/>
            </p:nvSpPr>
            <p:spPr>
              <a:xfrm>
                <a:off x="7285967" y="3877540"/>
                <a:ext cx="1324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aseline="-25000" dirty="0">
                    <a:solidFill>
                      <a:srgbClr val="FF0000"/>
                    </a:solidFill>
                  </a:rPr>
                  <a:t>i</a:t>
                </a:r>
                <a:r>
                  <a:rPr lang="en-US" baseline="30000" dirty="0"/>
                  <a:t>1/2</a:t>
                </a:r>
                <a:r>
                  <a:rPr lang="en-US" baseline="-25000" dirty="0"/>
                  <a:t>   </a:t>
                </a:r>
                <a:r>
                  <a:rPr lang="en-US" dirty="0" err="1">
                    <a:solidFill>
                      <a:srgbClr val="FF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i</a:t>
                </a:r>
                <a:r>
                  <a:rPr lang="en-US" baseline="-25000" dirty="0"/>
                  <a:t> </a:t>
                </a:r>
                <a:r>
                  <a:rPr lang="en-US" baseline="30000" dirty="0"/>
                  <a:t>1/2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B36AB9-C72D-D2CC-D6D6-F27328139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967" y="3877540"/>
                <a:ext cx="1324602" cy="369332"/>
              </a:xfrm>
              <a:prstGeom prst="rect">
                <a:avLst/>
              </a:prstGeom>
              <a:blipFill>
                <a:blip r:embed="rId21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E37551F-A99B-25B1-3829-40D1DC01148A}"/>
                  </a:ext>
                </a:extLst>
              </p:cNvPr>
              <p:cNvSpPr txBox="1"/>
              <p:nvPr/>
            </p:nvSpPr>
            <p:spPr>
              <a:xfrm>
                <a:off x="6367014" y="3743436"/>
                <a:ext cx="6501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E37551F-A99B-25B1-3829-40D1DC011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014" y="3743436"/>
                <a:ext cx="650115" cy="369332"/>
              </a:xfrm>
              <a:prstGeom prst="rect">
                <a:avLst/>
              </a:prstGeom>
              <a:blipFill>
                <a:blip r:embed="rId2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76709CB-0D87-FEC1-BEE4-1B2C9E3ABB82}"/>
                  </a:ext>
                </a:extLst>
              </p:cNvPr>
              <p:cNvSpPr txBox="1"/>
              <p:nvPr/>
            </p:nvSpPr>
            <p:spPr>
              <a:xfrm>
                <a:off x="2882516" y="3183958"/>
                <a:ext cx="56547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/>
                            <m:den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 baseline="-25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76709CB-0D87-FEC1-BEE4-1B2C9E3AB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516" y="3183958"/>
                <a:ext cx="565475" cy="62235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C361E3F-29A8-911C-4615-42BBAB36D34A}"/>
                  </a:ext>
                </a:extLst>
              </p:cNvPr>
              <p:cNvSpPr txBox="1"/>
              <p:nvPr/>
            </p:nvSpPr>
            <p:spPr>
              <a:xfrm>
                <a:off x="2922109" y="3113457"/>
                <a:ext cx="564507" cy="639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aseline="-2500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C361E3F-29A8-911C-4615-42BBAB36D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109" y="3113457"/>
                <a:ext cx="564507" cy="63998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96503869-5282-100E-2EFE-C507B3658943}"/>
              </a:ext>
            </a:extLst>
          </p:cNvPr>
          <p:cNvSpPr txBox="1"/>
          <p:nvPr/>
        </p:nvSpPr>
        <p:spPr>
          <a:xfrm>
            <a:off x="3319117" y="3134250"/>
            <a:ext cx="438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/>
              <a:t>2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F9F405C-72ED-F92D-6F7F-735CE4EF9C83}"/>
                  </a:ext>
                </a:extLst>
              </p14:cNvPr>
              <p14:cNvContentPartPr/>
              <p14:nvPr/>
            </p14:nvContentPartPr>
            <p14:xfrm>
              <a:off x="6752351" y="1281086"/>
              <a:ext cx="96840" cy="1087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F9F405C-72ED-F92D-6F7F-735CE4EF9C8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48031" y="1276766"/>
                <a:ext cx="10548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9873AB7-1EC9-CDEE-C6B9-F2A764C5B3E6}"/>
                  </a:ext>
                </a:extLst>
              </p14:cNvPr>
              <p14:cNvContentPartPr/>
              <p14:nvPr/>
            </p14:nvContentPartPr>
            <p14:xfrm>
              <a:off x="7091111" y="1556486"/>
              <a:ext cx="131760" cy="712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9873AB7-1EC9-CDEE-C6B9-F2A764C5B3E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86791" y="1552166"/>
                <a:ext cx="140400" cy="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36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9" grpId="0" animBg="1"/>
      <p:bldP spid="67" grpId="0"/>
      <p:bldP spid="68" grpId="0"/>
      <p:bldP spid="69" grpId="0"/>
      <p:bldP spid="70" grpId="0"/>
      <p:bldP spid="71" grpId="0"/>
    </p:bldLst>
  </p:timing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72101</TotalTime>
  <Words>2809</Words>
  <Application>Microsoft Macintosh PowerPoint</Application>
  <PresentationFormat>On-screen Show (16:9)</PresentationFormat>
  <Paragraphs>483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Georgia</vt:lpstr>
      <vt:lpstr>Calibri</vt:lpstr>
      <vt:lpstr>Cambria Math</vt:lpstr>
      <vt:lpstr>Arial</vt:lpstr>
      <vt:lpstr>Default Theme</vt:lpstr>
      <vt:lpstr>Introduction to Plasmas, Part I I         Single Particle Motion </vt:lpstr>
      <vt:lpstr>My journey so far….</vt:lpstr>
      <vt:lpstr>Need for plasma confinement!  </vt:lpstr>
      <vt:lpstr>Outline</vt:lpstr>
      <vt:lpstr>Motion of particles in uniform magnetic field</vt:lpstr>
      <vt:lpstr>Motion of particles in uniform magnetic field – Simple case</vt:lpstr>
      <vt:lpstr>Motion of particles in uniform magnetic field – Simple case</vt:lpstr>
      <vt:lpstr>Motion of particles in uniform magnetic field – Simple case</vt:lpstr>
      <vt:lpstr>Motion of particles in uniform magnetic field – Simple case</vt:lpstr>
      <vt:lpstr>Motion of particles in uniform magnetic field – Simple case</vt:lpstr>
      <vt:lpstr>Some estimates for ITER like machine……</vt:lpstr>
      <vt:lpstr>Magnetic Mirrors </vt:lpstr>
      <vt:lpstr>Magnetic mirrors - role of Br field in confinement </vt:lpstr>
      <vt:lpstr>Magnetic mirrors - role of Br field in confinement </vt:lpstr>
      <vt:lpstr>Magnetic mirrors – energy conservation </vt:lpstr>
      <vt:lpstr>Magnetic mirrors – constant magnetic moment</vt:lpstr>
      <vt:lpstr>Magnetic mirrors – critical angle for confinement </vt:lpstr>
      <vt:lpstr>Motion of particle in crossed field E ⊥ B</vt:lpstr>
      <vt:lpstr>Motion of particle in crossed field E ⊥ B</vt:lpstr>
      <vt:lpstr>Motion of particle in crossed field E ⊥ B</vt:lpstr>
      <vt:lpstr>Motion of particle in crossed field E ⊥ B</vt:lpstr>
      <vt:lpstr>Generalized form of drift caused by external force F ⊥Bs </vt:lpstr>
      <vt:lpstr>Other forces that can cause drift </vt:lpstr>
      <vt:lpstr>Drift of charge particle due to ∇ B</vt:lpstr>
      <vt:lpstr>Drift of charge particle due to ∇ B</vt:lpstr>
      <vt:lpstr>Drift of charge particle due to Grad B drift </vt:lpstr>
      <vt:lpstr>Drift of charge particle due to Grad B drift </vt:lpstr>
      <vt:lpstr>Drift of charge particle due to curvature in B </vt:lpstr>
      <vt:lpstr>Drift of charge particle due to curvature in B</vt:lpstr>
      <vt:lpstr>Drift of charge particle due to curvature in B</vt:lpstr>
      <vt:lpstr>Total drift on charge particle due to curvature in B and grad B</vt:lpstr>
      <vt:lpstr>Tokamak solution: Add poloidal magnetic fields</vt:lpstr>
      <vt:lpstr>Difference between two leading magnetic confinement concepts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508</cp:revision>
  <cp:lastPrinted>2023-05-05T15:48:54Z</cp:lastPrinted>
  <dcterms:created xsi:type="dcterms:W3CDTF">2020-06-11T16:38:14Z</dcterms:created>
  <dcterms:modified xsi:type="dcterms:W3CDTF">2023-06-06T10:02:58Z</dcterms:modified>
</cp:coreProperties>
</file>