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40.jpg" ContentType="image/jp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6"/>
  </p:sldMasterIdLst>
  <p:notesMasterIdLst>
    <p:notesMasterId r:id="rId54"/>
  </p:notesMasterIdLst>
  <p:handoutMasterIdLst>
    <p:handoutMasterId r:id="rId55"/>
  </p:handoutMasterIdLst>
  <p:sldIdLst>
    <p:sldId id="400" r:id="rId7"/>
    <p:sldId id="1613" r:id="rId8"/>
    <p:sldId id="1612" r:id="rId9"/>
    <p:sldId id="1611" r:id="rId10"/>
    <p:sldId id="1609" r:id="rId11"/>
    <p:sldId id="1610" r:id="rId12"/>
    <p:sldId id="1599" r:id="rId13"/>
    <p:sldId id="1591" r:id="rId14"/>
    <p:sldId id="1555" r:id="rId15"/>
    <p:sldId id="1600" r:id="rId16"/>
    <p:sldId id="1602" r:id="rId17"/>
    <p:sldId id="1556" r:id="rId18"/>
    <p:sldId id="1557" r:id="rId19"/>
    <p:sldId id="1595" r:id="rId20"/>
    <p:sldId id="1596" r:id="rId21"/>
    <p:sldId id="1597" r:id="rId22"/>
    <p:sldId id="1598" r:id="rId23"/>
    <p:sldId id="1583" r:id="rId24"/>
    <p:sldId id="1559" r:id="rId25"/>
    <p:sldId id="486" r:id="rId26"/>
    <p:sldId id="1590" r:id="rId27"/>
    <p:sldId id="333" r:id="rId28"/>
    <p:sldId id="1603" r:id="rId29"/>
    <p:sldId id="1606" r:id="rId30"/>
    <p:sldId id="1585" r:id="rId31"/>
    <p:sldId id="1562" r:id="rId32"/>
    <p:sldId id="1574" r:id="rId33"/>
    <p:sldId id="1577" r:id="rId34"/>
    <p:sldId id="1578" r:id="rId35"/>
    <p:sldId id="1581" r:id="rId36"/>
    <p:sldId id="1580" r:id="rId37"/>
    <p:sldId id="499" r:id="rId38"/>
    <p:sldId id="1565" r:id="rId39"/>
    <p:sldId id="1566" r:id="rId40"/>
    <p:sldId id="485" r:id="rId41"/>
    <p:sldId id="1594" r:id="rId42"/>
    <p:sldId id="1573" r:id="rId43"/>
    <p:sldId id="1592" r:id="rId44"/>
    <p:sldId id="1605" r:id="rId45"/>
    <p:sldId id="1576" r:id="rId46"/>
    <p:sldId id="1604" r:id="rId47"/>
    <p:sldId id="1543" r:id="rId48"/>
    <p:sldId id="1593" r:id="rId49"/>
    <p:sldId id="1544" r:id="rId50"/>
    <p:sldId id="1553" r:id="rId51"/>
    <p:sldId id="1550" r:id="rId52"/>
    <p:sldId id="1614" r:id="rId53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07BD13B6-77A1-5C45-9F28-C0678F0D0AF1}">
          <p14:sldIdLst>
            <p14:sldId id="400"/>
          </p14:sldIdLst>
        </p14:section>
        <p14:section name="Introduce myself" id="{9CB035EF-A655-1443-9D77-3F33CA947FB4}">
          <p14:sldIdLst>
            <p14:sldId id="1613"/>
            <p14:sldId id="1612"/>
            <p14:sldId id="1611"/>
            <p14:sldId id="1609"/>
            <p14:sldId id="1610"/>
            <p14:sldId id="1599"/>
          </p14:sldIdLst>
        </p14:section>
        <p14:section name="Brief overview/review of concepts" id="{50B60AB1-4706-D54B-887C-A9F53BD7718B}">
          <p14:sldIdLst>
            <p14:sldId id="1591"/>
            <p14:sldId id="1555"/>
            <p14:sldId id="1600"/>
            <p14:sldId id="1602"/>
            <p14:sldId id="1556"/>
            <p14:sldId id="1557"/>
            <p14:sldId id="1595"/>
            <p14:sldId id="1596"/>
            <p14:sldId id="1597"/>
            <p14:sldId id="1598"/>
            <p14:sldId id="1583"/>
          </p14:sldIdLst>
        </p14:section>
        <p14:section name="How Does a Tokamak Work" id="{82F8C3EE-F09A-4F42-9843-3ED9BC7FBB2C}">
          <p14:sldIdLst>
            <p14:sldId id="1559"/>
            <p14:sldId id="486"/>
            <p14:sldId id="1590"/>
            <p14:sldId id="333"/>
            <p14:sldId id="1603"/>
            <p14:sldId id="1606"/>
            <p14:sldId id="1585"/>
            <p14:sldId id="1562"/>
            <p14:sldId id="1574"/>
            <p14:sldId id="1577"/>
            <p14:sldId id="1578"/>
            <p14:sldId id="1581"/>
            <p14:sldId id="1580"/>
            <p14:sldId id="499"/>
            <p14:sldId id="1565"/>
            <p14:sldId id="1566"/>
            <p14:sldId id="485"/>
            <p14:sldId id="1594"/>
            <p14:sldId id="1573"/>
            <p14:sldId id="1592"/>
          </p14:sldIdLst>
        </p14:section>
        <p14:section name="Tokamak Research" id="{92A116FB-A651-6846-B434-FCA8139D9103}">
          <p14:sldIdLst>
            <p14:sldId id="1605"/>
            <p14:sldId id="1576"/>
            <p14:sldId id="1604"/>
            <p14:sldId id="1543"/>
          </p14:sldIdLst>
        </p14:section>
        <p14:section name="What Tokamaks Exist/Worldwide Context" id="{A14FDAAC-CCF4-B24C-837E-332A1FA7E8C3}">
          <p14:sldIdLst>
            <p14:sldId id="1593"/>
            <p14:sldId id="1544"/>
            <p14:sldId id="1553"/>
          </p14:sldIdLst>
        </p14:section>
        <p14:section name="Conclusions" id="{AB0F64A5-D413-D849-AFCE-257B5160A518}">
          <p14:sldIdLst>
            <p14:sldId id="1550"/>
            <p14:sldId id="16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hias" initials="MK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432FF"/>
    <a:srgbClr val="FBC02D"/>
    <a:srgbClr val="FFFD78"/>
    <a:srgbClr val="FF40FF"/>
    <a:srgbClr val="2F69F4"/>
    <a:srgbClr val="4A52F4"/>
    <a:srgbClr val="0080DE"/>
    <a:srgbClr val="080EC0"/>
    <a:srgbClr val="DFDD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7"/>
    <p:restoredTop sz="74476" autoAdjust="0"/>
  </p:normalViewPr>
  <p:slideViewPr>
    <p:cSldViewPr snapToGrid="0">
      <p:cViewPr>
        <p:scale>
          <a:sx n="68" d="100"/>
          <a:sy n="68" d="100"/>
        </p:scale>
        <p:origin x="1108" y="4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commentAuthors" Target="commentAuthor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2C20860-1B62-A846-AD48-0915F5D814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CC5E28-1E23-B245-A32B-39740D9AC0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C33524-A3F2-EC4D-A121-FA205CACFB24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52338E-228C-2F49-958C-2479A93A436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74D74-1776-3E4A-B6BC-3311E0ECFDA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2494BA-263A-5E4D-BE8D-10CDB2194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558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41E1265-0AB1-1B4F-B892-3C0787CF6FB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entury Gothic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B2F4CB-9209-364E-B3A3-725AFF9F37D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315D798-7D4C-F94A-97CD-4DA49B0D0BA9}" type="datetimeFigureOut">
              <a:rPr lang="en-US" altLang="en-US"/>
              <a:pPr/>
              <a:t>6/8/2023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A161E31-D2F8-224F-8674-282E8A5A9B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D123F38-777E-3542-8226-8817324889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1F73E-94AD-9541-93FA-05216C5530D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entury Gothic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5606C2-83E6-E24D-B0CA-8EE1E40A84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BC9D3E4-3126-2745-A1E0-B155ED247D6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9D3E4-3126-2745-A1E0-B155ED247D61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2686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61E5-CA2A-2E42-94AE-15B56F682B7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117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9D3E4-3126-2745-A1E0-B155ED247D61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5327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9D3E4-3126-2745-A1E0-B155ED247D61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72163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9D3E4-3126-2745-A1E0-B155ED247D61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981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9D3E4-3126-2745-A1E0-B155ED247D61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51385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x-none">
              <a:ea typeface="ＭＳ Ｐゴシック" charset="-128"/>
            </a:endParaRPr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45561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45561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45561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45561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50B9236E-4810-D641-B68E-22F5DC464ACE}" type="slidenum">
              <a:rPr lang="en-US" altLang="x-none">
                <a:latin typeface="Century Gothic" charset="0"/>
              </a:rPr>
              <a:pPr>
                <a:spcBef>
                  <a:spcPct val="0"/>
                </a:spcBef>
              </a:pPr>
              <a:t>32</a:t>
            </a:fld>
            <a:endParaRPr lang="en-US" altLang="x-none"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4903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9D3E4-3126-2745-A1E0-B155ED247D61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13292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x-none" dirty="0">
              <a:ea typeface="ＭＳ Ｐゴシック" charset="-128"/>
            </a:endParaRPr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45561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45561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45561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45561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50B9236E-4810-D641-B68E-22F5DC464ACE}" type="slidenum">
              <a:rPr lang="en-US" altLang="x-none">
                <a:latin typeface="Century Gothic" charset="0"/>
              </a:rPr>
              <a:pPr>
                <a:spcBef>
                  <a:spcPct val="0"/>
                </a:spcBef>
              </a:pPr>
              <a:t>35</a:t>
            </a:fld>
            <a:endParaRPr lang="en-US" altLang="x-none"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2537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x-none">
              <a:ea typeface="ＭＳ Ｐゴシック" charset="-128"/>
            </a:endParaRPr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45561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45561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45561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45561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50B9236E-4810-D641-B68E-22F5DC464ACE}" type="slidenum">
              <a:rPr lang="en-US" altLang="x-none">
                <a:latin typeface="Century Gothic" charset="0"/>
              </a:rPr>
              <a:pPr>
                <a:spcBef>
                  <a:spcPct val="0"/>
                </a:spcBef>
              </a:pPr>
              <a:t>44</a:t>
            </a:fld>
            <a:endParaRPr lang="en-US" altLang="x-none"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5014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9D3E4-3126-2745-A1E0-B155ED247D61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4189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9D3E4-3126-2745-A1E0-B155ED247D61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149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9D3E4-3126-2745-A1E0-B155ED247D61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4706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9D3E4-3126-2745-A1E0-B155ED247D61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8323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9D3E4-3126-2745-A1E0-B155ED247D61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721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x-none" dirty="0" smtClean="0">
                <a:ea typeface="ＭＳ Ｐゴシック" charset="-128"/>
              </a:rPr>
              <a:t>(0) We start with an empty vacuum vessel. Into this we will introduce neutral</a:t>
            </a:r>
            <a:r>
              <a:rPr lang="en-US" altLang="x-none" baseline="0" dirty="0" smtClean="0">
                <a:ea typeface="ＭＳ Ｐゴシック" charset="-128"/>
              </a:rPr>
              <a:t> gas and energy to generate a plasma.</a:t>
            </a:r>
          </a:p>
          <a:p>
            <a:pPr marL="228600" marR="0" lvl="0" indent="-22860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lang="en-US" altLang="x-none" baseline="0" dirty="0" smtClean="0">
                <a:ea typeface="ＭＳ Ｐゴシック" charset="-128"/>
              </a:rPr>
              <a:t>Run a current in the central solenoid. The change of flux induces a toroidal electric field which breaks down the gas into a plasma, and drives a current through that plasma (Ip~1-2 MA) in the </a:t>
            </a:r>
            <a:r>
              <a:rPr lang="en-US" altLang="x-none" baseline="0" dirty="0" err="1" smtClean="0">
                <a:ea typeface="ＭＳ Ｐゴシック" charset="-128"/>
              </a:rPr>
              <a:t>toridal</a:t>
            </a:r>
            <a:r>
              <a:rPr lang="en-US" altLang="x-none" baseline="0" dirty="0" smtClean="0">
                <a:ea typeface="ＭＳ Ｐゴシック" charset="-128"/>
              </a:rPr>
              <a:t> direction. This is called </a:t>
            </a:r>
            <a:r>
              <a:rPr lang="en-US" altLang="x-none" baseline="0" dirty="0" err="1" smtClean="0">
                <a:ea typeface="ＭＳ Ｐゴシック" charset="-128"/>
              </a:rPr>
              <a:t>ohmic</a:t>
            </a:r>
            <a:r>
              <a:rPr lang="en-US" altLang="x-none" baseline="0" dirty="0" smtClean="0">
                <a:ea typeface="ＭＳ Ｐゴシック" charset="-128"/>
              </a:rPr>
              <a:t> or inductive startup.</a:t>
            </a:r>
          </a:p>
          <a:p>
            <a:pPr marL="228600" marR="0" lvl="0" indent="-22860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lang="en-US" altLang="x-none" baseline="0" dirty="0" smtClean="0">
                <a:ea typeface="ＭＳ Ｐゴシック" charset="-128"/>
              </a:rPr>
              <a:t>We have current running in the toroidal field coils, which generates a toroidal magnetic field (BT~1-2 T) that confines the plasma.</a:t>
            </a:r>
          </a:p>
          <a:p>
            <a:pPr marL="228600" marR="0" lvl="0" indent="-22860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lang="en-US" altLang="x-none" baseline="0" dirty="0" smtClean="0">
                <a:ea typeface="ＭＳ Ｐゴシック" charset="-128"/>
              </a:rPr>
              <a:t>The current in the toroidal direction generates a poloidal magnetic field, which is smaller than the toroidal field. This generates these twisted field lines that you see here.</a:t>
            </a:r>
          </a:p>
          <a:p>
            <a:pPr marL="228600" marR="0" lvl="0" indent="-22860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lang="en-US" altLang="x-none" baseline="0" dirty="0" smtClean="0">
                <a:ea typeface="ＭＳ Ｐゴシック" charset="-128"/>
              </a:rPr>
              <a:t>We also have poloidal field coils that add poloidal field to shape and control the plasma.</a:t>
            </a:r>
            <a:endParaRPr lang="x-none" altLang="x-none" dirty="0" smtClean="0">
              <a:ea typeface="ＭＳ Ｐゴシック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9D3E4-3126-2745-A1E0-B155ED247D61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7762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61E5-CA2A-2E42-94AE-15B56F682B7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718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61E5-CA2A-2E42-94AE-15B56F682B7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56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61E5-CA2A-2E42-94AE-15B56F682B7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6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2331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62943"/>
            <a:ext cx="8229601" cy="36974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978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850447"/>
            <a:ext cx="2057400" cy="37441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850447"/>
            <a:ext cx="6019800" cy="3744176"/>
          </a:xfrm>
        </p:spPr>
        <p:txBody>
          <a:bodyPr vert="eaVert"/>
          <a:lstStyle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6843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461591"/>
            <a:ext cx="9144000" cy="704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8087" tIns="24039" rIns="48087" bIns="24039" rtlCol="0" anchor="ctr"/>
          <a:lstStyle/>
          <a:p>
            <a:pPr algn="ctr" defTabSz="342617"/>
            <a:endParaRPr lang="en-US" sz="1350">
              <a:solidFill>
                <a:prstClr val="white"/>
              </a:solidFill>
              <a:latin typeface="Century Gothic"/>
              <a:sym typeface="Gill Sans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42146"/>
            <a:ext cx="8153400" cy="401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55" tIns="45628" rIns="91255" bIns="4562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09600" y="1104903"/>
            <a:ext cx="8229600" cy="3565922"/>
          </a:xfrm>
        </p:spPr>
        <p:txBody>
          <a:bodyPr/>
          <a:lstStyle>
            <a:lvl1pPr marL="173804" marR="0" indent="-173804" algn="l" defTabSz="34284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/>
            </a:lvl1pPr>
            <a:lvl3pPr>
              <a:defRPr sz="1350" i="1"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B56820-5565-0849-BEB4-4C2FBA1630E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3293" y="4962455"/>
            <a:ext cx="210301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361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Default Text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i="1">
                <a:solidFill>
                  <a:schemeClr val="tx1"/>
                </a:solidFill>
                <a:latin typeface="Arial" charset="0"/>
              </a:rPr>
              <a:t>K.E. Thome, Thesis Defense 2015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" y="800100"/>
            <a:ext cx="8229600" cy="3829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990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19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88" b="0" i="1">
                <a:solidFill>
                  <a:srgbClr val="101E5B"/>
                </a:solidFill>
                <a:latin typeface="Antique Olive Nord"/>
                <a:cs typeface="Antique Olive Nord"/>
              </a:defRPr>
            </a:lvl1pPr>
          </a:lstStyle>
          <a:p>
            <a:pPr marL="8405">
              <a:spcBef>
                <a:spcPts val="86"/>
              </a:spcBef>
            </a:pPr>
            <a:r>
              <a:rPr lang="en-US" spc="-113"/>
              <a:t>D</a:t>
            </a:r>
            <a:r>
              <a:rPr lang="en-US" spc="-66"/>
              <a:t>II</a:t>
            </a:r>
            <a:r>
              <a:rPr lang="en-US" spc="36"/>
              <a:t>I</a:t>
            </a:r>
            <a:r>
              <a:rPr lang="en-US" spc="3"/>
              <a:t>–</a:t>
            </a:r>
            <a:r>
              <a:rPr lang="en-US" spc="-26"/>
              <a:t>D</a:t>
            </a:r>
            <a:endParaRPr lang="en-US" spc="-26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331" b="1" i="1">
                <a:solidFill>
                  <a:srgbClr val="231F20"/>
                </a:solidFill>
                <a:latin typeface="Century Gothic"/>
                <a:cs typeface="Century Gothic"/>
              </a:defRPr>
            </a:lvl1pPr>
          </a:lstStyle>
          <a:p>
            <a:pPr algn="ctr">
              <a:spcBef>
                <a:spcPts val="89"/>
              </a:spcBef>
            </a:pPr>
            <a:r>
              <a:rPr lang="en-US" spc="63"/>
              <a:t>NATIONAL</a:t>
            </a:r>
            <a:r>
              <a:rPr lang="en-US" spc="60"/>
              <a:t> </a:t>
            </a:r>
            <a:r>
              <a:rPr lang="en-US" spc="69"/>
              <a:t>FUSION</a:t>
            </a:r>
            <a:r>
              <a:rPr lang="en-US" spc="60"/>
              <a:t> FACILITY</a:t>
            </a:r>
          </a:p>
          <a:p>
            <a:pPr marL="1261" algn="ctr">
              <a:spcBef>
                <a:spcPts val="109"/>
              </a:spcBef>
            </a:pPr>
            <a:r>
              <a:rPr lang="en-US" sz="298" i="0" spc="-3">
                <a:latin typeface="Arial"/>
                <a:cs typeface="Arial"/>
              </a:rPr>
              <a:t>S</a:t>
            </a:r>
            <a:r>
              <a:rPr lang="en-US" sz="298" i="0" spc="-7">
                <a:latin typeface="Arial"/>
                <a:cs typeface="Arial"/>
              </a:rPr>
              <a:t> </a:t>
            </a:r>
            <a:r>
              <a:rPr lang="en-US" sz="298" i="0" spc="-3">
                <a:latin typeface="Arial"/>
                <a:cs typeface="Arial"/>
              </a:rPr>
              <a:t>A </a:t>
            </a:r>
            <a:r>
              <a:rPr lang="en-US" sz="298" i="0" spc="-23">
                <a:latin typeface="Arial"/>
                <a:cs typeface="Arial"/>
              </a:rPr>
              <a:t>N</a:t>
            </a:r>
            <a:r>
              <a:rPr lang="en-US" sz="298" i="0" spc="46">
                <a:latin typeface="Arial"/>
                <a:cs typeface="Arial"/>
              </a:rPr>
              <a:t> </a:t>
            </a:r>
            <a:r>
              <a:rPr lang="en-US" sz="298" i="0" spc="50">
                <a:latin typeface="Arial"/>
                <a:cs typeface="Arial"/>
              </a:rPr>
              <a:t> </a:t>
            </a:r>
            <a:r>
              <a:rPr lang="en-US" sz="298" i="0" spc="-3">
                <a:latin typeface="Arial"/>
                <a:cs typeface="Arial"/>
              </a:rPr>
              <a:t>D</a:t>
            </a:r>
            <a:r>
              <a:rPr lang="en-US" sz="298" i="0" spc="-7">
                <a:latin typeface="Arial"/>
                <a:cs typeface="Arial"/>
              </a:rPr>
              <a:t> </a:t>
            </a:r>
            <a:r>
              <a:rPr lang="en-US" sz="298" i="0" spc="10">
                <a:latin typeface="Arial"/>
                <a:cs typeface="Arial"/>
              </a:rPr>
              <a:t>I</a:t>
            </a:r>
            <a:r>
              <a:rPr lang="en-US" sz="298" i="0" spc="-3">
                <a:latin typeface="Arial"/>
                <a:cs typeface="Arial"/>
              </a:rPr>
              <a:t> E</a:t>
            </a:r>
            <a:r>
              <a:rPr lang="en-US" sz="298" i="0" spc="-7">
                <a:latin typeface="Arial"/>
                <a:cs typeface="Arial"/>
              </a:rPr>
              <a:t> G</a:t>
            </a:r>
            <a:r>
              <a:rPr lang="en-US" sz="298" i="0" spc="-3">
                <a:latin typeface="Arial"/>
                <a:cs typeface="Arial"/>
              </a:rPr>
              <a:t> </a:t>
            </a:r>
            <a:r>
              <a:rPr lang="en-US" sz="298" i="0" spc="-26">
                <a:latin typeface="Arial"/>
                <a:cs typeface="Arial"/>
              </a:rPr>
              <a:t>O</a:t>
            </a:r>
            <a:r>
              <a:rPr lang="en-US" sz="298" i="0" spc="20">
                <a:latin typeface="Arial"/>
                <a:cs typeface="Arial"/>
              </a:rPr>
              <a:t> </a:t>
            </a:r>
            <a:endParaRPr lang="en-US" sz="298">
              <a:latin typeface="Arial"/>
              <a:cs typeface="Arial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529" b="0" i="0">
                <a:solidFill>
                  <a:srgbClr val="000090"/>
                </a:solidFill>
                <a:latin typeface="Century Gothic"/>
                <a:cs typeface="Century Gothic"/>
              </a:defRPr>
            </a:lvl1pPr>
          </a:lstStyle>
          <a:p>
            <a:pPr marL="288286" marR="3362" indent="-280302">
              <a:lnSpc>
                <a:spcPts val="596"/>
              </a:lnSpc>
              <a:spcBef>
                <a:spcPts val="122"/>
              </a:spcBef>
            </a:pPr>
            <a:r>
              <a:rPr lang="en-US" spc="-3"/>
              <a:t>Briesemeister/2015 </a:t>
            </a:r>
            <a:r>
              <a:rPr lang="en-US"/>
              <a:t> </a:t>
            </a:r>
            <a:fld id="{81D60167-4931-47E6-BA6A-407CBD079E47}" type="slidenum">
              <a:rPr smtClean="0">
                <a:solidFill>
                  <a:srgbClr val="7F7F7F"/>
                </a:solidFill>
              </a:rPr>
              <a:pPr marL="288286" marR="3362" indent="-280302">
                <a:lnSpc>
                  <a:spcPts val="596"/>
                </a:lnSpc>
                <a:spcBef>
                  <a:spcPts val="122"/>
                </a:spcBef>
              </a:pPr>
              <a:t>‹#›</a:t>
            </a:fld>
            <a:endParaRPr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890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/>
            </a:lvl1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62943"/>
            <a:ext cx="8229601" cy="36974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50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>
                <a:solidFill>
                  <a:schemeClr val="tx1"/>
                </a:solidFill>
              </a:defRPr>
            </a:lvl1pPr>
            <a:lvl2pPr marL="800100" indent="-342900">
              <a:buFont typeface="Lucida Grande"/>
              <a:buChar char="−"/>
              <a:defRPr sz="1800">
                <a:solidFill>
                  <a:srgbClr val="000000"/>
                </a:solidFill>
              </a:defRPr>
            </a:lvl2pPr>
            <a:lvl3pPr marL="1371600" indent="-457200">
              <a:buFont typeface="Arial"/>
              <a:buChar char="•"/>
              <a:defRPr sz="1600">
                <a:solidFill>
                  <a:srgbClr val="000000"/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5650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/>
            </a:lvl1pPr>
            <a:lvl2pPr>
              <a:defRPr sz="1800"/>
            </a:lvl2pPr>
            <a:lvl3pPr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/>
            </a:lvl1pPr>
            <a:lvl2pPr>
              <a:defRPr sz="1800"/>
            </a:lvl2pPr>
            <a:lvl3pPr marL="1257300" indent="-342900">
              <a:buFont typeface="Arial"/>
              <a:buChar char="•"/>
              <a:defRPr lang="en-US" dirty="0" smtClean="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62943"/>
            <a:ext cx="8229600" cy="36974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68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/>
            </a:lvl1pPr>
            <a:lvl2pPr>
              <a:defRPr sz="1800"/>
            </a:lvl2pPr>
            <a:lvl3pPr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Font typeface="Arial"/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/>
            </a:lvl1pPr>
            <a:lvl2pPr>
              <a:defRPr sz="1800"/>
            </a:lvl2pPr>
            <a:lvl3pPr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62943"/>
            <a:ext cx="8229601" cy="36974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716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62943"/>
            <a:ext cx="8229601" cy="36974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067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 descr="Cover_energy__gradient.png">
            <a:extLst>
              <a:ext uri="{FF2B5EF4-FFF2-40B4-BE49-F238E27FC236}">
                <a16:creationId xmlns:a16="http://schemas.microsoft.com/office/drawing/2014/main" id="{2766112A-EA10-0244-AD42-CD1E3E8F7E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9450"/>
            <a:ext cx="9144000" cy="386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62943"/>
            <a:ext cx="8229601" cy="36974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152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898072"/>
            <a:ext cx="3008313" cy="755195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98072"/>
            <a:ext cx="5111750" cy="3696551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653268"/>
            <a:ext cx="3008313" cy="29413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9681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77660"/>
            <a:ext cx="5486400" cy="2668021"/>
          </a:xfrm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1926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PowerPoint_Template_Cover_2012_white.jpg">
            <a:extLst>
              <a:ext uri="{FF2B5EF4-FFF2-40B4-BE49-F238E27FC236}">
                <a16:creationId xmlns:a16="http://schemas.microsoft.com/office/drawing/2014/main" id="{0F611D6C-F6C9-D448-8C6A-B68B4B96C84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3638D908-5F66-ED4B-8F5E-EB3A90E37CC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B9288D4B-789D-F841-AE33-B7F31DCD27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Century gothic 20 bold</a:t>
            </a:r>
          </a:p>
          <a:p>
            <a:pPr lvl="0"/>
            <a:r>
              <a:rPr lang="en-US" altLang="en-US"/>
              <a:t>Century gothic 20 bold</a:t>
            </a:r>
          </a:p>
          <a:p>
            <a:pPr lvl="1"/>
            <a:r>
              <a:rPr lang="en-US" altLang="en-US"/>
              <a:t>Century gothic 18</a:t>
            </a:r>
          </a:p>
          <a:p>
            <a:pPr lvl="1"/>
            <a:r>
              <a:rPr lang="en-US" altLang="en-US"/>
              <a:t>Century gothic 18</a:t>
            </a:r>
          </a:p>
          <a:p>
            <a:pPr lvl="2"/>
            <a:r>
              <a:rPr lang="en-US" altLang="en-US"/>
              <a:t>Century gothic 16</a:t>
            </a:r>
          </a:p>
          <a:p>
            <a:pPr lvl="2"/>
            <a:r>
              <a:rPr lang="en-US" altLang="en-US"/>
              <a:t>Century gothic 16</a:t>
            </a:r>
          </a:p>
          <a:p>
            <a:pPr lvl="0"/>
            <a:r>
              <a:rPr lang="en-US" altLang="en-US"/>
              <a:t>Century gothic 20 bold</a:t>
            </a:r>
          </a:p>
          <a:p>
            <a:pPr lvl="0"/>
            <a:endParaRPr lang="en-US" altLang="en-US"/>
          </a:p>
          <a:p>
            <a:pPr lvl="0"/>
            <a:endParaRPr lang="en-US" altLang="en-US"/>
          </a:p>
          <a:p>
            <a:pPr lvl="2"/>
            <a:endParaRPr lang="en-US" altLang="en-US"/>
          </a:p>
          <a:p>
            <a:pPr lvl="0"/>
            <a:endParaRPr lang="en-US" altLang="en-US"/>
          </a:p>
        </p:txBody>
      </p:sp>
      <p:sp>
        <p:nvSpPr>
          <p:cNvPr id="1029" name="Rectangle 13">
            <a:extLst>
              <a:ext uri="{FF2B5EF4-FFF2-40B4-BE49-F238E27FC236}">
                <a16:creationId xmlns:a16="http://schemas.microsoft.com/office/drawing/2014/main" id="{0CAF271B-37EB-D645-B28C-7044B0A6F5D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4864100"/>
            <a:ext cx="8382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fld id="{3F2B2315-FA17-AD49-BF53-066C59B22993}" type="slidenum">
              <a:rPr lang="en-US" altLang="en-US" sz="800">
                <a:solidFill>
                  <a:srgbClr val="000090"/>
                </a:solidFill>
              </a:rPr>
              <a:pPr algn="ctr" eaLnBrk="1" hangingPunct="1"/>
              <a:t>‹#›</a:t>
            </a:fld>
            <a:endParaRPr lang="en-US" altLang="en-US" sz="800">
              <a:solidFill>
                <a:srgbClr val="00009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696" r:id="rId1"/>
    <p:sldLayoutId id="2147493697" r:id="rId2"/>
    <p:sldLayoutId id="2147493698" r:id="rId3"/>
    <p:sldLayoutId id="2147493699" r:id="rId4"/>
    <p:sldLayoutId id="2147493700" r:id="rId5"/>
    <p:sldLayoutId id="2147493701" r:id="rId6"/>
    <p:sldLayoutId id="2147493706" r:id="rId7"/>
    <p:sldLayoutId id="2147493702" r:id="rId8"/>
    <p:sldLayoutId id="2147493703" r:id="rId9"/>
    <p:sldLayoutId id="2147493704" r:id="rId10"/>
    <p:sldLayoutId id="2147493705" r:id="rId11"/>
    <p:sldLayoutId id="2147493708" r:id="rId12"/>
    <p:sldLayoutId id="2147493709" r:id="rId13"/>
    <p:sldLayoutId id="2147493710" r:id="rId14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rgbClr val="FFFFFF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2pPr>
      <a:lvl3pPr marL="1257300" indent="-342900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ip.scitation.org/doi/pdf/10.1063/5.0083990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aip.scitation.org/doi/pdf/10.1063/5.0083990" TargetMode="Externa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fusionenergybase.com/" TargetMode="External"/><Relationship Id="rId4" Type="http://schemas.openxmlformats.org/officeDocument/2006/relationships/hyperlink" Target="https://aip.scitation.org/doi/pdf/10.1063/5.008399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hyperlink" Target="https://doi.org/10.1063/1.871262" TargetMode="Externa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www.epfl.ch/~pitts/pitts/pitts_varenna_27_09_2007.pdf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oi.org/10.1051/epjconf/201715703009" TargetMode="Externa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8/0029-5515/53/4/043004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hyperlink" Target="https://doi.org/10.1088/0029-5515/53/4/043004" TargetMode="External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image" Target="../media/image8.jpg"/><Relationship Id="rId4" Type="http://schemas.openxmlformats.org/officeDocument/2006/relationships/image" Target="../media/image11.png"/><Relationship Id="rId9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7.jp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7.png"/><Relationship Id="rId5" Type="http://schemas.openxmlformats.org/officeDocument/2006/relationships/image" Target="../media/image14.jpg"/><Relationship Id="rId15" Type="http://schemas.openxmlformats.org/officeDocument/2006/relationships/image" Target="../media/image18.jp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ip.scitation.org/doi/pdf/10.1063/5.0083990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0" descr="GA_logo_2_blue.png">
            <a:extLst>
              <a:ext uri="{FF2B5EF4-FFF2-40B4-BE49-F238E27FC236}">
                <a16:creationId xmlns:a16="http://schemas.microsoft.com/office/drawing/2014/main" id="{C343919B-A491-E24A-943A-B86C803C8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550" y="4808538"/>
            <a:ext cx="16335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" name="Text Box 7">
            <a:extLst>
              <a:ext uri="{FF2B5EF4-FFF2-40B4-BE49-F238E27FC236}">
                <a16:creationId xmlns:a16="http://schemas.microsoft.com/office/drawing/2014/main" id="{7BA51CD3-1B82-0A4F-ACE8-AA8150C47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56" y="685800"/>
            <a:ext cx="4930625" cy="406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b="1" dirty="0" smtClean="0">
                <a:solidFill>
                  <a:srgbClr val="1A3484"/>
                </a:solidFill>
              </a:rPr>
              <a:t>Auna Moser</a:t>
            </a:r>
            <a:endParaRPr lang="en-US" altLang="en-US" sz="1800" b="1" dirty="0">
              <a:solidFill>
                <a:srgbClr val="1A3484"/>
              </a:solidFill>
            </a:endParaRPr>
          </a:p>
          <a:p>
            <a:pPr eaLnBrk="1" hangingPunct="1"/>
            <a:endParaRPr lang="en-US" altLang="x-none" sz="2000" b="1" dirty="0">
              <a:solidFill>
                <a:srgbClr val="00217B"/>
              </a:solidFill>
            </a:endParaRPr>
          </a:p>
          <a:p>
            <a:pPr eaLnBrk="1" hangingPunct="1"/>
            <a:endParaRPr lang="en-US" altLang="x-none" sz="2000" b="1" dirty="0">
              <a:solidFill>
                <a:srgbClr val="00217B"/>
              </a:solidFill>
            </a:endParaRPr>
          </a:p>
          <a:p>
            <a:pPr eaLnBrk="1" hangingPunct="1"/>
            <a:endParaRPr lang="en-US" altLang="x-none" sz="2000" b="1" dirty="0">
              <a:solidFill>
                <a:srgbClr val="00217B"/>
              </a:solidFill>
            </a:endParaRPr>
          </a:p>
          <a:p>
            <a:pPr eaLnBrk="1" hangingPunct="1"/>
            <a:endParaRPr lang="en-US" altLang="x-none" sz="2000" b="1" dirty="0">
              <a:solidFill>
                <a:srgbClr val="00217B"/>
              </a:solidFill>
            </a:endParaRPr>
          </a:p>
          <a:p>
            <a:pPr eaLnBrk="1" hangingPunct="1"/>
            <a:endParaRPr lang="en-US" altLang="x-none" sz="2000" b="1" dirty="0">
              <a:solidFill>
                <a:srgbClr val="00217B"/>
              </a:solidFill>
            </a:endParaRPr>
          </a:p>
          <a:p>
            <a:pPr eaLnBrk="1" hangingPunct="1"/>
            <a:endParaRPr lang="en-US" altLang="x-none" sz="2000" b="1" dirty="0">
              <a:solidFill>
                <a:srgbClr val="00217B"/>
              </a:solidFill>
            </a:endParaRPr>
          </a:p>
          <a:p>
            <a:pPr eaLnBrk="1" hangingPunct="1"/>
            <a:endParaRPr lang="en-US" altLang="x-none" sz="2000" b="1" dirty="0">
              <a:solidFill>
                <a:srgbClr val="00217B"/>
              </a:solidFill>
            </a:endParaRPr>
          </a:p>
          <a:p>
            <a:pPr eaLnBrk="1" hangingPunct="1"/>
            <a:endParaRPr lang="en-US" altLang="x-none" sz="2000" b="1" dirty="0">
              <a:solidFill>
                <a:srgbClr val="00217B"/>
              </a:solidFill>
            </a:endParaRPr>
          </a:p>
          <a:p>
            <a:pPr eaLnBrk="1" hangingPunct="1"/>
            <a:endParaRPr lang="en-US" altLang="x-none" sz="1400" b="1" dirty="0">
              <a:solidFill>
                <a:srgbClr val="00217B"/>
              </a:solidFill>
            </a:endParaRPr>
          </a:p>
          <a:p>
            <a:pPr eaLnBrk="1" hangingPunct="1"/>
            <a:r>
              <a:rPr lang="en-US" altLang="x-none" sz="1400" b="1" dirty="0">
                <a:solidFill>
                  <a:srgbClr val="00217B"/>
                </a:solidFill>
              </a:rPr>
              <a:t>Presented virtually at the </a:t>
            </a:r>
          </a:p>
          <a:p>
            <a:pPr eaLnBrk="1" hangingPunct="1"/>
            <a:r>
              <a:rPr lang="en-US" sz="1400" b="1" dirty="0" smtClean="0">
                <a:solidFill>
                  <a:srgbClr val="00217B"/>
                </a:solidFill>
              </a:rPr>
              <a:t>2023 </a:t>
            </a:r>
            <a:r>
              <a:rPr lang="en-US" sz="1400" b="1" dirty="0" smtClean="0">
                <a:solidFill>
                  <a:srgbClr val="00217B"/>
                </a:solidFill>
              </a:rPr>
              <a:t>Intro </a:t>
            </a:r>
            <a:r>
              <a:rPr lang="en-US" sz="1400" b="1" dirty="0">
                <a:solidFill>
                  <a:srgbClr val="00217B"/>
                </a:solidFill>
              </a:rPr>
              <a:t>to Fusion </a:t>
            </a:r>
            <a:r>
              <a:rPr lang="en-US" sz="1400" b="1" dirty="0" smtClean="0">
                <a:solidFill>
                  <a:srgbClr val="00217B"/>
                </a:solidFill>
              </a:rPr>
              <a:t>Energy </a:t>
            </a:r>
            <a:br>
              <a:rPr lang="en-US" sz="1400" b="1" dirty="0" smtClean="0">
                <a:solidFill>
                  <a:srgbClr val="00217B"/>
                </a:solidFill>
              </a:rPr>
            </a:br>
            <a:r>
              <a:rPr lang="en-US" sz="1400" b="1" dirty="0" smtClean="0">
                <a:solidFill>
                  <a:srgbClr val="00217B"/>
                </a:solidFill>
              </a:rPr>
              <a:t>and </a:t>
            </a:r>
            <a:r>
              <a:rPr lang="en-US" sz="1400" b="1" dirty="0">
                <a:solidFill>
                  <a:srgbClr val="00217B"/>
                </a:solidFill>
              </a:rPr>
              <a:t>Plasma Physics Course</a:t>
            </a:r>
          </a:p>
          <a:p>
            <a:pPr eaLnBrk="1" hangingPunct="1"/>
            <a:endParaRPr lang="en-US" altLang="en-US" sz="1400" b="1" dirty="0">
              <a:solidFill>
                <a:srgbClr val="00217B"/>
              </a:solidFill>
            </a:endParaRPr>
          </a:p>
          <a:p>
            <a:pPr lvl="0" defTabSz="406400">
              <a:spcAft>
                <a:spcPts val="600"/>
              </a:spcAft>
              <a:defRPr/>
            </a:pPr>
            <a:r>
              <a:rPr lang="en-US" altLang="en-US" sz="1400" b="1" dirty="0">
                <a:solidFill>
                  <a:srgbClr val="00217B"/>
                </a:solidFill>
              </a:rPr>
              <a:t>June </a:t>
            </a:r>
            <a:r>
              <a:rPr lang="en-US" altLang="en-US" sz="1400" b="1" dirty="0" smtClean="0">
                <a:solidFill>
                  <a:srgbClr val="00217B"/>
                </a:solidFill>
              </a:rPr>
              <a:t>12, 2023</a:t>
            </a:r>
            <a:r>
              <a:rPr lang="en-US" altLang="x-none" sz="1400" b="1" dirty="0" smtClean="0">
                <a:solidFill>
                  <a:srgbClr val="00217B"/>
                </a:solidFill>
              </a:rPr>
              <a:t> </a:t>
            </a:r>
            <a:endParaRPr lang="en-US" altLang="x-none" sz="1400" b="1" baseline="30000" dirty="0">
              <a:solidFill>
                <a:srgbClr val="00217B"/>
              </a:solidFill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9EBED943-BDB1-7E47-ACB0-3A31483E2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56" y="0"/>
            <a:ext cx="8955088" cy="646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 b="1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x-none" sz="3600" dirty="0" smtClean="0">
                <a:solidFill>
                  <a:schemeClr val="bg1"/>
                </a:solidFill>
                <a:latin typeface="+mj-lt"/>
              </a:rPr>
              <a:t>Introduction to tokamaks</a:t>
            </a:r>
            <a:endParaRPr lang="en-US" altLang="x-none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AutoShape 8">
            <a:extLst>
              <a:ext uri="{FF2B5EF4-FFF2-40B4-BE49-F238E27FC236}">
                <a16:creationId xmlns:a16="http://schemas.microsoft.com/office/drawing/2014/main" id="{82573FBE-4ED5-8A4E-80CA-BF21D10B07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4F2F4F3-2BDB-1935-8786-5BDEAED23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168" y="685800"/>
            <a:ext cx="6159831" cy="410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84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have you learned so far about fusion?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170" y="1002505"/>
            <a:ext cx="3855562" cy="37233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98BD6B-81F0-0017-5C66-5E255ADF56EF}"/>
              </a:ext>
            </a:extLst>
          </p:cNvPr>
          <p:cNvSpPr txBox="1"/>
          <p:nvPr/>
        </p:nvSpPr>
        <p:spPr>
          <a:xfrm>
            <a:off x="6335305" y="4720333"/>
            <a:ext cx="193961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hlinkClick r:id="rId3"/>
              </a:rPr>
              <a:t>Wurzel et al, </a:t>
            </a:r>
            <a:r>
              <a:rPr lang="en-US" sz="825" dirty="0" err="1">
                <a:hlinkClick r:id="rId3"/>
              </a:rPr>
              <a:t>PoP</a:t>
            </a:r>
            <a:r>
              <a:rPr lang="en-US" sz="825" dirty="0">
                <a:hlinkClick r:id="rId3"/>
              </a:rPr>
              <a:t> 29, 062103 (2022)</a:t>
            </a:r>
            <a:endParaRPr lang="en-US" sz="825" dirty="0"/>
          </a:p>
        </p:txBody>
      </p:sp>
      <p:sp>
        <p:nvSpPr>
          <p:cNvPr id="8" name="TextBox 7"/>
          <p:cNvSpPr txBox="1"/>
          <p:nvPr/>
        </p:nvSpPr>
        <p:spPr>
          <a:xfrm>
            <a:off x="4905267" y="738779"/>
            <a:ext cx="4092787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Ignition from 12/22 not shown here! See </a:t>
            </a:r>
            <a:r>
              <a:rPr lang="en-US" sz="1200" dirty="0" err="1" smtClean="0"/>
              <a:t>Kritcher</a:t>
            </a:r>
            <a:r>
              <a:rPr lang="en-US" sz="1200" dirty="0" smtClean="0"/>
              <a:t>, 6/8 </a:t>
            </a:r>
            <a:endParaRPr lang="en-US" sz="1200" dirty="0"/>
          </a:p>
        </p:txBody>
      </p:sp>
      <p:sp>
        <p:nvSpPr>
          <p:cNvPr id="10" name="Content Placeholder 3"/>
          <p:cNvSpPr>
            <a:spLocks noGrp="1"/>
          </p:cNvSpPr>
          <p:nvPr>
            <p:ph idx="10"/>
          </p:nvPr>
        </p:nvSpPr>
        <p:spPr>
          <a:xfrm>
            <a:off x="273375" y="801276"/>
            <a:ext cx="4854805" cy="3775279"/>
          </a:xfrm>
        </p:spPr>
        <p:txBody>
          <a:bodyPr/>
          <a:lstStyle/>
          <a:p>
            <a:r>
              <a:rPr lang="en-US" dirty="0" smtClean="0"/>
              <a:t>Fusion is a clean, safe type of nuclear power with abundant fuel</a:t>
            </a:r>
          </a:p>
          <a:p>
            <a:r>
              <a:rPr lang="en-US" dirty="0" smtClean="0"/>
              <a:t>“Easiest” reaction is D-T</a:t>
            </a:r>
          </a:p>
          <a:p>
            <a:r>
              <a:rPr lang="en-US" dirty="0" smtClean="0"/>
              <a:t>Reaction requires a high enough </a:t>
            </a:r>
            <a:br>
              <a:rPr lang="en-US" dirty="0" smtClean="0"/>
            </a:br>
            <a:r>
              <a:rPr lang="en-US" dirty="0" smtClean="0"/>
              <a:t>(Lawson criterion) triple product </a:t>
            </a:r>
            <a:r>
              <a:rPr lang="en-US" sz="2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r>
              <a:rPr lang="en-US" sz="2200" b="0" dirty="0" err="1" smtClean="0">
                <a:latin typeface="Symbol" panose="05050102010706020507" pitchFamily="18" charset="2"/>
              </a:rPr>
              <a:t>t</a:t>
            </a:r>
            <a:r>
              <a:rPr lang="en-US" sz="2200" b="0" baseline="-25000" dirty="0" err="1" smtClean="0">
                <a:latin typeface="Symbol" panose="05050102010706020507" pitchFamily="18" charset="2"/>
              </a:rPr>
              <a:t>e</a:t>
            </a:r>
            <a:r>
              <a:rPr lang="en-US" sz="2200" b="0" baseline="-25000" dirty="0" smtClean="0">
                <a:latin typeface="Symbol" panose="05050102010706020507" pitchFamily="18" charset="2"/>
              </a:rPr>
              <a:t> </a:t>
            </a:r>
          </a:p>
          <a:p>
            <a:pPr lvl="1"/>
            <a:r>
              <a:rPr lang="en-US" sz="1600" dirty="0" smtClean="0"/>
              <a:t>We have made a ton of progress!</a:t>
            </a:r>
          </a:p>
        </p:txBody>
      </p:sp>
    </p:spTree>
    <p:extLst>
      <p:ext uri="{BB962C8B-B14F-4D97-AF65-F5344CB8AC3E}">
        <p14:creationId xmlns:p14="http://schemas.microsoft.com/office/powerpoint/2010/main" val="69598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have you learned so far about fusion?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273375" y="801276"/>
            <a:ext cx="4854805" cy="3775279"/>
          </a:xfrm>
        </p:spPr>
        <p:txBody>
          <a:bodyPr/>
          <a:lstStyle/>
          <a:p>
            <a:r>
              <a:rPr lang="en-US" dirty="0" smtClean="0"/>
              <a:t>Fusion is a clean, safe type of nuclear power with abundant fuel</a:t>
            </a:r>
          </a:p>
          <a:p>
            <a:r>
              <a:rPr lang="en-US" dirty="0" smtClean="0"/>
              <a:t>“Easiest” reaction is D-T</a:t>
            </a:r>
          </a:p>
          <a:p>
            <a:r>
              <a:rPr lang="en-US" dirty="0" smtClean="0"/>
              <a:t>Reaction requires a high enough </a:t>
            </a:r>
            <a:br>
              <a:rPr lang="en-US" dirty="0" smtClean="0"/>
            </a:br>
            <a:r>
              <a:rPr lang="en-US" dirty="0" smtClean="0"/>
              <a:t>(Lawson criterion) triple product </a:t>
            </a:r>
            <a:r>
              <a:rPr lang="en-US" sz="2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r>
              <a:rPr lang="en-US" sz="2200" b="0" dirty="0" err="1" smtClean="0">
                <a:latin typeface="Symbol" panose="05050102010706020507" pitchFamily="18" charset="2"/>
              </a:rPr>
              <a:t>t</a:t>
            </a:r>
            <a:r>
              <a:rPr lang="en-US" sz="2200" b="0" baseline="-25000" dirty="0" err="1" smtClean="0">
                <a:latin typeface="Symbol" panose="05050102010706020507" pitchFamily="18" charset="2"/>
              </a:rPr>
              <a:t>e</a:t>
            </a:r>
            <a:r>
              <a:rPr lang="en-US" sz="2200" b="0" baseline="-25000" dirty="0" smtClean="0">
                <a:latin typeface="Symbol" panose="05050102010706020507" pitchFamily="18" charset="2"/>
              </a:rPr>
              <a:t> </a:t>
            </a:r>
          </a:p>
          <a:p>
            <a:pPr lvl="1"/>
            <a:r>
              <a:rPr lang="en-US" sz="1600" dirty="0" smtClean="0"/>
              <a:t>We have made a ton of progress!</a:t>
            </a:r>
          </a:p>
          <a:p>
            <a:r>
              <a:rPr lang="en-US" dirty="0" smtClean="0"/>
              <a:t>There are different ways to confine a plasma to achieve fusion</a:t>
            </a:r>
          </a:p>
          <a:p>
            <a:pPr lvl="1"/>
            <a:r>
              <a:rPr lang="en-US" sz="1600" dirty="0" smtClean="0"/>
              <a:t>Gravitational, magnetic, inertial</a:t>
            </a:r>
          </a:p>
          <a:p>
            <a:pPr lvl="1"/>
            <a:r>
              <a:rPr lang="en-US" sz="1600" dirty="0" err="1" smtClean="0"/>
              <a:t>Stellarator</a:t>
            </a:r>
            <a:r>
              <a:rPr lang="en-US" sz="1600" dirty="0" smtClean="0"/>
              <a:t>                                   </a:t>
            </a:r>
          </a:p>
          <a:p>
            <a:pPr lvl="1"/>
            <a:r>
              <a:rPr lang="en-US" sz="1600" dirty="0" smtClean="0"/>
              <a:t>Tokamak </a:t>
            </a:r>
            <a:endParaRPr lang="en-US" sz="1600" dirty="0"/>
          </a:p>
          <a:p>
            <a:pPr lvl="1"/>
            <a:r>
              <a:rPr lang="en-US" sz="1600" dirty="0" smtClean="0"/>
              <a:t>Reversed field pinch, field reversed configuration, magnetic mirror, z-pinch, </a:t>
            </a:r>
            <a:r>
              <a:rPr lang="en-US" sz="1600" dirty="0" err="1" smtClean="0"/>
              <a:t>spheromak</a:t>
            </a:r>
            <a:r>
              <a:rPr lang="en-US" sz="1600" dirty="0" smtClean="0"/>
              <a:t>....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98BD6B-81F0-0017-5C66-5E255ADF56EF}"/>
              </a:ext>
            </a:extLst>
          </p:cNvPr>
          <p:cNvSpPr txBox="1"/>
          <p:nvPr/>
        </p:nvSpPr>
        <p:spPr>
          <a:xfrm>
            <a:off x="6335305" y="4720333"/>
            <a:ext cx="193961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hlinkClick r:id="rId2"/>
              </a:rPr>
              <a:t>Wurzel et al, </a:t>
            </a:r>
            <a:r>
              <a:rPr lang="en-US" sz="825" dirty="0" err="1">
                <a:hlinkClick r:id="rId2"/>
              </a:rPr>
              <a:t>PoP</a:t>
            </a:r>
            <a:r>
              <a:rPr lang="en-US" sz="825" dirty="0">
                <a:hlinkClick r:id="rId2"/>
              </a:rPr>
              <a:t> 29, 062103 (2022)</a:t>
            </a:r>
            <a:endParaRPr lang="en-US" sz="825" dirty="0"/>
          </a:p>
        </p:txBody>
      </p:sp>
      <p:sp>
        <p:nvSpPr>
          <p:cNvPr id="9" name="TextBox 8"/>
          <p:cNvSpPr txBox="1"/>
          <p:nvPr/>
        </p:nvSpPr>
        <p:spPr>
          <a:xfrm>
            <a:off x="2187663" y="3807178"/>
            <a:ext cx="1838965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See Paul, previous talk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2393004" y="4872393"/>
            <a:ext cx="2020105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See Sutherland, next talk</a:t>
            </a:r>
            <a:endParaRPr lang="en-US" sz="1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170" y="1002505"/>
            <a:ext cx="3855562" cy="372337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05267" y="738779"/>
            <a:ext cx="4092787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Ignition from 12/22 not shown here! See </a:t>
            </a:r>
            <a:r>
              <a:rPr lang="en-US" sz="1200" dirty="0" err="1" smtClean="0"/>
              <a:t>Kritcher</a:t>
            </a:r>
            <a:r>
              <a:rPr lang="en-US" sz="1200" dirty="0" smtClean="0"/>
              <a:t>, 6/8 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2187663" y="4146674"/>
            <a:ext cx="744114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This talk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3901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42146"/>
            <a:ext cx="8697798" cy="401509"/>
          </a:xfrm>
        </p:spPr>
        <p:txBody>
          <a:bodyPr/>
          <a:lstStyle/>
          <a:p>
            <a:pPr algn="ctr"/>
            <a:r>
              <a:rPr lang="en-US" dirty="0" smtClean="0"/>
              <a:t>What are the basic ideas behind confinement in a tokamak?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609600" y="1048341"/>
            <a:ext cx="8229600" cy="3565922"/>
          </a:xfrm>
        </p:spPr>
        <p:txBody>
          <a:bodyPr/>
          <a:lstStyle/>
          <a:p>
            <a:r>
              <a:rPr lang="en-US" dirty="0" smtClean="0"/>
              <a:t>Particles (mostly) stay along field lines </a:t>
            </a:r>
          </a:p>
          <a:p>
            <a:r>
              <a:rPr lang="en-US" dirty="0" smtClean="0"/>
              <a:t>Close those field lines into a torus to confine them</a:t>
            </a:r>
          </a:p>
          <a:p>
            <a:r>
              <a:rPr lang="en-US" dirty="0" smtClean="0"/>
              <a:t>Add twists to keep particles from drifting out</a:t>
            </a:r>
          </a:p>
          <a:p>
            <a:r>
              <a:rPr lang="en-US" dirty="0"/>
              <a:t>C</a:t>
            </a:r>
            <a:r>
              <a:rPr lang="en-US" dirty="0" smtClean="0"/>
              <a:t>onfine plasma with toroidal and poloidal magnetic fields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39151" y="1855828"/>
            <a:ext cx="1229824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See Sinha, 6/6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5711117" y="1108417"/>
            <a:ext cx="1827744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See Duarte, Sinha, 6/6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140" y="2009873"/>
            <a:ext cx="4296266" cy="3222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69385" y="3251641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Toroidal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9720" y="4582117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Poloidal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55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is a tokamak?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421064" y="897513"/>
            <a:ext cx="8229600" cy="3565922"/>
          </a:xfrm>
        </p:spPr>
        <p:txBody>
          <a:bodyPr/>
          <a:lstStyle/>
          <a:p>
            <a:r>
              <a:rPr lang="en-US" sz="1800" dirty="0" smtClean="0"/>
              <a:t>Tokamaks confine with an </a:t>
            </a:r>
            <a:r>
              <a:rPr lang="en-US" sz="1800" i="1" dirty="0" smtClean="0"/>
              <a:t>externally</a:t>
            </a:r>
            <a:r>
              <a:rPr lang="en-US" sz="1800" dirty="0" smtClean="0"/>
              <a:t> produced </a:t>
            </a:r>
            <a:br>
              <a:rPr lang="en-US" sz="1800" dirty="0" smtClean="0"/>
            </a:br>
            <a:r>
              <a:rPr lang="en-US" sz="1800" dirty="0" smtClean="0"/>
              <a:t>toroidal field and a </a:t>
            </a:r>
            <a:r>
              <a:rPr lang="en-US" sz="1800" i="1" dirty="0" smtClean="0"/>
              <a:t>plasma current</a:t>
            </a:r>
            <a:r>
              <a:rPr lang="en-US" sz="1800" dirty="0" smtClean="0"/>
              <a:t> produced </a:t>
            </a:r>
            <a:br>
              <a:rPr lang="en-US" sz="1800" dirty="0" smtClean="0"/>
            </a:br>
            <a:r>
              <a:rPr lang="en-US" sz="1800" dirty="0" smtClean="0"/>
              <a:t>poloidal field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 smtClean="0"/>
              <a:t>TOKAMAK is a Russian acronym: </a:t>
            </a:r>
            <a:br>
              <a:rPr lang="en-US" sz="1800" dirty="0" smtClean="0"/>
            </a:br>
            <a:r>
              <a:rPr lang="en-US" sz="1800" i="1" dirty="0" err="1" smtClean="0"/>
              <a:t>TOroidal'naya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KAmera</a:t>
            </a:r>
            <a:r>
              <a:rPr lang="en-US" sz="1800" i="1" dirty="0" smtClean="0"/>
              <a:t> </a:t>
            </a:r>
            <a:r>
              <a:rPr lang="en-US" sz="1800" i="1" dirty="0"/>
              <a:t>s </a:t>
            </a:r>
            <a:r>
              <a:rPr lang="en-US" sz="1800" i="1" dirty="0" err="1" smtClean="0"/>
              <a:t>MAgnitnymi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KAtushkami</a:t>
            </a:r>
            <a:r>
              <a:rPr lang="en-US" sz="1800" i="1" dirty="0" smtClean="0"/>
              <a:t> </a:t>
            </a:r>
            <a:br>
              <a:rPr lang="en-US" sz="1800" i="1" dirty="0" smtClean="0"/>
            </a:br>
            <a:r>
              <a:rPr lang="en-US" sz="1800" dirty="0" smtClean="0"/>
              <a:t>“Toroidal Chamber with Magnetic Coils”</a:t>
            </a:r>
          </a:p>
          <a:p>
            <a:endParaRPr lang="en-US" sz="1800" dirty="0" smtClean="0"/>
          </a:p>
          <a:p>
            <a:r>
              <a:rPr lang="en-US" sz="1800" dirty="0" smtClean="0"/>
              <a:t>Leading magnetic confinement concept in terms of </a:t>
            </a:r>
            <a:br>
              <a:rPr lang="en-US" sz="1800" dirty="0" smtClean="0"/>
            </a:br>
            <a:r>
              <a:rPr lang="en-US" sz="1800" dirty="0" smtClean="0"/>
              <a:t>number of facilities and funding</a:t>
            </a:r>
          </a:p>
          <a:p>
            <a:endParaRPr lang="en-US" sz="1800" dirty="0" smtClean="0"/>
          </a:p>
          <a:p>
            <a:r>
              <a:rPr lang="en-US" sz="1800" dirty="0" smtClean="0"/>
              <a:t>Caveat!: I only have personal experience with DIII-D, so what I present today will be heavily biased towards DIII-D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950" y="838987"/>
            <a:ext cx="2183719" cy="309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0B6B01-F693-C64D-8AEC-C63ECC205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621" y="862539"/>
            <a:ext cx="4036373" cy="36622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936C36-4BDA-4513-AF23-137660249A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/>
              <a:t>Many tokamaks around the </a:t>
            </a:r>
            <a:r>
              <a:rPr lang="en-US" sz="2400" dirty="0" smtClean="0"/>
              <a:t>world </a:t>
            </a:r>
            <a:r>
              <a:rPr lang="en-US" sz="2400" dirty="0"/>
              <a:t>are making strides towards ignition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4368BA-6C98-FB25-32E3-62A4F72C97DD}"/>
              </a:ext>
            </a:extLst>
          </p:cNvPr>
          <p:cNvSpPr txBox="1"/>
          <p:nvPr/>
        </p:nvSpPr>
        <p:spPr>
          <a:xfrm>
            <a:off x="291231" y="902618"/>
            <a:ext cx="496030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b="1" dirty="0"/>
              <a:t>Copper magnetic field coils</a:t>
            </a:r>
          </a:p>
          <a:p>
            <a:pPr marL="557213" lvl="1" indent="-214313">
              <a:buFont typeface="Century Gothic" panose="020B0502020202020204" pitchFamily="34" charset="0"/>
              <a:buChar char="–"/>
            </a:pPr>
            <a:r>
              <a:rPr lang="en-US" sz="1200" dirty="0">
                <a:solidFill>
                  <a:srgbClr val="0070C0"/>
                </a:solidFill>
              </a:rPr>
              <a:t>DIII-D (USA), JET (UK), ASDEX-U (Germany), COMPASS (Czech Republic), WEST (France), TCV (Switzerland</a:t>
            </a:r>
            <a:r>
              <a:rPr lang="en-US" sz="1200" dirty="0" smtClean="0">
                <a:solidFill>
                  <a:srgbClr val="0070C0"/>
                </a:solidFill>
              </a:rPr>
              <a:t>)</a:t>
            </a: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b="1" dirty="0"/>
              <a:t>Superconducting magnetic field coils</a:t>
            </a:r>
          </a:p>
          <a:p>
            <a:pPr marL="557213" lvl="1" indent="-214313">
              <a:buFont typeface="Century Gothic" panose="020B0502020202020204" pitchFamily="34" charset="0"/>
              <a:buChar char="–"/>
            </a:pPr>
            <a:r>
              <a:rPr lang="en-US" sz="1200" dirty="0">
                <a:solidFill>
                  <a:srgbClr val="0070C0"/>
                </a:solidFill>
              </a:rPr>
              <a:t>EAST (China), KSTAR (Korea), JT60-SA (Japan</a:t>
            </a:r>
            <a:r>
              <a:rPr lang="en-US" sz="1200" dirty="0" smtClean="0">
                <a:solidFill>
                  <a:srgbClr val="0070C0"/>
                </a:solidFill>
              </a:rPr>
              <a:t>)</a:t>
            </a: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b="1" dirty="0"/>
              <a:t>Low aspect ratio</a:t>
            </a:r>
          </a:p>
          <a:p>
            <a:pPr marL="557213" lvl="1" indent="-214313">
              <a:buFont typeface="Century Gothic" panose="020B0502020202020204" pitchFamily="34" charset="0"/>
              <a:buChar char="–"/>
            </a:pPr>
            <a:r>
              <a:rPr lang="en-US" sz="1200" dirty="0">
                <a:solidFill>
                  <a:srgbClr val="0070C0"/>
                </a:solidFill>
              </a:rPr>
              <a:t>NSTX-U (USA), MAST-U (UK</a:t>
            </a:r>
            <a:r>
              <a:rPr lang="en-US" sz="1200" dirty="0" smtClean="0">
                <a:solidFill>
                  <a:srgbClr val="0070C0"/>
                </a:solidFill>
              </a:rPr>
              <a:t>)</a:t>
            </a: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b="1" dirty="0"/>
              <a:t>Future public sector devices</a:t>
            </a:r>
          </a:p>
          <a:p>
            <a:pPr marL="557213" lvl="1" indent="-214313">
              <a:buFont typeface="Century Gothic" panose="020B0502020202020204" pitchFamily="34" charset="0"/>
              <a:buChar char="–"/>
            </a:pPr>
            <a:r>
              <a:rPr lang="en-US" sz="1200" dirty="0">
                <a:solidFill>
                  <a:srgbClr val="0070C0"/>
                </a:solidFill>
              </a:rPr>
              <a:t>ITER (France)</a:t>
            </a:r>
          </a:p>
          <a:p>
            <a:pPr marL="557213" lvl="1" indent="-214313">
              <a:buFont typeface="Century Gothic" panose="020B0502020202020204" pitchFamily="34" charset="0"/>
              <a:buChar char="–"/>
            </a:pPr>
            <a:r>
              <a:rPr lang="en-US" sz="1200" dirty="0">
                <a:solidFill>
                  <a:srgbClr val="0070C0"/>
                </a:solidFill>
              </a:rPr>
              <a:t>DEMO class devices: CFETR (China), EU-DEMO (EU), STEP (UK</a:t>
            </a:r>
            <a:r>
              <a:rPr lang="en-US" sz="1200" dirty="0" smtClean="0">
                <a:solidFill>
                  <a:srgbClr val="0070C0"/>
                </a:solidFill>
              </a:rPr>
              <a:t>), </a:t>
            </a:r>
            <a:r>
              <a:rPr lang="en-US" sz="1200" dirty="0">
                <a:solidFill>
                  <a:srgbClr val="0070C0"/>
                </a:solidFill>
              </a:rPr>
              <a:t>FPP (US</a:t>
            </a:r>
            <a:r>
              <a:rPr lang="en-US" sz="1200" dirty="0" smtClean="0">
                <a:solidFill>
                  <a:srgbClr val="0070C0"/>
                </a:solidFill>
              </a:rPr>
              <a:t>)</a:t>
            </a: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b="1" dirty="0" smtClean="0"/>
              <a:t>Many private sector companies entering the market</a:t>
            </a:r>
            <a:endParaRPr lang="en-US" sz="1600" b="1" dirty="0"/>
          </a:p>
          <a:p>
            <a:pPr marL="557213" lvl="1" indent="-214313">
              <a:buFont typeface="Century Gothic" panose="020B0502020202020204" pitchFamily="34" charset="0"/>
              <a:buChar char="–"/>
            </a:pPr>
            <a:r>
              <a:rPr lang="en-US" sz="1200" dirty="0">
                <a:solidFill>
                  <a:srgbClr val="0070C0"/>
                </a:solidFill>
              </a:rPr>
              <a:t>Commonwealth Fusion Systems (SPARC/ARC, US)</a:t>
            </a:r>
          </a:p>
          <a:p>
            <a:pPr marL="557213" lvl="1" indent="-214313">
              <a:buFont typeface="Century Gothic" panose="020B0502020202020204" pitchFamily="34" charset="0"/>
              <a:buChar char="–"/>
            </a:pPr>
            <a:r>
              <a:rPr lang="en-US" sz="1200" dirty="0">
                <a:solidFill>
                  <a:srgbClr val="0070C0"/>
                </a:solidFill>
              </a:rPr>
              <a:t>Tokamak Energy (ST40, UK</a:t>
            </a:r>
            <a:r>
              <a:rPr lang="en-US" sz="1200" dirty="0" smtClean="0">
                <a:solidFill>
                  <a:srgbClr val="0070C0"/>
                </a:solidFill>
              </a:rPr>
              <a:t>)</a:t>
            </a:r>
            <a:r>
              <a:rPr lang="en-US" sz="1200" dirty="0" smtClean="0"/>
              <a:t/>
            </a:r>
            <a:br>
              <a:rPr lang="en-US" sz="1200" dirty="0" smtClean="0"/>
            </a:br>
            <a:endParaRPr lang="en-US" sz="1200" dirty="0">
              <a:solidFill>
                <a:srgbClr val="0070C0"/>
              </a:solidFill>
            </a:endParaRPr>
          </a:p>
          <a:p>
            <a:pPr marL="557213" lvl="1" indent="-214313">
              <a:buFont typeface="Century Gothic" panose="020B0502020202020204" pitchFamily="34" charset="0"/>
              <a:buChar char="–"/>
            </a:pP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89507B-7D1E-25FC-0901-8B0D9FAAE9EB}"/>
              </a:ext>
            </a:extLst>
          </p:cNvPr>
          <p:cNvSpPr txBox="1"/>
          <p:nvPr/>
        </p:nvSpPr>
        <p:spPr>
          <a:xfrm>
            <a:off x="3008390" y="4123595"/>
            <a:ext cx="1675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… and more!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98BD6B-81F0-0017-5C66-5E255ADF56EF}"/>
              </a:ext>
            </a:extLst>
          </p:cNvPr>
          <p:cNvSpPr txBox="1"/>
          <p:nvPr/>
        </p:nvSpPr>
        <p:spPr>
          <a:xfrm>
            <a:off x="6335305" y="4528024"/>
            <a:ext cx="193961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hlinkClick r:id="rId4"/>
              </a:rPr>
              <a:t>Wurzel et al, </a:t>
            </a:r>
            <a:r>
              <a:rPr lang="en-US" sz="825" dirty="0" err="1">
                <a:hlinkClick r:id="rId4"/>
              </a:rPr>
              <a:t>PoP</a:t>
            </a:r>
            <a:r>
              <a:rPr lang="en-US" sz="825" dirty="0">
                <a:hlinkClick r:id="rId4"/>
              </a:rPr>
              <a:t> 29, 062103 (2022)</a:t>
            </a:r>
            <a:endParaRPr lang="en-US" sz="825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93EFA012-FD4B-8340-0FEA-2A35A6B36C5D}"/>
              </a:ext>
            </a:extLst>
          </p:cNvPr>
          <p:cNvSpPr/>
          <p:nvPr/>
        </p:nvSpPr>
        <p:spPr>
          <a:xfrm rot="18348764">
            <a:off x="7127584" y="2651147"/>
            <a:ext cx="1242725" cy="197915"/>
          </a:xfrm>
          <a:prstGeom prst="rightArrow">
            <a:avLst/>
          </a:prstGeom>
          <a:solidFill>
            <a:srgbClr val="0070C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3B5A01-C5CD-E445-CB7F-2270FC425B2B}"/>
              </a:ext>
            </a:extLst>
          </p:cNvPr>
          <p:cNvSpPr txBox="1"/>
          <p:nvPr/>
        </p:nvSpPr>
        <p:spPr>
          <a:xfrm>
            <a:off x="7946822" y="2781000"/>
            <a:ext cx="1178326" cy="6924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Approaching </a:t>
            </a:r>
            <a:r>
              <a:rPr lang="en-US" sz="1200" b="1" dirty="0" smtClean="0"/>
              <a:t>ignition </a:t>
            </a:r>
            <a:endParaRPr lang="en-US" sz="1200" b="1" dirty="0"/>
          </a:p>
          <a:p>
            <a:r>
              <a:rPr lang="en-US" sz="750" dirty="0">
                <a:solidFill>
                  <a:srgbClr val="FF0000"/>
                </a:solidFill>
              </a:rPr>
              <a:t>(self-sustaining reaction)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89507B-7D1E-25FC-0901-8B0D9FAAE9EB}"/>
              </a:ext>
            </a:extLst>
          </p:cNvPr>
          <p:cNvSpPr txBox="1"/>
          <p:nvPr/>
        </p:nvSpPr>
        <p:spPr>
          <a:xfrm>
            <a:off x="653036" y="4715365"/>
            <a:ext cx="8010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5"/>
              </a:rPr>
              <a:t>https://</a:t>
            </a:r>
            <a:r>
              <a:rPr lang="en-US" sz="1200" dirty="0" smtClean="0">
                <a:hlinkClick r:id="rId5"/>
              </a:rPr>
              <a:t>www.fusionenergybase.com</a:t>
            </a:r>
            <a:endParaRPr lang="en-US" sz="1200" dirty="0" smtClean="0"/>
          </a:p>
          <a:p>
            <a:r>
              <a:rPr lang="en-US" sz="1200" dirty="0"/>
              <a:t>https://www.energy.gov/articles/doe-announces-46-million-commercial-fusion-energy-development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4924121" y="710498"/>
            <a:ext cx="4092787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Ignition from 12/22 not shown here! See </a:t>
            </a:r>
            <a:r>
              <a:rPr lang="en-US" sz="1200" dirty="0" err="1" smtClean="0"/>
              <a:t>Kritcher</a:t>
            </a:r>
            <a:r>
              <a:rPr lang="en-US" sz="1200" dirty="0" smtClean="0"/>
              <a:t>, 6/8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5478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068586" cy="62407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Two </a:t>
            </a:r>
            <a:r>
              <a:rPr lang="en-US" dirty="0" smtClean="0">
                <a:solidFill>
                  <a:schemeClr val="bg1"/>
                </a:solidFill>
              </a:rPr>
              <a:t>types </a:t>
            </a:r>
            <a:r>
              <a:rPr lang="en-US" dirty="0">
                <a:solidFill>
                  <a:schemeClr val="bg1"/>
                </a:solidFill>
              </a:rPr>
              <a:t>of </a:t>
            </a:r>
            <a:r>
              <a:rPr lang="en-US" dirty="0" smtClean="0">
                <a:solidFill>
                  <a:schemeClr val="bg1"/>
                </a:solidFill>
              </a:rPr>
              <a:t>tokamaks</a:t>
            </a:r>
            <a:r>
              <a:rPr lang="en-US" dirty="0">
                <a:solidFill>
                  <a:schemeClr val="bg1"/>
                </a:solidFill>
              </a:rPr>
              <a:t>: Conventional </a:t>
            </a:r>
            <a:r>
              <a:rPr lang="en-US" dirty="0" smtClean="0">
                <a:solidFill>
                  <a:schemeClr val="bg1"/>
                </a:solidFill>
              </a:rPr>
              <a:t>aspect </a:t>
            </a:r>
            <a:r>
              <a:rPr lang="en-US" dirty="0">
                <a:solidFill>
                  <a:schemeClr val="bg1"/>
                </a:solidFill>
              </a:rPr>
              <a:t>r</a:t>
            </a:r>
            <a:r>
              <a:rPr lang="en-US" dirty="0" smtClean="0">
                <a:solidFill>
                  <a:schemeClr val="bg1"/>
                </a:solidFill>
              </a:rPr>
              <a:t>atio </a:t>
            </a:r>
            <a:r>
              <a:rPr lang="en-US" dirty="0">
                <a:solidFill>
                  <a:schemeClr val="bg1"/>
                </a:solidFill>
              </a:rPr>
              <a:t>and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spherical </a:t>
            </a:r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okamaks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 descr="Screen Shot 2015-06-24 at 8.54.4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6" t="6729" r="5201" b="10640"/>
          <a:stretch/>
        </p:blipFill>
        <p:spPr>
          <a:xfrm>
            <a:off x="1084081" y="762875"/>
            <a:ext cx="3007151" cy="2479176"/>
          </a:xfrm>
          <a:prstGeom prst="rect">
            <a:avLst/>
          </a:prstGeom>
        </p:spPr>
      </p:pic>
      <p:pic>
        <p:nvPicPr>
          <p:cNvPr id="5" name="Picture 4" descr="Screen Shot 2015-06-24 at 8.54.4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3" t="1200" r="3920" b="8483"/>
          <a:stretch/>
        </p:blipFill>
        <p:spPr>
          <a:xfrm>
            <a:off x="5938886" y="725865"/>
            <a:ext cx="2072759" cy="25161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3250" y="830300"/>
            <a:ext cx="1302684" cy="51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24" b="1" dirty="0" smtClean="0"/>
              <a:t>“Donut”</a:t>
            </a:r>
          </a:p>
          <a:p>
            <a:r>
              <a:rPr lang="en-US" sz="1324" b="1" dirty="0" smtClean="0"/>
              <a:t>A ≥ 4</a:t>
            </a:r>
            <a:endParaRPr lang="en-US" sz="1324" b="1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7737621" y="830300"/>
            <a:ext cx="1631090" cy="49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24" b="1" dirty="0" smtClean="0"/>
              <a:t>“Cored apple”</a:t>
            </a:r>
          </a:p>
          <a:p>
            <a:r>
              <a:rPr lang="en-US" sz="1324" b="1" dirty="0" smtClean="0"/>
              <a:t>A </a:t>
            </a:r>
            <a:r>
              <a:rPr lang="en-US" sz="1324" b="1" dirty="0"/>
              <a:t>≥ </a:t>
            </a:r>
            <a:r>
              <a:rPr lang="en-US" sz="1324" b="1" dirty="0" smtClean="0"/>
              <a:t>1.25</a:t>
            </a:r>
            <a:endParaRPr lang="en-US" sz="1324" b="1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7117237" y="4934692"/>
            <a:ext cx="1951349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94" dirty="0" err="1"/>
              <a:t>Peng</a:t>
            </a:r>
            <a:r>
              <a:rPr lang="en-US" sz="794" dirty="0"/>
              <a:t>, Phys. Plasmas, </a:t>
            </a:r>
            <a:r>
              <a:rPr lang="en-US" sz="794" b="1" dirty="0"/>
              <a:t>7</a:t>
            </a:r>
            <a:r>
              <a:rPr lang="en-US" sz="794" dirty="0"/>
              <a:t>, 1681 (2000).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46B4046-F7F2-0B49-9154-CB9545F0CE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2734" y="3448272"/>
            <a:ext cx="3158244" cy="1695228"/>
          </a:xfrm>
        </p:spPr>
        <p:txBody>
          <a:bodyPr numCol="1"/>
          <a:lstStyle/>
          <a:p>
            <a:pPr marL="0" indent="0">
              <a:buNone/>
            </a:pPr>
            <a:r>
              <a:rPr lang="en-US" sz="1600" dirty="0"/>
              <a:t>C</a:t>
            </a:r>
            <a:r>
              <a:rPr lang="en-US" sz="1600" dirty="0" smtClean="0"/>
              <a:t>onventional tokamaks </a:t>
            </a:r>
          </a:p>
          <a:p>
            <a:pPr marL="0" indent="0">
              <a:buNone/>
            </a:pPr>
            <a:r>
              <a:rPr lang="en-US" sz="1600" dirty="0" smtClean="0"/>
              <a:t>Usually </a:t>
            </a:r>
            <a:r>
              <a:rPr lang="en-US" sz="1600" dirty="0" smtClean="0"/>
              <a:t>A&gt;2.5 </a:t>
            </a:r>
          </a:p>
          <a:p>
            <a:pPr marL="0" indent="0">
              <a:buNone/>
            </a:pPr>
            <a:r>
              <a:rPr lang="en-US" sz="1600" b="0" dirty="0" smtClean="0"/>
              <a:t>Ex: ITER, ASDEX, JET, DIII-D, EAST, SPARC…</a:t>
            </a:r>
            <a:endParaRPr lang="en-US" sz="1600" b="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546B4046-F7F2-0B49-9154-CB9545F0CE49}"/>
              </a:ext>
            </a:extLst>
          </p:cNvPr>
          <p:cNvSpPr txBox="1">
            <a:spLocks/>
          </p:cNvSpPr>
          <p:nvPr/>
        </p:nvSpPr>
        <p:spPr bwMode="auto">
          <a:xfrm>
            <a:off x="5157765" y="3449840"/>
            <a:ext cx="3986235" cy="1693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12573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 smtClean="0"/>
              <a:t>Spherical tokamaks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 smtClean="0"/>
              <a:t>A=1-2.5</a:t>
            </a:r>
          </a:p>
          <a:p>
            <a:pPr marL="0" indent="0">
              <a:buNone/>
            </a:pPr>
            <a:r>
              <a:rPr lang="en-US" sz="1600" b="0" dirty="0" smtClean="0"/>
              <a:t>Ex: MAST, NSTX-U…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832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36C36-4BDA-4513-AF23-137660249A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/>
              <a:t>Two major U.S. facilities are DIII-D and NSTX-U, specializing in different aspect ratios</a:t>
            </a:r>
          </a:p>
        </p:txBody>
      </p:sp>
      <p:pic>
        <p:nvPicPr>
          <p:cNvPr id="9218" name="Picture 2" descr="Map of the USA with each color representing the population divided into one  equal part : r/mapporncirclejerk">
            <a:extLst>
              <a:ext uri="{FF2B5EF4-FFF2-40B4-BE49-F238E27FC236}">
                <a16:creationId xmlns:a16="http://schemas.microsoft.com/office/drawing/2014/main" id="{F5166C77-DD58-E9B4-C02D-03D2257C8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326" y="3574301"/>
            <a:ext cx="2912860" cy="152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id="{ECBBEFDF-85D9-372A-CB7D-CEC73586EC71}"/>
              </a:ext>
            </a:extLst>
          </p:cNvPr>
          <p:cNvSpPr/>
          <p:nvPr/>
        </p:nvSpPr>
        <p:spPr>
          <a:xfrm>
            <a:off x="5726484" y="4040589"/>
            <a:ext cx="173798" cy="145615"/>
          </a:xfrm>
          <a:prstGeom prst="star5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ECB56BF7-EA03-9613-AF20-860524B90F3F}"/>
              </a:ext>
            </a:extLst>
          </p:cNvPr>
          <p:cNvSpPr/>
          <p:nvPr/>
        </p:nvSpPr>
        <p:spPr>
          <a:xfrm>
            <a:off x="3797193" y="4477077"/>
            <a:ext cx="173798" cy="145615"/>
          </a:xfrm>
          <a:prstGeom prst="star5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2F1D27-21FB-6979-9FE2-375F03EBFE62}"/>
              </a:ext>
            </a:extLst>
          </p:cNvPr>
          <p:cNvSpPr txBox="1"/>
          <p:nvPr/>
        </p:nvSpPr>
        <p:spPr>
          <a:xfrm>
            <a:off x="3296676" y="4422926"/>
            <a:ext cx="587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DIII-D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1C2C66-8240-8FA3-9B51-6DB8A18A8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815" y="840194"/>
            <a:ext cx="3435949" cy="272355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FCCB42B-0732-438C-A9D4-854387301181}"/>
              </a:ext>
            </a:extLst>
          </p:cNvPr>
          <p:cNvSpPr txBox="1"/>
          <p:nvPr/>
        </p:nvSpPr>
        <p:spPr>
          <a:xfrm>
            <a:off x="5880786" y="3986438"/>
            <a:ext cx="68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NSTX-U</a:t>
            </a:r>
          </a:p>
        </p:txBody>
      </p:sp>
      <p:pic>
        <p:nvPicPr>
          <p:cNvPr id="18" name="Picture 18" descr="Model-based Optimization and Feedback Control of the Current Density  Profile Evolution in NSTX-U | Semantic Scholar">
            <a:extLst>
              <a:ext uri="{FF2B5EF4-FFF2-40B4-BE49-F238E27FC236}">
                <a16:creationId xmlns:a16="http://schemas.microsoft.com/office/drawing/2014/main" id="{2795EF9E-07E7-1B26-5B60-57564BFBC7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62" b="10943"/>
          <a:stretch/>
        </p:blipFill>
        <p:spPr bwMode="auto">
          <a:xfrm>
            <a:off x="5472354" y="783635"/>
            <a:ext cx="2566456" cy="286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546B4046-F7F2-0B49-9154-CB9545F0CE49}"/>
              </a:ext>
            </a:extLst>
          </p:cNvPr>
          <p:cNvSpPr txBox="1">
            <a:spLocks/>
          </p:cNvSpPr>
          <p:nvPr/>
        </p:nvSpPr>
        <p:spPr>
          <a:xfrm>
            <a:off x="772733" y="3542542"/>
            <a:ext cx="3874681" cy="1695228"/>
          </a:xfrm>
          <a:prstGeom prst="rect">
            <a:avLst/>
          </a:prstGeom>
        </p:spPr>
        <p:txBody>
          <a:bodyPr numCol="1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12573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 smtClean="0"/>
              <a:t>DIII-D, </a:t>
            </a:r>
          </a:p>
          <a:p>
            <a:pPr marL="0" indent="0">
              <a:buNone/>
            </a:pPr>
            <a:r>
              <a:rPr lang="en-US" sz="1600" dirty="0"/>
              <a:t>Conventional tokamak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 smtClean="0"/>
              <a:t>A=2.7</a:t>
            </a:r>
            <a:endParaRPr lang="en-US" sz="1600" b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546B4046-F7F2-0B49-9154-CB9545F0CE49}"/>
              </a:ext>
            </a:extLst>
          </p:cNvPr>
          <p:cNvSpPr txBox="1">
            <a:spLocks/>
          </p:cNvSpPr>
          <p:nvPr/>
        </p:nvSpPr>
        <p:spPr bwMode="auto">
          <a:xfrm>
            <a:off x="6597363" y="3562964"/>
            <a:ext cx="3986235" cy="1693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12573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 smtClean="0"/>
              <a:t>NSTX-U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 smtClean="0"/>
              <a:t>Spherical tokamak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 smtClean="0"/>
              <a:t>A=1.3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9745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36C36-4BDA-4513-AF23-137660249A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/>
              <a:t>Two major U.S. facilities are DIII-D and NSTX-U, specializing in different aspect ratios</a:t>
            </a:r>
          </a:p>
        </p:txBody>
      </p:sp>
      <p:pic>
        <p:nvPicPr>
          <p:cNvPr id="9218" name="Picture 2" descr="Map of the USA with each color representing the population divided into one  equal part : r/mapporncirclejerk">
            <a:extLst>
              <a:ext uri="{FF2B5EF4-FFF2-40B4-BE49-F238E27FC236}">
                <a16:creationId xmlns:a16="http://schemas.microsoft.com/office/drawing/2014/main" id="{F5166C77-DD58-E9B4-C02D-03D2257C8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326" y="3574301"/>
            <a:ext cx="2912860" cy="152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id="{ECBBEFDF-85D9-372A-CB7D-CEC73586EC71}"/>
              </a:ext>
            </a:extLst>
          </p:cNvPr>
          <p:cNvSpPr/>
          <p:nvPr/>
        </p:nvSpPr>
        <p:spPr>
          <a:xfrm>
            <a:off x="5726484" y="4040589"/>
            <a:ext cx="173798" cy="145615"/>
          </a:xfrm>
          <a:prstGeom prst="star5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ECB56BF7-EA03-9613-AF20-860524B90F3F}"/>
              </a:ext>
            </a:extLst>
          </p:cNvPr>
          <p:cNvSpPr/>
          <p:nvPr/>
        </p:nvSpPr>
        <p:spPr>
          <a:xfrm>
            <a:off x="3797193" y="4477077"/>
            <a:ext cx="173798" cy="145615"/>
          </a:xfrm>
          <a:prstGeom prst="star5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2F1D27-21FB-6979-9FE2-375F03EBFE62}"/>
              </a:ext>
            </a:extLst>
          </p:cNvPr>
          <p:cNvSpPr txBox="1"/>
          <p:nvPr/>
        </p:nvSpPr>
        <p:spPr>
          <a:xfrm>
            <a:off x="3296676" y="4422926"/>
            <a:ext cx="587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DIII-D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1C2C66-8240-8FA3-9B51-6DB8A18A8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815" y="840194"/>
            <a:ext cx="3435949" cy="272355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FCCB42B-0732-438C-A9D4-854387301181}"/>
              </a:ext>
            </a:extLst>
          </p:cNvPr>
          <p:cNvSpPr txBox="1"/>
          <p:nvPr/>
        </p:nvSpPr>
        <p:spPr>
          <a:xfrm>
            <a:off x="5880786" y="3986438"/>
            <a:ext cx="68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NSTX-U</a:t>
            </a:r>
          </a:p>
        </p:txBody>
      </p:sp>
      <p:pic>
        <p:nvPicPr>
          <p:cNvPr id="18" name="Picture 18" descr="Model-based Optimization and Feedback Control of the Current Density  Profile Evolution in NSTX-U | Semantic Scholar">
            <a:extLst>
              <a:ext uri="{FF2B5EF4-FFF2-40B4-BE49-F238E27FC236}">
                <a16:creationId xmlns:a16="http://schemas.microsoft.com/office/drawing/2014/main" id="{2795EF9E-07E7-1B26-5B60-57564BFBC7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62" b="10943"/>
          <a:stretch/>
        </p:blipFill>
        <p:spPr bwMode="auto">
          <a:xfrm>
            <a:off x="5472354" y="783635"/>
            <a:ext cx="2566456" cy="286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546B4046-F7F2-0B49-9154-CB9545F0CE49}"/>
              </a:ext>
            </a:extLst>
          </p:cNvPr>
          <p:cNvSpPr txBox="1">
            <a:spLocks/>
          </p:cNvSpPr>
          <p:nvPr/>
        </p:nvSpPr>
        <p:spPr>
          <a:xfrm>
            <a:off x="772733" y="3542542"/>
            <a:ext cx="3874681" cy="1695228"/>
          </a:xfrm>
          <a:prstGeom prst="rect">
            <a:avLst/>
          </a:prstGeom>
        </p:spPr>
        <p:txBody>
          <a:bodyPr numCol="1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12573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 smtClean="0"/>
              <a:t>DIII-D, </a:t>
            </a:r>
          </a:p>
          <a:p>
            <a:pPr marL="0" indent="0">
              <a:buNone/>
            </a:pPr>
            <a:r>
              <a:rPr lang="en-US" sz="1600" dirty="0"/>
              <a:t>Conventional tokamak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 smtClean="0"/>
              <a:t>A=2.7</a:t>
            </a:r>
            <a:endParaRPr lang="en-US" sz="1600" b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546B4046-F7F2-0B49-9154-CB9545F0CE49}"/>
              </a:ext>
            </a:extLst>
          </p:cNvPr>
          <p:cNvSpPr txBox="1">
            <a:spLocks/>
          </p:cNvSpPr>
          <p:nvPr/>
        </p:nvSpPr>
        <p:spPr bwMode="auto">
          <a:xfrm>
            <a:off x="6597363" y="3562964"/>
            <a:ext cx="3986235" cy="1693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12573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 smtClean="0"/>
              <a:t>NSTX-U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 smtClean="0"/>
              <a:t>Spherical tokamak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 smtClean="0"/>
              <a:t>A=1.3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533" y="708343"/>
            <a:ext cx="2945904" cy="30111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715" y="695059"/>
            <a:ext cx="2462326" cy="295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16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Overview/review of key ideas</a:t>
            </a:r>
          </a:p>
          <a:p>
            <a:r>
              <a:rPr lang="en-US" sz="2400" dirty="0" smtClean="0"/>
              <a:t>How does a tokamak work?</a:t>
            </a:r>
          </a:p>
          <a:p>
            <a:pPr lvl="1"/>
            <a:r>
              <a:rPr lang="en-US" sz="2200" dirty="0" smtClean="0"/>
              <a:t>Nested flux surfaces</a:t>
            </a:r>
          </a:p>
          <a:p>
            <a:pPr lvl="1"/>
            <a:r>
              <a:rPr lang="en-US" sz="2200" dirty="0" smtClean="0"/>
              <a:t>Shaping</a:t>
            </a:r>
          </a:p>
          <a:p>
            <a:pPr lvl="1"/>
            <a:r>
              <a:rPr lang="en-US" sz="2200" dirty="0" smtClean="0"/>
              <a:t>Heating and current drive</a:t>
            </a:r>
          </a:p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Some current research areas</a:t>
            </a:r>
          </a:p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How can you get involved?</a:t>
            </a:r>
          </a:p>
          <a:p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162943"/>
            <a:ext cx="8229601" cy="369743"/>
          </a:xfrm>
        </p:spPr>
        <p:txBody>
          <a:bodyPr/>
          <a:lstStyle/>
          <a:p>
            <a:pPr algn="ctr"/>
            <a:r>
              <a:rPr lang="en-US" dirty="0" smtClean="0"/>
              <a:t>Where are we going?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56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dirty="0" smtClean="0"/>
              <a:t>Tokamaks use magnetic fields to confine a plasma in a toroidal vacuum vessel</a:t>
            </a:r>
            <a:endParaRPr lang="en-US" dirty="0"/>
          </a:p>
        </p:txBody>
      </p:sp>
      <p:pic>
        <p:nvPicPr>
          <p:cNvPr id="4" name="Picture 8" descr="DOE Explains...Tokamaks | Department of Energy">
            <a:extLst>
              <a:ext uri="{FF2B5EF4-FFF2-40B4-BE49-F238E27FC236}">
                <a16:creationId xmlns:a16="http://schemas.microsoft.com/office/drawing/2014/main" id="{5B1DF047-8859-F7A5-2CCF-74F4CFC97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838" y="683812"/>
            <a:ext cx="6090323" cy="445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37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8603" t="2680" r="3853"/>
          <a:stretch/>
        </p:blipFill>
        <p:spPr>
          <a:xfrm>
            <a:off x="1692128" y="699557"/>
            <a:ext cx="1027322" cy="103733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dirty="0" smtClean="0"/>
              <a:t>Who am I? 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6" y="685799"/>
            <a:ext cx="1586847" cy="119013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89075" y="1889691"/>
            <a:ext cx="23342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Caltech, BS in Geology, 2002</a:t>
            </a:r>
          </a:p>
        </p:txBody>
      </p:sp>
    </p:spTree>
    <p:extLst>
      <p:ext uri="{BB962C8B-B14F-4D97-AF65-F5344CB8AC3E}">
        <p14:creationId xmlns:p14="http://schemas.microsoft.com/office/powerpoint/2010/main" val="52734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6192DD-EF16-9444-9710-D73309BA25C0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dirty="0" smtClean="0"/>
              <a:t>Tokamaks have nested magnetic surfaces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C81402B-F3F9-654E-B4BE-6A504AC2421C}"/>
              </a:ext>
            </a:extLst>
          </p:cNvPr>
          <p:cNvSpPr txBox="1">
            <a:spLocks/>
          </p:cNvSpPr>
          <p:nvPr/>
        </p:nvSpPr>
        <p:spPr bwMode="auto">
          <a:xfrm>
            <a:off x="4572000" y="789191"/>
            <a:ext cx="4426432" cy="282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2573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dirty="0" smtClean="0"/>
              <a:t>Two </a:t>
            </a:r>
            <a:r>
              <a:rPr lang="en-US" dirty="0" smtClean="0"/>
              <a:t>very important concepts:</a:t>
            </a:r>
          </a:p>
          <a:p>
            <a:pPr marL="0" indent="0">
              <a:buNone/>
            </a:pPr>
            <a:endParaRPr lang="en-US" sz="1500" dirty="0"/>
          </a:p>
          <a:p>
            <a:pPr>
              <a:buAutoNum type="arabicParenBoth"/>
            </a:pPr>
            <a:r>
              <a:rPr lang="en-US" sz="1500" dirty="0" smtClean="0"/>
              <a:t>Magnetic field lines lie on nested surfaces of constant magnetic flux, </a:t>
            </a:r>
            <a:r>
              <a:rPr lang="en-US" sz="1500" dirty="0">
                <a:latin typeface="Symbol" panose="05050102010706020507" pitchFamily="18" charset="2"/>
              </a:rPr>
              <a:t>Y</a:t>
            </a:r>
            <a:endParaRPr lang="en-US" sz="1500" dirty="0" smtClean="0"/>
          </a:p>
          <a:p>
            <a:pPr>
              <a:buAutoNum type="arabicParenBoth"/>
            </a:pPr>
            <a:endParaRPr lang="en-US" sz="1500" dirty="0"/>
          </a:p>
          <a:p>
            <a:pPr>
              <a:buAutoNum type="arabicParenBoth"/>
            </a:pPr>
            <a:r>
              <a:rPr lang="en-US" sz="1500" dirty="0" smtClean="0"/>
              <a:t>Safety factor:</a:t>
            </a:r>
          </a:p>
          <a:p>
            <a:pPr>
              <a:buAutoNum type="arabicParenBoth"/>
            </a:pPr>
            <a:endParaRPr lang="en-US" sz="1500" dirty="0"/>
          </a:p>
          <a:p>
            <a:pPr>
              <a:buAutoNum type="arabicParenBoth"/>
            </a:pPr>
            <a:endParaRPr lang="en-US" sz="1500" dirty="0" smtClean="0"/>
          </a:p>
          <a:p>
            <a:pPr>
              <a:buAutoNum type="arabicParenBoth"/>
            </a:pPr>
            <a:endParaRPr lang="en-US" sz="1500" dirty="0"/>
          </a:p>
          <a:p>
            <a:pPr>
              <a:buAutoNum type="arabicParenBoth"/>
            </a:pPr>
            <a:endParaRPr lang="en-US" sz="1500" dirty="0" smtClean="0"/>
          </a:p>
          <a:p>
            <a:pPr>
              <a:buAutoNum type="arabicParenBoth"/>
            </a:pPr>
            <a:endParaRPr lang="en-US" sz="1500" dirty="0"/>
          </a:p>
          <a:p>
            <a:pPr marL="0" indent="0">
              <a:buNone/>
            </a:pPr>
            <a:endParaRPr lang="en-US" sz="1500" dirty="0" smtClean="0"/>
          </a:p>
        </p:txBody>
      </p:sp>
      <p:pic>
        <p:nvPicPr>
          <p:cNvPr id="17410" name="Picture 2" descr="2.: Geometry of the magnetic field lines and nested magnetic flux... |  Download Scientific Diagram">
            <a:extLst>
              <a:ext uri="{FF2B5EF4-FFF2-40B4-BE49-F238E27FC236}">
                <a16:creationId xmlns:a16="http://schemas.microsoft.com/office/drawing/2014/main" id="{589F174C-F76C-B547-B9B9-04733E358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67" y="1501204"/>
            <a:ext cx="4426433" cy="274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A911924-CC01-57FC-C9A5-43549632349F}"/>
                  </a:ext>
                </a:extLst>
              </p:cNvPr>
              <p:cNvSpPr txBox="1"/>
              <p:nvPr/>
            </p:nvSpPr>
            <p:spPr>
              <a:xfrm>
                <a:off x="5277592" y="2890623"/>
                <a:ext cx="2256836" cy="10416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𝑡𝑜𝑟𝑜𝑖𝑑𝑎𝑙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𝑡𝑟𝑎𝑛𝑠𝑖𝑡𝑠</m:t>
                          </m:r>
                        </m:num>
                        <m:den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𝑝𝑜𝑙𝑜𝑖𝑑𝑎𝑙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𝑡𝑟𝑎𝑛𝑠𝑖𝑡𝑠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+mj-lt"/>
                                </a:rPr>
                                <m:t>or</m:t>
                              </m:r>
                              <m:r>
                                <a:rPr lang="en-US" b="0" i="0" smtClean="0">
                                  <a:latin typeface="+mj-lt"/>
                                </a:rPr>
                                <m:t> "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+mj-lt"/>
                                </a:rPr>
                                <m:t>pitch</m:t>
                              </m:r>
                              <m:r>
                                <a:rPr lang="en-US" b="0" i="0" smtClean="0">
                                  <a:latin typeface="+mj-lt"/>
                                </a:rPr>
                                <m:t>"</m:t>
                              </m:r>
                            </m:e>
                          </m:eqArr>
                        </m:den>
                      </m:f>
                    </m:oMath>
                  </m:oMathPara>
                </a14:m>
                <a:endParaRPr lang="en-US" b="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A911924-CC01-57FC-C9A5-4354963234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7592" y="2890623"/>
                <a:ext cx="2256836" cy="10416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4893965" y="4222007"/>
            <a:ext cx="41392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/>
              <a:t>Tokamaks </a:t>
            </a:r>
            <a:r>
              <a:rPr lang="en-US" sz="1500" b="1" dirty="0"/>
              <a:t>often use </a:t>
            </a:r>
            <a:r>
              <a:rPr lang="en-US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15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  <a:r>
              <a:rPr lang="en-US" sz="1500" b="1" dirty="0" smtClean="0"/>
              <a:t> which is just inside </a:t>
            </a:r>
            <a:br>
              <a:rPr lang="en-US" sz="1500" b="1" dirty="0" smtClean="0"/>
            </a:br>
            <a:r>
              <a:rPr lang="en-US" sz="1500" b="1" dirty="0" smtClean="0"/>
              <a:t>the last closed flux surface</a:t>
            </a: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148967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6192DD-EF16-9444-9710-D73309BA25C0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dirty="0" smtClean="0"/>
              <a:t>Tokamaks have nested magnetic surfaces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C81402B-F3F9-654E-B4BE-6A504AC2421C}"/>
              </a:ext>
            </a:extLst>
          </p:cNvPr>
          <p:cNvSpPr txBox="1">
            <a:spLocks/>
          </p:cNvSpPr>
          <p:nvPr/>
        </p:nvSpPr>
        <p:spPr bwMode="auto">
          <a:xfrm>
            <a:off x="4572000" y="789191"/>
            <a:ext cx="4426432" cy="282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2573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dirty="0" smtClean="0"/>
              <a:t>Two </a:t>
            </a:r>
            <a:r>
              <a:rPr lang="en-US" dirty="0" smtClean="0"/>
              <a:t>very important concepts:</a:t>
            </a:r>
          </a:p>
          <a:p>
            <a:pPr marL="0" indent="0">
              <a:buNone/>
            </a:pPr>
            <a:endParaRPr lang="en-US" sz="1500" dirty="0"/>
          </a:p>
          <a:p>
            <a:pPr>
              <a:buAutoNum type="arabicParenBoth"/>
            </a:pPr>
            <a:r>
              <a:rPr lang="en-US" sz="1500" dirty="0" smtClean="0"/>
              <a:t>Magnetic field lines lie on nested surfaces of constant magnetic flux, </a:t>
            </a:r>
            <a:r>
              <a:rPr lang="en-US" sz="1500" dirty="0">
                <a:latin typeface="Symbol" panose="05050102010706020507" pitchFamily="18" charset="2"/>
              </a:rPr>
              <a:t>Y</a:t>
            </a:r>
            <a:endParaRPr lang="en-US" sz="1500" dirty="0" smtClean="0"/>
          </a:p>
          <a:p>
            <a:pPr>
              <a:buAutoNum type="arabicParenBoth"/>
            </a:pPr>
            <a:endParaRPr lang="en-US" sz="1500" dirty="0"/>
          </a:p>
          <a:p>
            <a:pPr>
              <a:buAutoNum type="arabicParenBoth"/>
            </a:pPr>
            <a:r>
              <a:rPr lang="en-US" sz="1500" dirty="0" smtClean="0"/>
              <a:t>Safety factor:</a:t>
            </a:r>
          </a:p>
          <a:p>
            <a:pPr>
              <a:buAutoNum type="arabicParenBoth"/>
            </a:pPr>
            <a:endParaRPr lang="en-US" sz="1500" dirty="0"/>
          </a:p>
          <a:p>
            <a:pPr>
              <a:buAutoNum type="arabicParenBoth"/>
            </a:pPr>
            <a:endParaRPr lang="en-US" sz="1500" dirty="0" smtClean="0"/>
          </a:p>
          <a:p>
            <a:pPr>
              <a:buAutoNum type="arabicParenBoth"/>
            </a:pPr>
            <a:endParaRPr lang="en-US" sz="1500" dirty="0"/>
          </a:p>
          <a:p>
            <a:pPr>
              <a:buAutoNum type="arabicParenBoth"/>
            </a:pPr>
            <a:endParaRPr lang="en-US" sz="1500" dirty="0" smtClean="0"/>
          </a:p>
          <a:p>
            <a:pPr>
              <a:buAutoNum type="arabicParenBoth"/>
            </a:pPr>
            <a:endParaRPr lang="en-US" sz="1500" dirty="0"/>
          </a:p>
          <a:p>
            <a:pPr marL="0" indent="0">
              <a:buNone/>
            </a:pPr>
            <a:endParaRPr lang="en-US" sz="1500" dirty="0" smtClean="0"/>
          </a:p>
        </p:txBody>
      </p:sp>
      <p:pic>
        <p:nvPicPr>
          <p:cNvPr id="17410" name="Picture 2" descr="2.: Geometry of the magnetic field lines and nested magnetic flux... |  Download Scientific Diagram">
            <a:extLst>
              <a:ext uri="{FF2B5EF4-FFF2-40B4-BE49-F238E27FC236}">
                <a16:creationId xmlns:a16="http://schemas.microsoft.com/office/drawing/2014/main" id="{589F174C-F76C-B547-B9B9-04733E358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67" y="1501204"/>
            <a:ext cx="4426433" cy="274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A911924-CC01-57FC-C9A5-43549632349F}"/>
                  </a:ext>
                </a:extLst>
              </p:cNvPr>
              <p:cNvSpPr txBox="1"/>
              <p:nvPr/>
            </p:nvSpPr>
            <p:spPr>
              <a:xfrm>
                <a:off x="5277592" y="2890623"/>
                <a:ext cx="2256836" cy="10416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𝑡𝑜𝑟𝑜𝑖𝑑𝑎𝑙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𝑡𝑟𝑎𝑛𝑠𝑖𝑡𝑠</m:t>
                          </m:r>
                        </m:num>
                        <m:den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𝑝𝑜𝑙𝑜𝑖𝑑𝑎𝑙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𝑡𝑟𝑎𝑛𝑠𝑖𝑡𝑠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+mj-lt"/>
                                </a:rPr>
                                <m:t>or</m:t>
                              </m:r>
                              <m:r>
                                <a:rPr lang="en-US" b="0" i="0" smtClean="0">
                                  <a:latin typeface="+mj-lt"/>
                                </a:rPr>
                                <m:t> "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+mj-lt"/>
                                </a:rPr>
                                <m:t>pitch</m:t>
                              </m:r>
                              <m:r>
                                <a:rPr lang="en-US" b="0" i="0" smtClean="0">
                                  <a:latin typeface="+mj-lt"/>
                                </a:rPr>
                                <m:t>"</m:t>
                              </m:r>
                            </m:e>
                          </m:eqArr>
                        </m:den>
                      </m:f>
                    </m:oMath>
                  </m:oMathPara>
                </a14:m>
                <a:endParaRPr lang="en-US" b="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A911924-CC01-57FC-C9A5-4354963234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7592" y="2890623"/>
                <a:ext cx="2256836" cy="10416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893965" y="4222007"/>
            <a:ext cx="41392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/>
              <a:t>Tokamaks </a:t>
            </a:r>
            <a:r>
              <a:rPr lang="en-US" sz="1500" b="1" dirty="0"/>
              <a:t>often use </a:t>
            </a:r>
            <a:r>
              <a:rPr lang="en-US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15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  <a:r>
              <a:rPr lang="en-US" sz="1500" b="1" dirty="0" smtClean="0"/>
              <a:t> which is just inside </a:t>
            </a:r>
            <a:br>
              <a:rPr lang="en-US" sz="1500" b="1" dirty="0" smtClean="0"/>
            </a:br>
            <a:r>
              <a:rPr lang="en-US" sz="1500" b="1" dirty="0" smtClean="0"/>
              <a:t>the last closed flux surface</a:t>
            </a:r>
            <a:endParaRPr lang="en-US" sz="15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5090" y="2875173"/>
            <a:ext cx="2566865" cy="202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85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ject 5">
            <a:extLst>
              <a:ext uri="{FF2B5EF4-FFF2-40B4-BE49-F238E27FC236}">
                <a16:creationId xmlns:a16="http://schemas.microsoft.com/office/drawing/2014/main" id="{92C011B2-86B6-894B-A087-CECED8C153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535" y="773763"/>
            <a:ext cx="2122097" cy="4295772"/>
          </a:xfrm>
          <a:prstGeom prst="rect">
            <a:avLst/>
          </a:prstGeom>
        </p:spPr>
      </p:pic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F1BF7067-7D1B-8A4B-A6C6-E61593557E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4091" y="760368"/>
            <a:ext cx="6130119" cy="52807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MHD equilibrium in toroidally symmetric geometry:</a:t>
            </a:r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D9CA3B-681E-EA40-9EB1-656FCBE63AC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algn="ctr"/>
            <a:r>
              <a:rPr lang="en-US" dirty="0" smtClean="0"/>
              <a:t>Surfaces described using ideal </a:t>
            </a:r>
            <a:r>
              <a:rPr lang="en-US" dirty="0" err="1" smtClean="0"/>
              <a:t>magnetohydrodynamics</a:t>
            </a:r>
            <a:r>
              <a:rPr lang="en-US" dirty="0" smtClean="0"/>
              <a:t> (Ideal MHD)</a:t>
            </a:r>
            <a:endParaRPr lang="en-US" baseline="30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3138B5-6B4D-4745-8729-8697B823B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855" y="1568658"/>
            <a:ext cx="3682145" cy="5129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8E088E-4245-6040-9EC3-104E86478A08}"/>
              </a:ext>
            </a:extLst>
          </p:cNvPr>
          <p:cNvSpPr txBox="1"/>
          <p:nvPr/>
        </p:nvSpPr>
        <p:spPr>
          <a:xfrm>
            <a:off x="1704945" y="1136007"/>
            <a:ext cx="205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BD0A42"/>
                </a:solidFill>
              </a:rPr>
              <a:t>Grad–</a:t>
            </a:r>
            <a:r>
              <a:rPr lang="en-US" b="1" dirty="0" err="1" smtClean="0">
                <a:solidFill>
                  <a:srgbClr val="BD0A42"/>
                </a:solidFill>
              </a:rPr>
              <a:t>Shafranov</a:t>
            </a:r>
            <a:r>
              <a:rPr lang="en-US" b="1" dirty="0">
                <a:solidFill>
                  <a:srgbClr val="BD0A42"/>
                </a:solidFill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67967" y="408801"/>
            <a:ext cx="1309974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See Thakur, 6/6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34091" y="2134453"/>
            <a:ext cx="6098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Equilibrium equation relates poloidal flux function (</a:t>
            </a:r>
            <a:r>
              <a:rPr lang="en-US" b="1" dirty="0" smtClean="0">
                <a:latin typeface="Symbol" pitchFamily="2" charset="2"/>
              </a:rPr>
              <a:t>Y</a:t>
            </a:r>
            <a:r>
              <a:rPr lang="en-US" b="1" dirty="0" smtClean="0"/>
              <a:t>)</a:t>
            </a:r>
            <a:br>
              <a:rPr lang="en-US" b="1" dirty="0" smtClean="0"/>
            </a:br>
            <a:r>
              <a:rPr lang="en-US" b="1" dirty="0" smtClean="0"/>
              <a:t>Pressure </a:t>
            </a:r>
            <a:r>
              <a:rPr lang="en-US" b="1" dirty="0"/>
              <a:t>(p) and current </a:t>
            </a:r>
            <a:r>
              <a:rPr lang="en-US" b="1" dirty="0" smtClean="0"/>
              <a:t>flux function (F)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4172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ject 5">
            <a:extLst>
              <a:ext uri="{FF2B5EF4-FFF2-40B4-BE49-F238E27FC236}">
                <a16:creationId xmlns:a16="http://schemas.microsoft.com/office/drawing/2014/main" id="{92C011B2-86B6-894B-A087-CECED8C153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535" y="773763"/>
            <a:ext cx="2122097" cy="4295772"/>
          </a:xfrm>
          <a:prstGeom prst="rect">
            <a:avLst/>
          </a:prstGeom>
        </p:spPr>
      </p:pic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F1BF7067-7D1B-8A4B-A6C6-E61593557E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4091" y="760368"/>
            <a:ext cx="6130119" cy="52807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MHD equilibrium in toroidally symmetric geometry:</a:t>
            </a:r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D9CA3B-681E-EA40-9EB1-656FCBE63AC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algn="ctr"/>
            <a:r>
              <a:rPr lang="en-US" dirty="0" smtClean="0"/>
              <a:t>Surfaces described using ideal </a:t>
            </a:r>
            <a:r>
              <a:rPr lang="en-US" dirty="0" err="1" smtClean="0"/>
              <a:t>magnetohydrodynamics</a:t>
            </a:r>
            <a:r>
              <a:rPr lang="en-US" dirty="0" smtClean="0"/>
              <a:t> (Ideal MHD)</a:t>
            </a:r>
            <a:endParaRPr lang="en-US" baseline="30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3138B5-6B4D-4745-8729-8697B823B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855" y="1568658"/>
            <a:ext cx="3682145" cy="5129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8E088E-4245-6040-9EC3-104E86478A08}"/>
              </a:ext>
            </a:extLst>
          </p:cNvPr>
          <p:cNvSpPr txBox="1"/>
          <p:nvPr/>
        </p:nvSpPr>
        <p:spPr>
          <a:xfrm>
            <a:off x="1704945" y="1136007"/>
            <a:ext cx="205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BD0A42"/>
                </a:solidFill>
              </a:rPr>
              <a:t>Grad–</a:t>
            </a:r>
            <a:r>
              <a:rPr lang="en-US" b="1" dirty="0" err="1" smtClean="0">
                <a:solidFill>
                  <a:srgbClr val="BD0A42"/>
                </a:solidFill>
              </a:rPr>
              <a:t>Shafranov</a:t>
            </a:r>
            <a:r>
              <a:rPr lang="en-US" b="1" dirty="0">
                <a:solidFill>
                  <a:srgbClr val="BD0A42"/>
                </a:solidFill>
              </a:rPr>
              <a:t>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A8F272-815D-1142-B13C-45DD0979AC43}"/>
              </a:ext>
            </a:extLst>
          </p:cNvPr>
          <p:cNvSpPr/>
          <p:nvPr/>
        </p:nvSpPr>
        <p:spPr>
          <a:xfrm>
            <a:off x="8619974" y="2117667"/>
            <a:ext cx="65434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latin typeface="Symbol" pitchFamily="2" charset="2"/>
              </a:rPr>
              <a:t>Y</a:t>
            </a:r>
            <a:r>
              <a:rPr lang="en-US" sz="1500" b="1" baseline="-25000" dirty="0"/>
              <a:t>N</a:t>
            </a:r>
            <a:r>
              <a:rPr lang="en-US" sz="1500" b="1" dirty="0"/>
              <a:t>=1</a:t>
            </a:r>
            <a:endParaRPr lang="en-US" sz="15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41A9793-05D6-B746-8098-CC88B29A2C8F}"/>
              </a:ext>
            </a:extLst>
          </p:cNvPr>
          <p:cNvCxnSpPr>
            <a:cxnSpLocks/>
          </p:cNvCxnSpPr>
          <p:nvPr/>
        </p:nvCxnSpPr>
        <p:spPr>
          <a:xfrm flipH="1">
            <a:off x="8742888" y="2411069"/>
            <a:ext cx="242774" cy="2636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1C1C2B1-2542-9E4D-8C21-9B725627A173}"/>
              </a:ext>
            </a:extLst>
          </p:cNvPr>
          <p:cNvSpPr/>
          <p:nvPr/>
        </p:nvSpPr>
        <p:spPr>
          <a:xfrm>
            <a:off x="7608337" y="2184951"/>
            <a:ext cx="65434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latin typeface="Symbol" pitchFamily="2" charset="2"/>
              </a:rPr>
              <a:t>Y</a:t>
            </a:r>
            <a:r>
              <a:rPr lang="en-US" sz="1500" b="1" baseline="-25000" dirty="0"/>
              <a:t>N</a:t>
            </a:r>
            <a:r>
              <a:rPr lang="en-US" sz="1500" b="1" dirty="0"/>
              <a:t>=0</a:t>
            </a:r>
            <a:endParaRPr lang="en-US" sz="150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09541AE-3139-1649-AAE8-77AC4767BCDD}"/>
              </a:ext>
            </a:extLst>
          </p:cNvPr>
          <p:cNvCxnSpPr>
            <a:cxnSpLocks/>
          </p:cNvCxnSpPr>
          <p:nvPr/>
        </p:nvCxnSpPr>
        <p:spPr>
          <a:xfrm>
            <a:off x="7847583" y="2492886"/>
            <a:ext cx="125050" cy="1688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8CCA6FA-0625-9E4E-95D5-E1BF252EB8E6}"/>
              </a:ext>
            </a:extLst>
          </p:cNvPr>
          <p:cNvCxnSpPr/>
          <p:nvPr/>
        </p:nvCxnSpPr>
        <p:spPr>
          <a:xfrm>
            <a:off x="7965648" y="2674708"/>
            <a:ext cx="77724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467967" y="408801"/>
            <a:ext cx="1611339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See Thakur, Tue 6/6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34091" y="2134453"/>
            <a:ext cx="6162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Equilibrium equation relates poloidal flux function (</a:t>
            </a:r>
            <a:r>
              <a:rPr lang="en-US" b="1" dirty="0" smtClean="0">
                <a:latin typeface="Symbol" pitchFamily="2" charset="2"/>
              </a:rPr>
              <a:t>Y</a:t>
            </a:r>
            <a:r>
              <a:rPr lang="en-US" b="1" dirty="0" smtClean="0"/>
              <a:t>),</a:t>
            </a:r>
            <a:br>
              <a:rPr lang="en-US" b="1" dirty="0" smtClean="0"/>
            </a:br>
            <a:r>
              <a:rPr lang="en-US" b="1" dirty="0" smtClean="0"/>
              <a:t>pressure </a:t>
            </a:r>
            <a:r>
              <a:rPr lang="en-US" b="1" dirty="0"/>
              <a:t>(p</a:t>
            </a:r>
            <a:r>
              <a:rPr lang="en-US" b="1" dirty="0" smtClean="0"/>
              <a:t>), </a:t>
            </a:r>
            <a:r>
              <a:rPr lang="en-US" b="1" dirty="0"/>
              <a:t>and current </a:t>
            </a:r>
            <a:r>
              <a:rPr lang="en-US" b="1" dirty="0" smtClean="0"/>
              <a:t>flux function (F)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57577" y="2893816"/>
            <a:ext cx="5987553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Nested magnetic surfaces </a:t>
            </a:r>
            <a:r>
              <a:rPr lang="en-US" b="1" dirty="0"/>
              <a:t>of </a:t>
            </a:r>
            <a:r>
              <a:rPr lang="en-US" b="1" dirty="0" smtClean="0"/>
              <a:t>constant </a:t>
            </a:r>
            <a:r>
              <a:rPr lang="en-US" b="1" dirty="0"/>
              <a:t>flux are called “</a:t>
            </a:r>
            <a:r>
              <a:rPr lang="en-US" b="1" i="1" dirty="0"/>
              <a:t>flux surfaces</a:t>
            </a:r>
            <a:r>
              <a:rPr lang="en-US" b="1" dirty="0"/>
              <a:t>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Pressure, current, q constant </a:t>
            </a:r>
            <a:r>
              <a:rPr lang="en-US" sz="1600" b="1" dirty="0"/>
              <a:t>on a flux </a:t>
            </a:r>
            <a:r>
              <a:rPr lang="en-US" sz="1600" b="1" dirty="0" smtClean="0"/>
              <a:t>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We </a:t>
            </a:r>
            <a:r>
              <a:rPr lang="en-US" b="1" dirty="0"/>
              <a:t>use flux coordinates to collapse to a 1D system, plotted vs. “normalized flux” </a:t>
            </a:r>
            <a:r>
              <a:rPr lang="en-US" b="1" dirty="0" smtClean="0">
                <a:latin typeface="Symbol" pitchFamily="2" charset="2"/>
              </a:rPr>
              <a:t>Y</a:t>
            </a:r>
            <a:r>
              <a:rPr lang="en-US" b="1" baseline="-25000" dirty="0" smtClean="0"/>
              <a:t>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Last </a:t>
            </a:r>
            <a:r>
              <a:rPr lang="en-US" b="1" i="1" dirty="0"/>
              <a:t>closed</a:t>
            </a:r>
            <a:r>
              <a:rPr lang="en-US" b="1" dirty="0"/>
              <a:t> flux surface is called the “</a:t>
            </a:r>
            <a:r>
              <a:rPr lang="en-US" b="1" i="1" dirty="0"/>
              <a:t>separatrix</a:t>
            </a:r>
            <a:r>
              <a:rPr lang="en-US" b="1" dirty="0"/>
              <a:t>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09541AE-3139-1649-AAE8-77AC4767BCDD}"/>
              </a:ext>
            </a:extLst>
          </p:cNvPr>
          <p:cNvCxnSpPr>
            <a:cxnSpLocks/>
          </p:cNvCxnSpPr>
          <p:nvPr/>
        </p:nvCxnSpPr>
        <p:spPr>
          <a:xfrm flipV="1">
            <a:off x="6429080" y="4288526"/>
            <a:ext cx="1093510" cy="1326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09541AE-3139-1649-AAE8-77AC4767BCDD}"/>
              </a:ext>
            </a:extLst>
          </p:cNvPr>
          <p:cNvCxnSpPr>
            <a:cxnSpLocks/>
          </p:cNvCxnSpPr>
          <p:nvPr/>
        </p:nvCxnSpPr>
        <p:spPr>
          <a:xfrm flipV="1">
            <a:off x="6164961" y="2690029"/>
            <a:ext cx="1101743" cy="3777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38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36C36-4BDA-4513-AF23-137660249A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 smtClean="0"/>
              <a:t>Pressure limit: </a:t>
            </a:r>
            <a:r>
              <a:rPr lang="en-US" sz="2400" dirty="0" smtClean="0"/>
              <a:t>Plasma </a:t>
            </a:r>
            <a:r>
              <a:rPr lang="en-US" sz="2400" dirty="0"/>
              <a:t>“efficiency” can be defined by the </a:t>
            </a:r>
            <a:r>
              <a:rPr lang="en-US" sz="2400" dirty="0" smtClean="0"/>
              <a:t>parameter </a:t>
            </a:r>
            <a:r>
              <a:rPr lang="en-US" sz="2400" dirty="0" smtClean="0">
                <a:latin typeface="Symbol" panose="05050102010706020507" pitchFamily="18" charset="2"/>
              </a:rPr>
              <a:t>b</a:t>
            </a:r>
            <a:endParaRPr lang="en-US" sz="2400" dirty="0">
              <a:latin typeface="Symbol" panose="05050102010706020507" pitchFamily="18" charset="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04368BA-6C98-FB25-32E3-62A4F72C97DD}"/>
                  </a:ext>
                </a:extLst>
              </p:cNvPr>
              <p:cNvSpPr txBox="1"/>
              <p:nvPr/>
            </p:nvSpPr>
            <p:spPr>
              <a:xfrm>
                <a:off x="24728" y="784987"/>
                <a:ext cx="6334813" cy="44446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 smtClean="0">
                    <a:solidFill>
                      <a:schemeClr val="tx1"/>
                    </a:solidFill>
                    <a:latin typeface="+mj-lt"/>
                  </a:rPr>
                  <a:t>Ratio of thermal pressure to magnetic pressure </a:t>
                </a:r>
              </a:p>
              <a:p>
                <a:pPr lvl="1"/>
                <a:r>
                  <a:rPr lang="en-US" sz="2000" b="1" dirty="0">
                    <a:latin typeface="+mj-lt"/>
                  </a:rPr>
                  <a:t>	</a:t>
                </a:r>
                <a:r>
                  <a:rPr lang="en-US" sz="2000" b="1" dirty="0" smtClean="0">
                    <a:latin typeface="+mj-lt"/>
                  </a:rPr>
                  <a:t>		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Symbol" panose="05050102010706020507" pitchFamily="18" charset="2"/>
                  </a:rPr>
                  <a:t>b</a:t>
                </a:r>
                <a:r>
                  <a:rPr lang="en-US" sz="2000" b="1" dirty="0" smtClean="0">
                    <a:solidFill>
                      <a:schemeClr val="tx1"/>
                    </a:solidFill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𝒏𝒌𝑻</m:t>
                        </m:r>
                      </m:num>
                      <m:den>
                        <m:f>
                          <m:fPr>
                            <m:type m:val="lin"/>
                            <m:ctrlPr>
                              <a:rPr lang="en-US" sz="2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  <m:sup>
                                <m:r>
                                  <a:rPr lang="en-US" sz="2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  <m:sSub>
                              <m:sSubPr>
                                <m:ctrlPr>
                                  <a:rPr lang="en-US" sz="2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sz="2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μ</m:t>
                                </m:r>
                              </m:e>
                              <m:sub>
                                <m:r>
                                  <a:rPr lang="en-US" sz="2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sub>
                            </m:sSub>
                          </m:den>
                        </m:f>
                      </m:den>
                    </m:f>
                  </m:oMath>
                </a14:m>
                <a:endParaRPr lang="en-US" sz="2000" b="1" dirty="0" smtClean="0"/>
              </a:p>
              <a:p>
                <a:pPr lvl="1"/>
                <a:endParaRPr lang="en-US" sz="2000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 smtClean="0">
                    <a:solidFill>
                      <a:schemeClr val="tx1"/>
                    </a:solidFill>
                  </a:rPr>
                  <a:t>Plasma pressure (fusion output) pushes outwards and is balanced by magnetic pressure (economic cost)</a:t>
                </a:r>
                <a:endParaRPr lang="en-US" dirty="0">
                  <a:sym typeface="Wingdings" panose="05000000000000000000" pitchFamily="2" charset="2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Symbol" panose="05050102010706020507" pitchFamily="18" charset="2"/>
                  </a:rPr>
                  <a:t>b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∝ 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output/cost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“bang </a:t>
                </a: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for your magnetic buck”</a:t>
                </a:r>
              </a:p>
              <a:p>
                <a:pPr marL="342900" lvl="1"/>
                <a:endParaRPr lang="en-US" dirty="0">
                  <a:solidFill>
                    <a:schemeClr val="tx1"/>
                  </a:solidFill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𝜷</m:t>
                    </m:r>
                  </m:oMath>
                </a14:m>
                <a:r>
                  <a:rPr lang="en-US" sz="2000" b="1" dirty="0">
                    <a:sym typeface="Wingdings" panose="05000000000000000000" pitchFamily="2" charset="2"/>
                  </a:rPr>
                  <a:t> limit </a:t>
                </a:r>
                <a:r>
                  <a:rPr lang="en-US" sz="2000" b="1" dirty="0" smtClean="0">
                    <a:sym typeface="Wingdings" panose="05000000000000000000" pitchFamily="2" charset="2"/>
                  </a:rPr>
                  <a:t>(coupled with current limit) sets </a:t>
                </a:r>
                <a:br>
                  <a:rPr lang="en-US" sz="2000" b="1" dirty="0" smtClean="0">
                    <a:sym typeface="Wingdings" panose="05000000000000000000" pitchFamily="2" charset="2"/>
                  </a:rPr>
                </a:br>
                <a:r>
                  <a:rPr lang="en-US" sz="2000" b="1" dirty="0" smtClean="0">
                    <a:sym typeface="Wingdings" panose="05000000000000000000" pitchFamily="2" charset="2"/>
                  </a:rPr>
                  <a:t>tokamak </a:t>
                </a:r>
                <a:r>
                  <a:rPr lang="en-US" sz="2000" b="1" dirty="0">
                    <a:sym typeface="Wingdings" panose="05000000000000000000" pitchFamily="2" charset="2"/>
                  </a:rPr>
                  <a:t>operating </a:t>
                </a:r>
                <a:r>
                  <a:rPr lang="en-US" sz="2000" b="1" dirty="0" smtClean="0">
                    <a:sym typeface="Wingdings" panose="05000000000000000000" pitchFamily="2" charset="2"/>
                  </a:rPr>
                  <a:t>space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Maximum </a:t>
                </a: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plasma pressure and current allowable for </a:t>
                </a:r>
                <a:r>
                  <a:rPr lang="en-US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given </a:t>
                </a: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magnetic configuration</a:t>
                </a:r>
                <a:endParaRPr lang="en-US" dirty="0" smtClean="0">
                  <a:solidFill>
                    <a:schemeClr val="tx1"/>
                  </a:solidFill>
                  <a:sym typeface="Wingdings" panose="05000000000000000000" pitchFamily="2" charset="2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tx1"/>
                  </a:solidFill>
                  <a:sym typeface="Wingdings" panose="05000000000000000000" pitchFamily="2" charset="2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04368BA-6C98-FB25-32E3-62A4F72C97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28" y="784987"/>
                <a:ext cx="6334813" cy="4444678"/>
              </a:xfrm>
              <a:prstGeom prst="rect">
                <a:avLst/>
              </a:prstGeom>
              <a:blipFill>
                <a:blip r:embed="rId3"/>
                <a:stretch>
                  <a:fillRect l="-866" t="-823" r="-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43B43DAF-5943-7741-7C63-FD2768F2D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5030" y="1116819"/>
            <a:ext cx="3243033" cy="30799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809A22-9765-1BA1-B82D-49E72DE922F4}"/>
              </a:ext>
            </a:extLst>
          </p:cNvPr>
          <p:cNvSpPr txBox="1"/>
          <p:nvPr/>
        </p:nvSpPr>
        <p:spPr>
          <a:xfrm>
            <a:off x="6635261" y="4069836"/>
            <a:ext cx="22070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hlinkClick r:id="rId5"/>
              </a:rPr>
              <a:t>Taylor et al, </a:t>
            </a:r>
            <a:r>
              <a:rPr lang="en-US" sz="1050" dirty="0" err="1">
                <a:hlinkClick r:id="rId5"/>
              </a:rPr>
              <a:t>PoP</a:t>
            </a:r>
            <a:r>
              <a:rPr lang="en-US" sz="1050" dirty="0">
                <a:hlinkClick r:id="rId5"/>
              </a:rPr>
              <a:t> 2, 2390 (1995)</a:t>
            </a:r>
            <a:endParaRPr lang="en-US" sz="1050" dirty="0"/>
          </a:p>
        </p:txBody>
      </p:sp>
      <p:sp>
        <p:nvSpPr>
          <p:cNvPr id="5" name="TextBox 4"/>
          <p:cNvSpPr txBox="1"/>
          <p:nvPr/>
        </p:nvSpPr>
        <p:spPr>
          <a:xfrm>
            <a:off x="6088505" y="4396019"/>
            <a:ext cx="3029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Tokamaks normalize to an empirical current limit: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4004" y="4631046"/>
            <a:ext cx="838559" cy="45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2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5695" y="195055"/>
            <a:ext cx="8179965" cy="318714"/>
          </a:xfrm>
          <a:prstGeom prst="rect">
            <a:avLst/>
          </a:prstGeom>
        </p:spPr>
        <p:txBody>
          <a:bodyPr vert="horz" wrap="square" lIns="0" tIns="23532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8405" marR="3362" algn="ctr">
              <a:lnSpc>
                <a:spcPts val="2250"/>
              </a:lnSpc>
              <a:spcBef>
                <a:spcPts val="185"/>
              </a:spcBef>
              <a:tabLst>
                <a:tab pos="3337150" algn="l"/>
              </a:tabLst>
            </a:pPr>
            <a:r>
              <a:rPr lang="en-US" sz="2400" spc="-3" dirty="0"/>
              <a:t>Two </a:t>
            </a:r>
            <a:r>
              <a:rPr lang="en-US" sz="2400" spc="-3" dirty="0"/>
              <a:t>g</a:t>
            </a:r>
            <a:r>
              <a:rPr lang="en-US" sz="2400" spc="-3" dirty="0" smtClean="0"/>
              <a:t>eneral types of tokamak magnetic </a:t>
            </a:r>
            <a:r>
              <a:rPr lang="en-US" sz="2400" spc="-3" dirty="0" smtClean="0"/>
              <a:t>t</a:t>
            </a:r>
            <a:r>
              <a:rPr lang="en-US" sz="2400" spc="-3" dirty="0" smtClean="0"/>
              <a:t>opologies </a:t>
            </a:r>
            <a:endParaRPr sz="2400" spc="-3" dirty="0"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75934" y="755559"/>
            <a:ext cx="5929457" cy="358074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3122" y="1163332"/>
            <a:ext cx="2139884" cy="9035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0" tIns="18490" rIns="0" bIns="0" rtlCol="0">
            <a:spAutoFit/>
          </a:bodyPr>
          <a:lstStyle/>
          <a:p>
            <a:pPr marL="8405" marR="3362">
              <a:lnSpc>
                <a:spcPts val="1721"/>
              </a:lnSpc>
              <a:spcBef>
                <a:spcPts val="146"/>
              </a:spcBef>
              <a:tabLst>
                <a:tab pos="740048" algn="l"/>
              </a:tabLst>
            </a:pPr>
            <a:r>
              <a:rPr sz="1456" b="1" dirty="0">
                <a:latin typeface="Century Gothic"/>
                <a:cs typeface="Century Gothic"/>
              </a:rPr>
              <a:t>Limiter:	</a:t>
            </a:r>
            <a:endParaRPr lang="en-US" sz="1456" b="1" dirty="0" smtClean="0">
              <a:latin typeface="Century Gothic"/>
              <a:cs typeface="Century Gothic"/>
            </a:endParaRPr>
          </a:p>
          <a:p>
            <a:pPr marL="8405" marR="3362">
              <a:lnSpc>
                <a:spcPts val="1721"/>
              </a:lnSpc>
              <a:spcBef>
                <a:spcPts val="146"/>
              </a:spcBef>
              <a:tabLst>
                <a:tab pos="740048" algn="l"/>
              </a:tabLst>
            </a:pPr>
            <a:r>
              <a:rPr lang="en-US" sz="1456" b="1" dirty="0">
                <a:latin typeface="Century Gothic"/>
                <a:cs typeface="Century Gothic"/>
              </a:rPr>
              <a:t>A</a:t>
            </a:r>
            <a:r>
              <a:rPr sz="1456" b="1" dirty="0" smtClean="0">
                <a:latin typeface="Century Gothic"/>
                <a:cs typeface="Century Gothic"/>
              </a:rPr>
              <a:t> </a:t>
            </a:r>
            <a:r>
              <a:rPr sz="1456" b="1" spc="-3" dirty="0">
                <a:latin typeface="Century Gothic"/>
                <a:cs typeface="Century Gothic"/>
              </a:rPr>
              <a:t>physical </a:t>
            </a:r>
            <a:r>
              <a:rPr sz="1456" b="1" dirty="0">
                <a:latin typeface="Century Gothic"/>
                <a:cs typeface="Century Gothic"/>
              </a:rPr>
              <a:t>structure </a:t>
            </a:r>
            <a:r>
              <a:rPr sz="1456" b="1" spc="3" dirty="0">
                <a:latin typeface="Century Gothic"/>
                <a:cs typeface="Century Gothic"/>
              </a:rPr>
              <a:t> </a:t>
            </a:r>
            <a:r>
              <a:rPr sz="1456" b="1" spc="-3" dirty="0">
                <a:latin typeface="Century Gothic"/>
                <a:cs typeface="Century Gothic"/>
              </a:rPr>
              <a:t>intentionally </a:t>
            </a:r>
            <a:r>
              <a:rPr sz="1456" b="1" dirty="0">
                <a:latin typeface="Century Gothic"/>
                <a:cs typeface="Century Gothic"/>
              </a:rPr>
              <a:t>intersects a </a:t>
            </a:r>
            <a:r>
              <a:rPr sz="1456" b="1" spc="-3" dirty="0">
                <a:latin typeface="Century Gothic"/>
                <a:cs typeface="Century Gothic"/>
              </a:rPr>
              <a:t>set of </a:t>
            </a:r>
            <a:r>
              <a:rPr sz="1456" b="1" dirty="0">
                <a:latin typeface="Century Gothic"/>
                <a:cs typeface="Century Gothic"/>
              </a:rPr>
              <a:t>flux </a:t>
            </a:r>
            <a:r>
              <a:rPr sz="1456" b="1" spc="-400" dirty="0">
                <a:latin typeface="Century Gothic"/>
                <a:cs typeface="Century Gothic"/>
              </a:rPr>
              <a:t> </a:t>
            </a:r>
            <a:r>
              <a:rPr sz="1456" b="1" dirty="0">
                <a:latin typeface="Century Gothic"/>
                <a:cs typeface="Century Gothic"/>
              </a:rPr>
              <a:t>surfaces</a:t>
            </a:r>
            <a:endParaRPr sz="1456" dirty="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82450" y="4730547"/>
            <a:ext cx="4523776" cy="51319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8405">
              <a:spcBef>
                <a:spcPts val="73"/>
              </a:spcBef>
            </a:pPr>
            <a:r>
              <a:rPr lang="en-US" sz="1000" b="1" dirty="0">
                <a:latin typeface="Century Gothic"/>
                <a:cs typeface="Century Gothic"/>
              </a:rPr>
              <a:t>R. </a:t>
            </a:r>
            <a:r>
              <a:rPr lang="en-US" sz="1000" b="1" spc="-5" dirty="0">
                <a:latin typeface="Century Gothic"/>
                <a:cs typeface="Century Gothic"/>
              </a:rPr>
              <a:t>A.</a:t>
            </a:r>
            <a:r>
              <a:rPr lang="en-US" sz="1000" b="1" dirty="0">
                <a:latin typeface="Century Gothic"/>
                <a:cs typeface="Century Gothic"/>
              </a:rPr>
              <a:t> </a:t>
            </a:r>
            <a:r>
              <a:rPr lang="en-US" sz="1000" b="1" spc="-5" dirty="0">
                <a:latin typeface="Century Gothic"/>
                <a:cs typeface="Century Gothic"/>
              </a:rPr>
              <a:t>Pitts,</a:t>
            </a:r>
            <a:r>
              <a:rPr lang="en-US" sz="1000" b="1" dirty="0">
                <a:latin typeface="Century Gothic"/>
                <a:cs typeface="Century Gothic"/>
              </a:rPr>
              <a:t> </a:t>
            </a:r>
            <a:r>
              <a:rPr lang="en-US" sz="1000" b="1" spc="-5" dirty="0">
                <a:latin typeface="Century Gothic"/>
                <a:cs typeface="Century Gothic"/>
              </a:rPr>
              <a:t>“Tokamak</a:t>
            </a:r>
            <a:r>
              <a:rPr lang="en-US" sz="1000" b="1" dirty="0">
                <a:latin typeface="Century Gothic"/>
                <a:cs typeface="Century Gothic"/>
              </a:rPr>
              <a:t> </a:t>
            </a:r>
            <a:r>
              <a:rPr lang="en-US" sz="1000" b="1" spc="-5" dirty="0">
                <a:latin typeface="Century Gothic"/>
                <a:cs typeface="Century Gothic"/>
              </a:rPr>
              <a:t>edge</a:t>
            </a:r>
            <a:r>
              <a:rPr lang="en-US" sz="1000" b="1" spc="5" dirty="0">
                <a:latin typeface="Century Gothic"/>
                <a:cs typeface="Century Gothic"/>
              </a:rPr>
              <a:t> </a:t>
            </a:r>
            <a:r>
              <a:rPr lang="en-US" sz="1000" b="1" spc="-5" dirty="0">
                <a:latin typeface="Century Gothic"/>
                <a:cs typeface="Century Gothic"/>
              </a:rPr>
              <a:t>physics</a:t>
            </a:r>
            <a:r>
              <a:rPr lang="en-US" sz="1000" b="1" dirty="0">
                <a:latin typeface="Century Gothic"/>
                <a:cs typeface="Century Gothic"/>
              </a:rPr>
              <a:t> and </a:t>
            </a:r>
            <a:r>
              <a:rPr lang="en-US" sz="1000" b="1" spc="-5" dirty="0">
                <a:latin typeface="Century Gothic"/>
                <a:cs typeface="Century Gothic"/>
              </a:rPr>
              <a:t>plasma</a:t>
            </a:r>
            <a:r>
              <a:rPr lang="en-US" sz="1000" b="1" dirty="0">
                <a:latin typeface="Century Gothic"/>
                <a:cs typeface="Century Gothic"/>
              </a:rPr>
              <a:t> </a:t>
            </a:r>
            <a:r>
              <a:rPr lang="en-US" sz="1000" b="1" spc="-5" dirty="0">
                <a:latin typeface="Century Gothic"/>
                <a:cs typeface="Century Gothic"/>
              </a:rPr>
              <a:t>surface </a:t>
            </a:r>
            <a:r>
              <a:rPr lang="en-US" sz="1000" b="1" dirty="0">
                <a:latin typeface="Century Gothic"/>
                <a:cs typeface="Century Gothic"/>
              </a:rPr>
              <a:t> </a:t>
            </a:r>
            <a:r>
              <a:rPr lang="en-US" sz="1000" b="1" spc="-5" dirty="0">
                <a:latin typeface="Century Gothic"/>
                <a:cs typeface="Century Gothic"/>
              </a:rPr>
              <a:t>interactions” </a:t>
            </a:r>
            <a:r>
              <a:rPr lang="en-US" sz="1000" b="1" dirty="0">
                <a:latin typeface="Century Gothic"/>
                <a:cs typeface="Century Gothic"/>
              </a:rPr>
              <a:t>2007 </a:t>
            </a:r>
            <a:r>
              <a:rPr lang="en-US" sz="1000" b="1" spc="5" dirty="0">
                <a:solidFill>
                  <a:srgbClr val="009999"/>
                </a:solidFill>
                <a:latin typeface="Century Gothic"/>
                <a:cs typeface="Century Gothic"/>
              </a:rPr>
              <a:t> </a:t>
            </a:r>
            <a:r>
              <a:rPr lang="en-US" sz="1000" b="1" u="sng" spc="-5" dirty="0" err="1">
                <a:solidFill>
                  <a:srgbClr val="009999"/>
                </a:solidFill>
                <a:uFill>
                  <a:solidFill>
                    <a:srgbClr val="00A8A9"/>
                  </a:solidFill>
                </a:uFill>
                <a:latin typeface="Century Gothic"/>
                <a:cs typeface="Century Gothic"/>
              </a:rPr>
              <a:t>crpp</a:t>
            </a:r>
            <a:r>
              <a:rPr lang="en-US" sz="1000" b="1" u="sng" spc="-5" dirty="0" err="1">
                <a:solidFill>
                  <a:srgbClr val="009999"/>
                </a:solidFill>
                <a:uFill>
                  <a:solidFill>
                    <a:srgbClr val="00A8A9"/>
                  </a:solidFill>
                </a:uFill>
                <a:latin typeface="Century Gothic"/>
                <a:cs typeface="Century Gothic"/>
                <a:hlinkClick r:id="rId4"/>
              </a:rPr>
              <a:t>www.epfl.ch</a:t>
            </a:r>
            <a:r>
              <a:rPr lang="en-US" sz="1000" b="1" u="sng" spc="-5" dirty="0">
                <a:solidFill>
                  <a:srgbClr val="009999"/>
                </a:solidFill>
                <a:uFill>
                  <a:solidFill>
                    <a:srgbClr val="00A8A9"/>
                  </a:solidFill>
                </a:uFill>
                <a:latin typeface="Century Gothic"/>
                <a:cs typeface="Century Gothic"/>
                <a:hlinkClick r:id="rId4"/>
              </a:rPr>
              <a:t>/~pitts/pitts/pitts_varenna_27_09_2007.pdf</a:t>
            </a:r>
            <a:endParaRPr lang="en-US" sz="1000" dirty="0">
              <a:latin typeface="Century Gothic"/>
              <a:cs typeface="Century Gothic"/>
            </a:endParaRPr>
          </a:p>
          <a:p>
            <a:pPr marL="8405">
              <a:spcBef>
                <a:spcPts val="73"/>
              </a:spcBef>
            </a:pPr>
            <a:endParaRPr sz="1191" dirty="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05770" y="3687387"/>
            <a:ext cx="1838227" cy="89070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0" tIns="18490" rIns="0" bIns="0" rtlCol="0">
            <a:spAutoFit/>
          </a:bodyPr>
          <a:lstStyle/>
          <a:p>
            <a:pPr marL="8405" marR="3362">
              <a:lnSpc>
                <a:spcPts val="1721"/>
              </a:lnSpc>
              <a:spcBef>
                <a:spcPts val="146"/>
              </a:spcBef>
            </a:pPr>
            <a:r>
              <a:rPr sz="1456" b="1" spc="-3" dirty="0">
                <a:latin typeface="Century Gothic"/>
                <a:cs typeface="Century Gothic"/>
              </a:rPr>
              <a:t>Divertor: </a:t>
            </a:r>
            <a:r>
              <a:rPr lang="en-US" sz="1456" b="1" spc="-3" dirty="0" smtClean="0">
                <a:latin typeface="Century Gothic"/>
                <a:cs typeface="Century Gothic"/>
              </a:rPr>
              <a:t/>
            </a:r>
            <a:br>
              <a:rPr lang="en-US" sz="1456" b="1" spc="-3" dirty="0" smtClean="0">
                <a:latin typeface="Century Gothic"/>
                <a:cs typeface="Century Gothic"/>
              </a:rPr>
            </a:br>
            <a:r>
              <a:rPr lang="en-US" sz="1456" b="1" spc="-3" dirty="0">
                <a:latin typeface="Century Gothic"/>
                <a:cs typeface="Century Gothic"/>
              </a:rPr>
              <a:t>M</a:t>
            </a:r>
            <a:r>
              <a:rPr sz="1456" b="1" spc="-3" dirty="0" smtClean="0">
                <a:latin typeface="Century Gothic"/>
                <a:cs typeface="Century Gothic"/>
              </a:rPr>
              <a:t>agnetic </a:t>
            </a:r>
            <a:r>
              <a:rPr sz="1456" b="1" dirty="0">
                <a:latin typeface="Century Gothic"/>
                <a:cs typeface="Century Gothic"/>
              </a:rPr>
              <a:t>structure </a:t>
            </a:r>
            <a:r>
              <a:rPr sz="1456" b="1" spc="-3" dirty="0">
                <a:latin typeface="Century Gothic"/>
                <a:cs typeface="Century Gothic"/>
              </a:rPr>
              <a:t>is </a:t>
            </a:r>
            <a:r>
              <a:rPr sz="1456" b="1" spc="-400" dirty="0">
                <a:latin typeface="Century Gothic"/>
                <a:cs typeface="Century Gothic"/>
              </a:rPr>
              <a:t> </a:t>
            </a:r>
            <a:r>
              <a:rPr sz="1456" b="1" spc="-3" dirty="0">
                <a:latin typeface="Century Gothic"/>
                <a:cs typeface="Century Gothic"/>
              </a:rPr>
              <a:t>created</a:t>
            </a:r>
            <a:r>
              <a:rPr sz="1456" b="1" spc="-7" dirty="0">
                <a:latin typeface="Century Gothic"/>
                <a:cs typeface="Century Gothic"/>
              </a:rPr>
              <a:t> </a:t>
            </a:r>
            <a:r>
              <a:rPr sz="1456" b="1" dirty="0">
                <a:latin typeface="Century Gothic"/>
                <a:cs typeface="Century Gothic"/>
              </a:rPr>
              <a:t>to</a:t>
            </a:r>
            <a:r>
              <a:rPr sz="1456" b="1" spc="-3" dirty="0">
                <a:latin typeface="Century Gothic"/>
                <a:cs typeface="Century Gothic"/>
              </a:rPr>
              <a:t> localize exhaust</a:t>
            </a:r>
            <a:endParaRPr sz="1456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6265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36C36-4BDA-4513-AF23-137660249A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700" dirty="0"/>
              <a:t>Poloidal field coils </a:t>
            </a:r>
            <a:r>
              <a:rPr lang="en-US" sz="2700" dirty="0" smtClean="0"/>
              <a:t>control </a:t>
            </a:r>
            <a:r>
              <a:rPr lang="en-US" sz="2700" dirty="0"/>
              <a:t>plasma shape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04368BA-6C98-FB25-32E3-62A4F72C97DD}"/>
                  </a:ext>
                </a:extLst>
              </p:cNvPr>
              <p:cNvSpPr txBox="1"/>
              <p:nvPr/>
            </p:nvSpPr>
            <p:spPr>
              <a:xfrm>
                <a:off x="119496" y="796084"/>
                <a:ext cx="4119884" cy="3881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sz="2000" b="1" dirty="0" smtClean="0"/>
                  <a:t>Poloidal coils generate </a:t>
                </a:r>
                <a:r>
                  <a:rPr lang="en-US" sz="2000" b="1" dirty="0"/>
                  <a:t>the confining fields that shape the </a:t>
                </a:r>
                <a:r>
                  <a:rPr lang="en-US" sz="2000" b="1" dirty="0" smtClean="0"/>
                  <a:t>plasma</a:t>
                </a:r>
                <a:endParaRPr lang="en-US" sz="2000" dirty="0"/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endParaRPr lang="en-US" sz="1500" dirty="0"/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Plasma shape impacts </a:t>
                </a:r>
                <a:r>
                  <a:rPr lang="en-US" sz="2000" b="1" dirty="0" smtClean="0"/>
                  <a:t>stability and wall interactions</a:t>
                </a:r>
                <a:endParaRPr lang="en-US" sz="2000" b="1" dirty="0"/>
              </a:p>
              <a:p>
                <a:endParaRPr lang="en-US" sz="1500" dirty="0"/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Free parameters for shape control:</a:t>
                </a:r>
              </a:p>
              <a:p>
                <a:pPr marL="557213" lvl="1" indent="-214313">
                  <a:buFont typeface="Century Gothic" panose="020B0502020202020204" pitchFamily="34" charset="0"/>
                  <a:buChar char="–"/>
                </a:pPr>
                <a:r>
                  <a:rPr lang="en-US" sz="1500" dirty="0">
                    <a:solidFill>
                      <a:srgbClr val="0070C0"/>
                    </a:solidFill>
                  </a:rPr>
                  <a:t>Magnetic major (R), minor (a) radius</a:t>
                </a:r>
              </a:p>
              <a:p>
                <a:pPr marL="557213" lvl="1" indent="-214313">
                  <a:buFont typeface="Century Gothic" panose="020B0502020202020204" pitchFamily="34" charset="0"/>
                  <a:buChar char="–"/>
                </a:pPr>
                <a:r>
                  <a:rPr lang="en-US" sz="1500" dirty="0">
                    <a:solidFill>
                      <a:srgbClr val="0070C0"/>
                    </a:solidFill>
                  </a:rPr>
                  <a:t>Triangularity,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𝑢𝑝</m:t>
                        </m:r>
                      </m:sub>
                    </m:sSub>
                    <m:r>
                      <a:rPr lang="en-US" sz="15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𝑔𝑒𝑜</m:t>
                        </m:r>
                      </m:sub>
                    </m:sSub>
                    <m:r>
                      <a:rPr lang="en-US" sz="15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𝑢𝑝</m:t>
                        </m:r>
                      </m:sub>
                    </m:sSub>
                    <m:r>
                      <a:rPr lang="en-US" sz="15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)/</m:t>
                    </m:r>
                    <m:r>
                      <a:rPr lang="en-US" sz="15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sz="1500" dirty="0">
                  <a:solidFill>
                    <a:srgbClr val="0070C0"/>
                  </a:solidFill>
                </a:endParaRPr>
              </a:p>
              <a:p>
                <a:pPr marL="557213" lvl="1" indent="-214313">
                  <a:buFont typeface="Century Gothic" panose="020B0502020202020204" pitchFamily="34" charset="0"/>
                  <a:buChar char="–"/>
                </a:pPr>
                <a:r>
                  <a:rPr lang="en-US" sz="1500" dirty="0">
                    <a:solidFill>
                      <a:srgbClr val="0070C0"/>
                    </a:solidFill>
                  </a:rPr>
                  <a:t>Elongation, </a:t>
                </a:r>
                <a14:m>
                  <m:oMath xmlns:m="http://schemas.openxmlformats.org/officeDocument/2006/math">
                    <m:r>
                      <a:rPr lang="en-US" sz="15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US" sz="15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5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5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5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1500" dirty="0">
                  <a:solidFill>
                    <a:srgbClr val="0070C0"/>
                  </a:solidFill>
                </a:endParaRPr>
              </a:p>
              <a:p>
                <a:pPr marL="557213" lvl="1" indent="-214313">
                  <a:buFont typeface="Century Gothic" panose="020B0502020202020204" pitchFamily="34" charset="0"/>
                  <a:buChar char="–"/>
                </a:pPr>
                <a:r>
                  <a:rPr lang="en-US" sz="1500" dirty="0">
                    <a:solidFill>
                      <a:srgbClr val="0070C0"/>
                    </a:solidFill>
                  </a:rPr>
                  <a:t>X-point location</a:t>
                </a:r>
              </a:p>
              <a:p>
                <a:pPr marL="557213" lvl="1" indent="-214313">
                  <a:buFont typeface="Century Gothic" panose="020B0502020202020204" pitchFamily="34" charset="0"/>
                  <a:buChar char="–"/>
                </a:pPr>
                <a:r>
                  <a:rPr lang="en-US" sz="1500" dirty="0">
                    <a:solidFill>
                      <a:srgbClr val="0070C0"/>
                    </a:solidFill>
                  </a:rPr>
                  <a:t>Separatrix location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04368BA-6C98-FB25-32E3-62A4F72C97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496" y="796084"/>
                <a:ext cx="4119884" cy="3881319"/>
              </a:xfrm>
              <a:prstGeom prst="rect">
                <a:avLst/>
              </a:prstGeom>
              <a:blipFill>
                <a:blip r:embed="rId3"/>
                <a:stretch>
                  <a:fillRect l="-1333" t="-943" r="-2370" b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04" name="Picture 8" descr="Plasma Magnetic Control in Tokamak Devices | SpringerLink">
            <a:extLst>
              <a:ext uri="{FF2B5EF4-FFF2-40B4-BE49-F238E27FC236}">
                <a16:creationId xmlns:a16="http://schemas.microsoft.com/office/drawing/2014/main" id="{45C024A6-8C48-CCFB-33AA-C638876EC0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3" t="3619" b="4295"/>
          <a:stretch/>
        </p:blipFill>
        <p:spPr bwMode="auto">
          <a:xfrm>
            <a:off x="6629074" y="1402492"/>
            <a:ext cx="2179169" cy="294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Geometry of the EAST tokamak: 2D view in the poloidal plane and 3D view...  | Download Scientific Diagram">
            <a:extLst>
              <a:ext uri="{FF2B5EF4-FFF2-40B4-BE49-F238E27FC236}">
                <a16:creationId xmlns:a16="http://schemas.microsoft.com/office/drawing/2014/main" id="{2FCA1455-5AEB-4492-C137-6EA288D5D4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8AE692-C18B-3F51-E14C-B5F8BF15F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500"/>
          <a:stretch/>
        </p:blipFill>
        <p:spPr>
          <a:xfrm>
            <a:off x="4275763" y="1402492"/>
            <a:ext cx="2253222" cy="30062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697B9C6-F478-EE32-C1BC-D3D604624BCC}"/>
              </a:ext>
            </a:extLst>
          </p:cNvPr>
          <p:cNvSpPr txBox="1"/>
          <p:nvPr/>
        </p:nvSpPr>
        <p:spPr>
          <a:xfrm>
            <a:off x="4765539" y="761509"/>
            <a:ext cx="38235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/>
              <a:t>EAST tokamak cross section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1E88D0-B576-31EC-CD02-A714E4A8253D}"/>
              </a:ext>
            </a:extLst>
          </p:cNvPr>
          <p:cNvSpPr txBox="1"/>
          <p:nvPr/>
        </p:nvSpPr>
        <p:spPr>
          <a:xfrm>
            <a:off x="6144490" y="4355609"/>
            <a:ext cx="1065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Poloidal field coils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53B2411-6F6B-B681-532E-0F455D17ECC2}"/>
              </a:ext>
            </a:extLst>
          </p:cNvPr>
          <p:cNvCxnSpPr>
            <a:cxnSpLocks/>
          </p:cNvCxnSpPr>
          <p:nvPr/>
        </p:nvCxnSpPr>
        <p:spPr>
          <a:xfrm flipH="1" flipV="1">
            <a:off x="5229765" y="4040807"/>
            <a:ext cx="1035111" cy="31480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1E0F060-3CDC-ED89-B2EE-BE6F5C14CFE7}"/>
              </a:ext>
            </a:extLst>
          </p:cNvPr>
          <p:cNvCxnSpPr>
            <a:cxnSpLocks/>
          </p:cNvCxnSpPr>
          <p:nvPr/>
        </p:nvCxnSpPr>
        <p:spPr>
          <a:xfrm flipH="1" flipV="1">
            <a:off x="6203092" y="3880391"/>
            <a:ext cx="61784" cy="47521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21D2BCD-488E-8F3E-7DD9-8CB8CBCC01C4}"/>
              </a:ext>
            </a:extLst>
          </p:cNvPr>
          <p:cNvSpPr txBox="1"/>
          <p:nvPr/>
        </p:nvSpPr>
        <p:spPr>
          <a:xfrm>
            <a:off x="4608824" y="1195327"/>
            <a:ext cx="1869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Lower Single </a:t>
            </a:r>
            <a:r>
              <a:rPr lang="en-US" sz="1200" b="1" dirty="0" smtClean="0"/>
              <a:t>Null (LSN)</a:t>
            </a:r>
            <a:endParaRPr lang="en-US" sz="12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B0DEF4-FE09-8B84-9A0F-E2AEEE17E5EE}"/>
              </a:ext>
            </a:extLst>
          </p:cNvPr>
          <p:cNvSpPr txBox="1"/>
          <p:nvPr/>
        </p:nvSpPr>
        <p:spPr>
          <a:xfrm>
            <a:off x="6975834" y="1184279"/>
            <a:ext cx="19042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Upper Single </a:t>
            </a:r>
            <a:r>
              <a:rPr lang="en-US" sz="1200" b="1" dirty="0" smtClean="0"/>
              <a:t>Null (USN)</a:t>
            </a:r>
            <a:endParaRPr lang="en-US" sz="12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187666-178A-04D1-B195-C38ECCBF9DE7}"/>
              </a:ext>
            </a:extLst>
          </p:cNvPr>
          <p:cNvSpPr txBox="1"/>
          <p:nvPr/>
        </p:nvSpPr>
        <p:spPr>
          <a:xfrm>
            <a:off x="7864873" y="4340163"/>
            <a:ext cx="1065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Toroidal field coil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25E2265-3EE2-AEDA-55C0-1096F84C863D}"/>
              </a:ext>
            </a:extLst>
          </p:cNvPr>
          <p:cNvCxnSpPr>
            <a:cxnSpLocks/>
          </p:cNvCxnSpPr>
          <p:nvPr/>
        </p:nvCxnSpPr>
        <p:spPr>
          <a:xfrm flipH="1" flipV="1">
            <a:off x="8183494" y="3705307"/>
            <a:ext cx="160407" cy="65048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190AA35-501E-2289-BF9C-BFF36E956A65}"/>
              </a:ext>
            </a:extLst>
          </p:cNvPr>
          <p:cNvSpPr txBox="1"/>
          <p:nvPr/>
        </p:nvSpPr>
        <p:spPr>
          <a:xfrm>
            <a:off x="3585313" y="1577074"/>
            <a:ext cx="1065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Vacuum vessel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E5A61A5-761C-DE7C-6547-996714EA6924}"/>
              </a:ext>
            </a:extLst>
          </p:cNvPr>
          <p:cNvCxnSpPr>
            <a:cxnSpLocks/>
          </p:cNvCxnSpPr>
          <p:nvPr/>
        </p:nvCxnSpPr>
        <p:spPr>
          <a:xfrm>
            <a:off x="4363430" y="1911690"/>
            <a:ext cx="695068" cy="27854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135744A-9CD9-2266-0455-B96495924B9E}"/>
              </a:ext>
            </a:extLst>
          </p:cNvPr>
          <p:cNvCxnSpPr>
            <a:cxnSpLocks/>
          </p:cNvCxnSpPr>
          <p:nvPr/>
        </p:nvCxnSpPr>
        <p:spPr>
          <a:xfrm>
            <a:off x="5518527" y="2745024"/>
            <a:ext cx="22879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A9ED65E-16C0-8319-E266-94006CA196AF}"/>
              </a:ext>
            </a:extLst>
          </p:cNvPr>
          <p:cNvCxnSpPr>
            <a:cxnSpLocks/>
          </p:cNvCxnSpPr>
          <p:nvPr/>
        </p:nvCxnSpPr>
        <p:spPr>
          <a:xfrm flipV="1">
            <a:off x="5458433" y="2353748"/>
            <a:ext cx="0" cy="4018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EDAEC2A-C835-7657-F53F-57F84BD59818}"/>
                  </a:ext>
                </a:extLst>
              </p:cNvPr>
              <p:cNvSpPr txBox="1"/>
              <p:nvPr/>
            </p:nvSpPr>
            <p:spPr>
              <a:xfrm>
                <a:off x="5537223" y="2695596"/>
                <a:ext cx="198003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EDAEC2A-C835-7657-F53F-57F84BD59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7223" y="2695596"/>
                <a:ext cx="198003" cy="276999"/>
              </a:xfrm>
              <a:prstGeom prst="rect">
                <a:avLst/>
              </a:prstGeom>
              <a:blipFill>
                <a:blip r:embed="rId6"/>
                <a:stretch>
                  <a:fillRect l="-15152" r="-9091" b="-21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1A748F5-0C4A-79C5-BEEF-1956A385A9ED}"/>
                  </a:ext>
                </a:extLst>
              </p:cNvPr>
              <p:cNvSpPr txBox="1"/>
              <p:nvPr/>
            </p:nvSpPr>
            <p:spPr>
              <a:xfrm>
                <a:off x="5309931" y="2445738"/>
                <a:ext cx="148502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1A748F5-0C4A-79C5-BEEF-1956A385A9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9931" y="2445738"/>
                <a:ext cx="148502" cy="276999"/>
              </a:xfrm>
              <a:prstGeom prst="rect">
                <a:avLst/>
              </a:prstGeom>
              <a:blipFill>
                <a:blip r:embed="rId7"/>
                <a:stretch>
                  <a:fillRect l="-50000" r="-50000" b="-108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27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4499889"/>
            <a:ext cx="8229600" cy="41399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https://www.youtube.com/watch?v=Yu9C5TEhAdQ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021" y="773000"/>
            <a:ext cx="6170531" cy="34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80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36C36-4BDA-4513-AF23-137660249A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/>
              <a:t>Example of a DIII-D plasma discharge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4368BA-6C98-FB25-32E3-62A4F72C97DD}"/>
              </a:ext>
            </a:extLst>
          </p:cNvPr>
          <p:cNvSpPr txBox="1"/>
          <p:nvPr/>
        </p:nvSpPr>
        <p:spPr>
          <a:xfrm>
            <a:off x="117478" y="792712"/>
            <a:ext cx="244097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b="1" dirty="0"/>
              <a:t>Toroidal magnetic field ramps up first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Central solenoid </a:t>
            </a:r>
            <a:r>
              <a:rPr lang="en-US" sz="1400" b="1" dirty="0" err="1">
                <a:solidFill>
                  <a:srgbClr val="FF0000"/>
                </a:solidFill>
              </a:rPr>
              <a:t>ohmically</a:t>
            </a:r>
            <a:r>
              <a:rPr lang="en-US" sz="1400" b="1" dirty="0">
                <a:solidFill>
                  <a:srgbClr val="FF0000"/>
                </a:solidFill>
              </a:rPr>
              <a:t> induces plasma current</a:t>
            </a:r>
          </a:p>
          <a:p>
            <a:endParaRPr lang="en-US" sz="1400" b="1" dirty="0"/>
          </a:p>
          <a:p>
            <a:endParaRPr lang="en-US" sz="1400" b="1" dirty="0"/>
          </a:p>
          <a:p>
            <a:endParaRPr lang="en-US" sz="140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b="1" dirty="0"/>
              <a:t>Auxiliary systems required to heat the plasma and drive more current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Radiated power measures represents energy loss from the system (measured by bolometers)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C13D36-D035-217C-B6F8-E5748D3BB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450" y="721783"/>
            <a:ext cx="2820176" cy="42321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0F18E8-F28E-5372-C7F3-CD39046BB1A2}"/>
              </a:ext>
            </a:extLst>
          </p:cNvPr>
          <p:cNvSpPr txBox="1"/>
          <p:nvPr/>
        </p:nvSpPr>
        <p:spPr>
          <a:xfrm>
            <a:off x="3322961" y="799219"/>
            <a:ext cx="3591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Bt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CEC0FB-C054-FE4F-922F-C6F3399FCD15}"/>
              </a:ext>
            </a:extLst>
          </p:cNvPr>
          <p:cNvSpPr txBox="1"/>
          <p:nvPr/>
        </p:nvSpPr>
        <p:spPr>
          <a:xfrm>
            <a:off x="3736436" y="1040477"/>
            <a:ext cx="3591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89E7C0-97B1-6576-7EDB-68AD7A893647}"/>
              </a:ext>
            </a:extLst>
          </p:cNvPr>
          <p:cNvSpPr txBox="1"/>
          <p:nvPr/>
        </p:nvSpPr>
        <p:spPr>
          <a:xfrm>
            <a:off x="3736436" y="1486129"/>
            <a:ext cx="5725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Paux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CB8182-8AA2-30C3-3D13-7A6F10838454}"/>
              </a:ext>
            </a:extLst>
          </p:cNvPr>
          <p:cNvSpPr txBox="1"/>
          <p:nvPr/>
        </p:nvSpPr>
        <p:spPr>
          <a:xfrm>
            <a:off x="3149682" y="2182906"/>
            <a:ext cx="1532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Ion Temperature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3C03D0-E629-FCD4-0C42-5C093B7989F9}"/>
              </a:ext>
            </a:extLst>
          </p:cNvPr>
          <p:cNvSpPr txBox="1"/>
          <p:nvPr/>
        </p:nvSpPr>
        <p:spPr>
          <a:xfrm>
            <a:off x="3140477" y="2885638"/>
            <a:ext cx="1532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Electron Density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C957B8-D22F-A0F8-AF4F-F352B5622661}"/>
                  </a:ext>
                </a:extLst>
              </p:cNvPr>
              <p:cNvSpPr txBox="1"/>
              <p:nvPr/>
            </p:nvSpPr>
            <p:spPr>
              <a:xfrm>
                <a:off x="3800602" y="3719644"/>
                <a:ext cx="44420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2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𝜷</m:t>
                          </m:r>
                        </m:e>
                        <m:sub>
                          <m:r>
                            <a:rPr lang="en-US" sz="12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𝑵</m:t>
                          </m:r>
                        </m:sub>
                      </m:sSub>
                    </m:oMath>
                  </m:oMathPara>
                </a14:m>
                <a:endParaRPr 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C957B8-D22F-A0F8-AF4F-F352B5622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0602" y="3719644"/>
                <a:ext cx="444203" cy="276999"/>
              </a:xfrm>
              <a:prstGeom prst="rect">
                <a:avLst/>
              </a:prstGeom>
              <a:blipFill>
                <a:blip r:embed="rId3"/>
                <a:stretch>
                  <a:fillRect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874934E0-4905-E8FB-7C15-FAD90FC37A74}"/>
              </a:ext>
            </a:extLst>
          </p:cNvPr>
          <p:cNvSpPr txBox="1"/>
          <p:nvPr/>
        </p:nvSpPr>
        <p:spPr>
          <a:xfrm>
            <a:off x="3090748" y="4294760"/>
            <a:ext cx="1245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Divertor Light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34E3CE8-2C02-453A-401C-96ED5238929B}"/>
              </a:ext>
            </a:extLst>
          </p:cNvPr>
          <p:cNvCxnSpPr>
            <a:cxnSpLocks/>
            <a:stCxn id="4" idx="1"/>
          </p:cNvCxnSpPr>
          <p:nvPr/>
        </p:nvCxnSpPr>
        <p:spPr>
          <a:xfrm flipV="1">
            <a:off x="2714920" y="1144047"/>
            <a:ext cx="570333" cy="35210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28C6208-6BC0-D3D9-8849-56F5243132FB}"/>
              </a:ext>
            </a:extLst>
          </p:cNvPr>
          <p:cNvCxnSpPr>
            <a:cxnSpLocks/>
            <a:stCxn id="18" idx="1"/>
          </p:cNvCxnSpPr>
          <p:nvPr/>
        </p:nvCxnSpPr>
        <p:spPr>
          <a:xfrm flipV="1">
            <a:off x="2714920" y="1817924"/>
            <a:ext cx="653839" cy="204021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8972160-2EFC-4621-74F2-CAE6C471BD9C}"/>
              </a:ext>
            </a:extLst>
          </p:cNvPr>
          <p:cNvSpPr txBox="1"/>
          <p:nvPr/>
        </p:nvSpPr>
        <p:spPr>
          <a:xfrm>
            <a:off x="4140512" y="890128"/>
            <a:ext cx="8629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“flat top”</a:t>
            </a:r>
          </a:p>
        </p:txBody>
      </p:sp>
      <p:sp>
        <p:nvSpPr>
          <p:cNvPr id="4" name="Right Brace 3"/>
          <p:cNvSpPr/>
          <p:nvPr/>
        </p:nvSpPr>
        <p:spPr>
          <a:xfrm>
            <a:off x="2432115" y="890128"/>
            <a:ext cx="282805" cy="1212049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Brace 17"/>
          <p:cNvSpPr/>
          <p:nvPr/>
        </p:nvSpPr>
        <p:spPr>
          <a:xfrm>
            <a:off x="2438678" y="2752033"/>
            <a:ext cx="276242" cy="2212219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9EB41D-B291-9E8C-AC26-658E13003D2A}"/>
              </a:ext>
            </a:extLst>
          </p:cNvPr>
          <p:cNvSpPr txBox="1"/>
          <p:nvPr/>
        </p:nvSpPr>
        <p:spPr>
          <a:xfrm>
            <a:off x="4372551" y="1753126"/>
            <a:ext cx="6309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Prad</a:t>
            </a:r>
          </a:p>
        </p:txBody>
      </p:sp>
    </p:spTree>
    <p:extLst>
      <p:ext uri="{BB962C8B-B14F-4D97-AF65-F5344CB8AC3E}">
        <p14:creationId xmlns:p14="http://schemas.microsoft.com/office/powerpoint/2010/main" val="23839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C13D36-D035-217C-B6F8-E5748D3BB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450" y="721783"/>
            <a:ext cx="2820176" cy="42321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0F18E8-F28E-5372-C7F3-CD39046BB1A2}"/>
              </a:ext>
            </a:extLst>
          </p:cNvPr>
          <p:cNvSpPr txBox="1"/>
          <p:nvPr/>
        </p:nvSpPr>
        <p:spPr>
          <a:xfrm>
            <a:off x="3322961" y="799219"/>
            <a:ext cx="3591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Bt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CEC0FB-C054-FE4F-922F-C6F3399FCD15}"/>
              </a:ext>
            </a:extLst>
          </p:cNvPr>
          <p:cNvSpPr txBox="1"/>
          <p:nvPr/>
        </p:nvSpPr>
        <p:spPr>
          <a:xfrm>
            <a:off x="3736436" y="1040477"/>
            <a:ext cx="3591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9EB41D-B291-9E8C-AC26-658E13003D2A}"/>
              </a:ext>
            </a:extLst>
          </p:cNvPr>
          <p:cNvSpPr txBox="1"/>
          <p:nvPr/>
        </p:nvSpPr>
        <p:spPr>
          <a:xfrm>
            <a:off x="4372551" y="1753126"/>
            <a:ext cx="6309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89E7C0-97B1-6576-7EDB-68AD7A893647}"/>
              </a:ext>
            </a:extLst>
          </p:cNvPr>
          <p:cNvSpPr txBox="1"/>
          <p:nvPr/>
        </p:nvSpPr>
        <p:spPr>
          <a:xfrm>
            <a:off x="3736436" y="1486129"/>
            <a:ext cx="5725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Paux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CB8182-8AA2-30C3-3D13-7A6F10838454}"/>
              </a:ext>
            </a:extLst>
          </p:cNvPr>
          <p:cNvSpPr txBox="1"/>
          <p:nvPr/>
        </p:nvSpPr>
        <p:spPr>
          <a:xfrm>
            <a:off x="3149682" y="2182906"/>
            <a:ext cx="1532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Ion Temperature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3C03D0-E629-FCD4-0C42-5C093B7989F9}"/>
              </a:ext>
            </a:extLst>
          </p:cNvPr>
          <p:cNvSpPr txBox="1"/>
          <p:nvPr/>
        </p:nvSpPr>
        <p:spPr>
          <a:xfrm>
            <a:off x="3140477" y="2885638"/>
            <a:ext cx="1532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Electron Density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C957B8-D22F-A0F8-AF4F-F352B5622661}"/>
                  </a:ext>
                </a:extLst>
              </p:cNvPr>
              <p:cNvSpPr txBox="1"/>
              <p:nvPr/>
            </p:nvSpPr>
            <p:spPr>
              <a:xfrm>
                <a:off x="3800602" y="3719644"/>
                <a:ext cx="44420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2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𝜷</m:t>
                          </m:r>
                        </m:e>
                        <m:sub>
                          <m:r>
                            <a:rPr lang="en-US" sz="12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𝑵</m:t>
                          </m:r>
                        </m:sub>
                      </m:sSub>
                    </m:oMath>
                  </m:oMathPara>
                </a14:m>
                <a:endParaRPr 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C957B8-D22F-A0F8-AF4F-F352B5622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0602" y="3719644"/>
                <a:ext cx="444203" cy="276999"/>
              </a:xfrm>
              <a:prstGeom prst="rect">
                <a:avLst/>
              </a:prstGeom>
              <a:blipFill>
                <a:blip r:embed="rId3"/>
                <a:stretch>
                  <a:fillRect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874934E0-4905-E8FB-7C15-FAD90FC37A74}"/>
              </a:ext>
            </a:extLst>
          </p:cNvPr>
          <p:cNvSpPr txBox="1"/>
          <p:nvPr/>
        </p:nvSpPr>
        <p:spPr>
          <a:xfrm>
            <a:off x="3090748" y="4294760"/>
            <a:ext cx="1245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Divertor Light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B91D10-E796-DA76-764B-0D3EDDA2B352}"/>
                  </a:ext>
                </a:extLst>
              </p:cNvPr>
              <p:cNvSpPr txBox="1"/>
              <p:nvPr/>
            </p:nvSpPr>
            <p:spPr>
              <a:xfrm>
                <a:off x="6338481" y="1016359"/>
                <a:ext cx="2626409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sz="1400" b="1" dirty="0"/>
                  <a:t>Ion temperature measured by Charge Exchange Recombination Spectroscopy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endParaRPr lang="en-US" sz="1400" b="1" dirty="0"/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sz="1400" b="1" dirty="0"/>
                  <a:t>Electron Density measured by </a:t>
                </a:r>
                <a:r>
                  <a:rPr lang="en-US" sz="1400" b="1" dirty="0" smtClean="0"/>
                  <a:t>interferometers</a:t>
                </a:r>
                <a:endParaRPr lang="en-US" sz="1400" b="1" dirty="0"/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endParaRPr lang="en-US" sz="1400" b="1" dirty="0"/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sz="1400" b="1" dirty="0"/>
                  <a:t>Normalized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US" sz="1400" b="1" dirty="0"/>
                  <a:t> calculated from “real time EFIT” </a:t>
                </a:r>
                <a:r>
                  <a:rPr lang="en-US" sz="1400" b="1" dirty="0" smtClean="0">
                    <a:sym typeface="Wingdings" panose="05000000000000000000" pitchFamily="2" charset="2"/>
                  </a:rPr>
                  <a:t> </a:t>
                </a:r>
                <a:r>
                  <a:rPr lang="en-US" sz="1400" b="1" dirty="0">
                    <a:sym typeface="Wingdings" panose="05000000000000000000" pitchFamily="2" charset="2"/>
                  </a:rPr>
                  <a:t>equilibrium solver </a:t>
                </a:r>
                <a:endParaRPr lang="en-US" sz="1400" b="1" dirty="0"/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endParaRPr lang="en-US" sz="1400" b="1" dirty="0"/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sz="1400" b="1" dirty="0"/>
                  <a:t>Divertor light measured by filterscopes represent typical plasma instabilities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B91D10-E796-DA76-764B-0D3EDDA2B3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8481" y="1016359"/>
                <a:ext cx="2626409" cy="3970318"/>
              </a:xfrm>
              <a:prstGeom prst="rect">
                <a:avLst/>
              </a:prstGeom>
              <a:blipFill>
                <a:blip r:embed="rId4"/>
                <a:stretch>
                  <a:fillRect l="-464" t="-307" b="-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6F30407-A226-BA1F-5C90-F5EC762C2374}"/>
              </a:ext>
            </a:extLst>
          </p:cNvPr>
          <p:cNvCxnSpPr>
            <a:cxnSpLocks/>
          </p:cNvCxnSpPr>
          <p:nvPr/>
        </p:nvCxnSpPr>
        <p:spPr>
          <a:xfrm flipH="1">
            <a:off x="5578454" y="1414021"/>
            <a:ext cx="888904" cy="10228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048F3C7-A41F-E84A-9900-0C60808EB7C7}"/>
              </a:ext>
            </a:extLst>
          </p:cNvPr>
          <p:cNvCxnSpPr>
            <a:cxnSpLocks/>
          </p:cNvCxnSpPr>
          <p:nvPr/>
        </p:nvCxnSpPr>
        <p:spPr>
          <a:xfrm flipH="1">
            <a:off x="5578454" y="2658359"/>
            <a:ext cx="888904" cy="48119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16B07D4-9D23-BDCD-C6FE-01B007B84EE5}"/>
              </a:ext>
            </a:extLst>
          </p:cNvPr>
          <p:cNvCxnSpPr>
            <a:cxnSpLocks/>
          </p:cNvCxnSpPr>
          <p:nvPr/>
        </p:nvCxnSpPr>
        <p:spPr>
          <a:xfrm flipH="1">
            <a:off x="5578454" y="3553905"/>
            <a:ext cx="888904" cy="35866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E81079F-9AA8-5448-5A06-B8821470DA88}"/>
              </a:ext>
            </a:extLst>
          </p:cNvPr>
          <p:cNvCxnSpPr>
            <a:cxnSpLocks/>
          </p:cNvCxnSpPr>
          <p:nvPr/>
        </p:nvCxnSpPr>
        <p:spPr>
          <a:xfrm flipH="1">
            <a:off x="5578454" y="4433259"/>
            <a:ext cx="888904" cy="1385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8972160-2EFC-4621-74F2-CAE6C471BD9C}"/>
              </a:ext>
            </a:extLst>
          </p:cNvPr>
          <p:cNvSpPr txBox="1"/>
          <p:nvPr/>
        </p:nvSpPr>
        <p:spPr>
          <a:xfrm>
            <a:off x="4140512" y="890128"/>
            <a:ext cx="8629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“flat top”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9936C36-4BDA-4513-AF23-137660249A37}"/>
              </a:ext>
            </a:extLst>
          </p:cNvPr>
          <p:cNvSpPr txBox="1">
            <a:spLocks/>
          </p:cNvSpPr>
          <p:nvPr/>
        </p:nvSpPr>
        <p:spPr bwMode="auto">
          <a:xfrm>
            <a:off x="0" y="1131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 smtClean="0"/>
              <a:t>Example of a DIII-D plasma discharge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4368BA-6C98-FB25-32E3-62A4F72C97DD}"/>
              </a:ext>
            </a:extLst>
          </p:cNvPr>
          <p:cNvSpPr txBox="1"/>
          <p:nvPr/>
        </p:nvSpPr>
        <p:spPr>
          <a:xfrm>
            <a:off x="117478" y="792712"/>
            <a:ext cx="244097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b="1" dirty="0"/>
              <a:t>Toroidal magnetic field ramps up first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Central solenoid </a:t>
            </a:r>
            <a:r>
              <a:rPr lang="en-US" sz="1400" b="1" dirty="0" err="1">
                <a:solidFill>
                  <a:srgbClr val="FF0000"/>
                </a:solidFill>
              </a:rPr>
              <a:t>ohmically</a:t>
            </a:r>
            <a:r>
              <a:rPr lang="en-US" sz="1400" b="1" dirty="0">
                <a:solidFill>
                  <a:srgbClr val="FF0000"/>
                </a:solidFill>
              </a:rPr>
              <a:t> induces plasma current</a:t>
            </a:r>
          </a:p>
          <a:p>
            <a:endParaRPr lang="en-US" sz="1400" b="1" dirty="0"/>
          </a:p>
          <a:p>
            <a:endParaRPr lang="en-US" sz="1400" b="1" dirty="0"/>
          </a:p>
          <a:p>
            <a:endParaRPr lang="en-US" sz="140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b="1" dirty="0"/>
              <a:t>Auxiliary systems required to heat the plasma and drive more current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Radiated power measures represents energy loss from the system (measured by bolometers)</a:t>
            </a:r>
          </a:p>
        </p:txBody>
      </p:sp>
      <p:sp>
        <p:nvSpPr>
          <p:cNvPr id="24" name="Right Brace 23"/>
          <p:cNvSpPr/>
          <p:nvPr/>
        </p:nvSpPr>
        <p:spPr>
          <a:xfrm>
            <a:off x="2432115" y="890128"/>
            <a:ext cx="282805" cy="1212049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Brace 24"/>
          <p:cNvSpPr/>
          <p:nvPr/>
        </p:nvSpPr>
        <p:spPr>
          <a:xfrm>
            <a:off x="2432115" y="2752033"/>
            <a:ext cx="282805" cy="2212219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9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8603" t="2680" r="3853"/>
          <a:stretch/>
        </p:blipFill>
        <p:spPr>
          <a:xfrm>
            <a:off x="1692128" y="699557"/>
            <a:ext cx="1027322" cy="103733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dirty="0" smtClean="0"/>
              <a:t>Who am I? 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6" y="685799"/>
            <a:ext cx="1586847" cy="119013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89075" y="1889691"/>
            <a:ext cx="23342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Caltech, BS in Geology, 2002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7662" y="2986590"/>
            <a:ext cx="2058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Two years off from school</a:t>
            </a:r>
            <a:endParaRPr lang="en-US" sz="1200" b="1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457200" y="2198123"/>
            <a:ext cx="356469" cy="7747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" r="-1" b="22429"/>
          <a:stretch/>
        </p:blipFill>
        <p:spPr>
          <a:xfrm>
            <a:off x="36844" y="3277346"/>
            <a:ext cx="2652448" cy="113312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46" y="4270103"/>
            <a:ext cx="1580695" cy="80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C13D36-D035-217C-B6F8-E5748D3BB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450" y="721783"/>
            <a:ext cx="2820176" cy="42321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0F18E8-F28E-5372-C7F3-CD39046BB1A2}"/>
              </a:ext>
            </a:extLst>
          </p:cNvPr>
          <p:cNvSpPr txBox="1"/>
          <p:nvPr/>
        </p:nvSpPr>
        <p:spPr>
          <a:xfrm>
            <a:off x="3322961" y="799219"/>
            <a:ext cx="3591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Bt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CEC0FB-C054-FE4F-922F-C6F3399FCD15}"/>
              </a:ext>
            </a:extLst>
          </p:cNvPr>
          <p:cNvSpPr txBox="1"/>
          <p:nvPr/>
        </p:nvSpPr>
        <p:spPr>
          <a:xfrm>
            <a:off x="3736436" y="1040477"/>
            <a:ext cx="3591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9EB41D-B291-9E8C-AC26-658E13003D2A}"/>
              </a:ext>
            </a:extLst>
          </p:cNvPr>
          <p:cNvSpPr txBox="1"/>
          <p:nvPr/>
        </p:nvSpPr>
        <p:spPr>
          <a:xfrm>
            <a:off x="4372551" y="1753126"/>
            <a:ext cx="6309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89E7C0-97B1-6576-7EDB-68AD7A893647}"/>
              </a:ext>
            </a:extLst>
          </p:cNvPr>
          <p:cNvSpPr txBox="1"/>
          <p:nvPr/>
        </p:nvSpPr>
        <p:spPr>
          <a:xfrm>
            <a:off x="3736436" y="1486129"/>
            <a:ext cx="5725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Paux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CB8182-8AA2-30C3-3D13-7A6F10838454}"/>
              </a:ext>
            </a:extLst>
          </p:cNvPr>
          <p:cNvSpPr txBox="1"/>
          <p:nvPr/>
        </p:nvSpPr>
        <p:spPr>
          <a:xfrm>
            <a:off x="3149682" y="2182906"/>
            <a:ext cx="1532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Ion Temperature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3C03D0-E629-FCD4-0C42-5C093B7989F9}"/>
              </a:ext>
            </a:extLst>
          </p:cNvPr>
          <p:cNvSpPr txBox="1"/>
          <p:nvPr/>
        </p:nvSpPr>
        <p:spPr>
          <a:xfrm>
            <a:off x="3140477" y="2885638"/>
            <a:ext cx="1532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Electron Density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C957B8-D22F-A0F8-AF4F-F352B5622661}"/>
                  </a:ext>
                </a:extLst>
              </p:cNvPr>
              <p:cNvSpPr txBox="1"/>
              <p:nvPr/>
            </p:nvSpPr>
            <p:spPr>
              <a:xfrm>
                <a:off x="3800602" y="3719644"/>
                <a:ext cx="44420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2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𝜷</m:t>
                          </m:r>
                        </m:e>
                        <m:sub>
                          <m:r>
                            <a:rPr lang="en-US" sz="12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𝑵</m:t>
                          </m:r>
                        </m:sub>
                      </m:sSub>
                    </m:oMath>
                  </m:oMathPara>
                </a14:m>
                <a:endParaRPr 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C957B8-D22F-A0F8-AF4F-F352B5622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0602" y="3719644"/>
                <a:ext cx="444203" cy="276999"/>
              </a:xfrm>
              <a:prstGeom prst="rect">
                <a:avLst/>
              </a:prstGeom>
              <a:blipFill>
                <a:blip r:embed="rId3"/>
                <a:stretch>
                  <a:fillRect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874934E0-4905-E8FB-7C15-FAD90FC37A74}"/>
              </a:ext>
            </a:extLst>
          </p:cNvPr>
          <p:cNvSpPr txBox="1"/>
          <p:nvPr/>
        </p:nvSpPr>
        <p:spPr>
          <a:xfrm>
            <a:off x="3090748" y="4294760"/>
            <a:ext cx="1245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Divertor Light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B91D10-E796-DA76-764B-0D3EDDA2B352}"/>
                  </a:ext>
                </a:extLst>
              </p:cNvPr>
              <p:cNvSpPr txBox="1"/>
              <p:nvPr/>
            </p:nvSpPr>
            <p:spPr>
              <a:xfrm>
                <a:off x="6338481" y="1016359"/>
                <a:ext cx="2626409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sz="1400" b="1" dirty="0"/>
                  <a:t>Ion temperature measured by Charge Exchange Recombination Spectroscopy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endParaRPr lang="en-US" sz="1400" b="1" dirty="0"/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sz="1400" b="1" dirty="0"/>
                  <a:t>Electron Density measured by </a:t>
                </a:r>
                <a:r>
                  <a:rPr lang="en-US" sz="1400" b="1" dirty="0" smtClean="0"/>
                  <a:t>interferometers</a:t>
                </a:r>
                <a:endParaRPr lang="en-US" sz="1400" b="1" dirty="0"/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endParaRPr lang="en-US" sz="1400" b="1" dirty="0"/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sz="1400" b="1" dirty="0"/>
                  <a:t>Normalized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US" sz="1400" b="1" dirty="0"/>
                  <a:t> calculated from “real time EFIT” </a:t>
                </a:r>
                <a:r>
                  <a:rPr lang="en-US" sz="1400" b="1" dirty="0" smtClean="0">
                    <a:sym typeface="Wingdings" panose="05000000000000000000" pitchFamily="2" charset="2"/>
                  </a:rPr>
                  <a:t> </a:t>
                </a:r>
                <a:r>
                  <a:rPr lang="en-US" sz="1400" b="1" dirty="0">
                    <a:sym typeface="Wingdings" panose="05000000000000000000" pitchFamily="2" charset="2"/>
                  </a:rPr>
                  <a:t>equilibrium solver </a:t>
                </a:r>
                <a:endParaRPr lang="en-US" sz="1400" b="1" dirty="0"/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endParaRPr lang="en-US" sz="1400" b="1" dirty="0"/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sz="1400" b="1" dirty="0"/>
                  <a:t>Divertor light measured by filterscopes represent typical plasma instabilities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B91D10-E796-DA76-764B-0D3EDDA2B3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8481" y="1016359"/>
                <a:ext cx="2626409" cy="3970318"/>
              </a:xfrm>
              <a:prstGeom prst="rect">
                <a:avLst/>
              </a:prstGeom>
              <a:blipFill>
                <a:blip r:embed="rId4"/>
                <a:stretch>
                  <a:fillRect l="-464" t="-307" b="-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6F30407-A226-BA1F-5C90-F5EC762C2374}"/>
              </a:ext>
            </a:extLst>
          </p:cNvPr>
          <p:cNvCxnSpPr>
            <a:cxnSpLocks/>
          </p:cNvCxnSpPr>
          <p:nvPr/>
        </p:nvCxnSpPr>
        <p:spPr>
          <a:xfrm flipH="1">
            <a:off x="5578454" y="1414021"/>
            <a:ext cx="888904" cy="10228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048F3C7-A41F-E84A-9900-0C60808EB7C7}"/>
              </a:ext>
            </a:extLst>
          </p:cNvPr>
          <p:cNvCxnSpPr>
            <a:cxnSpLocks/>
          </p:cNvCxnSpPr>
          <p:nvPr/>
        </p:nvCxnSpPr>
        <p:spPr>
          <a:xfrm flipH="1">
            <a:off x="5578454" y="2658359"/>
            <a:ext cx="888904" cy="48119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16B07D4-9D23-BDCD-C6FE-01B007B84EE5}"/>
              </a:ext>
            </a:extLst>
          </p:cNvPr>
          <p:cNvCxnSpPr>
            <a:cxnSpLocks/>
          </p:cNvCxnSpPr>
          <p:nvPr/>
        </p:nvCxnSpPr>
        <p:spPr>
          <a:xfrm flipH="1">
            <a:off x="5578454" y="3553905"/>
            <a:ext cx="888904" cy="35866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E81079F-9AA8-5448-5A06-B8821470DA88}"/>
              </a:ext>
            </a:extLst>
          </p:cNvPr>
          <p:cNvCxnSpPr>
            <a:cxnSpLocks/>
          </p:cNvCxnSpPr>
          <p:nvPr/>
        </p:nvCxnSpPr>
        <p:spPr>
          <a:xfrm flipH="1">
            <a:off x="5578454" y="4433259"/>
            <a:ext cx="888904" cy="1385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8972160-2EFC-4621-74F2-CAE6C471BD9C}"/>
              </a:ext>
            </a:extLst>
          </p:cNvPr>
          <p:cNvSpPr txBox="1"/>
          <p:nvPr/>
        </p:nvSpPr>
        <p:spPr>
          <a:xfrm>
            <a:off x="4140512" y="890128"/>
            <a:ext cx="8629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“flat top”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9936C36-4BDA-4513-AF23-137660249A37}"/>
              </a:ext>
            </a:extLst>
          </p:cNvPr>
          <p:cNvSpPr txBox="1">
            <a:spLocks/>
          </p:cNvSpPr>
          <p:nvPr/>
        </p:nvSpPr>
        <p:spPr bwMode="auto">
          <a:xfrm>
            <a:off x="0" y="1131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 smtClean="0"/>
              <a:t>Example of a DIII-D plasma discharge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4368BA-6C98-FB25-32E3-62A4F72C97DD}"/>
              </a:ext>
            </a:extLst>
          </p:cNvPr>
          <p:cNvSpPr txBox="1"/>
          <p:nvPr/>
        </p:nvSpPr>
        <p:spPr>
          <a:xfrm>
            <a:off x="117478" y="792712"/>
            <a:ext cx="244097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b="1" dirty="0"/>
              <a:t>Toroidal magnetic field ramps up first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Central solenoid </a:t>
            </a:r>
            <a:r>
              <a:rPr lang="en-US" sz="1400" b="1" dirty="0" err="1">
                <a:solidFill>
                  <a:srgbClr val="FF0000"/>
                </a:solidFill>
              </a:rPr>
              <a:t>ohmically</a:t>
            </a:r>
            <a:r>
              <a:rPr lang="en-US" sz="1400" b="1" dirty="0">
                <a:solidFill>
                  <a:srgbClr val="FF0000"/>
                </a:solidFill>
              </a:rPr>
              <a:t> induces plasma current</a:t>
            </a:r>
          </a:p>
          <a:p>
            <a:endParaRPr lang="en-US" sz="1400" b="1" dirty="0"/>
          </a:p>
          <a:p>
            <a:endParaRPr lang="en-US" sz="1400" b="1" dirty="0"/>
          </a:p>
          <a:p>
            <a:endParaRPr lang="en-US" sz="140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b="1" dirty="0"/>
              <a:t>Auxiliary systems required to heat the plasma and drive more current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Radiated power measures represents energy loss from the system (measured by bolometers)</a:t>
            </a:r>
          </a:p>
        </p:txBody>
      </p:sp>
      <p:sp>
        <p:nvSpPr>
          <p:cNvPr id="24" name="Right Brace 23"/>
          <p:cNvSpPr/>
          <p:nvPr/>
        </p:nvSpPr>
        <p:spPr>
          <a:xfrm>
            <a:off x="2432115" y="890128"/>
            <a:ext cx="282805" cy="1212049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Brace 24"/>
          <p:cNvSpPr/>
          <p:nvPr/>
        </p:nvSpPr>
        <p:spPr>
          <a:xfrm>
            <a:off x="2432115" y="2752033"/>
            <a:ext cx="282805" cy="2212219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C84BDAE-6F48-C9F6-400E-EDBE609D2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209" y="974049"/>
            <a:ext cx="5188446" cy="3691053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998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36C36-4BDA-4513-AF23-137660249A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100" dirty="0"/>
              <a:t>Diagnostics are a key part of tokamak research </a:t>
            </a:r>
            <a:r>
              <a:rPr lang="en-US" sz="2100" dirty="0">
                <a:sym typeface="Wingdings" panose="05000000000000000000" pitchFamily="2" charset="2"/>
              </a:rPr>
              <a:t> </a:t>
            </a:r>
            <a:r>
              <a:rPr lang="en-US" sz="2100" dirty="0" smtClean="0">
                <a:sym typeface="Wingdings" panose="05000000000000000000" pitchFamily="2" charset="2"/>
              </a:rPr>
              <a:t>How </a:t>
            </a:r>
            <a:r>
              <a:rPr lang="en-US" sz="2100" dirty="0">
                <a:sym typeface="Wingdings" panose="05000000000000000000" pitchFamily="2" charset="2"/>
              </a:rPr>
              <a:t>do you diagnose something that is so hot and in vacuum?</a:t>
            </a:r>
            <a:endParaRPr lang="en-US" sz="2100" dirty="0"/>
          </a:p>
        </p:txBody>
      </p:sp>
      <p:sp>
        <p:nvSpPr>
          <p:cNvPr id="5" name="TextBox 4"/>
          <p:cNvSpPr txBox="1"/>
          <p:nvPr/>
        </p:nvSpPr>
        <p:spPr>
          <a:xfrm>
            <a:off x="6400250" y="685800"/>
            <a:ext cx="2321469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See Delgado-</a:t>
            </a:r>
            <a:r>
              <a:rPr lang="en-US" sz="1200" dirty="0" err="1" smtClean="0"/>
              <a:t>Aparicio</a:t>
            </a:r>
            <a:r>
              <a:rPr lang="en-US" sz="1200" dirty="0" smtClean="0"/>
              <a:t>, 6/15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6145"/>
            <a:ext cx="9143577" cy="355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7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5CE4B7-334D-7540-8F62-25EA56417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944" y="1138451"/>
            <a:ext cx="4015819" cy="2781327"/>
          </a:xfrm>
          <a:prstGeom prst="rect">
            <a:avLst/>
          </a:prstGeom>
        </p:spPr>
      </p:pic>
      <p:sp>
        <p:nvSpPr>
          <p:cNvPr id="12289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pPr eaLnBrk="1" hangingPunct="1"/>
            <a:r>
              <a:rPr lang="en-US" altLang="x-none" dirty="0">
                <a:ea typeface="ＭＳ Ｐゴシック" charset="-128"/>
              </a:rPr>
              <a:t>Need </a:t>
            </a:r>
            <a:r>
              <a:rPr lang="en-US" altLang="x-none" dirty="0" smtClean="0">
                <a:ea typeface="ＭＳ Ｐゴシック" charset="-128"/>
              </a:rPr>
              <a:t>both </a:t>
            </a:r>
            <a:r>
              <a:rPr lang="en-US" altLang="x-none" dirty="0">
                <a:ea typeface="ＭＳ Ｐゴシック" charset="-128"/>
              </a:rPr>
              <a:t>c</a:t>
            </a:r>
            <a:r>
              <a:rPr lang="en-US" altLang="x-none" dirty="0" smtClean="0">
                <a:ea typeface="ＭＳ Ｐゴシック" charset="-128"/>
              </a:rPr>
              <a:t>urrent drive </a:t>
            </a:r>
            <a:r>
              <a:rPr lang="en-US" altLang="x-none" dirty="0">
                <a:ea typeface="ＭＳ Ｐゴシック" charset="-128"/>
              </a:rPr>
              <a:t>and </a:t>
            </a:r>
            <a:r>
              <a:rPr lang="en-US" altLang="x-none" dirty="0" smtClean="0">
                <a:ea typeface="ＭＳ Ｐゴシック" charset="-128"/>
              </a:rPr>
              <a:t>heating </a:t>
            </a:r>
            <a:r>
              <a:rPr lang="en-US" altLang="x-none" dirty="0">
                <a:ea typeface="ＭＳ Ｐゴシック" charset="-128"/>
              </a:rPr>
              <a:t>in a </a:t>
            </a:r>
            <a:r>
              <a:rPr lang="en-US" altLang="x-none" dirty="0" smtClean="0">
                <a:ea typeface="ＭＳ Ｐゴシック" charset="-128"/>
              </a:rPr>
              <a:t>tokamak</a:t>
            </a:r>
            <a:endParaRPr lang="en-US" altLang="x-none" dirty="0">
              <a:ea typeface="ＭＳ Ｐゴシック" charset="-128"/>
            </a:endParaRPr>
          </a:p>
        </p:txBody>
      </p:sp>
      <p:sp>
        <p:nvSpPr>
          <p:cNvPr id="12291" name="TextBox 1"/>
          <p:cNvSpPr txBox="1">
            <a:spLocks noChangeArrowheads="1"/>
          </p:cNvSpPr>
          <p:nvPr/>
        </p:nvSpPr>
        <p:spPr bwMode="auto">
          <a:xfrm>
            <a:off x="402337" y="801533"/>
            <a:ext cx="5253920" cy="375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81" rIns="68562" bIns="34281">
            <a:spAutoFit/>
          </a:bodyPr>
          <a:lstStyle>
            <a:lvl1pPr marL="285750" indent="-28575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 b="1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>
              <a:spcBef>
                <a:spcPts val="225"/>
              </a:spcBef>
              <a:spcAft>
                <a:spcPts val="500"/>
              </a:spcAft>
              <a:buClrTx/>
            </a:pPr>
            <a:r>
              <a:rPr lang="en-US" altLang="x-none" sz="1600" dirty="0"/>
              <a:t>Heating is required in a reactor to ~15 keV</a:t>
            </a:r>
          </a:p>
          <a:p>
            <a:pPr>
              <a:spcBef>
                <a:spcPts val="400"/>
              </a:spcBef>
              <a:spcAft>
                <a:spcPts val="500"/>
              </a:spcAft>
              <a:buClrTx/>
            </a:pPr>
            <a:r>
              <a:rPr lang="en-US" altLang="x-none" sz="1600" dirty="0"/>
              <a:t>Non-inductive current drive </a:t>
            </a:r>
            <a:r>
              <a:rPr lang="en-US" altLang="x-none" sz="1600" dirty="0" smtClean="0"/>
              <a:t>is required </a:t>
            </a:r>
            <a:r>
              <a:rPr lang="en-US" altLang="x-none" sz="1600" dirty="0"/>
              <a:t>for steady-state </a:t>
            </a:r>
            <a:r>
              <a:rPr lang="en-US" altLang="x-none" sz="1600" dirty="0" smtClean="0"/>
              <a:t>operation</a:t>
            </a:r>
          </a:p>
          <a:p>
            <a:pPr>
              <a:spcBef>
                <a:spcPts val="400"/>
              </a:spcBef>
              <a:buClrTx/>
            </a:pPr>
            <a:r>
              <a:rPr lang="en-US" altLang="x-none" sz="1600" dirty="0"/>
              <a:t>Tokamaks naturally generate toroidal current (called bootstrap current) thanks to trapped particles </a:t>
            </a:r>
          </a:p>
          <a:p>
            <a:pPr lvl="1">
              <a:spcBef>
                <a:spcPts val="400"/>
              </a:spcBef>
              <a:buClrTx/>
            </a:pPr>
            <a:r>
              <a:rPr lang="en-US" altLang="x-none" sz="1400" dirty="0" smtClean="0"/>
              <a:t>Profile gradients mean </a:t>
            </a:r>
            <a:r>
              <a:rPr lang="en-US" altLang="x-none" sz="1400" dirty="0"/>
              <a:t>more trapped particles </a:t>
            </a:r>
            <a:r>
              <a:rPr lang="en-US" altLang="x-none" sz="1400" dirty="0" smtClean="0"/>
              <a:t>moving </a:t>
            </a:r>
            <a:r>
              <a:rPr lang="en-US" altLang="x-none" sz="1400" dirty="0"/>
              <a:t>in the current driving direction at any one location</a:t>
            </a:r>
          </a:p>
          <a:p>
            <a:pPr lvl="1">
              <a:spcBef>
                <a:spcPts val="400"/>
              </a:spcBef>
              <a:buClrTx/>
            </a:pPr>
            <a:r>
              <a:rPr lang="en-US" altLang="x-none" sz="1400" dirty="0"/>
              <a:t>Trapped particles cannot carry current but transfer current to passing particles via </a:t>
            </a:r>
            <a:r>
              <a:rPr lang="en-US" altLang="x-none" sz="1400" dirty="0" smtClean="0"/>
              <a:t>collisions</a:t>
            </a:r>
            <a:endParaRPr lang="en-US" altLang="x-none" sz="1600" dirty="0"/>
          </a:p>
          <a:p>
            <a:pPr>
              <a:spcBef>
                <a:spcPts val="400"/>
              </a:spcBef>
              <a:buClrTx/>
            </a:pPr>
            <a:r>
              <a:rPr lang="en-US" altLang="x-none" sz="1600" dirty="0"/>
              <a:t>Physics of heating and current drive is very similar</a:t>
            </a:r>
          </a:p>
          <a:p>
            <a:pPr lvl="1">
              <a:spcBef>
                <a:spcPts val="300"/>
              </a:spcBef>
              <a:buClrTx/>
            </a:pPr>
            <a:r>
              <a:rPr lang="en-US" altLang="x-none" sz="1400" dirty="0"/>
              <a:t>If there is current drive, there is also </a:t>
            </a:r>
            <a:r>
              <a:rPr lang="en-US" altLang="x-none" sz="1400" dirty="0" smtClean="0"/>
              <a:t>heating</a:t>
            </a:r>
            <a:endParaRPr lang="en-US" altLang="x-none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5D4E4A-8CEF-6D46-A581-C9A0820E51AA}"/>
              </a:ext>
            </a:extLst>
          </p:cNvPr>
          <p:cNvSpPr txBox="1"/>
          <p:nvPr/>
        </p:nvSpPr>
        <p:spPr>
          <a:xfrm>
            <a:off x="7125853" y="4025863"/>
            <a:ext cx="4336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Luce et al </a:t>
            </a:r>
            <a:r>
              <a:rPr lang="en-US" sz="1200" baseline="30000" dirty="0" err="1"/>
              <a:t>PoP</a:t>
            </a:r>
            <a:r>
              <a:rPr lang="en-US" sz="1200" baseline="30000" dirty="0"/>
              <a:t> </a:t>
            </a:r>
            <a:r>
              <a:rPr lang="en-US" sz="1200" b="1" baseline="30000" dirty="0"/>
              <a:t>18 </a:t>
            </a:r>
            <a:r>
              <a:rPr lang="en-US" sz="1200" baseline="30000" dirty="0"/>
              <a:t>030501 (2011)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2" name="Rectangle 1"/>
          <p:cNvSpPr/>
          <p:nvPr/>
        </p:nvSpPr>
        <p:spPr>
          <a:xfrm>
            <a:off x="5147035" y="1051560"/>
            <a:ext cx="2516957" cy="54864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1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36C36-4BDA-4513-AF23-137660249A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/>
              <a:t>Neutral Beam Injection (NBI) is a primary heating and current drive </a:t>
            </a:r>
            <a:r>
              <a:rPr lang="en-US" sz="2400" dirty="0" smtClean="0"/>
              <a:t>system </a:t>
            </a:r>
            <a:r>
              <a:rPr lang="en-US" sz="2400" dirty="0"/>
              <a:t>in present-day tokamaks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4368BA-6C98-FB25-32E3-62A4F72C97DD}"/>
              </a:ext>
            </a:extLst>
          </p:cNvPr>
          <p:cNvSpPr txBox="1"/>
          <p:nvPr/>
        </p:nvSpPr>
        <p:spPr>
          <a:xfrm>
            <a:off x="252987" y="743129"/>
            <a:ext cx="479120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Beamlines </a:t>
            </a:r>
            <a:r>
              <a:rPr lang="en-US" b="1" dirty="0"/>
              <a:t>accelerate ions to high energies, then neutralize with electrons before injecting into the </a:t>
            </a:r>
            <a:r>
              <a:rPr lang="en-US" b="1" dirty="0" smtClean="0"/>
              <a:t>plasma</a:t>
            </a:r>
          </a:p>
          <a:p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x-none" b="1" dirty="0" smtClean="0">
                <a:ea typeface="ＭＳ Ｐゴシック" charset="-128"/>
              </a:rPr>
              <a:t>Advantage: Drives </a:t>
            </a:r>
            <a:r>
              <a:rPr lang="en-US" altLang="x-none" b="1" dirty="0">
                <a:ea typeface="ＭＳ Ｐゴシック" charset="-128"/>
              </a:rPr>
              <a:t>current in the core of burning </a:t>
            </a:r>
            <a:r>
              <a:rPr lang="en-US" altLang="x-none" b="1" dirty="0" smtClean="0">
                <a:ea typeface="ＭＳ Ｐゴシック" charset="-128"/>
              </a:rPr>
              <a:t>plasmas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x-none" sz="1600" dirty="0">
                <a:ea typeface="ＭＳ Ｐゴシック" charset="-128"/>
              </a:rPr>
              <a:t>Neutral beam energy must be high &gt; 1 MeV to reach center of the plasma in a </a:t>
            </a:r>
            <a:r>
              <a:rPr lang="en-US" altLang="x-none" sz="1600" dirty="0" smtClean="0">
                <a:ea typeface="ＭＳ Ｐゴシック" charset="-128"/>
              </a:rPr>
              <a:t>reactor</a:t>
            </a:r>
            <a:endParaRPr lang="en-US" altLang="x-none" sz="1600" b="1" dirty="0" smtClean="0">
              <a:ea typeface="ＭＳ Ｐゴシック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x-none" b="1" dirty="0" smtClean="0">
                <a:ea typeface="ＭＳ Ｐゴシック" charset="-128"/>
              </a:rPr>
              <a:t>Disadvantages:</a:t>
            </a:r>
            <a:r>
              <a:rPr lang="en-US" altLang="x-none" dirty="0" smtClean="0">
                <a:ea typeface="ＭＳ Ｐゴシック" charset="-128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Larger </a:t>
            </a:r>
            <a:r>
              <a:rPr lang="en-US" sz="1600" dirty="0"/>
              <a:t>aperture required, removing blanket and </a:t>
            </a:r>
            <a:r>
              <a:rPr lang="en-US" sz="1600" dirty="0" smtClean="0"/>
              <a:t>shielding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Large </a:t>
            </a:r>
            <a:r>
              <a:rPr lang="en-US" sz="1600" dirty="0"/>
              <a:t>addition to volume of plant exposed to </a:t>
            </a:r>
            <a:r>
              <a:rPr lang="en-US" sz="1600" dirty="0" smtClean="0"/>
              <a:t>tritium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Could drive fast-ion instabilities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x-none" dirty="0">
              <a:ea typeface="ＭＳ Ｐゴシック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x-none" b="1" dirty="0">
              <a:ea typeface="ＭＳ Ｐゴシック" charset="-128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A4AC619-1EB6-1B15-791B-2C8D2A01D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335" y="2705494"/>
            <a:ext cx="4167250" cy="243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ynamic Neutral Beam Current and Voltage Control to Improve Beam Efficacy  in Tokamaks – David Pace, PhD, MBA">
            <a:extLst>
              <a:ext uri="{FF2B5EF4-FFF2-40B4-BE49-F238E27FC236}">
                <a16:creationId xmlns:a16="http://schemas.microsoft.com/office/drawing/2014/main" id="{5F150EB2-2852-8F03-ADCE-BF4323365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640" y="711517"/>
            <a:ext cx="3067293" cy="188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00799" y="648092"/>
            <a:ext cx="2577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DIII-D beamlines have 2 sources</a:t>
            </a:r>
            <a:br>
              <a:rPr lang="en-US" sz="1200" b="1" dirty="0" smtClean="0"/>
            </a:br>
            <a:r>
              <a:rPr lang="en-US" sz="1200" b="1" dirty="0" smtClean="0"/>
              <a:t>Each source can deliver ~2MW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486452" y="2705494"/>
            <a:ext cx="1802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Some beamlines can </a:t>
            </a:r>
            <a:br>
              <a:rPr lang="en-US" sz="1200" b="1" dirty="0" smtClean="0"/>
            </a:br>
            <a:r>
              <a:rPr lang="en-US" sz="1200" b="1" dirty="0" smtClean="0"/>
              <a:t>tilt off-axis or rotate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11079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36C36-4BDA-4513-AF23-137660249A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/>
              <a:t>Radio Frequency (RF) is another primary heating and current drive </a:t>
            </a:r>
            <a:r>
              <a:rPr lang="en-US" sz="2400" dirty="0" smtClean="0"/>
              <a:t>system </a:t>
            </a:r>
            <a:r>
              <a:rPr lang="en-US" sz="2400" dirty="0"/>
              <a:t>in tokamaks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4368BA-6C98-FB25-32E3-62A4F72C97DD}"/>
              </a:ext>
            </a:extLst>
          </p:cNvPr>
          <p:cNvSpPr txBox="1"/>
          <p:nvPr/>
        </p:nvSpPr>
        <p:spPr>
          <a:xfrm>
            <a:off x="0" y="657885"/>
            <a:ext cx="8491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Several different types of RF power and current </a:t>
            </a:r>
            <a:r>
              <a:rPr lang="en-US" b="1" dirty="0" smtClean="0"/>
              <a:t>drive:</a:t>
            </a:r>
            <a:endParaRPr lang="en-US" b="1" dirty="0"/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3988F8C5-266A-2E2A-37C2-21281890D9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7" t="10024" r="7677" b="2115"/>
          <a:stretch/>
        </p:blipFill>
        <p:spPr bwMode="auto">
          <a:xfrm>
            <a:off x="84841" y="1508287"/>
            <a:ext cx="3393649" cy="178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DC9D79-D33D-D2B8-AA9B-8B506015313E}"/>
              </a:ext>
            </a:extLst>
          </p:cNvPr>
          <p:cNvSpPr txBox="1"/>
          <p:nvPr/>
        </p:nvSpPr>
        <p:spPr>
          <a:xfrm>
            <a:off x="382902" y="1187263"/>
            <a:ext cx="1984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ITER’s Ion Cyclotron Antenna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43DE109-C22A-3389-4CEC-443F24870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531" y="1171258"/>
            <a:ext cx="1701203" cy="243141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74A67DF-49F0-4E61-DE6C-6AC7BDF2EBDC}"/>
              </a:ext>
            </a:extLst>
          </p:cNvPr>
          <p:cNvSpPr txBox="1"/>
          <p:nvPr/>
        </p:nvSpPr>
        <p:spPr>
          <a:xfrm>
            <a:off x="6934068" y="926449"/>
            <a:ext cx="19841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DIII-D Gyrotron “Yoda”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4A4B48-CB80-ED1D-EF9C-ACAAE63ED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8971" y="1457545"/>
            <a:ext cx="2835322" cy="15852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3913BC7-3F41-555B-F318-DD458E2DE095}"/>
              </a:ext>
            </a:extLst>
          </p:cNvPr>
          <p:cNvSpPr txBox="1"/>
          <p:nvPr/>
        </p:nvSpPr>
        <p:spPr>
          <a:xfrm>
            <a:off x="3909462" y="1141097"/>
            <a:ext cx="19841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WEST Klystrons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EBD6DE-0A12-23BE-16B5-AC69465148D3}"/>
              </a:ext>
            </a:extLst>
          </p:cNvPr>
          <p:cNvSpPr txBox="1"/>
          <p:nvPr/>
        </p:nvSpPr>
        <p:spPr>
          <a:xfrm>
            <a:off x="3974568" y="3087356"/>
            <a:ext cx="1984127" cy="173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5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Delpech et al, EPJ Web of Conferences 157, 03009 (2017)</a:t>
            </a:r>
            <a:endParaRPr lang="en-US" sz="5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659876" y="5001408"/>
            <a:ext cx="8200417" cy="3848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4780769" y="4478586"/>
            <a:ext cx="2637" cy="527539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7038316" y="4659991"/>
            <a:ext cx="1" cy="348941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59876" y="3687382"/>
            <a:ext cx="2706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Ion Cyclotron RF</a:t>
            </a:r>
          </a:p>
          <a:p>
            <a:pPr algn="ctr"/>
            <a:r>
              <a:rPr lang="en-US" dirty="0"/>
              <a:t>f&lt;200 MHz</a:t>
            </a:r>
          </a:p>
          <a:p>
            <a:pPr algn="ctr"/>
            <a:r>
              <a:rPr lang="en-US" dirty="0" smtClean="0"/>
              <a:t>Tetrodes to antenna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262114" y="3266468"/>
            <a:ext cx="29959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Lower Hybrid RF</a:t>
            </a:r>
          </a:p>
          <a:p>
            <a:pPr algn="ctr"/>
            <a:r>
              <a:rPr lang="en-US" dirty="0"/>
              <a:t>f&lt;0.5-10 GHz</a:t>
            </a:r>
          </a:p>
          <a:p>
            <a:pPr algn="ctr"/>
            <a:r>
              <a:rPr lang="en-US" dirty="0"/>
              <a:t>LH, whistlers/helicon</a:t>
            </a:r>
          </a:p>
          <a:p>
            <a:pPr algn="ctr"/>
            <a:r>
              <a:rPr lang="en-US" dirty="0" smtClean="0"/>
              <a:t>Klystrons via waveguide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332128" y="3612319"/>
            <a:ext cx="2810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Electron Cyclotron RF</a:t>
            </a:r>
          </a:p>
          <a:p>
            <a:pPr algn="ctr"/>
            <a:r>
              <a:rPr lang="en-US" dirty="0"/>
              <a:t>f&lt;10-300 GHz</a:t>
            </a:r>
          </a:p>
          <a:p>
            <a:pPr algn="ctr"/>
            <a:r>
              <a:rPr lang="en-US" dirty="0" err="1" smtClean="0"/>
              <a:t>Gyrotrons</a:t>
            </a:r>
            <a:r>
              <a:rPr lang="en-US" dirty="0" smtClean="0"/>
              <a:t> via waveguide</a:t>
            </a:r>
            <a:endParaRPr lang="en-US" dirty="0"/>
          </a:p>
        </p:txBody>
      </p:sp>
      <p:cxnSp>
        <p:nvCxnSpPr>
          <p:cNvPr id="24" name="Straight Connector 23"/>
          <p:cNvCxnSpPr/>
          <p:nvPr/>
        </p:nvCxnSpPr>
        <p:spPr>
          <a:xfrm flipH="1" flipV="1">
            <a:off x="3169951" y="4610712"/>
            <a:ext cx="1" cy="375690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011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algn="ctr" eaLnBrk="1" hangingPunct="1"/>
            <a:r>
              <a:rPr lang="en-US" altLang="x-none" dirty="0">
                <a:ea typeface="ＭＳ Ｐゴシック" charset="-128"/>
              </a:rPr>
              <a:t>Tokamak is </a:t>
            </a:r>
            <a:r>
              <a:rPr lang="en-US" altLang="x-none" dirty="0" smtClean="0">
                <a:ea typeface="ＭＳ Ｐゴシック" charset="-128"/>
              </a:rPr>
              <a:t>only </a:t>
            </a:r>
            <a:r>
              <a:rPr lang="en-US" altLang="x-none" dirty="0">
                <a:ea typeface="ＭＳ Ｐゴシック" charset="-128"/>
              </a:rPr>
              <a:t>o</a:t>
            </a:r>
            <a:r>
              <a:rPr lang="en-US" altLang="x-none" dirty="0" smtClean="0">
                <a:ea typeface="ＭＳ Ｐゴシック" charset="-128"/>
              </a:rPr>
              <a:t>ne </a:t>
            </a:r>
            <a:r>
              <a:rPr lang="en-US" altLang="x-none" dirty="0">
                <a:ea typeface="ＭＳ Ｐゴシック" charset="-128"/>
              </a:rPr>
              <a:t>p</a:t>
            </a:r>
            <a:r>
              <a:rPr lang="en-US" altLang="x-none" dirty="0" smtClean="0">
                <a:ea typeface="ＭＳ Ｐゴシック" charset="-128"/>
              </a:rPr>
              <a:t>art </a:t>
            </a:r>
            <a:r>
              <a:rPr lang="en-US" altLang="x-none" dirty="0">
                <a:ea typeface="ＭＳ Ｐゴシック" charset="-128"/>
              </a:rPr>
              <a:t>of the </a:t>
            </a:r>
            <a:r>
              <a:rPr lang="en-US" altLang="x-none" dirty="0" smtClean="0">
                <a:ea typeface="ＭＳ Ｐゴシック" charset="-128"/>
              </a:rPr>
              <a:t>machine </a:t>
            </a:r>
            <a:r>
              <a:rPr lang="en-US" altLang="x-none" dirty="0" smtClean="0">
                <a:ea typeface="ＭＳ Ｐゴシック" charset="-128"/>
              </a:rPr>
              <a:t>h</a:t>
            </a:r>
            <a:r>
              <a:rPr lang="en-US" altLang="x-none" dirty="0" smtClean="0">
                <a:ea typeface="ＭＳ Ｐゴシック" charset="-128"/>
              </a:rPr>
              <a:t>all </a:t>
            </a:r>
            <a:endParaRPr lang="en-US" altLang="x-none" dirty="0">
              <a:ea typeface="ＭＳ Ｐゴシック" charset="-128"/>
            </a:endParaRPr>
          </a:p>
        </p:txBody>
      </p:sp>
      <p:pic>
        <p:nvPicPr>
          <p:cNvPr id="5" name="Picture 8" descr="Позитив. Токамак">
            <a:extLst>
              <a:ext uri="{FF2B5EF4-FFF2-40B4-BE49-F238E27FC236}">
                <a16:creationId xmlns:a16="http://schemas.microsoft.com/office/drawing/2014/main" id="{8CC38EB7-7D37-7194-9FEB-00AFB0146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96" y="685800"/>
            <a:ext cx="5968807" cy="447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87596" y="4681835"/>
            <a:ext cx="1417376" cy="461665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“The Pit”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4596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dirty="0" err="1" smtClean="0"/>
              <a:t>Iter</a:t>
            </a:r>
            <a:r>
              <a:rPr lang="en-US" dirty="0" smtClean="0"/>
              <a:t> will be the biggest tokamak yet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89903" y="209314"/>
            <a:ext cx="1388522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See </a:t>
            </a:r>
            <a:r>
              <a:rPr lang="en-US" sz="1200" dirty="0" err="1" smtClean="0"/>
              <a:t>Loarte</a:t>
            </a:r>
            <a:r>
              <a:rPr lang="en-US" sz="1200" dirty="0" smtClean="0"/>
              <a:t>, 6/15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97" y="681952"/>
            <a:ext cx="7589078" cy="44615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01441" y="4782124"/>
            <a:ext cx="128272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Iter</a:t>
            </a:r>
            <a:r>
              <a:rPr lang="en-US" sz="1200" dirty="0" smtClean="0"/>
              <a:t> site, 3/2023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0147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Tokamaks confine plasmas with toroidal and poloidal magnetic fields</a:t>
            </a:r>
          </a:p>
          <a:p>
            <a:r>
              <a:rPr lang="en-US" dirty="0"/>
              <a:t>Tokamaks have nested flux surfaces, </a:t>
            </a:r>
            <a:r>
              <a:rPr lang="en-US" dirty="0" smtClean="0"/>
              <a:t>important quantities </a:t>
            </a:r>
            <a:r>
              <a:rPr lang="en-US" dirty="0"/>
              <a:t>are conserved on a flux </a:t>
            </a:r>
            <a:r>
              <a:rPr lang="en-US" dirty="0" smtClean="0"/>
              <a:t>surface</a:t>
            </a:r>
          </a:p>
          <a:p>
            <a:pPr lvl="1"/>
            <a:r>
              <a:rPr lang="en-US" dirty="0" smtClean="0"/>
              <a:t>Normalized flux coordinate </a:t>
            </a:r>
            <a:r>
              <a:rPr lang="en-US" sz="2200" i="1" dirty="0" err="1" smtClean="0">
                <a:latin typeface="Symbol" panose="05050102010706020507" pitchFamily="18" charset="2"/>
              </a:rPr>
              <a:t>y</a:t>
            </a:r>
            <a:r>
              <a:rPr lang="en-US" i="1" baseline="-25000" dirty="0" err="1" smtClean="0"/>
              <a:t>N</a:t>
            </a:r>
            <a:r>
              <a:rPr lang="en-US" dirty="0" smtClean="0"/>
              <a:t>, safety factor 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dirty="0" smtClean="0"/>
              <a:t>, pressure ratio </a:t>
            </a:r>
            <a:r>
              <a:rPr lang="en-US" sz="2200" i="1" dirty="0" smtClean="0">
                <a:latin typeface="Symbol" panose="05050102010706020507" pitchFamily="18" charset="2"/>
              </a:rPr>
              <a:t>b</a:t>
            </a:r>
          </a:p>
          <a:p>
            <a:r>
              <a:rPr lang="en-US" dirty="0" smtClean="0"/>
              <a:t>External coils shape and control the plasma</a:t>
            </a:r>
          </a:p>
          <a:p>
            <a:pPr lvl="1"/>
            <a:r>
              <a:rPr lang="en-US" dirty="0" smtClean="0"/>
              <a:t>Separatrix, x-point, SOL, divertor</a:t>
            </a:r>
          </a:p>
          <a:p>
            <a:r>
              <a:rPr lang="en-US" dirty="0" smtClean="0"/>
              <a:t>Tokamaks are complex, integrated facilities</a:t>
            </a:r>
          </a:p>
          <a:p>
            <a:pPr lvl="1"/>
            <a:r>
              <a:rPr lang="en-US" dirty="0" smtClean="0"/>
              <a:t>Heating and current drive, diagnostics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What are some of the key ideas we’ve covered so far?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50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Overview/review of key ideas</a:t>
            </a:r>
          </a:p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How does a tokamak work?</a:t>
            </a:r>
          </a:p>
          <a:p>
            <a:pPr lvl="1"/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Nested flux surfaces</a:t>
            </a:r>
          </a:p>
          <a:p>
            <a:pPr lvl="1"/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Shaping</a:t>
            </a:r>
          </a:p>
          <a:p>
            <a:pPr lvl="1"/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Heating and current drive</a:t>
            </a:r>
          </a:p>
          <a:p>
            <a:r>
              <a:rPr lang="en-US" sz="2400" dirty="0" smtClean="0"/>
              <a:t>Some current research areas</a:t>
            </a:r>
          </a:p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How can you get involved?</a:t>
            </a:r>
          </a:p>
          <a:p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162943"/>
            <a:ext cx="8229601" cy="369743"/>
          </a:xfrm>
        </p:spPr>
        <p:txBody>
          <a:bodyPr/>
          <a:lstStyle/>
          <a:p>
            <a:pPr algn="ctr"/>
            <a:r>
              <a:rPr lang="en-US" dirty="0" smtClean="0"/>
              <a:t>Where are we going?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2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223C4C3-1FD2-AE3C-595A-B25B6D483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002" y="685624"/>
            <a:ext cx="2371485" cy="23242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936C36-4BDA-4513-AF23-137660249A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100" dirty="0"/>
              <a:t>Varied levels of confinement of particles, momentum, and energy depending on the plasma regime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4368BA-6C98-FB25-32E3-62A4F72C97DD}"/>
              </a:ext>
            </a:extLst>
          </p:cNvPr>
          <p:cNvSpPr txBox="1"/>
          <p:nvPr/>
        </p:nvSpPr>
        <p:spPr>
          <a:xfrm>
            <a:off x="11820" y="685800"/>
            <a:ext cx="455390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b="1" dirty="0"/>
              <a:t>Two common plasma modes of operation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</a:rPr>
              <a:t>L-mode</a:t>
            </a:r>
            <a:r>
              <a:rPr lang="en-US" sz="1400" dirty="0"/>
              <a:t> = “low” energy confinement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</a:rPr>
              <a:t>H-mode</a:t>
            </a:r>
            <a:r>
              <a:rPr lang="en-US" sz="1400" dirty="0"/>
              <a:t> = “high” energy confinement, often associated w/ plasma instability called Edge Localized Mode (</a:t>
            </a:r>
            <a:r>
              <a:rPr lang="en-US" sz="1400" dirty="0">
                <a:solidFill>
                  <a:srgbClr val="FF0000"/>
                </a:solidFill>
              </a:rPr>
              <a:t>ELM</a:t>
            </a:r>
            <a:r>
              <a:rPr lang="en-US" sz="1400" dirty="0" smtClean="0"/>
              <a:t>)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b="1" dirty="0">
                <a:sym typeface="Wingdings" panose="05000000000000000000" pitchFamily="2" charset="2"/>
              </a:rPr>
              <a:t>H-mode extrapolates well to future devices because of energy confinement (due to enhanced pressure from pedestal</a:t>
            </a:r>
            <a:r>
              <a:rPr lang="en-US" sz="1600" b="1" dirty="0" smtClean="0">
                <a:sym typeface="Wingdings" panose="05000000000000000000" pitchFamily="2" charset="2"/>
              </a:rPr>
              <a:t>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600" b="1" dirty="0">
              <a:sym typeface="Wingdings" panose="05000000000000000000" pitchFamily="2" charset="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CFFDFD-9A25-7FC4-AF0A-A9F178D0F847}"/>
              </a:ext>
            </a:extLst>
          </p:cNvPr>
          <p:cNvSpPr txBox="1"/>
          <p:nvPr/>
        </p:nvSpPr>
        <p:spPr>
          <a:xfrm rot="5400000">
            <a:off x="5766078" y="2232971"/>
            <a:ext cx="1984127" cy="173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5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Lang et al, NF 53, 043004 (2013)</a:t>
            </a:r>
            <a:endParaRPr lang="en-US" sz="5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8DA7B20-9E8F-5ACC-D1DB-D196FB342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609" y="768869"/>
            <a:ext cx="2217698" cy="212127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402E42B-C2B5-F9FC-8A50-60FC0A757F01}"/>
              </a:ext>
            </a:extLst>
          </p:cNvPr>
          <p:cNvSpPr txBox="1"/>
          <p:nvPr/>
        </p:nvSpPr>
        <p:spPr>
          <a:xfrm>
            <a:off x="6821622" y="2853681"/>
            <a:ext cx="2322378" cy="173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5" dirty="0">
                <a:latin typeface="Arial" panose="020B0604020202020204" pitchFamily="34" charset="0"/>
                <a:cs typeface="Arial" panose="020B0604020202020204" pitchFamily="34" charset="0"/>
              </a:rPr>
              <a:t>Evans et al, Nonlinear Dynamics Ch 3 (image A. Kirk, </a:t>
            </a:r>
            <a:r>
              <a:rPr lang="en-US" sz="525" dirty="0" err="1">
                <a:latin typeface="Arial" panose="020B0604020202020204" pitchFamily="34" charset="0"/>
                <a:cs typeface="Arial" panose="020B0604020202020204" pitchFamily="34" charset="0"/>
              </a:rPr>
              <a:t>Culham</a:t>
            </a:r>
            <a:r>
              <a:rPr lang="en-US" sz="525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4D8BE8-85FC-0AAA-EA8F-8019D418F224}"/>
              </a:ext>
            </a:extLst>
          </p:cNvPr>
          <p:cNvSpPr txBox="1"/>
          <p:nvPr/>
        </p:nvSpPr>
        <p:spPr>
          <a:xfrm>
            <a:off x="6632888" y="2640493"/>
            <a:ext cx="10067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</a:t>
            </a:r>
          </a:p>
        </p:txBody>
      </p:sp>
    </p:spTree>
    <p:extLst>
      <p:ext uri="{BB962C8B-B14F-4D97-AF65-F5344CB8AC3E}">
        <p14:creationId xmlns:p14="http://schemas.microsoft.com/office/powerpoint/2010/main" val="155282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8603" t="2680" r="3853"/>
          <a:stretch/>
        </p:blipFill>
        <p:spPr>
          <a:xfrm>
            <a:off x="1692128" y="699557"/>
            <a:ext cx="1027322" cy="103733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dirty="0" smtClean="0"/>
              <a:t>Who am I?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8873" r="8388"/>
          <a:stretch/>
        </p:blipFill>
        <p:spPr>
          <a:xfrm>
            <a:off x="2960016" y="972922"/>
            <a:ext cx="2384982" cy="18818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9292" y="2200014"/>
            <a:ext cx="946169" cy="7457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6" y="685799"/>
            <a:ext cx="1586847" cy="119013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89075" y="1889691"/>
            <a:ext cx="23342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Caltech, BS in Geology, 2002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23883" y="680402"/>
            <a:ext cx="30572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Caltech, </a:t>
            </a:r>
            <a:r>
              <a:rPr lang="en-US" sz="1200" b="1" dirty="0" smtClean="0"/>
              <a:t>PhD </a:t>
            </a:r>
            <a:r>
              <a:rPr lang="en-US" sz="1200" b="1" dirty="0"/>
              <a:t>in </a:t>
            </a:r>
            <a:r>
              <a:rPr lang="en-US" sz="1200" b="1" dirty="0" smtClean="0"/>
              <a:t>Applied Physics, 2012</a:t>
            </a:r>
            <a:endParaRPr lang="en-US" sz="1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37662" y="2986590"/>
            <a:ext cx="2058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Two years off from school</a:t>
            </a:r>
            <a:endParaRPr lang="en-US" sz="1200" b="1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457200" y="2198123"/>
            <a:ext cx="356469" cy="7747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" r="-1" b="22429"/>
          <a:stretch/>
        </p:blipFill>
        <p:spPr>
          <a:xfrm>
            <a:off x="36844" y="3277346"/>
            <a:ext cx="2652448" cy="113312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46" y="4270103"/>
            <a:ext cx="1580695" cy="803698"/>
          </a:xfrm>
          <a:prstGeom prst="rect">
            <a:avLst/>
          </a:prstGeom>
        </p:spPr>
      </p:pic>
      <p:cxnSp>
        <p:nvCxnSpPr>
          <p:cNvPr id="37" name="Straight Arrow Connector 36"/>
          <p:cNvCxnSpPr/>
          <p:nvPr/>
        </p:nvCxnSpPr>
        <p:spPr>
          <a:xfrm flipV="1">
            <a:off x="1872933" y="2334663"/>
            <a:ext cx="699106" cy="5201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273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223C4C3-1FD2-AE3C-595A-B25B6D483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002" y="685624"/>
            <a:ext cx="2371485" cy="23242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936C36-4BDA-4513-AF23-137660249A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100" dirty="0"/>
              <a:t>Varied levels of confinement of particles, momentum, and energy depending on the plasma regime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4368BA-6C98-FB25-32E3-62A4F72C97DD}"/>
              </a:ext>
            </a:extLst>
          </p:cNvPr>
          <p:cNvSpPr txBox="1"/>
          <p:nvPr/>
        </p:nvSpPr>
        <p:spPr>
          <a:xfrm>
            <a:off x="11820" y="685800"/>
            <a:ext cx="4553905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b="1" dirty="0"/>
              <a:t>Two common plasma modes of operation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</a:rPr>
              <a:t>L-mode</a:t>
            </a:r>
            <a:r>
              <a:rPr lang="en-US" sz="1400" dirty="0"/>
              <a:t> = “low” energy confinement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</a:rPr>
              <a:t>H-mode</a:t>
            </a:r>
            <a:r>
              <a:rPr lang="en-US" sz="1400" dirty="0"/>
              <a:t> = “high” energy confinement, often associated w/ plasma instability called Edge Localized Mode (</a:t>
            </a:r>
            <a:r>
              <a:rPr lang="en-US" sz="1400" dirty="0">
                <a:solidFill>
                  <a:srgbClr val="FF0000"/>
                </a:solidFill>
              </a:rPr>
              <a:t>ELM</a:t>
            </a:r>
            <a:r>
              <a:rPr lang="en-US" sz="1400" dirty="0" smtClean="0"/>
              <a:t>)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b="1" dirty="0">
                <a:sym typeface="Wingdings" panose="05000000000000000000" pitchFamily="2" charset="2"/>
              </a:rPr>
              <a:t>H-mode extrapolates well to future devices because of energy confinement (due to enhanced pressure from pedestal</a:t>
            </a:r>
            <a:r>
              <a:rPr lang="en-US" sz="1600" b="1" dirty="0" smtClean="0">
                <a:sym typeface="Wingdings" panose="05000000000000000000" pitchFamily="2" charset="2"/>
              </a:rPr>
              <a:t>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600" b="1" dirty="0">
              <a:sym typeface="Wingdings" panose="05000000000000000000" pitchFamily="2" charset="2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b="1" dirty="0">
                <a:sym typeface="Wingdings" panose="05000000000000000000" pitchFamily="2" charset="2"/>
              </a:rPr>
              <a:t>ELMs deliver large transient heat fluxes to plasma facing </a:t>
            </a:r>
            <a:r>
              <a:rPr lang="en-US" sz="1600" b="1" dirty="0" smtClean="0">
                <a:sym typeface="Wingdings" panose="05000000000000000000" pitchFamily="2" charset="2"/>
              </a:rPr>
              <a:t>components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600" b="1" dirty="0">
              <a:sym typeface="Wingdings" panose="05000000000000000000" pitchFamily="2" charset="2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b="1" dirty="0">
                <a:sym typeface="Wingdings" panose="05000000000000000000" pitchFamily="2" charset="2"/>
              </a:rPr>
              <a:t>Other types of modes are an active area of research  e.g. H-modes w/o ELMs or regimes w/ different confinement </a:t>
            </a:r>
            <a:r>
              <a:rPr lang="en-US" sz="1600" b="1" dirty="0" err="1">
                <a:sym typeface="Wingdings" panose="05000000000000000000" pitchFamily="2" charset="2"/>
              </a:rPr>
              <a:t>scalings</a:t>
            </a:r>
            <a:endParaRPr lang="en-US" sz="16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132E5F-96D5-3DBA-5831-38816584D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339" y="3176186"/>
            <a:ext cx="4064364" cy="17964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2CED3C-B164-B6D6-7567-130686912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289" y="3010044"/>
            <a:ext cx="1714789" cy="772769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F71FC36-0269-3EC0-A188-8A58C7DCDE54}"/>
              </a:ext>
            </a:extLst>
          </p:cNvPr>
          <p:cNvSpPr/>
          <p:nvPr/>
        </p:nvSpPr>
        <p:spPr>
          <a:xfrm>
            <a:off x="6307979" y="3713771"/>
            <a:ext cx="101259" cy="1113849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60DFE9-D7F2-070D-13BC-98115117D7E0}"/>
              </a:ext>
            </a:extLst>
          </p:cNvPr>
          <p:cNvCxnSpPr>
            <a:cxnSpLocks/>
          </p:cNvCxnSpPr>
          <p:nvPr/>
        </p:nvCxnSpPr>
        <p:spPr>
          <a:xfrm flipH="1" flipV="1">
            <a:off x="6160982" y="3010045"/>
            <a:ext cx="248257" cy="703727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81873E1-4F88-C203-DFC0-E8BA31BD183B}"/>
              </a:ext>
            </a:extLst>
          </p:cNvPr>
          <p:cNvCxnSpPr>
            <a:cxnSpLocks/>
            <a:stCxn id="12" idx="2"/>
          </p:cNvCxnSpPr>
          <p:nvPr/>
        </p:nvCxnSpPr>
        <p:spPr>
          <a:xfrm flipH="1" flipV="1">
            <a:off x="4432385" y="3782813"/>
            <a:ext cx="1926224" cy="1044808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5CFFDFD-9A25-7FC4-AF0A-A9F178D0F847}"/>
              </a:ext>
            </a:extLst>
          </p:cNvPr>
          <p:cNvSpPr txBox="1"/>
          <p:nvPr/>
        </p:nvSpPr>
        <p:spPr>
          <a:xfrm rot="5400000">
            <a:off x="5766078" y="2232971"/>
            <a:ext cx="1984127" cy="173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5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Lang et al, NF 53, 043004 (2013)</a:t>
            </a:r>
            <a:endParaRPr lang="en-US" sz="5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8BD595-0C79-ECB5-73EF-803BB751DA80}"/>
              </a:ext>
            </a:extLst>
          </p:cNvPr>
          <p:cNvSpPr txBox="1"/>
          <p:nvPr/>
        </p:nvSpPr>
        <p:spPr>
          <a:xfrm>
            <a:off x="6453826" y="3259257"/>
            <a:ext cx="1815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Divertor Light (filterscopes)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D5BF7A-58C5-6D3E-0604-5BD7349C2F26}"/>
              </a:ext>
            </a:extLst>
          </p:cNvPr>
          <p:cNvSpPr txBox="1"/>
          <p:nvPr/>
        </p:nvSpPr>
        <p:spPr>
          <a:xfrm>
            <a:off x="4795516" y="3093117"/>
            <a:ext cx="7034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ELMs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8DA7B20-9E8F-5ACC-D1DB-D196FB3421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3609" y="768869"/>
            <a:ext cx="2217698" cy="212127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402E42B-C2B5-F9FC-8A50-60FC0A757F01}"/>
              </a:ext>
            </a:extLst>
          </p:cNvPr>
          <p:cNvSpPr txBox="1"/>
          <p:nvPr/>
        </p:nvSpPr>
        <p:spPr>
          <a:xfrm>
            <a:off x="6821622" y="2853681"/>
            <a:ext cx="2322378" cy="173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5" dirty="0">
                <a:latin typeface="Arial" panose="020B0604020202020204" pitchFamily="34" charset="0"/>
                <a:cs typeface="Arial" panose="020B0604020202020204" pitchFamily="34" charset="0"/>
              </a:rPr>
              <a:t>Evans et al, Nonlinear Dynamics Ch 3 (image A. Kirk, </a:t>
            </a:r>
            <a:r>
              <a:rPr lang="en-US" sz="525" dirty="0" err="1">
                <a:latin typeface="Arial" panose="020B0604020202020204" pitchFamily="34" charset="0"/>
                <a:cs typeface="Arial" panose="020B0604020202020204" pitchFamily="34" charset="0"/>
              </a:rPr>
              <a:t>Culham</a:t>
            </a:r>
            <a:r>
              <a:rPr lang="en-US" sz="525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4D8BE8-85FC-0AAA-EA8F-8019D418F224}"/>
              </a:ext>
            </a:extLst>
          </p:cNvPr>
          <p:cNvSpPr txBox="1"/>
          <p:nvPr/>
        </p:nvSpPr>
        <p:spPr>
          <a:xfrm>
            <a:off x="6632888" y="2640493"/>
            <a:ext cx="10067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</a:t>
            </a:r>
          </a:p>
        </p:txBody>
      </p:sp>
    </p:spTree>
    <p:extLst>
      <p:ext uri="{BB962C8B-B14F-4D97-AF65-F5344CB8AC3E}">
        <p14:creationId xmlns:p14="http://schemas.microsoft.com/office/powerpoint/2010/main" val="18714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6DE670-AF4E-8245-BEB8-9CA3926440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algn="ctr"/>
            <a:r>
              <a:rPr lang="en-US" dirty="0" smtClean="0"/>
              <a:t>Disruptions </a:t>
            </a:r>
            <a:r>
              <a:rPr lang="en-US" dirty="0"/>
              <a:t>are a </a:t>
            </a:r>
            <a:r>
              <a:rPr lang="en-US" dirty="0" smtClean="0"/>
              <a:t>rapid </a:t>
            </a:r>
            <a:r>
              <a:rPr lang="en-US" dirty="0"/>
              <a:t>and </a:t>
            </a:r>
            <a:r>
              <a:rPr lang="en-US" dirty="0" smtClean="0"/>
              <a:t>complete</a:t>
            </a:r>
            <a:r>
              <a:rPr lang="en-US" dirty="0"/>
              <a:t> </a:t>
            </a:r>
            <a:r>
              <a:rPr lang="en-US" dirty="0" smtClean="0"/>
              <a:t>loss </a:t>
            </a:r>
            <a:r>
              <a:rPr lang="en-US" dirty="0"/>
              <a:t>of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current </a:t>
            </a:r>
            <a:r>
              <a:rPr lang="en-US" dirty="0"/>
              <a:t>and </a:t>
            </a:r>
            <a:r>
              <a:rPr lang="en-US" dirty="0" smtClean="0"/>
              <a:t>energy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3D81F1-867B-7D42-8DB2-94AEB2DB29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6258" y="2565390"/>
            <a:ext cx="8928413" cy="3782800"/>
          </a:xfrm>
        </p:spPr>
        <p:txBody>
          <a:bodyPr/>
          <a:lstStyle/>
          <a:p>
            <a:r>
              <a:rPr lang="en-US" sz="1800" dirty="0" smtClean="0"/>
              <a:t>Threat for </a:t>
            </a:r>
            <a:r>
              <a:rPr lang="en-US" sz="1800" dirty="0"/>
              <a:t>a </a:t>
            </a:r>
            <a:r>
              <a:rPr lang="en-US" sz="1800" dirty="0" smtClean="0"/>
              <a:t>tokamak, possible </a:t>
            </a:r>
            <a:r>
              <a:rPr lang="en-US" sz="1800" dirty="0"/>
              <a:t>disaster for a reactor</a:t>
            </a:r>
          </a:p>
          <a:p>
            <a:pPr lvl="1"/>
            <a:r>
              <a:rPr lang="en-US" sz="1600" dirty="0"/>
              <a:t>H</a:t>
            </a:r>
            <a:r>
              <a:rPr lang="en-US" sz="1600" dirty="0" smtClean="0"/>
              <a:t>igh </a:t>
            </a:r>
            <a:r>
              <a:rPr lang="en-US" sz="1600" dirty="0"/>
              <a:t>heat </a:t>
            </a:r>
            <a:r>
              <a:rPr lang="en-US" sz="1600" dirty="0" smtClean="0"/>
              <a:t>flux, large thermal load </a:t>
            </a:r>
            <a:r>
              <a:rPr lang="en-US" sz="1600" dirty="0"/>
              <a:t>to divertor</a:t>
            </a:r>
          </a:p>
          <a:p>
            <a:pPr lvl="1"/>
            <a:r>
              <a:rPr lang="en-US" sz="1600" dirty="0" smtClean="0"/>
              <a:t>Large e</a:t>
            </a:r>
            <a:r>
              <a:rPr lang="en-US" sz="1600" dirty="0" smtClean="0"/>
              <a:t>lectromagnetic </a:t>
            </a:r>
            <a:r>
              <a:rPr lang="en-US" sz="1600" dirty="0"/>
              <a:t>forces</a:t>
            </a:r>
          </a:p>
          <a:p>
            <a:pPr lvl="1"/>
            <a:r>
              <a:rPr lang="en-US" sz="1600" dirty="0"/>
              <a:t>Runaway electrons </a:t>
            </a:r>
            <a:endParaRPr lang="en-US" sz="1600" dirty="0" smtClean="0"/>
          </a:p>
          <a:p>
            <a:r>
              <a:rPr lang="en-US" altLang="en-US" sz="1800" dirty="0" smtClean="0">
                <a:ea typeface="ＭＳ Ｐゴシック" panose="020B0600070205080204" pitchFamily="34" charset="-128"/>
              </a:rPr>
              <a:t>Disruption avoidance</a:t>
            </a:r>
          </a:p>
          <a:p>
            <a:pPr lvl="1"/>
            <a:r>
              <a:rPr lang="en-US" altLang="en-US" sz="1600" dirty="0" smtClean="0">
                <a:ea typeface="ＭＳ Ｐゴシック" panose="020B0600070205080204" pitchFamily="34" charset="-128"/>
              </a:rPr>
              <a:t>Prediction, active control to avoid </a:t>
            </a:r>
            <a:endParaRPr lang="en-US" altLang="en-US" sz="1600" dirty="0" smtClean="0">
              <a:ea typeface="ＭＳ Ｐゴシック" panose="020B0600070205080204" pitchFamily="34" charset="-128"/>
            </a:endParaRPr>
          </a:p>
          <a:p>
            <a:r>
              <a:rPr lang="en-US" altLang="en-US" sz="1800" dirty="0" smtClean="0">
                <a:ea typeface="ＭＳ Ｐゴシック" panose="020B0600070205080204" pitchFamily="34" charset="-128"/>
              </a:rPr>
              <a:t>Disruption mitigation</a:t>
            </a:r>
          </a:p>
          <a:p>
            <a:pPr lvl="1"/>
            <a:r>
              <a:rPr lang="en-US" altLang="en-US" sz="1600" dirty="0" smtClean="0">
                <a:ea typeface="ＭＳ Ｐゴシック" panose="020B0600070205080204" pitchFamily="34" charset="-128"/>
              </a:rPr>
              <a:t>Shattered pellet injection, massive gas injection</a:t>
            </a:r>
          </a:p>
          <a:p>
            <a:pPr lvl="1"/>
            <a:endParaRPr lang="en-US" altLang="en-US" sz="1600" dirty="0">
              <a:ea typeface="ＭＳ Ｐゴシック" panose="020B0600070205080204" pitchFamily="34" charset="-128"/>
            </a:endParaRPr>
          </a:p>
          <a:p>
            <a:pPr lvl="1"/>
            <a:endParaRPr lang="en-US" sz="1600" dirty="0"/>
          </a:p>
          <a:p>
            <a:pPr lvl="1"/>
            <a:endParaRPr lang="en-US" sz="1600" dirty="0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EF067F10-B09D-6849-B0DB-A087DEF79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053" y="685800"/>
            <a:ext cx="5151461" cy="196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58498" y="4119256"/>
            <a:ext cx="1210588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See Rea, 6/15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7637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5695" y="47579"/>
            <a:ext cx="8179965" cy="613667"/>
          </a:xfrm>
          <a:prstGeom prst="rect">
            <a:avLst/>
          </a:prstGeom>
        </p:spPr>
        <p:txBody>
          <a:bodyPr vert="horz" wrap="square" lIns="0" tIns="23532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8405" marR="3362" algn="ctr">
              <a:lnSpc>
                <a:spcPts val="2250"/>
              </a:lnSpc>
              <a:spcBef>
                <a:spcPts val="185"/>
              </a:spcBef>
              <a:tabLst>
                <a:tab pos="3337150" algn="l"/>
              </a:tabLst>
            </a:pPr>
            <a:r>
              <a:rPr lang="en-US" sz="2400" spc="-3" dirty="0" smtClean="0"/>
              <a:t>High heat flux and narrow </a:t>
            </a:r>
            <a:r>
              <a:rPr lang="en-US" sz="2400" spc="-3" dirty="0" smtClean="0"/>
              <a:t>profile</a:t>
            </a:r>
            <a:r>
              <a:rPr lang="en-US" sz="2400" spc="-3" dirty="0" smtClean="0"/>
              <a:t> </a:t>
            </a:r>
            <a:r>
              <a:rPr lang="en-US" sz="2400" spc="-3" dirty="0"/>
              <a:t>c</a:t>
            </a:r>
            <a:r>
              <a:rPr lang="en-US" sz="2400" spc="-3" dirty="0" smtClean="0"/>
              <a:t>an </a:t>
            </a:r>
            <a:r>
              <a:rPr lang="en-US" sz="2400" spc="-3" dirty="0"/>
              <a:t>d</a:t>
            </a:r>
            <a:r>
              <a:rPr lang="en-US" sz="2400" spc="-3" dirty="0" smtClean="0"/>
              <a:t>amage </a:t>
            </a:r>
            <a:br>
              <a:rPr lang="en-US" sz="2400" spc="-3" dirty="0" smtClean="0"/>
            </a:br>
            <a:r>
              <a:rPr lang="en-US" sz="2400" spc="-3" dirty="0" smtClean="0"/>
              <a:t>d</a:t>
            </a:r>
            <a:r>
              <a:rPr lang="en-US" sz="2400" spc="-3" dirty="0" smtClean="0"/>
              <a:t>ivertor plates</a:t>
            </a:r>
            <a:endParaRPr sz="2400" spc="-3" dirty="0"/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4C3A0EB4-CEE0-684E-B7F8-DD1586D22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5" y="718356"/>
            <a:ext cx="5143481" cy="501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81" rIns="68562" bIns="34281">
            <a:spAutoFit/>
          </a:bodyPr>
          <a:lstStyle>
            <a:lvl1pPr marL="285750" indent="-28575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 b="1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>
              <a:spcBef>
                <a:spcPts val="225"/>
              </a:spcBef>
              <a:buClrTx/>
            </a:pPr>
            <a:r>
              <a:rPr lang="en-US" altLang="x-none" dirty="0" smtClean="0"/>
              <a:t>Many </a:t>
            </a:r>
            <a:r>
              <a:rPr lang="en-US" altLang="x-none" dirty="0"/>
              <a:t>strategies to reduce divertor heat flux</a:t>
            </a:r>
          </a:p>
          <a:p>
            <a:pPr lvl="1">
              <a:spcBef>
                <a:spcPts val="225"/>
              </a:spcBef>
              <a:buClrTx/>
            </a:pPr>
            <a:r>
              <a:rPr lang="en-US" altLang="x-none" dirty="0" smtClean="0"/>
              <a:t>Add impurities to increase radiation in SOL</a:t>
            </a:r>
          </a:p>
          <a:p>
            <a:pPr lvl="1">
              <a:spcBef>
                <a:spcPts val="225"/>
              </a:spcBef>
              <a:buClrTx/>
            </a:pPr>
            <a:r>
              <a:rPr lang="en-US" altLang="x-none" dirty="0" smtClean="0"/>
              <a:t>Shaping the divertor baffle</a:t>
            </a:r>
          </a:p>
          <a:p>
            <a:pPr lvl="1">
              <a:spcBef>
                <a:spcPts val="225"/>
              </a:spcBef>
              <a:buClrTx/>
            </a:pPr>
            <a:r>
              <a:rPr lang="en-US" altLang="x-none" dirty="0" smtClean="0"/>
              <a:t>Expand magnetic flux using snowflake and super-X configurations</a:t>
            </a:r>
          </a:p>
          <a:p>
            <a:pPr>
              <a:spcBef>
                <a:spcPts val="225"/>
              </a:spcBef>
              <a:buClrTx/>
            </a:pPr>
            <a:r>
              <a:rPr lang="en-US" altLang="x-none" dirty="0" smtClean="0"/>
              <a:t>Core–edge integration is grand challenge</a:t>
            </a:r>
          </a:p>
          <a:p>
            <a:pPr lvl="1">
              <a:spcBef>
                <a:spcPts val="225"/>
              </a:spcBef>
              <a:buClrTx/>
            </a:pPr>
            <a:r>
              <a:rPr lang="en-US" altLang="x-none" dirty="0" smtClean="0"/>
              <a:t>Have to mitigate heat flux without harming confinement</a:t>
            </a:r>
          </a:p>
          <a:p>
            <a:pPr>
              <a:spcBef>
                <a:spcPts val="225"/>
              </a:spcBef>
              <a:buClrTx/>
            </a:pPr>
            <a:r>
              <a:rPr lang="en-US" altLang="x-none" dirty="0"/>
              <a:t>Plasma facing materials in the divertor and main chamber wall</a:t>
            </a:r>
          </a:p>
          <a:p>
            <a:pPr>
              <a:spcBef>
                <a:spcPts val="225"/>
              </a:spcBef>
              <a:buClrTx/>
            </a:pPr>
            <a:endParaRPr lang="en-US" altLang="x-none" dirty="0"/>
          </a:p>
          <a:p>
            <a:pPr marL="457200" lvl="1" indent="0">
              <a:spcBef>
                <a:spcPts val="225"/>
              </a:spcBef>
              <a:buClrTx/>
              <a:buNone/>
            </a:pPr>
            <a:endParaRPr lang="en-US" altLang="x-none" sz="1400" dirty="0"/>
          </a:p>
          <a:p>
            <a:pPr lvl="1">
              <a:spcBef>
                <a:spcPts val="225"/>
              </a:spcBef>
              <a:buClrTx/>
            </a:pPr>
            <a:endParaRPr lang="en-US" altLang="x-none" sz="1400" dirty="0"/>
          </a:p>
          <a:p>
            <a:pPr>
              <a:spcBef>
                <a:spcPts val="300"/>
              </a:spcBef>
              <a:buClrTx/>
            </a:pPr>
            <a:endParaRPr lang="en-US" altLang="x-none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3426357" y="4414987"/>
            <a:ext cx="1519968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See Dennett, 6/13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59" b="55843"/>
          <a:stretch/>
        </p:blipFill>
        <p:spPr>
          <a:xfrm>
            <a:off x="5552371" y="710095"/>
            <a:ext cx="3256977" cy="13826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98" t="17420" r="1"/>
          <a:stretch/>
        </p:blipFill>
        <p:spPr>
          <a:xfrm>
            <a:off x="5618375" y="2092750"/>
            <a:ext cx="3335338" cy="3240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76" y="2516957"/>
            <a:ext cx="3798382" cy="25546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5D4E4A-8CEF-6D46-A581-C9A0820E51AA}"/>
              </a:ext>
            </a:extLst>
          </p:cNvPr>
          <p:cNvSpPr txBox="1"/>
          <p:nvPr/>
        </p:nvSpPr>
        <p:spPr>
          <a:xfrm rot="16200000">
            <a:off x="8115887" y="1170590"/>
            <a:ext cx="2056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 err="1" smtClean="0"/>
              <a:t>Jaervinen</a:t>
            </a:r>
            <a:r>
              <a:rPr lang="en-US" sz="1200" baseline="30000" dirty="0" smtClean="0"/>
              <a:t> </a:t>
            </a:r>
            <a:r>
              <a:rPr lang="en-US" sz="1200" baseline="30000" dirty="0"/>
              <a:t>et al </a:t>
            </a:r>
            <a:r>
              <a:rPr lang="en-US" sz="1200" baseline="30000" dirty="0" smtClean="0"/>
              <a:t>NME </a:t>
            </a:r>
            <a:r>
              <a:rPr lang="en-US" sz="1200" b="1" baseline="30000" dirty="0" smtClean="0"/>
              <a:t>19 </a:t>
            </a:r>
            <a:r>
              <a:rPr lang="en-US" sz="1200" baseline="30000" dirty="0" smtClean="0"/>
              <a:t>(2019)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5D4E4A-8CEF-6D46-A581-C9A0820E51AA}"/>
              </a:ext>
            </a:extLst>
          </p:cNvPr>
          <p:cNvSpPr txBox="1"/>
          <p:nvPr/>
        </p:nvSpPr>
        <p:spPr>
          <a:xfrm rot="16200000">
            <a:off x="7871384" y="3450923"/>
            <a:ext cx="2592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 smtClean="0"/>
              <a:t>Morris et </a:t>
            </a:r>
            <a:r>
              <a:rPr lang="en-US" sz="1200" baseline="30000" dirty="0"/>
              <a:t>al </a:t>
            </a:r>
            <a:r>
              <a:rPr lang="en-US" sz="1200" baseline="30000" dirty="0" smtClean="0"/>
              <a:t>IEEET rans. Plasma Sci.</a:t>
            </a:r>
            <a:r>
              <a:rPr lang="en-US" sz="1200" baseline="30000" dirty="0" smtClean="0"/>
              <a:t> </a:t>
            </a:r>
            <a:r>
              <a:rPr lang="en-US" sz="1200" b="1" baseline="30000" dirty="0" smtClean="0"/>
              <a:t>46</a:t>
            </a:r>
            <a:r>
              <a:rPr lang="en-US" sz="1200" b="1" baseline="30000" dirty="0" smtClean="0"/>
              <a:t> </a:t>
            </a:r>
            <a:r>
              <a:rPr lang="en-US" sz="1200" baseline="30000" dirty="0" smtClean="0"/>
              <a:t>(2018)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5276382" y="2467810"/>
            <a:ext cx="15851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MAST-U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88441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Overview/review of key ideas</a:t>
            </a:r>
          </a:p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How does a tokamak work?</a:t>
            </a:r>
          </a:p>
          <a:p>
            <a:pPr lvl="1"/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Nested flux surfaces</a:t>
            </a:r>
          </a:p>
          <a:p>
            <a:pPr lvl="1"/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Shaping</a:t>
            </a:r>
          </a:p>
          <a:p>
            <a:pPr lvl="1"/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Heating and current drive</a:t>
            </a:r>
          </a:p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Some current research areas</a:t>
            </a:r>
          </a:p>
          <a:p>
            <a:r>
              <a:rPr lang="en-US" sz="2400" dirty="0" smtClean="0"/>
              <a:t>How can you get involved?</a:t>
            </a:r>
          </a:p>
          <a:p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162943"/>
            <a:ext cx="8229601" cy="369743"/>
          </a:xfrm>
        </p:spPr>
        <p:txBody>
          <a:bodyPr/>
          <a:lstStyle/>
          <a:p>
            <a:pPr algn="ctr"/>
            <a:r>
              <a:rPr lang="en-US" dirty="0" smtClean="0"/>
              <a:t>Where are we going?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32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algn="ctr" eaLnBrk="1" hangingPunct="1"/>
            <a:r>
              <a:rPr lang="en-US" altLang="x-none" dirty="0">
                <a:ea typeface="ＭＳ Ｐゴシック" charset="-128"/>
              </a:rPr>
              <a:t>There are </a:t>
            </a:r>
            <a:r>
              <a:rPr lang="en-US" altLang="x-none" dirty="0" smtClean="0">
                <a:ea typeface="ＭＳ Ｐゴシック" charset="-128"/>
              </a:rPr>
              <a:t>many </a:t>
            </a:r>
            <a:r>
              <a:rPr lang="en-US" altLang="x-none" dirty="0">
                <a:ea typeface="ＭＳ Ｐゴシック" charset="-128"/>
              </a:rPr>
              <a:t>t</a:t>
            </a:r>
            <a:r>
              <a:rPr lang="en-US" altLang="x-none" dirty="0" smtClean="0">
                <a:ea typeface="ＭＳ Ｐゴシック" charset="-128"/>
              </a:rPr>
              <a:t>okamaks </a:t>
            </a:r>
            <a:r>
              <a:rPr lang="en-US" altLang="x-none" dirty="0">
                <a:ea typeface="ＭＳ Ｐゴシック" charset="-128"/>
              </a:rPr>
              <a:t>in </a:t>
            </a:r>
            <a:r>
              <a:rPr lang="en-US" altLang="x-none" dirty="0" smtClean="0">
                <a:ea typeface="ＭＳ Ｐゴシック" charset="-128"/>
              </a:rPr>
              <a:t>the world </a:t>
            </a:r>
            <a:r>
              <a:rPr lang="en-US" altLang="x-none" dirty="0">
                <a:ea typeface="ＭＳ Ｐゴシック" charset="-128"/>
              </a:rPr>
              <a:t>y</a:t>
            </a:r>
            <a:r>
              <a:rPr lang="en-US" altLang="x-none" dirty="0" smtClean="0">
                <a:ea typeface="ＭＳ Ｐゴシック" charset="-128"/>
              </a:rPr>
              <a:t>ou </a:t>
            </a:r>
            <a:r>
              <a:rPr lang="en-US" altLang="x-none" dirty="0">
                <a:ea typeface="ＭＳ Ｐゴシック" charset="-128"/>
              </a:rPr>
              <a:t>c</a:t>
            </a:r>
            <a:r>
              <a:rPr lang="en-US" altLang="x-none" dirty="0" smtClean="0">
                <a:ea typeface="ＭＳ Ｐゴシック" charset="-128"/>
              </a:rPr>
              <a:t>ould </a:t>
            </a:r>
            <a:r>
              <a:rPr lang="en-US" altLang="x-none" dirty="0">
                <a:ea typeface="ＭＳ Ｐゴシック" charset="-128"/>
              </a:rPr>
              <a:t>w</a:t>
            </a:r>
            <a:r>
              <a:rPr lang="en-US" altLang="x-none" dirty="0" smtClean="0">
                <a:ea typeface="ＭＳ Ｐゴシック" charset="-128"/>
              </a:rPr>
              <a:t>ork </a:t>
            </a:r>
            <a:r>
              <a:rPr lang="en-US" altLang="x-none" dirty="0">
                <a:ea typeface="ＭＳ Ｐゴシック" charset="-128"/>
              </a:rPr>
              <a:t>o</a:t>
            </a:r>
            <a:r>
              <a:rPr lang="en-US" altLang="x-none" dirty="0" smtClean="0">
                <a:ea typeface="ＭＳ Ｐゴシック" charset="-128"/>
              </a:rPr>
              <a:t>n</a:t>
            </a:r>
            <a:r>
              <a:rPr lang="en-US" altLang="x-none" dirty="0">
                <a:ea typeface="ＭＳ Ｐゴシック" charset="-128"/>
              </a:rPr>
              <a:t>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8B0A78-2737-A148-A62C-6ABEB8AD8144}"/>
              </a:ext>
            </a:extLst>
          </p:cNvPr>
          <p:cNvSpPr/>
          <p:nvPr/>
        </p:nvSpPr>
        <p:spPr>
          <a:xfrm>
            <a:off x="8454683" y="4598633"/>
            <a:ext cx="689317" cy="2856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1" name="TextBox 1"/>
          <p:cNvSpPr txBox="1">
            <a:spLocks noChangeArrowheads="1"/>
          </p:cNvSpPr>
          <p:nvPr/>
        </p:nvSpPr>
        <p:spPr bwMode="auto">
          <a:xfrm>
            <a:off x="216626" y="957060"/>
            <a:ext cx="8833104" cy="369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81" rIns="68562" bIns="34281">
            <a:spAutoFit/>
          </a:bodyPr>
          <a:lstStyle>
            <a:lvl1pPr marL="285750" indent="-28575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 b="1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>
              <a:spcBef>
                <a:spcPts val="225"/>
              </a:spcBef>
              <a:buClrTx/>
            </a:pPr>
            <a:r>
              <a:rPr lang="en-US" altLang="x-none" dirty="0" smtClean="0"/>
              <a:t>Currently </a:t>
            </a:r>
            <a:r>
              <a:rPr lang="en-US" altLang="x-none" dirty="0"/>
              <a:t>two </a:t>
            </a:r>
            <a:r>
              <a:rPr lang="en-US" altLang="x-none" dirty="0" smtClean="0"/>
              <a:t>big tokamak facilities in the US </a:t>
            </a:r>
            <a:endParaRPr lang="en-US" altLang="x-none" dirty="0"/>
          </a:p>
          <a:p>
            <a:pPr lvl="1">
              <a:spcBef>
                <a:spcPts val="225"/>
              </a:spcBef>
              <a:buClrTx/>
            </a:pPr>
            <a:r>
              <a:rPr lang="en-US" altLang="x-none" b="0" dirty="0" smtClean="0"/>
              <a:t>NSTX-U and LTX at Princeton </a:t>
            </a:r>
            <a:r>
              <a:rPr lang="en-US" altLang="x-none" b="0" dirty="0"/>
              <a:t>Plasma Physics Laboratory </a:t>
            </a:r>
            <a:r>
              <a:rPr lang="en-US" altLang="x-none" b="0" dirty="0" smtClean="0"/>
              <a:t>(</a:t>
            </a:r>
            <a:r>
              <a:rPr lang="en-US" altLang="x-none" b="0" dirty="0"/>
              <a:t>Princeton, NJ) </a:t>
            </a:r>
            <a:endParaRPr lang="en-US" altLang="x-none" dirty="0"/>
          </a:p>
          <a:p>
            <a:pPr lvl="1">
              <a:spcBef>
                <a:spcPts val="225"/>
              </a:spcBef>
              <a:buClrTx/>
            </a:pPr>
            <a:r>
              <a:rPr lang="en-US" altLang="x-none" b="0" dirty="0" smtClean="0"/>
              <a:t>DIII-D </a:t>
            </a:r>
            <a:r>
              <a:rPr lang="en-US" altLang="x-none" b="0" dirty="0"/>
              <a:t>National Fusion Facility (San Diego, CA</a:t>
            </a:r>
            <a:r>
              <a:rPr lang="en-US" altLang="x-none" b="0" dirty="0" smtClean="0"/>
              <a:t>)</a:t>
            </a:r>
          </a:p>
          <a:p>
            <a:pPr lvl="1">
              <a:spcBef>
                <a:spcPts val="225"/>
              </a:spcBef>
              <a:buClrTx/>
            </a:pPr>
            <a:r>
              <a:rPr lang="en-US" altLang="x-none" dirty="0" smtClean="0"/>
              <a:t>Universities have </a:t>
            </a:r>
            <a:r>
              <a:rPr lang="en-US" altLang="x-none" dirty="0"/>
              <a:t>collaborations with PPPL and DIII-D and have on-site grad </a:t>
            </a:r>
            <a:r>
              <a:rPr lang="en-US" altLang="x-none" dirty="0" smtClean="0"/>
              <a:t>students</a:t>
            </a:r>
            <a:endParaRPr lang="en-US" altLang="x-none" b="0" dirty="0" smtClean="0"/>
          </a:p>
          <a:p>
            <a:pPr>
              <a:spcBef>
                <a:spcPts val="225"/>
              </a:spcBef>
              <a:buClrTx/>
            </a:pPr>
            <a:r>
              <a:rPr lang="en-US" altLang="x-none" dirty="0" smtClean="0"/>
              <a:t>Some u</a:t>
            </a:r>
            <a:r>
              <a:rPr lang="en-US" altLang="x-none" dirty="0" smtClean="0"/>
              <a:t>niversity </a:t>
            </a:r>
            <a:r>
              <a:rPr lang="en-US" altLang="x-none" dirty="0"/>
              <a:t>tokamaks: Pegasus III (University of Wisconsin-Madison), HBT-EP (Columbia University</a:t>
            </a:r>
            <a:r>
              <a:rPr lang="en-US" altLang="x-none" dirty="0" smtClean="0"/>
              <a:t>)</a:t>
            </a:r>
          </a:p>
          <a:p>
            <a:pPr>
              <a:spcBef>
                <a:spcPts val="225"/>
              </a:spcBef>
              <a:buClrTx/>
            </a:pPr>
            <a:r>
              <a:rPr lang="en-US" altLang="x-none" dirty="0" smtClean="0"/>
              <a:t>International facilities</a:t>
            </a:r>
          </a:p>
          <a:p>
            <a:pPr lvl="1">
              <a:spcBef>
                <a:spcPts val="225"/>
              </a:spcBef>
              <a:buClrTx/>
            </a:pPr>
            <a:r>
              <a:rPr lang="en-US" altLang="x-none" dirty="0" err="1" smtClean="0"/>
              <a:t>Iter</a:t>
            </a:r>
            <a:r>
              <a:rPr lang="en-US" altLang="x-none" dirty="0" smtClean="0"/>
              <a:t> (France), JET </a:t>
            </a:r>
            <a:r>
              <a:rPr lang="en-US" altLang="x-none" dirty="0"/>
              <a:t>(UK), ASDEX-U (Germany), COMPASS (Czech Republic), WEST (France), TCV (Switzerland</a:t>
            </a:r>
            <a:r>
              <a:rPr lang="en-US" altLang="x-none" dirty="0" smtClean="0"/>
              <a:t>), EAST </a:t>
            </a:r>
            <a:r>
              <a:rPr lang="en-US" altLang="x-none" dirty="0"/>
              <a:t>(China), KSTAR (Korea), JT60-SA (</a:t>
            </a:r>
            <a:r>
              <a:rPr lang="en-US" altLang="x-none" dirty="0" smtClean="0"/>
              <a:t>Japan), MAST-U </a:t>
            </a:r>
            <a:r>
              <a:rPr lang="en-US" altLang="x-none" dirty="0"/>
              <a:t>(UK)</a:t>
            </a:r>
          </a:p>
          <a:p>
            <a:pPr lvl="1">
              <a:spcBef>
                <a:spcPts val="225"/>
              </a:spcBef>
              <a:buClrTx/>
            </a:pPr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81696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36C36-4BDA-4513-AF23-137660249A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100" dirty="0"/>
              <a:t>Major topical areas of open research </a:t>
            </a:r>
            <a:r>
              <a:rPr lang="en-US" sz="2100" dirty="0">
                <a:sym typeface="Wingdings" panose="05000000000000000000" pitchFamily="2" charset="2"/>
              </a:rPr>
              <a:t> </a:t>
            </a:r>
            <a:r>
              <a:rPr lang="en-US" sz="2100" dirty="0" smtClean="0">
                <a:sym typeface="Wingdings" panose="05000000000000000000" pitchFamily="2" charset="2"/>
              </a:rPr>
              <a:t>You </a:t>
            </a:r>
            <a:r>
              <a:rPr lang="en-US" sz="2100" dirty="0">
                <a:sym typeface="Wingdings" panose="05000000000000000000" pitchFamily="2" charset="2"/>
              </a:rPr>
              <a:t>can be part of the team to meet these challenges!</a:t>
            </a:r>
            <a:endParaRPr lang="en-US" sz="21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4368BA-6C98-FB25-32E3-62A4F72C97DD}"/>
              </a:ext>
            </a:extLst>
          </p:cNvPr>
          <p:cNvSpPr txBox="1"/>
          <p:nvPr/>
        </p:nvSpPr>
        <p:spPr>
          <a:xfrm>
            <a:off x="265412" y="850204"/>
            <a:ext cx="86994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b="1" dirty="0"/>
              <a:t>Many open questions and challenges to address to put fusion on the </a:t>
            </a:r>
            <a:r>
              <a:rPr lang="en-US" sz="2000" b="1" dirty="0" smtClean="0"/>
              <a:t>grid</a:t>
            </a:r>
            <a:endParaRPr lang="en-US" sz="2000" b="1" dirty="0">
              <a:sym typeface="Wingdings" panose="05000000000000000000" pitchFamily="2" charset="2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b="1" dirty="0" smtClean="0">
                <a:sym typeface="Wingdings" panose="05000000000000000000" pitchFamily="2" charset="2"/>
              </a:rPr>
              <a:t>Recent community </a:t>
            </a:r>
            <a:r>
              <a:rPr lang="en-US" sz="2000" b="1" dirty="0">
                <a:sym typeface="Wingdings" panose="05000000000000000000" pitchFamily="2" charset="2"/>
              </a:rPr>
              <a:t>plan </a:t>
            </a:r>
            <a:r>
              <a:rPr lang="en-US" sz="2000" b="1" dirty="0" smtClean="0">
                <a:sym typeface="Wingdings" panose="05000000000000000000" pitchFamily="2" charset="2"/>
              </a:rPr>
              <a:t>aligned </a:t>
            </a:r>
            <a:r>
              <a:rPr lang="en-US" sz="2000" b="1" dirty="0">
                <a:sym typeface="Wingdings" panose="05000000000000000000" pitchFamily="2" charset="2"/>
              </a:rPr>
              <a:t>goals and </a:t>
            </a:r>
            <a:r>
              <a:rPr lang="en-US" sz="2000" b="1" dirty="0" smtClean="0">
                <a:sym typeface="Wingdings" panose="05000000000000000000" pitchFamily="2" charset="2"/>
              </a:rPr>
              <a:t>prioritized </a:t>
            </a:r>
            <a:r>
              <a:rPr lang="en-US" sz="2000" b="1" dirty="0">
                <a:sym typeface="Wingdings" panose="05000000000000000000" pitchFamily="2" charset="2"/>
              </a:rPr>
              <a:t>research </a:t>
            </a:r>
            <a:r>
              <a:rPr lang="en-US" sz="2000" b="1" dirty="0" smtClean="0">
                <a:sym typeface="Wingdings" panose="05000000000000000000" pitchFamily="2" charset="2"/>
              </a:rPr>
              <a:t>objectives (Final report here: </a:t>
            </a:r>
            <a:r>
              <a:rPr lang="en-US" sz="2000" b="1" dirty="0">
                <a:sym typeface="Wingdings" panose="05000000000000000000" pitchFamily="2" charset="2"/>
              </a:rPr>
              <a:t>https://</a:t>
            </a:r>
            <a:r>
              <a:rPr lang="en-US" sz="2000" b="1" dirty="0" smtClean="0">
                <a:sym typeface="Wingdings" panose="05000000000000000000" pitchFamily="2" charset="2"/>
              </a:rPr>
              <a:t>arxiv.org/abs/2011.04806)</a:t>
            </a:r>
            <a:endParaRPr lang="en-US" sz="2000" b="1" dirty="0">
              <a:sym typeface="Wingdings" panose="05000000000000000000" pitchFamily="2" charset="2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b="1" dirty="0">
                <a:sym typeface="Wingdings" panose="05000000000000000000" pitchFamily="2" charset="2"/>
              </a:rPr>
              <a:t>Exciting new opportunities for engagement </a:t>
            </a:r>
            <a:r>
              <a:rPr lang="en-US" sz="2000" b="1" dirty="0" smtClean="0">
                <a:sym typeface="Wingdings" panose="05000000000000000000" pitchFamily="2" charset="2"/>
              </a:rPr>
              <a:t>(ITER, SPARC, </a:t>
            </a:r>
            <a:r>
              <a:rPr lang="en-US" altLang="x-none" sz="2000" b="1" dirty="0" smtClean="0"/>
              <a:t>EXCITE proposed by NAS and CPP reports)</a:t>
            </a:r>
            <a:endParaRPr lang="en-US" sz="2000" b="1" dirty="0">
              <a:sym typeface="Wingdings" panose="05000000000000000000" pitchFamily="2" charset="2"/>
            </a:endParaRPr>
          </a:p>
        </p:txBody>
      </p:sp>
      <p:pic>
        <p:nvPicPr>
          <p:cNvPr id="16386" name="Picture 2" descr="Stepped-up U.S. investment in fusion energy | Lawrence Livermore National  Laboratory">
            <a:extLst>
              <a:ext uri="{FF2B5EF4-FFF2-40B4-BE49-F238E27FC236}">
                <a16:creationId xmlns:a16="http://schemas.microsoft.com/office/drawing/2014/main" id="{7DD3DCE4-A3C6-3C1F-E32D-C261559047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" r="8900" b="12531"/>
          <a:stretch/>
        </p:blipFill>
        <p:spPr bwMode="auto">
          <a:xfrm>
            <a:off x="6623227" y="3593552"/>
            <a:ext cx="2530201" cy="105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iter">
            <a:extLst>
              <a:ext uri="{FF2B5EF4-FFF2-40B4-BE49-F238E27FC236}">
                <a16:creationId xmlns:a16="http://schemas.microsoft.com/office/drawing/2014/main" id="{CA64F0A9-F6B6-4A8C-82F2-CE3EF9A91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7" y="3201992"/>
            <a:ext cx="3764255" cy="184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SPARC (tokamak) - Wikipedia">
            <a:extLst>
              <a:ext uri="{FF2B5EF4-FFF2-40B4-BE49-F238E27FC236}">
                <a16:creationId xmlns:a16="http://schemas.microsoft.com/office/drawing/2014/main" id="{0D9A2509-3BF5-B9CA-399C-36C818579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076" y="3201992"/>
            <a:ext cx="2762024" cy="184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91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Burning plasma | IAEA">
            <a:extLst>
              <a:ext uri="{FF2B5EF4-FFF2-40B4-BE49-F238E27FC236}">
                <a16:creationId xmlns:a16="http://schemas.microsoft.com/office/drawing/2014/main" id="{4205974D-909C-C258-2B95-33E6F2C64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686" y="1329180"/>
            <a:ext cx="4667314" cy="262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936C36-4BDA-4513-AF23-137660249A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100" dirty="0" smtClean="0"/>
              <a:t>Tokamaks </a:t>
            </a:r>
            <a:r>
              <a:rPr lang="en-US" sz="2100" dirty="0"/>
              <a:t>represent a key path towards achieving fusion energy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4368BA-6C98-FB25-32E3-62A4F72C97DD}"/>
              </a:ext>
            </a:extLst>
          </p:cNvPr>
          <p:cNvSpPr txBox="1"/>
          <p:nvPr/>
        </p:nvSpPr>
        <p:spPr>
          <a:xfrm>
            <a:off x="37815" y="685800"/>
            <a:ext cx="458132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>
                <a:sym typeface="Wingdings" panose="05000000000000000000" pitchFamily="2" charset="2"/>
              </a:rPr>
              <a:t>Tokamaks are toroidal devices that use </a:t>
            </a:r>
            <a:r>
              <a:rPr lang="en-US" b="1" dirty="0" smtClean="0">
                <a:sym typeface="Wingdings" panose="05000000000000000000" pitchFamily="2" charset="2"/>
              </a:rPr>
              <a:t>toroidal and poloidal magnetic </a:t>
            </a:r>
            <a:r>
              <a:rPr lang="en-US" b="1" dirty="0">
                <a:sym typeface="Wingdings" panose="05000000000000000000" pitchFamily="2" charset="2"/>
              </a:rPr>
              <a:t>fields to confine the </a:t>
            </a:r>
            <a:r>
              <a:rPr lang="en-US" b="1" dirty="0" smtClean="0">
                <a:sym typeface="Wingdings" panose="05000000000000000000" pitchFamily="2" charset="2"/>
              </a:rPr>
              <a:t>plasma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b="1" dirty="0" smtClean="0">
              <a:sym typeface="Wingdings" panose="05000000000000000000" pitchFamily="2" charset="2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 smtClean="0"/>
              <a:t>Tokamaks can meet the energy challenge</a:t>
            </a:r>
          </a:p>
          <a:p>
            <a:endParaRPr lang="en-US" b="1" dirty="0">
              <a:sym typeface="Wingdings" panose="05000000000000000000" pitchFamily="2" charset="2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>
                <a:sym typeface="Wingdings" panose="05000000000000000000" pitchFamily="2" charset="2"/>
              </a:rPr>
              <a:t>Two tokamaks in the US (NSTX-U and DIII-D) used to study and model plasma physics for extrapolation to a fusion pilot plant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b="1" dirty="0">
              <a:sym typeface="Wingdings" panose="05000000000000000000" pitchFamily="2" charset="2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>
                <a:sym typeface="Wingdings" panose="05000000000000000000" pitchFamily="2" charset="2"/>
              </a:rPr>
              <a:t>Complex environments with many integrated teams and exciting </a:t>
            </a:r>
            <a:r>
              <a:rPr lang="en-US" b="1" dirty="0" smtClean="0">
                <a:sym typeface="Wingdings" panose="05000000000000000000" pitchFamily="2" charset="2"/>
              </a:rPr>
              <a:t>science</a:t>
            </a:r>
            <a:endParaRPr lang="en-US" b="1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5426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dirty="0" smtClean="0"/>
              <a:t>Thank you and good luck with your research!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4F2F4F3-2BDB-1935-8786-5BDEAED23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336" y="1137029"/>
            <a:ext cx="5109328" cy="340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072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8603" t="2680" r="3853"/>
          <a:stretch/>
        </p:blipFill>
        <p:spPr>
          <a:xfrm>
            <a:off x="1692128" y="699557"/>
            <a:ext cx="1027322" cy="103733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dirty="0" smtClean="0"/>
              <a:t>Who am I?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8873" r="8388"/>
          <a:stretch/>
        </p:blipFill>
        <p:spPr>
          <a:xfrm>
            <a:off x="2960016" y="972922"/>
            <a:ext cx="2384982" cy="18818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8585" y="3543310"/>
            <a:ext cx="1657148" cy="15323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9292" y="2200014"/>
            <a:ext cx="946169" cy="7457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1843" y="4600209"/>
            <a:ext cx="987160" cy="4735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4044644"/>
            <a:ext cx="1046417" cy="6256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6" y="685799"/>
            <a:ext cx="1586847" cy="119013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89075" y="1889691"/>
            <a:ext cx="23342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Caltech, BS in Geology, 2002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23883" y="680402"/>
            <a:ext cx="30572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Caltech, </a:t>
            </a:r>
            <a:r>
              <a:rPr lang="en-US" sz="1200" b="1" dirty="0" smtClean="0"/>
              <a:t>PhD </a:t>
            </a:r>
            <a:r>
              <a:rPr lang="en-US" sz="1200" b="1" dirty="0"/>
              <a:t>in </a:t>
            </a:r>
            <a:r>
              <a:rPr lang="en-US" sz="1200" b="1" dirty="0" smtClean="0"/>
              <a:t>Applied Physics, 2012</a:t>
            </a:r>
            <a:endParaRPr lang="en-US" sz="1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37662" y="2986590"/>
            <a:ext cx="2058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Two years off from school</a:t>
            </a:r>
            <a:endParaRPr lang="en-US" sz="1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446204" y="3286333"/>
            <a:ext cx="2071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LANL, Postdoc, 2012-2014</a:t>
            </a:r>
            <a:endParaRPr lang="en-US" sz="1200" b="1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028420" y="3022333"/>
            <a:ext cx="446210" cy="6541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57200" y="2198123"/>
            <a:ext cx="356469" cy="7747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" r="-1" b="22429"/>
          <a:stretch/>
        </p:blipFill>
        <p:spPr>
          <a:xfrm>
            <a:off x="36844" y="3277346"/>
            <a:ext cx="2652448" cy="113312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46" y="4270103"/>
            <a:ext cx="1580695" cy="803698"/>
          </a:xfrm>
          <a:prstGeom prst="rect">
            <a:avLst/>
          </a:prstGeom>
        </p:spPr>
      </p:pic>
      <p:cxnSp>
        <p:nvCxnSpPr>
          <p:cNvPr id="37" name="Straight Arrow Connector 36"/>
          <p:cNvCxnSpPr/>
          <p:nvPr/>
        </p:nvCxnSpPr>
        <p:spPr>
          <a:xfrm flipV="1">
            <a:off x="1872933" y="2334663"/>
            <a:ext cx="699106" cy="5201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491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8603" t="2680" r="3853"/>
          <a:stretch/>
        </p:blipFill>
        <p:spPr>
          <a:xfrm>
            <a:off x="1692128" y="699557"/>
            <a:ext cx="1027322" cy="103733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dirty="0" smtClean="0"/>
              <a:t>Who am I?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8873" r="8388"/>
          <a:stretch/>
        </p:blipFill>
        <p:spPr>
          <a:xfrm>
            <a:off x="2960016" y="972922"/>
            <a:ext cx="2384982" cy="18818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8585" y="3543310"/>
            <a:ext cx="1657148" cy="15323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0" t="1" r="25355" b="2090"/>
          <a:stretch/>
        </p:blipFill>
        <p:spPr>
          <a:xfrm rot="5400000">
            <a:off x="6119423" y="1090264"/>
            <a:ext cx="3225743" cy="26830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9292" y="2200014"/>
            <a:ext cx="946169" cy="7457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1843" y="4600209"/>
            <a:ext cx="987160" cy="4735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0" b="15627"/>
          <a:stretch/>
        </p:blipFill>
        <p:spPr>
          <a:xfrm>
            <a:off x="5766483" y="679424"/>
            <a:ext cx="1267570" cy="1485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42776" y="679424"/>
            <a:ext cx="795487" cy="10457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4044644"/>
            <a:ext cx="1046417" cy="6256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320" y="4609314"/>
            <a:ext cx="942680" cy="5341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6" y="685799"/>
            <a:ext cx="1586847" cy="119013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89075" y="1889691"/>
            <a:ext cx="23342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Caltech, BS in Geology, 2002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23883" y="680402"/>
            <a:ext cx="30572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Caltech, </a:t>
            </a:r>
            <a:r>
              <a:rPr lang="en-US" sz="1200" b="1" dirty="0" smtClean="0"/>
              <a:t>PhD </a:t>
            </a:r>
            <a:r>
              <a:rPr lang="en-US" sz="1200" b="1" dirty="0"/>
              <a:t>in </a:t>
            </a:r>
            <a:r>
              <a:rPr lang="en-US" sz="1200" b="1" dirty="0" smtClean="0"/>
              <a:t>Applied Physics, 2012</a:t>
            </a:r>
            <a:endParaRPr lang="en-US" sz="1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37662" y="2986590"/>
            <a:ext cx="2058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Two years off from school</a:t>
            </a:r>
            <a:endParaRPr lang="en-US" sz="1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446204" y="3286333"/>
            <a:ext cx="2071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LANL, Postdoc, 2012-2014</a:t>
            </a:r>
            <a:endParaRPr lang="en-US" sz="1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355511" y="3997651"/>
            <a:ext cx="1861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General Atomics, </a:t>
            </a:r>
            <a:br>
              <a:rPr lang="en-US" sz="1200" b="1" dirty="0" smtClean="0"/>
            </a:br>
            <a:r>
              <a:rPr lang="en-US" sz="1200" b="1" dirty="0" smtClean="0"/>
              <a:t>Staff scientist at DIII-D, </a:t>
            </a:r>
            <a:br>
              <a:rPr lang="en-US" sz="1200" b="1" dirty="0" smtClean="0"/>
            </a:br>
            <a:r>
              <a:rPr lang="en-US" sz="1200" b="1" dirty="0" smtClean="0"/>
              <a:t>2014-present</a:t>
            </a:r>
            <a:endParaRPr lang="en-US" sz="1200" b="1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5533191" y="2945793"/>
            <a:ext cx="745723" cy="6175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028420" y="3022333"/>
            <a:ext cx="446210" cy="6541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57200" y="2198123"/>
            <a:ext cx="356469" cy="7747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" r="-1" b="22429"/>
          <a:stretch/>
        </p:blipFill>
        <p:spPr>
          <a:xfrm>
            <a:off x="36844" y="3277346"/>
            <a:ext cx="2652448" cy="113312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46" y="4270103"/>
            <a:ext cx="1580695" cy="803698"/>
          </a:xfrm>
          <a:prstGeom prst="rect">
            <a:avLst/>
          </a:prstGeom>
        </p:spPr>
      </p:pic>
      <p:cxnSp>
        <p:nvCxnSpPr>
          <p:cNvPr id="37" name="Straight Arrow Connector 36"/>
          <p:cNvCxnSpPr/>
          <p:nvPr/>
        </p:nvCxnSpPr>
        <p:spPr>
          <a:xfrm flipV="1">
            <a:off x="1872933" y="2334663"/>
            <a:ext cx="699106" cy="5201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" t="-936" r="14601" b="12111"/>
          <a:stretch/>
        </p:blipFill>
        <p:spPr>
          <a:xfrm>
            <a:off x="5730739" y="3839277"/>
            <a:ext cx="1580071" cy="124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1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I didn’t get very far!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437" y="777115"/>
            <a:ext cx="7643587" cy="42473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78251" y="4336330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BC02D"/>
                </a:solidFill>
              </a:rPr>
              <a:t>Born here</a:t>
            </a:r>
            <a:endParaRPr lang="en-US" b="1" dirty="0">
              <a:solidFill>
                <a:srgbClr val="FBC02D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6644" y="1509388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BC02D"/>
                </a:solidFill>
              </a:rPr>
              <a:t>DIII-D</a:t>
            </a:r>
            <a:endParaRPr lang="en-US" b="1" dirty="0">
              <a:solidFill>
                <a:srgbClr val="FBC02D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86161" y="2610993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BC02D"/>
                </a:solidFill>
              </a:rPr>
              <a:t>Office</a:t>
            </a:r>
            <a:endParaRPr lang="en-US" b="1" dirty="0">
              <a:solidFill>
                <a:srgbClr val="FBC0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58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Overview/review of key ideas</a:t>
            </a:r>
          </a:p>
          <a:p>
            <a:r>
              <a:rPr lang="en-US" sz="2400" dirty="0" smtClean="0"/>
              <a:t>How does a tokamak work?</a:t>
            </a:r>
          </a:p>
          <a:p>
            <a:pPr lvl="1"/>
            <a:r>
              <a:rPr lang="en-US" sz="2200" dirty="0" smtClean="0"/>
              <a:t>Nested flux surfaces</a:t>
            </a:r>
          </a:p>
          <a:p>
            <a:pPr lvl="1"/>
            <a:r>
              <a:rPr lang="en-US" sz="2200" dirty="0" smtClean="0"/>
              <a:t>Shaping</a:t>
            </a:r>
          </a:p>
          <a:p>
            <a:pPr lvl="1"/>
            <a:r>
              <a:rPr lang="en-US" sz="2200" dirty="0" smtClean="0"/>
              <a:t>Heating and current drive</a:t>
            </a:r>
          </a:p>
          <a:p>
            <a:r>
              <a:rPr lang="en-US" sz="2400" dirty="0" smtClean="0"/>
              <a:t>Some current research areas</a:t>
            </a:r>
          </a:p>
          <a:p>
            <a:r>
              <a:rPr lang="en-US" sz="2400" dirty="0" smtClean="0"/>
              <a:t>How can you get involved?</a:t>
            </a:r>
          </a:p>
          <a:p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162943"/>
            <a:ext cx="8229601" cy="369743"/>
          </a:xfrm>
        </p:spPr>
        <p:txBody>
          <a:bodyPr/>
          <a:lstStyle/>
          <a:p>
            <a:pPr algn="ctr"/>
            <a:r>
              <a:rPr lang="en-US" dirty="0" smtClean="0"/>
              <a:t>Where are we going?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05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have you learned so far about fusion?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273376" y="801276"/>
            <a:ext cx="4760536" cy="3775279"/>
          </a:xfrm>
        </p:spPr>
        <p:txBody>
          <a:bodyPr/>
          <a:lstStyle/>
          <a:p>
            <a:r>
              <a:rPr lang="en-US" dirty="0" smtClean="0"/>
              <a:t>Fusion is a clean, safe type of nuclear power with abundant fuel</a:t>
            </a:r>
          </a:p>
          <a:p>
            <a:r>
              <a:rPr lang="en-US" dirty="0" smtClean="0"/>
              <a:t>“Easiest” reaction is D-T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192" y="1348032"/>
            <a:ext cx="3831687" cy="29317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98BD6B-81F0-0017-5C66-5E255ADF56EF}"/>
              </a:ext>
            </a:extLst>
          </p:cNvPr>
          <p:cNvSpPr txBox="1"/>
          <p:nvPr/>
        </p:nvSpPr>
        <p:spPr>
          <a:xfrm>
            <a:off x="6335305" y="4720333"/>
            <a:ext cx="193961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hlinkClick r:id="rId3"/>
              </a:rPr>
              <a:t>Wurzel et al, </a:t>
            </a:r>
            <a:r>
              <a:rPr lang="en-US" sz="825" dirty="0" err="1">
                <a:hlinkClick r:id="rId3"/>
              </a:rPr>
              <a:t>PoP</a:t>
            </a:r>
            <a:r>
              <a:rPr lang="en-US" sz="825" dirty="0">
                <a:hlinkClick r:id="rId3"/>
              </a:rPr>
              <a:t> 29, 062103 (2022)</a:t>
            </a:r>
            <a:endParaRPr lang="en-US" sz="825" dirty="0"/>
          </a:p>
        </p:txBody>
      </p:sp>
      <p:sp>
        <p:nvSpPr>
          <p:cNvPr id="9" name="TextBox 8"/>
          <p:cNvSpPr txBox="1"/>
          <p:nvPr/>
        </p:nvSpPr>
        <p:spPr>
          <a:xfrm>
            <a:off x="3518579" y="1544745"/>
            <a:ext cx="1143262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See Diaz, 6/5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3113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369B9D3D75DB42A4294084EDAAF6E5" ma:contentTypeVersion="0" ma:contentTypeDescription="Create a new document." ma:contentTypeScope="" ma:versionID="7e38bf45e10ee7b0fbd3e3157880acb6">
  <xsd:schema xmlns:xsd="http://www.w3.org/2001/XMLSchema" xmlns:xs="http://www.w3.org/2001/XMLSchema" xmlns:p="http://schemas.microsoft.com/office/2006/metadata/properties" xmlns:ns2="50f8ad0e-3adf-474a-b561-af233bba80c3" targetNamespace="http://schemas.microsoft.com/office/2006/metadata/properties" ma:root="true" ma:fieldsID="b33b643bbdfd4d537c93bcee433d79e6" ns2:_="">
    <xsd:import namespace="50f8ad0e-3adf-474a-b561-af233bba80c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f8ad0e-3adf-474a-b561-af233bba80c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LongProperties xmlns="http://schemas.microsoft.com/office/2006/metadata/longPropertie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customXml/itemProps2.xml><?xml version="1.0" encoding="utf-8"?>
<ds:datastoreItem xmlns:ds="http://schemas.openxmlformats.org/officeDocument/2006/customXml" ds:itemID="{A3D4A31B-A513-40EC-9431-6913F0F557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0f8ad0e-3adf-474a-b561-af233bba80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3886BB1-D027-43F4-8DB2-C8D55F0291E4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3FFAC3F7-43B0-4D91-8B53-BF3319ED7AD0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118235</TotalTime>
  <Words>2915</Words>
  <Application>Microsoft Office PowerPoint</Application>
  <PresentationFormat>On-screen Show (16:9)</PresentationFormat>
  <Paragraphs>492</Paragraphs>
  <Slides>47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0" baseType="lpstr">
      <vt:lpstr>ＭＳ Ｐゴシック</vt:lpstr>
      <vt:lpstr>Antique Olive Nord</vt:lpstr>
      <vt:lpstr>Arial</vt:lpstr>
      <vt:lpstr>Calibri</vt:lpstr>
      <vt:lpstr>Cambria Math</vt:lpstr>
      <vt:lpstr>Century Gothic</vt:lpstr>
      <vt:lpstr>Gill Sans</vt:lpstr>
      <vt:lpstr>Lucida Grande</vt:lpstr>
      <vt:lpstr>Symbol</vt:lpstr>
      <vt:lpstr>Times New Roman</vt:lpstr>
      <vt:lpstr>Wingdings</vt:lpstr>
      <vt:lpstr>ヒラギノ角ゴ Pro W3</vt:lpstr>
      <vt:lpstr>Office Theme</vt:lpstr>
      <vt:lpstr>PowerPoint Presentation</vt:lpstr>
      <vt:lpstr>Who am I? </vt:lpstr>
      <vt:lpstr>Who am I? </vt:lpstr>
      <vt:lpstr>Who am I? </vt:lpstr>
      <vt:lpstr>Who am I? </vt:lpstr>
      <vt:lpstr>Who am I? </vt:lpstr>
      <vt:lpstr>I didn’t get very far!</vt:lpstr>
      <vt:lpstr>Where are we going?</vt:lpstr>
      <vt:lpstr>What have you learned so far about fusion?</vt:lpstr>
      <vt:lpstr>What have you learned so far about fusion?</vt:lpstr>
      <vt:lpstr>What have you learned so far about fusion?</vt:lpstr>
      <vt:lpstr>What are the basic ideas behind confinement in a tokamak?</vt:lpstr>
      <vt:lpstr>What is a tokamak?</vt:lpstr>
      <vt:lpstr>Many tokamaks around the world are making strides towards ignition</vt:lpstr>
      <vt:lpstr>Two types of tokamaks: Conventional aspect ratio and  spherical tokamaks</vt:lpstr>
      <vt:lpstr>Two major U.S. facilities are DIII-D and NSTX-U, specializing in different aspect ratios</vt:lpstr>
      <vt:lpstr>Two major U.S. facilities are DIII-D and NSTX-U, specializing in different aspect ratios</vt:lpstr>
      <vt:lpstr>Where are we going?</vt:lpstr>
      <vt:lpstr>Tokamaks use magnetic fields to confine a plasma in a toroidal vacuum vessel</vt:lpstr>
      <vt:lpstr>Tokamaks have nested magnetic surfaces</vt:lpstr>
      <vt:lpstr>Tokamaks have nested magnetic surfaces</vt:lpstr>
      <vt:lpstr>Surfaces described using ideal magnetohydrodynamics (Ideal MHD)</vt:lpstr>
      <vt:lpstr>Surfaces described using ideal magnetohydrodynamics (Ideal MHD)</vt:lpstr>
      <vt:lpstr>Pressure limit: Plasma “efficiency” can be defined by the parameter b</vt:lpstr>
      <vt:lpstr>Two general types of tokamak magnetic topologies </vt:lpstr>
      <vt:lpstr>Poloidal field coils control plasma shape</vt:lpstr>
      <vt:lpstr>PowerPoint Presentation</vt:lpstr>
      <vt:lpstr>Example of a DIII-D plasma discharge</vt:lpstr>
      <vt:lpstr>PowerPoint Presentation</vt:lpstr>
      <vt:lpstr>PowerPoint Presentation</vt:lpstr>
      <vt:lpstr>Diagnostics are a key part of tokamak research  How do you diagnose something that is so hot and in vacuum?</vt:lpstr>
      <vt:lpstr>Need both current drive and heating in a tokamak</vt:lpstr>
      <vt:lpstr>Neutral Beam Injection (NBI) is a primary heating and current drive system in present-day tokamaks</vt:lpstr>
      <vt:lpstr>Radio Frequency (RF) is another primary heating and current drive system in tokamaks</vt:lpstr>
      <vt:lpstr>Tokamak is only one part of the machine hall </vt:lpstr>
      <vt:lpstr>Iter will be the biggest tokamak yet </vt:lpstr>
      <vt:lpstr>What are some of the key ideas we’ve covered so far?</vt:lpstr>
      <vt:lpstr>Where are we going?</vt:lpstr>
      <vt:lpstr>Varied levels of confinement of particles, momentum, and energy depending on the plasma regime</vt:lpstr>
      <vt:lpstr>Varied levels of confinement of particles, momentum, and energy depending on the plasma regime</vt:lpstr>
      <vt:lpstr>Disruptions are a rapid and complete loss of  current and energy</vt:lpstr>
      <vt:lpstr>High heat flux and narrow profile can damage  divertor plates</vt:lpstr>
      <vt:lpstr>Where are we going?</vt:lpstr>
      <vt:lpstr>There are many tokamaks in the world you could work on!</vt:lpstr>
      <vt:lpstr>Major topical areas of open research  You can be part of the team to meet these challenges!</vt:lpstr>
      <vt:lpstr>Tokamaks represent a key path towards achieving fusion energy</vt:lpstr>
      <vt:lpstr>Thank you and good luck with your research!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Auna Moser</cp:lastModifiedBy>
  <cp:revision>1158</cp:revision>
  <cp:lastPrinted>2020-11-09T17:55:13Z</cp:lastPrinted>
  <dcterms:created xsi:type="dcterms:W3CDTF">2010-04-12T23:12:02Z</dcterms:created>
  <dcterms:modified xsi:type="dcterms:W3CDTF">2023-06-12T14:01:49Z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  <property fmtid="{D5CDD505-2E9C-101B-9397-08002B2CF9AE}" pid="3" name="HeaderStyleDefinitions">
    <vt:lpwstr/>
  </property>
  <property fmtid="{D5CDD505-2E9C-101B-9397-08002B2CF9AE}" pid="4" name="RedirectURL">
    <vt:lpwstr/>
  </property>
  <property fmtid="{D5CDD505-2E9C-101B-9397-08002B2CF9AE}" pid="5" name="_dlc_DocId">
    <vt:lpwstr>XP2E3VQ6UM2P-151-395</vt:lpwstr>
  </property>
  <property fmtid="{D5CDD505-2E9C-101B-9397-08002B2CF9AE}" pid="6" name="_dlc_DocIdItemGuid">
    <vt:lpwstr>45a7871c-afbf-48d0-9089-d523b25ec326</vt:lpwstr>
  </property>
  <property fmtid="{D5CDD505-2E9C-101B-9397-08002B2CF9AE}" pid="7" name="_dlc_DocIdUrl">
    <vt:lpwstr>http://intranet.ga.com/_layouts/DocIdRedir.aspx?ID=XP2E3VQ6UM2P-151-395, XP2E3VQ6UM2P-151-395</vt:lpwstr>
  </property>
</Properties>
</file>