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68" r:id="rId2"/>
    <p:sldId id="261" r:id="rId3"/>
    <p:sldId id="310" r:id="rId4"/>
    <p:sldId id="259" r:id="rId5"/>
    <p:sldId id="264" r:id="rId6"/>
    <p:sldId id="271" r:id="rId7"/>
    <p:sldId id="269" r:id="rId8"/>
    <p:sldId id="270" r:id="rId9"/>
    <p:sldId id="272" r:id="rId10"/>
    <p:sldId id="275" r:id="rId11"/>
    <p:sldId id="316" r:id="rId12"/>
    <p:sldId id="315" r:id="rId13"/>
    <p:sldId id="276" r:id="rId14"/>
    <p:sldId id="279" r:id="rId15"/>
    <p:sldId id="280" r:id="rId16"/>
    <p:sldId id="277" r:id="rId17"/>
    <p:sldId id="281" r:id="rId18"/>
    <p:sldId id="274" r:id="rId19"/>
    <p:sldId id="312" r:id="rId20"/>
    <p:sldId id="366" r:id="rId21"/>
    <p:sldId id="313" r:id="rId22"/>
    <p:sldId id="314" r:id="rId23"/>
    <p:sldId id="309" r:id="rId24"/>
    <p:sldId id="278" r:id="rId25"/>
    <p:sldId id="317" r:id="rId26"/>
    <p:sldId id="283" r:id="rId27"/>
    <p:sldId id="282" r:id="rId28"/>
    <p:sldId id="286" r:id="rId29"/>
    <p:sldId id="318" r:id="rId30"/>
    <p:sldId id="288" r:id="rId31"/>
    <p:sldId id="298" r:id="rId32"/>
    <p:sldId id="295" r:id="rId33"/>
    <p:sldId id="299" r:id="rId34"/>
    <p:sldId id="297" r:id="rId35"/>
    <p:sldId id="319" r:id="rId36"/>
    <p:sldId id="292" r:id="rId37"/>
    <p:sldId id="291" r:id="rId38"/>
    <p:sldId id="293" r:id="rId39"/>
    <p:sldId id="294" r:id="rId40"/>
    <p:sldId id="302" r:id="rId41"/>
    <p:sldId id="303" r:id="rId42"/>
    <p:sldId id="364" r:id="rId43"/>
    <p:sldId id="365" r:id="rId44"/>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99"/>
    <a:srgbClr val="92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834"/>
    <p:restoredTop sz="96208" autoAdjust="0"/>
  </p:normalViewPr>
  <p:slideViewPr>
    <p:cSldViewPr showGuides="1">
      <p:cViewPr>
        <p:scale>
          <a:sx n="200" d="100"/>
          <a:sy n="200" d="100"/>
        </p:scale>
        <p:origin x="824" y="576"/>
      </p:cViewPr>
      <p:guideLst>
        <p:guide orient="horz" pos="1620"/>
        <p:guide pos="2880"/>
      </p:guideLst>
    </p:cSldViewPr>
  </p:slideViewPr>
  <p:notesTextViewPr>
    <p:cViewPr>
      <p:scale>
        <a:sx n="1" d="1"/>
        <a:sy n="1" d="1"/>
      </p:scale>
      <p:origin x="0" y="0"/>
    </p:cViewPr>
  </p:notesTextViewPr>
  <p:sorterViewPr>
    <p:cViewPr>
      <p:scale>
        <a:sx n="126" d="100"/>
        <a:sy n="126" d="100"/>
      </p:scale>
      <p:origin x="0" y="0"/>
    </p:cViewPr>
  </p:sorterViewPr>
  <p:notesViewPr>
    <p:cSldViewPr showGuides="1">
      <p:cViewPr varScale="1">
        <p:scale>
          <a:sx n="80" d="100"/>
          <a:sy n="80" d="100"/>
        </p:scale>
        <p:origin x="-388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3C68E72-7118-4BB6-BC0C-A067E02A39FA}" type="datetimeFigureOut">
              <a:rPr lang="en-US"/>
              <a:pPr>
                <a:defRPr/>
              </a:pPr>
              <a:t>6/14/23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7BF9A66-EF9C-4423-829B-6D9627B95F0A}" type="slidenum">
              <a:rPr lang="en-US"/>
              <a:pPr>
                <a:defRPr/>
              </a:pPr>
              <a:t>‹#›</a:t>
            </a:fld>
            <a:endParaRPr lang="en-US"/>
          </a:p>
        </p:txBody>
      </p:sp>
    </p:spTree>
    <p:extLst>
      <p:ext uri="{BB962C8B-B14F-4D97-AF65-F5344CB8AC3E}">
        <p14:creationId xmlns:p14="http://schemas.microsoft.com/office/powerpoint/2010/main" val="3086465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E9CBF51-4AB4-460D-93D3-226BBE47090E}" type="datetimeFigureOut">
              <a:rPr lang="en-US"/>
              <a:pPr>
                <a:defRPr/>
              </a:pPr>
              <a:t>6/14/23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36400B2-87AA-4DB1-B67D-2C60F6396601}" type="slidenum">
              <a:rPr lang="en-US"/>
              <a:pPr>
                <a:defRPr/>
              </a:pPr>
              <a:t>‹#›</a:t>
            </a:fld>
            <a:endParaRPr lang="en-US"/>
          </a:p>
        </p:txBody>
      </p:sp>
    </p:spTree>
    <p:extLst>
      <p:ext uri="{BB962C8B-B14F-4D97-AF65-F5344CB8AC3E}">
        <p14:creationId xmlns:p14="http://schemas.microsoft.com/office/powerpoint/2010/main" val="37000983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6400B2-87AA-4DB1-B67D-2C60F6396601}" type="slidenum">
              <a:rPr lang="en-US" smtClean="0"/>
              <a:pPr>
                <a:defRPr/>
              </a:pPr>
              <a:t>40</a:t>
            </a:fld>
            <a:endParaRPr lang="en-US"/>
          </a:p>
        </p:txBody>
      </p:sp>
    </p:spTree>
    <p:extLst>
      <p:ext uri="{BB962C8B-B14F-4D97-AF65-F5344CB8AC3E}">
        <p14:creationId xmlns:p14="http://schemas.microsoft.com/office/powerpoint/2010/main" val="1903088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71850" y="4125406"/>
            <a:ext cx="2419350" cy="948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533400" y="17716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9"/>
          <p:cNvSpPr>
            <a:spLocks noGrp="1"/>
          </p:cNvSpPr>
          <p:nvPr>
            <p:ph type="title"/>
          </p:nvPr>
        </p:nvSpPr>
        <p:spPr>
          <a:xfrm>
            <a:off x="152400" y="857250"/>
            <a:ext cx="8839200" cy="857250"/>
          </a:xfrm>
          <a:prstGeom prst="rect">
            <a:avLst/>
          </a:prstGeom>
        </p:spPr>
        <p:txBody>
          <a:bodyPr lIns="0" rIns="0"/>
          <a:lstStyle>
            <a:lvl1pPr>
              <a:defRPr/>
            </a:lvl1pPr>
          </a:lstStyle>
          <a:p>
            <a:r>
              <a:rPr lang="en-US"/>
              <a:t>Click to edit Master title style</a:t>
            </a:r>
            <a:endParaRPr lang="en-US" dirty="0"/>
          </a:p>
        </p:txBody>
      </p:sp>
      <p:sp>
        <p:nvSpPr>
          <p:cNvPr id="7" name="Text Placeholder 6"/>
          <p:cNvSpPr>
            <a:spLocks noGrp="1"/>
          </p:cNvSpPr>
          <p:nvPr>
            <p:ph type="body" sz="quarter" idx="10"/>
          </p:nvPr>
        </p:nvSpPr>
        <p:spPr>
          <a:xfrm>
            <a:off x="533400" y="2628900"/>
            <a:ext cx="8077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a:t>Click to edit Master text styles</a:t>
            </a:r>
          </a:p>
        </p:txBody>
      </p:sp>
      <p:sp>
        <p:nvSpPr>
          <p:cNvPr id="21" name="Text Placeholder 20"/>
          <p:cNvSpPr>
            <a:spLocks noGrp="1"/>
          </p:cNvSpPr>
          <p:nvPr>
            <p:ph type="body" sz="quarter" idx="12"/>
          </p:nvPr>
        </p:nvSpPr>
        <p:spPr>
          <a:xfrm>
            <a:off x="76200" y="3733800"/>
            <a:ext cx="2514600" cy="285750"/>
          </a:xfrm>
        </p:spPr>
        <p:txBody>
          <a:bodyPr>
            <a:noAutofit/>
          </a:bodyPr>
          <a:lstStyle>
            <a:lvl1pPr marL="0" indent="0" algn="ctr">
              <a:buNone/>
              <a:defRPr sz="1100"/>
            </a:lvl1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62"/>
            <a:ext cx="9144000" cy="788112"/>
          </a:xfrm>
          <a:prstGeom prst="rect">
            <a:avLst/>
          </a:prstGeom>
        </p:spPr>
      </p:pic>
    </p:spTree>
    <p:extLst>
      <p:ext uri="{BB962C8B-B14F-4D97-AF65-F5344CB8AC3E}">
        <p14:creationId xmlns:p14="http://schemas.microsoft.com/office/powerpoint/2010/main" val="315930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sp>
        <p:nvSpPr>
          <p:cNvPr id="6" name="Rectangle 5"/>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533400" y="20002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9"/>
          <p:cNvSpPr>
            <a:spLocks noGrp="1"/>
          </p:cNvSpPr>
          <p:nvPr>
            <p:ph type="title"/>
          </p:nvPr>
        </p:nvSpPr>
        <p:spPr>
          <a:xfrm>
            <a:off x="152400" y="857250"/>
            <a:ext cx="8839200" cy="857250"/>
          </a:xfrm>
          <a:prstGeom prst="rect">
            <a:avLst/>
          </a:prstGeom>
        </p:spPr>
        <p:txBody>
          <a:bodyPr lIns="0" rIns="0"/>
          <a:lstStyle>
            <a:lvl1pPr>
              <a:defRPr/>
            </a:lvl1pPr>
          </a:lstStyle>
          <a:p>
            <a:r>
              <a:rPr lang="en-US"/>
              <a:t>Click to edit Master title style</a:t>
            </a:r>
            <a:endParaRPr lang="en-US" dirty="0"/>
          </a:p>
        </p:txBody>
      </p:sp>
      <p:sp>
        <p:nvSpPr>
          <p:cNvPr id="7" name="Text Placeholder 6"/>
          <p:cNvSpPr>
            <a:spLocks noGrp="1"/>
          </p:cNvSpPr>
          <p:nvPr>
            <p:ph type="body" sz="quarter" idx="10"/>
          </p:nvPr>
        </p:nvSpPr>
        <p:spPr>
          <a:xfrm>
            <a:off x="914400" y="3028950"/>
            <a:ext cx="7315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a:t>Click to edit Master text styles</a:t>
            </a:r>
          </a:p>
        </p:txBody>
      </p:sp>
      <p:sp>
        <p:nvSpPr>
          <p:cNvPr id="11" name="Text Placeholder 20"/>
          <p:cNvSpPr>
            <a:spLocks noGrp="1"/>
          </p:cNvSpPr>
          <p:nvPr>
            <p:ph type="body" sz="quarter" idx="12"/>
          </p:nvPr>
        </p:nvSpPr>
        <p:spPr>
          <a:xfrm>
            <a:off x="76200" y="4171950"/>
            <a:ext cx="2080200" cy="457200"/>
          </a:xfrm>
        </p:spPr>
        <p:txBody>
          <a:bodyPr>
            <a:noAutofit/>
          </a:bodyPr>
          <a:lstStyle>
            <a:lvl1pPr marL="0" indent="0" algn="ctr">
              <a:buNone/>
              <a:defRPr sz="1400"/>
            </a:lvl1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62"/>
            <a:ext cx="9144000" cy="788112"/>
          </a:xfrm>
          <a:prstGeom prst="rect">
            <a:avLst/>
          </a:prstGeom>
        </p:spPr>
      </p:pic>
    </p:spTree>
    <p:extLst>
      <p:ext uri="{BB962C8B-B14F-4D97-AF65-F5344CB8AC3E}">
        <p14:creationId xmlns:p14="http://schemas.microsoft.com/office/powerpoint/2010/main" val="851158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800100"/>
            <a:ext cx="8991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6577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idx="1"/>
          </p:nvPr>
        </p:nvSpPr>
        <p:spPr>
          <a:xfrm>
            <a:off x="76200" y="800100"/>
            <a:ext cx="4419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idx="10"/>
          </p:nvPr>
        </p:nvSpPr>
        <p:spPr>
          <a:xfrm>
            <a:off x="4648200" y="800100"/>
            <a:ext cx="4419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788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278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800100"/>
            <a:ext cx="8991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6063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6200" y="800100"/>
            <a:ext cx="89916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7" name="Picture 2" descr="C:\Users\jmenard\My Files\PPPL\Projects\NSTX-U\Presentation template\2015 - New template\logo and banner source\Gray_banner_red_line.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0" y="0"/>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lvl="0"/>
            <a:r>
              <a:rPr lang="en-US" altLang="en-US"/>
              <a:t>Click to edit Master title style</a:t>
            </a:r>
          </a:p>
        </p:txBody>
      </p:sp>
      <p:grpSp>
        <p:nvGrpSpPr>
          <p:cNvPr id="1029" name="Group 4"/>
          <p:cNvGrpSpPr>
            <a:grpSpLocks/>
          </p:cNvGrpSpPr>
          <p:nvPr userDrawn="1"/>
        </p:nvGrpSpPr>
        <p:grpSpPr bwMode="auto">
          <a:xfrm>
            <a:off x="0" y="4916488"/>
            <a:ext cx="9144000" cy="227012"/>
            <a:chOff x="0" y="4324350"/>
            <a:chExt cx="9144000" cy="227176"/>
          </a:xfrm>
        </p:grpSpPr>
        <p:pic>
          <p:nvPicPr>
            <p:cNvPr id="1032" name="Picture 4" descr="C:\Users\jmenard\My Files\PPPL\Projects\NSTX-U\Presentation template\2015 - New template\logo and banner source\Gray_banner_red_line_bottom_NSTXU_logo.png"/>
            <p:cNvPicPr preferRelativeResize="0">
              <a:picLocks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286000" y="4324350"/>
              <a:ext cx="6858000" cy="2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 descr="C:\Users\jmenard\My Files\PPPL\Projects\NSTX-U\Presentation template\2015 - New template\logo and banner source\Gray_banner_red_line_bottom_NSTXU_logo.png"/>
            <p:cNvPicPr preferRelativeResize="0">
              <a:picLocks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4324350"/>
              <a:ext cx="6858000" cy="2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0" name="TextBox 11"/>
          <p:cNvSpPr txBox="1">
            <a:spLocks noChangeArrowheads="1"/>
          </p:cNvSpPr>
          <p:nvPr userDrawn="1"/>
        </p:nvSpPr>
        <p:spPr bwMode="auto">
          <a:xfrm>
            <a:off x="8458200" y="4933950"/>
            <a:ext cx="60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576" rIns="0" bIns="3657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fld id="{B68F388F-2EF6-4AC8-9EE8-B087E0ED7117}" type="slidenum">
              <a:rPr lang="en-US" altLang="en-US" sz="900" b="1" smtClean="0">
                <a:solidFill>
                  <a:srgbClr val="336699"/>
                </a:solidFill>
              </a:rPr>
              <a:pPr algn="r">
                <a:defRPr/>
              </a:pPr>
              <a:t>‹#›</a:t>
            </a:fld>
            <a:endParaRPr lang="en-US" altLang="en-US" sz="900" b="1">
              <a:solidFill>
                <a:srgbClr val="336699"/>
              </a:solidFill>
            </a:endParaRPr>
          </a:p>
        </p:txBody>
      </p:sp>
      <p:sp>
        <p:nvSpPr>
          <p:cNvPr id="1031" name="TextBox 12"/>
          <p:cNvSpPr txBox="1">
            <a:spLocks noChangeArrowheads="1"/>
          </p:cNvSpPr>
          <p:nvPr userDrawn="1"/>
        </p:nvSpPr>
        <p:spPr bwMode="auto">
          <a:xfrm>
            <a:off x="914400" y="4933950"/>
            <a:ext cx="7315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576" rIns="0" bIns="3657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en-US" sz="900" b="1" dirty="0">
                <a:solidFill>
                  <a:srgbClr val="336699"/>
                </a:solidFill>
              </a:rPr>
              <a:t>Luis F. Delgado-Aparicio, PPPL lecture, The Z-challenge, radiation and diagnostics, 06/15/2023</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2" r:id="rId3"/>
    <p:sldLayoutId id="2147483703" r:id="rId4"/>
    <p:sldLayoutId id="2147483704" r:id="rId5"/>
    <p:sldLayoutId id="2147483705" r:id="rId6"/>
  </p:sldLayoutIdLst>
  <p:hf hdr="0" dt="0"/>
  <p:txStyles>
    <p:title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p:titleStyle>
    <p:bodyStyle>
      <a:lvl1pPr marL="228600" indent="-2286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image" Target="../media/image5.png"/><Relationship Id="rId16"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image" Target="../media/image44.emf"/><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34.png"/><Relationship Id="rId4" Type="http://schemas.openxmlformats.org/officeDocument/2006/relationships/image" Target="../media/image52.emf"/></Relationships>
</file>

<file path=ppt/slides/_rels/slide19.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0.emf"/><Relationship Id="rId7" Type="http://schemas.openxmlformats.org/officeDocument/2006/relationships/image" Target="../media/image51.emf"/><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1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5.png"/><Relationship Id="rId16"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5.jpeg"/><Relationship Id="rId5" Type="http://schemas.openxmlformats.org/officeDocument/2006/relationships/image" Target="../media/image8.png"/><Relationship Id="rId15" Type="http://schemas.openxmlformats.org/officeDocument/2006/relationships/image" Target="../media/image19.jpe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png"/><Relationship Id="rId7"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wmf"/><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75.emf"/><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forms.gle/W6cmsJsyrpWvwRf16"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4.emf"/><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71.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8.emf"/><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emf"/><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5.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4.png"/><Relationship Id="rId2" Type="http://schemas.openxmlformats.org/officeDocument/2006/relationships/image" Target="../media/image107.png"/><Relationship Id="rId1" Type="http://schemas.openxmlformats.org/officeDocument/2006/relationships/slideLayout" Target="../slideLayouts/slideLayout4.xml"/><Relationship Id="rId6" Type="http://schemas.openxmlformats.org/officeDocument/2006/relationships/image" Target="../media/image111.png"/><Relationship Id="rId11" Type="http://schemas.openxmlformats.org/officeDocument/2006/relationships/image" Target="../media/image115.png"/><Relationship Id="rId5" Type="http://schemas.openxmlformats.org/officeDocument/2006/relationships/image" Target="../media/image110.png"/><Relationship Id="rId10" Type="http://schemas.openxmlformats.org/officeDocument/2006/relationships/image" Target="../media/image38.png"/><Relationship Id="rId4" Type="http://schemas.openxmlformats.org/officeDocument/2006/relationships/image" Target="../media/image109.png"/><Relationship Id="rId9"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xml"/><Relationship Id="rId5" Type="http://schemas.openxmlformats.org/officeDocument/2006/relationships/image" Target="../media/image119.jpeg"/><Relationship Id="rId4" Type="http://schemas.openxmlformats.org/officeDocument/2006/relationships/image" Target="../media/image118.png"/></Relationships>
</file>

<file path=ppt/slides/_rels/slide43.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png"/><Relationship Id="rId7" Type="http://schemas.openxmlformats.org/officeDocument/2006/relationships/image" Target="../media/image125.jpeg"/><Relationship Id="rId2"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jpe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1"/>
          <p:cNvSpPr>
            <a:spLocks noGrp="1"/>
          </p:cNvSpPr>
          <p:nvPr>
            <p:ph type="subTitle" idx="1"/>
          </p:nvPr>
        </p:nvSpPr>
        <p:spPr>
          <a:xfrm>
            <a:off x="533400" y="2123260"/>
            <a:ext cx="8077200" cy="524690"/>
          </a:xfrm>
        </p:spPr>
        <p:txBody>
          <a:bodyPr/>
          <a:lstStyle/>
          <a:p>
            <a:pPr eaLnBrk="1" hangingPunct="1"/>
            <a:r>
              <a:rPr lang="en-US" altLang="en-US" dirty="0">
                <a:latin typeface="Arial" charset="0"/>
                <a:cs typeface="Arial" charset="0"/>
              </a:rPr>
              <a:t>Luis F. Delgado-Aparicio (PPPL)</a:t>
            </a:r>
          </a:p>
        </p:txBody>
      </p:sp>
      <p:sp>
        <p:nvSpPr>
          <p:cNvPr id="4099" name="Title 2"/>
          <p:cNvSpPr>
            <a:spLocks noGrp="1"/>
          </p:cNvSpPr>
          <p:nvPr>
            <p:ph type="title"/>
          </p:nvPr>
        </p:nvSpPr>
        <p:spPr>
          <a:xfrm>
            <a:off x="0" y="978174"/>
            <a:ext cx="9144000" cy="857250"/>
          </a:xfrm>
        </p:spPr>
        <p:txBody>
          <a:bodyPr/>
          <a:lstStyle/>
          <a:p>
            <a:pPr eaLnBrk="1" hangingPunct="1"/>
            <a:r>
              <a:rPr lang="en-US" dirty="0"/>
              <a:t>The Z-challenge, radiation &amp; diagnostics</a:t>
            </a:r>
            <a:endParaRPr lang="en-US" altLang="en-US" dirty="0">
              <a:latin typeface="Arial" charset="0"/>
              <a:cs typeface="Arial" charset="0"/>
            </a:endParaRPr>
          </a:p>
        </p:txBody>
      </p:sp>
      <p:sp>
        <p:nvSpPr>
          <p:cNvPr id="4" name="Text Placeholder 3"/>
          <p:cNvSpPr>
            <a:spLocks noGrp="1"/>
          </p:cNvSpPr>
          <p:nvPr>
            <p:ph type="body" sz="quarter" idx="10"/>
          </p:nvPr>
        </p:nvSpPr>
        <p:spPr>
          <a:xfrm>
            <a:off x="1981200" y="2666825"/>
            <a:ext cx="5181600" cy="514525"/>
          </a:xfrm>
        </p:spPr>
        <p:txBody>
          <a:bodyPr rtlCol="0">
            <a:normAutofit/>
          </a:bodyPr>
          <a:lstStyle/>
          <a:p>
            <a:pPr>
              <a:lnSpc>
                <a:spcPct val="85000"/>
              </a:lnSpc>
            </a:pPr>
            <a:r>
              <a:rPr lang="en-US" dirty="0"/>
              <a:t>06/15/2023</a:t>
            </a:r>
          </a:p>
        </p:txBody>
      </p:sp>
      <p:pic>
        <p:nvPicPr>
          <p:cNvPr id="4101" name="Picture 4" descr="PPP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642" y="3453908"/>
            <a:ext cx="1380958" cy="48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14BDA88A-42C8-BF4C-9BCB-2D9D3F39EA38}"/>
              </a:ext>
            </a:extLst>
          </p:cNvPr>
          <p:cNvPicPr>
            <a:picLocks noChangeAspect="1"/>
          </p:cNvPicPr>
          <p:nvPr/>
        </p:nvPicPr>
        <p:blipFill>
          <a:blip r:embed="rId3"/>
          <a:srcRect/>
          <a:stretch>
            <a:fillRect/>
          </a:stretch>
        </p:blipFill>
        <p:spPr bwMode="auto">
          <a:xfrm>
            <a:off x="152400" y="3213487"/>
            <a:ext cx="776316" cy="457952"/>
          </a:xfrm>
          <a:prstGeom prst="rect">
            <a:avLst/>
          </a:prstGeom>
          <a:noFill/>
          <a:ln w="9525">
            <a:noFill/>
            <a:miter lim="800000"/>
            <a:headEnd/>
            <a:tailEnd/>
          </a:ln>
        </p:spPr>
      </p:pic>
      <p:pic>
        <p:nvPicPr>
          <p:cNvPr id="8" name="Picture 4">
            <a:extLst>
              <a:ext uri="{FF2B5EF4-FFF2-40B4-BE49-F238E27FC236}">
                <a16:creationId xmlns:a16="http://schemas.microsoft.com/office/drawing/2014/main" id="{5F2F930D-3969-EF4A-A171-7BB4EDDAC02A}"/>
              </a:ext>
            </a:extLst>
          </p:cNvPr>
          <p:cNvPicPr>
            <a:picLocks noChangeAspect="1"/>
          </p:cNvPicPr>
          <p:nvPr/>
        </p:nvPicPr>
        <p:blipFill>
          <a:blip r:embed="rId4"/>
          <a:srcRect/>
          <a:stretch>
            <a:fillRect/>
          </a:stretch>
        </p:blipFill>
        <p:spPr bwMode="auto">
          <a:xfrm>
            <a:off x="1098053" y="3248840"/>
            <a:ext cx="776317" cy="378007"/>
          </a:xfrm>
          <a:prstGeom prst="rect">
            <a:avLst/>
          </a:prstGeom>
          <a:noFill/>
          <a:ln w="9525">
            <a:noFill/>
            <a:miter lim="800000"/>
            <a:headEnd/>
            <a:tailEnd/>
          </a:ln>
        </p:spPr>
      </p:pic>
      <p:pic>
        <p:nvPicPr>
          <p:cNvPr id="9" name="Picture 5">
            <a:extLst>
              <a:ext uri="{FF2B5EF4-FFF2-40B4-BE49-F238E27FC236}">
                <a16:creationId xmlns:a16="http://schemas.microsoft.com/office/drawing/2014/main" id="{F5529BFF-5C68-724E-BAFF-7CC0F911A8D5}"/>
              </a:ext>
            </a:extLst>
          </p:cNvPr>
          <p:cNvPicPr>
            <a:picLocks noChangeAspect="1"/>
          </p:cNvPicPr>
          <p:nvPr/>
        </p:nvPicPr>
        <p:blipFill>
          <a:blip r:embed="rId5"/>
          <a:srcRect/>
          <a:stretch>
            <a:fillRect/>
          </a:stretch>
        </p:blipFill>
        <p:spPr bwMode="auto">
          <a:xfrm>
            <a:off x="2175057" y="3209925"/>
            <a:ext cx="483131" cy="504825"/>
          </a:xfrm>
          <a:prstGeom prst="rect">
            <a:avLst/>
          </a:prstGeom>
          <a:noFill/>
          <a:ln w="9525">
            <a:noFill/>
            <a:miter lim="800000"/>
            <a:headEnd/>
            <a:tailEnd/>
          </a:ln>
        </p:spPr>
      </p:pic>
      <p:pic>
        <p:nvPicPr>
          <p:cNvPr id="10" name="Picture 9">
            <a:extLst>
              <a:ext uri="{FF2B5EF4-FFF2-40B4-BE49-F238E27FC236}">
                <a16:creationId xmlns:a16="http://schemas.microsoft.com/office/drawing/2014/main" id="{A6BA0724-3C7C-E04A-9AEF-47BD63CED077}"/>
              </a:ext>
            </a:extLst>
          </p:cNvPr>
          <p:cNvPicPr>
            <a:picLocks noChangeAspect="1"/>
          </p:cNvPicPr>
          <p:nvPr/>
        </p:nvPicPr>
        <p:blipFill>
          <a:blip r:embed="rId6"/>
          <a:stretch>
            <a:fillRect/>
          </a:stretch>
        </p:blipFill>
        <p:spPr>
          <a:xfrm>
            <a:off x="232379" y="3867569"/>
            <a:ext cx="1135441" cy="571313"/>
          </a:xfrm>
          <a:prstGeom prst="rect">
            <a:avLst/>
          </a:prstGeom>
        </p:spPr>
      </p:pic>
      <p:grpSp>
        <p:nvGrpSpPr>
          <p:cNvPr id="6" name="Group 5">
            <a:extLst>
              <a:ext uri="{FF2B5EF4-FFF2-40B4-BE49-F238E27FC236}">
                <a16:creationId xmlns:a16="http://schemas.microsoft.com/office/drawing/2014/main" id="{0D4A5BCA-46E7-694B-9472-9CE44489A907}"/>
              </a:ext>
            </a:extLst>
          </p:cNvPr>
          <p:cNvGrpSpPr/>
          <p:nvPr/>
        </p:nvGrpSpPr>
        <p:grpSpPr>
          <a:xfrm>
            <a:off x="1643883" y="3803818"/>
            <a:ext cx="1004835" cy="672932"/>
            <a:chOff x="1643883" y="3458184"/>
            <a:chExt cx="1004835" cy="672932"/>
          </a:xfrm>
        </p:grpSpPr>
        <p:pic>
          <p:nvPicPr>
            <p:cNvPr id="12" name="Picture 11">
              <a:extLst>
                <a:ext uri="{FF2B5EF4-FFF2-40B4-BE49-F238E27FC236}">
                  <a16:creationId xmlns:a16="http://schemas.microsoft.com/office/drawing/2014/main" id="{3E9F1053-D0CA-434A-AA62-DDB954AA289E}"/>
                </a:ext>
              </a:extLst>
            </p:cNvPr>
            <p:cNvPicPr>
              <a:picLocks noChangeAspect="1"/>
            </p:cNvPicPr>
            <p:nvPr/>
          </p:nvPicPr>
          <p:blipFill>
            <a:blip r:embed="rId7"/>
            <a:stretch>
              <a:fillRect/>
            </a:stretch>
          </p:blipFill>
          <p:spPr>
            <a:xfrm>
              <a:off x="1643883" y="3986106"/>
              <a:ext cx="1004835" cy="145010"/>
            </a:xfrm>
            <a:prstGeom prst="rect">
              <a:avLst/>
            </a:prstGeom>
          </p:spPr>
        </p:pic>
        <p:pic>
          <p:nvPicPr>
            <p:cNvPr id="13" name="Picture 19" descr="DIII-D.png">
              <a:extLst>
                <a:ext uri="{FF2B5EF4-FFF2-40B4-BE49-F238E27FC236}">
                  <a16:creationId xmlns:a16="http://schemas.microsoft.com/office/drawing/2014/main" id="{9CA1F711-EC62-384B-9BCA-F0EA1E32F58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84084" y="3458184"/>
              <a:ext cx="857712" cy="483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Picture 6" descr="mst logo">
            <a:extLst>
              <a:ext uri="{FF2B5EF4-FFF2-40B4-BE49-F238E27FC236}">
                <a16:creationId xmlns:a16="http://schemas.microsoft.com/office/drawing/2014/main" id="{38EB5C99-9395-F442-B19A-604F518DAA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0768" y="4600948"/>
            <a:ext cx="971064" cy="5332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gos for Print – Brand and Visual Identity – UW–Madison">
            <a:extLst>
              <a:ext uri="{FF2B5EF4-FFF2-40B4-BE49-F238E27FC236}">
                <a16:creationId xmlns:a16="http://schemas.microsoft.com/office/drawing/2014/main" id="{567FDC91-76E3-4C41-81FB-37B59AFD20D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712" t="14682" r="18061" b="10084"/>
          <a:stretch/>
        </p:blipFill>
        <p:spPr bwMode="auto">
          <a:xfrm>
            <a:off x="314567" y="4481626"/>
            <a:ext cx="971064" cy="6618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nstx.pppl.gov/DragNDrop/Presentation_Template/NSTX-U_cutaway_low_res.png">
            <a:extLst>
              <a:ext uri="{FF2B5EF4-FFF2-40B4-BE49-F238E27FC236}">
                <a16:creationId xmlns:a16="http://schemas.microsoft.com/office/drawing/2014/main" id="{1158F964-168A-7D4C-AA1C-97C74B6F815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76800" y="3217953"/>
            <a:ext cx="764638" cy="80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596C249-9969-DA45-9D3C-AF616C3C3D02}"/>
              </a:ext>
            </a:extLst>
          </p:cNvPr>
          <p:cNvSpPr/>
          <p:nvPr/>
        </p:nvSpPr>
        <p:spPr>
          <a:xfrm>
            <a:off x="2636961" y="66158"/>
            <a:ext cx="3501995" cy="584775"/>
          </a:xfrm>
          <a:prstGeom prst="rect">
            <a:avLst/>
          </a:prstGeom>
        </p:spPr>
        <p:txBody>
          <a:bodyPr wrap="square">
            <a:spAutoFit/>
          </a:bodyPr>
          <a:lstStyle/>
          <a:p>
            <a:pPr algn="ctr"/>
            <a:r>
              <a:rPr lang="en-US" sz="1600" dirty="0">
                <a:solidFill>
                  <a:srgbClr val="000000"/>
                </a:solidFill>
                <a:latin typeface="+mn-lt"/>
              </a:rPr>
              <a:t>Princeton University</a:t>
            </a:r>
          </a:p>
          <a:p>
            <a:pPr algn="ctr"/>
            <a:r>
              <a:rPr lang="en-US" sz="1600" dirty="0">
                <a:solidFill>
                  <a:srgbClr val="000000"/>
                </a:solidFill>
                <a:latin typeface="+mn-lt"/>
              </a:rPr>
              <a:t>PPPL</a:t>
            </a:r>
            <a:endParaRPr lang="en-US" sz="1600" dirty="0">
              <a:latin typeface="+mn-lt"/>
            </a:endParaRPr>
          </a:p>
        </p:txBody>
      </p:sp>
      <p:pic>
        <p:nvPicPr>
          <p:cNvPr id="1028" name="Picture 4" descr="French Alternative Energies and Atomic Energy Commission - Wikipedia">
            <a:extLst>
              <a:ext uri="{FF2B5EF4-FFF2-40B4-BE49-F238E27FC236}">
                <a16:creationId xmlns:a16="http://schemas.microsoft.com/office/drawing/2014/main" id="{2C246E15-7196-7141-A934-37D7863B8B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3502975"/>
            <a:ext cx="822839" cy="668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C95F185-AA1F-0245-ABC4-357F53BA9BCA}"/>
              </a:ext>
            </a:extLst>
          </p:cNvPr>
          <p:cNvPicPr>
            <a:picLocks noChangeAspect="1"/>
          </p:cNvPicPr>
          <p:nvPr/>
        </p:nvPicPr>
        <p:blipFill>
          <a:blip r:embed="rId13"/>
          <a:stretch>
            <a:fillRect/>
          </a:stretch>
        </p:blipFill>
        <p:spPr>
          <a:xfrm>
            <a:off x="7924800" y="3548952"/>
            <a:ext cx="1026360" cy="513180"/>
          </a:xfrm>
          <a:prstGeom prst="rect">
            <a:avLst/>
          </a:prstGeom>
        </p:spPr>
      </p:pic>
      <p:pic>
        <p:nvPicPr>
          <p:cNvPr id="1030" name="Picture 6" descr="IRFM maquette internet EN">
            <a:extLst>
              <a:ext uri="{FF2B5EF4-FFF2-40B4-BE49-F238E27FC236}">
                <a16:creationId xmlns:a16="http://schemas.microsoft.com/office/drawing/2014/main" id="{13C06BDC-5FFB-FD41-9CD4-2E28DFA7E8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3499172"/>
            <a:ext cx="833564" cy="6689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tional Institutes for Quantum and Radiological Science and Technology (QST )">
            <a:extLst>
              <a:ext uri="{FF2B5EF4-FFF2-40B4-BE49-F238E27FC236}">
                <a16:creationId xmlns:a16="http://schemas.microsoft.com/office/drawing/2014/main" id="{D1DC2C9B-606F-CA47-BF33-416AA9C5AC5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75737" y="4265062"/>
            <a:ext cx="822839" cy="8228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verview of the JT-60SA Project">
            <a:extLst>
              <a:ext uri="{FF2B5EF4-FFF2-40B4-BE49-F238E27FC236}">
                <a16:creationId xmlns:a16="http://schemas.microsoft.com/office/drawing/2014/main" id="{B2421CC0-DA79-6B41-A761-A796EFDC66A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56771" y="4543011"/>
            <a:ext cx="1805126" cy="514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906704" y="0"/>
            <a:ext cx="6237296" cy="720725"/>
          </a:xfrm>
        </p:spPr>
        <p:txBody>
          <a:bodyPr/>
          <a:lstStyle/>
          <a:p>
            <a:pPr eaLnBrk="1" hangingPunct="1"/>
            <a:r>
              <a:rPr lang="en-US" sz="2800" u="sng" dirty="0">
                <a:latin typeface="Arial"/>
                <a:cs typeface="Arial"/>
              </a:rPr>
              <a:t>Target of opportunity</a:t>
            </a:r>
            <a:r>
              <a:rPr lang="en-US" sz="2800" dirty="0">
                <a:latin typeface="Arial"/>
                <a:cs typeface="Arial"/>
              </a:rPr>
              <a:t>: diagnose radiation from thermonuclear plasmas </a:t>
            </a:r>
            <a:endParaRPr lang="en-US" altLang="en-US" sz="2800" b="1" dirty="0">
              <a:solidFill>
                <a:srgbClr val="00B050"/>
              </a:solidFill>
              <a:latin typeface="Arial" charset="0"/>
              <a:cs typeface="Arial" charset="0"/>
            </a:endParaRPr>
          </a:p>
        </p:txBody>
      </p:sp>
      <p:pic>
        <p:nvPicPr>
          <p:cNvPr id="11" name="Picture 10">
            <a:extLst>
              <a:ext uri="{FF2B5EF4-FFF2-40B4-BE49-F238E27FC236}">
                <a16:creationId xmlns:a16="http://schemas.microsoft.com/office/drawing/2014/main" id="{B4CDDD3B-64B7-CC43-96C8-EA7185E1D6EE}"/>
              </a:ext>
            </a:extLst>
          </p:cNvPr>
          <p:cNvPicPr>
            <a:picLocks noChangeAspect="1"/>
          </p:cNvPicPr>
          <p:nvPr/>
        </p:nvPicPr>
        <p:blipFill>
          <a:blip r:embed="rId2"/>
          <a:stretch>
            <a:fillRect/>
          </a:stretch>
        </p:blipFill>
        <p:spPr>
          <a:xfrm>
            <a:off x="0" y="0"/>
            <a:ext cx="2906705" cy="2038350"/>
          </a:xfrm>
          <a:prstGeom prst="rect">
            <a:avLst/>
          </a:prstGeom>
        </p:spPr>
      </p:pic>
      <p:sp>
        <p:nvSpPr>
          <p:cNvPr id="12" name="TextBox 11">
            <a:extLst>
              <a:ext uri="{FF2B5EF4-FFF2-40B4-BE49-F238E27FC236}">
                <a16:creationId xmlns:a16="http://schemas.microsoft.com/office/drawing/2014/main" id="{6054D52B-FD2D-4949-8AAC-4DE89183CD93}"/>
              </a:ext>
            </a:extLst>
          </p:cNvPr>
          <p:cNvSpPr txBox="1"/>
          <p:nvPr/>
        </p:nvSpPr>
        <p:spPr>
          <a:xfrm>
            <a:off x="3048000" y="1111689"/>
            <a:ext cx="3352800" cy="2031325"/>
          </a:xfrm>
          <a:prstGeom prst="rect">
            <a:avLst/>
          </a:prstGeom>
          <a:noFill/>
        </p:spPr>
        <p:txBody>
          <a:bodyPr wrap="square" rtlCol="0">
            <a:spAutoFit/>
          </a:bodyPr>
          <a:lstStyle/>
          <a:p>
            <a:pPr marL="285750" indent="-285750" algn="ctr">
              <a:buFont typeface="Arial" panose="020B0604020202020204" pitchFamily="34" charset="0"/>
              <a:buChar char="•"/>
            </a:pPr>
            <a:r>
              <a:rPr lang="en-US" dirty="0"/>
              <a:t>A significant fraction of the ITER input power (50 MW) will be radiated away</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Nearly 90% of the radiated power in ITER will be in the x-ray range (V</a:t>
            </a:r>
            <a:r>
              <a:rPr lang="en-US" baseline="-25000" dirty="0"/>
              <a:t>ITER</a:t>
            </a:r>
            <a:r>
              <a:rPr lang="en-US" dirty="0"/>
              <a:t>~840 m3)</a:t>
            </a:r>
          </a:p>
        </p:txBody>
      </p:sp>
      <p:pic>
        <p:nvPicPr>
          <p:cNvPr id="15" name="Picture 14">
            <a:extLst>
              <a:ext uri="{FF2B5EF4-FFF2-40B4-BE49-F238E27FC236}">
                <a16:creationId xmlns:a16="http://schemas.microsoft.com/office/drawing/2014/main" id="{A64F49B4-B163-D64F-A1D9-702DB7778A2E}"/>
              </a:ext>
            </a:extLst>
          </p:cNvPr>
          <p:cNvPicPr>
            <a:picLocks noChangeAspect="1"/>
          </p:cNvPicPr>
          <p:nvPr/>
        </p:nvPicPr>
        <p:blipFill>
          <a:blip r:embed="rId3"/>
          <a:stretch>
            <a:fillRect/>
          </a:stretch>
        </p:blipFill>
        <p:spPr>
          <a:xfrm>
            <a:off x="0" y="2891442"/>
            <a:ext cx="2906704" cy="1995007"/>
          </a:xfrm>
          <a:prstGeom prst="rect">
            <a:avLst/>
          </a:prstGeom>
        </p:spPr>
      </p:pic>
      <p:pic>
        <p:nvPicPr>
          <p:cNvPr id="16" name="Picture 15">
            <a:extLst>
              <a:ext uri="{FF2B5EF4-FFF2-40B4-BE49-F238E27FC236}">
                <a16:creationId xmlns:a16="http://schemas.microsoft.com/office/drawing/2014/main" id="{177041EB-4071-E142-8B03-F06279D995BF}"/>
              </a:ext>
            </a:extLst>
          </p:cNvPr>
          <p:cNvPicPr>
            <a:picLocks noChangeAspect="1"/>
          </p:cNvPicPr>
          <p:nvPr/>
        </p:nvPicPr>
        <p:blipFill>
          <a:blip r:embed="rId4"/>
          <a:stretch>
            <a:fillRect/>
          </a:stretch>
        </p:blipFill>
        <p:spPr>
          <a:xfrm>
            <a:off x="-2" y="2195341"/>
            <a:ext cx="2926080" cy="528809"/>
          </a:xfrm>
          <a:prstGeom prst="rect">
            <a:avLst/>
          </a:prstGeom>
        </p:spPr>
      </p:pic>
      <p:pic>
        <p:nvPicPr>
          <p:cNvPr id="17" name="Picture 16">
            <a:extLst>
              <a:ext uri="{FF2B5EF4-FFF2-40B4-BE49-F238E27FC236}">
                <a16:creationId xmlns:a16="http://schemas.microsoft.com/office/drawing/2014/main" id="{FC335F8F-BE6E-2B4E-BFCE-359E022D002F}"/>
              </a:ext>
            </a:extLst>
          </p:cNvPr>
          <p:cNvPicPr>
            <a:picLocks noChangeAspect="1"/>
          </p:cNvPicPr>
          <p:nvPr/>
        </p:nvPicPr>
        <p:blipFill>
          <a:blip r:embed="rId5"/>
          <a:stretch>
            <a:fillRect/>
          </a:stretch>
        </p:blipFill>
        <p:spPr>
          <a:xfrm>
            <a:off x="6695366" y="895350"/>
            <a:ext cx="2351701" cy="2362200"/>
          </a:xfrm>
          <a:prstGeom prst="rect">
            <a:avLst/>
          </a:prstGeom>
        </p:spPr>
      </p:pic>
      <p:sp>
        <p:nvSpPr>
          <p:cNvPr id="18" name="TextBox 17">
            <a:extLst>
              <a:ext uri="{FF2B5EF4-FFF2-40B4-BE49-F238E27FC236}">
                <a16:creationId xmlns:a16="http://schemas.microsoft.com/office/drawing/2014/main" id="{CBF92679-D6F4-E047-B1E4-58E1109526B5}"/>
              </a:ext>
            </a:extLst>
          </p:cNvPr>
          <p:cNvSpPr txBox="1"/>
          <p:nvPr/>
        </p:nvSpPr>
        <p:spPr>
          <a:xfrm>
            <a:off x="3798898" y="3709541"/>
            <a:ext cx="4876800" cy="1200329"/>
          </a:xfrm>
          <a:prstGeom prst="rect">
            <a:avLst/>
          </a:prstGeom>
          <a:noFill/>
        </p:spPr>
        <p:txBody>
          <a:bodyPr wrap="square" rtlCol="0">
            <a:spAutoFit/>
          </a:bodyPr>
          <a:lstStyle/>
          <a:p>
            <a:pPr algn="ctr"/>
            <a:r>
              <a:rPr lang="en-US" sz="2400" dirty="0"/>
              <a:t>UV: 10eV &lt; E</a:t>
            </a:r>
            <a:r>
              <a:rPr lang="en-US" sz="2400" baseline="-25000" dirty="0"/>
              <a:t>photon</a:t>
            </a:r>
            <a:r>
              <a:rPr lang="en-US" sz="2400" dirty="0"/>
              <a:t>&lt; 200 eV</a:t>
            </a:r>
          </a:p>
          <a:p>
            <a:pPr algn="ctr"/>
            <a:r>
              <a:rPr lang="en-US" sz="2400" dirty="0"/>
              <a:t>SXR: 200 eV&lt; E</a:t>
            </a:r>
            <a:r>
              <a:rPr lang="en-US" sz="2400" baseline="-25000" dirty="0"/>
              <a:t>photon</a:t>
            </a:r>
            <a:r>
              <a:rPr lang="en-US" sz="2400" dirty="0"/>
              <a:t>&lt; 20 keV</a:t>
            </a:r>
          </a:p>
          <a:p>
            <a:pPr algn="ctr"/>
            <a:r>
              <a:rPr lang="en-US" sz="2400" dirty="0"/>
              <a:t>HXR: 20 keV &lt; E</a:t>
            </a:r>
            <a:r>
              <a:rPr lang="en-US" sz="2400" baseline="-25000" dirty="0"/>
              <a:t>photon</a:t>
            </a:r>
            <a:r>
              <a:rPr lang="en-US" sz="2400" dirty="0"/>
              <a:t>&lt; 400 keV</a:t>
            </a:r>
          </a:p>
        </p:txBody>
      </p:sp>
    </p:spTree>
    <p:extLst>
      <p:ext uri="{BB962C8B-B14F-4D97-AF65-F5344CB8AC3E}">
        <p14:creationId xmlns:p14="http://schemas.microsoft.com/office/powerpoint/2010/main" val="3536727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latin typeface="Arial"/>
                <a:cs typeface="Arial"/>
              </a:rPr>
              <a:t>Class-Homework #2: Nature…on the “fly”</a:t>
            </a:r>
            <a:endParaRPr lang="en-US" altLang="en-US" sz="2800" b="1" dirty="0">
              <a:solidFill>
                <a:srgbClr val="00B050"/>
              </a:solidFill>
              <a:latin typeface="Arial" charset="0"/>
              <a:cs typeface="Arial" charset="0"/>
            </a:endParaRPr>
          </a:p>
        </p:txBody>
      </p:sp>
      <p:sp>
        <p:nvSpPr>
          <p:cNvPr id="3" name="TextBox 2">
            <a:extLst>
              <a:ext uri="{FF2B5EF4-FFF2-40B4-BE49-F238E27FC236}">
                <a16:creationId xmlns:a16="http://schemas.microsoft.com/office/drawing/2014/main" id="{88C29520-2628-BE69-7314-84A31C299F15}"/>
              </a:ext>
            </a:extLst>
          </p:cNvPr>
          <p:cNvSpPr txBox="1"/>
          <p:nvPr/>
        </p:nvSpPr>
        <p:spPr>
          <a:xfrm>
            <a:off x="0" y="765066"/>
            <a:ext cx="9144000" cy="3631763"/>
          </a:xfrm>
          <a:prstGeom prst="rect">
            <a:avLst/>
          </a:prstGeom>
          <a:noFill/>
        </p:spPr>
        <p:txBody>
          <a:bodyPr wrap="square" rtlCol="0">
            <a:spAutoFit/>
          </a:bodyPr>
          <a:lstStyle/>
          <a:p>
            <a:r>
              <a:rPr lang="en-US" dirty="0">
                <a:effectLst/>
                <a:latin typeface="Helvetica" pitchFamily="2" charset="0"/>
              </a:rPr>
              <a:t>3) Can you estimate the mean wavelengths </a:t>
            </a:r>
            <a:r>
              <a:rPr lang="en-US" dirty="0">
                <a:effectLst/>
                <a:latin typeface="Symbol" pitchFamily="2" charset="2"/>
              </a:rPr>
              <a:t>l</a:t>
            </a:r>
            <a:r>
              <a:rPr lang="en-US" dirty="0">
                <a:effectLst/>
                <a:latin typeface="Helvetica" pitchFamily="2" charset="0"/>
              </a:rPr>
              <a:t> (…or type of light) emitted by cold, war, hot and burning plasmas </a:t>
            </a:r>
            <a:r>
              <a:rPr lang="en-US" sz="1600" dirty="0">
                <a:effectLst/>
                <a:latin typeface="Helvetica" pitchFamily="2" charset="0"/>
              </a:rPr>
              <a:t>(HINT: assume the photon energy </a:t>
            </a:r>
            <a:r>
              <a:rPr lang="en-US" sz="1600" dirty="0">
                <a:latin typeface="Helvetica" pitchFamily="2" charset="0"/>
              </a:rPr>
              <a:t>emitted by the plasma scales roughly with </a:t>
            </a:r>
            <a:r>
              <a:rPr lang="en-US" sz="1600" dirty="0">
                <a:effectLst/>
                <a:latin typeface="Helvetica" pitchFamily="2" charset="0"/>
              </a:rPr>
              <a:t>its thermal energy… </a:t>
            </a:r>
            <a:r>
              <a:rPr lang="en-US" sz="1600" dirty="0">
                <a:solidFill>
                  <a:srgbClr val="0000FF"/>
                </a:solidFill>
                <a:effectLst/>
                <a:latin typeface="Helvetica" pitchFamily="2" charset="0"/>
              </a:rPr>
              <a:t>E</a:t>
            </a:r>
            <a:r>
              <a:rPr lang="en-US" sz="1600" baseline="-25000" dirty="0">
                <a:solidFill>
                  <a:srgbClr val="0000FF"/>
                </a:solidFill>
                <a:effectLst/>
                <a:latin typeface="Helvetica" pitchFamily="2" charset="0"/>
              </a:rPr>
              <a:t>photon</a:t>
            </a:r>
            <a:r>
              <a:rPr lang="en-US" sz="1600" dirty="0">
                <a:solidFill>
                  <a:srgbClr val="0000FF"/>
                </a:solidFill>
                <a:effectLst/>
                <a:latin typeface="Helvetica" pitchFamily="2" charset="0"/>
              </a:rPr>
              <a:t>=</a:t>
            </a:r>
            <a:r>
              <a:rPr lang="en-US" sz="1600" b="0" i="0" dirty="0" err="1">
                <a:solidFill>
                  <a:srgbClr val="0000FF"/>
                </a:solidFill>
                <a:latin typeface="Arial" charset="0"/>
                <a:cs typeface="Times" charset="0"/>
              </a:rPr>
              <a:t>h</a:t>
            </a:r>
            <a:r>
              <a:rPr lang="en-US" sz="1600" b="0" i="0" dirty="0" err="1">
                <a:solidFill>
                  <a:srgbClr val="0000FF"/>
                </a:solidFill>
                <a:latin typeface="Symbol" charset="0"/>
                <a:cs typeface="Times" charset="0"/>
              </a:rPr>
              <a:t>n</a:t>
            </a:r>
            <a:r>
              <a:rPr lang="en-US" sz="1600" b="0" i="0" dirty="0" err="1">
                <a:solidFill>
                  <a:srgbClr val="0000FF"/>
                </a:solidFill>
                <a:latin typeface="Arial" charset="0"/>
                <a:cs typeface="Times" charset="0"/>
              </a:rPr>
              <a:t>~</a:t>
            </a:r>
            <a:r>
              <a:rPr lang="en-US" sz="1600" b="0" dirty="0" err="1">
                <a:solidFill>
                  <a:srgbClr val="0000FF"/>
                </a:solidFill>
                <a:latin typeface="Arial" charset="0"/>
                <a:cs typeface="Times" charset="0"/>
              </a:rPr>
              <a:t>T</a:t>
            </a:r>
            <a:r>
              <a:rPr lang="en-US" sz="1600" b="0" baseline="-25000" dirty="0" err="1">
                <a:solidFill>
                  <a:srgbClr val="0000FF"/>
                </a:solidFill>
                <a:latin typeface="Arial" charset="0"/>
                <a:cs typeface="Times" charset="0"/>
              </a:rPr>
              <a:t>e</a:t>
            </a:r>
            <a:r>
              <a:rPr lang="en-US" sz="1600" dirty="0">
                <a:solidFill>
                  <a:srgbClr val="0000FF"/>
                </a:solidFill>
                <a:cs typeface="Times" charset="0"/>
              </a:rPr>
              <a:t>, with h=Plank’s constant and </a:t>
            </a:r>
            <a:r>
              <a:rPr lang="en-US" sz="1600" dirty="0">
                <a:solidFill>
                  <a:srgbClr val="0000FF"/>
                </a:solidFill>
                <a:latin typeface="Symbol" pitchFamily="2" charset="2"/>
                <a:cs typeface="Times" charset="0"/>
              </a:rPr>
              <a:t>n</a:t>
            </a:r>
            <a:r>
              <a:rPr lang="en-US" sz="1600" dirty="0">
                <a:solidFill>
                  <a:srgbClr val="0000FF"/>
                </a:solidFill>
                <a:cs typeface="Times" charset="0"/>
              </a:rPr>
              <a:t>=c/</a:t>
            </a:r>
            <a:r>
              <a:rPr lang="en-US" sz="1600" dirty="0">
                <a:solidFill>
                  <a:srgbClr val="0000FF"/>
                </a:solidFill>
                <a:latin typeface="Symbol" pitchFamily="2" charset="2"/>
                <a:cs typeface="Times" charset="0"/>
              </a:rPr>
              <a:t>l</a:t>
            </a:r>
            <a:r>
              <a:rPr lang="en-US" sz="1600" dirty="0">
                <a:solidFill>
                  <a:srgbClr val="0000FF"/>
                </a:solidFill>
                <a:latin typeface="+mn-lt"/>
                <a:cs typeface="Times" charset="0"/>
              </a:rPr>
              <a:t> with c=3</a:t>
            </a:r>
            <a:r>
              <a:rPr lang="en-US" sz="1600" dirty="0">
                <a:solidFill>
                  <a:srgbClr val="0000FF"/>
                </a:solidFill>
                <a:effectLst/>
                <a:latin typeface="Helvetica" pitchFamily="2" charset="0"/>
              </a:rPr>
              <a:t>×</a:t>
            </a:r>
            <a:r>
              <a:rPr lang="en-US" sz="1600" dirty="0">
                <a:solidFill>
                  <a:srgbClr val="0000FF"/>
                </a:solidFill>
                <a:latin typeface="+mn-lt"/>
                <a:cs typeface="Times" charset="0"/>
              </a:rPr>
              <a:t>10</a:t>
            </a:r>
            <a:r>
              <a:rPr lang="en-US" sz="1600" baseline="30000" dirty="0">
                <a:solidFill>
                  <a:srgbClr val="0000FF"/>
                </a:solidFill>
                <a:latin typeface="+mn-lt"/>
                <a:cs typeface="Times" charset="0"/>
              </a:rPr>
              <a:t>8</a:t>
            </a:r>
            <a:r>
              <a:rPr lang="en-US" sz="1600" dirty="0">
                <a:solidFill>
                  <a:srgbClr val="0000FF"/>
                </a:solidFill>
                <a:latin typeface="+mn-lt"/>
                <a:cs typeface="Times" charset="0"/>
              </a:rPr>
              <a:t> m/s</a:t>
            </a:r>
            <a:r>
              <a:rPr lang="en-US" sz="1600" dirty="0">
                <a:latin typeface="+mn-lt"/>
                <a:cs typeface="Times" charset="0"/>
              </a:rPr>
              <a:t>; or maybe </a:t>
            </a:r>
            <a:r>
              <a:rPr lang="en-US" sz="1600" dirty="0" err="1">
                <a:solidFill>
                  <a:srgbClr val="0000FF"/>
                </a:solidFill>
                <a:latin typeface="Symbol" pitchFamily="2" charset="2"/>
                <a:cs typeface="Times" charset="0"/>
              </a:rPr>
              <a:t>l</a:t>
            </a:r>
            <a:r>
              <a:rPr lang="en-US" sz="1600" baseline="-25000" dirty="0" err="1">
                <a:solidFill>
                  <a:srgbClr val="0000FF"/>
                </a:solidFill>
                <a:effectLst/>
                <a:latin typeface="Helvetica" pitchFamily="2" charset="0"/>
              </a:rPr>
              <a:t>photon</a:t>
            </a:r>
            <a:r>
              <a:rPr lang="en-US" sz="1600" baseline="-25000" dirty="0">
                <a:solidFill>
                  <a:srgbClr val="0000FF"/>
                </a:solidFill>
                <a:effectLst/>
                <a:latin typeface="Helvetica" pitchFamily="2" charset="0"/>
              </a:rPr>
              <a:t> </a:t>
            </a:r>
            <a:r>
              <a:rPr lang="en-US" sz="1600" dirty="0">
                <a:solidFill>
                  <a:srgbClr val="0000FF"/>
                </a:solidFill>
                <a:latin typeface="+mn-lt"/>
                <a:cs typeface="Times" charset="0"/>
              </a:rPr>
              <a:t>[</a:t>
            </a:r>
            <a:r>
              <a:rPr lang="en-US" sz="1600" dirty="0" err="1">
                <a:solidFill>
                  <a:srgbClr val="0000FF"/>
                </a:solidFill>
                <a:latin typeface="+mn-lt"/>
                <a:cs typeface="Times" charset="0"/>
              </a:rPr>
              <a:t>Å</a:t>
            </a:r>
            <a:r>
              <a:rPr lang="en-US" sz="1600" dirty="0">
                <a:solidFill>
                  <a:srgbClr val="0000FF"/>
                </a:solidFill>
                <a:latin typeface="+mn-lt"/>
                <a:cs typeface="Times" charset="0"/>
              </a:rPr>
              <a:t>]~12398/E</a:t>
            </a:r>
            <a:r>
              <a:rPr lang="en-US" sz="1600" baseline="-25000" dirty="0">
                <a:solidFill>
                  <a:srgbClr val="0000FF"/>
                </a:solidFill>
                <a:effectLst/>
                <a:latin typeface="Helvetica" pitchFamily="2" charset="0"/>
              </a:rPr>
              <a:t>photon </a:t>
            </a:r>
            <a:r>
              <a:rPr lang="en-US" sz="1600" dirty="0">
                <a:solidFill>
                  <a:srgbClr val="0000FF"/>
                </a:solidFill>
                <a:latin typeface="+mn-lt"/>
                <a:cs typeface="Times" charset="0"/>
              </a:rPr>
              <a:t>[eV]</a:t>
            </a:r>
            <a:r>
              <a:rPr lang="en-US" sz="1600" dirty="0">
                <a:effectLst/>
                <a:latin typeface="Helvetica" pitchFamily="2" charset="0"/>
              </a:rPr>
              <a:t>)</a:t>
            </a:r>
            <a:r>
              <a:rPr lang="en-US" dirty="0">
                <a:effectLst/>
                <a:latin typeface="Helvetica" pitchFamily="2" charset="0"/>
              </a:rPr>
              <a:t>?:</a:t>
            </a:r>
          </a:p>
          <a:p>
            <a:endParaRPr lang="en-US" dirty="0">
              <a:effectLst/>
              <a:latin typeface="Helvetica" pitchFamily="2" charset="0"/>
            </a:endParaRPr>
          </a:p>
          <a:p>
            <a:pPr marL="800100" indent="-342900">
              <a:spcAft>
                <a:spcPts val="600"/>
              </a:spcAft>
              <a:buFont typeface="+mj-lt"/>
              <a:buAutoNum type="alphaLcParenR"/>
            </a:pPr>
            <a:r>
              <a:rPr lang="en-US" sz="1600" dirty="0">
                <a:effectLst/>
                <a:latin typeface="Helvetica" pitchFamily="2" charset="0"/>
              </a:rPr>
              <a:t>Cold plasma: </a:t>
            </a:r>
            <a:r>
              <a:rPr lang="en-US" sz="1600" dirty="0" err="1">
                <a:effectLst/>
                <a:latin typeface="Helvetica" pitchFamily="2" charset="0"/>
              </a:rPr>
              <a:t>T</a:t>
            </a:r>
            <a:r>
              <a:rPr lang="en-US" sz="1600" baseline="-25000" dirty="0" err="1">
                <a:effectLst/>
                <a:latin typeface="Helvetica" pitchFamily="2" charset="0"/>
              </a:rPr>
              <a:t>e</a:t>
            </a:r>
            <a:r>
              <a:rPr lang="en-US" sz="1600" dirty="0">
                <a:effectLst/>
                <a:latin typeface="Helvetica" pitchFamily="2" charset="0"/>
              </a:rPr>
              <a:t>=2 eV</a:t>
            </a:r>
          </a:p>
          <a:p>
            <a:pPr marL="800100" indent="-342900">
              <a:spcAft>
                <a:spcPts val="600"/>
              </a:spcAft>
              <a:buFont typeface="+mj-lt"/>
              <a:buAutoNum type="alphaLcParenR"/>
            </a:pPr>
            <a:endParaRPr lang="en-US" sz="1600" dirty="0">
              <a:effectLst/>
              <a:latin typeface="Helvetica" pitchFamily="2" charset="0"/>
            </a:endParaRPr>
          </a:p>
          <a:p>
            <a:pPr marL="800100" indent="-342900">
              <a:spcAft>
                <a:spcPts val="600"/>
              </a:spcAft>
              <a:buFont typeface="+mj-lt"/>
              <a:buAutoNum type="alphaLcParenR"/>
            </a:pPr>
            <a:r>
              <a:rPr lang="en-US" sz="1600" dirty="0">
                <a:latin typeface="Helvetica" pitchFamily="2" charset="0"/>
              </a:rPr>
              <a:t>Warm plasma: </a:t>
            </a:r>
            <a:r>
              <a:rPr lang="en-US" sz="1600" dirty="0" err="1">
                <a:effectLst/>
                <a:latin typeface="Helvetica" pitchFamily="2" charset="0"/>
              </a:rPr>
              <a:t>T</a:t>
            </a:r>
            <a:r>
              <a:rPr lang="en-US" sz="1600" baseline="-25000" dirty="0" err="1">
                <a:effectLst/>
                <a:latin typeface="Helvetica" pitchFamily="2" charset="0"/>
              </a:rPr>
              <a:t>e</a:t>
            </a:r>
            <a:r>
              <a:rPr lang="en-US" sz="1600" dirty="0">
                <a:effectLst/>
                <a:latin typeface="Helvetica" pitchFamily="2" charset="0"/>
              </a:rPr>
              <a:t>=</a:t>
            </a:r>
            <a:r>
              <a:rPr lang="en-US" sz="1600" dirty="0">
                <a:latin typeface="Helvetica" pitchFamily="2" charset="0"/>
              </a:rPr>
              <a:t>200 eV</a:t>
            </a:r>
          </a:p>
          <a:p>
            <a:pPr marL="800100" indent="-342900">
              <a:spcAft>
                <a:spcPts val="600"/>
              </a:spcAft>
              <a:buFont typeface="+mj-lt"/>
              <a:buAutoNum type="alphaLcParenR"/>
            </a:pPr>
            <a:endParaRPr lang="en-US" sz="1600" dirty="0">
              <a:latin typeface="Helvetica" pitchFamily="2" charset="0"/>
            </a:endParaRPr>
          </a:p>
          <a:p>
            <a:pPr marL="800100" indent="-342900">
              <a:spcAft>
                <a:spcPts val="600"/>
              </a:spcAft>
              <a:buFont typeface="+mj-lt"/>
              <a:buAutoNum type="alphaLcParenR"/>
            </a:pPr>
            <a:r>
              <a:rPr lang="en-US" sz="1600" dirty="0">
                <a:latin typeface="Helvetica" pitchFamily="2" charset="0"/>
              </a:rPr>
              <a:t>Hot plasma: </a:t>
            </a:r>
            <a:r>
              <a:rPr lang="en-US" sz="1600" dirty="0" err="1">
                <a:effectLst/>
                <a:latin typeface="Helvetica" pitchFamily="2" charset="0"/>
              </a:rPr>
              <a:t>T</a:t>
            </a:r>
            <a:r>
              <a:rPr lang="en-US" sz="1600" baseline="-25000" dirty="0" err="1">
                <a:effectLst/>
                <a:latin typeface="Helvetica" pitchFamily="2" charset="0"/>
              </a:rPr>
              <a:t>e</a:t>
            </a:r>
            <a:r>
              <a:rPr lang="en-US" sz="1600" dirty="0">
                <a:effectLst/>
                <a:latin typeface="Helvetica" pitchFamily="2" charset="0"/>
              </a:rPr>
              <a:t>=</a:t>
            </a:r>
            <a:r>
              <a:rPr lang="en-US" sz="1600" dirty="0">
                <a:latin typeface="Helvetica" pitchFamily="2" charset="0"/>
              </a:rPr>
              <a:t>2000 eV</a:t>
            </a:r>
          </a:p>
          <a:p>
            <a:pPr marL="800100" indent="-342900">
              <a:spcAft>
                <a:spcPts val="600"/>
              </a:spcAft>
              <a:buFont typeface="+mj-lt"/>
              <a:buAutoNum type="alphaLcParenR"/>
            </a:pPr>
            <a:endParaRPr lang="en-US" sz="1600" dirty="0">
              <a:latin typeface="Helvetica" pitchFamily="2" charset="0"/>
            </a:endParaRPr>
          </a:p>
          <a:p>
            <a:pPr marL="800100" indent="-342900">
              <a:spcAft>
                <a:spcPts val="600"/>
              </a:spcAft>
              <a:buFont typeface="+mj-lt"/>
              <a:buAutoNum type="alphaLcParenR"/>
            </a:pPr>
            <a:r>
              <a:rPr lang="en-US" sz="1600" dirty="0">
                <a:latin typeface="Helvetica" pitchFamily="2" charset="0"/>
              </a:rPr>
              <a:t>Burning plasma: </a:t>
            </a:r>
            <a:r>
              <a:rPr lang="en-US" sz="1600" dirty="0" err="1">
                <a:effectLst/>
                <a:latin typeface="Helvetica" pitchFamily="2" charset="0"/>
              </a:rPr>
              <a:t>T</a:t>
            </a:r>
            <a:r>
              <a:rPr lang="en-US" sz="1600" baseline="-25000" dirty="0" err="1">
                <a:effectLst/>
                <a:latin typeface="Helvetica" pitchFamily="2" charset="0"/>
              </a:rPr>
              <a:t>e</a:t>
            </a:r>
            <a:r>
              <a:rPr lang="en-US" sz="1600" dirty="0">
                <a:effectLst/>
                <a:latin typeface="Helvetica" pitchFamily="2" charset="0"/>
              </a:rPr>
              <a:t>=</a:t>
            </a:r>
            <a:r>
              <a:rPr lang="en-US" sz="1600" dirty="0">
                <a:latin typeface="Helvetica" pitchFamily="2" charset="0"/>
              </a:rPr>
              <a:t>20000 eV</a:t>
            </a:r>
            <a:endParaRPr lang="en-US" sz="1600" dirty="0">
              <a:effectLst/>
              <a:latin typeface="Helvetica" pitchFamily="2" charset="0"/>
            </a:endParaRPr>
          </a:p>
        </p:txBody>
      </p:sp>
      <p:pic>
        <p:nvPicPr>
          <p:cNvPr id="3074" name="Picture 2" descr="Electromagnetic spectrum | Definition, Diagram, &amp; Uses | Britannica">
            <a:extLst>
              <a:ext uri="{FF2B5EF4-FFF2-40B4-BE49-F238E27FC236}">
                <a16:creationId xmlns:a16="http://schemas.microsoft.com/office/drawing/2014/main" id="{719EA2F0-CB99-2AE6-553D-019436585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028970"/>
            <a:ext cx="4570465"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FAC53B-78AB-CAF5-F8F8-CDDAA1BB6DB1}"/>
              </a:ext>
            </a:extLst>
          </p:cNvPr>
          <p:cNvSpPr txBox="1"/>
          <p:nvPr/>
        </p:nvSpPr>
        <p:spPr>
          <a:xfrm>
            <a:off x="6039036" y="4163272"/>
            <a:ext cx="357790" cy="338554"/>
          </a:xfrm>
          <a:prstGeom prst="rect">
            <a:avLst/>
          </a:prstGeom>
          <a:noFill/>
        </p:spPr>
        <p:txBody>
          <a:bodyPr wrap="none" rtlCol="0">
            <a:spAutoFit/>
          </a:bodyPr>
          <a:lstStyle/>
          <a:p>
            <a:pPr algn="ctr"/>
            <a:r>
              <a:rPr lang="en-US" sz="800" dirty="0"/>
              <a:t>700</a:t>
            </a:r>
          </a:p>
          <a:p>
            <a:pPr algn="ctr"/>
            <a:r>
              <a:rPr lang="en-US" sz="800" dirty="0"/>
              <a:t>nm</a:t>
            </a:r>
          </a:p>
        </p:txBody>
      </p:sp>
      <p:sp>
        <p:nvSpPr>
          <p:cNvPr id="10" name="TextBox 9">
            <a:extLst>
              <a:ext uri="{FF2B5EF4-FFF2-40B4-BE49-F238E27FC236}">
                <a16:creationId xmlns:a16="http://schemas.microsoft.com/office/drawing/2014/main" id="{777CFBE0-3A4B-A685-094B-D40850E00CBD}"/>
              </a:ext>
            </a:extLst>
          </p:cNvPr>
          <p:cNvSpPr txBox="1"/>
          <p:nvPr/>
        </p:nvSpPr>
        <p:spPr>
          <a:xfrm>
            <a:off x="6705600" y="4163272"/>
            <a:ext cx="357791" cy="338554"/>
          </a:xfrm>
          <a:prstGeom prst="rect">
            <a:avLst/>
          </a:prstGeom>
          <a:noFill/>
        </p:spPr>
        <p:txBody>
          <a:bodyPr wrap="none" rtlCol="0">
            <a:spAutoFit/>
          </a:bodyPr>
          <a:lstStyle/>
          <a:p>
            <a:pPr algn="ctr"/>
            <a:r>
              <a:rPr lang="en-US" sz="800" dirty="0"/>
              <a:t>400</a:t>
            </a:r>
          </a:p>
          <a:p>
            <a:pPr algn="ctr"/>
            <a:r>
              <a:rPr lang="en-US" sz="800" dirty="0"/>
              <a:t>nm</a:t>
            </a:r>
          </a:p>
        </p:txBody>
      </p:sp>
      <p:sp>
        <p:nvSpPr>
          <p:cNvPr id="11" name="TextBox 10">
            <a:extLst>
              <a:ext uri="{FF2B5EF4-FFF2-40B4-BE49-F238E27FC236}">
                <a16:creationId xmlns:a16="http://schemas.microsoft.com/office/drawing/2014/main" id="{A62D7BF4-E8E2-7807-6309-0B274843CAC8}"/>
              </a:ext>
            </a:extLst>
          </p:cNvPr>
          <p:cNvSpPr txBox="1"/>
          <p:nvPr/>
        </p:nvSpPr>
        <p:spPr>
          <a:xfrm>
            <a:off x="7029272" y="1859950"/>
            <a:ext cx="505267" cy="369332"/>
          </a:xfrm>
          <a:prstGeom prst="rect">
            <a:avLst/>
          </a:prstGeom>
          <a:noFill/>
        </p:spPr>
        <p:txBody>
          <a:bodyPr wrap="none" rtlCol="0">
            <a:spAutoFit/>
          </a:bodyPr>
          <a:lstStyle/>
          <a:p>
            <a:r>
              <a:rPr lang="en-US" dirty="0"/>
              <a:t>UV</a:t>
            </a:r>
          </a:p>
        </p:txBody>
      </p:sp>
      <p:sp>
        <p:nvSpPr>
          <p:cNvPr id="12" name="TextBox 11">
            <a:extLst>
              <a:ext uri="{FF2B5EF4-FFF2-40B4-BE49-F238E27FC236}">
                <a16:creationId xmlns:a16="http://schemas.microsoft.com/office/drawing/2014/main" id="{0159DD12-5EBF-CC69-42BA-1FA87128541F}"/>
              </a:ext>
            </a:extLst>
          </p:cNvPr>
          <p:cNvSpPr txBox="1"/>
          <p:nvPr/>
        </p:nvSpPr>
        <p:spPr>
          <a:xfrm>
            <a:off x="7419972" y="4171307"/>
            <a:ext cx="276228" cy="577081"/>
          </a:xfrm>
          <a:prstGeom prst="rect">
            <a:avLst/>
          </a:prstGeom>
          <a:noFill/>
        </p:spPr>
        <p:txBody>
          <a:bodyPr wrap="square" rtlCol="0">
            <a:spAutoFit/>
          </a:bodyPr>
          <a:lstStyle/>
          <a:p>
            <a:r>
              <a:rPr lang="en-US" sz="1050" dirty="0"/>
              <a:t>SXR</a:t>
            </a:r>
          </a:p>
        </p:txBody>
      </p:sp>
      <p:sp>
        <p:nvSpPr>
          <p:cNvPr id="13" name="TextBox 12">
            <a:extLst>
              <a:ext uri="{FF2B5EF4-FFF2-40B4-BE49-F238E27FC236}">
                <a16:creationId xmlns:a16="http://schemas.microsoft.com/office/drawing/2014/main" id="{4C9BA814-222C-057F-DA17-FBAA0A1694BA}"/>
              </a:ext>
            </a:extLst>
          </p:cNvPr>
          <p:cNvSpPr txBox="1"/>
          <p:nvPr/>
        </p:nvSpPr>
        <p:spPr>
          <a:xfrm>
            <a:off x="8052781" y="4171307"/>
            <a:ext cx="276228" cy="577081"/>
          </a:xfrm>
          <a:prstGeom prst="rect">
            <a:avLst/>
          </a:prstGeom>
          <a:noFill/>
        </p:spPr>
        <p:txBody>
          <a:bodyPr wrap="square" rtlCol="0">
            <a:spAutoFit/>
          </a:bodyPr>
          <a:lstStyle/>
          <a:p>
            <a:r>
              <a:rPr lang="en-US" sz="1050" dirty="0"/>
              <a:t>HXR</a:t>
            </a:r>
          </a:p>
        </p:txBody>
      </p:sp>
      <p:sp>
        <p:nvSpPr>
          <p:cNvPr id="14" name="TextBox 13">
            <a:extLst>
              <a:ext uri="{FF2B5EF4-FFF2-40B4-BE49-F238E27FC236}">
                <a16:creationId xmlns:a16="http://schemas.microsoft.com/office/drawing/2014/main" id="{76CF45DE-0370-845F-2422-E042C091512E}"/>
              </a:ext>
            </a:extLst>
          </p:cNvPr>
          <p:cNvSpPr txBox="1"/>
          <p:nvPr/>
        </p:nvSpPr>
        <p:spPr>
          <a:xfrm>
            <a:off x="8458200" y="1809750"/>
            <a:ext cx="279244" cy="369332"/>
          </a:xfrm>
          <a:prstGeom prst="rect">
            <a:avLst/>
          </a:prstGeom>
          <a:noFill/>
        </p:spPr>
        <p:txBody>
          <a:bodyPr wrap="none" rtlCol="0">
            <a:spAutoFit/>
          </a:bodyPr>
          <a:lstStyle/>
          <a:p>
            <a:r>
              <a:rPr lang="en-US" dirty="0">
                <a:latin typeface="Symbol" pitchFamily="2" charset="2"/>
              </a:rPr>
              <a:t>g</a:t>
            </a:r>
          </a:p>
        </p:txBody>
      </p:sp>
    </p:spTree>
    <p:extLst>
      <p:ext uri="{BB962C8B-B14F-4D97-AF65-F5344CB8AC3E}">
        <p14:creationId xmlns:p14="http://schemas.microsoft.com/office/powerpoint/2010/main" val="3551952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720725"/>
          </a:xfrm>
        </p:spPr>
        <p:txBody>
          <a:bodyPr/>
          <a:lstStyle/>
          <a:p>
            <a:pPr eaLnBrk="1" hangingPunct="1"/>
            <a:r>
              <a:rPr lang="en-US" sz="2800" dirty="0">
                <a:latin typeface="Arial"/>
                <a:cs typeface="Arial"/>
              </a:rPr>
              <a:t>Why is important to measure radiation emitted from tokamak and stellarator fusion-grade plasmas ?</a:t>
            </a:r>
            <a:endParaRPr lang="en-US" altLang="en-US" sz="2800" b="1" dirty="0">
              <a:solidFill>
                <a:srgbClr val="00B050"/>
              </a:solidFill>
              <a:latin typeface="Arial" charset="0"/>
              <a:cs typeface="Arial" charset="0"/>
            </a:endParaRPr>
          </a:p>
        </p:txBody>
      </p:sp>
      <p:sp>
        <p:nvSpPr>
          <p:cNvPr id="13" name="Text Box 4">
            <a:extLst>
              <a:ext uri="{FF2B5EF4-FFF2-40B4-BE49-F238E27FC236}">
                <a16:creationId xmlns:a16="http://schemas.microsoft.com/office/drawing/2014/main" id="{EECE3435-D062-7545-8B61-0F49509DA535}"/>
              </a:ext>
            </a:extLst>
          </p:cNvPr>
          <p:cNvSpPr txBox="1">
            <a:spLocks noChangeArrowheads="1"/>
          </p:cNvSpPr>
          <p:nvPr/>
        </p:nvSpPr>
        <p:spPr bwMode="auto">
          <a:xfrm>
            <a:off x="0" y="742950"/>
            <a:ext cx="9144000" cy="4247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lvl1pPr marL="742950" indent="-742950" eaLnBrk="0" hangingPunct="0">
              <a:defRPr sz="1200" b="1" i="1">
                <a:solidFill>
                  <a:srgbClr val="1822CD"/>
                </a:solidFill>
                <a:latin typeface="Helvetica" charset="0"/>
                <a:ea typeface="ＭＳ Ｐゴシック" charset="0"/>
                <a:cs typeface="ＭＳ Ｐゴシック" charset="0"/>
              </a:defRPr>
            </a:lvl1pPr>
            <a:lvl2pPr marL="1200150" indent="317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marL="460375" indent="-460375" eaLnBrk="1" hangingPunct="1">
              <a:lnSpc>
                <a:spcPct val="90000"/>
              </a:lnSpc>
              <a:buFontTx/>
              <a:buAutoNum type="circleNumDbPlain"/>
            </a:pPr>
            <a:r>
              <a:rPr lang="en-US" sz="2000" i="0" u="sng" dirty="0">
                <a:solidFill>
                  <a:srgbClr val="000000"/>
                </a:solidFill>
                <a:latin typeface="Arial" charset="0"/>
                <a:cs typeface="Times" charset="0"/>
              </a:rPr>
              <a:t>Free info</a:t>
            </a:r>
            <a:r>
              <a:rPr lang="en-US" sz="2000" b="0" i="0" dirty="0">
                <a:solidFill>
                  <a:srgbClr val="000000"/>
                </a:solidFill>
                <a:latin typeface="Arial" charset="0"/>
                <a:cs typeface="Times" charset="0"/>
              </a:rPr>
              <a:t>: A significant fraction of the power delivered to the plasma is lost in the form of radiation [even in an ideal pure H plasma]. </a:t>
            </a:r>
          </a:p>
          <a:p>
            <a:pPr marL="460375" indent="-460375" eaLnBrk="1" hangingPunct="1">
              <a:lnSpc>
                <a:spcPct val="90000"/>
              </a:lnSpc>
              <a:buFontTx/>
              <a:buAutoNum type="circleNumDbPlain"/>
            </a:pPr>
            <a:endParaRPr lang="en-US" sz="2000" b="0" i="0" dirty="0">
              <a:solidFill>
                <a:srgbClr val="000000"/>
              </a:solidFill>
              <a:latin typeface="Arial" charset="0"/>
              <a:cs typeface="Times" charset="0"/>
            </a:endParaRPr>
          </a:p>
          <a:p>
            <a:pPr marL="460375" indent="-460375" eaLnBrk="1" hangingPunct="1">
              <a:lnSpc>
                <a:spcPct val="90000"/>
              </a:lnSpc>
              <a:buFontTx/>
              <a:buAutoNum type="circleNumDbPlain"/>
            </a:pPr>
            <a:r>
              <a:rPr lang="en-US" sz="2000" b="0" i="0" dirty="0">
                <a:solidFill>
                  <a:srgbClr val="000000"/>
                </a:solidFill>
                <a:latin typeface="Arial" charset="0"/>
                <a:cs typeface="Times" charset="0"/>
              </a:rPr>
              <a:t>In real conditions could be as high as 90%.</a:t>
            </a:r>
          </a:p>
          <a:p>
            <a:pPr marL="460375" indent="-460375" eaLnBrk="1" hangingPunct="1">
              <a:lnSpc>
                <a:spcPct val="90000"/>
              </a:lnSpc>
              <a:buFontTx/>
              <a:buAutoNum type="circleNumDbPlain"/>
            </a:pPr>
            <a:endParaRPr lang="en-US" sz="2000" b="0" i="0" dirty="0">
              <a:solidFill>
                <a:srgbClr val="000000"/>
              </a:solidFill>
              <a:latin typeface="Arial" charset="0"/>
              <a:cs typeface="Times" charset="0"/>
            </a:endParaRPr>
          </a:p>
          <a:p>
            <a:pPr marL="460375" indent="-460375" eaLnBrk="1" hangingPunct="1">
              <a:lnSpc>
                <a:spcPct val="90000"/>
              </a:lnSpc>
              <a:buFontTx/>
              <a:buAutoNum type="circleNumDbPlain"/>
            </a:pPr>
            <a:r>
              <a:rPr lang="en-US" sz="2000" b="0" i="0" dirty="0">
                <a:solidFill>
                  <a:srgbClr val="000000"/>
                </a:solidFill>
                <a:latin typeface="Arial" charset="0"/>
                <a:cs typeface="Times" charset="0"/>
              </a:rPr>
              <a:t>X-rays are the most dominant source of radiation from hot plasmas: </a:t>
            </a:r>
            <a:r>
              <a:rPr lang="en-US" sz="2000" b="0" i="0" dirty="0" err="1">
                <a:solidFill>
                  <a:srgbClr val="0000FF"/>
                </a:solidFill>
                <a:latin typeface="Arial" charset="0"/>
                <a:cs typeface="Times" charset="0"/>
              </a:rPr>
              <a:t>h</a:t>
            </a:r>
            <a:r>
              <a:rPr lang="en-US" sz="2000" b="0" i="0" dirty="0" err="1">
                <a:solidFill>
                  <a:srgbClr val="0000FF"/>
                </a:solidFill>
                <a:latin typeface="Symbol" charset="0"/>
                <a:cs typeface="Times" charset="0"/>
              </a:rPr>
              <a:t>n</a:t>
            </a:r>
            <a:r>
              <a:rPr lang="en-US" sz="2000" b="0" i="0" dirty="0" err="1">
                <a:solidFill>
                  <a:srgbClr val="0000FF"/>
                </a:solidFill>
                <a:latin typeface="Arial" charset="0"/>
                <a:cs typeface="Times" charset="0"/>
              </a:rPr>
              <a:t>~</a:t>
            </a:r>
            <a:r>
              <a:rPr lang="en-US" sz="2000" b="0" dirty="0" err="1">
                <a:solidFill>
                  <a:srgbClr val="0000FF"/>
                </a:solidFill>
                <a:latin typeface="Arial" charset="0"/>
                <a:cs typeface="Times" charset="0"/>
              </a:rPr>
              <a:t>T</a:t>
            </a:r>
            <a:r>
              <a:rPr lang="en-US" sz="2000" b="0" baseline="-25000" dirty="0" err="1">
                <a:solidFill>
                  <a:srgbClr val="0000FF"/>
                </a:solidFill>
                <a:latin typeface="Arial" charset="0"/>
                <a:cs typeface="Times" charset="0"/>
              </a:rPr>
              <a:t>e</a:t>
            </a:r>
            <a:r>
              <a:rPr lang="en-US" sz="2000" b="0" i="0" dirty="0">
                <a:solidFill>
                  <a:srgbClr val="000000"/>
                </a:solidFill>
                <a:latin typeface="Arial" charset="0"/>
                <a:cs typeface="Times" charset="0"/>
              </a:rPr>
              <a:t>:</a:t>
            </a:r>
          </a:p>
          <a:p>
            <a:pPr marL="460375" indent="-460375" eaLnBrk="1" hangingPunct="1">
              <a:lnSpc>
                <a:spcPct val="90000"/>
              </a:lnSpc>
            </a:pPr>
            <a:r>
              <a:rPr lang="en-US" sz="2000" b="0" i="0" dirty="0">
                <a:solidFill>
                  <a:srgbClr val="000000"/>
                </a:solidFill>
                <a:latin typeface="Arial" charset="0"/>
                <a:cs typeface="Times" charset="0"/>
              </a:rPr>
              <a:t>         </a:t>
            </a:r>
            <a:r>
              <a:rPr lang="en-US" sz="2000" b="0" i="0" u="sng" dirty="0">
                <a:solidFill>
                  <a:srgbClr val="FF0000"/>
                </a:solidFill>
                <a:latin typeface="Arial" charset="0"/>
                <a:cs typeface="Times" charset="0"/>
              </a:rPr>
              <a:t>Exercise</a:t>
            </a:r>
            <a:r>
              <a:rPr lang="en-US" sz="2000" b="0" i="0" dirty="0">
                <a:solidFill>
                  <a:srgbClr val="000000"/>
                </a:solidFill>
                <a:latin typeface="Arial" charset="0"/>
                <a:cs typeface="Times" charset="0"/>
              </a:rPr>
              <a:t>: For </a:t>
            </a:r>
            <a:r>
              <a:rPr lang="en-US" sz="2000" b="0" i="0" dirty="0">
                <a:solidFill>
                  <a:srgbClr val="0000FF"/>
                </a:solidFill>
                <a:latin typeface="Arial" charset="0"/>
                <a:cs typeface="Times" charset="0"/>
              </a:rPr>
              <a:t>100 eV&lt;</a:t>
            </a:r>
            <a:r>
              <a:rPr lang="en-US" sz="2000" b="0" dirty="0" err="1">
                <a:solidFill>
                  <a:srgbClr val="0000FF"/>
                </a:solidFill>
                <a:latin typeface="Arial" charset="0"/>
                <a:cs typeface="Times" charset="0"/>
              </a:rPr>
              <a:t>T</a:t>
            </a:r>
            <a:r>
              <a:rPr lang="en-US" sz="2000" b="0" baseline="-25000" dirty="0" err="1">
                <a:solidFill>
                  <a:srgbClr val="0000FF"/>
                </a:solidFill>
                <a:latin typeface="Arial" charset="0"/>
                <a:cs typeface="Times" charset="0"/>
              </a:rPr>
              <a:t>e</a:t>
            </a:r>
            <a:r>
              <a:rPr lang="en-US" sz="2000" b="0" i="0" dirty="0">
                <a:solidFill>
                  <a:srgbClr val="0000FF"/>
                </a:solidFill>
                <a:latin typeface="Arial" charset="0"/>
                <a:cs typeface="Times" charset="0"/>
              </a:rPr>
              <a:t>&lt;20 keV</a:t>
            </a:r>
            <a:r>
              <a:rPr lang="en-US" sz="2000" b="0" i="0" dirty="0">
                <a:solidFill>
                  <a:srgbClr val="3333CC"/>
                </a:solidFill>
                <a:latin typeface="Arial" charset="0"/>
                <a:cs typeface="Times" charset="0"/>
              </a:rPr>
              <a:t> </a:t>
            </a:r>
            <a:r>
              <a:rPr lang="en-US" sz="2000" b="0" i="0" dirty="0">
                <a:solidFill>
                  <a:srgbClr val="000000"/>
                </a:solidFill>
                <a:latin typeface="Arial" charset="0"/>
                <a:cs typeface="Times" charset="0"/>
              </a:rPr>
              <a:t>⇒ </a:t>
            </a:r>
            <a:r>
              <a:rPr lang="en-US" sz="2000" b="0" i="0" dirty="0">
                <a:solidFill>
                  <a:srgbClr val="0000FF"/>
                </a:solidFill>
                <a:latin typeface="Arial" charset="0"/>
                <a:cs typeface="Times" charset="0"/>
              </a:rPr>
              <a:t>0.5&lt;</a:t>
            </a:r>
            <a:r>
              <a:rPr lang="en-US" sz="2000" b="0" dirty="0">
                <a:solidFill>
                  <a:srgbClr val="0000FF"/>
                </a:solidFill>
                <a:latin typeface="Symbol" charset="0"/>
                <a:cs typeface="Times" charset="0"/>
              </a:rPr>
              <a:t>l</a:t>
            </a:r>
            <a:r>
              <a:rPr lang="en-US" sz="2000" b="0" i="0" dirty="0">
                <a:solidFill>
                  <a:srgbClr val="0000FF"/>
                </a:solidFill>
                <a:latin typeface="Arial" charset="0"/>
                <a:cs typeface="Times" charset="0"/>
              </a:rPr>
              <a:t>&lt;130 </a:t>
            </a:r>
            <a:r>
              <a:rPr lang="en-US" sz="2000" b="0" i="0" dirty="0" err="1">
                <a:solidFill>
                  <a:srgbClr val="0000FF"/>
                </a:solidFill>
                <a:latin typeface="Arial" charset="0"/>
                <a:cs typeface="Times" charset="0"/>
              </a:rPr>
              <a:t>Å</a:t>
            </a:r>
            <a:r>
              <a:rPr lang="en-US" sz="2000" b="0" i="0" dirty="0">
                <a:solidFill>
                  <a:srgbClr val="0000FF"/>
                </a:solidFill>
                <a:latin typeface="Arial" charset="0"/>
                <a:cs typeface="Times" charset="0"/>
              </a:rPr>
              <a:t> </a:t>
            </a:r>
            <a:r>
              <a:rPr lang="en-US" sz="2000" b="0" i="0" dirty="0">
                <a:solidFill>
                  <a:srgbClr val="000000"/>
                </a:solidFill>
                <a:cs typeface="Times" charset="0"/>
              </a:rPr>
              <a:t>⇒ </a:t>
            </a:r>
            <a:r>
              <a:rPr lang="en-US" sz="2000" b="0" i="0" u="sng" dirty="0">
                <a:solidFill>
                  <a:srgbClr val="FF0000"/>
                </a:solidFill>
                <a:cs typeface="Times" charset="0"/>
              </a:rPr>
              <a:t>X-rays!</a:t>
            </a:r>
            <a:endParaRPr lang="en-US" sz="2000" b="0" i="0" u="sng" dirty="0">
              <a:solidFill>
                <a:srgbClr val="FF0000"/>
              </a:solidFill>
              <a:latin typeface="Arial" charset="0"/>
              <a:cs typeface="Times" charset="0"/>
            </a:endParaRPr>
          </a:p>
          <a:p>
            <a:pPr marL="460375" indent="-460375" eaLnBrk="1" hangingPunct="1">
              <a:lnSpc>
                <a:spcPct val="90000"/>
              </a:lnSpc>
              <a:buFontTx/>
              <a:buAutoNum type="circleNumDbPlain" startAt="2"/>
            </a:pPr>
            <a:endParaRPr lang="en-US" sz="2000" b="0" i="0" dirty="0">
              <a:solidFill>
                <a:srgbClr val="000000"/>
              </a:solidFill>
              <a:latin typeface="Arial" charset="0"/>
              <a:cs typeface="Times" charset="0"/>
            </a:endParaRPr>
          </a:p>
          <a:p>
            <a:pPr marL="460375" indent="-460375" eaLnBrk="1" hangingPunct="1">
              <a:lnSpc>
                <a:spcPct val="90000"/>
              </a:lnSpc>
              <a:buFont typeface="+mj-ea"/>
              <a:buAutoNum type="circleNumDbPlain" startAt="4"/>
            </a:pPr>
            <a:r>
              <a:rPr lang="en-US" sz="2000" b="0" i="0" dirty="0">
                <a:solidFill>
                  <a:srgbClr val="000000"/>
                </a:solidFill>
                <a:latin typeface="Arial" charset="0"/>
                <a:cs typeface="Times" charset="0"/>
              </a:rPr>
              <a:t>Measurement of power losses in the x-ray range enable the characterization of parameters such as, </a:t>
            </a:r>
            <a:r>
              <a:rPr lang="en-US" sz="2000" b="0" i="0" dirty="0">
                <a:solidFill>
                  <a:srgbClr val="0000FF"/>
                </a:solidFill>
                <a:latin typeface="Arial" charset="0"/>
                <a:cs typeface="Times" charset="0"/>
              </a:rPr>
              <a:t>n</a:t>
            </a:r>
            <a:r>
              <a:rPr lang="en-US" sz="2000" b="0" i="0" baseline="-25000" dirty="0">
                <a:solidFill>
                  <a:srgbClr val="0000FF"/>
                </a:solidFill>
                <a:latin typeface="Arial" charset="0"/>
                <a:cs typeface="Times" charset="0"/>
              </a:rPr>
              <a:t>e</a:t>
            </a:r>
            <a:r>
              <a:rPr lang="en-US" sz="2000" b="0" i="0" dirty="0">
                <a:solidFill>
                  <a:srgbClr val="000000"/>
                </a:solidFill>
                <a:latin typeface="Arial" charset="0"/>
                <a:cs typeface="Times" charset="0"/>
              </a:rPr>
              <a:t>, </a:t>
            </a:r>
            <a:r>
              <a:rPr lang="en-US" sz="2000" b="0" i="0" dirty="0" err="1">
                <a:solidFill>
                  <a:srgbClr val="0000FF"/>
                </a:solidFill>
                <a:latin typeface="Arial" charset="0"/>
                <a:cs typeface="Times" charset="0"/>
              </a:rPr>
              <a:t>n</a:t>
            </a:r>
            <a:r>
              <a:rPr lang="en-US" sz="2000" b="0" i="0" baseline="-25000" dirty="0" err="1">
                <a:solidFill>
                  <a:srgbClr val="0000FF"/>
                </a:solidFill>
                <a:latin typeface="Arial" charset="0"/>
                <a:cs typeface="Times" charset="0"/>
              </a:rPr>
              <a:t>Z</a:t>
            </a:r>
            <a:r>
              <a:rPr lang="en-US" sz="2000" b="0" i="0" dirty="0">
                <a:solidFill>
                  <a:srgbClr val="000000"/>
                </a:solidFill>
                <a:latin typeface="Arial" charset="0"/>
                <a:cs typeface="Times" charset="0"/>
              </a:rPr>
              <a:t>, </a:t>
            </a:r>
            <a:r>
              <a:rPr lang="en-US" sz="2000" b="0" i="0" dirty="0" err="1">
                <a:solidFill>
                  <a:srgbClr val="0000FF"/>
                </a:solidFill>
                <a:latin typeface="Arial" charset="0"/>
                <a:cs typeface="Times" charset="0"/>
              </a:rPr>
              <a:t>T</a:t>
            </a:r>
            <a:r>
              <a:rPr lang="en-US" sz="2000" b="0" i="0" baseline="-25000" dirty="0" err="1">
                <a:solidFill>
                  <a:srgbClr val="0000FF"/>
                </a:solidFill>
                <a:latin typeface="Arial" charset="0"/>
                <a:cs typeface="Times" charset="0"/>
              </a:rPr>
              <a:t>e</a:t>
            </a:r>
            <a:r>
              <a:rPr lang="en-US" sz="2000" b="0" i="0" dirty="0">
                <a:solidFill>
                  <a:srgbClr val="000000"/>
                </a:solidFill>
                <a:latin typeface="Arial" charset="0"/>
                <a:cs typeface="Times" charset="0"/>
              </a:rPr>
              <a:t>, </a:t>
            </a:r>
            <a:r>
              <a:rPr lang="en-US" sz="2000" b="0" i="0" dirty="0">
                <a:solidFill>
                  <a:srgbClr val="3333CC"/>
                </a:solidFill>
                <a:latin typeface="Arial" charset="0"/>
                <a:cs typeface="Times" charset="0"/>
              </a:rPr>
              <a:t>T</a:t>
            </a:r>
            <a:r>
              <a:rPr lang="en-US" sz="2000" b="0" i="0" baseline="-25000" dirty="0">
                <a:solidFill>
                  <a:srgbClr val="3333CC"/>
                </a:solidFill>
                <a:latin typeface="Arial" charset="0"/>
                <a:cs typeface="Times" charset="0"/>
              </a:rPr>
              <a:t>i</a:t>
            </a:r>
            <a:r>
              <a:rPr lang="en-US" sz="2000" b="0" i="0" dirty="0">
                <a:solidFill>
                  <a:srgbClr val="000000"/>
                </a:solidFill>
                <a:latin typeface="Arial" charset="0"/>
                <a:cs typeface="Times" charset="0"/>
              </a:rPr>
              <a:t>, </a:t>
            </a:r>
            <a:r>
              <a:rPr lang="en-US" sz="2000" b="0" i="0" dirty="0" err="1">
                <a:solidFill>
                  <a:srgbClr val="0000FF"/>
                </a:solidFill>
                <a:latin typeface="Arial" charset="0"/>
                <a:cs typeface="Times" charset="0"/>
              </a:rPr>
              <a:t>v</a:t>
            </a:r>
            <a:r>
              <a:rPr lang="en-US" sz="2000" b="0" i="0" baseline="-25000" dirty="0" err="1">
                <a:solidFill>
                  <a:srgbClr val="0000FF"/>
                </a:solidFill>
                <a:latin typeface="Symbol" charset="0"/>
                <a:cs typeface="Times" charset="0"/>
              </a:rPr>
              <a:t>f</a:t>
            </a:r>
            <a:r>
              <a:rPr lang="en-US" sz="2000" b="0" i="0" dirty="0">
                <a:solidFill>
                  <a:srgbClr val="000000"/>
                </a:solidFill>
                <a:latin typeface="Arial" charset="0"/>
                <a:cs typeface="Times" charset="0"/>
              </a:rPr>
              <a:t>, </a:t>
            </a:r>
            <a:r>
              <a:rPr lang="en-US" sz="2000" b="0" i="0" dirty="0" err="1">
                <a:solidFill>
                  <a:srgbClr val="0000FF"/>
                </a:solidFill>
                <a:latin typeface="Arial" charset="0"/>
                <a:cs typeface="Times" charset="0"/>
              </a:rPr>
              <a:t>v</a:t>
            </a:r>
            <a:r>
              <a:rPr lang="en-US" sz="2000" b="0" i="0" baseline="-25000" dirty="0" err="1">
                <a:solidFill>
                  <a:srgbClr val="0000FF"/>
                </a:solidFill>
                <a:latin typeface="Symbol" charset="0"/>
                <a:cs typeface="Times" charset="0"/>
              </a:rPr>
              <a:t>q</a:t>
            </a:r>
            <a:r>
              <a:rPr lang="en-US" sz="2000" b="0" i="0" dirty="0">
                <a:solidFill>
                  <a:srgbClr val="000000"/>
                </a:solidFill>
                <a:latin typeface="Arial" charset="0"/>
                <a:cs typeface="Times" charset="0"/>
              </a:rPr>
              <a:t>, to be used in describing/studying:</a:t>
            </a:r>
          </a:p>
          <a:p>
            <a:pPr lvl="1" eaLnBrk="1" hangingPunct="1">
              <a:lnSpc>
                <a:spcPct val="90000"/>
              </a:lnSpc>
              <a:buFont typeface="Arial" charset="0"/>
              <a:buAutoNum type="alphaLcParenR"/>
            </a:pPr>
            <a:r>
              <a:rPr lang="en-US" sz="1800" b="0" i="0" dirty="0">
                <a:solidFill>
                  <a:srgbClr val="FF0000"/>
                </a:solidFill>
                <a:latin typeface="Arial" charset="0"/>
                <a:cs typeface="Times" charset="0"/>
              </a:rPr>
              <a:t> MHD and </a:t>
            </a:r>
            <a:r>
              <a:rPr lang="en-US" sz="1800" b="0" i="0" dirty="0" err="1">
                <a:solidFill>
                  <a:srgbClr val="FF0000"/>
                </a:solidFill>
                <a:latin typeface="Arial" charset="0"/>
                <a:cs typeface="Times" charset="0"/>
              </a:rPr>
              <a:t>reconection</a:t>
            </a:r>
            <a:r>
              <a:rPr lang="en-US" sz="1800" b="0" i="0" dirty="0">
                <a:solidFill>
                  <a:srgbClr val="FF0000"/>
                </a:solidFill>
                <a:latin typeface="Arial" charset="0"/>
                <a:cs typeface="Times" charset="0"/>
              </a:rPr>
              <a:t> events (from hot core to cold edge).</a:t>
            </a:r>
          </a:p>
          <a:p>
            <a:pPr lvl="1" eaLnBrk="1" hangingPunct="1">
              <a:lnSpc>
                <a:spcPct val="90000"/>
              </a:lnSpc>
              <a:buFont typeface="Arial" charset="0"/>
              <a:buAutoNum type="alphaLcParenR"/>
            </a:pPr>
            <a:r>
              <a:rPr lang="en-US" sz="1800" b="0" i="0" dirty="0">
                <a:solidFill>
                  <a:srgbClr val="FF0000"/>
                </a:solidFill>
                <a:latin typeface="Arial" charset="0"/>
                <a:cs typeface="Times" charset="0"/>
              </a:rPr>
              <a:t> Transport coefficients (e.g. diffusivity and pinch velocity).</a:t>
            </a:r>
          </a:p>
          <a:p>
            <a:pPr lvl="1" eaLnBrk="1" hangingPunct="1">
              <a:lnSpc>
                <a:spcPct val="90000"/>
              </a:lnSpc>
              <a:buFont typeface="Arial" charset="0"/>
              <a:buAutoNum type="alphaLcParenR"/>
            </a:pPr>
            <a:r>
              <a:rPr lang="en-US" sz="1800" b="0" i="0" dirty="0">
                <a:solidFill>
                  <a:srgbClr val="FF0000"/>
                </a:solidFill>
                <a:latin typeface="Arial" charset="0"/>
                <a:cs typeface="Times" charset="0"/>
              </a:rPr>
              <a:t> Radial electric field (</a:t>
            </a:r>
            <a:r>
              <a:rPr lang="en-US" sz="1800" b="0" i="0" dirty="0" err="1">
                <a:solidFill>
                  <a:srgbClr val="FF0000"/>
                </a:solidFill>
                <a:latin typeface="Arial" charset="0"/>
                <a:cs typeface="Times" charset="0"/>
              </a:rPr>
              <a:t>E</a:t>
            </a:r>
            <a:r>
              <a:rPr lang="en-US" sz="1800" b="0" i="0" baseline="-25000" dirty="0" err="1">
                <a:solidFill>
                  <a:srgbClr val="FF0000"/>
                </a:solidFill>
                <a:latin typeface="Arial" charset="0"/>
                <a:cs typeface="Times" charset="0"/>
              </a:rPr>
              <a:t>r</a:t>
            </a:r>
            <a:r>
              <a:rPr lang="en-US" sz="1800" b="0" i="0" dirty="0">
                <a:solidFill>
                  <a:srgbClr val="FF0000"/>
                </a:solidFill>
                <a:latin typeface="Arial" charset="0"/>
                <a:cs typeface="Times" charset="0"/>
              </a:rPr>
              <a:t>)</a:t>
            </a:r>
          </a:p>
          <a:p>
            <a:pPr lvl="1" eaLnBrk="1" hangingPunct="1">
              <a:lnSpc>
                <a:spcPct val="90000"/>
              </a:lnSpc>
              <a:buFont typeface="Arial" charset="0"/>
              <a:buAutoNum type="alphaLcParenR"/>
            </a:pPr>
            <a:r>
              <a:rPr lang="en-US" sz="1800" b="0" i="0" dirty="0">
                <a:solidFill>
                  <a:srgbClr val="FF0000"/>
                </a:solidFill>
                <a:latin typeface="Arial" charset="0"/>
                <a:cs typeface="Times" charset="0"/>
              </a:rPr>
              <a:t> Magnetic flux-surface reconstructions:  </a:t>
            </a:r>
            <a:r>
              <a:rPr lang="en-US" sz="1800" b="0" i="0" dirty="0" err="1">
                <a:solidFill>
                  <a:srgbClr val="FF0000"/>
                </a:solidFill>
                <a:latin typeface="Arial" charset="0"/>
                <a:cs typeface="Times" charset="0"/>
              </a:rPr>
              <a:t>T</a:t>
            </a:r>
            <a:r>
              <a:rPr lang="en-US" sz="1800" b="0" i="0" baseline="-25000" dirty="0" err="1">
                <a:solidFill>
                  <a:srgbClr val="FF0000"/>
                </a:solidFill>
                <a:latin typeface="Arial" charset="0"/>
                <a:cs typeface="Times" charset="0"/>
              </a:rPr>
              <a:t>e</a:t>
            </a:r>
            <a:r>
              <a:rPr lang="en-US" sz="1800" b="0" i="0" dirty="0">
                <a:solidFill>
                  <a:srgbClr val="FF0000"/>
                </a:solidFill>
                <a:latin typeface="Arial" charset="0"/>
                <a:cs typeface="Times" charset="0"/>
              </a:rPr>
              <a:t>(</a:t>
            </a:r>
            <a:r>
              <a:rPr lang="en-US" sz="1800" b="0" i="0" dirty="0">
                <a:solidFill>
                  <a:srgbClr val="FF0000"/>
                </a:solidFill>
                <a:latin typeface="Symbol" charset="2"/>
                <a:cs typeface="Symbol" charset="2"/>
              </a:rPr>
              <a:t>y</a:t>
            </a:r>
            <a:r>
              <a:rPr lang="en-US" sz="1800" b="0" i="0" dirty="0">
                <a:solidFill>
                  <a:srgbClr val="FF0000"/>
                </a:solidFill>
                <a:latin typeface="Arial" charset="0"/>
                <a:cs typeface="Times" charset="0"/>
              </a:rPr>
              <a:t>)</a:t>
            </a:r>
            <a:r>
              <a:rPr lang="en-US" sz="1800" b="0" i="0" dirty="0">
                <a:solidFill>
                  <a:srgbClr val="FF0000"/>
                </a:solidFill>
                <a:cs typeface="Times" charset="0"/>
              </a:rPr>
              <a:t>⇒ J and q</a:t>
            </a:r>
            <a:endParaRPr lang="en-US" sz="1800" b="0" i="0" dirty="0">
              <a:solidFill>
                <a:srgbClr val="FF0000"/>
              </a:solidFill>
              <a:latin typeface="Arial" charset="0"/>
              <a:cs typeface="Times" charset="0"/>
            </a:endParaRPr>
          </a:p>
        </p:txBody>
      </p:sp>
    </p:spTree>
    <p:extLst>
      <p:ext uri="{BB962C8B-B14F-4D97-AF65-F5344CB8AC3E}">
        <p14:creationId xmlns:p14="http://schemas.microsoft.com/office/powerpoint/2010/main" val="275492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720725"/>
          </a:xfrm>
        </p:spPr>
        <p:txBody>
          <a:bodyPr/>
          <a:lstStyle/>
          <a:p>
            <a:pPr eaLnBrk="1" hangingPunct="1"/>
            <a:r>
              <a:rPr lang="en-US" sz="2800" u="sng" dirty="0">
                <a:latin typeface="Arial"/>
                <a:ea typeface="ＭＳ Ｐゴシック" charset="-128"/>
                <a:cs typeface="Arial"/>
              </a:rPr>
              <a:t>Main radiation mechanisms</a:t>
            </a:r>
            <a:r>
              <a:rPr lang="en-US" sz="2800" dirty="0">
                <a:latin typeface="Arial"/>
                <a:ea typeface="ＭＳ Ｐゴシック" charset="-128"/>
                <a:cs typeface="Arial"/>
              </a:rPr>
              <a:t>: Bremsstrahlung (ff), radiative recombination (fb) &amp; line-emission (bb)</a:t>
            </a:r>
            <a:endParaRPr lang="en-US" altLang="en-US" sz="2800" b="1" dirty="0">
              <a:solidFill>
                <a:srgbClr val="00B050"/>
              </a:solidFill>
              <a:latin typeface="Arial" charset="0"/>
              <a:cs typeface="Arial" charset="0"/>
            </a:endParaRPr>
          </a:p>
        </p:txBody>
      </p:sp>
      <p:pic>
        <p:nvPicPr>
          <p:cNvPr id="9" name="Picture 8">
            <a:extLst>
              <a:ext uri="{FF2B5EF4-FFF2-40B4-BE49-F238E27FC236}">
                <a16:creationId xmlns:a16="http://schemas.microsoft.com/office/drawing/2014/main" id="{FAFA21B3-290A-C74E-8247-7E7C44C86210}"/>
              </a:ext>
            </a:extLst>
          </p:cNvPr>
          <p:cNvPicPr>
            <a:picLocks noChangeAspect="1"/>
          </p:cNvPicPr>
          <p:nvPr/>
        </p:nvPicPr>
        <p:blipFill>
          <a:blip r:embed="rId2"/>
          <a:stretch>
            <a:fillRect/>
          </a:stretch>
        </p:blipFill>
        <p:spPr>
          <a:xfrm>
            <a:off x="1219200" y="754227"/>
            <a:ext cx="6705600" cy="4116627"/>
          </a:xfrm>
          <a:prstGeom prst="rect">
            <a:avLst/>
          </a:prstGeom>
        </p:spPr>
      </p:pic>
    </p:spTree>
    <p:extLst>
      <p:ext uri="{BB962C8B-B14F-4D97-AF65-F5344CB8AC3E}">
        <p14:creationId xmlns:p14="http://schemas.microsoft.com/office/powerpoint/2010/main" val="3041764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720725"/>
          </a:xfrm>
        </p:spPr>
        <p:txBody>
          <a:bodyPr/>
          <a:lstStyle/>
          <a:p>
            <a:pPr eaLnBrk="1" hangingPunct="1"/>
            <a:r>
              <a:rPr lang="en-US" sz="2800" dirty="0">
                <a:latin typeface="Arial"/>
                <a:ea typeface="ＭＳ Ｐゴシック" charset="-128"/>
                <a:cs typeface="Arial"/>
              </a:rPr>
              <a:t>Coronal equilibrium (ionization charge balance)</a:t>
            </a:r>
            <a:endParaRPr lang="en-US" altLang="en-US" sz="2800" b="1" dirty="0">
              <a:solidFill>
                <a:srgbClr val="00B050"/>
              </a:solidFill>
              <a:latin typeface="Arial" charset="0"/>
              <a:cs typeface="Arial" charset="0"/>
            </a:endParaRPr>
          </a:p>
        </p:txBody>
      </p:sp>
      <p:sp>
        <p:nvSpPr>
          <p:cNvPr id="33" name="TextBox 32">
            <a:extLst>
              <a:ext uri="{FF2B5EF4-FFF2-40B4-BE49-F238E27FC236}">
                <a16:creationId xmlns:a16="http://schemas.microsoft.com/office/drawing/2014/main" id="{7FCAEDEF-AA89-894D-922C-DD4C5FF0CE30}"/>
              </a:ext>
            </a:extLst>
          </p:cNvPr>
          <p:cNvSpPr txBox="1"/>
          <p:nvPr/>
        </p:nvSpPr>
        <p:spPr>
          <a:xfrm>
            <a:off x="76200" y="742950"/>
            <a:ext cx="9067800" cy="1107996"/>
          </a:xfrm>
          <a:prstGeom prst="rect">
            <a:avLst/>
          </a:prstGeom>
          <a:noFill/>
        </p:spPr>
        <p:txBody>
          <a:bodyPr wrap="square" rtlCol="0">
            <a:spAutoFit/>
          </a:bodyPr>
          <a:lstStyle/>
          <a:p>
            <a:pPr marL="231775" indent="-231775">
              <a:buFont typeface="Arial"/>
              <a:buChar char="•"/>
            </a:pPr>
            <a:r>
              <a:rPr lang="en-US" sz="2200" dirty="0"/>
              <a:t>Commonly used in fusion plasmas and in the solar corona</a:t>
            </a:r>
          </a:p>
          <a:p>
            <a:pPr marL="231775" indent="-231775">
              <a:buFont typeface="Arial"/>
              <a:buChar char="•"/>
            </a:pPr>
            <a:r>
              <a:rPr lang="en-US" sz="2200" dirty="0"/>
              <a:t>Assumes three body-recombination rate is small</a:t>
            </a:r>
          </a:p>
          <a:p>
            <a:pPr marL="231775" indent="-231775">
              <a:buFont typeface="Arial"/>
              <a:buChar char="•"/>
            </a:pPr>
            <a:r>
              <a:rPr lang="en-US" sz="2200" dirty="0"/>
              <a:t>Balance between electron-impact ionization &amp; radiative recombination</a:t>
            </a:r>
          </a:p>
        </p:txBody>
      </p:sp>
      <p:pic>
        <p:nvPicPr>
          <p:cNvPr id="34" name="Picture 33">
            <a:extLst>
              <a:ext uri="{FF2B5EF4-FFF2-40B4-BE49-F238E27FC236}">
                <a16:creationId xmlns:a16="http://schemas.microsoft.com/office/drawing/2014/main" id="{A13D9851-4449-9E4D-86F7-5CFE21F221D2}"/>
              </a:ext>
            </a:extLst>
          </p:cNvPr>
          <p:cNvPicPr>
            <a:picLocks noChangeAspect="1"/>
          </p:cNvPicPr>
          <p:nvPr/>
        </p:nvPicPr>
        <p:blipFill>
          <a:blip r:embed="rId2"/>
          <a:stretch>
            <a:fillRect/>
          </a:stretch>
        </p:blipFill>
        <p:spPr>
          <a:xfrm>
            <a:off x="990600" y="1921718"/>
            <a:ext cx="7162800" cy="950168"/>
          </a:xfrm>
          <a:prstGeom prst="rect">
            <a:avLst/>
          </a:prstGeom>
        </p:spPr>
      </p:pic>
      <p:sp>
        <p:nvSpPr>
          <p:cNvPr id="35" name="Rectangle 34">
            <a:extLst>
              <a:ext uri="{FF2B5EF4-FFF2-40B4-BE49-F238E27FC236}">
                <a16:creationId xmlns:a16="http://schemas.microsoft.com/office/drawing/2014/main" id="{854053D7-E90A-5C42-A703-659878297A23}"/>
              </a:ext>
            </a:extLst>
          </p:cNvPr>
          <p:cNvSpPr/>
          <p:nvPr/>
        </p:nvSpPr>
        <p:spPr>
          <a:xfrm>
            <a:off x="0" y="4226064"/>
            <a:ext cx="9144000" cy="707886"/>
          </a:xfrm>
          <a:prstGeom prst="rect">
            <a:avLst/>
          </a:prstGeom>
        </p:spPr>
        <p:txBody>
          <a:bodyPr wrap="square">
            <a:spAutoFit/>
          </a:bodyPr>
          <a:lstStyle/>
          <a:p>
            <a:pPr marL="457200" indent="-457200" algn="ctr">
              <a:buFont typeface="Arial"/>
              <a:buChar char="•"/>
            </a:pPr>
            <a:r>
              <a:rPr lang="en-US" sz="2000" u="sng" dirty="0"/>
              <a:t>Result</a:t>
            </a:r>
            <a:r>
              <a:rPr lang="en-US" sz="2000" dirty="0"/>
              <a:t>: Ionization degree is independent of density and increases with </a:t>
            </a:r>
            <a:r>
              <a:rPr lang="en-US" sz="2000" dirty="0" err="1"/>
              <a:t>T</a:t>
            </a:r>
            <a:r>
              <a:rPr lang="en-US" sz="2000" baseline="-25000" dirty="0" err="1"/>
              <a:t>e</a:t>
            </a:r>
            <a:endParaRPr lang="en-US" sz="2000" baseline="-25000" dirty="0"/>
          </a:p>
          <a:p>
            <a:pPr marL="457200" indent="-457200" algn="ctr">
              <a:buFont typeface="Arial"/>
              <a:buChar char="•"/>
            </a:pPr>
            <a:r>
              <a:rPr lang="en-US" sz="2000" dirty="0"/>
              <a:t>Low-Z ions (Be, B, C) are often fully stripped</a:t>
            </a:r>
          </a:p>
        </p:txBody>
      </p:sp>
      <p:pic>
        <p:nvPicPr>
          <p:cNvPr id="36" name="Picture 35">
            <a:extLst>
              <a:ext uri="{FF2B5EF4-FFF2-40B4-BE49-F238E27FC236}">
                <a16:creationId xmlns:a16="http://schemas.microsoft.com/office/drawing/2014/main" id="{43C0E543-4931-8F4B-95FC-7B77DDFEDD5B}"/>
              </a:ext>
            </a:extLst>
          </p:cNvPr>
          <p:cNvPicPr>
            <a:picLocks noChangeAspect="1"/>
          </p:cNvPicPr>
          <p:nvPr/>
        </p:nvPicPr>
        <p:blipFill>
          <a:blip r:embed="rId3"/>
          <a:stretch>
            <a:fillRect/>
          </a:stretch>
        </p:blipFill>
        <p:spPr>
          <a:xfrm>
            <a:off x="2628900" y="3142447"/>
            <a:ext cx="3886200" cy="800903"/>
          </a:xfrm>
          <a:prstGeom prst="rect">
            <a:avLst/>
          </a:prstGeom>
        </p:spPr>
      </p:pic>
    </p:spTree>
    <p:extLst>
      <p:ext uri="{BB962C8B-B14F-4D97-AF65-F5344CB8AC3E}">
        <p14:creationId xmlns:p14="http://schemas.microsoft.com/office/powerpoint/2010/main" val="3317369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720725"/>
          </a:xfrm>
        </p:spPr>
        <p:txBody>
          <a:bodyPr/>
          <a:lstStyle/>
          <a:p>
            <a:pPr eaLnBrk="1" hangingPunct="1"/>
            <a:r>
              <a:rPr lang="en-US" sz="2800" dirty="0"/>
              <a:t>Fractional abundance calculations (</a:t>
            </a:r>
            <a:r>
              <a:rPr lang="en-US" sz="2800" dirty="0" err="1"/>
              <a:t>n</a:t>
            </a:r>
            <a:r>
              <a:rPr lang="en-US" sz="2800" baseline="-25000" dirty="0" err="1"/>
              <a:t>ij</a:t>
            </a:r>
            <a:r>
              <a:rPr lang="en-US" sz="2800" dirty="0"/>
              <a:t>/</a:t>
            </a:r>
            <a:r>
              <a:rPr lang="en-US" sz="2800" dirty="0" err="1"/>
              <a:t>n</a:t>
            </a:r>
            <a:r>
              <a:rPr lang="en-US" sz="2800" baseline="-25000" dirty="0" err="1"/>
              <a:t>i</a:t>
            </a:r>
            <a:r>
              <a:rPr lang="en-US" sz="2800" dirty="0"/>
              <a:t>) depend only on the local electron temperature </a:t>
            </a:r>
            <a:r>
              <a:rPr lang="en-US" sz="2000" dirty="0"/>
              <a:t>(issues with nomenclatures ???)</a:t>
            </a:r>
            <a:endParaRPr lang="en-US" altLang="en-US" sz="2800" b="1" dirty="0">
              <a:solidFill>
                <a:srgbClr val="00B050"/>
              </a:solidFill>
              <a:latin typeface="Arial" charset="0"/>
              <a:cs typeface="Arial" charset="0"/>
            </a:endParaRPr>
          </a:p>
        </p:txBody>
      </p:sp>
      <p:pic>
        <p:nvPicPr>
          <p:cNvPr id="7" name="Picture 6" descr="Ar_Ca_fractional_abundance.png">
            <a:extLst>
              <a:ext uri="{FF2B5EF4-FFF2-40B4-BE49-F238E27FC236}">
                <a16:creationId xmlns:a16="http://schemas.microsoft.com/office/drawing/2014/main" id="{79C181D5-9485-E94C-8CD1-28A3C7C74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819150"/>
            <a:ext cx="7315200" cy="4069507"/>
          </a:xfrm>
          <a:prstGeom prst="rect">
            <a:avLst/>
          </a:prstGeom>
        </p:spPr>
      </p:pic>
      <p:sp>
        <p:nvSpPr>
          <p:cNvPr id="8" name="TextBox 7">
            <a:extLst>
              <a:ext uri="{FF2B5EF4-FFF2-40B4-BE49-F238E27FC236}">
                <a16:creationId xmlns:a16="http://schemas.microsoft.com/office/drawing/2014/main" id="{A8CA6D39-26E2-9F4C-994A-83658AA9FB1D}"/>
              </a:ext>
            </a:extLst>
          </p:cNvPr>
          <p:cNvSpPr txBox="1"/>
          <p:nvPr/>
        </p:nvSpPr>
        <p:spPr>
          <a:xfrm>
            <a:off x="4419600" y="1695945"/>
            <a:ext cx="1005879" cy="646331"/>
          </a:xfrm>
          <a:prstGeom prst="rect">
            <a:avLst/>
          </a:prstGeom>
          <a:noFill/>
        </p:spPr>
        <p:txBody>
          <a:bodyPr wrap="none" rtlCol="0">
            <a:spAutoFit/>
          </a:bodyPr>
          <a:lstStyle/>
          <a:p>
            <a:pPr algn="r"/>
            <a:r>
              <a:rPr lang="en-US" dirty="0"/>
              <a:t>Fully</a:t>
            </a:r>
          </a:p>
          <a:p>
            <a:pPr algn="r"/>
            <a:r>
              <a:rPr lang="en-US" dirty="0"/>
              <a:t>stripped</a:t>
            </a:r>
          </a:p>
        </p:txBody>
      </p:sp>
      <p:sp>
        <p:nvSpPr>
          <p:cNvPr id="9" name="TextBox 8">
            <a:extLst>
              <a:ext uri="{FF2B5EF4-FFF2-40B4-BE49-F238E27FC236}">
                <a16:creationId xmlns:a16="http://schemas.microsoft.com/office/drawing/2014/main" id="{F28A658D-F13D-524D-B89B-A18CBA47D371}"/>
              </a:ext>
            </a:extLst>
          </p:cNvPr>
          <p:cNvSpPr txBox="1"/>
          <p:nvPr/>
        </p:nvSpPr>
        <p:spPr>
          <a:xfrm>
            <a:off x="3584755" y="3269218"/>
            <a:ext cx="774596" cy="369332"/>
          </a:xfrm>
          <a:prstGeom prst="rect">
            <a:avLst/>
          </a:prstGeom>
          <a:noFill/>
        </p:spPr>
        <p:txBody>
          <a:bodyPr wrap="none" rtlCol="0">
            <a:spAutoFit/>
          </a:bodyPr>
          <a:lstStyle/>
          <a:p>
            <a:pPr algn="ctr"/>
            <a:r>
              <a:rPr lang="en-US" dirty="0">
                <a:solidFill>
                  <a:srgbClr val="FF0000"/>
                </a:solidFill>
              </a:rPr>
              <a:t>H-like</a:t>
            </a:r>
          </a:p>
        </p:txBody>
      </p:sp>
      <p:sp>
        <p:nvSpPr>
          <p:cNvPr id="10" name="TextBox 9">
            <a:extLst>
              <a:ext uri="{FF2B5EF4-FFF2-40B4-BE49-F238E27FC236}">
                <a16:creationId xmlns:a16="http://schemas.microsoft.com/office/drawing/2014/main" id="{7C34A05E-51CF-5A4D-9676-47A9DAFD3E1C}"/>
              </a:ext>
            </a:extLst>
          </p:cNvPr>
          <p:cNvSpPr txBox="1"/>
          <p:nvPr/>
        </p:nvSpPr>
        <p:spPr>
          <a:xfrm>
            <a:off x="2590800" y="971550"/>
            <a:ext cx="902974" cy="369332"/>
          </a:xfrm>
          <a:prstGeom prst="rect">
            <a:avLst/>
          </a:prstGeom>
          <a:noFill/>
        </p:spPr>
        <p:txBody>
          <a:bodyPr wrap="none" rtlCol="0">
            <a:spAutoFit/>
          </a:bodyPr>
          <a:lstStyle/>
          <a:p>
            <a:pPr algn="ctr"/>
            <a:r>
              <a:rPr lang="en-US" dirty="0">
                <a:solidFill>
                  <a:srgbClr val="0000FF"/>
                </a:solidFill>
              </a:rPr>
              <a:t>He-like</a:t>
            </a:r>
          </a:p>
        </p:txBody>
      </p:sp>
      <p:sp>
        <p:nvSpPr>
          <p:cNvPr id="11" name="TextBox 10">
            <a:extLst>
              <a:ext uri="{FF2B5EF4-FFF2-40B4-BE49-F238E27FC236}">
                <a16:creationId xmlns:a16="http://schemas.microsoft.com/office/drawing/2014/main" id="{384222D1-F3A7-DB4C-ACE1-D9453583B740}"/>
              </a:ext>
            </a:extLst>
          </p:cNvPr>
          <p:cNvSpPr txBox="1"/>
          <p:nvPr/>
        </p:nvSpPr>
        <p:spPr>
          <a:xfrm>
            <a:off x="8001000" y="1809750"/>
            <a:ext cx="1005879" cy="646331"/>
          </a:xfrm>
          <a:prstGeom prst="rect">
            <a:avLst/>
          </a:prstGeom>
          <a:noFill/>
        </p:spPr>
        <p:txBody>
          <a:bodyPr wrap="none" rtlCol="0">
            <a:spAutoFit/>
          </a:bodyPr>
          <a:lstStyle/>
          <a:p>
            <a:pPr algn="r"/>
            <a:r>
              <a:rPr lang="en-US" dirty="0"/>
              <a:t>Fully</a:t>
            </a:r>
          </a:p>
          <a:p>
            <a:pPr algn="r"/>
            <a:r>
              <a:rPr lang="en-US" dirty="0"/>
              <a:t>stripped</a:t>
            </a:r>
          </a:p>
        </p:txBody>
      </p:sp>
      <p:sp>
        <p:nvSpPr>
          <p:cNvPr id="12" name="TextBox 11">
            <a:extLst>
              <a:ext uri="{FF2B5EF4-FFF2-40B4-BE49-F238E27FC236}">
                <a16:creationId xmlns:a16="http://schemas.microsoft.com/office/drawing/2014/main" id="{E8B1392B-97FA-D24F-8B81-320DEC6A9BEA}"/>
              </a:ext>
            </a:extLst>
          </p:cNvPr>
          <p:cNvSpPr txBox="1"/>
          <p:nvPr/>
        </p:nvSpPr>
        <p:spPr>
          <a:xfrm>
            <a:off x="7319752" y="2899886"/>
            <a:ext cx="774596" cy="369332"/>
          </a:xfrm>
          <a:prstGeom prst="rect">
            <a:avLst/>
          </a:prstGeom>
          <a:noFill/>
        </p:spPr>
        <p:txBody>
          <a:bodyPr wrap="none" rtlCol="0">
            <a:spAutoFit/>
          </a:bodyPr>
          <a:lstStyle/>
          <a:p>
            <a:pPr algn="ctr"/>
            <a:r>
              <a:rPr lang="en-US" dirty="0">
                <a:solidFill>
                  <a:srgbClr val="FF0000"/>
                </a:solidFill>
              </a:rPr>
              <a:t>H-like</a:t>
            </a:r>
          </a:p>
        </p:txBody>
      </p:sp>
      <p:sp>
        <p:nvSpPr>
          <p:cNvPr id="13" name="TextBox 12">
            <a:extLst>
              <a:ext uri="{FF2B5EF4-FFF2-40B4-BE49-F238E27FC236}">
                <a16:creationId xmlns:a16="http://schemas.microsoft.com/office/drawing/2014/main" id="{00A69D04-8623-BC4B-904D-FD785622882A}"/>
              </a:ext>
            </a:extLst>
          </p:cNvPr>
          <p:cNvSpPr txBox="1"/>
          <p:nvPr/>
        </p:nvSpPr>
        <p:spPr>
          <a:xfrm>
            <a:off x="5829300" y="866094"/>
            <a:ext cx="902974" cy="369332"/>
          </a:xfrm>
          <a:prstGeom prst="rect">
            <a:avLst/>
          </a:prstGeom>
          <a:noFill/>
        </p:spPr>
        <p:txBody>
          <a:bodyPr wrap="none" rtlCol="0">
            <a:spAutoFit/>
          </a:bodyPr>
          <a:lstStyle/>
          <a:p>
            <a:pPr algn="ctr"/>
            <a:r>
              <a:rPr lang="en-US" dirty="0">
                <a:solidFill>
                  <a:srgbClr val="0000FF"/>
                </a:solidFill>
              </a:rPr>
              <a:t>He-like</a:t>
            </a:r>
          </a:p>
        </p:txBody>
      </p:sp>
      <p:sp>
        <p:nvSpPr>
          <p:cNvPr id="2" name="TextBox 1">
            <a:extLst>
              <a:ext uri="{FF2B5EF4-FFF2-40B4-BE49-F238E27FC236}">
                <a16:creationId xmlns:a16="http://schemas.microsoft.com/office/drawing/2014/main" id="{8A472AE8-09A5-A846-BB73-FC52EC080C41}"/>
              </a:ext>
            </a:extLst>
          </p:cNvPr>
          <p:cNvSpPr txBox="1"/>
          <p:nvPr/>
        </p:nvSpPr>
        <p:spPr>
          <a:xfrm>
            <a:off x="90365" y="895350"/>
            <a:ext cx="1128835" cy="3724096"/>
          </a:xfrm>
          <a:prstGeom prst="rect">
            <a:avLst/>
          </a:prstGeom>
          <a:noFill/>
        </p:spPr>
        <p:txBody>
          <a:bodyPr wrap="none" rtlCol="0">
            <a:spAutoFit/>
          </a:bodyPr>
          <a:lstStyle/>
          <a:p>
            <a:r>
              <a:rPr lang="en-US" dirty="0"/>
              <a:t>Argon</a:t>
            </a:r>
          </a:p>
          <a:p>
            <a:r>
              <a:rPr lang="en-US" dirty="0"/>
              <a:t>Z=18</a:t>
            </a:r>
          </a:p>
          <a:p>
            <a:r>
              <a:rPr lang="en-US" dirty="0"/>
              <a:t>A~40</a:t>
            </a:r>
          </a:p>
          <a:p>
            <a:r>
              <a:rPr lang="en-US" sz="1400" dirty="0"/>
              <a:t>18 protons</a:t>
            </a:r>
          </a:p>
          <a:p>
            <a:r>
              <a:rPr lang="en-US" sz="1400" dirty="0"/>
              <a:t>22 neutrons</a:t>
            </a:r>
          </a:p>
          <a:p>
            <a:endParaRPr lang="en-US" dirty="0"/>
          </a:p>
          <a:p>
            <a:endParaRPr lang="en-US" dirty="0"/>
          </a:p>
          <a:p>
            <a:endParaRPr lang="en-US" dirty="0"/>
          </a:p>
          <a:p>
            <a:endParaRPr lang="en-US" dirty="0"/>
          </a:p>
          <a:p>
            <a:r>
              <a:rPr lang="en-US" dirty="0"/>
              <a:t>Calcium</a:t>
            </a:r>
          </a:p>
          <a:p>
            <a:r>
              <a:rPr lang="en-US" dirty="0"/>
              <a:t>Z=20</a:t>
            </a:r>
          </a:p>
          <a:p>
            <a:r>
              <a:rPr lang="en-US" dirty="0"/>
              <a:t>A~40</a:t>
            </a:r>
          </a:p>
          <a:p>
            <a:r>
              <a:rPr lang="en-US" sz="1400" dirty="0"/>
              <a:t>20 protons</a:t>
            </a:r>
          </a:p>
          <a:p>
            <a:r>
              <a:rPr lang="en-US" sz="1400" dirty="0"/>
              <a:t>20 neutrons</a:t>
            </a:r>
          </a:p>
        </p:txBody>
      </p:sp>
    </p:spTree>
    <p:extLst>
      <p:ext uri="{BB962C8B-B14F-4D97-AF65-F5344CB8AC3E}">
        <p14:creationId xmlns:p14="http://schemas.microsoft.com/office/powerpoint/2010/main" val="378026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5943780" cy="720725"/>
          </a:xfrm>
        </p:spPr>
        <p:txBody>
          <a:bodyPr/>
          <a:lstStyle/>
          <a:p>
            <a:pPr eaLnBrk="1" hangingPunct="1"/>
            <a:r>
              <a:rPr lang="en-US" sz="2800" dirty="0">
                <a:latin typeface="Arial"/>
                <a:ea typeface="ＭＳ Ｐゴシック" charset="-128"/>
                <a:cs typeface="Arial"/>
              </a:rPr>
              <a:t>Local emission </a:t>
            </a:r>
            <a:r>
              <a:rPr lang="en-US" sz="2800" b="1" dirty="0">
                <a:latin typeface="Arial"/>
                <a:ea typeface="ＭＳ Ｐゴシック" charset="-128"/>
                <a:cs typeface="Arial"/>
              </a:rPr>
              <a:t>has</a:t>
            </a:r>
            <a:r>
              <a:rPr lang="en-US" sz="2800" dirty="0">
                <a:latin typeface="Arial"/>
                <a:ea typeface="ＭＳ Ｐゴシック" charset="-128"/>
                <a:cs typeface="Arial"/>
              </a:rPr>
              <a:t> to be calculated on plasma parameters </a:t>
            </a:r>
            <a:r>
              <a:rPr lang="en-US" sz="2000" dirty="0">
                <a:latin typeface="Arial"/>
                <a:ea typeface="ＭＳ Ｐゴシック" charset="-128"/>
                <a:cs typeface="Arial"/>
              </a:rPr>
              <a:t>[</a:t>
            </a:r>
            <a:r>
              <a:rPr lang="en-US" sz="2000" dirty="0" err="1">
                <a:latin typeface="Arial"/>
                <a:ea typeface="ＭＳ Ｐゴシック" charset="-128"/>
                <a:cs typeface="Arial"/>
              </a:rPr>
              <a:t>T</a:t>
            </a:r>
            <a:r>
              <a:rPr lang="en-US" sz="2000" baseline="-25000" dirty="0" err="1">
                <a:latin typeface="Arial"/>
                <a:ea typeface="ＭＳ Ｐゴシック" charset="-128"/>
                <a:cs typeface="Arial"/>
              </a:rPr>
              <a:t>e</a:t>
            </a:r>
            <a:r>
              <a:rPr lang="en-US" sz="2000" dirty="0">
                <a:latin typeface="Arial"/>
                <a:ea typeface="ＭＳ Ｐゴシック" charset="-128"/>
                <a:cs typeface="Arial"/>
              </a:rPr>
              <a:t>, n</a:t>
            </a:r>
            <a:r>
              <a:rPr lang="en-US" sz="2000" baseline="-25000" dirty="0">
                <a:latin typeface="Arial"/>
                <a:ea typeface="ＭＳ Ｐゴシック" charset="-128"/>
                <a:cs typeface="Arial"/>
              </a:rPr>
              <a:t>e</a:t>
            </a:r>
            <a:r>
              <a:rPr lang="en-US" sz="2000" dirty="0">
                <a:latin typeface="Arial"/>
                <a:ea typeface="ＭＳ Ｐゴシック" charset="-128"/>
                <a:cs typeface="Arial"/>
              </a:rPr>
              <a:t>, </a:t>
            </a:r>
            <a:r>
              <a:rPr lang="en-US" sz="2000" dirty="0" err="1">
                <a:latin typeface="Arial"/>
                <a:ea typeface="ＭＳ Ｐゴシック" charset="-128"/>
                <a:cs typeface="Arial"/>
              </a:rPr>
              <a:t>n</a:t>
            </a:r>
            <a:r>
              <a:rPr lang="en-US" sz="2000" baseline="-25000" dirty="0" err="1">
                <a:latin typeface="Arial"/>
                <a:ea typeface="ＭＳ Ｐゴシック" charset="-128"/>
                <a:cs typeface="Arial"/>
              </a:rPr>
              <a:t>Z</a:t>
            </a:r>
            <a:r>
              <a:rPr lang="en-US" sz="2000" dirty="0">
                <a:latin typeface="Arial"/>
                <a:ea typeface="ＭＳ Ｐゴシック" charset="-128"/>
                <a:cs typeface="Arial"/>
              </a:rPr>
              <a:t>(</a:t>
            </a:r>
            <a:r>
              <a:rPr lang="en-US" sz="2000" dirty="0" err="1">
                <a:latin typeface="Arial"/>
                <a:ea typeface="ＭＳ Ｐゴシック" charset="-128"/>
                <a:cs typeface="Arial"/>
              </a:rPr>
              <a:t>R,t</a:t>
            </a:r>
            <a:r>
              <a:rPr lang="en-US" sz="2000" dirty="0">
                <a:latin typeface="Arial"/>
                <a:ea typeface="ＭＳ Ｐゴシック" charset="-128"/>
                <a:cs typeface="Arial"/>
              </a:rPr>
              <a:t>)]</a:t>
            </a:r>
            <a:endParaRPr lang="en-US" altLang="en-US" sz="2800" b="1" dirty="0">
              <a:solidFill>
                <a:srgbClr val="00B050"/>
              </a:solidFill>
              <a:latin typeface="Arial" charset="0"/>
              <a:cs typeface="Arial" charset="0"/>
            </a:endParaRPr>
          </a:p>
        </p:txBody>
      </p:sp>
      <p:sp>
        <p:nvSpPr>
          <p:cNvPr id="5" name="TextBox 4">
            <a:extLst>
              <a:ext uri="{FF2B5EF4-FFF2-40B4-BE49-F238E27FC236}">
                <a16:creationId xmlns:a16="http://schemas.microsoft.com/office/drawing/2014/main" id="{770F1B52-090A-B346-867C-A5F142B2977E}"/>
              </a:ext>
            </a:extLst>
          </p:cNvPr>
          <p:cNvSpPr txBox="1"/>
          <p:nvPr/>
        </p:nvSpPr>
        <p:spPr>
          <a:xfrm>
            <a:off x="76200" y="791718"/>
            <a:ext cx="5562600" cy="400101"/>
          </a:xfrm>
          <a:prstGeom prst="rect">
            <a:avLst/>
          </a:prstGeom>
          <a:noFill/>
        </p:spPr>
        <p:txBody>
          <a:bodyPr wrap="square" lIns="91432" tIns="45716" rIns="91432" bIns="45716" rtlCol="0">
            <a:spAutoFit/>
          </a:bodyPr>
          <a:lstStyle/>
          <a:p>
            <a:pPr algn="just"/>
            <a:r>
              <a:rPr lang="en-US" sz="2000" u="sng" dirty="0">
                <a:solidFill>
                  <a:srgbClr val="0000FF"/>
                </a:solidFill>
                <a:ea typeface="ＭＳ Ｐゴシック" charset="-128"/>
                <a:cs typeface="Arial"/>
              </a:rPr>
              <a:t>Continuum and &amp; line emission</a:t>
            </a:r>
            <a:r>
              <a:rPr lang="en-US" sz="2000" dirty="0">
                <a:solidFill>
                  <a:srgbClr val="0000FF"/>
                </a:solidFill>
                <a:ea typeface="ＭＳ Ｐゴシック" charset="-128"/>
                <a:cs typeface="Arial"/>
              </a:rPr>
              <a:t>:</a:t>
            </a:r>
            <a:endParaRPr lang="en-US" sz="2000" dirty="0">
              <a:solidFill>
                <a:srgbClr val="0000FF"/>
              </a:solidFill>
            </a:endParaRPr>
          </a:p>
        </p:txBody>
      </p:sp>
      <p:pic>
        <p:nvPicPr>
          <p:cNvPr id="6" name="Picture 5">
            <a:extLst>
              <a:ext uri="{FF2B5EF4-FFF2-40B4-BE49-F238E27FC236}">
                <a16:creationId xmlns:a16="http://schemas.microsoft.com/office/drawing/2014/main" id="{218003AA-321A-A64D-A44B-E42EC18E8410}"/>
              </a:ext>
            </a:extLst>
          </p:cNvPr>
          <p:cNvPicPr>
            <a:picLocks noChangeAspect="1"/>
          </p:cNvPicPr>
          <p:nvPr/>
        </p:nvPicPr>
        <p:blipFill>
          <a:blip r:embed="rId2"/>
          <a:stretch>
            <a:fillRect/>
          </a:stretch>
        </p:blipFill>
        <p:spPr>
          <a:xfrm>
            <a:off x="76203" y="1613266"/>
            <a:ext cx="5308901" cy="599677"/>
          </a:xfrm>
          <a:prstGeom prst="rect">
            <a:avLst/>
          </a:prstGeom>
        </p:spPr>
      </p:pic>
      <p:pic>
        <p:nvPicPr>
          <p:cNvPr id="7" name="Picture 6">
            <a:extLst>
              <a:ext uri="{FF2B5EF4-FFF2-40B4-BE49-F238E27FC236}">
                <a16:creationId xmlns:a16="http://schemas.microsoft.com/office/drawing/2014/main" id="{BBA7A768-6512-C949-ADC3-DB327E154254}"/>
              </a:ext>
            </a:extLst>
          </p:cNvPr>
          <p:cNvPicPr>
            <a:picLocks noChangeAspect="1"/>
          </p:cNvPicPr>
          <p:nvPr/>
        </p:nvPicPr>
        <p:blipFill>
          <a:blip r:embed="rId3"/>
          <a:stretch>
            <a:fillRect/>
          </a:stretch>
        </p:blipFill>
        <p:spPr>
          <a:xfrm>
            <a:off x="76203" y="2724150"/>
            <a:ext cx="5105397" cy="615544"/>
          </a:xfrm>
          <a:prstGeom prst="rect">
            <a:avLst/>
          </a:prstGeom>
        </p:spPr>
      </p:pic>
      <p:sp>
        <p:nvSpPr>
          <p:cNvPr id="8" name="TextBox 7">
            <a:extLst>
              <a:ext uri="{FF2B5EF4-FFF2-40B4-BE49-F238E27FC236}">
                <a16:creationId xmlns:a16="http://schemas.microsoft.com/office/drawing/2014/main" id="{7E4BE57B-7B2A-084F-A7A4-2B39A426AB2E}"/>
              </a:ext>
            </a:extLst>
          </p:cNvPr>
          <p:cNvSpPr txBox="1"/>
          <p:nvPr/>
        </p:nvSpPr>
        <p:spPr>
          <a:xfrm>
            <a:off x="76200" y="1172718"/>
            <a:ext cx="2432001" cy="400110"/>
          </a:xfrm>
          <a:prstGeom prst="rect">
            <a:avLst/>
          </a:prstGeom>
          <a:noFill/>
        </p:spPr>
        <p:txBody>
          <a:bodyPr wrap="none" rtlCol="0">
            <a:spAutoFit/>
          </a:bodyPr>
          <a:lstStyle/>
          <a:p>
            <a:r>
              <a:rPr lang="en-US" sz="2000" dirty="0">
                <a:solidFill>
                  <a:srgbClr val="FF0000"/>
                </a:solidFill>
              </a:rPr>
              <a:t>Bremsstrahlung (</a:t>
            </a:r>
            <a:r>
              <a:rPr lang="en-US" sz="2000" dirty="0" err="1">
                <a:solidFill>
                  <a:srgbClr val="FF0000"/>
                </a:solidFill>
              </a:rPr>
              <a:t>ff</a:t>
            </a:r>
            <a:r>
              <a:rPr lang="en-US" sz="2000" dirty="0">
                <a:solidFill>
                  <a:srgbClr val="FF0000"/>
                </a:solidFill>
              </a:rPr>
              <a:t>):</a:t>
            </a:r>
          </a:p>
        </p:txBody>
      </p:sp>
      <p:sp>
        <p:nvSpPr>
          <p:cNvPr id="10" name="TextBox 9">
            <a:extLst>
              <a:ext uri="{FF2B5EF4-FFF2-40B4-BE49-F238E27FC236}">
                <a16:creationId xmlns:a16="http://schemas.microsoft.com/office/drawing/2014/main" id="{43080DA6-48E2-094C-A6B9-4B6777B611B8}"/>
              </a:ext>
            </a:extLst>
          </p:cNvPr>
          <p:cNvSpPr txBox="1"/>
          <p:nvPr/>
        </p:nvSpPr>
        <p:spPr>
          <a:xfrm>
            <a:off x="76200" y="2266950"/>
            <a:ext cx="3463433" cy="400110"/>
          </a:xfrm>
          <a:prstGeom prst="rect">
            <a:avLst/>
          </a:prstGeom>
          <a:noFill/>
        </p:spPr>
        <p:txBody>
          <a:bodyPr wrap="none" rtlCol="0">
            <a:spAutoFit/>
          </a:bodyPr>
          <a:lstStyle/>
          <a:p>
            <a:r>
              <a:rPr lang="en-US" sz="2000" dirty="0" err="1">
                <a:solidFill>
                  <a:srgbClr val="FF0000"/>
                </a:solidFill>
              </a:rPr>
              <a:t>Radiative</a:t>
            </a:r>
            <a:r>
              <a:rPr lang="en-US" sz="2000" dirty="0">
                <a:solidFill>
                  <a:srgbClr val="FF0000"/>
                </a:solidFill>
              </a:rPr>
              <a:t> recombination (</a:t>
            </a:r>
            <a:r>
              <a:rPr lang="en-US" sz="2000" dirty="0" err="1">
                <a:solidFill>
                  <a:srgbClr val="FF0000"/>
                </a:solidFill>
              </a:rPr>
              <a:t>fb</a:t>
            </a:r>
            <a:r>
              <a:rPr lang="en-US" sz="2000" dirty="0">
                <a:solidFill>
                  <a:srgbClr val="FF0000"/>
                </a:solidFill>
              </a:rPr>
              <a:t>):</a:t>
            </a:r>
          </a:p>
        </p:txBody>
      </p:sp>
      <p:sp>
        <p:nvSpPr>
          <p:cNvPr id="11" name="TextBox 10">
            <a:extLst>
              <a:ext uri="{FF2B5EF4-FFF2-40B4-BE49-F238E27FC236}">
                <a16:creationId xmlns:a16="http://schemas.microsoft.com/office/drawing/2014/main" id="{9B0D7B47-BCFF-6E4A-86BD-E00A82DF6158}"/>
              </a:ext>
            </a:extLst>
          </p:cNvPr>
          <p:cNvSpPr txBox="1"/>
          <p:nvPr/>
        </p:nvSpPr>
        <p:spPr>
          <a:xfrm>
            <a:off x="76200" y="3333750"/>
            <a:ext cx="2351475" cy="400110"/>
          </a:xfrm>
          <a:prstGeom prst="rect">
            <a:avLst/>
          </a:prstGeom>
          <a:noFill/>
        </p:spPr>
        <p:txBody>
          <a:bodyPr wrap="none" rtlCol="0">
            <a:spAutoFit/>
          </a:bodyPr>
          <a:lstStyle/>
          <a:p>
            <a:r>
              <a:rPr lang="en-US" sz="2000" dirty="0">
                <a:solidFill>
                  <a:srgbClr val="FF0000"/>
                </a:solidFill>
              </a:rPr>
              <a:t>Line emission (bb):</a:t>
            </a:r>
          </a:p>
        </p:txBody>
      </p:sp>
      <p:pic>
        <p:nvPicPr>
          <p:cNvPr id="12" name="Picture 11">
            <a:extLst>
              <a:ext uri="{FF2B5EF4-FFF2-40B4-BE49-F238E27FC236}">
                <a16:creationId xmlns:a16="http://schemas.microsoft.com/office/drawing/2014/main" id="{C018AE17-DD96-9844-A824-80A1D76306EB}"/>
              </a:ext>
            </a:extLst>
          </p:cNvPr>
          <p:cNvPicPr>
            <a:picLocks noChangeAspect="1"/>
          </p:cNvPicPr>
          <p:nvPr/>
        </p:nvPicPr>
        <p:blipFill>
          <a:blip r:embed="rId4"/>
          <a:stretch>
            <a:fillRect/>
          </a:stretch>
        </p:blipFill>
        <p:spPr>
          <a:xfrm>
            <a:off x="179729" y="3807012"/>
            <a:ext cx="3865137" cy="548640"/>
          </a:xfrm>
          <a:prstGeom prst="rect">
            <a:avLst/>
          </a:prstGeom>
        </p:spPr>
      </p:pic>
      <p:sp>
        <p:nvSpPr>
          <p:cNvPr id="13" name="Right Arrow 12">
            <a:extLst>
              <a:ext uri="{FF2B5EF4-FFF2-40B4-BE49-F238E27FC236}">
                <a16:creationId xmlns:a16="http://schemas.microsoft.com/office/drawing/2014/main" id="{3E4DC87A-E4E7-5B41-A339-DACFB6A2F83A}"/>
              </a:ext>
            </a:extLst>
          </p:cNvPr>
          <p:cNvSpPr/>
          <p:nvPr/>
        </p:nvSpPr>
        <p:spPr>
          <a:xfrm>
            <a:off x="4572000" y="3458718"/>
            <a:ext cx="762000" cy="4572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BCB37A1-6AB5-1C45-AF84-F621CC905133}"/>
              </a:ext>
            </a:extLst>
          </p:cNvPr>
          <p:cNvSpPr/>
          <p:nvPr/>
        </p:nvSpPr>
        <p:spPr>
          <a:xfrm>
            <a:off x="4572000" y="2315718"/>
            <a:ext cx="762000" cy="4572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7E4FA9D8-9526-E54E-AE78-3FF9133D66B2}"/>
              </a:ext>
            </a:extLst>
          </p:cNvPr>
          <p:cNvSpPr/>
          <p:nvPr/>
        </p:nvSpPr>
        <p:spPr>
          <a:xfrm>
            <a:off x="4572000" y="1248918"/>
            <a:ext cx="762000" cy="4572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図 2">
            <a:extLst>
              <a:ext uri="{FF2B5EF4-FFF2-40B4-BE49-F238E27FC236}">
                <a16:creationId xmlns:a16="http://schemas.microsoft.com/office/drawing/2014/main" id="{2549F237-0DCF-3E43-9001-C38B13F3D2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780" y="-19050"/>
            <a:ext cx="3200220" cy="2371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図 4">
            <a:extLst>
              <a:ext uri="{FF2B5EF4-FFF2-40B4-BE49-F238E27FC236}">
                <a16:creationId xmlns:a16="http://schemas.microsoft.com/office/drawing/2014/main" id="{D7440B5B-9D95-044E-9D9E-07BCFD1A3F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35552" y="2480310"/>
            <a:ext cx="3208448" cy="2377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12">
            <a:extLst>
              <a:ext uri="{FF2B5EF4-FFF2-40B4-BE49-F238E27FC236}">
                <a16:creationId xmlns:a16="http://schemas.microsoft.com/office/drawing/2014/main" id="{65599691-414D-2A42-9D20-CCFEA314668B}"/>
              </a:ext>
            </a:extLst>
          </p:cNvPr>
          <p:cNvSpPr txBox="1">
            <a:spLocks noChangeArrowheads="1"/>
          </p:cNvSpPr>
          <p:nvPr/>
        </p:nvSpPr>
        <p:spPr bwMode="auto">
          <a:xfrm rot="162737">
            <a:off x="7568564" y="529742"/>
            <a:ext cx="124259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cs typeface="ヒラギノ角ゴ Pro W3" charset="0"/>
              </a:defRPr>
            </a:lvl2pPr>
            <a:lvl3pPr marL="1143000" indent="-228600">
              <a:defRPr sz="1300">
                <a:solidFill>
                  <a:schemeClr val="tx1"/>
                </a:solidFill>
                <a:latin typeface="Helvetica" charset="0"/>
                <a:ea typeface="ヒラギノ角ゴ Pro W3" charset="0"/>
                <a:cs typeface="ヒラギノ角ゴ Pro W3" charset="0"/>
              </a:defRPr>
            </a:lvl3pPr>
            <a:lvl4pPr marL="1600200" indent="-228600">
              <a:defRPr sz="1300">
                <a:solidFill>
                  <a:schemeClr val="tx1"/>
                </a:solidFill>
                <a:latin typeface="Helvetica" charset="0"/>
                <a:ea typeface="ヒラギノ角ゴ Pro W3" charset="0"/>
                <a:cs typeface="ヒラギノ角ゴ Pro W3" charset="0"/>
              </a:defRPr>
            </a:lvl4pPr>
            <a:lvl5pPr marL="2057400" indent="-228600">
              <a:defRPr sz="13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9pPr>
          </a:lstStyle>
          <a:p>
            <a:r>
              <a:rPr lang="en-US" sz="1400" dirty="0"/>
              <a:t>Continuum:</a:t>
            </a:r>
          </a:p>
          <a:p>
            <a:r>
              <a:rPr lang="en-US" sz="1400" dirty="0" err="1"/>
              <a:t>exp</a:t>
            </a:r>
            <a:r>
              <a:rPr lang="en-US" sz="1400" dirty="0"/>
              <a:t>(-</a:t>
            </a:r>
            <a:r>
              <a:rPr lang="en-US" sz="1400" dirty="0" err="1"/>
              <a:t>h</a:t>
            </a:r>
            <a:r>
              <a:rPr lang="en-US" sz="1400" dirty="0" err="1">
                <a:latin typeface="Symbol" charset="0"/>
                <a:cs typeface="Symbol" charset="0"/>
              </a:rPr>
              <a:t>n</a:t>
            </a:r>
            <a:r>
              <a:rPr lang="en-US" sz="1400" dirty="0"/>
              <a:t>/</a:t>
            </a:r>
            <a:r>
              <a:rPr lang="en-US" sz="1400" dirty="0" err="1"/>
              <a:t>k</a:t>
            </a:r>
            <a:r>
              <a:rPr lang="en-US" sz="1400" baseline="-25000" dirty="0" err="1"/>
              <a:t>B</a:t>
            </a:r>
            <a:r>
              <a:rPr lang="en-US" sz="1400" dirty="0" err="1"/>
              <a:t>T</a:t>
            </a:r>
            <a:r>
              <a:rPr lang="en-US" sz="1400" baseline="-25000" dirty="0" err="1"/>
              <a:t>e</a:t>
            </a:r>
            <a:r>
              <a:rPr lang="en-US" sz="1400" dirty="0"/>
              <a:t>)</a:t>
            </a:r>
          </a:p>
        </p:txBody>
      </p:sp>
      <p:cxnSp>
        <p:nvCxnSpPr>
          <p:cNvPr id="23" name="Straight Arrow Connector 22">
            <a:extLst>
              <a:ext uri="{FF2B5EF4-FFF2-40B4-BE49-F238E27FC236}">
                <a16:creationId xmlns:a16="http://schemas.microsoft.com/office/drawing/2014/main" id="{4CDADF93-379B-9E43-A663-FDA2C14B5B8D}"/>
              </a:ext>
            </a:extLst>
          </p:cNvPr>
          <p:cNvCxnSpPr/>
          <p:nvPr/>
        </p:nvCxnSpPr>
        <p:spPr>
          <a:xfrm>
            <a:off x="7517665" y="1073150"/>
            <a:ext cx="1152042" cy="50800"/>
          </a:xfrm>
          <a:prstGeom prst="straightConnector1">
            <a:avLst/>
          </a:prstGeom>
          <a:ln w="25400" cmpd="sng">
            <a:solidFill>
              <a:srgbClr val="00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24" name="TextBox 14">
            <a:extLst>
              <a:ext uri="{FF2B5EF4-FFF2-40B4-BE49-F238E27FC236}">
                <a16:creationId xmlns:a16="http://schemas.microsoft.com/office/drawing/2014/main" id="{7426DE88-E49E-D843-812D-1DA0B45195FE}"/>
              </a:ext>
            </a:extLst>
          </p:cNvPr>
          <p:cNvSpPr txBox="1">
            <a:spLocks noChangeArrowheads="1"/>
          </p:cNvSpPr>
          <p:nvPr/>
        </p:nvSpPr>
        <p:spPr bwMode="auto">
          <a:xfrm>
            <a:off x="6307507" y="133350"/>
            <a:ext cx="134218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cs typeface="ヒラギノ角ゴ Pro W3" charset="0"/>
              </a:defRPr>
            </a:lvl2pPr>
            <a:lvl3pPr marL="1143000" indent="-228600">
              <a:defRPr sz="1300">
                <a:solidFill>
                  <a:schemeClr val="tx1"/>
                </a:solidFill>
                <a:latin typeface="Helvetica" charset="0"/>
                <a:ea typeface="ヒラギノ角ゴ Pro W3" charset="0"/>
                <a:cs typeface="ヒラギノ角ゴ Pro W3" charset="0"/>
              </a:defRPr>
            </a:lvl3pPr>
            <a:lvl4pPr marL="1600200" indent="-228600">
              <a:defRPr sz="1300">
                <a:solidFill>
                  <a:schemeClr val="tx1"/>
                </a:solidFill>
                <a:latin typeface="Helvetica" charset="0"/>
                <a:ea typeface="ヒラギノ角ゴ Pro W3" charset="0"/>
                <a:cs typeface="ヒラギノ角ゴ Pro W3" charset="0"/>
              </a:defRPr>
            </a:lvl4pPr>
            <a:lvl5pPr marL="2057400" indent="-228600">
              <a:defRPr sz="13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9pPr>
          </a:lstStyle>
          <a:p>
            <a:r>
              <a:rPr lang="en-US" sz="1400" dirty="0"/>
              <a:t>Line-emission:</a:t>
            </a:r>
          </a:p>
          <a:p>
            <a:r>
              <a:rPr lang="en-US" sz="1400" dirty="0"/>
              <a:t>   ∝</a:t>
            </a:r>
            <a:r>
              <a:rPr lang="en-US" sz="1400" dirty="0" err="1"/>
              <a:t>n</a:t>
            </a:r>
            <a:r>
              <a:rPr lang="en-US" sz="1400" baseline="-25000" dirty="0" err="1"/>
              <a:t>Al</a:t>
            </a:r>
            <a:endParaRPr lang="en-US" sz="1400" baseline="-25000" dirty="0"/>
          </a:p>
        </p:txBody>
      </p:sp>
      <p:sp>
        <p:nvSpPr>
          <p:cNvPr id="25" name="TextBox 12">
            <a:extLst>
              <a:ext uri="{FF2B5EF4-FFF2-40B4-BE49-F238E27FC236}">
                <a16:creationId xmlns:a16="http://schemas.microsoft.com/office/drawing/2014/main" id="{583E574D-71FA-9644-8D65-BC29920583E7}"/>
              </a:ext>
            </a:extLst>
          </p:cNvPr>
          <p:cNvSpPr txBox="1">
            <a:spLocks noChangeArrowheads="1"/>
          </p:cNvSpPr>
          <p:nvPr/>
        </p:nvSpPr>
        <p:spPr bwMode="auto">
          <a:xfrm rot="162737">
            <a:off x="7128817" y="2886876"/>
            <a:ext cx="10914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cs typeface="ヒラギノ角ゴ Pro W3" charset="0"/>
              </a:defRPr>
            </a:lvl2pPr>
            <a:lvl3pPr marL="1143000" indent="-228600">
              <a:defRPr sz="1300">
                <a:solidFill>
                  <a:schemeClr val="tx1"/>
                </a:solidFill>
                <a:latin typeface="Helvetica" charset="0"/>
                <a:ea typeface="ヒラギノ角ゴ Pro W3" charset="0"/>
                <a:cs typeface="ヒラギノ角ゴ Pro W3" charset="0"/>
              </a:defRPr>
            </a:lvl3pPr>
            <a:lvl4pPr marL="1600200" indent="-228600">
              <a:defRPr sz="1300">
                <a:solidFill>
                  <a:schemeClr val="tx1"/>
                </a:solidFill>
                <a:latin typeface="Helvetica" charset="0"/>
                <a:ea typeface="ヒラギノ角ゴ Pro W3" charset="0"/>
                <a:cs typeface="ヒラギノ角ゴ Pro W3" charset="0"/>
              </a:defRPr>
            </a:lvl4pPr>
            <a:lvl5pPr marL="2057400" indent="-228600">
              <a:defRPr sz="13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9pPr>
          </a:lstStyle>
          <a:p>
            <a:r>
              <a:rPr lang="en-US" sz="1200" dirty="0"/>
              <a:t>Continuum:</a:t>
            </a:r>
          </a:p>
          <a:p>
            <a:r>
              <a:rPr lang="en-US" sz="1200" dirty="0" err="1"/>
              <a:t>exp</a:t>
            </a:r>
            <a:r>
              <a:rPr lang="en-US" sz="1200" dirty="0"/>
              <a:t>(-</a:t>
            </a:r>
            <a:r>
              <a:rPr lang="en-US" sz="1200" dirty="0" err="1"/>
              <a:t>h</a:t>
            </a:r>
            <a:r>
              <a:rPr lang="en-US" sz="1200" dirty="0" err="1">
                <a:latin typeface="Symbol" charset="0"/>
                <a:cs typeface="Symbol" charset="0"/>
              </a:rPr>
              <a:t>n</a:t>
            </a:r>
            <a:r>
              <a:rPr lang="en-US" sz="1200" dirty="0"/>
              <a:t>/</a:t>
            </a:r>
            <a:r>
              <a:rPr lang="en-US" sz="1200" dirty="0" err="1"/>
              <a:t>k</a:t>
            </a:r>
            <a:r>
              <a:rPr lang="en-US" sz="1200" baseline="-25000" dirty="0" err="1"/>
              <a:t>B</a:t>
            </a:r>
            <a:r>
              <a:rPr lang="en-US" sz="1200" dirty="0" err="1"/>
              <a:t>T</a:t>
            </a:r>
            <a:r>
              <a:rPr lang="en-US" sz="1200" baseline="-25000" dirty="0" err="1"/>
              <a:t>e</a:t>
            </a:r>
            <a:r>
              <a:rPr lang="en-US" sz="1200" dirty="0"/>
              <a:t>)</a:t>
            </a:r>
          </a:p>
        </p:txBody>
      </p:sp>
      <p:cxnSp>
        <p:nvCxnSpPr>
          <p:cNvPr id="26" name="Straight Arrow Connector 25">
            <a:extLst>
              <a:ext uri="{FF2B5EF4-FFF2-40B4-BE49-F238E27FC236}">
                <a16:creationId xmlns:a16="http://schemas.microsoft.com/office/drawing/2014/main" id="{F5213273-AD1D-CA45-A7EB-9F493C780D7D}"/>
              </a:ext>
            </a:extLst>
          </p:cNvPr>
          <p:cNvCxnSpPr/>
          <p:nvPr/>
        </p:nvCxnSpPr>
        <p:spPr>
          <a:xfrm>
            <a:off x="7002352" y="3399507"/>
            <a:ext cx="1152042" cy="50800"/>
          </a:xfrm>
          <a:prstGeom prst="straightConnector1">
            <a:avLst/>
          </a:prstGeom>
          <a:ln w="25400" cmpd="sng">
            <a:solidFill>
              <a:srgbClr val="00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27" name="TextBox 14">
            <a:extLst>
              <a:ext uri="{FF2B5EF4-FFF2-40B4-BE49-F238E27FC236}">
                <a16:creationId xmlns:a16="http://schemas.microsoft.com/office/drawing/2014/main" id="{1181FE9B-03B0-FC4F-961E-1D8D95D91391}"/>
              </a:ext>
            </a:extLst>
          </p:cNvPr>
          <p:cNvSpPr txBox="1">
            <a:spLocks noChangeArrowheads="1"/>
          </p:cNvSpPr>
          <p:nvPr/>
        </p:nvSpPr>
        <p:spPr bwMode="auto">
          <a:xfrm>
            <a:off x="6356765" y="2629733"/>
            <a:ext cx="56938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cs typeface="ヒラギノ角ゴ Pro W3" charset="0"/>
              </a:defRPr>
            </a:lvl2pPr>
            <a:lvl3pPr marL="1143000" indent="-228600">
              <a:defRPr sz="1300">
                <a:solidFill>
                  <a:schemeClr val="tx1"/>
                </a:solidFill>
                <a:latin typeface="Helvetica" charset="0"/>
                <a:ea typeface="ヒラギノ角ゴ Pro W3" charset="0"/>
                <a:cs typeface="ヒラギノ角ゴ Pro W3" charset="0"/>
              </a:defRPr>
            </a:lvl3pPr>
            <a:lvl4pPr marL="1600200" indent="-228600">
              <a:defRPr sz="1300">
                <a:solidFill>
                  <a:schemeClr val="tx1"/>
                </a:solidFill>
                <a:latin typeface="Helvetica" charset="0"/>
                <a:ea typeface="ヒラギノ角ゴ Pro W3" charset="0"/>
                <a:cs typeface="ヒラギノ角ゴ Pro W3" charset="0"/>
              </a:defRPr>
            </a:lvl4pPr>
            <a:lvl5pPr marL="2057400" indent="-228600">
              <a:defRPr sz="13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9pPr>
          </a:lstStyle>
          <a:p>
            <a:r>
              <a:rPr lang="en-US" sz="1400" dirty="0"/>
              <a:t>∝</a:t>
            </a:r>
            <a:r>
              <a:rPr lang="en-US" sz="1400" dirty="0" err="1"/>
              <a:t>n</a:t>
            </a:r>
            <a:r>
              <a:rPr lang="en-US" sz="1400" baseline="-25000" dirty="0" err="1"/>
              <a:t>Mo</a:t>
            </a:r>
            <a:endParaRPr lang="en-US" sz="1400" baseline="-25000" dirty="0"/>
          </a:p>
        </p:txBody>
      </p:sp>
      <p:sp>
        <p:nvSpPr>
          <p:cNvPr id="28" name="TextBox 14">
            <a:extLst>
              <a:ext uri="{FF2B5EF4-FFF2-40B4-BE49-F238E27FC236}">
                <a16:creationId xmlns:a16="http://schemas.microsoft.com/office/drawing/2014/main" id="{970B7A83-A702-2C4D-A150-05A9621712CC}"/>
              </a:ext>
            </a:extLst>
          </p:cNvPr>
          <p:cNvSpPr txBox="1">
            <a:spLocks noChangeArrowheads="1"/>
          </p:cNvSpPr>
          <p:nvPr/>
        </p:nvSpPr>
        <p:spPr bwMode="auto">
          <a:xfrm>
            <a:off x="8221552" y="3163133"/>
            <a:ext cx="56938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cs typeface="ヒラギノ角ゴ Pro W3" charset="0"/>
              </a:defRPr>
            </a:lvl2pPr>
            <a:lvl3pPr marL="1143000" indent="-228600">
              <a:defRPr sz="1300">
                <a:solidFill>
                  <a:schemeClr val="tx1"/>
                </a:solidFill>
                <a:latin typeface="Helvetica" charset="0"/>
                <a:ea typeface="ヒラギノ角ゴ Pro W3" charset="0"/>
                <a:cs typeface="ヒラギノ角ゴ Pro W3" charset="0"/>
              </a:defRPr>
            </a:lvl3pPr>
            <a:lvl4pPr marL="1600200" indent="-228600">
              <a:defRPr sz="1300">
                <a:solidFill>
                  <a:schemeClr val="tx1"/>
                </a:solidFill>
                <a:latin typeface="Helvetica" charset="0"/>
                <a:ea typeface="ヒラギノ角ゴ Pro W3" charset="0"/>
                <a:cs typeface="ヒラギノ角ゴ Pro W3" charset="0"/>
              </a:defRPr>
            </a:lvl4pPr>
            <a:lvl5pPr marL="2057400" indent="-228600">
              <a:defRPr sz="13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9pPr>
          </a:lstStyle>
          <a:p>
            <a:r>
              <a:rPr lang="en-US" sz="1400" dirty="0"/>
              <a:t>∝</a:t>
            </a:r>
            <a:r>
              <a:rPr lang="en-US" sz="1400" dirty="0" err="1"/>
              <a:t>n</a:t>
            </a:r>
            <a:r>
              <a:rPr lang="en-US" sz="1400" baseline="-25000" dirty="0" err="1"/>
              <a:t>Mo</a:t>
            </a:r>
            <a:endParaRPr lang="en-US" sz="1400" baseline="-25000" dirty="0"/>
          </a:p>
        </p:txBody>
      </p:sp>
      <p:pic>
        <p:nvPicPr>
          <p:cNvPr id="29" name="Picture 9">
            <a:extLst>
              <a:ext uri="{FF2B5EF4-FFF2-40B4-BE49-F238E27FC236}">
                <a16:creationId xmlns:a16="http://schemas.microsoft.com/office/drawing/2014/main" id="{D7C6957D-B557-984E-ACF0-4E169A7B5EF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629150"/>
            <a:ext cx="25908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Box 10">
            <a:extLst>
              <a:ext uri="{FF2B5EF4-FFF2-40B4-BE49-F238E27FC236}">
                <a16:creationId xmlns:a16="http://schemas.microsoft.com/office/drawing/2014/main" id="{A78DEAB0-FF85-0949-A10E-7B2513ABB129}"/>
              </a:ext>
            </a:extLst>
          </p:cNvPr>
          <p:cNvSpPr txBox="1">
            <a:spLocks noChangeArrowheads="1"/>
          </p:cNvSpPr>
          <p:nvPr/>
        </p:nvSpPr>
        <p:spPr bwMode="auto">
          <a:xfrm>
            <a:off x="2895600" y="4324350"/>
            <a:ext cx="3968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cs typeface="ヒラギノ角ゴ Pro W3" charset="0"/>
              </a:defRPr>
            </a:lvl2pPr>
            <a:lvl3pPr marL="1143000" indent="-228600">
              <a:defRPr sz="1300">
                <a:solidFill>
                  <a:schemeClr val="tx1"/>
                </a:solidFill>
                <a:latin typeface="Helvetica" charset="0"/>
                <a:ea typeface="ヒラギノ角ゴ Pro W3" charset="0"/>
                <a:cs typeface="ヒラギノ角ゴ Pro W3" charset="0"/>
              </a:defRPr>
            </a:lvl3pPr>
            <a:lvl4pPr marL="1600200" indent="-228600">
              <a:defRPr sz="1300">
                <a:solidFill>
                  <a:schemeClr val="tx1"/>
                </a:solidFill>
                <a:latin typeface="Helvetica" charset="0"/>
                <a:ea typeface="ヒラギノ角ゴ Pro W3" charset="0"/>
                <a:cs typeface="ヒラギノ角ゴ Pro W3" charset="0"/>
              </a:defRPr>
            </a:lvl4pPr>
            <a:lvl5pPr marL="2057400" indent="-228600">
              <a:defRPr sz="13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9pPr>
          </a:lstStyle>
          <a:p>
            <a:r>
              <a:rPr lang="en-US" sz="1200" dirty="0"/>
              <a:t>0.1</a:t>
            </a:r>
          </a:p>
        </p:txBody>
      </p:sp>
      <p:sp>
        <p:nvSpPr>
          <p:cNvPr id="31" name="TextBox 11">
            <a:extLst>
              <a:ext uri="{FF2B5EF4-FFF2-40B4-BE49-F238E27FC236}">
                <a16:creationId xmlns:a16="http://schemas.microsoft.com/office/drawing/2014/main" id="{8D709BE6-5B44-3545-9815-65C84257C606}"/>
              </a:ext>
            </a:extLst>
          </p:cNvPr>
          <p:cNvSpPr txBox="1">
            <a:spLocks noChangeArrowheads="1"/>
          </p:cNvSpPr>
          <p:nvPr/>
        </p:nvSpPr>
        <p:spPr bwMode="auto">
          <a:xfrm>
            <a:off x="5359400" y="4324350"/>
            <a:ext cx="355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cs typeface="ヒラギノ角ゴ Pro W3" charset="0"/>
              </a:defRPr>
            </a:lvl2pPr>
            <a:lvl3pPr marL="1143000" indent="-228600">
              <a:defRPr sz="1300">
                <a:solidFill>
                  <a:schemeClr val="tx1"/>
                </a:solidFill>
                <a:latin typeface="Helvetica" charset="0"/>
                <a:ea typeface="ヒラギノ角ゴ Pro W3" charset="0"/>
                <a:cs typeface="ヒラギノ角ゴ Pro W3" charset="0"/>
              </a:defRPr>
            </a:lvl3pPr>
            <a:lvl4pPr marL="1600200" indent="-228600">
              <a:defRPr sz="1300">
                <a:solidFill>
                  <a:schemeClr val="tx1"/>
                </a:solidFill>
                <a:latin typeface="Helvetica" charset="0"/>
                <a:ea typeface="ヒラギノ角ゴ Pro W3" charset="0"/>
                <a:cs typeface="ヒラギノ角ゴ Pro W3" charset="0"/>
              </a:defRPr>
            </a:lvl4pPr>
            <a:lvl5pPr marL="2057400" indent="-228600">
              <a:defRPr sz="13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9pPr>
          </a:lstStyle>
          <a:p>
            <a:r>
              <a:rPr lang="en-US" sz="1200" dirty="0"/>
              <a:t>10</a:t>
            </a:r>
          </a:p>
        </p:txBody>
      </p:sp>
      <p:sp>
        <p:nvSpPr>
          <p:cNvPr id="32" name="TextBox 12">
            <a:extLst>
              <a:ext uri="{FF2B5EF4-FFF2-40B4-BE49-F238E27FC236}">
                <a16:creationId xmlns:a16="http://schemas.microsoft.com/office/drawing/2014/main" id="{BF9837AC-279B-E746-812A-69F71E616B31}"/>
              </a:ext>
            </a:extLst>
          </p:cNvPr>
          <p:cNvSpPr txBox="1">
            <a:spLocks noChangeArrowheads="1"/>
          </p:cNvSpPr>
          <p:nvPr/>
        </p:nvSpPr>
        <p:spPr bwMode="auto">
          <a:xfrm>
            <a:off x="3962400" y="4248150"/>
            <a:ext cx="94297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cs typeface="ヒラギノ角ゴ Pro W3" charset="0"/>
              </a:defRPr>
            </a:lvl2pPr>
            <a:lvl3pPr marL="1143000" indent="-228600">
              <a:defRPr sz="1300">
                <a:solidFill>
                  <a:schemeClr val="tx1"/>
                </a:solidFill>
                <a:latin typeface="Helvetica" charset="0"/>
                <a:ea typeface="ヒラギノ角ゴ Pro W3" charset="0"/>
                <a:cs typeface="ヒラギノ角ゴ Pro W3" charset="0"/>
              </a:defRPr>
            </a:lvl3pPr>
            <a:lvl4pPr marL="1600200" indent="-228600">
              <a:defRPr sz="1300">
                <a:solidFill>
                  <a:schemeClr val="tx1"/>
                </a:solidFill>
                <a:latin typeface="Helvetica" charset="0"/>
                <a:ea typeface="ヒラギノ角ゴ Pro W3" charset="0"/>
                <a:cs typeface="ヒラギノ角ゴ Pro W3" charset="0"/>
              </a:defRPr>
            </a:lvl4pPr>
            <a:lvl5pPr marL="2057400" indent="-228600">
              <a:defRPr sz="13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cs typeface="ヒラギノ角ゴ Pro W3" charset="0"/>
              </a:defRPr>
            </a:lvl9pPr>
          </a:lstStyle>
          <a:p>
            <a:r>
              <a:rPr lang="en-US" sz="1600" dirty="0" err="1"/>
              <a:t>T</a:t>
            </a:r>
            <a:r>
              <a:rPr lang="en-US" sz="1600" baseline="-25000" dirty="0" err="1"/>
              <a:t>e</a:t>
            </a:r>
            <a:r>
              <a:rPr lang="en-US" sz="1600" dirty="0"/>
              <a:t> [</a:t>
            </a:r>
            <a:r>
              <a:rPr lang="en-US" sz="1600" dirty="0" err="1"/>
              <a:t>keV</a:t>
            </a:r>
            <a:r>
              <a:rPr lang="en-US" sz="1600" dirty="0"/>
              <a:t>]</a:t>
            </a:r>
          </a:p>
        </p:txBody>
      </p:sp>
    </p:spTree>
    <p:extLst>
      <p:ext uri="{BB962C8B-B14F-4D97-AF65-F5344CB8AC3E}">
        <p14:creationId xmlns:p14="http://schemas.microsoft.com/office/powerpoint/2010/main" val="3536778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u="sng" dirty="0">
                <a:latin typeface="Arial"/>
                <a:cs typeface="Arial"/>
              </a:rPr>
              <a:t>Take home message</a:t>
            </a:r>
            <a:r>
              <a:rPr lang="en-US" sz="2800" dirty="0">
                <a:latin typeface="Arial"/>
                <a:cs typeface="Arial"/>
              </a:rPr>
              <a:t>: You have four basic alternatives to measure radiation from plasmas</a:t>
            </a:r>
            <a:endParaRPr lang="en-US" altLang="en-US" sz="2800" b="1" dirty="0">
              <a:solidFill>
                <a:srgbClr val="00B050"/>
              </a:solidFill>
              <a:latin typeface="Arial" charset="0"/>
              <a:cs typeface="Arial" charset="0"/>
            </a:endParaRPr>
          </a:p>
        </p:txBody>
      </p:sp>
      <p:sp>
        <p:nvSpPr>
          <p:cNvPr id="3" name="Rectangle 2">
            <a:extLst>
              <a:ext uri="{FF2B5EF4-FFF2-40B4-BE49-F238E27FC236}">
                <a16:creationId xmlns:a16="http://schemas.microsoft.com/office/drawing/2014/main" id="{DC2D50FB-F53C-B340-A170-CEC1C18A2613}"/>
              </a:ext>
            </a:extLst>
          </p:cNvPr>
          <p:cNvSpPr/>
          <p:nvPr/>
        </p:nvSpPr>
        <p:spPr>
          <a:xfrm>
            <a:off x="0" y="797433"/>
            <a:ext cx="9144000" cy="3970318"/>
          </a:xfrm>
          <a:prstGeom prst="rect">
            <a:avLst/>
          </a:prstGeom>
        </p:spPr>
        <p:txBody>
          <a:bodyPr wrap="square">
            <a:spAutoFit/>
          </a:bodyPr>
          <a:lstStyle/>
          <a:p>
            <a:pPr marL="514350" indent="-514350" algn="just" eaLnBrk="1" hangingPunct="1">
              <a:lnSpc>
                <a:spcPct val="90000"/>
              </a:lnSpc>
              <a:buFontTx/>
              <a:buAutoNum type="circleNumDbPlain"/>
            </a:pPr>
            <a:r>
              <a:rPr lang="en-US" sz="2600" dirty="0">
                <a:solidFill>
                  <a:srgbClr val="FF0000"/>
                </a:solidFill>
                <a:cs typeface="Times" charset="0"/>
              </a:rPr>
              <a:t>Conventional radiated power measurements </a:t>
            </a:r>
            <a:r>
              <a:rPr lang="en-US" sz="2000" dirty="0">
                <a:solidFill>
                  <a:srgbClr val="FF0000"/>
                </a:solidFill>
                <a:cs typeface="Times" charset="0"/>
              </a:rPr>
              <a:t>(integrate all) </a:t>
            </a:r>
            <a:r>
              <a:rPr lang="en-US" sz="2400" dirty="0">
                <a:cs typeface="Times" charset="0"/>
              </a:rPr>
              <a:t>(e.g., radiated power density </a:t>
            </a:r>
            <a:r>
              <a:rPr lang="en-US" sz="2400" dirty="0">
                <a:ea typeface="ＭＳ Ｐゴシック" charset="-128"/>
                <a:cs typeface="Arial"/>
              </a:rPr>
              <a:t>⇒</a:t>
            </a:r>
            <a:r>
              <a:rPr lang="en-US" sz="2400" dirty="0">
                <a:cs typeface="Times" charset="0"/>
              </a:rPr>
              <a:t> power balance)</a:t>
            </a:r>
          </a:p>
          <a:p>
            <a:pPr algn="just" eaLnBrk="1" hangingPunct="1">
              <a:lnSpc>
                <a:spcPct val="90000"/>
              </a:lnSpc>
              <a:buFontTx/>
              <a:buAutoNum type="circleNumDbPlain"/>
            </a:pPr>
            <a:endParaRPr lang="en-US" sz="2600" dirty="0">
              <a:solidFill>
                <a:srgbClr val="FF0000"/>
              </a:solidFill>
              <a:cs typeface="Times" charset="0"/>
            </a:endParaRPr>
          </a:p>
          <a:p>
            <a:pPr marL="514350" indent="-514350" algn="just" eaLnBrk="1" hangingPunct="1">
              <a:lnSpc>
                <a:spcPct val="90000"/>
              </a:lnSpc>
              <a:buFont typeface="Wingdings" pitchFamily="2" charset="2"/>
              <a:buAutoNum type="circleNumDbPlain" startAt="2"/>
            </a:pPr>
            <a:r>
              <a:rPr lang="en-US" sz="2600" dirty="0">
                <a:solidFill>
                  <a:srgbClr val="FF0000"/>
                </a:solidFill>
                <a:cs typeface="Times" charset="0"/>
              </a:rPr>
              <a:t>Conventional “broadband/filtered” x-ray measurements </a:t>
            </a:r>
            <a:r>
              <a:rPr lang="en-US" sz="2400" dirty="0">
                <a:cs typeface="Times" charset="0"/>
              </a:rPr>
              <a:t>(e.g., SXR tomography</a:t>
            </a:r>
            <a:r>
              <a:rPr lang="en-US" sz="2400" dirty="0">
                <a:ea typeface="ＭＳ Ｐゴシック" charset="-128"/>
                <a:cs typeface="Arial"/>
              </a:rPr>
              <a:t> ⇒ </a:t>
            </a:r>
            <a:r>
              <a:rPr lang="en-US" sz="2400" dirty="0">
                <a:cs typeface="Times" charset="0"/>
              </a:rPr>
              <a:t>confinement, MHD, equilibrium)</a:t>
            </a:r>
          </a:p>
          <a:p>
            <a:pPr algn="just" eaLnBrk="1" hangingPunct="1">
              <a:lnSpc>
                <a:spcPct val="90000"/>
              </a:lnSpc>
              <a:buFont typeface="Arial" charset="0"/>
              <a:buAutoNum type="circleNumDbPlain"/>
            </a:pPr>
            <a:endParaRPr lang="en-US" sz="2600" dirty="0">
              <a:cs typeface="Times" charset="0"/>
            </a:endParaRPr>
          </a:p>
          <a:p>
            <a:pPr marL="514350" indent="-514350" algn="just" eaLnBrk="1" hangingPunct="1">
              <a:lnSpc>
                <a:spcPct val="90000"/>
              </a:lnSpc>
              <a:buFont typeface="Wingdings" pitchFamily="2" charset="2"/>
              <a:buAutoNum type="circleNumDbPlain" startAt="3"/>
            </a:pPr>
            <a:r>
              <a:rPr lang="en-US" sz="2600" dirty="0">
                <a:solidFill>
                  <a:srgbClr val="FF0000"/>
                </a:solidFill>
                <a:cs typeface="Times" charset="0"/>
              </a:rPr>
              <a:t>Conventional vs modern broadband PHA &amp; multi-energy measurements </a:t>
            </a:r>
            <a:r>
              <a:rPr lang="en-US" sz="2400" dirty="0">
                <a:solidFill>
                  <a:srgbClr val="000000"/>
                </a:solidFill>
                <a:cs typeface="Times" charset="0"/>
              </a:rPr>
              <a:t>(e.g., Z</a:t>
            </a:r>
            <a:r>
              <a:rPr lang="en-US" sz="2400" baseline="-25000" dirty="0">
                <a:solidFill>
                  <a:srgbClr val="000000"/>
                </a:solidFill>
                <a:cs typeface="Times" charset="0"/>
              </a:rPr>
              <a:t>eff</a:t>
            </a:r>
            <a:r>
              <a:rPr lang="en-US" sz="2400" dirty="0">
                <a:solidFill>
                  <a:srgbClr val="000000"/>
                </a:solidFill>
                <a:cs typeface="Times" charset="0"/>
              </a:rPr>
              <a:t>, </a:t>
            </a:r>
            <a:r>
              <a:rPr lang="en-US" sz="2400" dirty="0" err="1">
                <a:solidFill>
                  <a:srgbClr val="000000"/>
                </a:solidFill>
                <a:cs typeface="Times" charset="0"/>
              </a:rPr>
              <a:t>n</a:t>
            </a:r>
            <a:r>
              <a:rPr lang="en-US" sz="2400" baseline="-25000" dirty="0" err="1">
                <a:solidFill>
                  <a:srgbClr val="000000"/>
                </a:solidFill>
                <a:cs typeface="Times" charset="0"/>
              </a:rPr>
              <a:t>Z</a:t>
            </a:r>
            <a:r>
              <a:rPr lang="en-US" sz="2400" dirty="0">
                <a:solidFill>
                  <a:srgbClr val="000000"/>
                </a:solidFill>
                <a:cs typeface="Times" charset="0"/>
              </a:rPr>
              <a:t>, </a:t>
            </a:r>
            <a:r>
              <a:rPr lang="en-US" sz="2400" dirty="0" err="1">
                <a:solidFill>
                  <a:srgbClr val="000000"/>
                </a:solidFill>
                <a:cs typeface="Times" charset="0"/>
              </a:rPr>
              <a:t>T</a:t>
            </a:r>
            <a:r>
              <a:rPr lang="en-US" sz="2400" baseline="-25000" dirty="0" err="1">
                <a:solidFill>
                  <a:srgbClr val="000000"/>
                </a:solidFill>
                <a:cs typeface="Times" charset="0"/>
              </a:rPr>
              <a:t>e</a:t>
            </a:r>
            <a:r>
              <a:rPr lang="en-US" sz="2400" dirty="0">
                <a:solidFill>
                  <a:srgbClr val="000000"/>
                </a:solidFill>
                <a:cs typeface="Times" charset="0"/>
              </a:rPr>
              <a:t>, </a:t>
            </a:r>
            <a:r>
              <a:rPr lang="en-US" sz="2400" dirty="0" err="1">
                <a:solidFill>
                  <a:srgbClr val="000000"/>
                </a:solidFill>
                <a:cs typeface="Times" charset="0"/>
              </a:rPr>
              <a:t>n</a:t>
            </a:r>
            <a:r>
              <a:rPr lang="en-US" sz="2400" baseline="-25000" dirty="0" err="1">
                <a:solidFill>
                  <a:srgbClr val="000000"/>
                </a:solidFill>
                <a:cs typeface="Times" charset="0"/>
              </a:rPr>
              <a:t>e,fast</a:t>
            </a:r>
            <a:r>
              <a:rPr lang="en-US" sz="2400" dirty="0">
                <a:solidFill>
                  <a:srgbClr val="000000"/>
                </a:solidFill>
                <a:cs typeface="Times" charset="0"/>
              </a:rPr>
              <a:t>)</a:t>
            </a:r>
          </a:p>
          <a:p>
            <a:pPr marL="514350" indent="-514350" algn="just" eaLnBrk="1" hangingPunct="1">
              <a:lnSpc>
                <a:spcPct val="90000"/>
              </a:lnSpc>
              <a:buFont typeface="Wingdings" pitchFamily="2" charset="2"/>
              <a:buAutoNum type="circleNumDbPlain" startAt="3"/>
            </a:pPr>
            <a:endParaRPr lang="en-US" sz="2600" dirty="0">
              <a:solidFill>
                <a:srgbClr val="FF0000"/>
              </a:solidFill>
              <a:cs typeface="Times" charset="0"/>
            </a:endParaRPr>
          </a:p>
          <a:p>
            <a:pPr marL="514350" indent="-514350" algn="just" eaLnBrk="1" hangingPunct="1">
              <a:lnSpc>
                <a:spcPct val="90000"/>
              </a:lnSpc>
              <a:buFont typeface="Wingdings" pitchFamily="2" charset="2"/>
              <a:buAutoNum type="circleNumDbPlain" startAt="4"/>
            </a:pPr>
            <a:r>
              <a:rPr lang="en-US" sz="2600" dirty="0">
                <a:solidFill>
                  <a:srgbClr val="FF0000"/>
                </a:solidFill>
                <a:cs typeface="Times" charset="0"/>
              </a:rPr>
              <a:t>Doppler line-radiation x-ray measurements </a:t>
            </a:r>
            <a:r>
              <a:rPr lang="en-US" sz="2400" dirty="0">
                <a:cs typeface="Times" charset="0"/>
              </a:rPr>
              <a:t>(e.g., </a:t>
            </a:r>
            <a:r>
              <a:rPr lang="en-US" sz="2400" dirty="0" err="1">
                <a:cs typeface="Times" charset="0"/>
              </a:rPr>
              <a:t>n</a:t>
            </a:r>
            <a:r>
              <a:rPr lang="en-US" sz="2400" baseline="-25000" dirty="0" err="1">
                <a:cs typeface="Times" charset="0"/>
              </a:rPr>
              <a:t>Z</a:t>
            </a:r>
            <a:r>
              <a:rPr lang="en-US" sz="2400" dirty="0">
                <a:cs typeface="Times" charset="0"/>
              </a:rPr>
              <a:t>, </a:t>
            </a:r>
            <a:r>
              <a:rPr lang="en-US" sz="2400" dirty="0" err="1">
                <a:cs typeface="Times" charset="0"/>
              </a:rPr>
              <a:t>T</a:t>
            </a:r>
            <a:r>
              <a:rPr lang="en-US" sz="2400" baseline="-25000" dirty="0" err="1">
                <a:cs typeface="Times" charset="0"/>
              </a:rPr>
              <a:t>e</a:t>
            </a:r>
            <a:r>
              <a:rPr lang="en-US" sz="2400" dirty="0">
                <a:cs typeface="Times" charset="0"/>
              </a:rPr>
              <a:t>, </a:t>
            </a:r>
            <a:r>
              <a:rPr lang="en-US" sz="2400" dirty="0" err="1">
                <a:cs typeface="Times" charset="0"/>
              </a:rPr>
              <a:t>T</a:t>
            </a:r>
            <a:r>
              <a:rPr lang="en-US" sz="2400" baseline="-25000" dirty="0" err="1">
                <a:cs typeface="Times" charset="0"/>
              </a:rPr>
              <a:t>i</a:t>
            </a:r>
            <a:r>
              <a:rPr lang="en-US" sz="2400" dirty="0">
                <a:cs typeface="Times" charset="0"/>
              </a:rPr>
              <a:t>, </a:t>
            </a:r>
            <a:r>
              <a:rPr lang="en-US" sz="2400" dirty="0" err="1">
                <a:cs typeface="Times" charset="0"/>
              </a:rPr>
              <a:t>v</a:t>
            </a:r>
            <a:r>
              <a:rPr lang="en-US" sz="2400" baseline="-25000" dirty="0" err="1">
                <a:latin typeface="Symbol" charset="0"/>
                <a:cs typeface="Times" charset="0"/>
              </a:rPr>
              <a:t>f</a:t>
            </a:r>
            <a:r>
              <a:rPr lang="en-US" sz="2400" dirty="0">
                <a:cs typeface="Times" charset="0"/>
              </a:rPr>
              <a:t>, </a:t>
            </a:r>
            <a:r>
              <a:rPr lang="en-US" sz="2400" dirty="0" err="1">
                <a:cs typeface="Times" charset="0"/>
              </a:rPr>
              <a:t>v</a:t>
            </a:r>
            <a:r>
              <a:rPr lang="en-US" sz="2400" baseline="-25000" dirty="0" err="1">
                <a:latin typeface="Symbol" charset="0"/>
                <a:cs typeface="Times" charset="0"/>
              </a:rPr>
              <a:t>q</a:t>
            </a:r>
            <a:r>
              <a:rPr lang="en-US" sz="2400" dirty="0">
                <a:cs typeface="Times" charset="0"/>
              </a:rPr>
              <a:t>, </a:t>
            </a:r>
            <a:r>
              <a:rPr lang="en-US" sz="2400" dirty="0">
                <a:ea typeface="ＭＳ Ｐゴシック" charset="-128"/>
                <a:cs typeface="Arial"/>
              </a:rPr>
              <a:t>⇒</a:t>
            </a:r>
            <a:r>
              <a:rPr lang="en-US" sz="2400" dirty="0">
                <a:cs typeface="Times" charset="0"/>
              </a:rPr>
              <a:t> calculation of E</a:t>
            </a:r>
            <a:r>
              <a:rPr lang="en-US" sz="2400" baseline="-25000" dirty="0">
                <a:cs typeface="Times" charset="0"/>
              </a:rPr>
              <a:t>r</a:t>
            </a:r>
            <a:r>
              <a:rPr lang="en-US" sz="2400" dirty="0">
                <a:cs typeface="Times" charset="0"/>
              </a:rPr>
              <a:t>)</a:t>
            </a:r>
            <a:endParaRPr lang="en-US" sz="2400" dirty="0">
              <a:solidFill>
                <a:srgbClr val="000000"/>
              </a:solidFill>
              <a:cs typeface="Times" charset="0"/>
            </a:endParaRPr>
          </a:p>
        </p:txBody>
      </p:sp>
    </p:spTree>
    <p:extLst>
      <p:ext uri="{BB962C8B-B14F-4D97-AF65-F5344CB8AC3E}">
        <p14:creationId xmlns:p14="http://schemas.microsoft.com/office/powerpoint/2010/main" val="1142894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latin typeface="Arial"/>
                <a:cs typeface="Arial"/>
              </a:rPr>
              <a:t>1) Radiative power densities (vis/UV/x-ray) &amp; charge state &lt;Z&gt; can be obtained using coronal equilibrium</a:t>
            </a:r>
            <a:endParaRPr lang="en-US" altLang="en-US" sz="2800" b="1" dirty="0">
              <a:solidFill>
                <a:srgbClr val="00B050"/>
              </a:solidFill>
              <a:latin typeface="Arial" charset="0"/>
              <a:cs typeface="Arial" charset="0"/>
            </a:endParaRPr>
          </a:p>
        </p:txBody>
      </p:sp>
      <p:pic>
        <p:nvPicPr>
          <p:cNvPr id="8" name="Picture 7">
            <a:extLst>
              <a:ext uri="{FF2B5EF4-FFF2-40B4-BE49-F238E27FC236}">
                <a16:creationId xmlns:a16="http://schemas.microsoft.com/office/drawing/2014/main" id="{6B21C207-6D5A-4C4E-99F7-142E2D7BDA8C}"/>
              </a:ext>
            </a:extLst>
          </p:cNvPr>
          <p:cNvPicPr>
            <a:picLocks noChangeAspect="1"/>
          </p:cNvPicPr>
          <p:nvPr/>
        </p:nvPicPr>
        <p:blipFill>
          <a:blip r:embed="rId2"/>
          <a:stretch>
            <a:fillRect/>
          </a:stretch>
        </p:blipFill>
        <p:spPr>
          <a:xfrm>
            <a:off x="2115849" y="1431229"/>
            <a:ext cx="3502602" cy="530921"/>
          </a:xfrm>
          <a:prstGeom prst="rect">
            <a:avLst/>
          </a:prstGeom>
        </p:spPr>
      </p:pic>
      <p:pic>
        <p:nvPicPr>
          <p:cNvPr id="9" name="Picture 8">
            <a:extLst>
              <a:ext uri="{FF2B5EF4-FFF2-40B4-BE49-F238E27FC236}">
                <a16:creationId xmlns:a16="http://schemas.microsoft.com/office/drawing/2014/main" id="{207CF265-EFFF-0A46-9E68-437F6F3481F7}"/>
              </a:ext>
            </a:extLst>
          </p:cNvPr>
          <p:cNvPicPr>
            <a:picLocks noChangeAspect="1"/>
          </p:cNvPicPr>
          <p:nvPr/>
        </p:nvPicPr>
        <p:blipFill>
          <a:blip r:embed="rId3"/>
          <a:stretch>
            <a:fillRect/>
          </a:stretch>
        </p:blipFill>
        <p:spPr>
          <a:xfrm>
            <a:off x="1447800" y="3169682"/>
            <a:ext cx="4267200" cy="561805"/>
          </a:xfrm>
          <a:prstGeom prst="rect">
            <a:avLst/>
          </a:prstGeom>
        </p:spPr>
      </p:pic>
      <p:pic>
        <p:nvPicPr>
          <p:cNvPr id="10" name="Picture 9">
            <a:extLst>
              <a:ext uri="{FF2B5EF4-FFF2-40B4-BE49-F238E27FC236}">
                <a16:creationId xmlns:a16="http://schemas.microsoft.com/office/drawing/2014/main" id="{A7452D43-2781-8047-9BA6-3CEF0030E131}"/>
              </a:ext>
            </a:extLst>
          </p:cNvPr>
          <p:cNvPicPr>
            <a:picLocks noChangeAspect="1"/>
          </p:cNvPicPr>
          <p:nvPr/>
        </p:nvPicPr>
        <p:blipFill>
          <a:blip r:embed="rId4"/>
          <a:stretch>
            <a:fillRect/>
          </a:stretch>
        </p:blipFill>
        <p:spPr>
          <a:xfrm>
            <a:off x="1849148" y="2248451"/>
            <a:ext cx="3726317" cy="475699"/>
          </a:xfrm>
          <a:prstGeom prst="rect">
            <a:avLst/>
          </a:prstGeom>
        </p:spPr>
      </p:pic>
      <p:sp>
        <p:nvSpPr>
          <p:cNvPr id="11" name="TextBox 10">
            <a:extLst>
              <a:ext uri="{FF2B5EF4-FFF2-40B4-BE49-F238E27FC236}">
                <a16:creationId xmlns:a16="http://schemas.microsoft.com/office/drawing/2014/main" id="{A40329BE-0A27-3B49-B72A-D5194177E504}"/>
              </a:ext>
            </a:extLst>
          </p:cNvPr>
          <p:cNvSpPr txBox="1"/>
          <p:nvPr/>
        </p:nvSpPr>
        <p:spPr>
          <a:xfrm>
            <a:off x="609600" y="895350"/>
            <a:ext cx="4965865" cy="369332"/>
          </a:xfrm>
          <a:prstGeom prst="rect">
            <a:avLst/>
          </a:prstGeom>
          <a:noFill/>
        </p:spPr>
        <p:txBody>
          <a:bodyPr wrap="square" rtlCol="0">
            <a:spAutoFit/>
          </a:bodyPr>
          <a:lstStyle/>
          <a:p>
            <a:pPr algn="ctr"/>
            <a:r>
              <a:rPr lang="en-US" dirty="0">
                <a:solidFill>
                  <a:srgbClr val="FF0000"/>
                </a:solidFill>
              </a:rPr>
              <a:t>Equations of interest for two-impurity plasma</a:t>
            </a:r>
          </a:p>
        </p:txBody>
      </p:sp>
      <p:pic>
        <p:nvPicPr>
          <p:cNvPr id="12" name="Picture 11" descr="Figure_LDA_Post_LZ_Z.png">
            <a:extLst>
              <a:ext uri="{FF2B5EF4-FFF2-40B4-BE49-F238E27FC236}">
                <a16:creationId xmlns:a16="http://schemas.microsoft.com/office/drawing/2014/main" id="{C194FA7F-E711-3F43-A2CF-451F4CE410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819150"/>
            <a:ext cx="3003446" cy="4038600"/>
          </a:xfrm>
          <a:prstGeom prst="rect">
            <a:avLst/>
          </a:prstGeom>
        </p:spPr>
      </p:pic>
      <p:pic>
        <p:nvPicPr>
          <p:cNvPr id="2" name="Picture 1">
            <a:extLst>
              <a:ext uri="{FF2B5EF4-FFF2-40B4-BE49-F238E27FC236}">
                <a16:creationId xmlns:a16="http://schemas.microsoft.com/office/drawing/2014/main" id="{D4772083-DFBC-2047-8EEF-A0965183EA14}"/>
              </a:ext>
            </a:extLst>
          </p:cNvPr>
          <p:cNvPicPr>
            <a:picLocks noChangeAspect="1"/>
          </p:cNvPicPr>
          <p:nvPr/>
        </p:nvPicPr>
        <p:blipFill>
          <a:blip r:embed="rId6"/>
          <a:stretch>
            <a:fillRect/>
          </a:stretch>
        </p:blipFill>
        <p:spPr>
          <a:xfrm>
            <a:off x="1481000" y="4523326"/>
            <a:ext cx="4386400" cy="334424"/>
          </a:xfrm>
          <a:prstGeom prst="rect">
            <a:avLst/>
          </a:prstGeom>
        </p:spPr>
      </p:pic>
      <p:cxnSp>
        <p:nvCxnSpPr>
          <p:cNvPr id="4" name="Straight Connector 3">
            <a:extLst>
              <a:ext uri="{FF2B5EF4-FFF2-40B4-BE49-F238E27FC236}">
                <a16:creationId xmlns:a16="http://schemas.microsoft.com/office/drawing/2014/main" id="{BF5F5BB8-5978-204F-92C8-C031EDD86DB6}"/>
              </a:ext>
            </a:extLst>
          </p:cNvPr>
          <p:cNvCxnSpPr/>
          <p:nvPr/>
        </p:nvCxnSpPr>
        <p:spPr>
          <a:xfrm>
            <a:off x="7772400" y="895350"/>
            <a:ext cx="0" cy="3627976"/>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49FF7B3-9998-B648-BD8E-82D7C11CFC6B}"/>
              </a:ext>
            </a:extLst>
          </p:cNvPr>
          <p:cNvSpPr txBox="1"/>
          <p:nvPr/>
        </p:nvSpPr>
        <p:spPr>
          <a:xfrm>
            <a:off x="-15464" y="1431229"/>
            <a:ext cx="1864613" cy="369332"/>
          </a:xfrm>
          <a:prstGeom prst="rect">
            <a:avLst/>
          </a:prstGeom>
          <a:noFill/>
        </p:spPr>
        <p:txBody>
          <a:bodyPr wrap="none" rtlCol="0">
            <a:spAutoFit/>
          </a:bodyPr>
          <a:lstStyle/>
          <a:p>
            <a:r>
              <a:rPr lang="en-US" dirty="0">
                <a:solidFill>
                  <a:srgbClr val="0000FF"/>
                </a:solidFill>
              </a:rPr>
              <a:t>Quasi-neutrality:</a:t>
            </a:r>
          </a:p>
        </p:txBody>
      </p:sp>
      <p:sp>
        <p:nvSpPr>
          <p:cNvPr id="17" name="TextBox 16">
            <a:extLst>
              <a:ext uri="{FF2B5EF4-FFF2-40B4-BE49-F238E27FC236}">
                <a16:creationId xmlns:a16="http://schemas.microsoft.com/office/drawing/2014/main" id="{7CFFABC7-7576-E248-925F-7F320F3C116E}"/>
              </a:ext>
            </a:extLst>
          </p:cNvPr>
          <p:cNvSpPr txBox="1"/>
          <p:nvPr/>
        </p:nvSpPr>
        <p:spPr>
          <a:xfrm>
            <a:off x="0" y="1968615"/>
            <a:ext cx="1898918" cy="369332"/>
          </a:xfrm>
          <a:prstGeom prst="rect">
            <a:avLst/>
          </a:prstGeom>
          <a:noFill/>
        </p:spPr>
        <p:txBody>
          <a:bodyPr wrap="none" rtlCol="0">
            <a:spAutoFit/>
          </a:bodyPr>
          <a:lstStyle/>
          <a:p>
            <a:r>
              <a:rPr lang="en-US" dirty="0">
                <a:solidFill>
                  <a:srgbClr val="0000FF"/>
                </a:solidFill>
              </a:rPr>
              <a:t>Effective charge:</a:t>
            </a:r>
          </a:p>
        </p:txBody>
      </p:sp>
      <p:sp>
        <p:nvSpPr>
          <p:cNvPr id="18" name="TextBox 17">
            <a:extLst>
              <a:ext uri="{FF2B5EF4-FFF2-40B4-BE49-F238E27FC236}">
                <a16:creationId xmlns:a16="http://schemas.microsoft.com/office/drawing/2014/main" id="{003CAF0F-52E6-2049-9EE4-15EB99147481}"/>
              </a:ext>
            </a:extLst>
          </p:cNvPr>
          <p:cNvSpPr txBox="1"/>
          <p:nvPr/>
        </p:nvSpPr>
        <p:spPr>
          <a:xfrm>
            <a:off x="0" y="2724150"/>
            <a:ext cx="3801041" cy="369332"/>
          </a:xfrm>
          <a:prstGeom prst="rect">
            <a:avLst/>
          </a:prstGeom>
          <a:noFill/>
        </p:spPr>
        <p:txBody>
          <a:bodyPr wrap="none" rtlCol="0">
            <a:spAutoFit/>
          </a:bodyPr>
          <a:lstStyle/>
          <a:p>
            <a:r>
              <a:rPr lang="en-US" dirty="0">
                <a:solidFill>
                  <a:srgbClr val="0000FF"/>
                </a:solidFill>
              </a:rPr>
              <a:t>Normalized radiated power density:</a:t>
            </a:r>
          </a:p>
        </p:txBody>
      </p:sp>
      <p:sp>
        <p:nvSpPr>
          <p:cNvPr id="19" name="TextBox 18">
            <a:extLst>
              <a:ext uri="{FF2B5EF4-FFF2-40B4-BE49-F238E27FC236}">
                <a16:creationId xmlns:a16="http://schemas.microsoft.com/office/drawing/2014/main" id="{C01F0A0E-0DAB-1140-9CAF-7A487B0582C8}"/>
              </a:ext>
            </a:extLst>
          </p:cNvPr>
          <p:cNvSpPr txBox="1"/>
          <p:nvPr/>
        </p:nvSpPr>
        <p:spPr>
          <a:xfrm>
            <a:off x="0" y="4183618"/>
            <a:ext cx="2672526" cy="369332"/>
          </a:xfrm>
          <a:prstGeom prst="rect">
            <a:avLst/>
          </a:prstGeom>
          <a:noFill/>
        </p:spPr>
        <p:txBody>
          <a:bodyPr wrap="none" rtlCol="0">
            <a:spAutoFit/>
          </a:bodyPr>
          <a:lstStyle/>
          <a:p>
            <a:r>
              <a:rPr lang="en-US" dirty="0">
                <a:solidFill>
                  <a:srgbClr val="0000FF"/>
                </a:solidFill>
              </a:rPr>
              <a:t>Hydrogenic cooling rate:</a:t>
            </a:r>
          </a:p>
        </p:txBody>
      </p:sp>
      <p:sp>
        <p:nvSpPr>
          <p:cNvPr id="3" name="Oval 2">
            <a:extLst>
              <a:ext uri="{FF2B5EF4-FFF2-40B4-BE49-F238E27FC236}">
                <a16:creationId xmlns:a16="http://schemas.microsoft.com/office/drawing/2014/main" id="{527901EE-1EB8-C51C-685F-56C75A9878DE}"/>
              </a:ext>
            </a:extLst>
          </p:cNvPr>
          <p:cNvSpPr/>
          <p:nvPr/>
        </p:nvSpPr>
        <p:spPr>
          <a:xfrm>
            <a:off x="2149209" y="3462040"/>
            <a:ext cx="649345" cy="38100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D3DB65-9D33-4697-FD78-F49C55DD136D}"/>
              </a:ext>
            </a:extLst>
          </p:cNvPr>
          <p:cNvSpPr txBox="1"/>
          <p:nvPr/>
        </p:nvSpPr>
        <p:spPr>
          <a:xfrm>
            <a:off x="808623" y="3885321"/>
            <a:ext cx="3437159" cy="253916"/>
          </a:xfrm>
          <a:prstGeom prst="rect">
            <a:avLst/>
          </a:prstGeom>
          <a:noFill/>
        </p:spPr>
        <p:txBody>
          <a:bodyPr wrap="none" rtlCol="0">
            <a:spAutoFit/>
          </a:bodyPr>
          <a:lstStyle/>
          <a:p>
            <a:r>
              <a:rPr lang="en-US" sz="1050" dirty="0">
                <a:solidFill>
                  <a:srgbClr val="FF0000"/>
                </a:solidFill>
              </a:rPr>
              <a:t>Radiated power in the purely hydrogenic case (Z</a:t>
            </a:r>
            <a:r>
              <a:rPr lang="en-US" sz="1050" baseline="-25000" dirty="0">
                <a:solidFill>
                  <a:srgbClr val="FF0000"/>
                </a:solidFill>
              </a:rPr>
              <a:t>eff</a:t>
            </a:r>
            <a:r>
              <a:rPr lang="en-US" sz="1050" dirty="0">
                <a:solidFill>
                  <a:srgbClr val="FF0000"/>
                </a:solidFill>
              </a:rPr>
              <a:t>=1)</a:t>
            </a:r>
          </a:p>
        </p:txBody>
      </p:sp>
    </p:spTree>
    <p:extLst>
      <p:ext uri="{BB962C8B-B14F-4D97-AF65-F5344CB8AC3E}">
        <p14:creationId xmlns:p14="http://schemas.microsoft.com/office/powerpoint/2010/main" val="22731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latin typeface="Arial"/>
                <a:cs typeface="Arial"/>
              </a:rPr>
              <a:t>Class-Homework #3: NSTX-U…on the “fly”</a:t>
            </a:r>
            <a:endParaRPr lang="en-US" altLang="en-US" sz="2800" b="1" dirty="0">
              <a:solidFill>
                <a:srgbClr val="00B050"/>
              </a:solidFill>
              <a:latin typeface="Arial" charset="0"/>
              <a:cs typeface="Arial" charset="0"/>
            </a:endParaRPr>
          </a:p>
        </p:txBody>
      </p:sp>
      <p:sp>
        <p:nvSpPr>
          <p:cNvPr id="3" name="TextBox 2">
            <a:extLst>
              <a:ext uri="{FF2B5EF4-FFF2-40B4-BE49-F238E27FC236}">
                <a16:creationId xmlns:a16="http://schemas.microsoft.com/office/drawing/2014/main" id="{88C29520-2628-BE69-7314-84A31C299F15}"/>
              </a:ext>
            </a:extLst>
          </p:cNvPr>
          <p:cNvSpPr txBox="1"/>
          <p:nvPr/>
        </p:nvSpPr>
        <p:spPr>
          <a:xfrm>
            <a:off x="76200" y="765066"/>
            <a:ext cx="8991600" cy="1184940"/>
          </a:xfrm>
          <a:prstGeom prst="rect">
            <a:avLst/>
          </a:prstGeom>
          <a:noFill/>
        </p:spPr>
        <p:txBody>
          <a:bodyPr wrap="square" rtlCol="0">
            <a:spAutoFit/>
          </a:bodyPr>
          <a:lstStyle/>
          <a:p>
            <a:r>
              <a:rPr lang="en-US" dirty="0">
                <a:effectLst/>
                <a:latin typeface="Helvetica" pitchFamily="2" charset="0"/>
              </a:rPr>
              <a:t>1) For a core DD NSTX-U plasma of 1 keV and a typical n</a:t>
            </a:r>
            <a:r>
              <a:rPr lang="en-US" baseline="-25000" dirty="0">
                <a:effectLst/>
                <a:latin typeface="Helvetica" pitchFamily="2" charset="0"/>
              </a:rPr>
              <a:t>e,0</a:t>
            </a:r>
            <a:r>
              <a:rPr lang="en-US" dirty="0">
                <a:effectLst/>
                <a:latin typeface="Helvetica" pitchFamily="2" charset="0"/>
              </a:rPr>
              <a:t> of</a:t>
            </a:r>
            <a:r>
              <a:rPr lang="en-US" dirty="0">
                <a:latin typeface="Helvetica" pitchFamily="2" charset="0"/>
              </a:rPr>
              <a:t> </a:t>
            </a:r>
            <a:r>
              <a:rPr lang="en-US" dirty="0">
                <a:effectLst/>
                <a:latin typeface="Helvetica" pitchFamily="2" charset="0"/>
              </a:rPr>
              <a:t>8.0×10</a:t>
            </a:r>
            <a:r>
              <a:rPr lang="en-US" baseline="30000" dirty="0">
                <a:effectLst/>
                <a:latin typeface="Helvetica" pitchFamily="2" charset="0"/>
              </a:rPr>
              <a:t>19</a:t>
            </a:r>
            <a:r>
              <a:rPr lang="en-US" dirty="0">
                <a:effectLst/>
                <a:latin typeface="Helvetica" pitchFamily="2" charset="0"/>
              </a:rPr>
              <a:t> m</a:t>
            </a:r>
            <a:r>
              <a:rPr lang="en-US" baseline="30000" dirty="0">
                <a:effectLst/>
                <a:latin typeface="Helvetica" pitchFamily="2" charset="0"/>
              </a:rPr>
              <a:t>-3</a:t>
            </a:r>
            <a:r>
              <a:rPr lang="en-US" dirty="0">
                <a:effectLst/>
                <a:latin typeface="Helvetica" pitchFamily="2" charset="0"/>
              </a:rPr>
              <a:t>, calculate:</a:t>
            </a:r>
          </a:p>
          <a:p>
            <a:pPr marL="800100" indent="-342900">
              <a:spcAft>
                <a:spcPts val="600"/>
              </a:spcAft>
              <a:buFont typeface="+mj-lt"/>
              <a:buAutoNum type="alphaLcParenR"/>
            </a:pPr>
            <a:r>
              <a:rPr lang="en-US" sz="1600" dirty="0">
                <a:effectLst/>
                <a:latin typeface="Helvetica" pitchFamily="2" charset="0"/>
              </a:rPr>
              <a:t>The deuterium concentration (</a:t>
            </a:r>
            <a:r>
              <a:rPr lang="en-US" sz="1600" dirty="0" err="1">
                <a:effectLst/>
                <a:latin typeface="Helvetica" pitchFamily="2" charset="0"/>
              </a:rPr>
              <a:t>n</a:t>
            </a:r>
            <a:r>
              <a:rPr lang="en-US" sz="1600" baseline="-25000" dirty="0" err="1">
                <a:effectLst/>
                <a:latin typeface="Helvetica" pitchFamily="2" charset="0"/>
              </a:rPr>
              <a:t>D</a:t>
            </a:r>
            <a:r>
              <a:rPr lang="en-US" sz="1600" dirty="0">
                <a:effectLst/>
                <a:latin typeface="Helvetica" pitchFamily="2" charset="0"/>
              </a:rPr>
              <a:t>/n</a:t>
            </a:r>
            <a:r>
              <a:rPr lang="en-US" sz="1600" baseline="-25000" dirty="0">
                <a:effectLst/>
                <a:latin typeface="Helvetica" pitchFamily="2" charset="0"/>
              </a:rPr>
              <a:t>e</a:t>
            </a:r>
            <a:r>
              <a:rPr lang="en-US" sz="1600" dirty="0">
                <a:effectLst/>
                <a:latin typeface="Helvetica" pitchFamily="2" charset="0"/>
              </a:rPr>
              <a:t>), plasma effective charge (Z</a:t>
            </a:r>
            <a:r>
              <a:rPr lang="en-US" sz="1600" baseline="-25000" dirty="0">
                <a:effectLst/>
                <a:latin typeface="Helvetica" pitchFamily="2" charset="0"/>
              </a:rPr>
              <a:t>eff</a:t>
            </a:r>
            <a:r>
              <a:rPr lang="en-US" sz="1600" dirty="0">
                <a:effectLst/>
                <a:latin typeface="Helvetica" pitchFamily="2" charset="0"/>
              </a:rPr>
              <a:t>) and radiated power density P</a:t>
            </a:r>
            <a:r>
              <a:rPr lang="en-US" sz="1600" baseline="-25000" dirty="0">
                <a:effectLst/>
                <a:latin typeface="Helvetica" pitchFamily="2" charset="0"/>
              </a:rPr>
              <a:t>rad</a:t>
            </a:r>
            <a:r>
              <a:rPr lang="en-US" sz="1600" dirty="0">
                <a:effectLst/>
                <a:latin typeface="Helvetica" pitchFamily="2" charset="0"/>
              </a:rPr>
              <a:t> [W/m</a:t>
            </a:r>
            <a:r>
              <a:rPr lang="en-US" sz="1600" baseline="30000" dirty="0">
                <a:effectLst/>
                <a:latin typeface="Helvetica" pitchFamily="2" charset="0"/>
              </a:rPr>
              <a:t>3</a:t>
            </a:r>
            <a:r>
              <a:rPr lang="en-US" sz="1600" dirty="0">
                <a:effectLst/>
                <a:latin typeface="Helvetica" pitchFamily="2" charset="0"/>
              </a:rPr>
              <a:t>] assuming a carbon concentration of 2% (HINT: no other impurities)</a:t>
            </a:r>
          </a:p>
          <a:p>
            <a:pPr marL="800100" indent="-342900">
              <a:spcAft>
                <a:spcPts val="600"/>
              </a:spcAft>
              <a:buFont typeface="+mj-lt"/>
              <a:buAutoNum type="alphaLcParenR"/>
            </a:pPr>
            <a:r>
              <a:rPr lang="en-US" sz="1600" dirty="0">
                <a:effectLst/>
                <a:latin typeface="Helvetica" pitchFamily="2" charset="0"/>
              </a:rPr>
              <a:t>How large is P</a:t>
            </a:r>
            <a:r>
              <a:rPr lang="en-US" sz="1600" baseline="-25000" dirty="0">
                <a:effectLst/>
                <a:latin typeface="Helvetica" pitchFamily="2" charset="0"/>
              </a:rPr>
              <a:t>rad</a:t>
            </a:r>
            <a:r>
              <a:rPr lang="en-US" sz="1600" dirty="0">
                <a:effectLst/>
                <a:latin typeface="Helvetica" pitchFamily="2" charset="0"/>
              </a:rPr>
              <a:t> if one compares to the purely “ideal” hydrogenic value?</a:t>
            </a:r>
          </a:p>
        </p:txBody>
      </p:sp>
      <p:pic>
        <p:nvPicPr>
          <p:cNvPr id="12" name="Picture 11" descr="Figure_LDA_Post_LZ_Z.png">
            <a:extLst>
              <a:ext uri="{FF2B5EF4-FFF2-40B4-BE49-F238E27FC236}">
                <a16:creationId xmlns:a16="http://schemas.microsoft.com/office/drawing/2014/main" id="{4936B53D-D2B2-694C-86DA-95C464C14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035582"/>
            <a:ext cx="2044985" cy="2749801"/>
          </a:xfrm>
          <a:prstGeom prst="rect">
            <a:avLst/>
          </a:prstGeom>
        </p:spPr>
      </p:pic>
      <p:grpSp>
        <p:nvGrpSpPr>
          <p:cNvPr id="26" name="Group 25">
            <a:extLst>
              <a:ext uri="{FF2B5EF4-FFF2-40B4-BE49-F238E27FC236}">
                <a16:creationId xmlns:a16="http://schemas.microsoft.com/office/drawing/2014/main" id="{71ACF154-67FD-0DA2-B49D-0809ADC58C90}"/>
              </a:ext>
            </a:extLst>
          </p:cNvPr>
          <p:cNvGrpSpPr/>
          <p:nvPr/>
        </p:nvGrpSpPr>
        <p:grpSpPr>
          <a:xfrm>
            <a:off x="-15464" y="2190750"/>
            <a:ext cx="4300415" cy="530921"/>
            <a:chOff x="-15464" y="2190750"/>
            <a:chExt cx="4300415" cy="530921"/>
          </a:xfrm>
        </p:grpSpPr>
        <p:pic>
          <p:nvPicPr>
            <p:cNvPr id="10" name="Picture 9">
              <a:extLst>
                <a:ext uri="{FF2B5EF4-FFF2-40B4-BE49-F238E27FC236}">
                  <a16:creationId xmlns:a16="http://schemas.microsoft.com/office/drawing/2014/main" id="{4375488A-5F24-F934-25BD-6B384CDC0A06}"/>
                </a:ext>
              </a:extLst>
            </p:cNvPr>
            <p:cNvPicPr>
              <a:picLocks noChangeAspect="1"/>
            </p:cNvPicPr>
            <p:nvPr/>
          </p:nvPicPr>
          <p:blipFill rotWithShape="1">
            <a:blip r:embed="rId3"/>
            <a:srcRect r="36403"/>
            <a:stretch/>
          </p:blipFill>
          <p:spPr>
            <a:xfrm>
              <a:off x="2057400" y="2190750"/>
              <a:ext cx="2227551" cy="530921"/>
            </a:xfrm>
            <a:prstGeom prst="rect">
              <a:avLst/>
            </a:prstGeom>
          </p:spPr>
        </p:pic>
        <p:sp>
          <p:nvSpPr>
            <p:cNvPr id="13" name="TextBox 12">
              <a:extLst>
                <a:ext uri="{FF2B5EF4-FFF2-40B4-BE49-F238E27FC236}">
                  <a16:creationId xmlns:a16="http://schemas.microsoft.com/office/drawing/2014/main" id="{E95F1DF1-7AEA-DD7B-0F1E-8A0ECEFBEFA1}"/>
                </a:ext>
              </a:extLst>
            </p:cNvPr>
            <p:cNvSpPr txBox="1"/>
            <p:nvPr/>
          </p:nvSpPr>
          <p:spPr>
            <a:xfrm>
              <a:off x="-15464" y="2269429"/>
              <a:ext cx="1864613" cy="369332"/>
            </a:xfrm>
            <a:prstGeom prst="rect">
              <a:avLst/>
            </a:prstGeom>
            <a:noFill/>
          </p:spPr>
          <p:txBody>
            <a:bodyPr wrap="none" rtlCol="0">
              <a:spAutoFit/>
            </a:bodyPr>
            <a:lstStyle/>
            <a:p>
              <a:r>
                <a:rPr lang="en-US" dirty="0">
                  <a:solidFill>
                    <a:srgbClr val="0000FF"/>
                  </a:solidFill>
                </a:rPr>
                <a:t>Quasi-neutrality:</a:t>
              </a:r>
            </a:p>
          </p:txBody>
        </p:sp>
      </p:grpSp>
      <p:grpSp>
        <p:nvGrpSpPr>
          <p:cNvPr id="27" name="Group 26">
            <a:extLst>
              <a:ext uri="{FF2B5EF4-FFF2-40B4-BE49-F238E27FC236}">
                <a16:creationId xmlns:a16="http://schemas.microsoft.com/office/drawing/2014/main" id="{B1B73F8E-43E5-5292-7FF9-6CD5769EE388}"/>
              </a:ext>
            </a:extLst>
          </p:cNvPr>
          <p:cNvGrpSpPr/>
          <p:nvPr/>
        </p:nvGrpSpPr>
        <p:grpSpPr>
          <a:xfrm>
            <a:off x="0" y="3010451"/>
            <a:ext cx="4495800" cy="475699"/>
            <a:chOff x="0" y="3010451"/>
            <a:chExt cx="4495800" cy="475699"/>
          </a:xfrm>
        </p:grpSpPr>
        <p:pic>
          <p:nvPicPr>
            <p:cNvPr id="11" name="Picture 10">
              <a:extLst>
                <a:ext uri="{FF2B5EF4-FFF2-40B4-BE49-F238E27FC236}">
                  <a16:creationId xmlns:a16="http://schemas.microsoft.com/office/drawing/2014/main" id="{B0111402-F73D-24D2-52CF-C18AFC954F16}"/>
                </a:ext>
              </a:extLst>
            </p:cNvPr>
            <p:cNvPicPr>
              <a:picLocks noChangeAspect="1"/>
            </p:cNvPicPr>
            <p:nvPr/>
          </p:nvPicPr>
          <p:blipFill rotWithShape="1">
            <a:blip r:embed="rId4"/>
            <a:srcRect r="33064"/>
            <a:stretch/>
          </p:blipFill>
          <p:spPr>
            <a:xfrm>
              <a:off x="2001548" y="3010451"/>
              <a:ext cx="2494252" cy="475699"/>
            </a:xfrm>
            <a:prstGeom prst="rect">
              <a:avLst/>
            </a:prstGeom>
          </p:spPr>
        </p:pic>
        <p:sp>
          <p:nvSpPr>
            <p:cNvPr id="14" name="TextBox 13">
              <a:extLst>
                <a:ext uri="{FF2B5EF4-FFF2-40B4-BE49-F238E27FC236}">
                  <a16:creationId xmlns:a16="http://schemas.microsoft.com/office/drawing/2014/main" id="{72E1BB86-BE53-7E82-D5AB-9513F94F72E4}"/>
                </a:ext>
              </a:extLst>
            </p:cNvPr>
            <p:cNvSpPr txBox="1"/>
            <p:nvPr/>
          </p:nvSpPr>
          <p:spPr>
            <a:xfrm>
              <a:off x="0" y="3040618"/>
              <a:ext cx="1898918" cy="369332"/>
            </a:xfrm>
            <a:prstGeom prst="rect">
              <a:avLst/>
            </a:prstGeom>
            <a:noFill/>
          </p:spPr>
          <p:txBody>
            <a:bodyPr wrap="none" rtlCol="0">
              <a:spAutoFit/>
            </a:bodyPr>
            <a:lstStyle/>
            <a:p>
              <a:r>
                <a:rPr lang="en-US" dirty="0">
                  <a:solidFill>
                    <a:srgbClr val="0000FF"/>
                  </a:solidFill>
                </a:rPr>
                <a:t>Effective charge:</a:t>
              </a:r>
            </a:p>
          </p:txBody>
        </p:sp>
      </p:grpSp>
      <p:pic>
        <p:nvPicPr>
          <p:cNvPr id="17" name="Picture 16">
            <a:extLst>
              <a:ext uri="{FF2B5EF4-FFF2-40B4-BE49-F238E27FC236}">
                <a16:creationId xmlns:a16="http://schemas.microsoft.com/office/drawing/2014/main" id="{2698F5D5-A4F1-8C5F-A201-1B3325102DB4}"/>
              </a:ext>
            </a:extLst>
          </p:cNvPr>
          <p:cNvPicPr>
            <a:picLocks noChangeAspect="1"/>
          </p:cNvPicPr>
          <p:nvPr/>
        </p:nvPicPr>
        <p:blipFill>
          <a:blip r:embed="rId5"/>
          <a:stretch>
            <a:fillRect/>
          </a:stretch>
        </p:blipFill>
        <p:spPr>
          <a:xfrm>
            <a:off x="4648200" y="2264990"/>
            <a:ext cx="1351252" cy="506720"/>
          </a:xfrm>
          <a:prstGeom prst="rect">
            <a:avLst/>
          </a:prstGeom>
        </p:spPr>
      </p:pic>
      <p:pic>
        <p:nvPicPr>
          <p:cNvPr id="20" name="Picture 19">
            <a:extLst>
              <a:ext uri="{FF2B5EF4-FFF2-40B4-BE49-F238E27FC236}">
                <a16:creationId xmlns:a16="http://schemas.microsoft.com/office/drawing/2014/main" id="{D2EE78A7-C042-4DE7-71CB-5DF2AD5E47E0}"/>
              </a:ext>
            </a:extLst>
          </p:cNvPr>
          <p:cNvPicPr>
            <a:picLocks noChangeAspect="1"/>
          </p:cNvPicPr>
          <p:nvPr/>
        </p:nvPicPr>
        <p:blipFill>
          <a:blip r:embed="rId6"/>
          <a:stretch>
            <a:fillRect/>
          </a:stretch>
        </p:blipFill>
        <p:spPr>
          <a:xfrm>
            <a:off x="4883823" y="3105150"/>
            <a:ext cx="1135977" cy="265553"/>
          </a:xfrm>
          <a:prstGeom prst="rect">
            <a:avLst/>
          </a:prstGeom>
        </p:spPr>
      </p:pic>
      <p:grpSp>
        <p:nvGrpSpPr>
          <p:cNvPr id="28" name="Group 27">
            <a:extLst>
              <a:ext uri="{FF2B5EF4-FFF2-40B4-BE49-F238E27FC236}">
                <a16:creationId xmlns:a16="http://schemas.microsoft.com/office/drawing/2014/main" id="{3B2B65F8-B7C9-F191-E7BE-054CFD72D1C4}"/>
              </a:ext>
            </a:extLst>
          </p:cNvPr>
          <p:cNvGrpSpPr/>
          <p:nvPr/>
        </p:nvGrpSpPr>
        <p:grpSpPr>
          <a:xfrm>
            <a:off x="0" y="3714750"/>
            <a:ext cx="4516654" cy="984245"/>
            <a:chOff x="0" y="3714750"/>
            <a:chExt cx="4516654" cy="984245"/>
          </a:xfrm>
        </p:grpSpPr>
        <p:pic>
          <p:nvPicPr>
            <p:cNvPr id="21" name="Picture 20">
              <a:extLst>
                <a:ext uri="{FF2B5EF4-FFF2-40B4-BE49-F238E27FC236}">
                  <a16:creationId xmlns:a16="http://schemas.microsoft.com/office/drawing/2014/main" id="{E977B680-54D7-971B-0235-905137DD238C}"/>
                </a:ext>
              </a:extLst>
            </p:cNvPr>
            <p:cNvPicPr>
              <a:picLocks noChangeAspect="1"/>
            </p:cNvPicPr>
            <p:nvPr/>
          </p:nvPicPr>
          <p:blipFill rotWithShape="1">
            <a:blip r:embed="rId7"/>
            <a:srcRect r="25000"/>
            <a:stretch/>
          </p:blipFill>
          <p:spPr>
            <a:xfrm>
              <a:off x="1447800" y="4160282"/>
              <a:ext cx="3068854" cy="538713"/>
            </a:xfrm>
            <a:prstGeom prst="rect">
              <a:avLst/>
            </a:prstGeom>
          </p:spPr>
        </p:pic>
        <p:sp>
          <p:nvSpPr>
            <p:cNvPr id="22" name="TextBox 21">
              <a:extLst>
                <a:ext uri="{FF2B5EF4-FFF2-40B4-BE49-F238E27FC236}">
                  <a16:creationId xmlns:a16="http://schemas.microsoft.com/office/drawing/2014/main" id="{87D8628B-94DF-7E12-7EA3-407E15390B73}"/>
                </a:ext>
              </a:extLst>
            </p:cNvPr>
            <p:cNvSpPr txBox="1"/>
            <p:nvPr/>
          </p:nvSpPr>
          <p:spPr>
            <a:xfrm>
              <a:off x="0" y="3714750"/>
              <a:ext cx="3801041" cy="369332"/>
            </a:xfrm>
            <a:prstGeom prst="rect">
              <a:avLst/>
            </a:prstGeom>
            <a:noFill/>
          </p:spPr>
          <p:txBody>
            <a:bodyPr wrap="none" rtlCol="0">
              <a:spAutoFit/>
            </a:bodyPr>
            <a:lstStyle/>
            <a:p>
              <a:r>
                <a:rPr lang="en-US" dirty="0">
                  <a:solidFill>
                    <a:srgbClr val="0000FF"/>
                  </a:solidFill>
                </a:rPr>
                <a:t>Normalized radiated power density:</a:t>
              </a:r>
            </a:p>
          </p:txBody>
        </p:sp>
      </p:grpSp>
      <p:cxnSp>
        <p:nvCxnSpPr>
          <p:cNvPr id="23" name="Straight Connector 22">
            <a:extLst>
              <a:ext uri="{FF2B5EF4-FFF2-40B4-BE49-F238E27FC236}">
                <a16:creationId xmlns:a16="http://schemas.microsoft.com/office/drawing/2014/main" id="{D1D40865-40D2-7DD2-6F6A-E57390EF72EC}"/>
              </a:ext>
            </a:extLst>
          </p:cNvPr>
          <p:cNvCxnSpPr>
            <a:cxnSpLocks/>
          </p:cNvCxnSpPr>
          <p:nvPr/>
        </p:nvCxnSpPr>
        <p:spPr>
          <a:xfrm>
            <a:off x="8077200" y="2114550"/>
            <a:ext cx="0" cy="2471148"/>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C025CA63-AFCC-B87F-439C-E101ED170232}"/>
              </a:ext>
            </a:extLst>
          </p:cNvPr>
          <p:cNvPicPr>
            <a:picLocks noChangeAspect="1"/>
          </p:cNvPicPr>
          <p:nvPr/>
        </p:nvPicPr>
        <p:blipFill>
          <a:blip r:embed="rId8"/>
          <a:stretch>
            <a:fillRect/>
          </a:stretch>
        </p:blipFill>
        <p:spPr>
          <a:xfrm>
            <a:off x="4853188" y="4104125"/>
            <a:ext cx="1166612" cy="586601"/>
          </a:xfrm>
          <a:prstGeom prst="rect">
            <a:avLst/>
          </a:prstGeom>
        </p:spPr>
      </p:pic>
    </p:spTree>
    <p:extLst>
      <p:ext uri="{BB962C8B-B14F-4D97-AF65-F5344CB8AC3E}">
        <p14:creationId xmlns:p14="http://schemas.microsoft.com/office/powerpoint/2010/main" val="5218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B8751-DAE1-894C-8F25-702B170B5889}"/>
              </a:ext>
            </a:extLst>
          </p:cNvPr>
          <p:cNvSpPr/>
          <p:nvPr/>
        </p:nvSpPr>
        <p:spPr>
          <a:xfrm>
            <a:off x="0" y="0"/>
            <a:ext cx="3581400" cy="485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Title 2"/>
          <p:cNvSpPr>
            <a:spLocks noGrp="1"/>
          </p:cNvSpPr>
          <p:nvPr>
            <p:ph type="title"/>
          </p:nvPr>
        </p:nvSpPr>
        <p:spPr>
          <a:xfrm>
            <a:off x="4876800" y="0"/>
            <a:ext cx="4267200" cy="720725"/>
          </a:xfrm>
        </p:spPr>
        <p:txBody>
          <a:bodyPr/>
          <a:lstStyle/>
          <a:p>
            <a:pPr eaLnBrk="1" hangingPunct="1"/>
            <a:r>
              <a:rPr lang="en-US" altLang="en-US" sz="3200" dirty="0">
                <a:latin typeface="Arial" charset="0"/>
                <a:cs typeface="Arial" charset="0"/>
              </a:rPr>
              <a:t>Outline</a:t>
            </a:r>
          </a:p>
        </p:txBody>
      </p:sp>
      <p:sp>
        <p:nvSpPr>
          <p:cNvPr id="14" name="TextBox 13">
            <a:extLst>
              <a:ext uri="{FF2B5EF4-FFF2-40B4-BE49-F238E27FC236}">
                <a16:creationId xmlns:a16="http://schemas.microsoft.com/office/drawing/2014/main" id="{0203FA69-688D-CD44-9E8B-6F3FA88CB4E0}"/>
              </a:ext>
            </a:extLst>
          </p:cNvPr>
          <p:cNvSpPr txBox="1"/>
          <p:nvPr/>
        </p:nvSpPr>
        <p:spPr>
          <a:xfrm>
            <a:off x="3703899" y="742950"/>
            <a:ext cx="5287701" cy="4154984"/>
          </a:xfrm>
          <a:prstGeom prst="rect">
            <a:avLst/>
          </a:prstGeom>
          <a:noFill/>
        </p:spPr>
        <p:txBody>
          <a:bodyPr wrap="square" rtlCol="0">
            <a:spAutoFit/>
          </a:bodyPr>
          <a:lstStyle/>
          <a:p>
            <a:pPr marL="457200" indent="-457200" algn="ctr">
              <a:buFont typeface="+mj-ea"/>
              <a:buAutoNum type="circleNumDbPlain"/>
            </a:pPr>
            <a:r>
              <a:rPr lang="en-US" sz="2400" dirty="0"/>
              <a:t> Magnetically confined fusion (MCF) plasmas and the Z-challenge</a:t>
            </a:r>
          </a:p>
          <a:p>
            <a:pPr marL="457200" indent="-457200" algn="ctr">
              <a:buFont typeface="+mj-ea"/>
              <a:buAutoNum type="circleNumDbPlain"/>
            </a:pPr>
            <a:endParaRPr lang="en-US" sz="2400" dirty="0"/>
          </a:p>
          <a:p>
            <a:pPr marL="457200" indent="-457200" algn="ctr">
              <a:buFont typeface="+mj-ea"/>
              <a:buAutoNum type="circleNumDbPlain"/>
            </a:pPr>
            <a:r>
              <a:rPr lang="en-US" sz="2400" dirty="0"/>
              <a:t> Radiation losses and the basic need of spectroscopy</a:t>
            </a:r>
          </a:p>
          <a:p>
            <a:pPr marL="457200" indent="-457200" algn="ctr">
              <a:buFont typeface="+mj-ea"/>
              <a:buAutoNum type="circleNumDbPlain"/>
            </a:pPr>
            <a:endParaRPr lang="en-US" sz="2400" dirty="0"/>
          </a:p>
          <a:p>
            <a:pPr marL="457200" indent="-457200" algn="ctr">
              <a:buFont typeface="+mj-ea"/>
              <a:buAutoNum type="circleNumDbPlain"/>
            </a:pPr>
            <a:r>
              <a:rPr lang="en-US" sz="2400" dirty="0"/>
              <a:t> Take home message: radiated power and x-ray diagnostics</a:t>
            </a:r>
          </a:p>
          <a:p>
            <a:pPr marL="457200" indent="-457200" algn="ctr">
              <a:buFont typeface="+mj-ea"/>
              <a:buAutoNum type="circleNumDbPlain"/>
            </a:pPr>
            <a:endParaRPr lang="en-US" sz="2400" dirty="0"/>
          </a:p>
          <a:p>
            <a:pPr marL="457200" indent="-457200" algn="ctr">
              <a:buFont typeface="+mj-ea"/>
              <a:buAutoNum type="circleNumDbPlain"/>
            </a:pPr>
            <a:r>
              <a:rPr lang="en-US" sz="2400" dirty="0"/>
              <a:t>Summary</a:t>
            </a:r>
          </a:p>
        </p:txBody>
      </p:sp>
      <p:pic>
        <p:nvPicPr>
          <p:cNvPr id="15" name="Picture 4" descr="PPPL Logo">
            <a:extLst>
              <a:ext uri="{FF2B5EF4-FFF2-40B4-BE49-F238E27FC236}">
                <a16:creationId xmlns:a16="http://schemas.microsoft.com/office/drawing/2014/main" id="{4B6F4CF0-169E-1C4C-BBB4-6775BB387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85" y="2414826"/>
            <a:ext cx="1380958" cy="48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D8ECC26A-2AB4-3A4E-9B5B-12FDAC4F0E70}"/>
              </a:ext>
            </a:extLst>
          </p:cNvPr>
          <p:cNvPicPr>
            <a:picLocks noChangeAspect="1"/>
          </p:cNvPicPr>
          <p:nvPr/>
        </p:nvPicPr>
        <p:blipFill>
          <a:blip r:embed="rId3"/>
          <a:srcRect/>
          <a:stretch>
            <a:fillRect/>
          </a:stretch>
        </p:blipFill>
        <p:spPr bwMode="auto">
          <a:xfrm>
            <a:off x="273547" y="134013"/>
            <a:ext cx="776316" cy="457952"/>
          </a:xfrm>
          <a:prstGeom prst="rect">
            <a:avLst/>
          </a:prstGeom>
          <a:noFill/>
          <a:ln w="9525">
            <a:noFill/>
            <a:miter lim="800000"/>
            <a:headEnd/>
            <a:tailEnd/>
          </a:ln>
        </p:spPr>
      </p:pic>
      <p:pic>
        <p:nvPicPr>
          <p:cNvPr id="17" name="Picture 4">
            <a:extLst>
              <a:ext uri="{FF2B5EF4-FFF2-40B4-BE49-F238E27FC236}">
                <a16:creationId xmlns:a16="http://schemas.microsoft.com/office/drawing/2014/main" id="{926658A6-8954-9E4A-92C3-A888B97B4B7F}"/>
              </a:ext>
            </a:extLst>
          </p:cNvPr>
          <p:cNvPicPr>
            <a:picLocks noChangeAspect="1"/>
          </p:cNvPicPr>
          <p:nvPr/>
        </p:nvPicPr>
        <p:blipFill>
          <a:blip r:embed="rId4"/>
          <a:srcRect/>
          <a:stretch>
            <a:fillRect/>
          </a:stretch>
        </p:blipFill>
        <p:spPr bwMode="auto">
          <a:xfrm>
            <a:off x="1219200" y="169366"/>
            <a:ext cx="776317" cy="378007"/>
          </a:xfrm>
          <a:prstGeom prst="rect">
            <a:avLst/>
          </a:prstGeom>
          <a:noFill/>
          <a:ln w="9525">
            <a:noFill/>
            <a:miter lim="800000"/>
            <a:headEnd/>
            <a:tailEnd/>
          </a:ln>
        </p:spPr>
      </p:pic>
      <p:pic>
        <p:nvPicPr>
          <p:cNvPr id="18" name="Picture 5">
            <a:extLst>
              <a:ext uri="{FF2B5EF4-FFF2-40B4-BE49-F238E27FC236}">
                <a16:creationId xmlns:a16="http://schemas.microsoft.com/office/drawing/2014/main" id="{C85D44AB-CBFB-824C-8C1A-BA80FEDCBD4F}"/>
              </a:ext>
            </a:extLst>
          </p:cNvPr>
          <p:cNvPicPr>
            <a:picLocks noChangeAspect="1"/>
          </p:cNvPicPr>
          <p:nvPr/>
        </p:nvPicPr>
        <p:blipFill>
          <a:blip r:embed="rId5"/>
          <a:srcRect/>
          <a:stretch>
            <a:fillRect/>
          </a:stretch>
        </p:blipFill>
        <p:spPr bwMode="auto">
          <a:xfrm>
            <a:off x="2296204" y="130451"/>
            <a:ext cx="483131" cy="504825"/>
          </a:xfrm>
          <a:prstGeom prst="rect">
            <a:avLst/>
          </a:prstGeom>
          <a:noFill/>
          <a:ln w="9525">
            <a:noFill/>
            <a:miter lim="800000"/>
            <a:headEnd/>
            <a:tailEnd/>
          </a:ln>
        </p:spPr>
      </p:pic>
      <p:pic>
        <p:nvPicPr>
          <p:cNvPr id="19" name="Picture 18">
            <a:extLst>
              <a:ext uri="{FF2B5EF4-FFF2-40B4-BE49-F238E27FC236}">
                <a16:creationId xmlns:a16="http://schemas.microsoft.com/office/drawing/2014/main" id="{5D30F99F-8E64-134C-BAC1-85AD748E82A0}"/>
              </a:ext>
            </a:extLst>
          </p:cNvPr>
          <p:cNvPicPr>
            <a:picLocks noChangeAspect="1"/>
          </p:cNvPicPr>
          <p:nvPr/>
        </p:nvPicPr>
        <p:blipFill>
          <a:blip r:embed="rId6"/>
          <a:stretch>
            <a:fillRect/>
          </a:stretch>
        </p:blipFill>
        <p:spPr>
          <a:xfrm>
            <a:off x="911387" y="774275"/>
            <a:ext cx="1135441" cy="571313"/>
          </a:xfrm>
          <a:prstGeom prst="rect">
            <a:avLst/>
          </a:prstGeom>
        </p:spPr>
      </p:pic>
      <p:pic>
        <p:nvPicPr>
          <p:cNvPr id="20" name="Picture 19" descr="DIII-D.png">
            <a:extLst>
              <a:ext uri="{FF2B5EF4-FFF2-40B4-BE49-F238E27FC236}">
                <a16:creationId xmlns:a16="http://schemas.microsoft.com/office/drawing/2014/main" id="{6D5ADA91-2C0F-9F47-9543-ECCC8BEA674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09123" y="742950"/>
            <a:ext cx="857712" cy="483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6" descr="mst logo">
            <a:extLst>
              <a:ext uri="{FF2B5EF4-FFF2-40B4-BE49-F238E27FC236}">
                <a16:creationId xmlns:a16="http://schemas.microsoft.com/office/drawing/2014/main" id="{134437C6-5F92-094C-B8E3-9FDE7DBCE5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6668" y="1652371"/>
            <a:ext cx="971064" cy="5332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ogos for Print – Brand and Visual Identity – UW–Madison">
            <a:extLst>
              <a:ext uri="{FF2B5EF4-FFF2-40B4-BE49-F238E27FC236}">
                <a16:creationId xmlns:a16="http://schemas.microsoft.com/office/drawing/2014/main" id="{0F2038CE-F7F8-D44B-B5F3-78FEC06A5E3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712" t="14682" r="18061" b="10084"/>
          <a:stretch/>
        </p:blipFill>
        <p:spPr bwMode="auto">
          <a:xfrm>
            <a:off x="486964" y="1504955"/>
            <a:ext cx="1063020" cy="7245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nstx.pppl.gov/DragNDrop/Presentation_Template/NSTX-U_cutaway_low_res.png">
            <a:extLst>
              <a:ext uri="{FF2B5EF4-FFF2-40B4-BE49-F238E27FC236}">
                <a16:creationId xmlns:a16="http://schemas.microsoft.com/office/drawing/2014/main" id="{63074B7A-6BBA-9E4D-ACFB-DB3988A5426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19602" y="2255076"/>
            <a:ext cx="764638" cy="80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French Alternative Energies and Atomic Energy Commission - Wikipedia">
            <a:extLst>
              <a:ext uri="{FF2B5EF4-FFF2-40B4-BE49-F238E27FC236}">
                <a16:creationId xmlns:a16="http://schemas.microsoft.com/office/drawing/2014/main" id="{2E81284F-10BF-E741-8003-39187D3558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499" y="3237454"/>
            <a:ext cx="745631" cy="606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B82724CD-8910-7241-82B8-E9F6EEB3CBDE}"/>
              </a:ext>
            </a:extLst>
          </p:cNvPr>
          <p:cNvPicPr>
            <a:picLocks noChangeAspect="1"/>
          </p:cNvPicPr>
          <p:nvPr/>
        </p:nvPicPr>
        <p:blipFill>
          <a:blip r:embed="rId12"/>
          <a:stretch>
            <a:fillRect/>
          </a:stretch>
        </p:blipFill>
        <p:spPr>
          <a:xfrm>
            <a:off x="2221508" y="3190373"/>
            <a:ext cx="1026360" cy="513180"/>
          </a:xfrm>
          <a:prstGeom prst="rect">
            <a:avLst/>
          </a:prstGeom>
        </p:spPr>
      </p:pic>
      <p:pic>
        <p:nvPicPr>
          <p:cNvPr id="26" name="Picture 6" descr="IRFM maquette internet EN">
            <a:extLst>
              <a:ext uri="{FF2B5EF4-FFF2-40B4-BE49-F238E27FC236}">
                <a16:creationId xmlns:a16="http://schemas.microsoft.com/office/drawing/2014/main" id="{278BD5CE-6583-E742-8ADA-A81A736286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0157" y="3216963"/>
            <a:ext cx="766917" cy="6154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National Institutes for Quantum and Radiological Science and Technology (QST )">
            <a:extLst>
              <a:ext uri="{FF2B5EF4-FFF2-40B4-BE49-F238E27FC236}">
                <a16:creationId xmlns:a16="http://schemas.microsoft.com/office/drawing/2014/main" id="{52E951EB-44EA-B44F-A116-F58A8E6F98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3570" y="4033525"/>
            <a:ext cx="791497" cy="7914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Overview of the JT-60SA Project">
            <a:extLst>
              <a:ext uri="{FF2B5EF4-FFF2-40B4-BE49-F238E27FC236}">
                <a16:creationId xmlns:a16="http://schemas.microsoft.com/office/drawing/2014/main" id="{A34E382F-406A-2642-8A4A-5D48F83B410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99931" y="4123381"/>
            <a:ext cx="1944799" cy="5543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1806920-96CB-9F4E-9148-3EFCE805850A}"/>
              </a:ext>
            </a:extLst>
          </p:cNvPr>
          <p:cNvPicPr>
            <a:picLocks noChangeAspect="1"/>
          </p:cNvPicPr>
          <p:nvPr/>
        </p:nvPicPr>
        <p:blipFill>
          <a:blip r:embed="rId16"/>
          <a:stretch>
            <a:fillRect/>
          </a:stretch>
        </p:blipFill>
        <p:spPr>
          <a:xfrm>
            <a:off x="239919" y="813082"/>
            <a:ext cx="426029" cy="594200"/>
          </a:xfrm>
          <a:prstGeom prst="rect">
            <a:avLst/>
          </a:prstGeom>
        </p:spPr>
      </p:pic>
      <p:pic>
        <p:nvPicPr>
          <p:cNvPr id="31" name="Picture 30">
            <a:extLst>
              <a:ext uri="{FF2B5EF4-FFF2-40B4-BE49-F238E27FC236}">
                <a16:creationId xmlns:a16="http://schemas.microsoft.com/office/drawing/2014/main" id="{D3684A62-61B2-F845-BBC8-5C4189E0BBC3}"/>
              </a:ext>
            </a:extLst>
          </p:cNvPr>
          <p:cNvPicPr>
            <a:picLocks noChangeAspect="1"/>
          </p:cNvPicPr>
          <p:nvPr/>
        </p:nvPicPr>
        <p:blipFill>
          <a:blip r:embed="rId17"/>
          <a:stretch>
            <a:fillRect/>
          </a:stretch>
        </p:blipFill>
        <p:spPr>
          <a:xfrm>
            <a:off x="115357" y="2388873"/>
            <a:ext cx="752773" cy="552450"/>
          </a:xfrm>
          <a:prstGeom prst="rect">
            <a:avLst/>
          </a:prstGeom>
        </p:spPr>
      </p:pic>
      <p:pic>
        <p:nvPicPr>
          <p:cNvPr id="32" name="Picture 31">
            <a:extLst>
              <a:ext uri="{FF2B5EF4-FFF2-40B4-BE49-F238E27FC236}">
                <a16:creationId xmlns:a16="http://schemas.microsoft.com/office/drawing/2014/main" id="{F2E6E2AB-C57F-7E44-B593-5899ED913F8F}"/>
              </a:ext>
            </a:extLst>
          </p:cNvPr>
          <p:cNvPicPr>
            <a:picLocks noChangeAspect="1"/>
          </p:cNvPicPr>
          <p:nvPr/>
        </p:nvPicPr>
        <p:blipFill>
          <a:blip r:embed="rId18"/>
          <a:stretch>
            <a:fillRect/>
          </a:stretch>
        </p:blipFill>
        <p:spPr>
          <a:xfrm>
            <a:off x="2362200" y="1283740"/>
            <a:ext cx="1004835" cy="1450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latin typeface="Arial"/>
                <a:cs typeface="Arial"/>
              </a:rPr>
              <a:t>Class-Homework #3: NSTX-U…on the “fly”</a:t>
            </a:r>
            <a:endParaRPr lang="en-US" altLang="en-US" sz="2800" b="1" dirty="0">
              <a:solidFill>
                <a:srgbClr val="00B050"/>
              </a:solidFill>
              <a:latin typeface="Arial" charset="0"/>
              <a:cs typeface="Arial" charset="0"/>
            </a:endParaRPr>
          </a:p>
        </p:txBody>
      </p:sp>
      <p:sp>
        <p:nvSpPr>
          <p:cNvPr id="3" name="TextBox 2">
            <a:extLst>
              <a:ext uri="{FF2B5EF4-FFF2-40B4-BE49-F238E27FC236}">
                <a16:creationId xmlns:a16="http://schemas.microsoft.com/office/drawing/2014/main" id="{88C29520-2628-BE69-7314-84A31C299F15}"/>
              </a:ext>
            </a:extLst>
          </p:cNvPr>
          <p:cNvSpPr txBox="1"/>
          <p:nvPr/>
        </p:nvSpPr>
        <p:spPr>
          <a:xfrm>
            <a:off x="76200" y="765066"/>
            <a:ext cx="8991600" cy="4016484"/>
          </a:xfrm>
          <a:prstGeom prst="rect">
            <a:avLst/>
          </a:prstGeom>
          <a:noFill/>
        </p:spPr>
        <p:txBody>
          <a:bodyPr wrap="square" rtlCol="0">
            <a:spAutoFit/>
          </a:bodyPr>
          <a:lstStyle/>
          <a:p>
            <a:r>
              <a:rPr lang="en-US" dirty="0">
                <a:effectLst/>
                <a:latin typeface="Helvetica" pitchFamily="2" charset="0"/>
              </a:rPr>
              <a:t>1) For a core DD NSTX-U plasma of 1 keV and a typical n</a:t>
            </a:r>
            <a:r>
              <a:rPr lang="en-US" baseline="-25000" dirty="0">
                <a:effectLst/>
                <a:latin typeface="Helvetica" pitchFamily="2" charset="0"/>
              </a:rPr>
              <a:t>e,0</a:t>
            </a:r>
            <a:r>
              <a:rPr lang="en-US" dirty="0">
                <a:effectLst/>
                <a:latin typeface="Helvetica" pitchFamily="2" charset="0"/>
              </a:rPr>
              <a:t> of</a:t>
            </a:r>
            <a:r>
              <a:rPr lang="en-US" dirty="0">
                <a:latin typeface="Helvetica" pitchFamily="2" charset="0"/>
              </a:rPr>
              <a:t> </a:t>
            </a:r>
            <a:r>
              <a:rPr lang="en-US" dirty="0">
                <a:effectLst/>
                <a:latin typeface="Helvetica" pitchFamily="2" charset="0"/>
              </a:rPr>
              <a:t>8.0×10</a:t>
            </a:r>
            <a:r>
              <a:rPr lang="en-US" baseline="30000" dirty="0">
                <a:effectLst/>
                <a:latin typeface="Helvetica" pitchFamily="2" charset="0"/>
              </a:rPr>
              <a:t>19</a:t>
            </a:r>
            <a:r>
              <a:rPr lang="en-US" dirty="0">
                <a:effectLst/>
                <a:latin typeface="Helvetica" pitchFamily="2" charset="0"/>
              </a:rPr>
              <a:t> m</a:t>
            </a:r>
            <a:r>
              <a:rPr lang="en-US" baseline="30000" dirty="0">
                <a:effectLst/>
                <a:latin typeface="Helvetica" pitchFamily="2" charset="0"/>
              </a:rPr>
              <a:t>-3</a:t>
            </a:r>
            <a:r>
              <a:rPr lang="en-US" dirty="0">
                <a:effectLst/>
                <a:latin typeface="Helvetica" pitchFamily="2" charset="0"/>
              </a:rPr>
              <a:t>, calculate:</a:t>
            </a:r>
          </a:p>
          <a:p>
            <a:pPr marL="800100" indent="-342900">
              <a:spcAft>
                <a:spcPts val="600"/>
              </a:spcAft>
              <a:buFont typeface="+mj-lt"/>
              <a:buAutoNum type="alphaLcParenR"/>
            </a:pPr>
            <a:r>
              <a:rPr lang="en-US" sz="1600" dirty="0">
                <a:effectLst/>
                <a:latin typeface="Helvetica" pitchFamily="2" charset="0"/>
              </a:rPr>
              <a:t>The deuterium concentration (</a:t>
            </a:r>
            <a:r>
              <a:rPr lang="en-US" sz="1600" dirty="0" err="1">
                <a:effectLst/>
                <a:latin typeface="Helvetica" pitchFamily="2" charset="0"/>
              </a:rPr>
              <a:t>n</a:t>
            </a:r>
            <a:r>
              <a:rPr lang="en-US" sz="1600" baseline="-25000" dirty="0" err="1">
                <a:effectLst/>
                <a:latin typeface="Helvetica" pitchFamily="2" charset="0"/>
              </a:rPr>
              <a:t>D</a:t>
            </a:r>
            <a:r>
              <a:rPr lang="en-US" sz="1600" dirty="0">
                <a:effectLst/>
                <a:latin typeface="Helvetica" pitchFamily="2" charset="0"/>
              </a:rPr>
              <a:t>/n</a:t>
            </a:r>
            <a:r>
              <a:rPr lang="en-US" sz="1600" baseline="-25000" dirty="0">
                <a:effectLst/>
                <a:latin typeface="Helvetica" pitchFamily="2" charset="0"/>
              </a:rPr>
              <a:t>e</a:t>
            </a:r>
            <a:r>
              <a:rPr lang="en-US" sz="1600" dirty="0">
                <a:effectLst/>
                <a:latin typeface="Helvetica" pitchFamily="2" charset="0"/>
              </a:rPr>
              <a:t>), plasma effective charge (Z</a:t>
            </a:r>
            <a:r>
              <a:rPr lang="en-US" sz="1600" baseline="-25000" dirty="0">
                <a:effectLst/>
                <a:latin typeface="Helvetica" pitchFamily="2" charset="0"/>
              </a:rPr>
              <a:t>eff</a:t>
            </a:r>
            <a:r>
              <a:rPr lang="en-US" sz="1600" dirty="0">
                <a:effectLst/>
                <a:latin typeface="Helvetica" pitchFamily="2" charset="0"/>
              </a:rPr>
              <a:t>) and radiated power density P</a:t>
            </a:r>
            <a:r>
              <a:rPr lang="en-US" sz="1600" baseline="-25000" dirty="0">
                <a:effectLst/>
                <a:latin typeface="Helvetica" pitchFamily="2" charset="0"/>
              </a:rPr>
              <a:t>rad</a:t>
            </a:r>
            <a:r>
              <a:rPr lang="en-US" sz="1600" dirty="0">
                <a:effectLst/>
                <a:latin typeface="Helvetica" pitchFamily="2" charset="0"/>
              </a:rPr>
              <a:t> [W/m</a:t>
            </a:r>
            <a:r>
              <a:rPr lang="en-US" sz="1600" baseline="30000" dirty="0">
                <a:effectLst/>
                <a:latin typeface="Helvetica" pitchFamily="2" charset="0"/>
              </a:rPr>
              <a:t>3</a:t>
            </a:r>
            <a:r>
              <a:rPr lang="en-US" sz="1600" dirty="0">
                <a:effectLst/>
                <a:latin typeface="Helvetica" pitchFamily="2" charset="0"/>
              </a:rPr>
              <a:t>] assuming a carbon concentration of 2% (HINT: no other impurities)</a:t>
            </a:r>
          </a:p>
          <a:p>
            <a:pPr marL="800100" indent="-342900">
              <a:spcAft>
                <a:spcPts val="600"/>
              </a:spcAft>
              <a:buFont typeface="+mj-lt"/>
              <a:buAutoNum type="alphaLcParenR"/>
            </a:pPr>
            <a:r>
              <a:rPr lang="en-US" sz="1600" dirty="0">
                <a:effectLst/>
                <a:latin typeface="Helvetica" pitchFamily="2" charset="0"/>
              </a:rPr>
              <a:t>How large is P</a:t>
            </a:r>
            <a:r>
              <a:rPr lang="en-US" sz="1600" baseline="-25000" dirty="0">
                <a:effectLst/>
                <a:latin typeface="Helvetica" pitchFamily="2" charset="0"/>
              </a:rPr>
              <a:t>rad</a:t>
            </a:r>
            <a:r>
              <a:rPr lang="en-US" sz="1600" dirty="0">
                <a:effectLst/>
                <a:latin typeface="Helvetica" pitchFamily="2" charset="0"/>
              </a:rPr>
              <a:t> if one compares to the purely “ideal” hydrogenic value?</a:t>
            </a:r>
          </a:p>
          <a:p>
            <a:pPr marL="800100" indent="-342900">
              <a:spcAft>
                <a:spcPts val="600"/>
              </a:spcAft>
              <a:buFont typeface="+mj-lt"/>
              <a:buAutoNum type="alphaLcParenR"/>
            </a:pPr>
            <a:endParaRPr lang="en-US" sz="1600" dirty="0">
              <a:effectLst/>
              <a:latin typeface="Helvetica" pitchFamily="2" charset="0"/>
            </a:endParaRPr>
          </a:p>
          <a:p>
            <a:pPr marL="800100" indent="-342900">
              <a:spcAft>
                <a:spcPts val="600"/>
              </a:spcAft>
              <a:buFont typeface="+mj-lt"/>
              <a:buAutoNum type="alphaLcParenR"/>
            </a:pPr>
            <a:r>
              <a:rPr lang="en-US" sz="1600" dirty="0">
                <a:effectLst/>
                <a:latin typeface="Helvetica" pitchFamily="2" charset="0"/>
              </a:rPr>
              <a:t>The </a:t>
            </a:r>
            <a:r>
              <a:rPr lang="en-US" sz="1600" dirty="0" err="1">
                <a:effectLst/>
                <a:latin typeface="Helvetica" pitchFamily="2" charset="0"/>
              </a:rPr>
              <a:t>n</a:t>
            </a:r>
            <a:r>
              <a:rPr lang="en-US" sz="1600" baseline="-25000" dirty="0" err="1">
                <a:effectLst/>
                <a:latin typeface="Helvetica" pitchFamily="2" charset="0"/>
              </a:rPr>
              <a:t>D</a:t>
            </a:r>
            <a:r>
              <a:rPr lang="en-US" sz="1600" dirty="0">
                <a:effectLst/>
                <a:latin typeface="Helvetica" pitchFamily="2" charset="0"/>
              </a:rPr>
              <a:t>/n</a:t>
            </a:r>
            <a:r>
              <a:rPr lang="en-US" sz="1600" baseline="-25000" dirty="0">
                <a:effectLst/>
                <a:latin typeface="Helvetica" pitchFamily="2" charset="0"/>
              </a:rPr>
              <a:t>e</a:t>
            </a:r>
            <a:r>
              <a:rPr lang="en-US" sz="1600" dirty="0">
                <a:effectLst/>
                <a:latin typeface="Helvetica" pitchFamily="2" charset="0"/>
              </a:rPr>
              <a:t>, Z</a:t>
            </a:r>
            <a:r>
              <a:rPr lang="en-US" sz="1600" baseline="-25000" dirty="0">
                <a:effectLst/>
                <a:latin typeface="Helvetica" pitchFamily="2" charset="0"/>
              </a:rPr>
              <a:t>eff</a:t>
            </a:r>
            <a:r>
              <a:rPr lang="en-US" sz="1600" dirty="0">
                <a:effectLst/>
                <a:latin typeface="Helvetica" pitchFamily="2" charset="0"/>
              </a:rPr>
              <a:t> and P</a:t>
            </a:r>
            <a:r>
              <a:rPr lang="en-US" sz="1600" baseline="-25000" dirty="0">
                <a:effectLst/>
                <a:latin typeface="Helvetica" pitchFamily="2" charset="0"/>
              </a:rPr>
              <a:t>rad</a:t>
            </a:r>
            <a:r>
              <a:rPr lang="en-US" sz="1600" dirty="0">
                <a:effectLst/>
                <a:latin typeface="Helvetica" pitchFamily="2" charset="0"/>
              </a:rPr>
              <a:t> </a:t>
            </a:r>
            <a:r>
              <a:rPr lang="en-US" sz="1600" dirty="0">
                <a:latin typeface="Helvetica" pitchFamily="2" charset="0"/>
              </a:rPr>
              <a:t>if one includes also 0.5% of oxygen</a:t>
            </a:r>
          </a:p>
          <a:p>
            <a:pPr marL="800100" indent="-342900">
              <a:spcAft>
                <a:spcPts val="600"/>
              </a:spcAft>
              <a:buFont typeface="+mj-lt"/>
              <a:buAutoNum type="alphaLcParenR"/>
            </a:pPr>
            <a:r>
              <a:rPr lang="en-US" sz="1600" dirty="0">
                <a:latin typeface="Helvetica" pitchFamily="2" charset="0"/>
              </a:rPr>
              <a:t>Now, h</a:t>
            </a:r>
            <a:r>
              <a:rPr lang="en-US" sz="1600" dirty="0">
                <a:effectLst/>
                <a:latin typeface="Helvetica" pitchFamily="2" charset="0"/>
              </a:rPr>
              <a:t>ow large is the new P</a:t>
            </a:r>
            <a:r>
              <a:rPr lang="en-US" sz="1600" baseline="-25000" dirty="0">
                <a:effectLst/>
                <a:latin typeface="Helvetica" pitchFamily="2" charset="0"/>
              </a:rPr>
              <a:t>rad</a:t>
            </a:r>
            <a:r>
              <a:rPr lang="en-US" sz="1600" dirty="0">
                <a:effectLst/>
                <a:latin typeface="Helvetica" pitchFamily="2" charset="0"/>
              </a:rPr>
              <a:t> if one compares to the purely “ideal” hydrogenic value?</a:t>
            </a:r>
          </a:p>
          <a:p>
            <a:pPr marL="800100" indent="-342900">
              <a:spcAft>
                <a:spcPts val="600"/>
              </a:spcAft>
              <a:buFont typeface="+mj-lt"/>
              <a:buAutoNum type="alphaLcParenR"/>
            </a:pPr>
            <a:endParaRPr lang="en-US" sz="1600" dirty="0">
              <a:effectLst/>
              <a:latin typeface="Helvetica" pitchFamily="2" charset="0"/>
            </a:endParaRPr>
          </a:p>
          <a:p>
            <a:pPr marL="800100" indent="-342900">
              <a:spcAft>
                <a:spcPts val="600"/>
              </a:spcAft>
              <a:buFont typeface="+mj-lt"/>
              <a:buAutoNum type="alphaLcParenR"/>
            </a:pPr>
            <a:r>
              <a:rPr lang="en-US" sz="1600" dirty="0">
                <a:effectLst/>
                <a:latin typeface="Helvetica" pitchFamily="2" charset="0"/>
              </a:rPr>
              <a:t>Now, add iron at </a:t>
            </a:r>
            <a:r>
              <a:rPr lang="en-US" sz="1600" dirty="0" err="1">
                <a:effectLst/>
                <a:latin typeface="Helvetica" pitchFamily="2" charset="0"/>
              </a:rPr>
              <a:t>n</a:t>
            </a:r>
            <a:r>
              <a:rPr lang="en-US" sz="1600" baseline="-25000" dirty="0" err="1">
                <a:effectLst/>
                <a:latin typeface="Helvetica" pitchFamily="2" charset="0"/>
              </a:rPr>
              <a:t>Fe</a:t>
            </a:r>
            <a:r>
              <a:rPr lang="en-US" sz="1600" dirty="0">
                <a:effectLst/>
                <a:latin typeface="Helvetica" pitchFamily="2" charset="0"/>
              </a:rPr>
              <a:t>/n</a:t>
            </a:r>
            <a:r>
              <a:rPr lang="en-US" sz="1600" baseline="-25000" dirty="0">
                <a:effectLst/>
                <a:latin typeface="Helvetica" pitchFamily="2" charset="0"/>
              </a:rPr>
              <a:t>e</a:t>
            </a:r>
            <a:r>
              <a:rPr lang="en-US" sz="1600" dirty="0">
                <a:effectLst/>
                <a:latin typeface="Helvetica" pitchFamily="2" charset="0"/>
              </a:rPr>
              <a:t>~0.1%, and repeat calculations for </a:t>
            </a:r>
            <a:r>
              <a:rPr lang="en-US" sz="1600" dirty="0" err="1">
                <a:effectLst/>
                <a:latin typeface="Helvetica" pitchFamily="2" charset="0"/>
              </a:rPr>
              <a:t>n</a:t>
            </a:r>
            <a:r>
              <a:rPr lang="en-US" sz="1600" baseline="-25000" dirty="0" err="1">
                <a:effectLst/>
                <a:latin typeface="Helvetica" pitchFamily="2" charset="0"/>
              </a:rPr>
              <a:t>D</a:t>
            </a:r>
            <a:r>
              <a:rPr lang="en-US" sz="1600" dirty="0">
                <a:effectLst/>
                <a:latin typeface="Helvetica" pitchFamily="2" charset="0"/>
              </a:rPr>
              <a:t>/n</a:t>
            </a:r>
            <a:r>
              <a:rPr lang="en-US" sz="1600" baseline="-25000" dirty="0">
                <a:effectLst/>
                <a:latin typeface="Helvetica" pitchFamily="2" charset="0"/>
              </a:rPr>
              <a:t>e</a:t>
            </a:r>
            <a:r>
              <a:rPr lang="en-US" sz="1600" dirty="0">
                <a:effectLst/>
                <a:latin typeface="Helvetica" pitchFamily="2" charset="0"/>
              </a:rPr>
              <a:t>, Z</a:t>
            </a:r>
            <a:r>
              <a:rPr lang="en-US" sz="1600" baseline="-25000" dirty="0">
                <a:effectLst/>
                <a:latin typeface="Helvetica" pitchFamily="2" charset="0"/>
              </a:rPr>
              <a:t>eff</a:t>
            </a:r>
            <a:r>
              <a:rPr lang="en-US" sz="1600" dirty="0">
                <a:effectLst/>
                <a:latin typeface="Helvetica" pitchFamily="2" charset="0"/>
              </a:rPr>
              <a:t> and P</a:t>
            </a:r>
            <a:r>
              <a:rPr lang="en-US" sz="1600" baseline="-25000" dirty="0">
                <a:effectLst/>
                <a:latin typeface="Helvetica" pitchFamily="2" charset="0"/>
              </a:rPr>
              <a:t>rad</a:t>
            </a:r>
          </a:p>
          <a:p>
            <a:pPr marL="800100" indent="-342900">
              <a:spcAft>
                <a:spcPts val="600"/>
              </a:spcAft>
              <a:buFont typeface="+mj-lt"/>
              <a:buAutoNum type="alphaLcParenR"/>
            </a:pPr>
            <a:r>
              <a:rPr lang="en-US" sz="1600" dirty="0">
                <a:effectLst/>
                <a:latin typeface="Helvetica" pitchFamily="2" charset="0"/>
              </a:rPr>
              <a:t>How large is the new P</a:t>
            </a:r>
            <a:r>
              <a:rPr lang="en-US" sz="1600" baseline="-25000" dirty="0">
                <a:effectLst/>
                <a:latin typeface="Helvetica" pitchFamily="2" charset="0"/>
              </a:rPr>
              <a:t>rad</a:t>
            </a:r>
            <a:r>
              <a:rPr lang="en-US" sz="1600" dirty="0">
                <a:effectLst/>
                <a:latin typeface="Helvetica" pitchFamily="2" charset="0"/>
              </a:rPr>
              <a:t> if one compares to the purely “ideal” hydrogenic value?</a:t>
            </a:r>
          </a:p>
          <a:p>
            <a:pPr marL="800100" indent="-342900">
              <a:spcAft>
                <a:spcPts val="600"/>
              </a:spcAft>
              <a:buFont typeface="+mj-lt"/>
              <a:buAutoNum type="alphaLcParenR"/>
            </a:pPr>
            <a:endParaRPr lang="en-US" sz="1600" dirty="0">
              <a:effectLst/>
              <a:latin typeface="Helvetica" pitchFamily="2" charset="0"/>
            </a:endParaRPr>
          </a:p>
          <a:p>
            <a:pPr marL="800100" indent="-342900">
              <a:spcAft>
                <a:spcPts val="600"/>
              </a:spcAft>
              <a:buFont typeface="+mj-lt"/>
              <a:buAutoNum type="alphaLcParenR"/>
            </a:pPr>
            <a:r>
              <a:rPr lang="en-US" sz="1600" dirty="0">
                <a:effectLst/>
                <a:latin typeface="Helvetica" pitchFamily="2" charset="0"/>
              </a:rPr>
              <a:t>The change in neutron flux from the ideal case (</a:t>
            </a:r>
            <a:r>
              <a:rPr lang="en-US" sz="1600" dirty="0" err="1">
                <a:effectLst/>
                <a:latin typeface="Helvetica" pitchFamily="2" charset="0"/>
              </a:rPr>
              <a:t>n</a:t>
            </a:r>
            <a:r>
              <a:rPr lang="en-US" sz="1600" baseline="-25000" dirty="0" err="1">
                <a:effectLst/>
                <a:latin typeface="Helvetica" pitchFamily="2" charset="0"/>
              </a:rPr>
              <a:t>D</a:t>
            </a:r>
            <a:r>
              <a:rPr lang="en-US" sz="1600" dirty="0">
                <a:effectLst/>
                <a:latin typeface="Helvetica" pitchFamily="2" charset="0"/>
              </a:rPr>
              <a:t>=n</a:t>
            </a:r>
            <a:r>
              <a:rPr lang="en-US" sz="1600" baseline="-25000" dirty="0">
                <a:effectLst/>
                <a:latin typeface="Helvetica" pitchFamily="2" charset="0"/>
              </a:rPr>
              <a:t>e</a:t>
            </a:r>
            <a:r>
              <a:rPr lang="en-US" sz="1600" dirty="0">
                <a:effectLst/>
                <a:latin typeface="Helvetica" pitchFamily="2" charset="0"/>
              </a:rPr>
              <a:t>) when adding carbon, oxygen </a:t>
            </a:r>
            <a:r>
              <a:rPr lang="en-US" sz="1600" dirty="0">
                <a:latin typeface="Helvetica" pitchFamily="2" charset="0"/>
              </a:rPr>
              <a:t>and iron cases </a:t>
            </a:r>
            <a:r>
              <a:rPr lang="en-US" sz="1600" dirty="0">
                <a:effectLst/>
                <a:latin typeface="Helvetica" pitchFamily="2" charset="0"/>
              </a:rPr>
              <a:t>(HINT: S</a:t>
            </a:r>
            <a:r>
              <a:rPr lang="en-US" sz="1600" baseline="-25000" dirty="0">
                <a:effectLst/>
                <a:latin typeface="Helvetica" pitchFamily="2" charset="0"/>
              </a:rPr>
              <a:t>n</a:t>
            </a:r>
            <a:r>
              <a:rPr lang="en-US" sz="1600" dirty="0">
                <a:effectLst/>
                <a:latin typeface="Helvetica" pitchFamily="2" charset="0"/>
              </a:rPr>
              <a:t>=</a:t>
            </a:r>
            <a:r>
              <a:rPr lang="en-US" sz="1600" dirty="0" err="1">
                <a:effectLst/>
                <a:latin typeface="Helvetica" pitchFamily="2" charset="0"/>
              </a:rPr>
              <a:t>n</a:t>
            </a:r>
            <a:r>
              <a:rPr lang="en-US" sz="1600" baseline="-25000" dirty="0" err="1">
                <a:effectLst/>
                <a:latin typeface="Helvetica" pitchFamily="2" charset="0"/>
              </a:rPr>
              <a:t>D</a:t>
            </a:r>
            <a:r>
              <a:rPr lang="en-US" sz="1600" dirty="0" err="1">
                <a:effectLst/>
                <a:latin typeface="Helvetica" pitchFamily="2" charset="0"/>
              </a:rPr>
              <a:t>n</a:t>
            </a:r>
            <a:r>
              <a:rPr lang="en-US" sz="1600" baseline="-25000" dirty="0" err="1">
                <a:effectLst/>
                <a:latin typeface="Helvetica" pitchFamily="2" charset="0"/>
              </a:rPr>
              <a:t>D</a:t>
            </a:r>
            <a:r>
              <a:rPr lang="en-US" sz="1600" dirty="0" err="1">
                <a:effectLst/>
                <a:latin typeface="Symbol" pitchFamily="2" charset="2"/>
              </a:rPr>
              <a:t>s</a:t>
            </a:r>
            <a:r>
              <a:rPr lang="en-US" sz="1600" baseline="-25000" dirty="0" err="1">
                <a:effectLst/>
                <a:latin typeface="Helvetica" pitchFamily="2" charset="0"/>
              </a:rPr>
              <a:t>DD</a:t>
            </a:r>
            <a:r>
              <a:rPr lang="en-US" sz="1600" dirty="0">
                <a:effectLst/>
                <a:latin typeface="Helvetica" pitchFamily="2" charset="0"/>
              </a:rPr>
              <a:t>(</a:t>
            </a:r>
            <a:r>
              <a:rPr lang="en-US" sz="1600" dirty="0" err="1">
                <a:effectLst/>
                <a:latin typeface="Helvetica" pitchFamily="2" charset="0"/>
              </a:rPr>
              <a:t>T</a:t>
            </a:r>
            <a:r>
              <a:rPr lang="en-US" sz="1600" baseline="-25000" dirty="0" err="1">
                <a:effectLst/>
                <a:latin typeface="Helvetica" pitchFamily="2" charset="0"/>
              </a:rPr>
              <a:t>i</a:t>
            </a:r>
            <a:r>
              <a:rPr lang="en-US" sz="1600" dirty="0">
                <a:effectLst/>
                <a:latin typeface="Helvetica" pitchFamily="2" charset="0"/>
              </a:rPr>
              <a:t>) and use dilution results from a), c) and e))</a:t>
            </a:r>
          </a:p>
        </p:txBody>
      </p:sp>
      <p:cxnSp>
        <p:nvCxnSpPr>
          <p:cNvPr id="4" name="Straight Connector 3">
            <a:extLst>
              <a:ext uri="{FF2B5EF4-FFF2-40B4-BE49-F238E27FC236}">
                <a16:creationId xmlns:a16="http://schemas.microsoft.com/office/drawing/2014/main" id="{61E4F57D-2363-66D3-33AB-45E0D3B0D88A}"/>
              </a:ext>
            </a:extLst>
          </p:cNvPr>
          <p:cNvCxnSpPr/>
          <p:nvPr/>
        </p:nvCxnSpPr>
        <p:spPr>
          <a:xfrm>
            <a:off x="457200" y="2016532"/>
            <a:ext cx="7239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6048C9E-CFAC-E529-885B-127726BA6A74}"/>
              </a:ext>
            </a:extLst>
          </p:cNvPr>
          <p:cNvSpPr txBox="1"/>
          <p:nvPr/>
        </p:nvSpPr>
        <p:spPr>
          <a:xfrm>
            <a:off x="7848600" y="1831866"/>
            <a:ext cx="954107" cy="369332"/>
          </a:xfrm>
          <a:prstGeom prst="rect">
            <a:avLst/>
          </a:prstGeom>
          <a:noFill/>
        </p:spPr>
        <p:txBody>
          <a:bodyPr wrap="none" rtlCol="0">
            <a:spAutoFit/>
          </a:bodyPr>
          <a:lstStyle/>
          <a:p>
            <a:r>
              <a:rPr lang="en-US" dirty="0">
                <a:solidFill>
                  <a:schemeClr val="accent1"/>
                </a:solidFill>
              </a:rPr>
              <a:t>EXTRA</a:t>
            </a:r>
          </a:p>
        </p:txBody>
      </p:sp>
      <p:cxnSp>
        <p:nvCxnSpPr>
          <p:cNvPr id="6" name="Straight Connector 5">
            <a:extLst>
              <a:ext uri="{FF2B5EF4-FFF2-40B4-BE49-F238E27FC236}">
                <a16:creationId xmlns:a16="http://schemas.microsoft.com/office/drawing/2014/main" id="{EBC2B8D0-4FE8-5A5E-6214-87A888D2A770}"/>
              </a:ext>
            </a:extLst>
          </p:cNvPr>
          <p:cNvCxnSpPr/>
          <p:nvPr/>
        </p:nvCxnSpPr>
        <p:spPr>
          <a:xfrm>
            <a:off x="457200" y="3039398"/>
            <a:ext cx="7239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DD73DF6-EF43-0703-6F5E-A1232B87ABB2}"/>
              </a:ext>
            </a:extLst>
          </p:cNvPr>
          <p:cNvSpPr txBox="1"/>
          <p:nvPr/>
        </p:nvSpPr>
        <p:spPr>
          <a:xfrm>
            <a:off x="7848600" y="2854732"/>
            <a:ext cx="954107" cy="369332"/>
          </a:xfrm>
          <a:prstGeom prst="rect">
            <a:avLst/>
          </a:prstGeom>
          <a:noFill/>
        </p:spPr>
        <p:txBody>
          <a:bodyPr wrap="none" rtlCol="0">
            <a:spAutoFit/>
          </a:bodyPr>
          <a:lstStyle/>
          <a:p>
            <a:r>
              <a:rPr lang="en-US" dirty="0">
                <a:solidFill>
                  <a:schemeClr val="accent1"/>
                </a:solidFill>
              </a:rPr>
              <a:t>EXTRA</a:t>
            </a:r>
          </a:p>
        </p:txBody>
      </p:sp>
      <p:cxnSp>
        <p:nvCxnSpPr>
          <p:cNvPr id="8" name="Straight Connector 7">
            <a:extLst>
              <a:ext uri="{FF2B5EF4-FFF2-40B4-BE49-F238E27FC236}">
                <a16:creationId xmlns:a16="http://schemas.microsoft.com/office/drawing/2014/main" id="{4479D7D2-3E63-EAD9-0F93-F0C10AB37868}"/>
              </a:ext>
            </a:extLst>
          </p:cNvPr>
          <p:cNvCxnSpPr/>
          <p:nvPr/>
        </p:nvCxnSpPr>
        <p:spPr>
          <a:xfrm>
            <a:off x="457200" y="4009400"/>
            <a:ext cx="7239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6EB6C69-B34B-6DC5-9B55-F59A14EB82BA}"/>
              </a:ext>
            </a:extLst>
          </p:cNvPr>
          <p:cNvSpPr txBox="1"/>
          <p:nvPr/>
        </p:nvSpPr>
        <p:spPr>
          <a:xfrm>
            <a:off x="7848600" y="3824734"/>
            <a:ext cx="954107" cy="369332"/>
          </a:xfrm>
          <a:prstGeom prst="rect">
            <a:avLst/>
          </a:prstGeom>
          <a:noFill/>
        </p:spPr>
        <p:txBody>
          <a:bodyPr wrap="none" rtlCol="0">
            <a:spAutoFit/>
          </a:bodyPr>
          <a:lstStyle/>
          <a:p>
            <a:r>
              <a:rPr lang="en-US" dirty="0">
                <a:solidFill>
                  <a:schemeClr val="accent1"/>
                </a:solidFill>
              </a:rPr>
              <a:t>EXTRA</a:t>
            </a:r>
          </a:p>
        </p:txBody>
      </p:sp>
    </p:spTree>
    <p:extLst>
      <p:ext uri="{BB962C8B-B14F-4D97-AF65-F5344CB8AC3E}">
        <p14:creationId xmlns:p14="http://schemas.microsoft.com/office/powerpoint/2010/main" val="2409077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latin typeface="Arial"/>
                <a:cs typeface="Arial"/>
              </a:rPr>
              <a:t>Class-Homework #4: ITER…for “home”</a:t>
            </a:r>
            <a:endParaRPr lang="en-US" altLang="en-US" sz="2800" b="1" dirty="0">
              <a:solidFill>
                <a:srgbClr val="00B050"/>
              </a:solidFill>
              <a:latin typeface="Arial" charset="0"/>
              <a:cs typeface="Arial" charset="0"/>
            </a:endParaRPr>
          </a:p>
        </p:txBody>
      </p:sp>
      <p:sp>
        <p:nvSpPr>
          <p:cNvPr id="3" name="TextBox 2">
            <a:extLst>
              <a:ext uri="{FF2B5EF4-FFF2-40B4-BE49-F238E27FC236}">
                <a16:creationId xmlns:a16="http://schemas.microsoft.com/office/drawing/2014/main" id="{88C29520-2628-BE69-7314-84A31C299F15}"/>
              </a:ext>
            </a:extLst>
          </p:cNvPr>
          <p:cNvSpPr txBox="1"/>
          <p:nvPr/>
        </p:nvSpPr>
        <p:spPr>
          <a:xfrm>
            <a:off x="76200" y="765066"/>
            <a:ext cx="8991600" cy="3493264"/>
          </a:xfrm>
          <a:prstGeom prst="rect">
            <a:avLst/>
          </a:prstGeom>
          <a:noFill/>
        </p:spPr>
        <p:txBody>
          <a:bodyPr wrap="square" rtlCol="0">
            <a:spAutoFit/>
          </a:bodyPr>
          <a:lstStyle/>
          <a:p>
            <a:r>
              <a:rPr lang="en-US" dirty="0">
                <a:effectLst/>
                <a:latin typeface="Helvetica" pitchFamily="2" charset="0"/>
              </a:rPr>
              <a:t>2) For a typical ITER DD plasma with an average electron density of 1.0×10</a:t>
            </a:r>
            <a:r>
              <a:rPr lang="en-US" baseline="30000" dirty="0">
                <a:effectLst/>
                <a:latin typeface="Helvetica" pitchFamily="2" charset="0"/>
              </a:rPr>
              <a:t>20</a:t>
            </a:r>
            <a:r>
              <a:rPr lang="en-US" dirty="0">
                <a:effectLst/>
                <a:latin typeface="Helvetica" pitchFamily="2" charset="0"/>
              </a:rPr>
              <a:t> m</a:t>
            </a:r>
            <a:r>
              <a:rPr lang="en-US" baseline="30000" dirty="0">
                <a:effectLst/>
                <a:latin typeface="Helvetica" pitchFamily="2" charset="0"/>
              </a:rPr>
              <a:t>-3 </a:t>
            </a:r>
            <a:r>
              <a:rPr lang="en-US" dirty="0">
                <a:effectLst/>
                <a:latin typeface="Helvetica" pitchFamily="2" charset="0"/>
              </a:rPr>
              <a:t>and an average electron temperature of 8.8 keV </a:t>
            </a:r>
            <a:r>
              <a:rPr lang="en-US" sz="1400" dirty="0">
                <a:effectLst/>
                <a:latin typeface="Helvetica" pitchFamily="2" charset="0"/>
              </a:rPr>
              <a:t>(see </a:t>
            </a:r>
            <a:r>
              <a:rPr lang="en-US" sz="1400" dirty="0">
                <a:solidFill>
                  <a:srgbClr val="0563C2"/>
                </a:solidFill>
                <a:effectLst/>
                <a:latin typeface="Helvetica" pitchFamily="2" charset="0"/>
              </a:rPr>
              <a:t>http://</a:t>
            </a:r>
            <a:r>
              <a:rPr lang="en-US" sz="1400" dirty="0" err="1">
                <a:solidFill>
                  <a:srgbClr val="0563C2"/>
                </a:solidFill>
                <a:effectLst/>
                <a:latin typeface="Helvetica" pitchFamily="2" charset="0"/>
              </a:rPr>
              <a:t>fusionwiki.ciemat.es</a:t>
            </a:r>
            <a:r>
              <a:rPr lang="en-US" sz="1400" dirty="0">
                <a:solidFill>
                  <a:srgbClr val="0563C2"/>
                </a:solidFill>
                <a:effectLst/>
                <a:latin typeface="Helvetica" pitchFamily="2" charset="0"/>
              </a:rPr>
              <a:t>/wiki/ITER</a:t>
            </a:r>
            <a:r>
              <a:rPr lang="en-US" sz="1400" dirty="0">
                <a:solidFill>
                  <a:srgbClr val="000000"/>
                </a:solidFill>
                <a:effectLst/>
                <a:latin typeface="Helvetica" pitchFamily="2" charset="0"/>
              </a:rPr>
              <a:t>)</a:t>
            </a:r>
            <a:r>
              <a:rPr lang="en-US" dirty="0">
                <a:solidFill>
                  <a:srgbClr val="000000"/>
                </a:solidFill>
                <a:effectLst/>
                <a:latin typeface="Helvetica" pitchFamily="2" charset="0"/>
              </a:rPr>
              <a:t> calculate:</a:t>
            </a:r>
            <a:endParaRPr lang="en-US" dirty="0">
              <a:solidFill>
                <a:srgbClr val="0563C2"/>
              </a:solidFill>
              <a:effectLst/>
              <a:latin typeface="Helvetica" pitchFamily="2" charset="0"/>
            </a:endParaRPr>
          </a:p>
          <a:p>
            <a:pPr marL="800100" indent="-342900">
              <a:spcAft>
                <a:spcPts val="600"/>
              </a:spcAft>
              <a:buFont typeface="+mj-lt"/>
              <a:buAutoNum type="alphaLcParenR"/>
            </a:pPr>
            <a:r>
              <a:rPr lang="en-US" sz="1600" dirty="0" err="1">
                <a:effectLst/>
                <a:latin typeface="Helvetica" pitchFamily="2" charset="0"/>
              </a:rPr>
              <a:t>n</a:t>
            </a:r>
            <a:r>
              <a:rPr lang="en-US" sz="1600" baseline="-25000" dirty="0" err="1">
                <a:effectLst/>
                <a:latin typeface="Helvetica" pitchFamily="2" charset="0"/>
              </a:rPr>
              <a:t>D</a:t>
            </a:r>
            <a:r>
              <a:rPr lang="en-US" sz="1600" dirty="0">
                <a:effectLst/>
                <a:latin typeface="Helvetica" pitchFamily="2" charset="0"/>
              </a:rPr>
              <a:t> and Z</a:t>
            </a:r>
            <a:r>
              <a:rPr lang="en-US" sz="1600" baseline="-25000" dirty="0">
                <a:effectLst/>
                <a:latin typeface="Helvetica" pitchFamily="2" charset="0"/>
              </a:rPr>
              <a:t>eff</a:t>
            </a:r>
            <a:r>
              <a:rPr lang="en-US" sz="1600" dirty="0">
                <a:effectLst/>
                <a:latin typeface="Helvetica" pitchFamily="2" charset="0"/>
              </a:rPr>
              <a:t> assuming Be and W concentrations of 10% and 0.001%, respectively.</a:t>
            </a:r>
          </a:p>
          <a:p>
            <a:pPr marL="800100" indent="-342900">
              <a:spcAft>
                <a:spcPts val="600"/>
              </a:spcAft>
              <a:buFont typeface="+mj-lt"/>
              <a:buAutoNum type="alphaLcParenR"/>
            </a:pPr>
            <a:r>
              <a:rPr lang="en-US" sz="1600" dirty="0">
                <a:effectLst/>
                <a:latin typeface="Helvetica" pitchFamily="2" charset="0"/>
              </a:rPr>
              <a:t>Increase the C</a:t>
            </a:r>
            <a:r>
              <a:rPr lang="en-US" sz="1600" baseline="-25000" dirty="0">
                <a:effectLst/>
                <a:latin typeface="Helvetica" pitchFamily="2" charset="0"/>
              </a:rPr>
              <a:t>W</a:t>
            </a:r>
            <a:r>
              <a:rPr lang="en-US" sz="1600" dirty="0">
                <a:effectLst/>
                <a:latin typeface="Helvetica" pitchFamily="2" charset="0"/>
              </a:rPr>
              <a:t> to a more realistic 10</a:t>
            </a:r>
            <a:r>
              <a:rPr lang="en-US" sz="1600" baseline="30000" dirty="0">
                <a:effectLst/>
                <a:latin typeface="Helvetica" pitchFamily="2" charset="0"/>
              </a:rPr>
              <a:t>-4</a:t>
            </a:r>
            <a:r>
              <a:rPr lang="en-US" sz="1600" dirty="0">
                <a:effectLst/>
                <a:latin typeface="Helvetica" pitchFamily="2" charset="0"/>
              </a:rPr>
              <a:t> and repeat the calculation in 2-a).</a:t>
            </a:r>
          </a:p>
          <a:p>
            <a:pPr marL="800100" indent="-342900">
              <a:spcAft>
                <a:spcPts val="600"/>
              </a:spcAft>
              <a:buFont typeface="+mj-lt"/>
              <a:buAutoNum type="alphaLcParenR"/>
            </a:pPr>
            <a:r>
              <a:rPr lang="en-US" sz="1600" dirty="0">
                <a:effectLst/>
                <a:latin typeface="Helvetica" pitchFamily="2" charset="0"/>
              </a:rPr>
              <a:t>The change in neutron rate when changing the tungsten concentration from 10</a:t>
            </a:r>
            <a:r>
              <a:rPr lang="en-US" sz="1600" baseline="30000" dirty="0">
                <a:effectLst/>
                <a:latin typeface="Helvetica" pitchFamily="2" charset="0"/>
              </a:rPr>
              <a:t>-5</a:t>
            </a:r>
            <a:r>
              <a:rPr lang="en-US" sz="1600" dirty="0">
                <a:effectLst/>
                <a:latin typeface="Helvetica" pitchFamily="2" charset="0"/>
              </a:rPr>
              <a:t> to 10</a:t>
            </a:r>
            <a:r>
              <a:rPr lang="en-US" sz="1600" baseline="30000" dirty="0">
                <a:effectLst/>
                <a:latin typeface="Helvetica" pitchFamily="2" charset="0"/>
              </a:rPr>
              <a:t>-4</a:t>
            </a:r>
            <a:endParaRPr lang="en-US" sz="1600" baseline="30000" dirty="0">
              <a:latin typeface="Helvetica" pitchFamily="2" charset="0"/>
            </a:endParaRPr>
          </a:p>
          <a:p>
            <a:pPr marL="800100" indent="-342900">
              <a:spcAft>
                <a:spcPts val="600"/>
              </a:spcAft>
              <a:buFont typeface="+mj-lt"/>
              <a:buAutoNum type="alphaLcParenR"/>
            </a:pPr>
            <a:r>
              <a:rPr lang="en-US" sz="1600" dirty="0">
                <a:effectLst/>
                <a:latin typeface="Helvetica" pitchFamily="2" charset="0"/>
              </a:rPr>
              <a:t>Calculate the core radiated power density [W/m</a:t>
            </a:r>
            <a:r>
              <a:rPr lang="en-US" sz="1600" baseline="30000" dirty="0">
                <a:effectLst/>
                <a:latin typeface="Helvetica" pitchFamily="2" charset="0"/>
              </a:rPr>
              <a:t>3</a:t>
            </a:r>
            <a:r>
              <a:rPr lang="en-US" sz="1600" dirty="0">
                <a:effectLst/>
                <a:latin typeface="Helvetica" pitchFamily="2" charset="0"/>
              </a:rPr>
              <a:t>] from all the ion constituents [e.g. H or D and Be for </a:t>
            </a:r>
            <a:r>
              <a:rPr lang="en-US" sz="1600" u="sng" dirty="0">
                <a:effectLst/>
                <a:latin typeface="Helvetica" pitchFamily="2" charset="0"/>
              </a:rPr>
              <a:t>both</a:t>
            </a:r>
            <a:r>
              <a:rPr lang="en-US" sz="1600" dirty="0">
                <a:effectLst/>
                <a:latin typeface="Helvetica" pitchFamily="2" charset="0"/>
              </a:rPr>
              <a:t> cases </a:t>
            </a:r>
            <a:r>
              <a:rPr lang="en-US" sz="1600" dirty="0">
                <a:latin typeface="Helvetica" pitchFamily="2" charset="0"/>
              </a:rPr>
              <a:t>of </a:t>
            </a:r>
            <a:r>
              <a:rPr lang="en-US" sz="1600" dirty="0" err="1">
                <a:effectLst/>
                <a:latin typeface="Helvetica" pitchFamily="2" charset="0"/>
              </a:rPr>
              <a:t>c</a:t>
            </a:r>
            <a:r>
              <a:rPr lang="en-US" sz="1600" baseline="-25000" dirty="0" err="1">
                <a:effectLst/>
                <a:latin typeface="Helvetica" pitchFamily="2" charset="0"/>
              </a:rPr>
              <a:t>W</a:t>
            </a:r>
            <a:r>
              <a:rPr lang="en-US" sz="1600" dirty="0">
                <a:effectLst/>
                <a:latin typeface="Helvetica" pitchFamily="2" charset="0"/>
              </a:rPr>
              <a:t> @ 10</a:t>
            </a:r>
            <a:r>
              <a:rPr lang="en-US" sz="1600" baseline="30000" dirty="0">
                <a:effectLst/>
                <a:latin typeface="Helvetica" pitchFamily="2" charset="0"/>
              </a:rPr>
              <a:t>-5</a:t>
            </a:r>
            <a:r>
              <a:rPr lang="en-US" sz="1600" dirty="0">
                <a:effectLst/>
                <a:latin typeface="Helvetica" pitchFamily="2" charset="0"/>
              </a:rPr>
              <a:t> and 10</a:t>
            </a:r>
            <a:r>
              <a:rPr lang="en-US" sz="1600" baseline="30000" dirty="0">
                <a:effectLst/>
                <a:latin typeface="Helvetica" pitchFamily="2" charset="0"/>
              </a:rPr>
              <a:t>-4</a:t>
            </a:r>
            <a:r>
              <a:rPr lang="en-US" sz="1600" dirty="0">
                <a:effectLst/>
                <a:latin typeface="Helvetica" pitchFamily="2" charset="0"/>
              </a:rPr>
              <a:t>].</a:t>
            </a:r>
          </a:p>
          <a:p>
            <a:pPr marL="800100" indent="-342900">
              <a:spcAft>
                <a:spcPts val="600"/>
              </a:spcAft>
              <a:buFont typeface="+mj-lt"/>
              <a:buAutoNum type="alphaLcParenR"/>
            </a:pPr>
            <a:endParaRPr lang="en-US" sz="1600" dirty="0">
              <a:effectLst/>
              <a:latin typeface="Helvetica" pitchFamily="2" charset="0"/>
            </a:endParaRPr>
          </a:p>
          <a:p>
            <a:pPr marL="800100" indent="-342900">
              <a:spcAft>
                <a:spcPts val="600"/>
              </a:spcAft>
              <a:buFont typeface="+mj-lt"/>
              <a:buAutoNum type="alphaLcParenR"/>
            </a:pPr>
            <a:r>
              <a:rPr lang="en-US" sz="1600" dirty="0">
                <a:effectLst/>
                <a:latin typeface="Helvetica" pitchFamily="2" charset="0"/>
              </a:rPr>
              <a:t>What fraction of the total input power is radiated away for the case of 10</a:t>
            </a:r>
            <a:r>
              <a:rPr lang="en-US" sz="1600" baseline="30000" dirty="0">
                <a:effectLst/>
                <a:latin typeface="Helvetica" pitchFamily="2" charset="0"/>
              </a:rPr>
              <a:t>-1</a:t>
            </a:r>
            <a:r>
              <a:rPr lang="en-US" sz="1600" dirty="0">
                <a:effectLst/>
                <a:latin typeface="Helvetica" pitchFamily="2" charset="0"/>
              </a:rPr>
              <a:t> of Be and 10</a:t>
            </a:r>
            <a:r>
              <a:rPr lang="en-US" sz="1600" baseline="30000" dirty="0">
                <a:effectLst/>
                <a:latin typeface="Helvetica" pitchFamily="2" charset="0"/>
              </a:rPr>
              <a:t>-4</a:t>
            </a:r>
            <a:r>
              <a:rPr lang="en-US" sz="1600" dirty="0">
                <a:effectLst/>
                <a:latin typeface="Helvetica" pitchFamily="2" charset="0"/>
              </a:rPr>
              <a:t> of W? Consider an average volume for ITER with an elliptical cross section of the order of V</a:t>
            </a:r>
            <a:r>
              <a:rPr lang="en-US" sz="1600" baseline="-25000" dirty="0">
                <a:effectLst/>
                <a:latin typeface="Helvetica" pitchFamily="2" charset="0"/>
              </a:rPr>
              <a:t>ITER</a:t>
            </a:r>
            <a:r>
              <a:rPr lang="en-US" sz="1600" dirty="0">
                <a:effectLst/>
                <a:latin typeface="Helvetica" pitchFamily="2" charset="0"/>
              </a:rPr>
              <a:t>~</a:t>
            </a:r>
            <a:r>
              <a:rPr lang="en-US" sz="1600" dirty="0">
                <a:effectLst/>
                <a:latin typeface="Symbol" pitchFamily="2" charset="2"/>
              </a:rPr>
              <a:t>p</a:t>
            </a:r>
            <a:r>
              <a:rPr lang="en-US" sz="1600" dirty="0">
                <a:effectLst/>
                <a:latin typeface="Helvetica" pitchFamily="2" charset="0"/>
              </a:rPr>
              <a:t>ab×2</a:t>
            </a:r>
            <a:r>
              <a:rPr lang="en-US" sz="1600" dirty="0">
                <a:effectLst/>
                <a:latin typeface="Symbol" pitchFamily="2" charset="2"/>
              </a:rPr>
              <a:t>p</a:t>
            </a:r>
            <a:r>
              <a:rPr lang="en-US" sz="1600" dirty="0">
                <a:effectLst/>
                <a:latin typeface="Helvetica" pitchFamily="2" charset="0"/>
              </a:rPr>
              <a:t>R</a:t>
            </a:r>
            <a:r>
              <a:rPr lang="en-US" sz="1600" baseline="-25000" dirty="0">
                <a:effectLst/>
                <a:latin typeface="Helvetica" pitchFamily="2" charset="0"/>
              </a:rPr>
              <a:t>0</a:t>
            </a:r>
            <a:r>
              <a:rPr lang="en-US" sz="1600" dirty="0">
                <a:effectLst/>
                <a:latin typeface="Helvetica" pitchFamily="2" charset="0"/>
              </a:rPr>
              <a:t>, where “a” is the minor radius (~2m), “R</a:t>
            </a:r>
            <a:r>
              <a:rPr lang="en-US" sz="1600" baseline="-25000" dirty="0">
                <a:effectLst/>
                <a:latin typeface="Helvetica" pitchFamily="2" charset="0"/>
              </a:rPr>
              <a:t>0</a:t>
            </a:r>
            <a:r>
              <a:rPr lang="en-US" sz="1600" dirty="0">
                <a:effectLst/>
                <a:latin typeface="Helvetica" pitchFamily="2" charset="0"/>
              </a:rPr>
              <a:t>” is the major radius of about 6 m and we consider an ellipticity (b/a) of about 1.5.</a:t>
            </a:r>
          </a:p>
        </p:txBody>
      </p:sp>
      <p:cxnSp>
        <p:nvCxnSpPr>
          <p:cNvPr id="2" name="Straight Connector 1">
            <a:extLst>
              <a:ext uri="{FF2B5EF4-FFF2-40B4-BE49-F238E27FC236}">
                <a16:creationId xmlns:a16="http://schemas.microsoft.com/office/drawing/2014/main" id="{2B5321A4-97F0-829A-4F7C-3CA842467356}"/>
              </a:ext>
            </a:extLst>
          </p:cNvPr>
          <p:cNvCxnSpPr/>
          <p:nvPr/>
        </p:nvCxnSpPr>
        <p:spPr>
          <a:xfrm>
            <a:off x="457200" y="2908816"/>
            <a:ext cx="7239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F650A8-F4AA-BBDC-491D-A94C483092CF}"/>
              </a:ext>
            </a:extLst>
          </p:cNvPr>
          <p:cNvSpPr txBox="1"/>
          <p:nvPr/>
        </p:nvSpPr>
        <p:spPr>
          <a:xfrm>
            <a:off x="7848600" y="2724150"/>
            <a:ext cx="954107" cy="369332"/>
          </a:xfrm>
          <a:prstGeom prst="rect">
            <a:avLst/>
          </a:prstGeom>
          <a:noFill/>
        </p:spPr>
        <p:txBody>
          <a:bodyPr wrap="none" rtlCol="0">
            <a:spAutoFit/>
          </a:bodyPr>
          <a:lstStyle/>
          <a:p>
            <a:r>
              <a:rPr lang="en-US" dirty="0">
                <a:solidFill>
                  <a:schemeClr val="accent1"/>
                </a:solidFill>
              </a:rPr>
              <a:t>EXTRA</a:t>
            </a:r>
          </a:p>
        </p:txBody>
      </p:sp>
    </p:spTree>
    <p:extLst>
      <p:ext uri="{BB962C8B-B14F-4D97-AF65-F5344CB8AC3E}">
        <p14:creationId xmlns:p14="http://schemas.microsoft.com/office/powerpoint/2010/main" val="1024871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latin typeface="Arial"/>
                <a:cs typeface="Arial"/>
              </a:rPr>
              <a:t>Let's get real…why is this important?</a:t>
            </a:r>
            <a:endParaRPr lang="en-US" altLang="en-US" sz="2800" b="1" dirty="0">
              <a:solidFill>
                <a:srgbClr val="00B050"/>
              </a:solidFill>
              <a:latin typeface="Arial" charset="0"/>
              <a:cs typeface="Arial" charset="0"/>
            </a:endParaRPr>
          </a:p>
        </p:txBody>
      </p:sp>
      <p:pic>
        <p:nvPicPr>
          <p:cNvPr id="2" name="Picture 1">
            <a:extLst>
              <a:ext uri="{FF2B5EF4-FFF2-40B4-BE49-F238E27FC236}">
                <a16:creationId xmlns:a16="http://schemas.microsoft.com/office/drawing/2014/main" id="{9FAD5658-6A2F-982B-31BB-005DD9B72A22}"/>
              </a:ext>
            </a:extLst>
          </p:cNvPr>
          <p:cNvPicPr>
            <a:picLocks noChangeAspect="1"/>
          </p:cNvPicPr>
          <p:nvPr/>
        </p:nvPicPr>
        <p:blipFill rotWithShape="1">
          <a:blip r:embed="rId2"/>
          <a:srcRect t="8947"/>
          <a:stretch/>
        </p:blipFill>
        <p:spPr>
          <a:xfrm>
            <a:off x="3886200" y="819150"/>
            <a:ext cx="4275502" cy="4099204"/>
          </a:xfrm>
          <a:prstGeom prst="rect">
            <a:avLst/>
          </a:prstGeom>
        </p:spPr>
      </p:pic>
      <p:sp>
        <p:nvSpPr>
          <p:cNvPr id="3" name="TextBox 2">
            <a:extLst>
              <a:ext uri="{FF2B5EF4-FFF2-40B4-BE49-F238E27FC236}">
                <a16:creationId xmlns:a16="http://schemas.microsoft.com/office/drawing/2014/main" id="{5757A79E-A07C-01F0-801D-61EADE212784}"/>
              </a:ext>
            </a:extLst>
          </p:cNvPr>
          <p:cNvSpPr txBox="1"/>
          <p:nvPr/>
        </p:nvSpPr>
        <p:spPr>
          <a:xfrm rot="16200000">
            <a:off x="-1109990" y="2480976"/>
            <a:ext cx="2743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n-lt"/>
              </a:rPr>
              <a:t>Rotation-induced </a:t>
            </a:r>
            <a:r>
              <a:rPr kumimoji="0" lang="en-US" altLang="en-US" sz="1400" b="0" i="0" u="none" strike="noStrike" cap="none" normalizeH="0" baseline="0" dirty="0" err="1">
                <a:ln>
                  <a:noFill/>
                </a:ln>
                <a:solidFill>
                  <a:schemeClr val="tx1"/>
                </a:solidFill>
                <a:effectLst/>
                <a:latin typeface="Symbol" pitchFamily="2" charset="2"/>
              </a:rPr>
              <a:t>Dj</a:t>
            </a:r>
            <a:r>
              <a:rPr kumimoji="0" lang="en-US" altLang="en-US" sz="1400" b="0" i="0" u="none" strike="noStrike" cap="none" normalizeH="0" baseline="0" dirty="0">
                <a:ln>
                  <a:noFill/>
                </a:ln>
                <a:solidFill>
                  <a:schemeClr val="tx1"/>
                </a:solidFill>
                <a:effectLst/>
                <a:latin typeface="+mn-lt"/>
              </a:rPr>
              <a:t>, Er, </a:t>
            </a:r>
            <a:r>
              <a:rPr kumimoji="0" lang="en-US" altLang="en-US" sz="1400" b="0" i="0" u="none" strike="noStrike" cap="none" normalizeH="0" baseline="0" dirty="0" err="1">
                <a:ln>
                  <a:noFill/>
                </a:ln>
                <a:solidFill>
                  <a:schemeClr val="tx1"/>
                </a:solidFill>
                <a:effectLst/>
                <a:latin typeface="+mn-lt"/>
              </a:rPr>
              <a:t>n</a:t>
            </a:r>
            <a:r>
              <a:rPr kumimoji="0" lang="en-US" altLang="en-US" sz="1400" b="0" i="0" u="none" strike="noStrike" cap="none" normalizeH="0" baseline="-25000" dirty="0" err="1">
                <a:ln>
                  <a:noFill/>
                </a:ln>
                <a:solidFill>
                  <a:schemeClr val="tx1"/>
                </a:solidFill>
                <a:effectLst/>
                <a:latin typeface="+mn-lt"/>
              </a:rPr>
              <a:t>Z</a:t>
            </a:r>
            <a:r>
              <a:rPr kumimoji="0" lang="en-US" altLang="en-US" sz="1400" b="0" i="0" u="none" strike="noStrike" cap="none" normalizeH="0" baseline="0" dirty="0">
                <a:ln>
                  <a:noFill/>
                </a:ln>
                <a:solidFill>
                  <a:schemeClr val="tx1"/>
                </a:solidFill>
                <a:effectLst/>
                <a:latin typeface="+mn-lt"/>
              </a:rPr>
              <a:t>, Z</a:t>
            </a:r>
            <a:r>
              <a:rPr kumimoji="0" lang="en-US" altLang="en-US" sz="1400" b="0" i="0" u="none" strike="noStrike" cap="none" normalizeH="0" baseline="-25000" dirty="0">
                <a:ln>
                  <a:noFill/>
                </a:ln>
                <a:solidFill>
                  <a:schemeClr val="tx1"/>
                </a:solidFill>
                <a:effectLst/>
                <a:latin typeface="+mn-lt"/>
              </a:rPr>
              <a:t>eff</a:t>
            </a:r>
            <a:r>
              <a:rPr kumimoji="0" lang="en-US" altLang="en-US" sz="1400" b="0" i="0" u="none" strike="noStrike" cap="none" normalizeH="0" baseline="0" dirty="0">
                <a:ln>
                  <a:noFill/>
                </a:ln>
                <a:solidFill>
                  <a:schemeClr val="tx1"/>
                </a:solidFill>
                <a:effectLst/>
                <a:latin typeface="+mn-lt"/>
              </a:rPr>
              <a:t> and</a:t>
            </a:r>
            <a:r>
              <a:rPr lang="en-US" altLang="en-US" sz="1400" dirty="0">
                <a:latin typeface="+mn-lt"/>
              </a:rPr>
              <a:t> </a:t>
            </a:r>
            <a:r>
              <a:rPr kumimoji="0" lang="en-US" altLang="en-US" sz="1400" b="0" i="0" u="none" strike="noStrike" cap="none" normalizeH="0" baseline="0" dirty="0">
                <a:ln>
                  <a:noFill/>
                </a:ln>
                <a:solidFill>
                  <a:schemeClr val="tx1"/>
                </a:solidFill>
                <a:effectLst/>
                <a:latin typeface="+mn-lt"/>
              </a:rPr>
              <a:t>P</a:t>
            </a:r>
            <a:r>
              <a:rPr kumimoji="0" lang="en-US" altLang="en-US" sz="1400" b="0" i="0" u="none" strike="noStrike" cap="none" normalizeH="0" baseline="-25000" dirty="0">
                <a:ln>
                  <a:noFill/>
                </a:ln>
                <a:solidFill>
                  <a:schemeClr val="tx1"/>
                </a:solidFill>
                <a:effectLst/>
                <a:latin typeface="+mn-lt"/>
              </a:rPr>
              <a:t>rad</a:t>
            </a:r>
            <a:r>
              <a:rPr kumimoji="0" lang="en-US" altLang="en-US" sz="1400" b="0" i="0" u="none" strike="noStrike" cap="none" normalizeH="0" baseline="0" dirty="0">
                <a:ln>
                  <a:noFill/>
                </a:ln>
                <a:solidFill>
                  <a:schemeClr val="tx1"/>
                </a:solidFill>
                <a:effectLst/>
                <a:latin typeface="+mn-lt"/>
              </a:rPr>
              <a:t> asymmetries in NSTX </a:t>
            </a:r>
          </a:p>
        </p:txBody>
      </p:sp>
      <p:pic>
        <p:nvPicPr>
          <p:cNvPr id="8" name="Picture 7">
            <a:extLst>
              <a:ext uri="{FF2B5EF4-FFF2-40B4-BE49-F238E27FC236}">
                <a16:creationId xmlns:a16="http://schemas.microsoft.com/office/drawing/2014/main" id="{85E0A0CF-EBD4-6DDA-2BD8-197B882BFBD9}"/>
              </a:ext>
            </a:extLst>
          </p:cNvPr>
          <p:cNvPicPr>
            <a:picLocks noChangeAspect="1"/>
          </p:cNvPicPr>
          <p:nvPr/>
        </p:nvPicPr>
        <p:blipFill>
          <a:blip r:embed="rId3"/>
          <a:stretch>
            <a:fillRect/>
          </a:stretch>
        </p:blipFill>
        <p:spPr>
          <a:xfrm>
            <a:off x="762000" y="822195"/>
            <a:ext cx="2133600" cy="4058581"/>
          </a:xfrm>
          <a:prstGeom prst="rect">
            <a:avLst/>
          </a:prstGeom>
        </p:spPr>
      </p:pic>
      <p:sp>
        <p:nvSpPr>
          <p:cNvPr id="9" name="Right Arrow 8">
            <a:extLst>
              <a:ext uri="{FF2B5EF4-FFF2-40B4-BE49-F238E27FC236}">
                <a16:creationId xmlns:a16="http://schemas.microsoft.com/office/drawing/2014/main" id="{8C9D50B9-66C8-7E96-33C1-C462203A527E}"/>
              </a:ext>
            </a:extLst>
          </p:cNvPr>
          <p:cNvSpPr/>
          <p:nvPr/>
        </p:nvSpPr>
        <p:spPr>
          <a:xfrm>
            <a:off x="3124200" y="2513986"/>
            <a:ext cx="381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964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latin typeface="Arial"/>
                <a:cs typeface="Arial"/>
              </a:rPr>
              <a:t>Let's get real…what do we conclude?</a:t>
            </a:r>
            <a:endParaRPr lang="en-US" altLang="en-US" sz="2800" b="1" dirty="0">
              <a:solidFill>
                <a:srgbClr val="00B050"/>
              </a:solidFill>
              <a:latin typeface="Arial" charset="0"/>
              <a:cs typeface="Arial" charset="0"/>
            </a:endParaRPr>
          </a:p>
        </p:txBody>
      </p:sp>
      <p:sp>
        <p:nvSpPr>
          <p:cNvPr id="4" name="TextBox 3">
            <a:extLst>
              <a:ext uri="{FF2B5EF4-FFF2-40B4-BE49-F238E27FC236}">
                <a16:creationId xmlns:a16="http://schemas.microsoft.com/office/drawing/2014/main" id="{D26A1DC4-6E14-24AB-FB7B-8173D6ED04F9}"/>
              </a:ext>
            </a:extLst>
          </p:cNvPr>
          <p:cNvSpPr txBox="1"/>
          <p:nvPr/>
        </p:nvSpPr>
        <p:spPr>
          <a:xfrm rot="16200000">
            <a:off x="-1109990" y="2480976"/>
            <a:ext cx="2743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n-lt"/>
              </a:rPr>
              <a:t>Rotation-induced </a:t>
            </a:r>
            <a:r>
              <a:rPr kumimoji="0" lang="en-US" altLang="en-US" sz="1400" b="0" i="0" u="none" strike="noStrike" cap="none" normalizeH="0" baseline="0" dirty="0" err="1">
                <a:ln>
                  <a:noFill/>
                </a:ln>
                <a:solidFill>
                  <a:schemeClr val="tx1"/>
                </a:solidFill>
                <a:effectLst/>
                <a:latin typeface="Symbol" pitchFamily="2" charset="2"/>
              </a:rPr>
              <a:t>Dj</a:t>
            </a:r>
            <a:r>
              <a:rPr kumimoji="0" lang="en-US" altLang="en-US" sz="1400" b="0" i="0" u="none" strike="noStrike" cap="none" normalizeH="0" baseline="0" dirty="0">
                <a:ln>
                  <a:noFill/>
                </a:ln>
                <a:solidFill>
                  <a:schemeClr val="tx1"/>
                </a:solidFill>
                <a:effectLst/>
                <a:latin typeface="+mn-lt"/>
              </a:rPr>
              <a:t>, Er, </a:t>
            </a:r>
            <a:r>
              <a:rPr kumimoji="0" lang="en-US" altLang="en-US" sz="1400" b="0" i="0" u="none" strike="noStrike" cap="none" normalizeH="0" baseline="0" dirty="0" err="1">
                <a:ln>
                  <a:noFill/>
                </a:ln>
                <a:solidFill>
                  <a:schemeClr val="tx1"/>
                </a:solidFill>
                <a:effectLst/>
                <a:latin typeface="+mn-lt"/>
              </a:rPr>
              <a:t>n</a:t>
            </a:r>
            <a:r>
              <a:rPr kumimoji="0" lang="en-US" altLang="en-US" sz="1400" b="0" i="0" u="none" strike="noStrike" cap="none" normalizeH="0" baseline="-25000" dirty="0" err="1">
                <a:ln>
                  <a:noFill/>
                </a:ln>
                <a:solidFill>
                  <a:schemeClr val="tx1"/>
                </a:solidFill>
                <a:effectLst/>
                <a:latin typeface="+mn-lt"/>
              </a:rPr>
              <a:t>Z</a:t>
            </a:r>
            <a:r>
              <a:rPr kumimoji="0" lang="en-US" altLang="en-US" sz="1400" b="0" i="0" u="none" strike="noStrike" cap="none" normalizeH="0" baseline="0" dirty="0">
                <a:ln>
                  <a:noFill/>
                </a:ln>
                <a:solidFill>
                  <a:schemeClr val="tx1"/>
                </a:solidFill>
                <a:effectLst/>
                <a:latin typeface="+mn-lt"/>
              </a:rPr>
              <a:t>, Z</a:t>
            </a:r>
            <a:r>
              <a:rPr kumimoji="0" lang="en-US" altLang="en-US" sz="1400" b="0" i="0" u="none" strike="noStrike" cap="none" normalizeH="0" baseline="-25000" dirty="0">
                <a:ln>
                  <a:noFill/>
                </a:ln>
                <a:solidFill>
                  <a:schemeClr val="tx1"/>
                </a:solidFill>
                <a:effectLst/>
                <a:latin typeface="+mn-lt"/>
              </a:rPr>
              <a:t>eff</a:t>
            </a:r>
            <a:r>
              <a:rPr kumimoji="0" lang="en-US" altLang="en-US" sz="1400" b="0" i="0" u="none" strike="noStrike" cap="none" normalizeH="0" baseline="0" dirty="0">
                <a:ln>
                  <a:noFill/>
                </a:ln>
                <a:solidFill>
                  <a:schemeClr val="tx1"/>
                </a:solidFill>
                <a:effectLst/>
                <a:latin typeface="+mn-lt"/>
              </a:rPr>
              <a:t> and</a:t>
            </a:r>
            <a:r>
              <a:rPr lang="en-US" altLang="en-US" sz="1400" dirty="0">
                <a:latin typeface="+mn-lt"/>
              </a:rPr>
              <a:t> </a:t>
            </a:r>
            <a:r>
              <a:rPr kumimoji="0" lang="en-US" altLang="en-US" sz="1400" b="0" i="0" u="none" strike="noStrike" cap="none" normalizeH="0" baseline="0" dirty="0">
                <a:ln>
                  <a:noFill/>
                </a:ln>
                <a:solidFill>
                  <a:schemeClr val="tx1"/>
                </a:solidFill>
                <a:effectLst/>
                <a:latin typeface="+mn-lt"/>
              </a:rPr>
              <a:t>P</a:t>
            </a:r>
            <a:r>
              <a:rPr kumimoji="0" lang="en-US" altLang="en-US" sz="1400" b="0" i="0" u="none" strike="noStrike" cap="none" normalizeH="0" baseline="-25000" dirty="0">
                <a:ln>
                  <a:noFill/>
                </a:ln>
                <a:solidFill>
                  <a:schemeClr val="tx1"/>
                </a:solidFill>
                <a:effectLst/>
                <a:latin typeface="+mn-lt"/>
              </a:rPr>
              <a:t>rad</a:t>
            </a:r>
            <a:r>
              <a:rPr kumimoji="0" lang="en-US" altLang="en-US" sz="1400" b="0" i="0" u="none" strike="noStrike" cap="none" normalizeH="0" baseline="0" dirty="0">
                <a:ln>
                  <a:noFill/>
                </a:ln>
                <a:solidFill>
                  <a:schemeClr val="tx1"/>
                </a:solidFill>
                <a:effectLst/>
                <a:latin typeface="+mn-lt"/>
              </a:rPr>
              <a:t> asymmetries in NSTX </a:t>
            </a:r>
          </a:p>
        </p:txBody>
      </p:sp>
      <p:pic>
        <p:nvPicPr>
          <p:cNvPr id="5" name="Picture 4">
            <a:extLst>
              <a:ext uri="{FF2B5EF4-FFF2-40B4-BE49-F238E27FC236}">
                <a16:creationId xmlns:a16="http://schemas.microsoft.com/office/drawing/2014/main" id="{76A19559-FC61-4AE3-EB88-0E41528CA72F}"/>
              </a:ext>
            </a:extLst>
          </p:cNvPr>
          <p:cNvPicPr>
            <a:picLocks noChangeAspect="1"/>
          </p:cNvPicPr>
          <p:nvPr/>
        </p:nvPicPr>
        <p:blipFill>
          <a:blip r:embed="rId2"/>
          <a:stretch>
            <a:fillRect/>
          </a:stretch>
        </p:blipFill>
        <p:spPr>
          <a:xfrm>
            <a:off x="762000" y="822195"/>
            <a:ext cx="2133600" cy="4058581"/>
          </a:xfrm>
          <a:prstGeom prst="rect">
            <a:avLst/>
          </a:prstGeom>
        </p:spPr>
      </p:pic>
      <p:pic>
        <p:nvPicPr>
          <p:cNvPr id="6" name="Picture 5">
            <a:extLst>
              <a:ext uri="{FF2B5EF4-FFF2-40B4-BE49-F238E27FC236}">
                <a16:creationId xmlns:a16="http://schemas.microsoft.com/office/drawing/2014/main" id="{8D720F19-633A-AD17-C056-73DB8C5579BB}"/>
              </a:ext>
            </a:extLst>
          </p:cNvPr>
          <p:cNvPicPr>
            <a:picLocks noChangeAspect="1"/>
          </p:cNvPicPr>
          <p:nvPr/>
        </p:nvPicPr>
        <p:blipFill>
          <a:blip r:embed="rId3"/>
          <a:stretch>
            <a:fillRect/>
          </a:stretch>
        </p:blipFill>
        <p:spPr>
          <a:xfrm>
            <a:off x="3409884" y="819150"/>
            <a:ext cx="4057716" cy="4066575"/>
          </a:xfrm>
          <a:prstGeom prst="rect">
            <a:avLst/>
          </a:prstGeom>
        </p:spPr>
      </p:pic>
      <p:sp>
        <p:nvSpPr>
          <p:cNvPr id="7" name="TextBox 6">
            <a:extLst>
              <a:ext uri="{FF2B5EF4-FFF2-40B4-BE49-F238E27FC236}">
                <a16:creationId xmlns:a16="http://schemas.microsoft.com/office/drawing/2014/main" id="{DBFEFAFA-2804-84BA-0E96-69696C9F4313}"/>
              </a:ext>
            </a:extLst>
          </p:cNvPr>
          <p:cNvSpPr txBox="1"/>
          <p:nvPr/>
        </p:nvSpPr>
        <p:spPr>
          <a:xfrm>
            <a:off x="7772400" y="1190443"/>
            <a:ext cx="1371600" cy="3539430"/>
          </a:xfrm>
          <a:prstGeom prst="rect">
            <a:avLst/>
          </a:prstGeom>
          <a:noFill/>
        </p:spPr>
        <p:txBody>
          <a:bodyPr wrap="square" rtlCol="0">
            <a:spAutoFit/>
          </a:bodyPr>
          <a:lstStyle/>
          <a:p>
            <a:pPr algn="ctr"/>
            <a:r>
              <a:rPr lang="en-US" sz="1400" dirty="0">
                <a:effectLst/>
                <a:latin typeface="+mn-lt"/>
              </a:rPr>
              <a:t>While the asymmetry in the core radiated power density from low-Z ions is relatively small, the 2D radiation profiles from medium- to high-Z’s are strongly affected by centrifugal forces.</a:t>
            </a:r>
            <a:endParaRPr lang="en-US" sz="1400" dirty="0">
              <a:latin typeface="+mn-lt"/>
            </a:endParaRPr>
          </a:p>
        </p:txBody>
      </p:sp>
    </p:spTree>
    <p:extLst>
      <p:ext uri="{BB962C8B-B14F-4D97-AF65-F5344CB8AC3E}">
        <p14:creationId xmlns:p14="http://schemas.microsoft.com/office/powerpoint/2010/main" val="448118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6547737" cy="720725"/>
          </a:xfrm>
        </p:spPr>
        <p:txBody>
          <a:bodyPr/>
          <a:lstStyle/>
          <a:p>
            <a:pPr eaLnBrk="1" hangingPunct="1"/>
            <a:r>
              <a:rPr lang="en-US" sz="2800" dirty="0">
                <a:latin typeface="Arial"/>
                <a:ea typeface="ＭＳ Ｐゴシック" charset="-128"/>
                <a:cs typeface="Arial"/>
              </a:rPr>
              <a:t>Radiation measurements are line-integrated along detection sightlines </a:t>
            </a:r>
            <a:endParaRPr lang="en-US" altLang="en-US" sz="2800" b="1" dirty="0">
              <a:solidFill>
                <a:srgbClr val="00B050"/>
              </a:solidFill>
              <a:latin typeface="Arial" charset="0"/>
              <a:cs typeface="Arial" charset="0"/>
            </a:endParaRPr>
          </a:p>
        </p:txBody>
      </p:sp>
      <p:pic>
        <p:nvPicPr>
          <p:cNvPr id="33" name="Picture 32" descr="sightlines_1140822031_1.1sec.png">
            <a:extLst>
              <a:ext uri="{FF2B5EF4-FFF2-40B4-BE49-F238E27FC236}">
                <a16:creationId xmlns:a16="http://schemas.microsoft.com/office/drawing/2014/main" id="{EB099F18-8AC8-124B-B57A-7A5CD005DE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450" t="8141"/>
          <a:stretch/>
        </p:blipFill>
        <p:spPr>
          <a:xfrm>
            <a:off x="6547737" y="1"/>
            <a:ext cx="2596263" cy="4857750"/>
          </a:xfrm>
          <a:prstGeom prst="rect">
            <a:avLst/>
          </a:prstGeom>
        </p:spPr>
      </p:pic>
      <p:sp>
        <p:nvSpPr>
          <p:cNvPr id="35" name="Right Arrow 34">
            <a:extLst>
              <a:ext uri="{FF2B5EF4-FFF2-40B4-BE49-F238E27FC236}">
                <a16:creationId xmlns:a16="http://schemas.microsoft.com/office/drawing/2014/main" id="{3B8AE67C-B391-4D4E-ABC6-56DC8670445F}"/>
              </a:ext>
            </a:extLst>
          </p:cNvPr>
          <p:cNvSpPr/>
          <p:nvPr/>
        </p:nvSpPr>
        <p:spPr>
          <a:xfrm>
            <a:off x="5398193" y="920922"/>
            <a:ext cx="762000" cy="7620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E0267E3-ABDA-8743-BE40-F51FD47B6380}"/>
              </a:ext>
            </a:extLst>
          </p:cNvPr>
          <p:cNvSpPr txBox="1"/>
          <p:nvPr/>
        </p:nvSpPr>
        <p:spPr>
          <a:xfrm>
            <a:off x="76200" y="1866849"/>
            <a:ext cx="5486400" cy="400101"/>
          </a:xfrm>
          <a:prstGeom prst="rect">
            <a:avLst/>
          </a:prstGeom>
          <a:noFill/>
        </p:spPr>
        <p:txBody>
          <a:bodyPr wrap="square" lIns="91432" tIns="45716" rIns="91432" bIns="45716" rtlCol="0">
            <a:spAutoFit/>
          </a:bodyPr>
          <a:lstStyle/>
          <a:p>
            <a:r>
              <a:rPr lang="en-US" sz="2000" dirty="0">
                <a:solidFill>
                  <a:srgbClr val="0000FF"/>
                </a:solidFill>
                <a:ea typeface="ＭＳ Ｐゴシック" charset="-128"/>
                <a:cs typeface="Arial"/>
              </a:rPr>
              <a:t>Transport/heating asymmetries (warning):</a:t>
            </a:r>
          </a:p>
        </p:txBody>
      </p:sp>
      <p:pic>
        <p:nvPicPr>
          <p:cNvPr id="38" name="Picture 37" descr="Prad_2Dprofiles_ArFeMoW.png">
            <a:extLst>
              <a:ext uri="{FF2B5EF4-FFF2-40B4-BE49-F238E27FC236}">
                <a16:creationId xmlns:a16="http://schemas.microsoft.com/office/drawing/2014/main" id="{DFCA2E85-A51A-2341-860A-CF863F73C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401656"/>
            <a:ext cx="4648200" cy="2456094"/>
          </a:xfrm>
          <a:prstGeom prst="rect">
            <a:avLst/>
          </a:prstGeom>
        </p:spPr>
      </p:pic>
      <p:sp>
        <p:nvSpPr>
          <p:cNvPr id="2" name="Rectangle 1">
            <a:extLst>
              <a:ext uri="{FF2B5EF4-FFF2-40B4-BE49-F238E27FC236}">
                <a16:creationId xmlns:a16="http://schemas.microsoft.com/office/drawing/2014/main" id="{45EEA9A5-6A7E-D04E-81B3-6815972FDAEE}"/>
              </a:ext>
            </a:extLst>
          </p:cNvPr>
          <p:cNvSpPr/>
          <p:nvPr/>
        </p:nvSpPr>
        <p:spPr>
          <a:xfrm>
            <a:off x="0" y="2343150"/>
            <a:ext cx="1295400" cy="2446824"/>
          </a:xfrm>
          <a:prstGeom prst="rect">
            <a:avLst/>
          </a:prstGeom>
        </p:spPr>
        <p:txBody>
          <a:bodyPr wrap="square">
            <a:spAutoFit/>
          </a:bodyPr>
          <a:lstStyle/>
          <a:p>
            <a:r>
              <a:rPr lang="en-US" dirty="0">
                <a:solidFill>
                  <a:srgbClr val="FF0000"/>
                </a:solidFill>
              </a:rPr>
              <a:t>Example:</a:t>
            </a:r>
          </a:p>
          <a:p>
            <a:r>
              <a:rPr lang="en-US" sz="1500" dirty="0"/>
              <a:t>Core radiation from medium- to high-Z will be affected by centrifugal forces</a:t>
            </a:r>
          </a:p>
        </p:txBody>
      </p:sp>
      <p:sp>
        <p:nvSpPr>
          <p:cNvPr id="3" name="TextBox 2">
            <a:extLst>
              <a:ext uri="{FF2B5EF4-FFF2-40B4-BE49-F238E27FC236}">
                <a16:creationId xmlns:a16="http://schemas.microsoft.com/office/drawing/2014/main" id="{B6F7C7E0-72E6-5C27-336E-2E5BEDF7998D}"/>
              </a:ext>
            </a:extLst>
          </p:cNvPr>
          <p:cNvSpPr txBox="1"/>
          <p:nvPr/>
        </p:nvSpPr>
        <p:spPr>
          <a:xfrm>
            <a:off x="0" y="794095"/>
            <a:ext cx="5410199" cy="1015655"/>
          </a:xfrm>
          <a:prstGeom prst="rect">
            <a:avLst/>
          </a:prstGeom>
          <a:noFill/>
        </p:spPr>
        <p:txBody>
          <a:bodyPr wrap="square" lIns="91432" tIns="45716" rIns="91432" bIns="45716" rtlCol="0">
            <a:spAutoFit/>
          </a:bodyPr>
          <a:lstStyle/>
          <a:p>
            <a:r>
              <a:rPr lang="en-US" sz="2000" dirty="0">
                <a:solidFill>
                  <a:srgbClr val="0000FF"/>
                </a:solidFill>
                <a:ea typeface="ＭＳ Ｐゴシック" charset="-128"/>
                <a:cs typeface="Arial"/>
              </a:rPr>
              <a:t>Visible/UV/x-ray radiated power tomography:</a:t>
            </a:r>
          </a:p>
          <a:p>
            <a:pPr marL="285750" indent="-285750">
              <a:buFont typeface="Arial"/>
              <a:buChar char="•"/>
            </a:pPr>
            <a:r>
              <a:rPr lang="en-US" sz="2000" dirty="0">
                <a:ea typeface="ＭＳ Ｐゴシック" charset="-128"/>
                <a:cs typeface="Arial"/>
              </a:rPr>
              <a:t>Emissivity is a flux-surface function</a:t>
            </a:r>
          </a:p>
          <a:p>
            <a:pPr marL="285750" indent="-285750">
              <a:buFont typeface="Arial"/>
              <a:buChar char="•"/>
            </a:pPr>
            <a:r>
              <a:rPr lang="en-US" sz="2000" dirty="0">
                <a:ea typeface="ＭＳ Ｐゴシック" charset="-128"/>
                <a:cs typeface="Arial"/>
              </a:rPr>
              <a:t>Inversion (B=M×E ⇒ E=M</a:t>
            </a:r>
            <a:r>
              <a:rPr lang="en-US" sz="2000" baseline="30000" dirty="0">
                <a:ea typeface="ＭＳ Ｐゴシック" charset="-128"/>
                <a:cs typeface="Arial"/>
              </a:rPr>
              <a:t>-1</a:t>
            </a:r>
            <a:r>
              <a:rPr lang="en-US" sz="2000" dirty="0">
                <a:ea typeface="ＭＳ Ｐゴシック" charset="-128"/>
                <a:cs typeface="Arial"/>
              </a:rPr>
              <a:t>×B)</a:t>
            </a:r>
          </a:p>
        </p:txBody>
      </p:sp>
    </p:spTree>
    <p:extLst>
      <p:ext uri="{BB962C8B-B14F-4D97-AF65-F5344CB8AC3E}">
        <p14:creationId xmlns:p14="http://schemas.microsoft.com/office/powerpoint/2010/main" val="299860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latin typeface="Arial"/>
                <a:ea typeface="ＭＳ Ｐゴシック" charset="-128"/>
                <a:cs typeface="Arial"/>
              </a:rPr>
              <a:t>Radiated power density measurements (no spectral resolution) use metal-foils or Si-diodes + electronics</a:t>
            </a:r>
            <a:endParaRPr lang="en-US" altLang="en-US" sz="2800" b="1" dirty="0">
              <a:solidFill>
                <a:srgbClr val="00B050"/>
              </a:solidFill>
              <a:latin typeface="Arial" charset="0"/>
              <a:cs typeface="Arial" charset="0"/>
            </a:endParaRPr>
          </a:p>
        </p:txBody>
      </p:sp>
      <p:pic>
        <p:nvPicPr>
          <p:cNvPr id="4" name="Picture 3">
            <a:extLst>
              <a:ext uri="{FF2B5EF4-FFF2-40B4-BE49-F238E27FC236}">
                <a16:creationId xmlns:a16="http://schemas.microsoft.com/office/drawing/2014/main" id="{CCC6EBC0-0A7A-0F3D-DF3F-F49949E1CCA0}"/>
              </a:ext>
            </a:extLst>
          </p:cNvPr>
          <p:cNvPicPr>
            <a:picLocks noChangeAspect="1"/>
          </p:cNvPicPr>
          <p:nvPr/>
        </p:nvPicPr>
        <p:blipFill>
          <a:blip r:embed="rId2"/>
          <a:stretch>
            <a:fillRect/>
          </a:stretch>
        </p:blipFill>
        <p:spPr>
          <a:xfrm>
            <a:off x="6984491" y="1360922"/>
            <a:ext cx="1820428" cy="1820428"/>
          </a:xfrm>
          <a:prstGeom prst="rect">
            <a:avLst/>
          </a:prstGeom>
        </p:spPr>
      </p:pic>
      <p:pic>
        <p:nvPicPr>
          <p:cNvPr id="5" name="Picture 4">
            <a:extLst>
              <a:ext uri="{FF2B5EF4-FFF2-40B4-BE49-F238E27FC236}">
                <a16:creationId xmlns:a16="http://schemas.microsoft.com/office/drawing/2014/main" id="{4626E2D1-BC37-7E2E-A302-37EBF5A7EAA5}"/>
              </a:ext>
            </a:extLst>
          </p:cNvPr>
          <p:cNvPicPr>
            <a:picLocks noChangeAspect="1"/>
          </p:cNvPicPr>
          <p:nvPr/>
        </p:nvPicPr>
        <p:blipFill>
          <a:blip r:embed="rId3"/>
          <a:stretch>
            <a:fillRect/>
          </a:stretch>
        </p:blipFill>
        <p:spPr>
          <a:xfrm>
            <a:off x="7142671" y="3170083"/>
            <a:ext cx="1650491" cy="1679277"/>
          </a:xfrm>
          <a:prstGeom prst="rect">
            <a:avLst/>
          </a:prstGeom>
        </p:spPr>
      </p:pic>
      <p:pic>
        <p:nvPicPr>
          <p:cNvPr id="8" name="Picture 7">
            <a:extLst>
              <a:ext uri="{FF2B5EF4-FFF2-40B4-BE49-F238E27FC236}">
                <a16:creationId xmlns:a16="http://schemas.microsoft.com/office/drawing/2014/main" id="{E6C1ED4C-0426-9447-5C46-3F70025B80AE}"/>
              </a:ext>
            </a:extLst>
          </p:cNvPr>
          <p:cNvPicPr>
            <a:picLocks noChangeAspect="1"/>
          </p:cNvPicPr>
          <p:nvPr/>
        </p:nvPicPr>
        <p:blipFill>
          <a:blip r:embed="rId4"/>
          <a:stretch>
            <a:fillRect/>
          </a:stretch>
        </p:blipFill>
        <p:spPr>
          <a:xfrm>
            <a:off x="76199" y="871230"/>
            <a:ext cx="5925231" cy="3950154"/>
          </a:xfrm>
          <a:prstGeom prst="rect">
            <a:avLst/>
          </a:prstGeom>
        </p:spPr>
      </p:pic>
      <p:sp>
        <p:nvSpPr>
          <p:cNvPr id="9" name="TextBox 8">
            <a:extLst>
              <a:ext uri="{FF2B5EF4-FFF2-40B4-BE49-F238E27FC236}">
                <a16:creationId xmlns:a16="http://schemas.microsoft.com/office/drawing/2014/main" id="{59FC8B25-1737-B0BA-213C-6D88E35A15D0}"/>
              </a:ext>
            </a:extLst>
          </p:cNvPr>
          <p:cNvSpPr txBox="1"/>
          <p:nvPr/>
        </p:nvSpPr>
        <p:spPr>
          <a:xfrm>
            <a:off x="2895600" y="895350"/>
            <a:ext cx="2971800" cy="369332"/>
          </a:xfrm>
          <a:prstGeom prst="rect">
            <a:avLst/>
          </a:prstGeom>
          <a:noFill/>
        </p:spPr>
        <p:txBody>
          <a:bodyPr wrap="square" rtlCol="0">
            <a:spAutoFit/>
          </a:bodyPr>
          <a:lstStyle/>
          <a:p>
            <a:pPr algn="ctr"/>
            <a:r>
              <a:rPr lang="en-US" dirty="0"/>
              <a:t>Metal foil bolometers</a:t>
            </a:r>
          </a:p>
        </p:txBody>
      </p:sp>
      <p:sp>
        <p:nvSpPr>
          <p:cNvPr id="10" name="TextBox 9">
            <a:extLst>
              <a:ext uri="{FF2B5EF4-FFF2-40B4-BE49-F238E27FC236}">
                <a16:creationId xmlns:a16="http://schemas.microsoft.com/office/drawing/2014/main" id="{5D7296B0-811A-EF0C-0E06-B01A0B001C5C}"/>
              </a:ext>
            </a:extLst>
          </p:cNvPr>
          <p:cNvSpPr txBox="1"/>
          <p:nvPr/>
        </p:nvSpPr>
        <p:spPr>
          <a:xfrm>
            <a:off x="6729982" y="895350"/>
            <a:ext cx="1905000" cy="369332"/>
          </a:xfrm>
          <a:prstGeom prst="rect">
            <a:avLst/>
          </a:prstGeom>
          <a:noFill/>
        </p:spPr>
        <p:txBody>
          <a:bodyPr wrap="square" rtlCol="0">
            <a:spAutoFit/>
          </a:bodyPr>
          <a:lstStyle/>
          <a:p>
            <a:pPr algn="ctr"/>
            <a:r>
              <a:rPr lang="en-US" dirty="0"/>
              <a:t>Si diodes</a:t>
            </a:r>
          </a:p>
        </p:txBody>
      </p:sp>
    </p:spTree>
    <p:extLst>
      <p:ext uri="{BB962C8B-B14F-4D97-AF65-F5344CB8AC3E}">
        <p14:creationId xmlns:p14="http://schemas.microsoft.com/office/powerpoint/2010/main" val="3795112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t>2) Conventional tomography integrates in photon-energy using metal filters, diode arrays and TIAs</a:t>
            </a:r>
            <a:endParaRPr lang="en-US" altLang="en-US" sz="2800" b="1" dirty="0">
              <a:solidFill>
                <a:srgbClr val="00B050"/>
              </a:solidFill>
              <a:latin typeface="Arial" charset="0"/>
              <a:cs typeface="Arial" charset="0"/>
            </a:endParaRPr>
          </a:p>
        </p:txBody>
      </p:sp>
      <p:pic>
        <p:nvPicPr>
          <p:cNvPr id="18" name="Picture 7" descr="XTOMO_views.png">
            <a:extLst>
              <a:ext uri="{FF2B5EF4-FFF2-40B4-BE49-F238E27FC236}">
                <a16:creationId xmlns:a16="http://schemas.microsoft.com/office/drawing/2014/main" id="{59BA2ED8-BD82-CF45-9F5E-6EB531978C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9150"/>
            <a:ext cx="2057400" cy="4023122"/>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pic>
      <p:sp>
        <p:nvSpPr>
          <p:cNvPr id="19" name="TextBox 18">
            <a:extLst>
              <a:ext uri="{FF2B5EF4-FFF2-40B4-BE49-F238E27FC236}">
                <a16:creationId xmlns:a16="http://schemas.microsoft.com/office/drawing/2014/main" id="{2DA3DC44-481F-FB4D-B28D-4C38C5F47EDC}"/>
              </a:ext>
            </a:extLst>
          </p:cNvPr>
          <p:cNvSpPr txBox="1">
            <a:spLocks noChangeArrowheads="1"/>
          </p:cNvSpPr>
          <p:nvPr/>
        </p:nvSpPr>
        <p:spPr bwMode="auto">
          <a:xfrm>
            <a:off x="1478395" y="4329417"/>
            <a:ext cx="562975" cy="430887"/>
          </a:xfrm>
          <a:prstGeom prst="rect">
            <a:avLst/>
          </a:prstGeom>
          <a:noFill/>
          <a:ln w="9525">
            <a:noFill/>
            <a:miter lim="800000"/>
            <a:headEnd/>
            <a:tailEnd/>
          </a:ln>
        </p:spPr>
        <p:txBody>
          <a:bodyPr wrap="none">
            <a:spAutoFit/>
          </a:bodyPr>
          <a:lstStyle/>
          <a:p>
            <a:pPr algn="ctr">
              <a:defRPr/>
            </a:pPr>
            <a:r>
              <a:rPr lang="en-US" sz="1100" dirty="0">
                <a:solidFill>
                  <a:schemeClr val="accent6">
                    <a:lumMod val="50000"/>
                  </a:schemeClr>
                </a:solidFill>
                <a:cs typeface="+mn-cs"/>
              </a:rPr>
              <a:t>MIT</a:t>
            </a:r>
          </a:p>
          <a:p>
            <a:pPr algn="ctr">
              <a:defRPr/>
            </a:pPr>
            <a:r>
              <a:rPr lang="en-US" sz="1100" dirty="0">
                <a:solidFill>
                  <a:schemeClr val="accent6">
                    <a:lumMod val="50000"/>
                  </a:schemeClr>
                </a:solidFill>
                <a:cs typeface="+mn-cs"/>
              </a:rPr>
              <a:t>PSFC</a:t>
            </a:r>
          </a:p>
        </p:txBody>
      </p:sp>
      <p:pic>
        <p:nvPicPr>
          <p:cNvPr id="20" name="Picture 13">
            <a:extLst>
              <a:ext uri="{FF2B5EF4-FFF2-40B4-BE49-F238E27FC236}">
                <a16:creationId xmlns:a16="http://schemas.microsoft.com/office/drawing/2014/main" id="{319DD7F9-F3F1-5647-BD04-18B80D191E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9711" y="3962400"/>
            <a:ext cx="351489"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a:extLst>
              <a:ext uri="{FF2B5EF4-FFF2-40B4-BE49-F238E27FC236}">
                <a16:creationId xmlns:a16="http://schemas.microsoft.com/office/drawing/2014/main" id="{2065024F-F5AD-3149-BD7C-682A86202011}"/>
              </a:ext>
            </a:extLst>
          </p:cNvPr>
          <p:cNvSpPr txBox="1"/>
          <p:nvPr/>
        </p:nvSpPr>
        <p:spPr>
          <a:xfrm>
            <a:off x="3922535" y="2522434"/>
            <a:ext cx="878065" cy="276999"/>
          </a:xfrm>
          <a:prstGeom prst="rect">
            <a:avLst/>
          </a:prstGeom>
          <a:noFill/>
        </p:spPr>
        <p:txBody>
          <a:bodyPr wrap="none" rtlCol="0">
            <a:spAutoFit/>
          </a:bodyPr>
          <a:lstStyle/>
          <a:p>
            <a:r>
              <a:rPr lang="en-US" sz="1200" dirty="0"/>
              <a:t>AXUV-20</a:t>
            </a:r>
          </a:p>
        </p:txBody>
      </p:sp>
      <p:pic>
        <p:nvPicPr>
          <p:cNvPr id="23" name="Picture 22">
            <a:extLst>
              <a:ext uri="{FF2B5EF4-FFF2-40B4-BE49-F238E27FC236}">
                <a16:creationId xmlns:a16="http://schemas.microsoft.com/office/drawing/2014/main" id="{4F778D09-CCA3-5E49-BFD7-64D8839CD351}"/>
              </a:ext>
            </a:extLst>
          </p:cNvPr>
          <p:cNvPicPr>
            <a:picLocks noChangeAspect="1"/>
          </p:cNvPicPr>
          <p:nvPr/>
        </p:nvPicPr>
        <p:blipFill>
          <a:blip r:embed="rId4"/>
          <a:stretch>
            <a:fillRect/>
          </a:stretch>
        </p:blipFill>
        <p:spPr>
          <a:xfrm>
            <a:off x="2529064" y="2818304"/>
            <a:ext cx="770930" cy="770930"/>
          </a:xfrm>
          <a:prstGeom prst="rect">
            <a:avLst/>
          </a:prstGeom>
        </p:spPr>
      </p:pic>
      <p:sp>
        <p:nvSpPr>
          <p:cNvPr id="25" name="TextBox 24">
            <a:extLst>
              <a:ext uri="{FF2B5EF4-FFF2-40B4-BE49-F238E27FC236}">
                <a16:creationId xmlns:a16="http://schemas.microsoft.com/office/drawing/2014/main" id="{F238CAF4-01F0-694C-A7F9-5221B1633A2C}"/>
              </a:ext>
            </a:extLst>
          </p:cNvPr>
          <p:cNvSpPr txBox="1"/>
          <p:nvPr/>
        </p:nvSpPr>
        <p:spPr>
          <a:xfrm>
            <a:off x="2292627" y="1910775"/>
            <a:ext cx="2361819" cy="584775"/>
          </a:xfrm>
          <a:prstGeom prst="rect">
            <a:avLst/>
          </a:prstGeom>
          <a:noFill/>
        </p:spPr>
        <p:txBody>
          <a:bodyPr wrap="square" rtlCol="0">
            <a:spAutoFit/>
          </a:bodyPr>
          <a:lstStyle/>
          <a:p>
            <a:pPr algn="ctr"/>
            <a:r>
              <a:rPr lang="en-US" sz="1600" b="1" u="sng" dirty="0">
                <a:solidFill>
                  <a:srgbClr val="FF0000"/>
                </a:solidFill>
              </a:rPr>
              <a:t>Direct x-ray detection</a:t>
            </a:r>
          </a:p>
          <a:p>
            <a:pPr algn="ctr"/>
            <a:r>
              <a:rPr lang="en-US" sz="1600" b="1" u="sng" dirty="0">
                <a:solidFill>
                  <a:srgbClr val="FF0000"/>
                </a:solidFill>
              </a:rPr>
              <a:t>(e.g. Si diodes)</a:t>
            </a:r>
          </a:p>
        </p:txBody>
      </p:sp>
      <p:pic>
        <p:nvPicPr>
          <p:cNvPr id="29" name="Picture 4">
            <a:extLst>
              <a:ext uri="{FF2B5EF4-FFF2-40B4-BE49-F238E27FC236}">
                <a16:creationId xmlns:a16="http://schemas.microsoft.com/office/drawing/2014/main" id="{7A309F2B-49E8-2246-BC1D-05F0098C7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123953"/>
            <a:ext cx="4191000" cy="37581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30" name="Straight Arrow Connector 29">
            <a:extLst>
              <a:ext uri="{FF2B5EF4-FFF2-40B4-BE49-F238E27FC236}">
                <a16:creationId xmlns:a16="http://schemas.microsoft.com/office/drawing/2014/main" id="{4575DB72-580F-D546-8B26-B73A54F3A9E6}"/>
              </a:ext>
            </a:extLst>
          </p:cNvPr>
          <p:cNvCxnSpPr>
            <a:cxnSpLocks/>
          </p:cNvCxnSpPr>
          <p:nvPr/>
        </p:nvCxnSpPr>
        <p:spPr>
          <a:xfrm>
            <a:off x="5257800" y="1562966"/>
            <a:ext cx="3389094" cy="0"/>
          </a:xfrm>
          <a:prstGeom prst="straightConnector1">
            <a:avLst/>
          </a:prstGeom>
          <a:ln>
            <a:solidFill>
              <a:schemeClr val="tx1"/>
            </a:solidFill>
            <a:headEnd type="arrow" w="lg" len="lg"/>
            <a:tailEnd type="arrow" w="lg" len="lg"/>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E4D0A53D-6860-B847-AA7C-B77416998886}"/>
              </a:ext>
            </a:extLst>
          </p:cNvPr>
          <p:cNvSpPr txBox="1"/>
          <p:nvPr/>
        </p:nvSpPr>
        <p:spPr>
          <a:xfrm>
            <a:off x="5333999" y="1213175"/>
            <a:ext cx="3200401" cy="246221"/>
          </a:xfrm>
          <a:prstGeom prst="rect">
            <a:avLst/>
          </a:prstGeom>
          <a:noFill/>
        </p:spPr>
        <p:txBody>
          <a:bodyPr wrap="square" rtlCol="0">
            <a:spAutoFit/>
          </a:bodyPr>
          <a:lstStyle/>
          <a:p>
            <a:pPr algn="ctr"/>
            <a:r>
              <a:rPr lang="en-US" sz="1000" i="1" dirty="0"/>
              <a:t>Conventional tomography integrate in energy-space</a:t>
            </a:r>
          </a:p>
        </p:txBody>
      </p:sp>
      <p:sp>
        <p:nvSpPr>
          <p:cNvPr id="32" name="TextBox 31">
            <a:extLst>
              <a:ext uri="{FF2B5EF4-FFF2-40B4-BE49-F238E27FC236}">
                <a16:creationId xmlns:a16="http://schemas.microsoft.com/office/drawing/2014/main" id="{12FD630E-9DC5-ED48-BBB6-DD3BA6FD45A5}"/>
              </a:ext>
            </a:extLst>
          </p:cNvPr>
          <p:cNvSpPr txBox="1"/>
          <p:nvPr/>
        </p:nvSpPr>
        <p:spPr>
          <a:xfrm>
            <a:off x="5181600" y="743384"/>
            <a:ext cx="3962400" cy="276999"/>
          </a:xfrm>
          <a:prstGeom prst="rect">
            <a:avLst/>
          </a:prstGeom>
          <a:noFill/>
        </p:spPr>
        <p:txBody>
          <a:bodyPr wrap="square" rtlCol="0">
            <a:spAutoFit/>
          </a:bodyPr>
          <a:lstStyle/>
          <a:p>
            <a:pPr algn="ctr"/>
            <a:r>
              <a:rPr lang="en-US" sz="1200" dirty="0"/>
              <a:t>Example of spatially resolved x-ray spectra from ITER</a:t>
            </a:r>
          </a:p>
        </p:txBody>
      </p:sp>
      <p:sp>
        <p:nvSpPr>
          <p:cNvPr id="33" name="TextBox 32">
            <a:extLst>
              <a:ext uri="{FF2B5EF4-FFF2-40B4-BE49-F238E27FC236}">
                <a16:creationId xmlns:a16="http://schemas.microsoft.com/office/drawing/2014/main" id="{2A1D3CEE-4CA8-F049-AD38-099BAC75520A}"/>
              </a:ext>
            </a:extLst>
          </p:cNvPr>
          <p:cNvSpPr txBox="1"/>
          <p:nvPr/>
        </p:nvSpPr>
        <p:spPr>
          <a:xfrm>
            <a:off x="2057400" y="819150"/>
            <a:ext cx="2006261" cy="830997"/>
          </a:xfrm>
          <a:prstGeom prst="rect">
            <a:avLst/>
          </a:prstGeom>
          <a:noFill/>
        </p:spPr>
        <p:txBody>
          <a:bodyPr wrap="square" rtlCol="0">
            <a:spAutoFit/>
          </a:bodyPr>
          <a:lstStyle/>
          <a:p>
            <a:pPr algn="ctr"/>
            <a:r>
              <a:rPr lang="en-US" sz="1600" b="1" u="sng" dirty="0">
                <a:solidFill>
                  <a:srgbClr val="FF0000"/>
                </a:solidFill>
              </a:rPr>
              <a:t>Indirect detection</a:t>
            </a:r>
          </a:p>
          <a:p>
            <a:pPr algn="ctr"/>
            <a:r>
              <a:rPr lang="en-US" sz="1600" b="1" u="sng" dirty="0">
                <a:solidFill>
                  <a:srgbClr val="FF0000"/>
                </a:solidFill>
              </a:rPr>
              <a:t>with scintillator</a:t>
            </a:r>
          </a:p>
          <a:p>
            <a:pPr algn="ctr"/>
            <a:r>
              <a:rPr lang="en-US" sz="1600" b="1" u="sng" dirty="0">
                <a:solidFill>
                  <a:srgbClr val="FF0000"/>
                </a:solidFill>
              </a:rPr>
              <a:t>(e.g. </a:t>
            </a:r>
            <a:r>
              <a:rPr lang="en-US" sz="1600" b="1" u="sng" dirty="0" err="1">
                <a:solidFill>
                  <a:srgbClr val="FF0000"/>
                </a:solidFill>
              </a:rPr>
              <a:t>CsITl</a:t>
            </a:r>
            <a:r>
              <a:rPr lang="en-US" sz="1600" b="1" u="sng" dirty="0">
                <a:solidFill>
                  <a:srgbClr val="FF0000"/>
                </a:solidFill>
              </a:rPr>
              <a:t> - green)</a:t>
            </a:r>
          </a:p>
        </p:txBody>
      </p:sp>
      <p:pic>
        <p:nvPicPr>
          <p:cNvPr id="34" name="Picture 33">
            <a:extLst>
              <a:ext uri="{FF2B5EF4-FFF2-40B4-BE49-F238E27FC236}">
                <a16:creationId xmlns:a16="http://schemas.microsoft.com/office/drawing/2014/main" id="{66DD2F82-8BF8-E143-A692-0A897577E6E8}"/>
              </a:ext>
            </a:extLst>
          </p:cNvPr>
          <p:cNvPicPr>
            <a:picLocks noChangeAspect="1"/>
          </p:cNvPicPr>
          <p:nvPr/>
        </p:nvPicPr>
        <p:blipFill>
          <a:blip r:embed="rId6"/>
          <a:stretch>
            <a:fillRect/>
          </a:stretch>
        </p:blipFill>
        <p:spPr>
          <a:xfrm>
            <a:off x="4064544" y="819150"/>
            <a:ext cx="812256" cy="978622"/>
          </a:xfrm>
          <a:prstGeom prst="rect">
            <a:avLst/>
          </a:prstGeom>
        </p:spPr>
      </p:pic>
      <p:pic>
        <p:nvPicPr>
          <p:cNvPr id="35" name="Picture 34">
            <a:extLst>
              <a:ext uri="{FF2B5EF4-FFF2-40B4-BE49-F238E27FC236}">
                <a16:creationId xmlns:a16="http://schemas.microsoft.com/office/drawing/2014/main" id="{8E93E28B-93A1-C844-BD10-EC404F7FFD5B}"/>
              </a:ext>
            </a:extLst>
          </p:cNvPr>
          <p:cNvPicPr>
            <a:picLocks noChangeAspect="1"/>
          </p:cNvPicPr>
          <p:nvPr/>
        </p:nvPicPr>
        <p:blipFill>
          <a:blip r:embed="rId7"/>
          <a:stretch>
            <a:fillRect/>
          </a:stretch>
        </p:blipFill>
        <p:spPr>
          <a:xfrm>
            <a:off x="3946076" y="2827234"/>
            <a:ext cx="708370" cy="720725"/>
          </a:xfrm>
          <a:prstGeom prst="rect">
            <a:avLst/>
          </a:prstGeom>
        </p:spPr>
      </p:pic>
      <p:sp>
        <p:nvSpPr>
          <p:cNvPr id="36" name="TextBox 35">
            <a:extLst>
              <a:ext uri="{FF2B5EF4-FFF2-40B4-BE49-F238E27FC236}">
                <a16:creationId xmlns:a16="http://schemas.microsoft.com/office/drawing/2014/main" id="{19476893-8624-3F4A-B841-47FEADCC7BA6}"/>
              </a:ext>
            </a:extLst>
          </p:cNvPr>
          <p:cNvSpPr txBox="1"/>
          <p:nvPr/>
        </p:nvSpPr>
        <p:spPr>
          <a:xfrm>
            <a:off x="2453628" y="2544115"/>
            <a:ext cx="975372" cy="276999"/>
          </a:xfrm>
          <a:prstGeom prst="rect">
            <a:avLst/>
          </a:prstGeom>
          <a:noFill/>
        </p:spPr>
        <p:txBody>
          <a:bodyPr wrap="none" rtlCol="0">
            <a:spAutoFit/>
          </a:bodyPr>
          <a:lstStyle/>
          <a:p>
            <a:r>
              <a:rPr lang="en-US" sz="1200" dirty="0"/>
              <a:t>AXUV-100</a:t>
            </a:r>
          </a:p>
        </p:txBody>
      </p:sp>
      <p:pic>
        <p:nvPicPr>
          <p:cNvPr id="3" name="Picture 2">
            <a:extLst>
              <a:ext uri="{FF2B5EF4-FFF2-40B4-BE49-F238E27FC236}">
                <a16:creationId xmlns:a16="http://schemas.microsoft.com/office/drawing/2014/main" id="{0A62FD8D-946B-D64B-9973-037BE3AB4B8D}"/>
              </a:ext>
            </a:extLst>
          </p:cNvPr>
          <p:cNvPicPr>
            <a:picLocks noChangeAspect="1"/>
          </p:cNvPicPr>
          <p:nvPr/>
        </p:nvPicPr>
        <p:blipFill>
          <a:blip r:embed="rId8"/>
          <a:stretch>
            <a:fillRect/>
          </a:stretch>
        </p:blipFill>
        <p:spPr>
          <a:xfrm>
            <a:off x="2133600" y="3714750"/>
            <a:ext cx="2819400" cy="1155606"/>
          </a:xfrm>
          <a:prstGeom prst="rect">
            <a:avLst/>
          </a:prstGeom>
        </p:spPr>
      </p:pic>
      <p:sp>
        <p:nvSpPr>
          <p:cNvPr id="7" name="Rectangle 6">
            <a:extLst>
              <a:ext uri="{FF2B5EF4-FFF2-40B4-BE49-F238E27FC236}">
                <a16:creationId xmlns:a16="http://schemas.microsoft.com/office/drawing/2014/main" id="{2E649701-99C9-7745-B58C-471409CB6D63}"/>
              </a:ext>
            </a:extLst>
          </p:cNvPr>
          <p:cNvSpPr/>
          <p:nvPr/>
        </p:nvSpPr>
        <p:spPr>
          <a:xfrm>
            <a:off x="3581400" y="3742289"/>
            <a:ext cx="1295400" cy="400110"/>
          </a:xfrm>
          <a:prstGeom prst="rect">
            <a:avLst/>
          </a:prstGeom>
        </p:spPr>
        <p:txBody>
          <a:bodyPr wrap="square">
            <a:spAutoFit/>
          </a:bodyPr>
          <a:lstStyle/>
          <a:p>
            <a:r>
              <a:rPr lang="en-US" sz="1000" dirty="0">
                <a:solidFill>
                  <a:srgbClr val="FF0000"/>
                </a:solidFill>
                <a:latin typeface="Arial" panose="020B0604020202020204" pitchFamily="34" charset="0"/>
              </a:rPr>
              <a:t>Typical EUV-UV Photon Response </a:t>
            </a:r>
            <a:endParaRPr lang="en-US" sz="1000" dirty="0">
              <a:solidFill>
                <a:srgbClr val="FF0000"/>
              </a:solidFill>
              <a:effectLst/>
            </a:endParaRPr>
          </a:p>
        </p:txBody>
      </p:sp>
      <p:sp>
        <p:nvSpPr>
          <p:cNvPr id="8" name="TextBox 7">
            <a:extLst>
              <a:ext uri="{FF2B5EF4-FFF2-40B4-BE49-F238E27FC236}">
                <a16:creationId xmlns:a16="http://schemas.microsoft.com/office/drawing/2014/main" id="{21EB941A-2CE2-734D-8A78-7CC8509609DC}"/>
              </a:ext>
            </a:extLst>
          </p:cNvPr>
          <p:cNvSpPr txBox="1"/>
          <p:nvPr/>
        </p:nvSpPr>
        <p:spPr>
          <a:xfrm>
            <a:off x="2362200" y="4275951"/>
            <a:ext cx="500458" cy="276999"/>
          </a:xfrm>
          <a:prstGeom prst="rect">
            <a:avLst/>
          </a:prstGeom>
          <a:noFill/>
        </p:spPr>
        <p:txBody>
          <a:bodyPr wrap="none" rtlCol="0">
            <a:spAutoFit/>
          </a:bodyPr>
          <a:lstStyle/>
          <a:p>
            <a:r>
              <a:rPr lang="en-US" sz="1200" dirty="0">
                <a:solidFill>
                  <a:srgbClr val="FF0000"/>
                </a:solidFill>
              </a:rPr>
              <a:t>SXR</a:t>
            </a:r>
          </a:p>
        </p:txBody>
      </p:sp>
      <p:sp>
        <p:nvSpPr>
          <p:cNvPr id="9" name="Up Arrow 8">
            <a:extLst>
              <a:ext uri="{FF2B5EF4-FFF2-40B4-BE49-F238E27FC236}">
                <a16:creationId xmlns:a16="http://schemas.microsoft.com/office/drawing/2014/main" id="{4F5E8010-813C-1B4C-AAD9-9960246E21CB}"/>
              </a:ext>
            </a:extLst>
          </p:cNvPr>
          <p:cNvSpPr/>
          <p:nvPr/>
        </p:nvSpPr>
        <p:spPr>
          <a:xfrm>
            <a:off x="2543417" y="3958545"/>
            <a:ext cx="192958" cy="27205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47167B-1BE5-0144-9F25-4CB579CCAB50}"/>
              </a:ext>
            </a:extLst>
          </p:cNvPr>
          <p:cNvSpPr txBox="1"/>
          <p:nvPr/>
        </p:nvSpPr>
        <p:spPr>
          <a:xfrm>
            <a:off x="2144460" y="2810642"/>
            <a:ext cx="542136" cy="261610"/>
          </a:xfrm>
          <a:prstGeom prst="rect">
            <a:avLst/>
          </a:prstGeom>
          <a:noFill/>
        </p:spPr>
        <p:txBody>
          <a:bodyPr wrap="none" rtlCol="0">
            <a:spAutoFit/>
          </a:bodyPr>
          <a:lstStyle/>
          <a:p>
            <a:r>
              <a:rPr lang="en-US" sz="1050" dirty="0"/>
              <a:t>1 cm</a:t>
            </a:r>
            <a:r>
              <a:rPr lang="en-US" sz="1050" baseline="30000" dirty="0"/>
              <a:t>2</a:t>
            </a:r>
          </a:p>
        </p:txBody>
      </p:sp>
    </p:spTree>
    <p:extLst>
      <p:ext uri="{BB962C8B-B14F-4D97-AF65-F5344CB8AC3E}">
        <p14:creationId xmlns:p14="http://schemas.microsoft.com/office/powerpoint/2010/main" val="1735801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t>Conventional SXR tomography consists of an array of diodes/detectors integrating the local plasma emissivity</a:t>
            </a:r>
            <a:endParaRPr lang="en-US" altLang="en-US" sz="2800" b="1" dirty="0">
              <a:solidFill>
                <a:srgbClr val="00B050"/>
              </a:solidFill>
              <a:latin typeface="Arial" charset="0"/>
              <a:cs typeface="Arial" charset="0"/>
            </a:endParaRPr>
          </a:p>
        </p:txBody>
      </p:sp>
      <p:pic>
        <p:nvPicPr>
          <p:cNvPr id="4" name="Picture 8" descr="NSTX_poloidal_ME.png">
            <a:extLst>
              <a:ext uri="{FF2B5EF4-FFF2-40B4-BE49-F238E27FC236}">
                <a16:creationId xmlns:a16="http://schemas.microsoft.com/office/drawing/2014/main" id="{7BF029BF-9D32-2A4D-A355-FBE43D99CB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1" y="819150"/>
            <a:ext cx="2895600" cy="4061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a:extLst>
              <a:ext uri="{FF2B5EF4-FFF2-40B4-BE49-F238E27FC236}">
                <a16:creationId xmlns:a16="http://schemas.microsoft.com/office/drawing/2014/main" id="{402EB52C-7CC1-AC44-B2A4-6A30022CB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57131"/>
            <a:ext cx="1144587" cy="343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a:extLst>
              <a:ext uri="{FF2B5EF4-FFF2-40B4-BE49-F238E27FC236}">
                <a16:creationId xmlns:a16="http://schemas.microsoft.com/office/drawing/2014/main" id="{0A458766-C5CC-6F47-BCA6-B6EB4669D7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71095"/>
            <a:ext cx="838200" cy="462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6">
            <a:extLst>
              <a:ext uri="{FF2B5EF4-FFF2-40B4-BE49-F238E27FC236}">
                <a16:creationId xmlns:a16="http://schemas.microsoft.com/office/drawing/2014/main" id="{430D39B2-93FF-F040-B7D1-F8512FD8A4C7}"/>
              </a:ext>
            </a:extLst>
          </p:cNvPr>
          <p:cNvSpPr>
            <a:spLocks noChangeArrowheads="1"/>
          </p:cNvSpPr>
          <p:nvPr/>
        </p:nvSpPr>
        <p:spPr bwMode="auto">
          <a:xfrm>
            <a:off x="3427410" y="742950"/>
            <a:ext cx="5640390" cy="2262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31775" indent="-231775" algn="ctr">
              <a:buFontTx/>
              <a:buAutoNum type="circleNumDbPlain"/>
            </a:pPr>
            <a:r>
              <a:rPr lang="en-US" sz="2000" b="0" i="0" dirty="0">
                <a:solidFill>
                  <a:schemeClr val="tx1"/>
                </a:solidFill>
                <a:cs typeface="Times" charset="0"/>
              </a:rPr>
              <a:t> </a:t>
            </a:r>
            <a:r>
              <a:rPr lang="en-US" sz="2000" b="0" i="0" u="sng" dirty="0">
                <a:solidFill>
                  <a:schemeClr val="tx1"/>
                </a:solidFill>
                <a:cs typeface="Times" charset="0"/>
              </a:rPr>
              <a:t>Essential elements</a:t>
            </a:r>
            <a:r>
              <a:rPr lang="en-US" sz="2000" b="0" i="0" dirty="0">
                <a:solidFill>
                  <a:schemeClr val="tx1"/>
                </a:solidFill>
                <a:cs typeface="Times" charset="0"/>
              </a:rPr>
              <a:t>:</a:t>
            </a:r>
          </a:p>
          <a:p>
            <a:pPr marL="228600" indent="-228600" algn="ctr">
              <a:buFontTx/>
              <a:buAutoNum type="alphaLcParenR"/>
            </a:pPr>
            <a:r>
              <a:rPr lang="en-US" sz="1400" b="0" i="0" dirty="0">
                <a:solidFill>
                  <a:schemeClr val="tx1"/>
                </a:solidFill>
                <a:cs typeface="Times" charset="0"/>
              </a:rPr>
              <a:t>Pinhole (radial resolution vs integration)</a:t>
            </a:r>
          </a:p>
          <a:p>
            <a:pPr marL="228600" indent="-228600" algn="ctr">
              <a:buFontTx/>
              <a:buAutoNum type="alphaLcParenR"/>
            </a:pPr>
            <a:r>
              <a:rPr lang="en-US" sz="1400" b="0" i="0" dirty="0">
                <a:solidFill>
                  <a:schemeClr val="tx1"/>
                </a:solidFill>
                <a:cs typeface="Times" charset="0"/>
              </a:rPr>
              <a:t>Thin vs thick metallic filters (e.g., Be)</a:t>
            </a:r>
          </a:p>
          <a:p>
            <a:pPr marL="228600" indent="-228600" algn="ctr">
              <a:buFontTx/>
              <a:buAutoNum type="alphaLcParenR"/>
            </a:pPr>
            <a:r>
              <a:rPr lang="en-US" sz="1400" b="0" i="0" dirty="0">
                <a:solidFill>
                  <a:schemeClr val="tx1"/>
                </a:solidFill>
                <a:cs typeface="Times" charset="0"/>
              </a:rPr>
              <a:t> Current mode: SXR Si-based diode or diode-array</a:t>
            </a:r>
          </a:p>
          <a:p>
            <a:pPr marL="228600" indent="-228600" algn="ctr">
              <a:buFontTx/>
              <a:buAutoNum type="alphaLcParenR"/>
            </a:pPr>
            <a:r>
              <a:rPr lang="en-US" sz="1400" dirty="0">
                <a:cs typeface="Times" charset="0"/>
              </a:rPr>
              <a:t> Current mode: X-ray scintillator + </a:t>
            </a:r>
            <a:r>
              <a:rPr lang="en-US" sz="1400" dirty="0" err="1">
                <a:cs typeface="Times" charset="0"/>
              </a:rPr>
              <a:t>FoP</a:t>
            </a:r>
            <a:r>
              <a:rPr lang="en-US" sz="1400" dirty="0">
                <a:cs typeface="Times" charset="0"/>
              </a:rPr>
              <a:t> + FO + PMT </a:t>
            </a:r>
          </a:p>
          <a:p>
            <a:pPr marL="228600" indent="-228600" algn="ctr">
              <a:buFontTx/>
              <a:buAutoNum type="alphaLcParenR"/>
            </a:pPr>
            <a:r>
              <a:rPr lang="en-US" sz="1400" b="0" i="0" dirty="0">
                <a:solidFill>
                  <a:schemeClr val="tx1"/>
                </a:solidFill>
                <a:cs typeface="Times" charset="0"/>
              </a:rPr>
              <a:t> Transimpedance </a:t>
            </a:r>
            <a:r>
              <a:rPr lang="en-US" sz="1400" dirty="0">
                <a:cs typeface="Times" charset="0"/>
              </a:rPr>
              <a:t>amplifier (10</a:t>
            </a:r>
            <a:r>
              <a:rPr lang="en-US" sz="1400" baseline="30000" dirty="0">
                <a:cs typeface="Times" charset="0"/>
              </a:rPr>
              <a:t>4</a:t>
            </a:r>
            <a:r>
              <a:rPr lang="en-US" sz="1400" dirty="0">
                <a:cs typeface="Times" charset="0"/>
              </a:rPr>
              <a:t>-10</a:t>
            </a:r>
            <a:r>
              <a:rPr lang="en-US" sz="1400" baseline="30000" dirty="0">
                <a:cs typeface="Times" charset="0"/>
              </a:rPr>
              <a:t>7</a:t>
            </a:r>
            <a:r>
              <a:rPr lang="en-US" sz="1400" dirty="0">
                <a:cs typeface="Times" charset="0"/>
              </a:rPr>
              <a:t> V/A) + </a:t>
            </a:r>
            <a:r>
              <a:rPr lang="en-US" sz="1400" b="0" i="0" dirty="0">
                <a:solidFill>
                  <a:schemeClr val="tx1"/>
                </a:solidFill>
                <a:cs typeface="Times" charset="0"/>
              </a:rPr>
              <a:t>DAQ</a:t>
            </a:r>
          </a:p>
          <a:p>
            <a:pPr marL="514350" indent="-514350" algn="ctr">
              <a:buFontTx/>
              <a:buNone/>
            </a:pPr>
            <a:endParaRPr lang="en-US" sz="1200" b="0" i="0" dirty="0">
              <a:solidFill>
                <a:schemeClr val="tx1"/>
              </a:solidFill>
              <a:cs typeface="Times" charset="0"/>
            </a:endParaRPr>
          </a:p>
          <a:p>
            <a:pPr marL="231775" indent="-231775" algn="ctr">
              <a:buFontTx/>
              <a:buAutoNum type="circleNumDbPlain" startAt="2"/>
            </a:pPr>
            <a:r>
              <a:rPr lang="en-US" sz="2000" b="0" i="0" dirty="0">
                <a:solidFill>
                  <a:schemeClr val="tx1"/>
                </a:solidFill>
                <a:cs typeface="Times" charset="0"/>
              </a:rPr>
              <a:t> </a:t>
            </a:r>
            <a:r>
              <a:rPr lang="en-US" sz="2000" b="0" i="0" u="sng" dirty="0">
                <a:solidFill>
                  <a:schemeClr val="tx1"/>
                </a:solidFill>
                <a:cs typeface="Times" charset="0"/>
              </a:rPr>
              <a:t>Metal filters discriminate edge/core effects</a:t>
            </a:r>
          </a:p>
          <a:p>
            <a:pPr algn="ctr"/>
            <a:r>
              <a:rPr lang="en-US" sz="1400" dirty="0">
                <a:cs typeface="Times" charset="0"/>
              </a:rPr>
              <a:t>(peeling the “onion”)</a:t>
            </a:r>
            <a:endParaRPr lang="en-US" sz="1400" b="0" i="0" dirty="0">
              <a:solidFill>
                <a:schemeClr val="tx1"/>
              </a:solidFill>
              <a:cs typeface="Times" charset="0"/>
            </a:endParaRPr>
          </a:p>
        </p:txBody>
      </p:sp>
      <p:pic>
        <p:nvPicPr>
          <p:cNvPr id="13" name="Picture 17" descr="Be_filters_fit.png">
            <a:extLst>
              <a:ext uri="{FF2B5EF4-FFF2-40B4-BE49-F238E27FC236}">
                <a16:creationId xmlns:a16="http://schemas.microsoft.com/office/drawing/2014/main" id="{47E95ABD-8B74-B843-B7A4-7E9907BD20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8798" y="2986908"/>
            <a:ext cx="4998004" cy="1893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7EBEAF8E-FBEA-6346-AF89-2E88000030D9}"/>
              </a:ext>
            </a:extLst>
          </p:cNvPr>
          <p:cNvSpPr/>
          <p:nvPr/>
        </p:nvSpPr>
        <p:spPr>
          <a:xfrm>
            <a:off x="1676400" y="1603376"/>
            <a:ext cx="989010" cy="28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1863E51F-93FB-A749-853C-60E088F2F45B}"/>
              </a:ext>
            </a:extLst>
          </p:cNvPr>
          <p:cNvCxnSpPr/>
          <p:nvPr/>
        </p:nvCxnSpPr>
        <p:spPr>
          <a:xfrm>
            <a:off x="2133600" y="1428750"/>
            <a:ext cx="2514600"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19FF9D0-3A98-314D-BFF6-41AF69079C2A}"/>
              </a:ext>
            </a:extLst>
          </p:cNvPr>
          <p:cNvCxnSpPr>
            <a:cxnSpLocks/>
          </p:cNvCxnSpPr>
          <p:nvPr/>
        </p:nvCxnSpPr>
        <p:spPr>
          <a:xfrm>
            <a:off x="2133600" y="1428750"/>
            <a:ext cx="0" cy="174626"/>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B8B425D-BDFE-AD4D-A0FB-F9B942D16029}"/>
              </a:ext>
            </a:extLst>
          </p:cNvPr>
          <p:cNvSpPr txBox="1"/>
          <p:nvPr/>
        </p:nvSpPr>
        <p:spPr>
          <a:xfrm>
            <a:off x="1884114" y="890885"/>
            <a:ext cx="1621086" cy="461665"/>
          </a:xfrm>
          <a:prstGeom prst="rect">
            <a:avLst/>
          </a:prstGeom>
          <a:noFill/>
        </p:spPr>
        <p:txBody>
          <a:bodyPr wrap="square" rtlCol="0">
            <a:spAutoFit/>
          </a:bodyPr>
          <a:lstStyle/>
          <a:p>
            <a:pPr algn="ctr"/>
            <a:r>
              <a:rPr lang="en-US" sz="1200" dirty="0"/>
              <a:t>What happens if we don</a:t>
            </a:r>
            <a:r>
              <a:rPr lang="mr-IN" sz="1200" dirty="0"/>
              <a:t>’</a:t>
            </a:r>
            <a:r>
              <a:rPr lang="en-US" sz="1200" dirty="0"/>
              <a:t>t use a filter?</a:t>
            </a:r>
          </a:p>
        </p:txBody>
      </p:sp>
      <p:sp>
        <p:nvSpPr>
          <p:cNvPr id="20" name="TextBox 21">
            <a:extLst>
              <a:ext uri="{FF2B5EF4-FFF2-40B4-BE49-F238E27FC236}">
                <a16:creationId xmlns:a16="http://schemas.microsoft.com/office/drawing/2014/main" id="{8B2ED779-5913-B64F-B404-A74A7F23106E}"/>
              </a:ext>
            </a:extLst>
          </p:cNvPr>
          <p:cNvSpPr txBox="1">
            <a:spLocks noChangeArrowheads="1"/>
          </p:cNvSpPr>
          <p:nvPr/>
        </p:nvSpPr>
        <p:spPr bwMode="auto">
          <a:xfrm>
            <a:off x="1066800" y="4472285"/>
            <a:ext cx="3200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defRPr>
            </a:lvl2pPr>
            <a:lvl3pPr marL="1143000" indent="-228600">
              <a:defRPr sz="1300">
                <a:solidFill>
                  <a:schemeClr val="tx1"/>
                </a:solidFill>
                <a:latin typeface="Helvetica" charset="0"/>
                <a:ea typeface="ヒラギノ角ゴ Pro W3" charset="0"/>
              </a:defRPr>
            </a:lvl3pPr>
            <a:lvl4pPr marL="1600200" indent="-228600">
              <a:defRPr sz="1300">
                <a:solidFill>
                  <a:schemeClr val="tx1"/>
                </a:solidFill>
                <a:latin typeface="Helvetica" charset="0"/>
                <a:ea typeface="ヒラギノ角ゴ Pro W3" charset="0"/>
              </a:defRPr>
            </a:lvl4pPr>
            <a:lvl5pPr marL="2057400" indent="-228600">
              <a:defRPr sz="1300">
                <a:solidFill>
                  <a:schemeClr val="tx1"/>
                </a:solidFill>
                <a:latin typeface="Helvetica" charset="0"/>
                <a:ea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defRPr>
            </a:lvl9pPr>
          </a:lstStyle>
          <a:p>
            <a:pPr algn="ctr"/>
            <a:r>
              <a:rPr lang="en-US" sz="1200" u="sng" dirty="0">
                <a:latin typeface="+mn-lt"/>
              </a:rPr>
              <a:t>Filters:</a:t>
            </a:r>
            <a:r>
              <a:rPr lang="en-US" sz="1200" dirty="0">
                <a:latin typeface="+mn-lt"/>
              </a:rPr>
              <a:t> see CXRO website x-ray database</a:t>
            </a:r>
          </a:p>
          <a:p>
            <a:pPr algn="ctr"/>
            <a:r>
              <a:rPr lang="en-US" sz="1200" dirty="0">
                <a:latin typeface="+mn-lt"/>
              </a:rPr>
              <a:t>https://henke.lbl.gov/optical_constants/</a:t>
            </a:r>
          </a:p>
        </p:txBody>
      </p:sp>
    </p:spTree>
    <p:extLst>
      <p:ext uri="{BB962C8B-B14F-4D97-AF65-F5344CB8AC3E}">
        <p14:creationId xmlns:p14="http://schemas.microsoft.com/office/powerpoint/2010/main" val="4019029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t>Conventional soft x-ray (SXR) tomography is still being used for stability, MHD &amp; transport studies</a:t>
            </a:r>
            <a:endParaRPr lang="en-US" altLang="en-US" sz="2800" b="1" dirty="0">
              <a:solidFill>
                <a:srgbClr val="00B050"/>
              </a:solidFill>
              <a:latin typeface="Arial" charset="0"/>
              <a:cs typeface="Arial" charset="0"/>
            </a:endParaRPr>
          </a:p>
        </p:txBody>
      </p:sp>
      <p:pic>
        <p:nvPicPr>
          <p:cNvPr id="18" name="Picture 7" descr="XTOMO_views.png">
            <a:extLst>
              <a:ext uri="{FF2B5EF4-FFF2-40B4-BE49-F238E27FC236}">
                <a16:creationId xmlns:a16="http://schemas.microsoft.com/office/drawing/2014/main" id="{59BA2ED8-BD82-CF45-9F5E-6EB531978C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9150"/>
            <a:ext cx="2057400" cy="4023122"/>
          </a:xfrm>
          <a:prstGeom prst="rect">
            <a:avLst/>
          </a:prstGeom>
          <a:solidFill>
            <a:schemeClr val="bg1"/>
          </a:solidFill>
          <a:ln>
            <a:noFill/>
          </a:ln>
          <a:extLst>
            <a:ext uri="{91240B29-F687-4f45-9708-019B960494DF}">
              <a14:hiddenLine xmlns="" xmlns:a14="http://schemas.microsoft.com/office/drawing/2010/main" w="38100">
                <a:solidFill>
                  <a:srgbClr val="000000"/>
                </a:solidFill>
                <a:miter lim="800000"/>
                <a:headEnd/>
                <a:tailEnd/>
              </a14:hiddenLine>
            </a:ext>
          </a:extLst>
        </p:spPr>
      </p:pic>
      <p:sp>
        <p:nvSpPr>
          <p:cNvPr id="19" name="TextBox 18">
            <a:extLst>
              <a:ext uri="{FF2B5EF4-FFF2-40B4-BE49-F238E27FC236}">
                <a16:creationId xmlns:a16="http://schemas.microsoft.com/office/drawing/2014/main" id="{2DA3DC44-481F-FB4D-B28D-4C38C5F47EDC}"/>
              </a:ext>
            </a:extLst>
          </p:cNvPr>
          <p:cNvSpPr txBox="1">
            <a:spLocks noChangeArrowheads="1"/>
          </p:cNvSpPr>
          <p:nvPr/>
        </p:nvSpPr>
        <p:spPr bwMode="auto">
          <a:xfrm>
            <a:off x="1478395" y="4329417"/>
            <a:ext cx="562975" cy="430887"/>
          </a:xfrm>
          <a:prstGeom prst="rect">
            <a:avLst/>
          </a:prstGeom>
          <a:noFill/>
          <a:ln w="9525">
            <a:noFill/>
            <a:miter lim="800000"/>
            <a:headEnd/>
            <a:tailEnd/>
          </a:ln>
        </p:spPr>
        <p:txBody>
          <a:bodyPr wrap="none">
            <a:spAutoFit/>
          </a:bodyPr>
          <a:lstStyle/>
          <a:p>
            <a:pPr algn="ctr">
              <a:defRPr/>
            </a:pPr>
            <a:r>
              <a:rPr lang="en-US" sz="1100" dirty="0">
                <a:solidFill>
                  <a:schemeClr val="accent6">
                    <a:lumMod val="50000"/>
                  </a:schemeClr>
                </a:solidFill>
                <a:cs typeface="+mn-cs"/>
              </a:rPr>
              <a:t>MIT</a:t>
            </a:r>
          </a:p>
          <a:p>
            <a:pPr algn="ctr">
              <a:defRPr/>
            </a:pPr>
            <a:r>
              <a:rPr lang="en-US" sz="1100" dirty="0">
                <a:solidFill>
                  <a:schemeClr val="accent6">
                    <a:lumMod val="50000"/>
                  </a:schemeClr>
                </a:solidFill>
                <a:cs typeface="+mn-cs"/>
              </a:rPr>
              <a:t>PSFC</a:t>
            </a:r>
          </a:p>
        </p:txBody>
      </p:sp>
      <p:pic>
        <p:nvPicPr>
          <p:cNvPr id="20" name="Picture 13">
            <a:extLst>
              <a:ext uri="{FF2B5EF4-FFF2-40B4-BE49-F238E27FC236}">
                <a16:creationId xmlns:a16="http://schemas.microsoft.com/office/drawing/2014/main" id="{319DD7F9-F3F1-5647-BD04-18B80D191E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9711" y="3962400"/>
            <a:ext cx="351489"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6" descr="HTPD_snake_evolution_no_axis_v2.png">
            <a:extLst>
              <a:ext uri="{FF2B5EF4-FFF2-40B4-BE49-F238E27FC236}">
                <a16:creationId xmlns:a16="http://schemas.microsoft.com/office/drawing/2014/main" id="{3F4E6610-3F93-D447-9295-DB35EE50F7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792984"/>
            <a:ext cx="5057979" cy="2011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0" descr="SXR_surf_1Dplot_OhmicvsLHCD_v2.png">
            <a:extLst>
              <a:ext uri="{FF2B5EF4-FFF2-40B4-BE49-F238E27FC236}">
                <a16:creationId xmlns:a16="http://schemas.microsoft.com/office/drawing/2014/main" id="{56052FC5-EF4C-A849-A3E7-68E9D9EFDD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91077" y="2876923"/>
            <a:ext cx="4624323" cy="2011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8">
            <a:extLst>
              <a:ext uri="{FF2B5EF4-FFF2-40B4-BE49-F238E27FC236}">
                <a16:creationId xmlns:a16="http://schemas.microsoft.com/office/drawing/2014/main" id="{9D5133F7-203E-E94D-B074-27211AD67FE9}"/>
              </a:ext>
            </a:extLst>
          </p:cNvPr>
          <p:cNvSpPr txBox="1">
            <a:spLocks noChangeArrowheads="1"/>
          </p:cNvSpPr>
          <p:nvPr/>
        </p:nvSpPr>
        <p:spPr bwMode="auto">
          <a:xfrm>
            <a:off x="2132516" y="295275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defRPr>
            </a:lvl2pPr>
            <a:lvl3pPr marL="1143000" indent="-228600">
              <a:defRPr sz="1300">
                <a:solidFill>
                  <a:schemeClr val="tx1"/>
                </a:solidFill>
                <a:latin typeface="Helvetica" charset="0"/>
                <a:ea typeface="ヒラギノ角ゴ Pro W3" charset="0"/>
              </a:defRPr>
            </a:lvl3pPr>
            <a:lvl4pPr marL="1600200" indent="-228600">
              <a:defRPr sz="1300">
                <a:solidFill>
                  <a:schemeClr val="tx1"/>
                </a:solidFill>
                <a:latin typeface="Helvetica" charset="0"/>
                <a:ea typeface="ヒラギノ角ゴ Pro W3" charset="0"/>
              </a:defRPr>
            </a:lvl4pPr>
            <a:lvl5pPr marL="2057400" indent="-228600">
              <a:defRPr sz="1300">
                <a:solidFill>
                  <a:schemeClr val="tx1"/>
                </a:solidFill>
                <a:latin typeface="Helvetica" charset="0"/>
                <a:ea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defRPr>
            </a:lvl9pPr>
          </a:lstStyle>
          <a:p>
            <a:pPr algn="ctr"/>
            <a:r>
              <a:rPr lang="en-US" sz="1800" dirty="0"/>
              <a:t>b) Impurity transport (e.g. using gas injection or LBO)</a:t>
            </a:r>
          </a:p>
        </p:txBody>
      </p:sp>
      <p:sp>
        <p:nvSpPr>
          <p:cNvPr id="15" name="TextBox 7">
            <a:extLst>
              <a:ext uri="{FF2B5EF4-FFF2-40B4-BE49-F238E27FC236}">
                <a16:creationId xmlns:a16="http://schemas.microsoft.com/office/drawing/2014/main" id="{99B880B3-AAB0-ED49-A25B-4433D85CAA35}"/>
              </a:ext>
            </a:extLst>
          </p:cNvPr>
          <p:cNvSpPr txBox="1">
            <a:spLocks noChangeArrowheads="1"/>
          </p:cNvSpPr>
          <p:nvPr/>
        </p:nvSpPr>
        <p:spPr bwMode="auto">
          <a:xfrm>
            <a:off x="2324100" y="1060160"/>
            <a:ext cx="14478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defRPr>
            </a:lvl2pPr>
            <a:lvl3pPr marL="1143000" indent="-228600">
              <a:defRPr sz="1300">
                <a:solidFill>
                  <a:schemeClr val="tx1"/>
                </a:solidFill>
                <a:latin typeface="Helvetica" charset="0"/>
                <a:ea typeface="ヒラギノ角ゴ Pro W3" charset="0"/>
              </a:defRPr>
            </a:lvl3pPr>
            <a:lvl4pPr marL="1600200" indent="-228600">
              <a:defRPr sz="1300">
                <a:solidFill>
                  <a:schemeClr val="tx1"/>
                </a:solidFill>
                <a:latin typeface="Helvetica" charset="0"/>
                <a:ea typeface="ヒラギノ角ゴ Pro W3" charset="0"/>
              </a:defRPr>
            </a:lvl4pPr>
            <a:lvl5pPr marL="2057400" indent="-228600">
              <a:defRPr sz="1300">
                <a:solidFill>
                  <a:schemeClr val="tx1"/>
                </a:solidFill>
                <a:latin typeface="Helvetica" charset="0"/>
                <a:ea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defRPr>
            </a:lvl9pPr>
          </a:lstStyle>
          <a:p>
            <a:pPr algn="ctr"/>
            <a:r>
              <a:rPr lang="en-US" sz="1800" dirty="0"/>
              <a:t>a) Stability and MHD [e.g. (</a:t>
            </a:r>
            <a:r>
              <a:rPr lang="en-US" sz="1800" dirty="0" err="1"/>
              <a:t>m,n</a:t>
            </a:r>
            <a:r>
              <a:rPr lang="en-US" sz="1800" dirty="0"/>
              <a:t>) modes and </a:t>
            </a:r>
            <a:r>
              <a:rPr lang="en-US" sz="1800" dirty="0" err="1"/>
              <a:t>sawteeth</a:t>
            </a:r>
            <a:r>
              <a:rPr lang="en-US" sz="1800" dirty="0"/>
              <a:t>]</a:t>
            </a:r>
          </a:p>
        </p:txBody>
      </p:sp>
      <p:pic>
        <p:nvPicPr>
          <p:cNvPr id="2" name="Picture 1">
            <a:extLst>
              <a:ext uri="{FF2B5EF4-FFF2-40B4-BE49-F238E27FC236}">
                <a16:creationId xmlns:a16="http://schemas.microsoft.com/office/drawing/2014/main" id="{4E9F5132-44D8-1E44-A811-73F0B8C4A186}"/>
              </a:ext>
            </a:extLst>
          </p:cNvPr>
          <p:cNvPicPr>
            <a:picLocks noChangeAspect="1"/>
          </p:cNvPicPr>
          <p:nvPr/>
        </p:nvPicPr>
        <p:blipFill>
          <a:blip r:embed="rId6"/>
          <a:stretch>
            <a:fillRect/>
          </a:stretch>
        </p:blipFill>
        <p:spPr>
          <a:xfrm>
            <a:off x="2249846" y="4622904"/>
            <a:ext cx="2057400" cy="168728"/>
          </a:xfrm>
          <a:prstGeom prst="rect">
            <a:avLst/>
          </a:prstGeom>
        </p:spPr>
      </p:pic>
      <p:sp>
        <p:nvSpPr>
          <p:cNvPr id="3" name="Down Arrow 2">
            <a:extLst>
              <a:ext uri="{FF2B5EF4-FFF2-40B4-BE49-F238E27FC236}">
                <a16:creationId xmlns:a16="http://schemas.microsoft.com/office/drawing/2014/main" id="{86F30A1A-702F-E84E-85BB-22C54F73BDB2}"/>
              </a:ext>
            </a:extLst>
          </p:cNvPr>
          <p:cNvSpPr/>
          <p:nvPr/>
        </p:nvSpPr>
        <p:spPr>
          <a:xfrm>
            <a:off x="3074065" y="4171950"/>
            <a:ext cx="304800" cy="2864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118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u="sng" dirty="0">
                <a:latin typeface="Arial"/>
                <a:cs typeface="Arial"/>
              </a:rPr>
              <a:t>Take home message</a:t>
            </a:r>
            <a:r>
              <a:rPr lang="en-US" sz="2800" dirty="0">
                <a:latin typeface="Arial"/>
                <a:cs typeface="Arial"/>
              </a:rPr>
              <a:t>: You have four alternatives to measure radiation from plasmas</a:t>
            </a:r>
            <a:endParaRPr lang="en-US" altLang="en-US" sz="2800" b="1" dirty="0">
              <a:solidFill>
                <a:srgbClr val="00B050"/>
              </a:solidFill>
              <a:latin typeface="Arial" charset="0"/>
              <a:cs typeface="Arial" charset="0"/>
            </a:endParaRPr>
          </a:p>
        </p:txBody>
      </p:sp>
      <p:sp>
        <p:nvSpPr>
          <p:cNvPr id="3" name="Rectangle 2">
            <a:extLst>
              <a:ext uri="{FF2B5EF4-FFF2-40B4-BE49-F238E27FC236}">
                <a16:creationId xmlns:a16="http://schemas.microsoft.com/office/drawing/2014/main" id="{DC2D50FB-F53C-B340-A170-CEC1C18A2613}"/>
              </a:ext>
            </a:extLst>
          </p:cNvPr>
          <p:cNvSpPr/>
          <p:nvPr/>
        </p:nvSpPr>
        <p:spPr>
          <a:xfrm>
            <a:off x="0" y="797433"/>
            <a:ext cx="9144000" cy="3970318"/>
          </a:xfrm>
          <a:prstGeom prst="rect">
            <a:avLst/>
          </a:prstGeom>
        </p:spPr>
        <p:txBody>
          <a:bodyPr wrap="square">
            <a:spAutoFit/>
          </a:bodyPr>
          <a:lstStyle/>
          <a:p>
            <a:pPr marL="514350" indent="-514350" algn="just" eaLnBrk="1" hangingPunct="1">
              <a:lnSpc>
                <a:spcPct val="90000"/>
              </a:lnSpc>
              <a:buFontTx/>
              <a:buAutoNum type="circleNumDbPlain"/>
            </a:pPr>
            <a:r>
              <a:rPr lang="en-US" sz="2600" dirty="0">
                <a:solidFill>
                  <a:schemeClr val="bg1">
                    <a:lumMod val="95000"/>
                  </a:schemeClr>
                </a:solidFill>
                <a:cs typeface="Times" charset="0"/>
              </a:rPr>
              <a:t>Conventional radiated power measurements </a:t>
            </a:r>
            <a:r>
              <a:rPr lang="en-US" sz="2000" dirty="0">
                <a:solidFill>
                  <a:schemeClr val="bg1">
                    <a:lumMod val="95000"/>
                  </a:schemeClr>
                </a:solidFill>
                <a:cs typeface="Times" charset="0"/>
              </a:rPr>
              <a:t>(integrate all) </a:t>
            </a:r>
            <a:r>
              <a:rPr lang="en-US" sz="2400" dirty="0">
                <a:solidFill>
                  <a:schemeClr val="bg1">
                    <a:lumMod val="95000"/>
                  </a:schemeClr>
                </a:solidFill>
                <a:cs typeface="Times" charset="0"/>
              </a:rPr>
              <a:t>(e.g., radiated power density </a:t>
            </a:r>
            <a:r>
              <a:rPr lang="en-US" sz="2400" dirty="0">
                <a:solidFill>
                  <a:schemeClr val="bg1">
                    <a:lumMod val="95000"/>
                  </a:schemeClr>
                </a:solidFill>
                <a:ea typeface="ＭＳ Ｐゴシック" charset="-128"/>
                <a:cs typeface="Arial"/>
              </a:rPr>
              <a:t>⇒</a:t>
            </a:r>
            <a:r>
              <a:rPr lang="en-US" sz="2400" dirty="0">
                <a:solidFill>
                  <a:schemeClr val="bg1">
                    <a:lumMod val="95000"/>
                  </a:schemeClr>
                </a:solidFill>
                <a:cs typeface="Times" charset="0"/>
              </a:rPr>
              <a:t> power balance)</a:t>
            </a:r>
          </a:p>
          <a:p>
            <a:pPr algn="just" eaLnBrk="1" hangingPunct="1">
              <a:lnSpc>
                <a:spcPct val="90000"/>
              </a:lnSpc>
              <a:buFontTx/>
              <a:buAutoNum type="circleNumDbPlain"/>
            </a:pPr>
            <a:endParaRPr lang="en-US" sz="2600" dirty="0">
              <a:solidFill>
                <a:schemeClr val="bg1">
                  <a:lumMod val="95000"/>
                </a:schemeClr>
              </a:solidFill>
              <a:cs typeface="Times" charset="0"/>
            </a:endParaRPr>
          </a:p>
          <a:p>
            <a:pPr marL="514350" indent="-514350" algn="just" eaLnBrk="1" hangingPunct="1">
              <a:lnSpc>
                <a:spcPct val="90000"/>
              </a:lnSpc>
              <a:buFont typeface="Wingdings" pitchFamily="2" charset="2"/>
              <a:buAutoNum type="circleNumDbPlain" startAt="2"/>
            </a:pPr>
            <a:r>
              <a:rPr lang="en-US" sz="2600" dirty="0">
                <a:solidFill>
                  <a:schemeClr val="bg1">
                    <a:lumMod val="95000"/>
                  </a:schemeClr>
                </a:solidFill>
                <a:cs typeface="Times" charset="0"/>
              </a:rPr>
              <a:t>Conventional “broadband/filtered” x-ray measurements </a:t>
            </a:r>
            <a:r>
              <a:rPr lang="en-US" sz="2400" dirty="0">
                <a:solidFill>
                  <a:schemeClr val="bg1">
                    <a:lumMod val="95000"/>
                  </a:schemeClr>
                </a:solidFill>
                <a:cs typeface="Times" charset="0"/>
              </a:rPr>
              <a:t>(e.g., SXR tomography</a:t>
            </a:r>
            <a:r>
              <a:rPr lang="en-US" sz="2400" dirty="0">
                <a:solidFill>
                  <a:schemeClr val="bg1">
                    <a:lumMod val="95000"/>
                  </a:schemeClr>
                </a:solidFill>
                <a:ea typeface="ＭＳ Ｐゴシック" charset="-128"/>
                <a:cs typeface="Arial"/>
              </a:rPr>
              <a:t> ⇒ </a:t>
            </a:r>
            <a:r>
              <a:rPr lang="en-US" sz="2400" dirty="0">
                <a:solidFill>
                  <a:schemeClr val="bg1">
                    <a:lumMod val="95000"/>
                  </a:schemeClr>
                </a:solidFill>
                <a:cs typeface="Times" charset="0"/>
              </a:rPr>
              <a:t>confinement, MHD, equilibrium)</a:t>
            </a:r>
          </a:p>
          <a:p>
            <a:pPr algn="just" eaLnBrk="1" hangingPunct="1">
              <a:lnSpc>
                <a:spcPct val="90000"/>
              </a:lnSpc>
              <a:buFont typeface="Arial" charset="0"/>
              <a:buAutoNum type="circleNumDbPlain"/>
            </a:pPr>
            <a:endParaRPr lang="en-US" sz="2600" dirty="0">
              <a:cs typeface="Times" charset="0"/>
            </a:endParaRPr>
          </a:p>
          <a:p>
            <a:pPr marL="514350" indent="-514350" algn="just" eaLnBrk="1" hangingPunct="1">
              <a:lnSpc>
                <a:spcPct val="90000"/>
              </a:lnSpc>
              <a:buFont typeface="Wingdings" pitchFamily="2" charset="2"/>
              <a:buAutoNum type="circleNumDbPlain" startAt="3"/>
            </a:pPr>
            <a:r>
              <a:rPr lang="en-US" sz="2600" dirty="0">
                <a:solidFill>
                  <a:srgbClr val="FF0000"/>
                </a:solidFill>
                <a:cs typeface="Times" charset="0"/>
              </a:rPr>
              <a:t>Conventional vs modern broadband PHA &amp; multi-energy measurements </a:t>
            </a:r>
            <a:r>
              <a:rPr lang="en-US" sz="2400" dirty="0">
                <a:solidFill>
                  <a:srgbClr val="000000"/>
                </a:solidFill>
                <a:cs typeface="Times" charset="0"/>
              </a:rPr>
              <a:t>(e.g., Z</a:t>
            </a:r>
            <a:r>
              <a:rPr lang="en-US" sz="2400" baseline="-25000" dirty="0">
                <a:solidFill>
                  <a:srgbClr val="000000"/>
                </a:solidFill>
                <a:cs typeface="Times" charset="0"/>
              </a:rPr>
              <a:t>eff</a:t>
            </a:r>
            <a:r>
              <a:rPr lang="en-US" sz="2400" dirty="0">
                <a:solidFill>
                  <a:srgbClr val="000000"/>
                </a:solidFill>
                <a:cs typeface="Times" charset="0"/>
              </a:rPr>
              <a:t>, </a:t>
            </a:r>
            <a:r>
              <a:rPr lang="en-US" sz="2400" dirty="0" err="1">
                <a:solidFill>
                  <a:srgbClr val="000000"/>
                </a:solidFill>
                <a:cs typeface="Times" charset="0"/>
              </a:rPr>
              <a:t>n</a:t>
            </a:r>
            <a:r>
              <a:rPr lang="en-US" sz="2400" baseline="-25000" dirty="0" err="1">
                <a:solidFill>
                  <a:srgbClr val="000000"/>
                </a:solidFill>
                <a:cs typeface="Times" charset="0"/>
              </a:rPr>
              <a:t>Z</a:t>
            </a:r>
            <a:r>
              <a:rPr lang="en-US" sz="2400" dirty="0">
                <a:solidFill>
                  <a:srgbClr val="000000"/>
                </a:solidFill>
                <a:cs typeface="Times" charset="0"/>
              </a:rPr>
              <a:t>, </a:t>
            </a:r>
            <a:r>
              <a:rPr lang="en-US" sz="2400" dirty="0" err="1">
                <a:solidFill>
                  <a:srgbClr val="000000"/>
                </a:solidFill>
                <a:cs typeface="Times" charset="0"/>
              </a:rPr>
              <a:t>T</a:t>
            </a:r>
            <a:r>
              <a:rPr lang="en-US" sz="2400" baseline="-25000" dirty="0" err="1">
                <a:solidFill>
                  <a:srgbClr val="000000"/>
                </a:solidFill>
                <a:cs typeface="Times" charset="0"/>
              </a:rPr>
              <a:t>e</a:t>
            </a:r>
            <a:r>
              <a:rPr lang="en-US" sz="2400" dirty="0">
                <a:solidFill>
                  <a:srgbClr val="000000"/>
                </a:solidFill>
                <a:cs typeface="Times" charset="0"/>
              </a:rPr>
              <a:t>, </a:t>
            </a:r>
            <a:r>
              <a:rPr lang="en-US" sz="2400" dirty="0" err="1">
                <a:solidFill>
                  <a:srgbClr val="000000"/>
                </a:solidFill>
                <a:cs typeface="Times" charset="0"/>
              </a:rPr>
              <a:t>n</a:t>
            </a:r>
            <a:r>
              <a:rPr lang="en-US" sz="2400" baseline="-25000" dirty="0" err="1">
                <a:solidFill>
                  <a:srgbClr val="000000"/>
                </a:solidFill>
                <a:cs typeface="Times" charset="0"/>
              </a:rPr>
              <a:t>e,fast</a:t>
            </a:r>
            <a:r>
              <a:rPr lang="en-US" sz="2400" dirty="0">
                <a:solidFill>
                  <a:srgbClr val="000000"/>
                </a:solidFill>
                <a:cs typeface="Times" charset="0"/>
              </a:rPr>
              <a:t>)</a:t>
            </a:r>
          </a:p>
          <a:p>
            <a:pPr marL="514350" indent="-514350" algn="just" eaLnBrk="1" hangingPunct="1">
              <a:lnSpc>
                <a:spcPct val="90000"/>
              </a:lnSpc>
              <a:buFont typeface="Wingdings" pitchFamily="2" charset="2"/>
              <a:buAutoNum type="circleNumDbPlain" startAt="3"/>
            </a:pPr>
            <a:endParaRPr lang="en-US" sz="2600" dirty="0">
              <a:solidFill>
                <a:srgbClr val="FF0000"/>
              </a:solidFill>
              <a:cs typeface="Times" charset="0"/>
            </a:endParaRPr>
          </a:p>
          <a:p>
            <a:pPr marL="514350" indent="-514350" algn="just" eaLnBrk="1" hangingPunct="1">
              <a:lnSpc>
                <a:spcPct val="90000"/>
              </a:lnSpc>
              <a:buFont typeface="Wingdings" pitchFamily="2" charset="2"/>
              <a:buAutoNum type="circleNumDbPlain" startAt="4"/>
            </a:pPr>
            <a:r>
              <a:rPr lang="en-US" sz="2600" dirty="0">
                <a:solidFill>
                  <a:srgbClr val="FF0000"/>
                </a:solidFill>
                <a:cs typeface="Times" charset="0"/>
              </a:rPr>
              <a:t>Doppler line-radiation x-ray measurements </a:t>
            </a:r>
            <a:r>
              <a:rPr lang="en-US" sz="2400" dirty="0">
                <a:cs typeface="Times" charset="0"/>
              </a:rPr>
              <a:t>(e.g., </a:t>
            </a:r>
            <a:r>
              <a:rPr lang="en-US" sz="2400" dirty="0" err="1">
                <a:cs typeface="Times" charset="0"/>
              </a:rPr>
              <a:t>n</a:t>
            </a:r>
            <a:r>
              <a:rPr lang="en-US" sz="2400" baseline="-25000" dirty="0" err="1">
                <a:cs typeface="Times" charset="0"/>
              </a:rPr>
              <a:t>Z</a:t>
            </a:r>
            <a:r>
              <a:rPr lang="en-US" sz="2400" dirty="0">
                <a:cs typeface="Times" charset="0"/>
              </a:rPr>
              <a:t>, </a:t>
            </a:r>
            <a:r>
              <a:rPr lang="en-US" sz="2400" dirty="0" err="1">
                <a:cs typeface="Times" charset="0"/>
              </a:rPr>
              <a:t>T</a:t>
            </a:r>
            <a:r>
              <a:rPr lang="en-US" sz="2400" baseline="-25000" dirty="0" err="1">
                <a:cs typeface="Times" charset="0"/>
              </a:rPr>
              <a:t>e</a:t>
            </a:r>
            <a:r>
              <a:rPr lang="en-US" sz="2400" dirty="0">
                <a:cs typeface="Times" charset="0"/>
              </a:rPr>
              <a:t>, </a:t>
            </a:r>
            <a:r>
              <a:rPr lang="en-US" sz="2400" dirty="0" err="1">
                <a:cs typeface="Times" charset="0"/>
              </a:rPr>
              <a:t>T</a:t>
            </a:r>
            <a:r>
              <a:rPr lang="en-US" sz="2400" baseline="-25000" dirty="0" err="1">
                <a:cs typeface="Times" charset="0"/>
              </a:rPr>
              <a:t>i</a:t>
            </a:r>
            <a:r>
              <a:rPr lang="en-US" sz="2400" dirty="0">
                <a:cs typeface="Times" charset="0"/>
              </a:rPr>
              <a:t>, </a:t>
            </a:r>
            <a:r>
              <a:rPr lang="en-US" sz="2400" dirty="0" err="1">
                <a:cs typeface="Times" charset="0"/>
              </a:rPr>
              <a:t>v</a:t>
            </a:r>
            <a:r>
              <a:rPr lang="en-US" sz="2400" baseline="-25000" dirty="0" err="1">
                <a:latin typeface="Symbol" charset="0"/>
                <a:cs typeface="Times" charset="0"/>
              </a:rPr>
              <a:t>f</a:t>
            </a:r>
            <a:r>
              <a:rPr lang="en-US" sz="2400" dirty="0">
                <a:cs typeface="Times" charset="0"/>
              </a:rPr>
              <a:t>, </a:t>
            </a:r>
            <a:r>
              <a:rPr lang="en-US" sz="2400" dirty="0" err="1">
                <a:cs typeface="Times" charset="0"/>
              </a:rPr>
              <a:t>v</a:t>
            </a:r>
            <a:r>
              <a:rPr lang="en-US" sz="2400" baseline="-25000" dirty="0" err="1">
                <a:latin typeface="Symbol" charset="0"/>
                <a:cs typeface="Times" charset="0"/>
              </a:rPr>
              <a:t>q</a:t>
            </a:r>
            <a:r>
              <a:rPr lang="en-US" sz="2400" dirty="0">
                <a:cs typeface="Times" charset="0"/>
              </a:rPr>
              <a:t>, </a:t>
            </a:r>
            <a:r>
              <a:rPr lang="en-US" sz="2400" dirty="0">
                <a:ea typeface="ＭＳ Ｐゴシック" charset="-128"/>
                <a:cs typeface="Arial"/>
              </a:rPr>
              <a:t>⇒</a:t>
            </a:r>
            <a:r>
              <a:rPr lang="en-US" sz="2400" dirty="0">
                <a:cs typeface="Times" charset="0"/>
              </a:rPr>
              <a:t> calculation of E</a:t>
            </a:r>
            <a:r>
              <a:rPr lang="en-US" sz="2400" baseline="-25000" dirty="0">
                <a:cs typeface="Times" charset="0"/>
              </a:rPr>
              <a:t>r</a:t>
            </a:r>
            <a:r>
              <a:rPr lang="en-US" sz="2400" dirty="0">
                <a:cs typeface="Times" charset="0"/>
              </a:rPr>
              <a:t>)</a:t>
            </a:r>
            <a:endParaRPr lang="en-US" sz="2400" dirty="0">
              <a:solidFill>
                <a:srgbClr val="000000"/>
              </a:solidFill>
              <a:cs typeface="Times" charset="0"/>
            </a:endParaRPr>
          </a:p>
        </p:txBody>
      </p:sp>
    </p:spTree>
    <p:extLst>
      <p:ext uri="{BB962C8B-B14F-4D97-AF65-F5344CB8AC3E}">
        <p14:creationId xmlns:p14="http://schemas.microsoft.com/office/powerpoint/2010/main" val="4282803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latin typeface="Arial"/>
                <a:cs typeface="Arial"/>
              </a:rPr>
              <a:t>Class-Homework #1 …on the “fly”</a:t>
            </a:r>
            <a:endParaRPr lang="en-US" altLang="en-US" sz="2800" b="1" dirty="0">
              <a:solidFill>
                <a:srgbClr val="00B050"/>
              </a:solidFill>
              <a:latin typeface="Arial" charset="0"/>
              <a:cs typeface="Arial" charset="0"/>
            </a:endParaRPr>
          </a:p>
        </p:txBody>
      </p:sp>
      <p:sp>
        <p:nvSpPr>
          <p:cNvPr id="3" name="TextBox 2">
            <a:extLst>
              <a:ext uri="{FF2B5EF4-FFF2-40B4-BE49-F238E27FC236}">
                <a16:creationId xmlns:a16="http://schemas.microsoft.com/office/drawing/2014/main" id="{88C29520-2628-BE69-7314-84A31C299F15}"/>
              </a:ext>
            </a:extLst>
          </p:cNvPr>
          <p:cNvSpPr txBox="1"/>
          <p:nvPr/>
        </p:nvSpPr>
        <p:spPr>
          <a:xfrm>
            <a:off x="152400" y="2674025"/>
            <a:ext cx="8991600" cy="2031325"/>
          </a:xfrm>
          <a:prstGeom prst="rect">
            <a:avLst/>
          </a:prstGeom>
          <a:noFill/>
        </p:spPr>
        <p:txBody>
          <a:bodyPr wrap="square" rtlCol="0">
            <a:spAutoFit/>
          </a:bodyPr>
          <a:lstStyle/>
          <a:p>
            <a:pPr algn="ctr"/>
            <a:r>
              <a:rPr lang="en-US" b="0" i="0" u="none" strike="noStrike" dirty="0">
                <a:solidFill>
                  <a:srgbClr val="202124"/>
                </a:solidFill>
                <a:effectLst/>
                <a:latin typeface="+mn-lt"/>
              </a:rPr>
              <a:t>After a good "couple-dozen” lectures in plasma physics and fusion, what do you think are the most important plasma quantities you need to diagnose in your experiments? Remember, diagnostics are "the key” to your access inside the plasma !!!</a:t>
            </a:r>
          </a:p>
          <a:p>
            <a:pPr algn="l"/>
            <a:endParaRPr lang="en-US" b="1" i="0" u="sng" strike="noStrike" dirty="0">
              <a:solidFill>
                <a:srgbClr val="202124"/>
              </a:solidFill>
              <a:effectLst/>
              <a:latin typeface="+mn-lt"/>
            </a:endParaRPr>
          </a:p>
          <a:p>
            <a:pPr algn="l"/>
            <a:r>
              <a:rPr lang="en-US" b="1" i="0" u="sng" strike="noStrike" dirty="0">
                <a:solidFill>
                  <a:srgbClr val="202124"/>
                </a:solidFill>
                <a:effectLst/>
                <a:latin typeface="+mn-lt"/>
              </a:rPr>
              <a:t>Challenge</a:t>
            </a:r>
            <a:r>
              <a:rPr lang="en-US" b="0" i="0" u="none" strike="noStrike" dirty="0">
                <a:solidFill>
                  <a:srgbClr val="202124"/>
                </a:solidFill>
                <a:effectLst/>
                <a:latin typeface="+mn-lt"/>
              </a:rPr>
              <a:t>: Pick your top 10 (ONLY 10)</a:t>
            </a:r>
          </a:p>
          <a:p>
            <a:pPr algn="l"/>
            <a:r>
              <a:rPr lang="en-US" b="1" i="0" u="sng" strike="noStrike" dirty="0">
                <a:solidFill>
                  <a:srgbClr val="202124"/>
                </a:solidFill>
                <a:effectLst/>
                <a:latin typeface="+mn-lt"/>
              </a:rPr>
              <a:t>Time</a:t>
            </a:r>
            <a:r>
              <a:rPr lang="en-US" b="0" i="0" u="none" strike="noStrike" dirty="0">
                <a:solidFill>
                  <a:srgbClr val="202124"/>
                </a:solidFill>
                <a:effectLst/>
                <a:latin typeface="+mn-lt"/>
              </a:rPr>
              <a:t>: Three minutes</a:t>
            </a:r>
          </a:p>
          <a:p>
            <a:pPr algn="l"/>
            <a:r>
              <a:rPr lang="en-US" b="1" i="0" u="sng" strike="noStrike" dirty="0">
                <a:solidFill>
                  <a:srgbClr val="202124"/>
                </a:solidFill>
                <a:effectLst/>
                <a:latin typeface="+mn-lt"/>
              </a:rPr>
              <a:t>Note</a:t>
            </a:r>
            <a:r>
              <a:rPr lang="en-US" b="0" i="0" u="none" strike="noStrike" dirty="0">
                <a:solidFill>
                  <a:srgbClr val="202124"/>
                </a:solidFill>
                <a:effectLst/>
                <a:latin typeface="+mn-lt"/>
              </a:rPr>
              <a:t>: Responses cannot be changed after submitted</a:t>
            </a:r>
          </a:p>
        </p:txBody>
      </p:sp>
      <p:pic>
        <p:nvPicPr>
          <p:cNvPr id="2" name="Picture 1">
            <a:extLst>
              <a:ext uri="{FF2B5EF4-FFF2-40B4-BE49-F238E27FC236}">
                <a16:creationId xmlns:a16="http://schemas.microsoft.com/office/drawing/2014/main" id="{3DFDE088-3B11-4512-AF70-10663B067063}"/>
              </a:ext>
            </a:extLst>
          </p:cNvPr>
          <p:cNvPicPr>
            <a:picLocks noChangeAspect="1"/>
          </p:cNvPicPr>
          <p:nvPr/>
        </p:nvPicPr>
        <p:blipFill>
          <a:blip r:embed="rId2"/>
          <a:stretch>
            <a:fillRect/>
          </a:stretch>
        </p:blipFill>
        <p:spPr>
          <a:xfrm>
            <a:off x="1600200" y="1328277"/>
            <a:ext cx="5789726" cy="1091073"/>
          </a:xfrm>
          <a:prstGeom prst="rect">
            <a:avLst/>
          </a:prstGeom>
        </p:spPr>
      </p:pic>
      <p:sp>
        <p:nvSpPr>
          <p:cNvPr id="5" name="TextBox 4">
            <a:extLst>
              <a:ext uri="{FF2B5EF4-FFF2-40B4-BE49-F238E27FC236}">
                <a16:creationId xmlns:a16="http://schemas.microsoft.com/office/drawing/2014/main" id="{2EC04B87-69BE-8F42-30D1-063A869EB708}"/>
              </a:ext>
            </a:extLst>
          </p:cNvPr>
          <p:cNvSpPr txBox="1"/>
          <p:nvPr/>
        </p:nvSpPr>
        <p:spPr>
          <a:xfrm>
            <a:off x="2286000" y="839835"/>
            <a:ext cx="4572000" cy="369332"/>
          </a:xfrm>
          <a:prstGeom prst="rect">
            <a:avLst/>
          </a:prstGeom>
          <a:noFill/>
        </p:spPr>
        <p:txBody>
          <a:bodyPr wrap="square">
            <a:spAutoFit/>
          </a:bodyPr>
          <a:lstStyle/>
          <a:p>
            <a:r>
              <a:rPr lang="en-US" dirty="0">
                <a:hlinkClick r:id="rId3"/>
              </a:rPr>
              <a:t>https://forms.gle/W6cmsJsyrpWvwRf16</a:t>
            </a:r>
            <a:endParaRPr lang="en-US" dirty="0"/>
          </a:p>
        </p:txBody>
      </p:sp>
    </p:spTree>
    <p:extLst>
      <p:ext uri="{BB962C8B-B14F-4D97-AF65-F5344CB8AC3E}">
        <p14:creationId xmlns:p14="http://schemas.microsoft.com/office/powerpoint/2010/main" val="2198799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t>How to extract plasma physics parameters from wide and narrow energy bands ?</a:t>
            </a:r>
            <a:endParaRPr lang="en-US" altLang="en-US" sz="2800" b="1" dirty="0">
              <a:solidFill>
                <a:srgbClr val="00B050"/>
              </a:solidFill>
              <a:latin typeface="Arial" charset="0"/>
              <a:cs typeface="Arial" charset="0"/>
            </a:endParaRPr>
          </a:p>
        </p:txBody>
      </p:sp>
      <p:sp>
        <p:nvSpPr>
          <p:cNvPr id="6" name="TextBox 5">
            <a:extLst>
              <a:ext uri="{FF2B5EF4-FFF2-40B4-BE49-F238E27FC236}">
                <a16:creationId xmlns:a16="http://schemas.microsoft.com/office/drawing/2014/main" id="{30C2CEA0-5251-AF42-9C37-ED60326BD4D1}"/>
              </a:ext>
            </a:extLst>
          </p:cNvPr>
          <p:cNvSpPr txBox="1"/>
          <p:nvPr/>
        </p:nvSpPr>
        <p:spPr>
          <a:xfrm>
            <a:off x="4780" y="3041868"/>
            <a:ext cx="3576620" cy="1815882"/>
          </a:xfrm>
          <a:prstGeom prst="rect">
            <a:avLst/>
          </a:prstGeom>
          <a:noFill/>
        </p:spPr>
        <p:txBody>
          <a:bodyPr wrap="none" rtlCol="0">
            <a:spAutoFit/>
          </a:bodyPr>
          <a:lstStyle/>
          <a:p>
            <a:pPr algn="ctr"/>
            <a:r>
              <a:rPr lang="en-US" sz="2200" dirty="0">
                <a:solidFill>
                  <a:srgbClr val="FF0000"/>
                </a:solidFill>
              </a:rPr>
              <a:t>4) </a:t>
            </a:r>
            <a:r>
              <a:rPr lang="en-US" sz="2200" u="sng" dirty="0">
                <a:solidFill>
                  <a:srgbClr val="FF0000"/>
                </a:solidFill>
              </a:rPr>
              <a:t>Narrow energy bands</a:t>
            </a:r>
            <a:endParaRPr lang="en-US" sz="2200" dirty="0"/>
          </a:p>
          <a:p>
            <a:pPr marL="285750" indent="-285750" algn="ctr">
              <a:buFont typeface="Arial"/>
              <a:buChar char="•"/>
            </a:pPr>
            <a:r>
              <a:rPr lang="en-US" dirty="0"/>
              <a:t>Doppler spectroscopy</a:t>
            </a:r>
          </a:p>
          <a:p>
            <a:pPr marL="285750" indent="-285750" algn="ctr">
              <a:buFont typeface="Arial"/>
              <a:buChar char="•"/>
            </a:pPr>
            <a:r>
              <a:rPr lang="en-US" dirty="0"/>
              <a:t>High-resolution spectrometers</a:t>
            </a:r>
          </a:p>
          <a:p>
            <a:pPr marL="285750" indent="-285750" algn="ctr">
              <a:buFont typeface="Arial"/>
              <a:buChar char="•"/>
            </a:pPr>
            <a:r>
              <a:rPr lang="en-US" dirty="0"/>
              <a:t>E/</a:t>
            </a:r>
            <a:r>
              <a:rPr lang="en-US" dirty="0">
                <a:latin typeface="Symbol" charset="2"/>
                <a:cs typeface="Symbol" charset="2"/>
              </a:rPr>
              <a:t>D</a:t>
            </a:r>
            <a:r>
              <a:rPr lang="en-US" dirty="0"/>
              <a:t>E~5000-200000</a:t>
            </a:r>
          </a:p>
          <a:p>
            <a:pPr marL="285750" indent="-285750" algn="ctr">
              <a:buFont typeface="Arial"/>
              <a:buChar char="•"/>
            </a:pPr>
            <a:r>
              <a:rPr lang="en-US" dirty="0"/>
              <a:t>Probes </a:t>
            </a:r>
            <a:r>
              <a:rPr lang="en-US" u="sng" dirty="0"/>
              <a:t>mainly</a:t>
            </a:r>
            <a:r>
              <a:rPr lang="en-US" dirty="0"/>
              <a:t> the ion-channel</a:t>
            </a:r>
          </a:p>
          <a:p>
            <a:pPr marL="285750" indent="-285750" algn="ctr">
              <a:buFont typeface="Arial"/>
              <a:buChar char="•"/>
            </a:pPr>
            <a:r>
              <a:rPr lang="en-US" dirty="0"/>
              <a:t>T</a:t>
            </a:r>
            <a:r>
              <a:rPr lang="en-US" baseline="-25000" dirty="0"/>
              <a:t>i</a:t>
            </a:r>
            <a:r>
              <a:rPr lang="en-US" dirty="0"/>
              <a:t>, </a:t>
            </a:r>
            <a:r>
              <a:rPr lang="en-US" dirty="0" err="1"/>
              <a:t>V</a:t>
            </a:r>
            <a:r>
              <a:rPr lang="en-US" baseline="-25000" dirty="0" err="1">
                <a:latin typeface="Symbol" charset="2"/>
                <a:cs typeface="Symbol" charset="2"/>
              </a:rPr>
              <a:t>f</a:t>
            </a:r>
            <a:r>
              <a:rPr lang="en-US" baseline="-25000" dirty="0" err="1"/>
              <a:t>,</a:t>
            </a:r>
            <a:r>
              <a:rPr lang="en-US" baseline="-25000" dirty="0" err="1">
                <a:latin typeface="Symbol" charset="2"/>
                <a:cs typeface="Symbol" charset="2"/>
              </a:rPr>
              <a:t>q</a:t>
            </a:r>
            <a:r>
              <a:rPr lang="en-US" dirty="0">
                <a:latin typeface="+mn-lt"/>
                <a:cs typeface="Symbol" charset="2"/>
              </a:rPr>
              <a:t>, </a:t>
            </a:r>
            <a:r>
              <a:rPr lang="en-US" dirty="0" err="1">
                <a:latin typeface="+mn-lt"/>
                <a:cs typeface="Symbol" charset="2"/>
              </a:rPr>
              <a:t>n</a:t>
            </a:r>
            <a:r>
              <a:rPr lang="en-US" baseline="-25000" dirty="0" err="1">
                <a:latin typeface="+mn-lt"/>
                <a:cs typeface="Symbol" charset="2"/>
              </a:rPr>
              <a:t>Z</a:t>
            </a:r>
            <a:r>
              <a:rPr lang="en-US" dirty="0">
                <a:latin typeface="+mn-lt"/>
                <a:cs typeface="Symbol" charset="2"/>
              </a:rPr>
              <a:t>… </a:t>
            </a:r>
            <a:r>
              <a:rPr lang="en-US" dirty="0" err="1">
                <a:latin typeface="+mn-lt"/>
                <a:cs typeface="Symbol" charset="2"/>
              </a:rPr>
              <a:t>T</a:t>
            </a:r>
            <a:r>
              <a:rPr lang="en-US" baseline="-25000" dirty="0" err="1">
                <a:latin typeface="+mn-lt"/>
                <a:cs typeface="Symbol" charset="2"/>
              </a:rPr>
              <a:t>e</a:t>
            </a:r>
            <a:r>
              <a:rPr lang="en-US" dirty="0">
                <a:latin typeface="+mn-lt"/>
                <a:cs typeface="Symbol" charset="2"/>
              </a:rPr>
              <a:t> (line-ratios)</a:t>
            </a:r>
            <a:endParaRPr lang="en-US" baseline="-25000" dirty="0">
              <a:latin typeface="+mn-lt"/>
              <a:cs typeface="Symbol" charset="2"/>
            </a:endParaRPr>
          </a:p>
        </p:txBody>
      </p:sp>
      <p:pic>
        <p:nvPicPr>
          <p:cNvPr id="9" name="Picture 4">
            <a:extLst>
              <a:ext uri="{FF2B5EF4-FFF2-40B4-BE49-F238E27FC236}">
                <a16:creationId xmlns:a16="http://schemas.microsoft.com/office/drawing/2014/main" id="{B632E412-F3DB-7C48-82CC-288D57B7F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92460"/>
            <a:ext cx="4533573" cy="40652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646957B3-1CB3-FE46-9F6E-2538C6EA783C}"/>
              </a:ext>
            </a:extLst>
          </p:cNvPr>
          <p:cNvSpPr/>
          <p:nvPr/>
        </p:nvSpPr>
        <p:spPr>
          <a:xfrm>
            <a:off x="6033908" y="1434530"/>
            <a:ext cx="93143" cy="3042220"/>
          </a:xfrm>
          <a:prstGeom prst="rect">
            <a:avLst/>
          </a:prstGeom>
          <a:noFill/>
          <a:ln w="1905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5EE0615-6ED9-0D46-96E2-8C1F03E19BED}"/>
              </a:ext>
            </a:extLst>
          </p:cNvPr>
          <p:cNvSpPr/>
          <p:nvPr/>
        </p:nvSpPr>
        <p:spPr>
          <a:xfrm>
            <a:off x="6743373" y="1581150"/>
            <a:ext cx="813896" cy="2895600"/>
          </a:xfrm>
          <a:prstGeom prst="rect">
            <a:avLst/>
          </a:prstGeom>
          <a:noFill/>
          <a:ln w="1905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3F0722B-F904-8442-8354-5DCA6E73F5ED}"/>
              </a:ext>
            </a:extLst>
          </p:cNvPr>
          <p:cNvSpPr txBox="1"/>
          <p:nvPr/>
        </p:nvSpPr>
        <p:spPr>
          <a:xfrm>
            <a:off x="5410254" y="895350"/>
            <a:ext cx="1180719" cy="276999"/>
          </a:xfrm>
          <a:prstGeom prst="rect">
            <a:avLst/>
          </a:prstGeom>
          <a:noFill/>
        </p:spPr>
        <p:txBody>
          <a:bodyPr wrap="none" rtlCol="0">
            <a:spAutoFit/>
          </a:bodyPr>
          <a:lstStyle/>
          <a:p>
            <a:pPr algn="ctr"/>
            <a:r>
              <a:rPr lang="en-US" sz="1200" i="1" dirty="0"/>
              <a:t>Narrow bands</a:t>
            </a:r>
          </a:p>
        </p:txBody>
      </p:sp>
      <p:sp>
        <p:nvSpPr>
          <p:cNvPr id="13" name="TextBox 12">
            <a:extLst>
              <a:ext uri="{FF2B5EF4-FFF2-40B4-BE49-F238E27FC236}">
                <a16:creationId xmlns:a16="http://schemas.microsoft.com/office/drawing/2014/main" id="{6636DCC0-89D6-E249-9933-984AAE85F821}"/>
              </a:ext>
            </a:extLst>
          </p:cNvPr>
          <p:cNvSpPr txBox="1"/>
          <p:nvPr/>
        </p:nvSpPr>
        <p:spPr>
          <a:xfrm>
            <a:off x="6819573" y="1119485"/>
            <a:ext cx="654446" cy="461665"/>
          </a:xfrm>
          <a:prstGeom prst="rect">
            <a:avLst/>
          </a:prstGeom>
          <a:noFill/>
        </p:spPr>
        <p:txBody>
          <a:bodyPr wrap="none" rtlCol="0">
            <a:spAutoFit/>
          </a:bodyPr>
          <a:lstStyle/>
          <a:p>
            <a:pPr algn="ctr"/>
            <a:r>
              <a:rPr lang="en-US" sz="1200" i="1" dirty="0"/>
              <a:t>Wider</a:t>
            </a:r>
          </a:p>
          <a:p>
            <a:pPr algn="ctr"/>
            <a:r>
              <a:rPr lang="en-US" sz="1200" i="1" dirty="0"/>
              <a:t>band</a:t>
            </a:r>
          </a:p>
        </p:txBody>
      </p:sp>
      <p:sp>
        <p:nvSpPr>
          <p:cNvPr id="14" name="Rectangle 13">
            <a:extLst>
              <a:ext uri="{FF2B5EF4-FFF2-40B4-BE49-F238E27FC236}">
                <a16:creationId xmlns:a16="http://schemas.microsoft.com/office/drawing/2014/main" id="{279CBEBF-F2CF-C14D-B486-CFCC974E6206}"/>
              </a:ext>
            </a:extLst>
          </p:cNvPr>
          <p:cNvSpPr/>
          <p:nvPr/>
        </p:nvSpPr>
        <p:spPr>
          <a:xfrm>
            <a:off x="6165166" y="1434530"/>
            <a:ext cx="77996" cy="3042220"/>
          </a:xfrm>
          <a:prstGeom prst="rect">
            <a:avLst/>
          </a:prstGeom>
          <a:noFill/>
          <a:ln w="1905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8CE148-6DB4-E242-8ED7-517C154BD9C9}"/>
              </a:ext>
            </a:extLst>
          </p:cNvPr>
          <p:cNvSpPr/>
          <p:nvPr/>
        </p:nvSpPr>
        <p:spPr>
          <a:xfrm>
            <a:off x="6502059" y="1434530"/>
            <a:ext cx="101600" cy="3042220"/>
          </a:xfrm>
          <a:prstGeom prst="rect">
            <a:avLst/>
          </a:prstGeom>
          <a:noFill/>
          <a:ln w="1905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2E8A7AA5-1FFB-C240-8139-75A9C2BD829B}"/>
              </a:ext>
            </a:extLst>
          </p:cNvPr>
          <p:cNvCxnSpPr>
            <a:cxnSpLocks/>
          </p:cNvCxnSpPr>
          <p:nvPr/>
        </p:nvCxnSpPr>
        <p:spPr>
          <a:xfrm>
            <a:off x="6033909" y="1144235"/>
            <a:ext cx="42877" cy="281340"/>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6D64938-BD87-2544-A15B-B1C6423482DD}"/>
              </a:ext>
            </a:extLst>
          </p:cNvPr>
          <p:cNvCxnSpPr>
            <a:cxnSpLocks/>
          </p:cNvCxnSpPr>
          <p:nvPr/>
        </p:nvCxnSpPr>
        <p:spPr>
          <a:xfrm>
            <a:off x="6199970" y="1143476"/>
            <a:ext cx="4194" cy="282099"/>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E5F28B4-4F0A-EA43-9E1E-7D825F9895FD}"/>
              </a:ext>
            </a:extLst>
          </p:cNvPr>
          <p:cNvCxnSpPr>
            <a:cxnSpLocks/>
          </p:cNvCxnSpPr>
          <p:nvPr/>
        </p:nvCxnSpPr>
        <p:spPr>
          <a:xfrm>
            <a:off x="6459930" y="1123950"/>
            <a:ext cx="84820" cy="249522"/>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36088E7-4991-214B-978E-EFE97AAAB290}"/>
              </a:ext>
            </a:extLst>
          </p:cNvPr>
          <p:cNvSpPr txBox="1"/>
          <p:nvPr/>
        </p:nvSpPr>
        <p:spPr>
          <a:xfrm>
            <a:off x="8078996" y="3714750"/>
            <a:ext cx="1065004" cy="954107"/>
          </a:xfrm>
          <a:prstGeom prst="rect">
            <a:avLst/>
          </a:prstGeom>
          <a:noFill/>
        </p:spPr>
        <p:txBody>
          <a:bodyPr wrap="square" rtlCol="0">
            <a:spAutoFit/>
          </a:bodyPr>
          <a:lstStyle/>
          <a:p>
            <a:pPr algn="ctr"/>
            <a:r>
              <a:rPr lang="en-US" sz="1400" dirty="0"/>
              <a:t>Spatially resolved x-ray spectra from ITER</a:t>
            </a:r>
          </a:p>
        </p:txBody>
      </p:sp>
      <p:sp>
        <p:nvSpPr>
          <p:cNvPr id="2" name="TextBox 1">
            <a:extLst>
              <a:ext uri="{FF2B5EF4-FFF2-40B4-BE49-F238E27FC236}">
                <a16:creationId xmlns:a16="http://schemas.microsoft.com/office/drawing/2014/main" id="{489C1971-ADBE-02AE-6341-CC87D1ED3A9F}"/>
              </a:ext>
            </a:extLst>
          </p:cNvPr>
          <p:cNvSpPr txBox="1"/>
          <p:nvPr/>
        </p:nvSpPr>
        <p:spPr>
          <a:xfrm>
            <a:off x="-4018" y="742950"/>
            <a:ext cx="3499676" cy="2092881"/>
          </a:xfrm>
          <a:prstGeom prst="rect">
            <a:avLst/>
          </a:prstGeom>
          <a:noFill/>
        </p:spPr>
        <p:txBody>
          <a:bodyPr wrap="none" rtlCol="0">
            <a:spAutoFit/>
          </a:bodyPr>
          <a:lstStyle/>
          <a:p>
            <a:pPr algn="ctr"/>
            <a:r>
              <a:rPr lang="en-US" sz="2200" dirty="0">
                <a:solidFill>
                  <a:srgbClr val="FF0000"/>
                </a:solidFill>
              </a:rPr>
              <a:t>3) </a:t>
            </a:r>
            <a:r>
              <a:rPr lang="en-US" sz="2200" u="sng" dirty="0">
                <a:solidFill>
                  <a:srgbClr val="FF0000"/>
                </a:solidFill>
              </a:rPr>
              <a:t>Wider energy bands</a:t>
            </a:r>
            <a:endParaRPr lang="en-US" sz="2200" dirty="0"/>
          </a:p>
          <a:p>
            <a:pPr marL="285750" indent="-285750" algn="ctr">
              <a:buFont typeface="Arial"/>
              <a:buChar char="•"/>
            </a:pPr>
            <a:r>
              <a:rPr lang="en-US" dirty="0"/>
              <a:t>Multi-energy spectroscopy</a:t>
            </a:r>
          </a:p>
          <a:p>
            <a:pPr marL="285750" indent="-285750" algn="ctr">
              <a:buFont typeface="Arial"/>
              <a:buChar char="•"/>
            </a:pPr>
            <a:r>
              <a:rPr lang="en-US" dirty="0"/>
              <a:t>Low-resolution spectrometers</a:t>
            </a:r>
          </a:p>
          <a:p>
            <a:pPr marL="285750" indent="-285750" algn="ctr">
              <a:buFont typeface="Arial"/>
              <a:buChar char="•"/>
            </a:pPr>
            <a:r>
              <a:rPr lang="en-US" dirty="0"/>
              <a:t>E/</a:t>
            </a:r>
            <a:r>
              <a:rPr lang="en-US" dirty="0">
                <a:latin typeface="Symbol" charset="2"/>
                <a:cs typeface="Symbol" charset="2"/>
              </a:rPr>
              <a:t>D</a:t>
            </a:r>
            <a:r>
              <a:rPr lang="en-US" dirty="0"/>
              <a:t>E~10-50</a:t>
            </a:r>
          </a:p>
          <a:p>
            <a:pPr marL="285750" indent="-285750" algn="ctr">
              <a:buFont typeface="Arial"/>
              <a:buChar char="•"/>
            </a:pPr>
            <a:r>
              <a:rPr lang="en-US" dirty="0"/>
              <a:t>Probes e</a:t>
            </a:r>
            <a:r>
              <a:rPr lang="en-US" baseline="30000" dirty="0"/>
              <a:t>-</a:t>
            </a:r>
            <a:r>
              <a:rPr lang="en-US" dirty="0"/>
              <a:t> and ion channels</a:t>
            </a:r>
          </a:p>
          <a:p>
            <a:pPr marL="285750" indent="-285750" algn="ctr">
              <a:buFont typeface="Arial"/>
              <a:buChar char="•"/>
            </a:pPr>
            <a:r>
              <a:rPr lang="en-US" dirty="0" err="1"/>
              <a:t>T</a:t>
            </a:r>
            <a:r>
              <a:rPr lang="en-US" baseline="-25000" dirty="0" err="1"/>
              <a:t>e</a:t>
            </a:r>
            <a:r>
              <a:rPr lang="en-US" dirty="0">
                <a:cs typeface="Symbol" charset="2"/>
              </a:rPr>
              <a:t>, </a:t>
            </a:r>
            <a:r>
              <a:rPr lang="en-US" dirty="0" err="1">
                <a:cs typeface="Symbol" charset="2"/>
              </a:rPr>
              <a:t>n</a:t>
            </a:r>
            <a:r>
              <a:rPr lang="en-US" baseline="-25000" dirty="0" err="1">
                <a:cs typeface="Symbol" charset="2"/>
              </a:rPr>
              <a:t>Z</a:t>
            </a:r>
            <a:r>
              <a:rPr lang="en-US" dirty="0">
                <a:cs typeface="Symbol" charset="2"/>
              </a:rPr>
              <a:t>, </a:t>
            </a:r>
            <a:r>
              <a:rPr lang="en-US" dirty="0" err="1">
                <a:latin typeface="Symbol" charset="2"/>
                <a:cs typeface="Symbol" charset="2"/>
              </a:rPr>
              <a:t>D</a:t>
            </a:r>
            <a:r>
              <a:rPr lang="en-US" dirty="0" err="1"/>
              <a:t>Z</a:t>
            </a:r>
            <a:r>
              <a:rPr lang="en-US" baseline="-25000" dirty="0" err="1"/>
              <a:t>eff</a:t>
            </a:r>
            <a:r>
              <a:rPr lang="en-US" dirty="0"/>
              <a:t>, Z</a:t>
            </a:r>
            <a:r>
              <a:rPr lang="en-US" baseline="-25000" dirty="0"/>
              <a:t>eff</a:t>
            </a:r>
            <a:endParaRPr lang="en-US" dirty="0"/>
          </a:p>
          <a:p>
            <a:pPr marL="285750" indent="-285750" algn="ctr">
              <a:buFont typeface="Arial"/>
              <a:buChar char="•"/>
            </a:pPr>
            <a:r>
              <a:rPr lang="en-US" dirty="0"/>
              <a:t> </a:t>
            </a:r>
            <a:r>
              <a:rPr lang="en-US" dirty="0" err="1">
                <a:cs typeface="Symbol" charset="2"/>
              </a:rPr>
              <a:t>n</a:t>
            </a:r>
            <a:r>
              <a:rPr lang="en-US" baseline="-25000" dirty="0" err="1">
                <a:cs typeface="Symbol" charset="2"/>
              </a:rPr>
              <a:t>e,fast</a:t>
            </a:r>
            <a:r>
              <a:rPr lang="en-US" dirty="0">
                <a:cs typeface="Symbol" charset="2"/>
              </a:rPr>
              <a:t> (e.g. LHCD, runaways)</a:t>
            </a:r>
            <a:endParaRPr lang="en-US" baseline="-25000" dirty="0">
              <a:cs typeface="Symbol" charset="2"/>
            </a:endParaRPr>
          </a:p>
        </p:txBody>
      </p:sp>
    </p:spTree>
    <p:extLst>
      <p:ext uri="{BB962C8B-B14F-4D97-AF65-F5344CB8AC3E}">
        <p14:creationId xmlns:p14="http://schemas.microsoft.com/office/powerpoint/2010/main" val="1003908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latin typeface="Arial" charset="0"/>
                <a:cs typeface="Arial" charset="0"/>
              </a:rPr>
              <a:t>Conventional p</a:t>
            </a:r>
            <a:r>
              <a:rPr lang="en-US" sz="2800" dirty="0">
                <a:latin typeface="Arial" charset="0"/>
                <a:ea typeface="Arial" charset="0"/>
                <a:cs typeface="Arial" charset="0"/>
              </a:rPr>
              <a:t>hoton counting ME-SXR systems use Si(Li), HgI</a:t>
            </a:r>
            <a:r>
              <a:rPr lang="en-US" sz="2800" baseline="-25000" dirty="0">
                <a:latin typeface="Arial" charset="0"/>
                <a:ea typeface="Arial" charset="0"/>
                <a:cs typeface="Arial" charset="0"/>
              </a:rPr>
              <a:t>2</a:t>
            </a:r>
            <a:r>
              <a:rPr lang="en-US" sz="2800" dirty="0">
                <a:latin typeface="Arial" charset="0"/>
                <a:ea typeface="Arial" charset="0"/>
                <a:cs typeface="Arial" charset="0"/>
              </a:rPr>
              <a:t>, Si-Ge-CdTe diodes and SDDs</a:t>
            </a:r>
            <a:endParaRPr lang="en-US" altLang="en-US" sz="2800" b="1" dirty="0">
              <a:solidFill>
                <a:srgbClr val="00B050"/>
              </a:solidFill>
              <a:latin typeface="Arial" charset="0"/>
              <a:cs typeface="Arial" charset="0"/>
            </a:endParaRPr>
          </a:p>
        </p:txBody>
      </p:sp>
      <p:sp>
        <p:nvSpPr>
          <p:cNvPr id="19" name="Rectangle 3">
            <a:extLst>
              <a:ext uri="{FF2B5EF4-FFF2-40B4-BE49-F238E27FC236}">
                <a16:creationId xmlns:a16="http://schemas.microsoft.com/office/drawing/2014/main" id="{69004123-0927-8E4B-B652-CA19E57FCBF0}"/>
              </a:ext>
            </a:extLst>
          </p:cNvPr>
          <p:cNvSpPr txBox="1">
            <a:spLocks noChangeArrowheads="1"/>
          </p:cNvSpPr>
          <p:nvPr/>
        </p:nvSpPr>
        <p:spPr bwMode="auto">
          <a:xfrm>
            <a:off x="76200" y="819150"/>
            <a:ext cx="5562600" cy="2276475"/>
          </a:xfrm>
          <a:prstGeom prst="rect">
            <a:avLst/>
          </a:prstGeom>
          <a:noFill/>
          <a:ln w="9525">
            <a:noFill/>
            <a:miter lim="800000"/>
            <a:headEnd/>
            <a:tailEnd/>
          </a:ln>
        </p:spPr>
        <p:txBody>
          <a:bodyPr lIns="46798" tIns="46798" rIns="46798" bIns="46798">
            <a:prstTxWarp prst="textNoShape">
              <a:avLst/>
            </a:prstTxWarp>
          </a:bodyPr>
          <a:lstStyle/>
          <a:p>
            <a:pPr defTabSz="981075" eaLnBrk="0" hangingPunct="0"/>
            <a:r>
              <a:rPr lang="en-US" sz="2000" b="1" dirty="0">
                <a:solidFill>
                  <a:srgbClr val="FF0000"/>
                </a:solidFill>
              </a:rPr>
              <a:t>Detectors in p</a:t>
            </a:r>
            <a:r>
              <a:rPr lang="en-US" sz="2000" b="1" i="0" dirty="0">
                <a:solidFill>
                  <a:srgbClr val="FF0000"/>
                </a:solidFill>
              </a:rPr>
              <a:t>hoton-counting mode</a:t>
            </a:r>
          </a:p>
          <a:p>
            <a:pPr marL="457200" indent="-457200" defTabSz="981075" eaLnBrk="0" hangingPunct="0">
              <a:buClr>
                <a:schemeClr val="tx1"/>
              </a:buClr>
            </a:pPr>
            <a:r>
              <a:rPr lang="en-US" sz="2000" b="0" i="0" dirty="0"/>
              <a:t>	(&lt;</a:t>
            </a:r>
            <a:r>
              <a:rPr lang="en-US" sz="2000" b="0" i="0" dirty="0" err="1"/>
              <a:t>T</a:t>
            </a:r>
            <a:r>
              <a:rPr lang="en-US" sz="2000" b="0" i="0" baseline="-25000" dirty="0" err="1"/>
              <a:t>e</a:t>
            </a:r>
            <a:r>
              <a:rPr lang="en-US" sz="2000" b="0" i="0" dirty="0"/>
              <a:t>&gt;, &lt;</a:t>
            </a:r>
            <a:r>
              <a:rPr lang="en-US" sz="2000" b="0" i="0" dirty="0" err="1"/>
              <a:t>Z</a:t>
            </a:r>
            <a:r>
              <a:rPr lang="en-US" sz="2000" b="0" i="0" baseline="-25000" dirty="0" err="1"/>
              <a:t>eff</a:t>
            </a:r>
            <a:r>
              <a:rPr lang="en-US" sz="2000" b="0" i="0" dirty="0"/>
              <a:t>&gt;, &lt;</a:t>
            </a:r>
            <a:r>
              <a:rPr lang="en-US" sz="2000" b="0" i="0" dirty="0" err="1"/>
              <a:t>n</a:t>
            </a:r>
            <a:r>
              <a:rPr lang="en-US" sz="2000" b="0" i="0" baseline="-25000" dirty="0" err="1"/>
              <a:t>e,fast</a:t>
            </a:r>
            <a:r>
              <a:rPr lang="en-US" sz="2000" dirty="0"/>
              <a:t>&gt;, &lt;</a:t>
            </a:r>
            <a:r>
              <a:rPr lang="en-US" sz="2000" dirty="0" err="1"/>
              <a:t>n</a:t>
            </a:r>
            <a:r>
              <a:rPr lang="en-US" sz="2000" baseline="-25000" dirty="0" err="1"/>
              <a:t>Z</a:t>
            </a:r>
            <a:r>
              <a:rPr lang="en-US" sz="2000" dirty="0"/>
              <a:t>&gt;)</a:t>
            </a:r>
            <a:endParaRPr lang="en-US" sz="2000" b="0" i="0" dirty="0">
              <a:solidFill>
                <a:srgbClr val="000000"/>
              </a:solidFill>
            </a:endParaRPr>
          </a:p>
          <a:p>
            <a:pPr marL="685800" lvl="2" indent="-231775" defTabSz="981075" eaLnBrk="0" hangingPunct="0">
              <a:buClr>
                <a:srgbClr val="FF0000"/>
              </a:buClr>
              <a:buFont typeface="Times" charset="0"/>
              <a:buChar char="•"/>
            </a:pPr>
            <a:endParaRPr lang="en-US" sz="800" b="0" i="0" dirty="0">
              <a:solidFill>
                <a:srgbClr val="FF0000"/>
              </a:solidFill>
            </a:endParaRPr>
          </a:p>
          <a:p>
            <a:pPr marL="685800" lvl="2" indent="-231775" defTabSz="981075" eaLnBrk="0" hangingPunct="0">
              <a:buClr>
                <a:srgbClr val="FF0000"/>
              </a:buClr>
              <a:buFont typeface="Times" charset="0"/>
              <a:buChar char="•"/>
            </a:pPr>
            <a:r>
              <a:rPr lang="en-US" b="0" i="0" dirty="0"/>
              <a:t>Pulse height analysis (PHA)</a:t>
            </a:r>
            <a:endParaRPr lang="en-US" sz="700" dirty="0"/>
          </a:p>
          <a:p>
            <a:pPr marL="685800" lvl="2" indent="-231775" defTabSz="981075" eaLnBrk="0" hangingPunct="0">
              <a:buClr>
                <a:srgbClr val="FF0000"/>
              </a:buClr>
              <a:buFont typeface="Times" charset="0"/>
              <a:buChar char="•"/>
            </a:pPr>
            <a:r>
              <a:rPr lang="en-US" dirty="0"/>
              <a:t>Good energy resolution (100-200 eV)</a:t>
            </a:r>
            <a:endParaRPr lang="en-US" sz="700" dirty="0"/>
          </a:p>
          <a:p>
            <a:pPr marL="685800" lvl="2" indent="-231775" defTabSz="981075" eaLnBrk="0" hangingPunct="0">
              <a:buClr>
                <a:srgbClr val="FF0000"/>
              </a:buClr>
              <a:buFont typeface="Times" charset="0"/>
              <a:buChar char="•"/>
            </a:pPr>
            <a:r>
              <a:rPr lang="en-US" dirty="0"/>
              <a:t>Slow time-response (20-50 </a:t>
            </a:r>
            <a:r>
              <a:rPr lang="en-US" dirty="0" err="1"/>
              <a:t>ms</a:t>
            </a:r>
            <a:r>
              <a:rPr lang="en-US" dirty="0"/>
              <a:t>)</a:t>
            </a:r>
            <a:endParaRPr lang="en-US" sz="700" dirty="0"/>
          </a:p>
          <a:p>
            <a:pPr marL="685800" lvl="2" indent="-231775" defTabSz="981075" eaLnBrk="0" hangingPunct="0">
              <a:buClr>
                <a:srgbClr val="FF0000"/>
              </a:buClr>
              <a:buFont typeface="Times" charset="0"/>
              <a:buChar char="•"/>
            </a:pPr>
            <a:r>
              <a:rPr lang="en-US" dirty="0"/>
              <a:t>Low efficiency at high-energies</a:t>
            </a:r>
            <a:endParaRPr lang="en-US" sz="700" b="0" i="0" dirty="0"/>
          </a:p>
          <a:p>
            <a:pPr marL="685800" lvl="2" indent="-231775" defTabSz="981075" eaLnBrk="0" hangingPunct="0">
              <a:buClr>
                <a:srgbClr val="FF0000"/>
              </a:buClr>
              <a:buFont typeface="Times" charset="0"/>
              <a:buChar char="•"/>
            </a:pPr>
            <a:r>
              <a:rPr lang="en-US" b="0" i="0" dirty="0"/>
              <a:t>Very poor profile definition</a:t>
            </a:r>
            <a:endParaRPr lang="en-US" sz="700" b="0" i="0" dirty="0"/>
          </a:p>
          <a:p>
            <a:pPr marL="685800" lvl="2" indent="-231775" defTabSz="981075" eaLnBrk="0" hangingPunct="0">
              <a:buClr>
                <a:srgbClr val="FF0000"/>
              </a:buClr>
              <a:buFont typeface="Times" charset="0"/>
              <a:buChar char="•"/>
            </a:pPr>
            <a:r>
              <a:rPr lang="en-US" b="0" i="0" dirty="0"/>
              <a:t>Still used in our community</a:t>
            </a:r>
          </a:p>
          <a:p>
            <a:pPr marL="454025" lvl="2" defTabSz="981075" eaLnBrk="0" hangingPunct="0">
              <a:buClr>
                <a:srgbClr val="FF0000"/>
              </a:buClr>
            </a:pPr>
            <a:r>
              <a:rPr lang="en-US" dirty="0"/>
              <a:t>   (HT7, TCV, HL-</a:t>
            </a:r>
            <a:r>
              <a:rPr lang="en-US" dirty="0">
                <a:solidFill>
                  <a:srgbClr val="000000"/>
                </a:solidFill>
              </a:rPr>
              <a:t>2A)</a:t>
            </a:r>
          </a:p>
        </p:txBody>
      </p:sp>
      <p:pic>
        <p:nvPicPr>
          <p:cNvPr id="20" name="Picture 19">
            <a:extLst>
              <a:ext uri="{FF2B5EF4-FFF2-40B4-BE49-F238E27FC236}">
                <a16:creationId xmlns:a16="http://schemas.microsoft.com/office/drawing/2014/main" id="{F75012BE-3FB2-684A-8D61-D2F65588AB4F}"/>
              </a:ext>
            </a:extLst>
          </p:cNvPr>
          <p:cNvPicPr>
            <a:picLocks noChangeAspect="1"/>
          </p:cNvPicPr>
          <p:nvPr/>
        </p:nvPicPr>
        <p:blipFill>
          <a:blip r:embed="rId2"/>
          <a:stretch>
            <a:fillRect/>
          </a:stretch>
        </p:blipFill>
        <p:spPr>
          <a:xfrm>
            <a:off x="1524572" y="3641526"/>
            <a:ext cx="3428428" cy="1219201"/>
          </a:xfrm>
          <a:prstGeom prst="rect">
            <a:avLst/>
          </a:prstGeom>
        </p:spPr>
      </p:pic>
      <p:sp>
        <p:nvSpPr>
          <p:cNvPr id="21" name="TextBox 20">
            <a:extLst>
              <a:ext uri="{FF2B5EF4-FFF2-40B4-BE49-F238E27FC236}">
                <a16:creationId xmlns:a16="http://schemas.microsoft.com/office/drawing/2014/main" id="{10836E69-021A-D748-9583-4AC2D235660D}"/>
              </a:ext>
            </a:extLst>
          </p:cNvPr>
          <p:cNvSpPr txBox="1"/>
          <p:nvPr/>
        </p:nvSpPr>
        <p:spPr>
          <a:xfrm>
            <a:off x="4164844" y="3638550"/>
            <a:ext cx="864356" cy="307777"/>
          </a:xfrm>
          <a:prstGeom prst="rect">
            <a:avLst/>
          </a:prstGeom>
          <a:noFill/>
        </p:spPr>
        <p:txBody>
          <a:bodyPr wrap="none" rtlCol="0">
            <a:spAutoFit/>
          </a:bodyPr>
          <a:lstStyle/>
          <a:p>
            <a:r>
              <a:rPr lang="en-US" sz="1400" dirty="0"/>
              <a:t>10</a:t>
            </a:r>
            <a:r>
              <a:rPr lang="en-US" sz="1400" baseline="30000" dirty="0"/>
              <a:t>6</a:t>
            </a:r>
            <a:r>
              <a:rPr lang="en-US" sz="1400" dirty="0"/>
              <a:t> CPS</a:t>
            </a:r>
          </a:p>
        </p:txBody>
      </p:sp>
      <p:sp>
        <p:nvSpPr>
          <p:cNvPr id="22" name="Rectangle 21">
            <a:extLst>
              <a:ext uri="{FF2B5EF4-FFF2-40B4-BE49-F238E27FC236}">
                <a16:creationId xmlns:a16="http://schemas.microsoft.com/office/drawing/2014/main" id="{BDCB8E99-B941-F048-B352-300005DB060F}"/>
              </a:ext>
            </a:extLst>
          </p:cNvPr>
          <p:cNvSpPr/>
          <p:nvPr/>
        </p:nvSpPr>
        <p:spPr>
          <a:xfrm>
            <a:off x="1480486" y="4522173"/>
            <a:ext cx="957914" cy="338554"/>
          </a:xfrm>
          <a:prstGeom prst="rect">
            <a:avLst/>
          </a:prstGeom>
        </p:spPr>
        <p:txBody>
          <a:bodyPr wrap="none">
            <a:spAutoFit/>
          </a:bodyPr>
          <a:lstStyle/>
          <a:p>
            <a:r>
              <a:rPr lang="en-US" sz="1600" dirty="0" err="1"/>
              <a:t>Amptek</a:t>
            </a:r>
            <a:r>
              <a:rPr lang="en-US" sz="1600" dirty="0"/>
              <a:t> </a:t>
            </a:r>
          </a:p>
        </p:txBody>
      </p:sp>
      <p:pic>
        <p:nvPicPr>
          <p:cNvPr id="23" name="Picture 22">
            <a:extLst>
              <a:ext uri="{FF2B5EF4-FFF2-40B4-BE49-F238E27FC236}">
                <a16:creationId xmlns:a16="http://schemas.microsoft.com/office/drawing/2014/main" id="{4A77BC72-AB60-7544-88A2-95B5F2365E7A}"/>
              </a:ext>
            </a:extLst>
          </p:cNvPr>
          <p:cNvPicPr>
            <a:picLocks noChangeAspect="1"/>
          </p:cNvPicPr>
          <p:nvPr/>
        </p:nvPicPr>
        <p:blipFill>
          <a:blip r:embed="rId3"/>
          <a:stretch>
            <a:fillRect/>
          </a:stretch>
        </p:blipFill>
        <p:spPr>
          <a:xfrm>
            <a:off x="90521" y="3641526"/>
            <a:ext cx="1219200" cy="1219200"/>
          </a:xfrm>
          <a:prstGeom prst="rect">
            <a:avLst/>
          </a:prstGeom>
        </p:spPr>
      </p:pic>
      <p:sp>
        <p:nvSpPr>
          <p:cNvPr id="24" name="Rectangle 23">
            <a:extLst>
              <a:ext uri="{FF2B5EF4-FFF2-40B4-BE49-F238E27FC236}">
                <a16:creationId xmlns:a16="http://schemas.microsoft.com/office/drawing/2014/main" id="{D16D1D9B-5613-8448-8064-CEB0E22AB8A8}"/>
              </a:ext>
            </a:extLst>
          </p:cNvPr>
          <p:cNvSpPr/>
          <p:nvPr/>
        </p:nvSpPr>
        <p:spPr>
          <a:xfrm>
            <a:off x="18086" y="4555927"/>
            <a:ext cx="743914" cy="338554"/>
          </a:xfrm>
          <a:prstGeom prst="rect">
            <a:avLst/>
          </a:prstGeom>
        </p:spPr>
        <p:txBody>
          <a:bodyPr wrap="none">
            <a:spAutoFit/>
          </a:bodyPr>
          <a:lstStyle/>
          <a:p>
            <a:r>
              <a:rPr lang="en-US" sz="1600" dirty="0" err="1"/>
              <a:t>Ketek</a:t>
            </a:r>
            <a:endParaRPr lang="en-US" sz="1600" dirty="0"/>
          </a:p>
        </p:txBody>
      </p:sp>
      <p:pic>
        <p:nvPicPr>
          <p:cNvPr id="25" name="Picture 15">
            <a:extLst>
              <a:ext uri="{FF2B5EF4-FFF2-40B4-BE49-F238E27FC236}">
                <a16:creationId xmlns:a16="http://schemas.microsoft.com/office/drawing/2014/main" id="{C85E396E-0466-0244-B228-4DECAFA81721}"/>
              </a:ext>
            </a:extLst>
          </p:cNvPr>
          <p:cNvPicPr>
            <a:picLocks noChangeAspect="1"/>
          </p:cNvPicPr>
          <p:nvPr/>
        </p:nvPicPr>
        <p:blipFill>
          <a:blip r:embed="rId4"/>
          <a:srcRect/>
          <a:stretch>
            <a:fillRect/>
          </a:stretch>
        </p:blipFill>
        <p:spPr bwMode="auto">
          <a:xfrm>
            <a:off x="5562600" y="819150"/>
            <a:ext cx="3174465" cy="2424882"/>
          </a:xfrm>
          <a:prstGeom prst="rect">
            <a:avLst/>
          </a:prstGeom>
          <a:noFill/>
          <a:ln w="9525">
            <a:noFill/>
            <a:miter lim="800000"/>
            <a:headEnd/>
            <a:tailEnd/>
          </a:ln>
        </p:spPr>
      </p:pic>
      <p:sp>
        <p:nvSpPr>
          <p:cNvPr id="26" name="Rectangle 25">
            <a:extLst>
              <a:ext uri="{FF2B5EF4-FFF2-40B4-BE49-F238E27FC236}">
                <a16:creationId xmlns:a16="http://schemas.microsoft.com/office/drawing/2014/main" id="{FCBC6883-2BAB-8C43-89C8-5AA651470DBB}"/>
              </a:ext>
            </a:extLst>
          </p:cNvPr>
          <p:cNvSpPr/>
          <p:nvPr/>
        </p:nvSpPr>
        <p:spPr>
          <a:xfrm rot="16200000">
            <a:off x="3779934" y="2653783"/>
            <a:ext cx="3172664" cy="369332"/>
          </a:xfrm>
          <a:prstGeom prst="rect">
            <a:avLst/>
          </a:prstGeom>
        </p:spPr>
        <p:txBody>
          <a:bodyPr wrap="square">
            <a:spAutoFit/>
          </a:bodyPr>
          <a:lstStyle/>
          <a:p>
            <a:pPr defTabSz="981075" eaLnBrk="0" hangingPunct="0">
              <a:buClr>
                <a:schemeClr val="tx1"/>
              </a:buClr>
            </a:pPr>
            <a:r>
              <a:rPr lang="en-US" dirty="0"/>
              <a:t>Single-chord spectrometers</a:t>
            </a:r>
          </a:p>
        </p:txBody>
      </p:sp>
      <p:pic>
        <p:nvPicPr>
          <p:cNvPr id="31" name="Picture 30" descr="PDX_PHA_system_v2.png">
            <a:extLst>
              <a:ext uri="{FF2B5EF4-FFF2-40B4-BE49-F238E27FC236}">
                <a16:creationId xmlns:a16="http://schemas.microsoft.com/office/drawing/2014/main" id="{0873EBE4-9DE4-4549-A88A-33239216D6A1}"/>
              </a:ext>
            </a:extLst>
          </p:cNvPr>
          <p:cNvPicPr>
            <a:picLocks noChangeAspect="1"/>
          </p:cNvPicPr>
          <p:nvPr/>
        </p:nvPicPr>
        <p:blipFill>
          <a:blip r:embed="rId5"/>
          <a:stretch>
            <a:fillRect/>
          </a:stretch>
        </p:blipFill>
        <p:spPr>
          <a:xfrm>
            <a:off x="5867400" y="3333750"/>
            <a:ext cx="2627814" cy="1537518"/>
          </a:xfrm>
          <a:prstGeom prst="rect">
            <a:avLst/>
          </a:prstGeom>
        </p:spPr>
      </p:pic>
      <p:sp>
        <p:nvSpPr>
          <p:cNvPr id="32" name="Rectangle 31">
            <a:extLst>
              <a:ext uri="{FF2B5EF4-FFF2-40B4-BE49-F238E27FC236}">
                <a16:creationId xmlns:a16="http://schemas.microsoft.com/office/drawing/2014/main" id="{2A2761CF-1222-6D41-8C3C-8C2D49FFFB4D}"/>
              </a:ext>
            </a:extLst>
          </p:cNvPr>
          <p:cNvSpPr/>
          <p:nvPr/>
        </p:nvSpPr>
        <p:spPr>
          <a:xfrm rot="16200000">
            <a:off x="7373002" y="2653783"/>
            <a:ext cx="3172663" cy="369332"/>
          </a:xfrm>
          <a:prstGeom prst="rect">
            <a:avLst/>
          </a:prstGeom>
        </p:spPr>
        <p:txBody>
          <a:bodyPr wrap="none">
            <a:spAutoFit/>
          </a:bodyPr>
          <a:lstStyle/>
          <a:p>
            <a:r>
              <a:rPr lang="en-US" dirty="0">
                <a:solidFill>
                  <a:srgbClr val="000000"/>
                </a:solidFill>
              </a:rPr>
              <a:t>One spectrum per instrument</a:t>
            </a:r>
            <a:endParaRPr lang="en-US" dirty="0"/>
          </a:p>
        </p:txBody>
      </p:sp>
    </p:spTree>
    <p:extLst>
      <p:ext uri="{BB962C8B-B14F-4D97-AF65-F5344CB8AC3E}">
        <p14:creationId xmlns:p14="http://schemas.microsoft.com/office/powerpoint/2010/main" val="3602959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t>New PILATUS detectors enables breakthrough of 100k pixels (minimum) at single or multiple energy ranges</a:t>
            </a:r>
            <a:endParaRPr lang="en-US" altLang="en-US" sz="2800" b="1" dirty="0">
              <a:solidFill>
                <a:srgbClr val="00B050"/>
              </a:solidFill>
              <a:latin typeface="Arial" charset="0"/>
              <a:cs typeface="Arial" charset="0"/>
            </a:endParaRPr>
          </a:p>
        </p:txBody>
      </p:sp>
      <p:pic>
        <p:nvPicPr>
          <p:cNvPr id="6" name="Picture 5">
            <a:extLst>
              <a:ext uri="{FF2B5EF4-FFF2-40B4-BE49-F238E27FC236}">
                <a16:creationId xmlns:a16="http://schemas.microsoft.com/office/drawing/2014/main" id="{01089C77-CB63-0044-A682-12820076431A}"/>
              </a:ext>
            </a:extLst>
          </p:cNvPr>
          <p:cNvPicPr>
            <a:picLocks noChangeAspect="1"/>
          </p:cNvPicPr>
          <p:nvPr/>
        </p:nvPicPr>
        <p:blipFill>
          <a:blip r:embed="rId2"/>
          <a:stretch>
            <a:fillRect/>
          </a:stretch>
        </p:blipFill>
        <p:spPr>
          <a:xfrm>
            <a:off x="76200" y="2952750"/>
            <a:ext cx="3107931" cy="1934307"/>
          </a:xfrm>
          <a:prstGeom prst="rect">
            <a:avLst/>
          </a:prstGeom>
        </p:spPr>
      </p:pic>
      <p:pic>
        <p:nvPicPr>
          <p:cNvPr id="7" name="Picture 6">
            <a:extLst>
              <a:ext uri="{FF2B5EF4-FFF2-40B4-BE49-F238E27FC236}">
                <a16:creationId xmlns:a16="http://schemas.microsoft.com/office/drawing/2014/main" id="{18891513-6691-1949-BAE3-A512D001904B}"/>
              </a:ext>
            </a:extLst>
          </p:cNvPr>
          <p:cNvPicPr>
            <a:picLocks noChangeAspect="1"/>
          </p:cNvPicPr>
          <p:nvPr/>
        </p:nvPicPr>
        <p:blipFill>
          <a:blip r:embed="rId3"/>
          <a:stretch>
            <a:fillRect/>
          </a:stretch>
        </p:blipFill>
        <p:spPr>
          <a:xfrm>
            <a:off x="30346" y="777915"/>
            <a:ext cx="2408054" cy="1565235"/>
          </a:xfrm>
          <a:prstGeom prst="rect">
            <a:avLst/>
          </a:prstGeom>
        </p:spPr>
      </p:pic>
      <p:sp>
        <p:nvSpPr>
          <p:cNvPr id="8" name="TextBox 7">
            <a:extLst>
              <a:ext uri="{FF2B5EF4-FFF2-40B4-BE49-F238E27FC236}">
                <a16:creationId xmlns:a16="http://schemas.microsoft.com/office/drawing/2014/main" id="{FFB861B5-B48C-D647-9F88-DFC6CC7D4F64}"/>
              </a:ext>
            </a:extLst>
          </p:cNvPr>
          <p:cNvSpPr txBox="1"/>
          <p:nvPr/>
        </p:nvSpPr>
        <p:spPr>
          <a:xfrm>
            <a:off x="3082071" y="3562350"/>
            <a:ext cx="838200" cy="553998"/>
          </a:xfrm>
          <a:prstGeom prst="rect">
            <a:avLst/>
          </a:prstGeom>
          <a:noFill/>
        </p:spPr>
        <p:txBody>
          <a:bodyPr wrap="square" rtlCol="0">
            <a:spAutoFit/>
          </a:bodyPr>
          <a:lstStyle/>
          <a:p>
            <a:pPr algn="ctr"/>
            <a:r>
              <a:rPr lang="en-US" sz="1000" dirty="0"/>
              <a:t>CMOS</a:t>
            </a:r>
          </a:p>
          <a:p>
            <a:pPr algn="ctr"/>
            <a:r>
              <a:rPr lang="en-US" sz="1000" dirty="0"/>
              <a:t>readout chip</a:t>
            </a:r>
          </a:p>
        </p:txBody>
      </p:sp>
      <p:sp>
        <p:nvSpPr>
          <p:cNvPr id="9" name="TextBox 8">
            <a:extLst>
              <a:ext uri="{FF2B5EF4-FFF2-40B4-BE49-F238E27FC236}">
                <a16:creationId xmlns:a16="http://schemas.microsoft.com/office/drawing/2014/main" id="{5CAD1263-1A0D-044B-AB78-B2E7EC62BAD9}"/>
              </a:ext>
            </a:extLst>
          </p:cNvPr>
          <p:cNvSpPr txBox="1"/>
          <p:nvPr/>
        </p:nvSpPr>
        <p:spPr>
          <a:xfrm>
            <a:off x="3124200" y="2952750"/>
            <a:ext cx="838200" cy="553998"/>
          </a:xfrm>
          <a:prstGeom prst="rect">
            <a:avLst/>
          </a:prstGeom>
          <a:noFill/>
        </p:spPr>
        <p:txBody>
          <a:bodyPr wrap="square" rtlCol="0">
            <a:spAutoFit/>
          </a:bodyPr>
          <a:lstStyle/>
          <a:p>
            <a:pPr algn="ctr"/>
            <a:r>
              <a:rPr lang="en-US" sz="1000" dirty="0"/>
              <a:t>Si-sensor</a:t>
            </a:r>
          </a:p>
          <a:p>
            <a:pPr algn="ctr"/>
            <a:r>
              <a:rPr lang="en-US" sz="1000" dirty="0"/>
              <a:t>2D array </a:t>
            </a:r>
            <a:r>
              <a:rPr lang="en-US" sz="1000" dirty="0" err="1"/>
              <a:t>pn</a:t>
            </a:r>
            <a:r>
              <a:rPr lang="en-US" sz="1000" dirty="0"/>
              <a:t> diodes </a:t>
            </a:r>
          </a:p>
        </p:txBody>
      </p:sp>
      <p:sp>
        <p:nvSpPr>
          <p:cNvPr id="10" name="TextBox 9">
            <a:extLst>
              <a:ext uri="{FF2B5EF4-FFF2-40B4-BE49-F238E27FC236}">
                <a16:creationId xmlns:a16="http://schemas.microsoft.com/office/drawing/2014/main" id="{28675D18-F97A-9A4C-9DA0-F19E48DD1323}"/>
              </a:ext>
            </a:extLst>
          </p:cNvPr>
          <p:cNvSpPr txBox="1"/>
          <p:nvPr/>
        </p:nvSpPr>
        <p:spPr>
          <a:xfrm>
            <a:off x="3048000" y="4379952"/>
            <a:ext cx="838200" cy="400110"/>
          </a:xfrm>
          <a:prstGeom prst="rect">
            <a:avLst/>
          </a:prstGeom>
          <a:noFill/>
        </p:spPr>
        <p:txBody>
          <a:bodyPr wrap="square" rtlCol="0">
            <a:spAutoFit/>
          </a:bodyPr>
          <a:lstStyle/>
          <a:p>
            <a:pPr algn="ctr"/>
            <a:r>
              <a:rPr lang="en-US" sz="1000" dirty="0"/>
              <a:t>In</a:t>
            </a:r>
          </a:p>
          <a:p>
            <a:pPr algn="ctr"/>
            <a:r>
              <a:rPr lang="en-US" sz="1000" dirty="0"/>
              <a:t>balls</a:t>
            </a:r>
          </a:p>
        </p:txBody>
      </p:sp>
      <p:sp>
        <p:nvSpPr>
          <p:cNvPr id="12" name="TextBox 11">
            <a:extLst>
              <a:ext uri="{FF2B5EF4-FFF2-40B4-BE49-F238E27FC236}">
                <a16:creationId xmlns:a16="http://schemas.microsoft.com/office/drawing/2014/main" id="{B940FE4F-F3A1-FF4E-9C8D-06258335C217}"/>
              </a:ext>
            </a:extLst>
          </p:cNvPr>
          <p:cNvSpPr txBox="1"/>
          <p:nvPr/>
        </p:nvSpPr>
        <p:spPr>
          <a:xfrm>
            <a:off x="1371600" y="4476750"/>
            <a:ext cx="838200" cy="400110"/>
          </a:xfrm>
          <a:prstGeom prst="rect">
            <a:avLst/>
          </a:prstGeom>
          <a:noFill/>
        </p:spPr>
        <p:txBody>
          <a:bodyPr wrap="square" rtlCol="0">
            <a:spAutoFit/>
          </a:bodyPr>
          <a:lstStyle/>
          <a:p>
            <a:pPr algn="ctr"/>
            <a:r>
              <a:rPr lang="en-US" sz="1000" dirty="0"/>
              <a:t>PILATUS 100K</a:t>
            </a:r>
          </a:p>
        </p:txBody>
      </p:sp>
      <p:sp>
        <p:nvSpPr>
          <p:cNvPr id="13" name="TextBox 12">
            <a:extLst>
              <a:ext uri="{FF2B5EF4-FFF2-40B4-BE49-F238E27FC236}">
                <a16:creationId xmlns:a16="http://schemas.microsoft.com/office/drawing/2014/main" id="{C1DA1C8C-E658-EA43-8121-AF244B1CA9C2}"/>
              </a:ext>
            </a:extLst>
          </p:cNvPr>
          <p:cNvSpPr txBox="1"/>
          <p:nvPr/>
        </p:nvSpPr>
        <p:spPr>
          <a:xfrm>
            <a:off x="0" y="2952750"/>
            <a:ext cx="1198198" cy="338554"/>
          </a:xfrm>
          <a:prstGeom prst="rect">
            <a:avLst/>
          </a:prstGeom>
          <a:noFill/>
        </p:spPr>
        <p:txBody>
          <a:bodyPr wrap="none" rtlCol="0">
            <a:spAutoFit/>
          </a:bodyPr>
          <a:lstStyle/>
          <a:p>
            <a:r>
              <a:rPr lang="en-US" sz="1600" dirty="0">
                <a:solidFill>
                  <a:schemeClr val="bg1"/>
                </a:solidFill>
              </a:rPr>
              <a:t>10</a:t>
            </a:r>
            <a:r>
              <a:rPr lang="en-US" sz="1600" baseline="30000" dirty="0">
                <a:solidFill>
                  <a:schemeClr val="bg1"/>
                </a:solidFill>
              </a:rPr>
              <a:t>6</a:t>
            </a:r>
            <a:r>
              <a:rPr lang="en-US" sz="1600" dirty="0">
                <a:solidFill>
                  <a:schemeClr val="bg1"/>
                </a:solidFill>
              </a:rPr>
              <a:t> CPS/p</a:t>
            </a:r>
          </a:p>
        </p:txBody>
      </p:sp>
      <p:sp>
        <p:nvSpPr>
          <p:cNvPr id="14" name="TextBox 14">
            <a:extLst>
              <a:ext uri="{FF2B5EF4-FFF2-40B4-BE49-F238E27FC236}">
                <a16:creationId xmlns:a16="http://schemas.microsoft.com/office/drawing/2014/main" id="{982AC029-7541-2643-AA2E-E79ECE529511}"/>
              </a:ext>
            </a:extLst>
          </p:cNvPr>
          <p:cNvSpPr txBox="1">
            <a:spLocks noChangeArrowheads="1"/>
          </p:cNvSpPr>
          <p:nvPr/>
        </p:nvSpPr>
        <p:spPr bwMode="auto">
          <a:xfrm>
            <a:off x="2514600" y="984329"/>
            <a:ext cx="14001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defRPr>
            </a:lvl2pPr>
            <a:lvl3pPr marL="1143000" indent="-228600">
              <a:defRPr sz="1300">
                <a:solidFill>
                  <a:schemeClr val="tx1"/>
                </a:solidFill>
                <a:latin typeface="Helvetica" charset="0"/>
                <a:ea typeface="ヒラギノ角ゴ Pro W3" charset="0"/>
              </a:defRPr>
            </a:lvl3pPr>
            <a:lvl4pPr marL="1600200" indent="-228600">
              <a:defRPr sz="1300">
                <a:solidFill>
                  <a:schemeClr val="tx1"/>
                </a:solidFill>
                <a:latin typeface="Helvetica" charset="0"/>
                <a:ea typeface="ヒラギノ角ゴ Pro W3" charset="0"/>
              </a:defRPr>
            </a:lvl4pPr>
            <a:lvl5pPr marL="2057400" indent="-228600">
              <a:defRPr sz="1300">
                <a:solidFill>
                  <a:schemeClr val="tx1"/>
                </a:solidFill>
                <a:latin typeface="Helvetica" charset="0"/>
                <a:ea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defRPr>
            </a:lvl9pPr>
          </a:lstStyle>
          <a:p>
            <a:r>
              <a:rPr lang="en-US" sz="1600" dirty="0"/>
              <a:t>Operates in single photon counting mode</a:t>
            </a:r>
          </a:p>
        </p:txBody>
      </p:sp>
      <p:sp>
        <p:nvSpPr>
          <p:cNvPr id="15" name="TextBox 15">
            <a:extLst>
              <a:ext uri="{FF2B5EF4-FFF2-40B4-BE49-F238E27FC236}">
                <a16:creationId xmlns:a16="http://schemas.microsoft.com/office/drawing/2014/main" id="{F96D082F-41CC-D342-8D02-5EEB9A367831}"/>
              </a:ext>
            </a:extLst>
          </p:cNvPr>
          <p:cNvSpPr txBox="1">
            <a:spLocks noChangeArrowheads="1"/>
          </p:cNvSpPr>
          <p:nvPr/>
        </p:nvSpPr>
        <p:spPr bwMode="auto">
          <a:xfrm>
            <a:off x="76200" y="2343150"/>
            <a:ext cx="4038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defRPr>
            </a:lvl2pPr>
            <a:lvl3pPr marL="1143000" indent="-228600">
              <a:defRPr sz="1300">
                <a:solidFill>
                  <a:schemeClr val="tx1"/>
                </a:solidFill>
                <a:latin typeface="Helvetica" charset="0"/>
                <a:ea typeface="ヒラギノ角ゴ Pro W3" charset="0"/>
              </a:defRPr>
            </a:lvl3pPr>
            <a:lvl4pPr marL="1600200" indent="-228600">
              <a:defRPr sz="1300">
                <a:solidFill>
                  <a:schemeClr val="tx1"/>
                </a:solidFill>
                <a:latin typeface="Helvetica" charset="0"/>
                <a:ea typeface="ヒラギノ角ゴ Pro W3" charset="0"/>
              </a:defRPr>
            </a:lvl4pPr>
            <a:lvl5pPr marL="2057400" indent="-228600">
              <a:defRPr sz="1300">
                <a:solidFill>
                  <a:schemeClr val="tx1"/>
                </a:solidFill>
                <a:latin typeface="Helvetica" charset="0"/>
                <a:ea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defRPr>
            </a:lvl9pPr>
          </a:lstStyle>
          <a:p>
            <a:pPr algn="ctr"/>
            <a:r>
              <a:rPr lang="en-US" sz="1200" dirty="0"/>
              <a:t>CMOS hybrid pixel technology developed originally for synchrotrons (CERN + PSI + DECTRIS)</a:t>
            </a:r>
          </a:p>
        </p:txBody>
      </p:sp>
      <p:sp>
        <p:nvSpPr>
          <p:cNvPr id="16" name="TextBox 15">
            <a:extLst>
              <a:ext uri="{FF2B5EF4-FFF2-40B4-BE49-F238E27FC236}">
                <a16:creationId xmlns:a16="http://schemas.microsoft.com/office/drawing/2014/main" id="{0DDC0656-9650-FA4E-9716-F04885B1E6A0}"/>
              </a:ext>
            </a:extLst>
          </p:cNvPr>
          <p:cNvSpPr txBox="1"/>
          <p:nvPr/>
        </p:nvSpPr>
        <p:spPr>
          <a:xfrm>
            <a:off x="4191000" y="819150"/>
            <a:ext cx="4876800" cy="954107"/>
          </a:xfrm>
          <a:prstGeom prst="rect">
            <a:avLst/>
          </a:prstGeom>
          <a:noFill/>
        </p:spPr>
        <p:txBody>
          <a:bodyPr wrap="square" rtlCol="0">
            <a:spAutoFit/>
          </a:bodyPr>
          <a:lstStyle/>
          <a:p>
            <a:pPr algn="just"/>
            <a:r>
              <a:rPr lang="en-US" sz="1400" dirty="0"/>
              <a:t>Thanks to important </a:t>
            </a:r>
            <a:r>
              <a:rPr lang="en-US" sz="1400" dirty="0">
                <a:solidFill>
                  <a:srgbClr val="0000FF"/>
                </a:solidFill>
              </a:rPr>
              <a:t>advances in the x-ray detector technology</a:t>
            </a:r>
            <a:r>
              <a:rPr lang="en-US" sz="1400" dirty="0"/>
              <a:t> it is now possible to simultaneously record high resolution </a:t>
            </a:r>
            <a:r>
              <a:rPr lang="en-US" sz="1400" dirty="0">
                <a:solidFill>
                  <a:srgbClr val="FF0000"/>
                </a:solidFill>
              </a:rPr>
              <a:t>images of x-ray photons at single OR multiple energy ranges</a:t>
            </a:r>
            <a:r>
              <a:rPr lang="en-US" sz="1400" dirty="0"/>
              <a:t> through direct x-ray detection.</a:t>
            </a:r>
          </a:p>
        </p:txBody>
      </p:sp>
      <p:pic>
        <p:nvPicPr>
          <p:cNvPr id="17" name="Picture 16">
            <a:extLst>
              <a:ext uri="{FF2B5EF4-FFF2-40B4-BE49-F238E27FC236}">
                <a16:creationId xmlns:a16="http://schemas.microsoft.com/office/drawing/2014/main" id="{469E612F-6B0B-7745-89CB-47BE9B5FDD4B}"/>
              </a:ext>
            </a:extLst>
          </p:cNvPr>
          <p:cNvPicPr>
            <a:picLocks noChangeAspect="1"/>
          </p:cNvPicPr>
          <p:nvPr/>
        </p:nvPicPr>
        <p:blipFill>
          <a:blip r:embed="rId4"/>
          <a:stretch>
            <a:fillRect/>
          </a:stretch>
        </p:blipFill>
        <p:spPr>
          <a:xfrm>
            <a:off x="4371975" y="1839119"/>
            <a:ext cx="2971800" cy="1217612"/>
          </a:xfrm>
          <a:prstGeom prst="rect">
            <a:avLst/>
          </a:prstGeom>
        </p:spPr>
      </p:pic>
      <p:sp>
        <p:nvSpPr>
          <p:cNvPr id="18" name="TextBox 17">
            <a:extLst>
              <a:ext uri="{FF2B5EF4-FFF2-40B4-BE49-F238E27FC236}">
                <a16:creationId xmlns:a16="http://schemas.microsoft.com/office/drawing/2014/main" id="{58280691-3542-3A47-AB83-2B6BE1E028C6}"/>
              </a:ext>
            </a:extLst>
          </p:cNvPr>
          <p:cNvSpPr txBox="1"/>
          <p:nvPr/>
        </p:nvSpPr>
        <p:spPr>
          <a:xfrm>
            <a:off x="7315200" y="1885950"/>
            <a:ext cx="1790700" cy="738664"/>
          </a:xfrm>
          <a:prstGeom prst="rect">
            <a:avLst/>
          </a:prstGeom>
          <a:noFill/>
        </p:spPr>
        <p:txBody>
          <a:bodyPr wrap="square" rtlCol="0">
            <a:spAutoFit/>
          </a:bodyPr>
          <a:lstStyle/>
          <a:p>
            <a:pPr algn="r"/>
            <a:r>
              <a:rPr lang="en-US" sz="1400" dirty="0"/>
              <a:t>100K to 12M pixels </a:t>
            </a:r>
          </a:p>
          <a:p>
            <a:pPr algn="r"/>
            <a:r>
              <a:rPr lang="en-US" sz="1400" dirty="0"/>
              <a:t>(PILATUS: 172 </a:t>
            </a:r>
            <a:r>
              <a:rPr lang="en-US" sz="1400" dirty="0">
                <a:latin typeface="Symbol" charset="2"/>
                <a:cs typeface="Symbol" charset="2"/>
              </a:rPr>
              <a:t>m</a:t>
            </a:r>
            <a:r>
              <a:rPr lang="en-US" sz="1400" dirty="0"/>
              <a:t>m,</a:t>
            </a:r>
          </a:p>
          <a:p>
            <a:pPr algn="r"/>
            <a:r>
              <a:rPr lang="en-US" sz="1400" dirty="0"/>
              <a:t>EIGER: 75 </a:t>
            </a:r>
            <a:r>
              <a:rPr lang="en-US" sz="1400" dirty="0">
                <a:latin typeface="Symbol" charset="2"/>
                <a:cs typeface="Symbol" charset="2"/>
              </a:rPr>
              <a:t>m</a:t>
            </a:r>
            <a:r>
              <a:rPr lang="en-US" sz="1400" dirty="0"/>
              <a:t>m)</a:t>
            </a:r>
          </a:p>
        </p:txBody>
      </p:sp>
      <p:pic>
        <p:nvPicPr>
          <p:cNvPr id="19" name="Picture 18">
            <a:extLst>
              <a:ext uri="{FF2B5EF4-FFF2-40B4-BE49-F238E27FC236}">
                <a16:creationId xmlns:a16="http://schemas.microsoft.com/office/drawing/2014/main" id="{35A1ADC4-642D-8742-B861-294B47109D74}"/>
              </a:ext>
            </a:extLst>
          </p:cNvPr>
          <p:cNvPicPr>
            <a:picLocks noChangeAspect="1"/>
          </p:cNvPicPr>
          <p:nvPr/>
        </p:nvPicPr>
        <p:blipFill rotWithShape="1">
          <a:blip r:embed="rId5"/>
          <a:srcRect l="5814" t="13791" r="4945" b="7867"/>
          <a:stretch/>
        </p:blipFill>
        <p:spPr>
          <a:xfrm>
            <a:off x="4667250" y="3265554"/>
            <a:ext cx="2514600" cy="1630356"/>
          </a:xfrm>
          <a:prstGeom prst="rect">
            <a:avLst/>
          </a:prstGeom>
        </p:spPr>
      </p:pic>
      <p:sp>
        <p:nvSpPr>
          <p:cNvPr id="20" name="Rectangle 19">
            <a:extLst>
              <a:ext uri="{FF2B5EF4-FFF2-40B4-BE49-F238E27FC236}">
                <a16:creationId xmlns:a16="http://schemas.microsoft.com/office/drawing/2014/main" id="{D84C9C8E-5F83-0C4D-BE82-53346D53B0D6}"/>
              </a:ext>
            </a:extLst>
          </p:cNvPr>
          <p:cNvSpPr/>
          <p:nvPr/>
        </p:nvSpPr>
        <p:spPr>
          <a:xfrm>
            <a:off x="7200900" y="3118068"/>
            <a:ext cx="1881170" cy="1815882"/>
          </a:xfrm>
          <a:prstGeom prst="rect">
            <a:avLst/>
          </a:prstGeom>
        </p:spPr>
        <p:txBody>
          <a:bodyPr wrap="square">
            <a:spAutoFit/>
          </a:bodyPr>
          <a:lstStyle/>
          <a:p>
            <a:pPr algn="ctr"/>
            <a:r>
              <a:rPr lang="en-US" sz="1400" dirty="0"/>
              <a:t>PILATUS3 900K-IPP in-vacuum detector for x-ray plasma spectroscopy</a:t>
            </a:r>
          </a:p>
          <a:p>
            <a:pPr algn="ctr"/>
            <a:endParaRPr lang="en-US" sz="1400" dirty="0"/>
          </a:p>
          <a:p>
            <a:pPr algn="ctr"/>
            <a:r>
              <a:rPr lang="en-US" sz="1400" dirty="0"/>
              <a:t>(dimensions of a 100K system: 487x195 pixels)</a:t>
            </a:r>
          </a:p>
        </p:txBody>
      </p:sp>
    </p:spTree>
    <p:extLst>
      <p:ext uri="{BB962C8B-B14F-4D97-AF65-F5344CB8AC3E}">
        <p14:creationId xmlns:p14="http://schemas.microsoft.com/office/powerpoint/2010/main" val="351526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ea typeface="Arial" charset="0"/>
                <a:cs typeface="Arial" charset="0"/>
              </a:rPr>
              <a:t>Initial ME-SXR imaging tests in C-Mod (@MIT) combined the best features from PHA &amp; multi-foil methods</a:t>
            </a:r>
            <a:endParaRPr lang="en-US" altLang="en-US" sz="2800" b="1" dirty="0">
              <a:solidFill>
                <a:srgbClr val="00B050"/>
              </a:solidFill>
              <a:latin typeface="Arial" charset="0"/>
              <a:cs typeface="Arial" charset="0"/>
            </a:endParaRPr>
          </a:p>
        </p:txBody>
      </p:sp>
      <p:pic>
        <p:nvPicPr>
          <p:cNvPr id="20" name="Picture 19" descr="Figure_1-eps-converted-to.pdf">
            <a:extLst>
              <a:ext uri="{FF2B5EF4-FFF2-40B4-BE49-F238E27FC236}">
                <a16:creationId xmlns:a16="http://schemas.microsoft.com/office/drawing/2014/main" id="{9DFC95F1-2544-6041-BF83-F2B01CC82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4" y="776647"/>
            <a:ext cx="4376879" cy="2677345"/>
          </a:xfrm>
          <a:prstGeom prst="rect">
            <a:avLst/>
          </a:prstGeom>
        </p:spPr>
      </p:pic>
      <p:pic>
        <p:nvPicPr>
          <p:cNvPr id="22" name="Picture 21">
            <a:extLst>
              <a:ext uri="{FF2B5EF4-FFF2-40B4-BE49-F238E27FC236}">
                <a16:creationId xmlns:a16="http://schemas.microsoft.com/office/drawing/2014/main" id="{2CFE4611-CDE8-1C42-BF6C-3B394FE0DC77}"/>
              </a:ext>
            </a:extLst>
          </p:cNvPr>
          <p:cNvPicPr>
            <a:picLocks noChangeAspect="1"/>
          </p:cNvPicPr>
          <p:nvPr/>
        </p:nvPicPr>
        <p:blipFill>
          <a:blip r:embed="rId3"/>
          <a:srcRect/>
          <a:stretch>
            <a:fillRect/>
          </a:stretch>
        </p:blipFill>
        <p:spPr bwMode="auto">
          <a:xfrm>
            <a:off x="1066800" y="2927689"/>
            <a:ext cx="393455" cy="411122"/>
          </a:xfrm>
          <a:prstGeom prst="rect">
            <a:avLst/>
          </a:prstGeom>
          <a:noFill/>
          <a:ln w="9525">
            <a:noFill/>
            <a:miter lim="800000"/>
            <a:headEnd/>
            <a:tailEnd/>
          </a:ln>
        </p:spPr>
      </p:pic>
      <p:pic>
        <p:nvPicPr>
          <p:cNvPr id="23" name="Picture 22">
            <a:extLst>
              <a:ext uri="{FF2B5EF4-FFF2-40B4-BE49-F238E27FC236}">
                <a16:creationId xmlns:a16="http://schemas.microsoft.com/office/drawing/2014/main" id="{4B4A83B2-CC91-7648-8F4A-B388AA117D7B}"/>
              </a:ext>
            </a:extLst>
          </p:cNvPr>
          <p:cNvPicPr>
            <a:picLocks noChangeAspect="1"/>
          </p:cNvPicPr>
          <p:nvPr/>
        </p:nvPicPr>
        <p:blipFill>
          <a:blip r:embed="rId4"/>
          <a:stretch>
            <a:fillRect/>
          </a:stretch>
        </p:blipFill>
        <p:spPr>
          <a:xfrm>
            <a:off x="112337" y="3105150"/>
            <a:ext cx="421063" cy="232743"/>
          </a:xfrm>
          <a:prstGeom prst="rect">
            <a:avLst/>
          </a:prstGeom>
        </p:spPr>
      </p:pic>
      <p:pic>
        <p:nvPicPr>
          <p:cNvPr id="24" name="Picture 9">
            <a:extLst>
              <a:ext uri="{FF2B5EF4-FFF2-40B4-BE49-F238E27FC236}">
                <a16:creationId xmlns:a16="http://schemas.microsoft.com/office/drawing/2014/main" id="{87A03D12-0482-0444-AB86-FA1B3C839157}"/>
              </a:ext>
            </a:extLst>
          </p:cNvPr>
          <p:cNvPicPr>
            <a:picLocks noChangeAspect="1"/>
          </p:cNvPicPr>
          <p:nvPr/>
        </p:nvPicPr>
        <p:blipFill>
          <a:blip r:embed="rId5"/>
          <a:srcRect/>
          <a:stretch>
            <a:fillRect/>
          </a:stretch>
        </p:blipFill>
        <p:spPr bwMode="auto">
          <a:xfrm>
            <a:off x="2057400" y="819149"/>
            <a:ext cx="654054" cy="360857"/>
          </a:xfrm>
          <a:prstGeom prst="rect">
            <a:avLst/>
          </a:prstGeom>
          <a:noFill/>
          <a:ln w="9525">
            <a:noFill/>
            <a:miter lim="800000"/>
            <a:headEnd/>
            <a:tailEnd/>
          </a:ln>
        </p:spPr>
      </p:pic>
      <p:pic>
        <p:nvPicPr>
          <p:cNvPr id="25" name="Picture 24" descr="Figure_2.png">
            <a:extLst>
              <a:ext uri="{FF2B5EF4-FFF2-40B4-BE49-F238E27FC236}">
                <a16:creationId xmlns:a16="http://schemas.microsoft.com/office/drawing/2014/main" id="{61A334FE-2E79-AD41-9090-8F05F22F62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5799" y="819149"/>
            <a:ext cx="4648201" cy="2677345"/>
          </a:xfrm>
          <a:prstGeom prst="rect">
            <a:avLst/>
          </a:prstGeom>
        </p:spPr>
      </p:pic>
      <p:sp>
        <p:nvSpPr>
          <p:cNvPr id="3" name="TextBox 2">
            <a:extLst>
              <a:ext uri="{FF2B5EF4-FFF2-40B4-BE49-F238E27FC236}">
                <a16:creationId xmlns:a16="http://schemas.microsoft.com/office/drawing/2014/main" id="{AE9604EC-D1BC-9D4C-8E80-3E65820DF0FF}"/>
              </a:ext>
            </a:extLst>
          </p:cNvPr>
          <p:cNvSpPr txBox="1"/>
          <p:nvPr/>
        </p:nvSpPr>
        <p:spPr>
          <a:xfrm>
            <a:off x="4724400" y="3714750"/>
            <a:ext cx="4419599" cy="1015663"/>
          </a:xfrm>
          <a:prstGeom prst="rect">
            <a:avLst/>
          </a:prstGeom>
          <a:noFill/>
        </p:spPr>
        <p:txBody>
          <a:bodyPr wrap="square" rtlCol="0">
            <a:spAutoFit/>
          </a:bodyPr>
          <a:lstStyle/>
          <a:p>
            <a:pPr algn="ctr"/>
            <a:r>
              <a:rPr lang="en-US" sz="2000" dirty="0">
                <a:latin typeface="Arial"/>
                <a:ea typeface="ＭＳ Ｐゴシック" charset="-128"/>
                <a:cs typeface="Arial"/>
              </a:rPr>
              <a:t>From sampling the continuum radiation from </a:t>
            </a:r>
            <a:r>
              <a:rPr lang="en-US" sz="2000" dirty="0" err="1">
                <a:latin typeface="Arial"/>
                <a:ea typeface="ＭＳ Ｐゴシック" charset="-128"/>
                <a:cs typeface="Arial"/>
              </a:rPr>
              <a:t>Ar</a:t>
            </a:r>
            <a:r>
              <a:rPr lang="en-US" sz="2000" dirty="0">
                <a:latin typeface="Arial"/>
                <a:ea typeface="ＭＳ Ｐゴシック" charset="-128"/>
                <a:cs typeface="Arial"/>
              </a:rPr>
              <a:t> &amp; Mo one can measure </a:t>
            </a:r>
            <a:r>
              <a:rPr lang="en-US" sz="2000" dirty="0" err="1">
                <a:solidFill>
                  <a:srgbClr val="FF0000"/>
                </a:solidFill>
                <a:ea typeface="ＭＳ Ｐゴシック" charset="-128"/>
                <a:cs typeface="Arial"/>
              </a:rPr>
              <a:t>T</a:t>
            </a:r>
            <a:r>
              <a:rPr lang="en-US" sz="2000" baseline="-25000" dirty="0" err="1">
                <a:solidFill>
                  <a:srgbClr val="FF0000"/>
                </a:solidFill>
                <a:ea typeface="ＭＳ Ｐゴシック" charset="-128"/>
                <a:cs typeface="Arial"/>
              </a:rPr>
              <a:t>e</a:t>
            </a:r>
            <a:r>
              <a:rPr lang="en-US" sz="2000" dirty="0">
                <a:solidFill>
                  <a:srgbClr val="FF0000"/>
                </a:solidFill>
                <a:ea typeface="ＭＳ Ｐゴシック" charset="-128"/>
                <a:cs typeface="Arial"/>
              </a:rPr>
              <a:t> </a:t>
            </a:r>
            <a:r>
              <a:rPr lang="en-US" sz="2000" dirty="0">
                <a:latin typeface="Arial"/>
                <a:ea typeface="ＭＳ Ｐゴシック" charset="-128"/>
                <a:cs typeface="Arial"/>
              </a:rPr>
              <a:t>&amp;</a:t>
            </a:r>
            <a:r>
              <a:rPr lang="en-US" sz="2000" dirty="0">
                <a:solidFill>
                  <a:srgbClr val="FF0000"/>
                </a:solidFill>
                <a:ea typeface="ＭＳ Ｐゴシック" charset="-128"/>
                <a:cs typeface="Arial"/>
              </a:rPr>
              <a:t> n</a:t>
            </a:r>
            <a:r>
              <a:rPr lang="en-US" sz="2000" baseline="-25000" dirty="0">
                <a:solidFill>
                  <a:srgbClr val="FF0000"/>
                </a:solidFill>
                <a:ea typeface="ＭＳ Ｐゴシック" charset="-128"/>
                <a:cs typeface="Arial"/>
              </a:rPr>
              <a:t>e</a:t>
            </a:r>
            <a:r>
              <a:rPr lang="en-US" sz="2000" baseline="30000" dirty="0">
                <a:solidFill>
                  <a:srgbClr val="FF0000"/>
                </a:solidFill>
                <a:ea typeface="ＭＳ Ｐゴシック" charset="-128"/>
                <a:cs typeface="Arial"/>
              </a:rPr>
              <a:t>2</a:t>
            </a:r>
            <a:r>
              <a:rPr lang="en-US" sz="2000" dirty="0">
                <a:solidFill>
                  <a:srgbClr val="FF0000"/>
                </a:solidFill>
                <a:ea typeface="ＭＳ Ｐゴシック" charset="-128"/>
                <a:cs typeface="Arial"/>
              </a:rPr>
              <a:t>Z</a:t>
            </a:r>
            <a:r>
              <a:rPr lang="en-US" sz="2000" baseline="-25000" dirty="0">
                <a:solidFill>
                  <a:srgbClr val="FF0000"/>
                </a:solidFill>
                <a:ea typeface="ＭＳ Ｐゴシック" charset="-128"/>
                <a:cs typeface="Arial"/>
              </a:rPr>
              <a:t>eff</a:t>
            </a:r>
            <a:r>
              <a:rPr lang="en-US" sz="2000" dirty="0">
                <a:latin typeface="Arial"/>
                <a:ea typeface="ＭＳ Ｐゴシック" charset="-128"/>
                <a:cs typeface="Arial"/>
              </a:rPr>
              <a:t> </a:t>
            </a:r>
            <a:endParaRPr lang="en-US" sz="2000" dirty="0"/>
          </a:p>
        </p:txBody>
      </p:sp>
      <p:sp>
        <p:nvSpPr>
          <p:cNvPr id="26" name="TextBox 25">
            <a:extLst>
              <a:ext uri="{FF2B5EF4-FFF2-40B4-BE49-F238E27FC236}">
                <a16:creationId xmlns:a16="http://schemas.microsoft.com/office/drawing/2014/main" id="{5AD5A17B-C26C-304A-8F58-7B9B18FDCAF1}"/>
              </a:ext>
            </a:extLst>
          </p:cNvPr>
          <p:cNvSpPr txBox="1"/>
          <p:nvPr/>
        </p:nvSpPr>
        <p:spPr>
          <a:xfrm>
            <a:off x="76200" y="3714750"/>
            <a:ext cx="4419599" cy="1015663"/>
          </a:xfrm>
          <a:prstGeom prst="rect">
            <a:avLst/>
          </a:prstGeom>
          <a:noFill/>
        </p:spPr>
        <p:txBody>
          <a:bodyPr wrap="square" rtlCol="0">
            <a:spAutoFit/>
          </a:bodyPr>
          <a:lstStyle/>
          <a:p>
            <a:pPr algn="ctr"/>
            <a:r>
              <a:rPr lang="en-US" sz="2000" dirty="0">
                <a:latin typeface="Arial"/>
                <a:ea typeface="ＭＳ Ｐゴシック" charset="-128"/>
                <a:cs typeface="Arial"/>
              </a:rPr>
              <a:t>Pin-hole camera with multi-energy pixels allowed simultaneous spatial and energy resolution</a:t>
            </a:r>
            <a:endParaRPr lang="en-US" sz="2000" dirty="0"/>
          </a:p>
        </p:txBody>
      </p:sp>
    </p:spTree>
    <p:extLst>
      <p:ext uri="{BB962C8B-B14F-4D97-AF65-F5344CB8AC3E}">
        <p14:creationId xmlns:p14="http://schemas.microsoft.com/office/powerpoint/2010/main" val="3814973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t>Comparator and </a:t>
            </a:r>
            <a:r>
              <a:rPr lang="en-US" sz="2800" dirty="0" err="1"/>
              <a:t>triming</a:t>
            </a:r>
            <a:r>
              <a:rPr lang="en-US" sz="2800" dirty="0"/>
              <a:t> voltages on each pixel allow individual coarse &amp; fine tuning of energy range</a:t>
            </a:r>
            <a:endParaRPr lang="en-US" altLang="en-US" sz="2800" b="1" dirty="0">
              <a:solidFill>
                <a:srgbClr val="00B050"/>
              </a:solidFill>
              <a:latin typeface="Arial" charset="0"/>
              <a:cs typeface="Arial" charset="0"/>
            </a:endParaRPr>
          </a:p>
        </p:txBody>
      </p:sp>
      <p:pic>
        <p:nvPicPr>
          <p:cNvPr id="6" name="Picture 4" descr="S_curves_v2.png">
            <a:extLst>
              <a:ext uri="{FF2B5EF4-FFF2-40B4-BE49-F238E27FC236}">
                <a16:creationId xmlns:a16="http://schemas.microsoft.com/office/drawing/2014/main" id="{3D8817F9-32EF-3841-AF8F-62D3134C22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38" y="2823180"/>
            <a:ext cx="2876362" cy="2057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5">
            <a:extLst>
              <a:ext uri="{FF2B5EF4-FFF2-40B4-BE49-F238E27FC236}">
                <a16:creationId xmlns:a16="http://schemas.microsoft.com/office/drawing/2014/main" id="{868EEF27-C773-124B-AA46-29BAC30CA7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05150"/>
            <a:ext cx="1752600" cy="3028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B90DFD97-C3C7-1B48-9318-08B4BC191AC4}"/>
              </a:ext>
            </a:extLst>
          </p:cNvPr>
          <p:cNvSpPr txBox="1"/>
          <p:nvPr/>
        </p:nvSpPr>
        <p:spPr>
          <a:xfrm>
            <a:off x="894662" y="3662645"/>
            <a:ext cx="1277914" cy="338554"/>
          </a:xfrm>
          <a:prstGeom prst="rect">
            <a:avLst/>
          </a:prstGeom>
          <a:noFill/>
        </p:spPr>
        <p:txBody>
          <a:bodyPr wrap="none" rtlCol="0">
            <a:spAutoFit/>
          </a:bodyPr>
          <a:lstStyle/>
          <a:p>
            <a:r>
              <a:rPr lang="en-US" sz="1600" dirty="0">
                <a:solidFill>
                  <a:srgbClr val="FF0000"/>
                </a:solidFill>
              </a:rPr>
              <a:t>E</a:t>
            </a:r>
            <a:r>
              <a:rPr lang="en-US" sz="1600" baseline="-25000" dirty="0">
                <a:solidFill>
                  <a:srgbClr val="FF0000"/>
                </a:solidFill>
              </a:rPr>
              <a:t>W</a:t>
            </a:r>
            <a:r>
              <a:rPr lang="en-US" sz="1600" dirty="0">
                <a:solidFill>
                  <a:srgbClr val="FF0000"/>
                </a:solidFill>
              </a:rPr>
              <a:t>~500 </a:t>
            </a:r>
            <a:r>
              <a:rPr lang="en-US" sz="1600" dirty="0" err="1">
                <a:solidFill>
                  <a:srgbClr val="FF0000"/>
                </a:solidFill>
              </a:rPr>
              <a:t>eV</a:t>
            </a:r>
            <a:r>
              <a:rPr lang="en-US" sz="1600" dirty="0">
                <a:solidFill>
                  <a:srgbClr val="FF0000"/>
                </a:solidFill>
              </a:rPr>
              <a:t> </a:t>
            </a:r>
          </a:p>
        </p:txBody>
      </p:sp>
      <p:sp>
        <p:nvSpPr>
          <p:cNvPr id="10" name="TextBox 18">
            <a:extLst>
              <a:ext uri="{FF2B5EF4-FFF2-40B4-BE49-F238E27FC236}">
                <a16:creationId xmlns:a16="http://schemas.microsoft.com/office/drawing/2014/main" id="{F04D17D5-41AC-FA48-91C4-C98F4A4B490F}"/>
              </a:ext>
            </a:extLst>
          </p:cNvPr>
          <p:cNvSpPr txBox="1">
            <a:spLocks noChangeArrowheads="1"/>
          </p:cNvSpPr>
          <p:nvPr/>
        </p:nvSpPr>
        <p:spPr bwMode="auto">
          <a:xfrm>
            <a:off x="3025571" y="2983290"/>
            <a:ext cx="111099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defRPr>
            </a:lvl2pPr>
            <a:lvl3pPr marL="1143000" indent="-228600">
              <a:defRPr sz="1300">
                <a:solidFill>
                  <a:schemeClr val="tx1"/>
                </a:solidFill>
                <a:latin typeface="Helvetica" charset="0"/>
                <a:ea typeface="ヒラギノ角ゴ Pro W3" charset="0"/>
              </a:defRPr>
            </a:lvl3pPr>
            <a:lvl4pPr marL="1600200" indent="-228600">
              <a:defRPr sz="1300">
                <a:solidFill>
                  <a:schemeClr val="tx1"/>
                </a:solidFill>
                <a:latin typeface="Helvetica" charset="0"/>
                <a:ea typeface="ヒラギノ角ゴ Pro W3" charset="0"/>
              </a:defRPr>
            </a:lvl4pPr>
            <a:lvl5pPr marL="2057400" indent="-228600">
              <a:defRPr sz="1300">
                <a:solidFill>
                  <a:schemeClr val="tx1"/>
                </a:solidFill>
                <a:latin typeface="Helvetica" charset="0"/>
                <a:ea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defRPr>
            </a:lvl9pPr>
          </a:lstStyle>
          <a:p>
            <a:pPr algn="ctr"/>
            <a:r>
              <a:rPr lang="en-US" sz="1200" dirty="0">
                <a:latin typeface="+mn-lt"/>
              </a:rPr>
              <a:t>“Constant” width of electronic response is a great improvement over the use of filters</a:t>
            </a:r>
          </a:p>
        </p:txBody>
      </p:sp>
      <p:pic>
        <p:nvPicPr>
          <p:cNvPr id="11" name="Picture 19">
            <a:extLst>
              <a:ext uri="{FF2B5EF4-FFF2-40B4-BE49-F238E27FC236}">
                <a16:creationId xmlns:a16="http://schemas.microsoft.com/office/drawing/2014/main" id="{18E5767E-2C1C-1244-9399-AB8D71D0D3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60" y="753127"/>
            <a:ext cx="2527840" cy="1894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21">
            <a:extLst>
              <a:ext uri="{FF2B5EF4-FFF2-40B4-BE49-F238E27FC236}">
                <a16:creationId xmlns:a16="http://schemas.microsoft.com/office/drawing/2014/main" id="{D58ABE84-C16D-2744-ADEF-84C4E2C81EEF}"/>
              </a:ext>
            </a:extLst>
          </p:cNvPr>
          <p:cNvSpPr txBox="1">
            <a:spLocks noChangeArrowheads="1"/>
          </p:cNvSpPr>
          <p:nvPr/>
        </p:nvSpPr>
        <p:spPr bwMode="auto">
          <a:xfrm>
            <a:off x="2667000" y="753127"/>
            <a:ext cx="20147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defRPr>
            </a:lvl2pPr>
            <a:lvl3pPr marL="1143000" indent="-228600">
              <a:defRPr sz="1300">
                <a:solidFill>
                  <a:schemeClr val="tx1"/>
                </a:solidFill>
                <a:latin typeface="Helvetica" charset="0"/>
                <a:ea typeface="ヒラギノ角ゴ Pro W3" charset="0"/>
              </a:defRPr>
            </a:lvl3pPr>
            <a:lvl4pPr marL="1600200" indent="-228600">
              <a:defRPr sz="1300">
                <a:solidFill>
                  <a:schemeClr val="tx1"/>
                </a:solidFill>
                <a:latin typeface="Helvetica" charset="0"/>
                <a:ea typeface="ヒラギノ角ゴ Pro W3" charset="0"/>
              </a:defRPr>
            </a:lvl4pPr>
            <a:lvl5pPr marL="2057400" indent="-228600">
              <a:defRPr sz="1300">
                <a:solidFill>
                  <a:schemeClr val="tx1"/>
                </a:solidFill>
                <a:latin typeface="Helvetica" charset="0"/>
                <a:ea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defRPr>
            </a:lvl9pPr>
          </a:lstStyle>
          <a:p>
            <a:pPr algn="ctr"/>
            <a:r>
              <a:rPr lang="en-US" sz="1600" u="sng" dirty="0">
                <a:latin typeface="+mn-lt"/>
              </a:rPr>
              <a:t>Filters: </a:t>
            </a:r>
            <a:r>
              <a:rPr lang="en-US" sz="1200" u="sng" dirty="0">
                <a:latin typeface="+mn-lt"/>
              </a:rPr>
              <a:t>CXRO website</a:t>
            </a:r>
            <a:r>
              <a:rPr lang="en-US" sz="1200" dirty="0">
                <a:latin typeface="+mn-lt"/>
              </a:rPr>
              <a:t>:</a:t>
            </a:r>
          </a:p>
          <a:p>
            <a:pPr algn="ctr"/>
            <a:r>
              <a:rPr lang="en-US" sz="1200" dirty="0">
                <a:latin typeface="+mn-lt"/>
              </a:rPr>
              <a:t>X-ray database</a:t>
            </a:r>
          </a:p>
        </p:txBody>
      </p:sp>
      <p:pic>
        <p:nvPicPr>
          <p:cNvPr id="13" name="Picture 22">
            <a:extLst>
              <a:ext uri="{FF2B5EF4-FFF2-40B4-BE49-F238E27FC236}">
                <a16:creationId xmlns:a16="http://schemas.microsoft.com/office/drawing/2014/main" id="{2EE30B97-5D90-2943-A21F-B9DF1F7909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8271" y="1352550"/>
            <a:ext cx="1481329" cy="846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Down Arrow 13">
            <a:extLst>
              <a:ext uri="{FF2B5EF4-FFF2-40B4-BE49-F238E27FC236}">
                <a16:creationId xmlns:a16="http://schemas.microsoft.com/office/drawing/2014/main" id="{590282B4-5467-2E46-9D01-E20FE27239B5}"/>
              </a:ext>
            </a:extLst>
          </p:cNvPr>
          <p:cNvSpPr/>
          <p:nvPr/>
        </p:nvSpPr>
        <p:spPr>
          <a:xfrm>
            <a:off x="3429000" y="2343150"/>
            <a:ext cx="293040" cy="469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1">
            <a:extLst>
              <a:ext uri="{FF2B5EF4-FFF2-40B4-BE49-F238E27FC236}">
                <a16:creationId xmlns:a16="http://schemas.microsoft.com/office/drawing/2014/main" id="{501C2FE8-FFAE-5F41-BE55-DF2B8E236B5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57929" y="819151"/>
            <a:ext cx="2709671" cy="2179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74550E95-A2E4-904A-AE38-1F90C56845A7}"/>
              </a:ext>
            </a:extLst>
          </p:cNvPr>
          <p:cNvSpPr/>
          <p:nvPr/>
        </p:nvSpPr>
        <p:spPr>
          <a:xfrm>
            <a:off x="6019800" y="895350"/>
            <a:ext cx="990600" cy="533400"/>
          </a:xfrm>
          <a:prstGeom prst="rect">
            <a:avLst/>
          </a:prstGeom>
          <a:noFill/>
          <a:ln w="254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xtBox 25">
            <a:extLst>
              <a:ext uri="{FF2B5EF4-FFF2-40B4-BE49-F238E27FC236}">
                <a16:creationId xmlns:a16="http://schemas.microsoft.com/office/drawing/2014/main" id="{4C3E3064-991B-214E-B36F-CD714BF5B181}"/>
              </a:ext>
            </a:extLst>
          </p:cNvPr>
          <p:cNvSpPr txBox="1">
            <a:spLocks noChangeArrowheads="1"/>
          </p:cNvSpPr>
          <p:nvPr/>
        </p:nvSpPr>
        <p:spPr bwMode="auto">
          <a:xfrm>
            <a:off x="7696200" y="819150"/>
            <a:ext cx="135236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defRPr>
            </a:lvl2pPr>
            <a:lvl3pPr marL="1143000" indent="-228600">
              <a:defRPr sz="1300">
                <a:solidFill>
                  <a:schemeClr val="tx1"/>
                </a:solidFill>
                <a:latin typeface="Helvetica" charset="0"/>
                <a:ea typeface="ヒラギノ角ゴ Pro W3" charset="0"/>
              </a:defRPr>
            </a:lvl3pPr>
            <a:lvl4pPr marL="1600200" indent="-228600">
              <a:defRPr sz="1300">
                <a:solidFill>
                  <a:schemeClr val="tx1"/>
                </a:solidFill>
                <a:latin typeface="Helvetica" charset="0"/>
                <a:ea typeface="ヒラギノ角ゴ Pro W3" charset="0"/>
              </a:defRPr>
            </a:lvl4pPr>
            <a:lvl5pPr marL="2057400" indent="-228600">
              <a:defRPr sz="1300">
                <a:solidFill>
                  <a:schemeClr val="tx1"/>
                </a:solidFill>
                <a:latin typeface="Helvetica" charset="0"/>
                <a:ea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defRPr>
            </a:lvl9pPr>
          </a:lstStyle>
          <a:p>
            <a:pPr algn="ctr"/>
            <a:r>
              <a:rPr lang="en-US" sz="1600" dirty="0">
                <a:latin typeface="+mn-lt"/>
              </a:rPr>
              <a:t>PILATUS technology:</a:t>
            </a:r>
          </a:p>
          <a:p>
            <a:pPr algn="ctr"/>
            <a:r>
              <a:rPr lang="en-US" sz="1600" dirty="0">
                <a:latin typeface="+mn-lt"/>
              </a:rPr>
              <a:t>photon counting circuit in </a:t>
            </a:r>
            <a:r>
              <a:rPr lang="en-US" sz="1600" b="1" dirty="0">
                <a:latin typeface="+mn-lt"/>
              </a:rPr>
              <a:t>each pixel</a:t>
            </a:r>
          </a:p>
        </p:txBody>
      </p:sp>
      <p:pic>
        <p:nvPicPr>
          <p:cNvPr id="19" name="Picture 5">
            <a:extLst>
              <a:ext uri="{FF2B5EF4-FFF2-40B4-BE49-F238E27FC236}">
                <a16:creationId xmlns:a16="http://schemas.microsoft.com/office/drawing/2014/main" id="{7EE059FA-AD11-6845-B911-1755BA4014C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87624" y="3014940"/>
            <a:ext cx="3372538" cy="1842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Left-Up Arrow 20">
            <a:extLst>
              <a:ext uri="{FF2B5EF4-FFF2-40B4-BE49-F238E27FC236}">
                <a16:creationId xmlns:a16="http://schemas.microsoft.com/office/drawing/2014/main" id="{573C6199-E4F0-3C48-9C78-84E24879B4D8}"/>
              </a:ext>
            </a:extLst>
          </p:cNvPr>
          <p:cNvSpPr/>
          <p:nvPr/>
        </p:nvSpPr>
        <p:spPr>
          <a:xfrm rot="10800000" flipH="1">
            <a:off x="7124700" y="1199826"/>
            <a:ext cx="495300" cy="2514924"/>
          </a:xfrm>
          <a:prstGeom prst="lef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67986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t>How to extract plasma physics parameters from wide and narrow energy bands ?</a:t>
            </a:r>
            <a:endParaRPr lang="en-US" altLang="en-US" sz="2800" b="1" dirty="0">
              <a:solidFill>
                <a:srgbClr val="00B050"/>
              </a:solidFill>
              <a:latin typeface="Arial" charset="0"/>
              <a:cs typeface="Arial" charset="0"/>
            </a:endParaRPr>
          </a:p>
        </p:txBody>
      </p:sp>
      <p:sp>
        <p:nvSpPr>
          <p:cNvPr id="6" name="TextBox 5">
            <a:extLst>
              <a:ext uri="{FF2B5EF4-FFF2-40B4-BE49-F238E27FC236}">
                <a16:creationId xmlns:a16="http://schemas.microsoft.com/office/drawing/2014/main" id="{30C2CEA0-5251-AF42-9C37-ED60326BD4D1}"/>
              </a:ext>
            </a:extLst>
          </p:cNvPr>
          <p:cNvSpPr txBox="1"/>
          <p:nvPr/>
        </p:nvSpPr>
        <p:spPr>
          <a:xfrm>
            <a:off x="4780" y="3041868"/>
            <a:ext cx="3576620" cy="1815882"/>
          </a:xfrm>
          <a:prstGeom prst="rect">
            <a:avLst/>
          </a:prstGeom>
          <a:noFill/>
        </p:spPr>
        <p:txBody>
          <a:bodyPr wrap="none" rtlCol="0">
            <a:spAutoFit/>
          </a:bodyPr>
          <a:lstStyle/>
          <a:p>
            <a:pPr algn="ctr"/>
            <a:r>
              <a:rPr lang="en-US" sz="2200" dirty="0">
                <a:solidFill>
                  <a:srgbClr val="FF0000"/>
                </a:solidFill>
              </a:rPr>
              <a:t>4) </a:t>
            </a:r>
            <a:r>
              <a:rPr lang="en-US" sz="2200" u="sng" dirty="0">
                <a:solidFill>
                  <a:srgbClr val="FF0000"/>
                </a:solidFill>
              </a:rPr>
              <a:t>Narrow energy bands</a:t>
            </a:r>
            <a:endParaRPr lang="en-US" sz="2200" dirty="0"/>
          </a:p>
          <a:p>
            <a:pPr marL="285750" indent="-285750" algn="ctr">
              <a:buFont typeface="Arial"/>
              <a:buChar char="•"/>
            </a:pPr>
            <a:r>
              <a:rPr lang="en-US" dirty="0"/>
              <a:t>Doppler spectroscopy</a:t>
            </a:r>
          </a:p>
          <a:p>
            <a:pPr marL="285750" indent="-285750" algn="ctr">
              <a:buFont typeface="Arial"/>
              <a:buChar char="•"/>
            </a:pPr>
            <a:r>
              <a:rPr lang="en-US" dirty="0"/>
              <a:t>High-resolution spectrometers</a:t>
            </a:r>
          </a:p>
          <a:p>
            <a:pPr marL="285750" indent="-285750" algn="ctr">
              <a:buFont typeface="Arial"/>
              <a:buChar char="•"/>
            </a:pPr>
            <a:r>
              <a:rPr lang="en-US" dirty="0"/>
              <a:t>E/</a:t>
            </a:r>
            <a:r>
              <a:rPr lang="en-US" dirty="0">
                <a:latin typeface="Symbol" charset="2"/>
                <a:cs typeface="Symbol" charset="2"/>
              </a:rPr>
              <a:t>D</a:t>
            </a:r>
            <a:r>
              <a:rPr lang="en-US" dirty="0"/>
              <a:t>E~5000-200000</a:t>
            </a:r>
          </a:p>
          <a:p>
            <a:pPr marL="285750" indent="-285750" algn="ctr">
              <a:buFont typeface="Arial"/>
              <a:buChar char="•"/>
            </a:pPr>
            <a:r>
              <a:rPr lang="en-US" dirty="0"/>
              <a:t>Probes </a:t>
            </a:r>
            <a:r>
              <a:rPr lang="en-US" u="sng" dirty="0"/>
              <a:t>mainly</a:t>
            </a:r>
            <a:r>
              <a:rPr lang="en-US" dirty="0"/>
              <a:t> the ion-channel</a:t>
            </a:r>
          </a:p>
          <a:p>
            <a:pPr marL="285750" indent="-285750" algn="ctr">
              <a:buFont typeface="Arial"/>
              <a:buChar char="•"/>
            </a:pPr>
            <a:r>
              <a:rPr lang="en-US" dirty="0"/>
              <a:t>T</a:t>
            </a:r>
            <a:r>
              <a:rPr lang="en-US" baseline="-25000" dirty="0"/>
              <a:t>i</a:t>
            </a:r>
            <a:r>
              <a:rPr lang="en-US" dirty="0"/>
              <a:t>, </a:t>
            </a:r>
            <a:r>
              <a:rPr lang="en-US" dirty="0" err="1"/>
              <a:t>V</a:t>
            </a:r>
            <a:r>
              <a:rPr lang="en-US" baseline="-25000" dirty="0" err="1">
                <a:latin typeface="Symbol" charset="2"/>
                <a:cs typeface="Symbol" charset="2"/>
              </a:rPr>
              <a:t>f</a:t>
            </a:r>
            <a:r>
              <a:rPr lang="en-US" baseline="-25000" dirty="0" err="1"/>
              <a:t>,</a:t>
            </a:r>
            <a:r>
              <a:rPr lang="en-US" baseline="-25000" dirty="0" err="1">
                <a:latin typeface="Symbol" charset="2"/>
                <a:cs typeface="Symbol" charset="2"/>
              </a:rPr>
              <a:t>q</a:t>
            </a:r>
            <a:r>
              <a:rPr lang="en-US" dirty="0">
                <a:latin typeface="+mn-lt"/>
                <a:cs typeface="Symbol" charset="2"/>
              </a:rPr>
              <a:t>, </a:t>
            </a:r>
            <a:r>
              <a:rPr lang="en-US" dirty="0" err="1">
                <a:latin typeface="+mn-lt"/>
                <a:cs typeface="Symbol" charset="2"/>
              </a:rPr>
              <a:t>n</a:t>
            </a:r>
            <a:r>
              <a:rPr lang="en-US" baseline="-25000" dirty="0" err="1">
                <a:latin typeface="+mn-lt"/>
                <a:cs typeface="Symbol" charset="2"/>
              </a:rPr>
              <a:t>Z</a:t>
            </a:r>
            <a:r>
              <a:rPr lang="en-US" dirty="0">
                <a:latin typeface="+mn-lt"/>
                <a:cs typeface="Symbol" charset="2"/>
              </a:rPr>
              <a:t>… </a:t>
            </a:r>
            <a:r>
              <a:rPr lang="en-US" dirty="0" err="1">
                <a:latin typeface="+mn-lt"/>
                <a:cs typeface="Symbol" charset="2"/>
              </a:rPr>
              <a:t>T</a:t>
            </a:r>
            <a:r>
              <a:rPr lang="en-US" baseline="-25000" dirty="0" err="1">
                <a:latin typeface="+mn-lt"/>
                <a:cs typeface="Symbol" charset="2"/>
              </a:rPr>
              <a:t>e</a:t>
            </a:r>
            <a:r>
              <a:rPr lang="en-US" dirty="0">
                <a:latin typeface="+mn-lt"/>
                <a:cs typeface="Symbol" charset="2"/>
              </a:rPr>
              <a:t> (line-ratios)</a:t>
            </a:r>
            <a:endParaRPr lang="en-US" baseline="-25000" dirty="0">
              <a:latin typeface="+mn-lt"/>
              <a:cs typeface="Symbol" charset="2"/>
            </a:endParaRPr>
          </a:p>
        </p:txBody>
      </p:sp>
      <p:pic>
        <p:nvPicPr>
          <p:cNvPr id="9" name="Picture 4">
            <a:extLst>
              <a:ext uri="{FF2B5EF4-FFF2-40B4-BE49-F238E27FC236}">
                <a16:creationId xmlns:a16="http://schemas.microsoft.com/office/drawing/2014/main" id="{B632E412-F3DB-7C48-82CC-288D57B7F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92460"/>
            <a:ext cx="4533573" cy="40652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646957B3-1CB3-FE46-9F6E-2538C6EA783C}"/>
              </a:ext>
            </a:extLst>
          </p:cNvPr>
          <p:cNvSpPr/>
          <p:nvPr/>
        </p:nvSpPr>
        <p:spPr>
          <a:xfrm>
            <a:off x="6033908" y="1434530"/>
            <a:ext cx="93143" cy="3042220"/>
          </a:xfrm>
          <a:prstGeom prst="rect">
            <a:avLst/>
          </a:prstGeom>
          <a:noFill/>
          <a:ln w="1905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5EE0615-6ED9-0D46-96E2-8C1F03E19BED}"/>
              </a:ext>
            </a:extLst>
          </p:cNvPr>
          <p:cNvSpPr/>
          <p:nvPr/>
        </p:nvSpPr>
        <p:spPr>
          <a:xfrm>
            <a:off x="6743373" y="1581150"/>
            <a:ext cx="813896" cy="2895600"/>
          </a:xfrm>
          <a:prstGeom prst="rect">
            <a:avLst/>
          </a:prstGeom>
          <a:noFill/>
          <a:ln w="1905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3F0722B-F904-8442-8354-5DCA6E73F5ED}"/>
              </a:ext>
            </a:extLst>
          </p:cNvPr>
          <p:cNvSpPr txBox="1"/>
          <p:nvPr/>
        </p:nvSpPr>
        <p:spPr>
          <a:xfrm>
            <a:off x="5410254" y="895350"/>
            <a:ext cx="1180719" cy="276999"/>
          </a:xfrm>
          <a:prstGeom prst="rect">
            <a:avLst/>
          </a:prstGeom>
          <a:noFill/>
        </p:spPr>
        <p:txBody>
          <a:bodyPr wrap="none" rtlCol="0">
            <a:spAutoFit/>
          </a:bodyPr>
          <a:lstStyle/>
          <a:p>
            <a:pPr algn="ctr"/>
            <a:r>
              <a:rPr lang="en-US" sz="1200" i="1" dirty="0"/>
              <a:t>Narrow bands</a:t>
            </a:r>
          </a:p>
        </p:txBody>
      </p:sp>
      <p:sp>
        <p:nvSpPr>
          <p:cNvPr id="13" name="TextBox 12">
            <a:extLst>
              <a:ext uri="{FF2B5EF4-FFF2-40B4-BE49-F238E27FC236}">
                <a16:creationId xmlns:a16="http://schemas.microsoft.com/office/drawing/2014/main" id="{6636DCC0-89D6-E249-9933-984AAE85F821}"/>
              </a:ext>
            </a:extLst>
          </p:cNvPr>
          <p:cNvSpPr txBox="1"/>
          <p:nvPr/>
        </p:nvSpPr>
        <p:spPr>
          <a:xfrm>
            <a:off x="6819573" y="1119485"/>
            <a:ext cx="654446" cy="461665"/>
          </a:xfrm>
          <a:prstGeom prst="rect">
            <a:avLst/>
          </a:prstGeom>
          <a:noFill/>
        </p:spPr>
        <p:txBody>
          <a:bodyPr wrap="none" rtlCol="0">
            <a:spAutoFit/>
          </a:bodyPr>
          <a:lstStyle/>
          <a:p>
            <a:pPr algn="ctr"/>
            <a:r>
              <a:rPr lang="en-US" sz="1200" i="1" dirty="0"/>
              <a:t>Wider</a:t>
            </a:r>
          </a:p>
          <a:p>
            <a:pPr algn="ctr"/>
            <a:r>
              <a:rPr lang="en-US" sz="1200" i="1" dirty="0"/>
              <a:t>band</a:t>
            </a:r>
          </a:p>
        </p:txBody>
      </p:sp>
      <p:sp>
        <p:nvSpPr>
          <p:cNvPr id="14" name="Rectangle 13">
            <a:extLst>
              <a:ext uri="{FF2B5EF4-FFF2-40B4-BE49-F238E27FC236}">
                <a16:creationId xmlns:a16="http://schemas.microsoft.com/office/drawing/2014/main" id="{279CBEBF-F2CF-C14D-B486-CFCC974E6206}"/>
              </a:ext>
            </a:extLst>
          </p:cNvPr>
          <p:cNvSpPr/>
          <p:nvPr/>
        </p:nvSpPr>
        <p:spPr>
          <a:xfrm>
            <a:off x="6165166" y="1434530"/>
            <a:ext cx="77996" cy="3042220"/>
          </a:xfrm>
          <a:prstGeom prst="rect">
            <a:avLst/>
          </a:prstGeom>
          <a:noFill/>
          <a:ln w="1905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8CE148-6DB4-E242-8ED7-517C154BD9C9}"/>
              </a:ext>
            </a:extLst>
          </p:cNvPr>
          <p:cNvSpPr/>
          <p:nvPr/>
        </p:nvSpPr>
        <p:spPr>
          <a:xfrm>
            <a:off x="6502059" y="1434530"/>
            <a:ext cx="101600" cy="3042220"/>
          </a:xfrm>
          <a:prstGeom prst="rect">
            <a:avLst/>
          </a:prstGeom>
          <a:noFill/>
          <a:ln w="1905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2E8A7AA5-1FFB-C240-8139-75A9C2BD829B}"/>
              </a:ext>
            </a:extLst>
          </p:cNvPr>
          <p:cNvCxnSpPr>
            <a:cxnSpLocks/>
          </p:cNvCxnSpPr>
          <p:nvPr/>
        </p:nvCxnSpPr>
        <p:spPr>
          <a:xfrm>
            <a:off x="6033909" y="1144235"/>
            <a:ext cx="42877" cy="281340"/>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6D64938-BD87-2544-A15B-B1C6423482DD}"/>
              </a:ext>
            </a:extLst>
          </p:cNvPr>
          <p:cNvCxnSpPr>
            <a:cxnSpLocks/>
          </p:cNvCxnSpPr>
          <p:nvPr/>
        </p:nvCxnSpPr>
        <p:spPr>
          <a:xfrm>
            <a:off x="6199970" y="1143476"/>
            <a:ext cx="4194" cy="282099"/>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E5F28B4-4F0A-EA43-9E1E-7D825F9895FD}"/>
              </a:ext>
            </a:extLst>
          </p:cNvPr>
          <p:cNvCxnSpPr>
            <a:cxnSpLocks/>
          </p:cNvCxnSpPr>
          <p:nvPr/>
        </p:nvCxnSpPr>
        <p:spPr>
          <a:xfrm>
            <a:off x="6459930" y="1123950"/>
            <a:ext cx="84820" cy="249522"/>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36088E7-4991-214B-978E-EFE97AAAB290}"/>
              </a:ext>
            </a:extLst>
          </p:cNvPr>
          <p:cNvSpPr txBox="1"/>
          <p:nvPr/>
        </p:nvSpPr>
        <p:spPr>
          <a:xfrm>
            <a:off x="8078996" y="3714750"/>
            <a:ext cx="1065004" cy="954107"/>
          </a:xfrm>
          <a:prstGeom prst="rect">
            <a:avLst/>
          </a:prstGeom>
          <a:noFill/>
        </p:spPr>
        <p:txBody>
          <a:bodyPr wrap="square" rtlCol="0">
            <a:spAutoFit/>
          </a:bodyPr>
          <a:lstStyle/>
          <a:p>
            <a:pPr algn="ctr"/>
            <a:r>
              <a:rPr lang="en-US" sz="1400" dirty="0"/>
              <a:t>Spatially resolved x-ray spectra from ITER</a:t>
            </a:r>
          </a:p>
        </p:txBody>
      </p:sp>
      <p:sp>
        <p:nvSpPr>
          <p:cNvPr id="2" name="TextBox 1">
            <a:extLst>
              <a:ext uri="{FF2B5EF4-FFF2-40B4-BE49-F238E27FC236}">
                <a16:creationId xmlns:a16="http://schemas.microsoft.com/office/drawing/2014/main" id="{489C1971-ADBE-02AE-6341-CC87D1ED3A9F}"/>
              </a:ext>
            </a:extLst>
          </p:cNvPr>
          <p:cNvSpPr txBox="1"/>
          <p:nvPr/>
        </p:nvSpPr>
        <p:spPr>
          <a:xfrm>
            <a:off x="-4018" y="742950"/>
            <a:ext cx="3499676" cy="2092881"/>
          </a:xfrm>
          <a:prstGeom prst="rect">
            <a:avLst/>
          </a:prstGeom>
          <a:noFill/>
        </p:spPr>
        <p:txBody>
          <a:bodyPr wrap="none" rtlCol="0">
            <a:spAutoFit/>
          </a:bodyPr>
          <a:lstStyle/>
          <a:p>
            <a:pPr algn="ctr"/>
            <a:r>
              <a:rPr lang="en-US" sz="2200" dirty="0">
                <a:solidFill>
                  <a:schemeClr val="bg1">
                    <a:lumMod val="95000"/>
                  </a:schemeClr>
                </a:solidFill>
              </a:rPr>
              <a:t>3) </a:t>
            </a:r>
            <a:r>
              <a:rPr lang="en-US" sz="2200" u="sng" dirty="0">
                <a:solidFill>
                  <a:schemeClr val="bg1">
                    <a:lumMod val="95000"/>
                  </a:schemeClr>
                </a:solidFill>
              </a:rPr>
              <a:t>Wider energy bands</a:t>
            </a:r>
            <a:endParaRPr lang="en-US" sz="2200" dirty="0">
              <a:solidFill>
                <a:schemeClr val="bg1">
                  <a:lumMod val="95000"/>
                </a:schemeClr>
              </a:solidFill>
            </a:endParaRPr>
          </a:p>
          <a:p>
            <a:pPr marL="285750" indent="-285750" algn="ctr">
              <a:buFont typeface="Arial"/>
              <a:buChar char="•"/>
            </a:pPr>
            <a:r>
              <a:rPr lang="en-US" dirty="0">
                <a:solidFill>
                  <a:schemeClr val="bg1">
                    <a:lumMod val="95000"/>
                  </a:schemeClr>
                </a:solidFill>
              </a:rPr>
              <a:t>Multi-energy spectroscopy</a:t>
            </a:r>
          </a:p>
          <a:p>
            <a:pPr marL="285750" indent="-285750" algn="ctr">
              <a:buFont typeface="Arial"/>
              <a:buChar char="•"/>
            </a:pPr>
            <a:r>
              <a:rPr lang="en-US" dirty="0">
                <a:solidFill>
                  <a:schemeClr val="bg1">
                    <a:lumMod val="95000"/>
                  </a:schemeClr>
                </a:solidFill>
              </a:rPr>
              <a:t>Low-resolution spectrometers</a:t>
            </a:r>
          </a:p>
          <a:p>
            <a:pPr marL="285750" indent="-285750" algn="ctr">
              <a:buFont typeface="Arial"/>
              <a:buChar char="•"/>
            </a:pPr>
            <a:r>
              <a:rPr lang="en-US" dirty="0">
                <a:solidFill>
                  <a:schemeClr val="bg1">
                    <a:lumMod val="95000"/>
                  </a:schemeClr>
                </a:solidFill>
              </a:rPr>
              <a:t>E/</a:t>
            </a:r>
            <a:r>
              <a:rPr lang="en-US" dirty="0">
                <a:solidFill>
                  <a:schemeClr val="bg1">
                    <a:lumMod val="95000"/>
                  </a:schemeClr>
                </a:solidFill>
                <a:latin typeface="Symbol" charset="2"/>
                <a:cs typeface="Symbol" charset="2"/>
              </a:rPr>
              <a:t>D</a:t>
            </a:r>
            <a:r>
              <a:rPr lang="en-US" dirty="0">
                <a:solidFill>
                  <a:schemeClr val="bg1">
                    <a:lumMod val="95000"/>
                  </a:schemeClr>
                </a:solidFill>
              </a:rPr>
              <a:t>E~10-50</a:t>
            </a:r>
          </a:p>
          <a:p>
            <a:pPr marL="285750" indent="-285750" algn="ctr">
              <a:buFont typeface="Arial"/>
              <a:buChar char="•"/>
            </a:pPr>
            <a:r>
              <a:rPr lang="en-US" dirty="0">
                <a:solidFill>
                  <a:schemeClr val="bg1">
                    <a:lumMod val="95000"/>
                  </a:schemeClr>
                </a:solidFill>
              </a:rPr>
              <a:t>Probes e</a:t>
            </a:r>
            <a:r>
              <a:rPr lang="en-US" baseline="30000" dirty="0">
                <a:solidFill>
                  <a:schemeClr val="bg1">
                    <a:lumMod val="95000"/>
                  </a:schemeClr>
                </a:solidFill>
              </a:rPr>
              <a:t>-</a:t>
            </a:r>
            <a:r>
              <a:rPr lang="en-US" dirty="0">
                <a:solidFill>
                  <a:schemeClr val="bg1">
                    <a:lumMod val="95000"/>
                  </a:schemeClr>
                </a:solidFill>
              </a:rPr>
              <a:t> and ion channels</a:t>
            </a:r>
          </a:p>
          <a:p>
            <a:pPr marL="285750" indent="-285750" algn="ctr">
              <a:buFont typeface="Arial"/>
              <a:buChar char="•"/>
            </a:pPr>
            <a:r>
              <a:rPr lang="en-US" dirty="0" err="1">
                <a:solidFill>
                  <a:schemeClr val="bg1">
                    <a:lumMod val="95000"/>
                  </a:schemeClr>
                </a:solidFill>
              </a:rPr>
              <a:t>T</a:t>
            </a:r>
            <a:r>
              <a:rPr lang="en-US" baseline="-25000" dirty="0" err="1">
                <a:solidFill>
                  <a:schemeClr val="bg1">
                    <a:lumMod val="95000"/>
                  </a:schemeClr>
                </a:solidFill>
              </a:rPr>
              <a:t>e</a:t>
            </a:r>
            <a:r>
              <a:rPr lang="en-US" dirty="0">
                <a:solidFill>
                  <a:schemeClr val="bg1">
                    <a:lumMod val="95000"/>
                  </a:schemeClr>
                </a:solidFill>
                <a:cs typeface="Symbol" charset="2"/>
              </a:rPr>
              <a:t>, </a:t>
            </a:r>
            <a:r>
              <a:rPr lang="en-US" dirty="0" err="1">
                <a:solidFill>
                  <a:schemeClr val="bg1">
                    <a:lumMod val="95000"/>
                  </a:schemeClr>
                </a:solidFill>
                <a:cs typeface="Symbol" charset="2"/>
              </a:rPr>
              <a:t>n</a:t>
            </a:r>
            <a:r>
              <a:rPr lang="en-US" baseline="-25000" dirty="0" err="1">
                <a:solidFill>
                  <a:schemeClr val="bg1">
                    <a:lumMod val="95000"/>
                  </a:schemeClr>
                </a:solidFill>
                <a:cs typeface="Symbol" charset="2"/>
              </a:rPr>
              <a:t>Z</a:t>
            </a:r>
            <a:r>
              <a:rPr lang="en-US" dirty="0">
                <a:solidFill>
                  <a:schemeClr val="bg1">
                    <a:lumMod val="95000"/>
                  </a:schemeClr>
                </a:solidFill>
                <a:cs typeface="Symbol" charset="2"/>
              </a:rPr>
              <a:t>, </a:t>
            </a:r>
            <a:r>
              <a:rPr lang="en-US" dirty="0" err="1">
                <a:solidFill>
                  <a:schemeClr val="bg1">
                    <a:lumMod val="95000"/>
                  </a:schemeClr>
                </a:solidFill>
                <a:latin typeface="Symbol" charset="2"/>
                <a:cs typeface="Symbol" charset="2"/>
              </a:rPr>
              <a:t>D</a:t>
            </a:r>
            <a:r>
              <a:rPr lang="en-US" dirty="0" err="1">
                <a:solidFill>
                  <a:schemeClr val="bg1">
                    <a:lumMod val="95000"/>
                  </a:schemeClr>
                </a:solidFill>
              </a:rPr>
              <a:t>Z</a:t>
            </a:r>
            <a:r>
              <a:rPr lang="en-US" baseline="-25000" dirty="0" err="1">
                <a:solidFill>
                  <a:schemeClr val="bg1">
                    <a:lumMod val="95000"/>
                  </a:schemeClr>
                </a:solidFill>
              </a:rPr>
              <a:t>eff</a:t>
            </a:r>
            <a:r>
              <a:rPr lang="en-US" dirty="0">
                <a:solidFill>
                  <a:schemeClr val="bg1">
                    <a:lumMod val="95000"/>
                  </a:schemeClr>
                </a:solidFill>
              </a:rPr>
              <a:t>, Z</a:t>
            </a:r>
            <a:r>
              <a:rPr lang="en-US" baseline="-25000" dirty="0">
                <a:solidFill>
                  <a:schemeClr val="bg1">
                    <a:lumMod val="95000"/>
                  </a:schemeClr>
                </a:solidFill>
              </a:rPr>
              <a:t>eff</a:t>
            </a:r>
            <a:endParaRPr lang="en-US" dirty="0">
              <a:solidFill>
                <a:schemeClr val="bg1">
                  <a:lumMod val="95000"/>
                </a:schemeClr>
              </a:solidFill>
            </a:endParaRPr>
          </a:p>
          <a:p>
            <a:pPr marL="285750" indent="-285750" algn="ctr">
              <a:buFont typeface="Arial"/>
              <a:buChar char="•"/>
            </a:pPr>
            <a:r>
              <a:rPr lang="en-US" dirty="0">
                <a:solidFill>
                  <a:schemeClr val="bg1">
                    <a:lumMod val="95000"/>
                  </a:schemeClr>
                </a:solidFill>
              </a:rPr>
              <a:t> </a:t>
            </a:r>
            <a:r>
              <a:rPr lang="en-US" dirty="0" err="1">
                <a:solidFill>
                  <a:schemeClr val="bg1">
                    <a:lumMod val="95000"/>
                  </a:schemeClr>
                </a:solidFill>
                <a:cs typeface="Symbol" charset="2"/>
              </a:rPr>
              <a:t>n</a:t>
            </a:r>
            <a:r>
              <a:rPr lang="en-US" baseline="-25000" dirty="0" err="1">
                <a:solidFill>
                  <a:schemeClr val="bg1">
                    <a:lumMod val="95000"/>
                  </a:schemeClr>
                </a:solidFill>
                <a:cs typeface="Symbol" charset="2"/>
              </a:rPr>
              <a:t>e,fast</a:t>
            </a:r>
            <a:r>
              <a:rPr lang="en-US" dirty="0">
                <a:solidFill>
                  <a:schemeClr val="bg1">
                    <a:lumMod val="95000"/>
                  </a:schemeClr>
                </a:solidFill>
                <a:cs typeface="Symbol" charset="2"/>
              </a:rPr>
              <a:t> (e.g. LHCD, runaways)</a:t>
            </a:r>
            <a:endParaRPr lang="en-US" baseline="-25000" dirty="0">
              <a:solidFill>
                <a:schemeClr val="bg1">
                  <a:lumMod val="95000"/>
                </a:schemeClr>
              </a:solidFill>
              <a:cs typeface="Symbol" charset="2"/>
            </a:endParaRPr>
          </a:p>
        </p:txBody>
      </p:sp>
    </p:spTree>
    <p:extLst>
      <p:ext uri="{BB962C8B-B14F-4D97-AF65-F5344CB8AC3E}">
        <p14:creationId xmlns:p14="http://schemas.microsoft.com/office/powerpoint/2010/main" val="1035854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t>X-ray crystal imaging spectrometers revolutionized our field with </a:t>
            </a:r>
            <a:r>
              <a:rPr lang="en-US" sz="2800" dirty="0" err="1"/>
              <a:t>T</a:t>
            </a:r>
            <a:r>
              <a:rPr lang="en-US" sz="2800" baseline="-25000" dirty="0" err="1"/>
              <a:t>i</a:t>
            </a:r>
            <a:r>
              <a:rPr lang="en-US" sz="2800" dirty="0"/>
              <a:t> and </a:t>
            </a:r>
            <a:r>
              <a:rPr lang="en-US" sz="2800" dirty="0" err="1"/>
              <a:t>V</a:t>
            </a:r>
            <a:r>
              <a:rPr lang="en-US" sz="2800" baseline="-25000" dirty="0" err="1">
                <a:latin typeface="Symbol" charset="2"/>
                <a:cs typeface="Symbol" charset="2"/>
              </a:rPr>
              <a:t>f</a:t>
            </a:r>
            <a:r>
              <a:rPr lang="en-US" sz="2800" baseline="-25000" dirty="0" err="1"/>
              <a:t>,</a:t>
            </a:r>
            <a:r>
              <a:rPr lang="en-US" sz="2800" baseline="-25000" dirty="0" err="1">
                <a:latin typeface="Symbol" charset="2"/>
                <a:cs typeface="Symbol" charset="2"/>
              </a:rPr>
              <a:t>q</a:t>
            </a:r>
            <a:r>
              <a:rPr lang="en-US" sz="2800" dirty="0"/>
              <a:t> profile measurements </a:t>
            </a:r>
            <a:endParaRPr lang="en-US" altLang="en-US" sz="2800" b="1" dirty="0">
              <a:solidFill>
                <a:srgbClr val="00B050"/>
              </a:solidFill>
              <a:latin typeface="Arial" charset="0"/>
              <a:cs typeface="Arial" charset="0"/>
            </a:endParaRPr>
          </a:p>
        </p:txBody>
      </p:sp>
      <p:pic>
        <p:nvPicPr>
          <p:cNvPr id="2" name="Picture 1">
            <a:extLst>
              <a:ext uri="{FF2B5EF4-FFF2-40B4-BE49-F238E27FC236}">
                <a16:creationId xmlns:a16="http://schemas.microsoft.com/office/drawing/2014/main" id="{097928DA-90A5-1249-8FD1-B9C5E6B87D1C}"/>
              </a:ext>
            </a:extLst>
          </p:cNvPr>
          <p:cNvPicPr>
            <a:picLocks noChangeAspect="1"/>
          </p:cNvPicPr>
          <p:nvPr/>
        </p:nvPicPr>
        <p:blipFill>
          <a:blip r:embed="rId2"/>
          <a:stretch>
            <a:fillRect/>
          </a:stretch>
        </p:blipFill>
        <p:spPr>
          <a:xfrm>
            <a:off x="76200" y="814542"/>
            <a:ext cx="7010400" cy="4043208"/>
          </a:xfrm>
          <a:prstGeom prst="rect">
            <a:avLst/>
          </a:prstGeom>
        </p:spPr>
      </p:pic>
      <p:sp>
        <p:nvSpPr>
          <p:cNvPr id="11" name="TextBox 23">
            <a:extLst>
              <a:ext uri="{FF2B5EF4-FFF2-40B4-BE49-F238E27FC236}">
                <a16:creationId xmlns:a16="http://schemas.microsoft.com/office/drawing/2014/main" id="{374E611D-1850-AD47-8B10-66EF72A948B7}"/>
              </a:ext>
            </a:extLst>
          </p:cNvPr>
          <p:cNvSpPr txBox="1">
            <a:spLocks noChangeArrowheads="1"/>
          </p:cNvSpPr>
          <p:nvPr/>
        </p:nvSpPr>
        <p:spPr bwMode="auto">
          <a:xfrm>
            <a:off x="7239000" y="1073761"/>
            <a:ext cx="1828800" cy="3483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6661" tIns="48331" rIns="96661" bIns="48331">
            <a:spAutoFit/>
          </a:bodyPr>
          <a:lstStyle>
            <a:lvl1pPr>
              <a:defRPr sz="1300">
                <a:solidFill>
                  <a:schemeClr val="tx1"/>
                </a:solidFill>
                <a:latin typeface="Helvetica" charset="0"/>
                <a:ea typeface="ヒラギノ角ゴ Pro W3" charset="0"/>
                <a:cs typeface="ヒラギノ角ゴ Pro W3" charset="0"/>
              </a:defRPr>
            </a:lvl1pPr>
            <a:lvl2pPr marL="742950" indent="-285750">
              <a:defRPr sz="1300">
                <a:solidFill>
                  <a:schemeClr val="tx1"/>
                </a:solidFill>
                <a:latin typeface="Helvetica" charset="0"/>
                <a:ea typeface="ヒラギノ角ゴ Pro W3" charset="0"/>
              </a:defRPr>
            </a:lvl2pPr>
            <a:lvl3pPr marL="1143000" indent="-228600">
              <a:defRPr sz="1300">
                <a:solidFill>
                  <a:schemeClr val="tx1"/>
                </a:solidFill>
                <a:latin typeface="Helvetica" charset="0"/>
                <a:ea typeface="ヒラギノ角ゴ Pro W3" charset="0"/>
              </a:defRPr>
            </a:lvl3pPr>
            <a:lvl4pPr marL="1600200" indent="-228600">
              <a:defRPr sz="1300">
                <a:solidFill>
                  <a:schemeClr val="tx1"/>
                </a:solidFill>
                <a:latin typeface="Helvetica" charset="0"/>
                <a:ea typeface="ヒラギノ角ゴ Pro W3" charset="0"/>
              </a:defRPr>
            </a:lvl4pPr>
            <a:lvl5pPr marL="2057400" indent="-228600">
              <a:defRPr sz="1300">
                <a:solidFill>
                  <a:schemeClr val="tx1"/>
                </a:solidFill>
                <a:latin typeface="Helvetica" charset="0"/>
                <a:ea typeface="ヒラギノ角ゴ Pro W3" charset="0"/>
              </a:defRPr>
            </a:lvl5pPr>
            <a:lvl6pPr marL="2514600" indent="-228600" eaLnBrk="0" fontAlgn="base" hangingPunct="0">
              <a:spcBef>
                <a:spcPct val="0"/>
              </a:spcBef>
              <a:spcAft>
                <a:spcPct val="0"/>
              </a:spcAft>
              <a:defRPr sz="1300">
                <a:solidFill>
                  <a:schemeClr val="tx1"/>
                </a:solidFill>
                <a:latin typeface="Helvetica" charset="0"/>
                <a:ea typeface="ヒラギノ角ゴ Pro W3" charset="0"/>
              </a:defRPr>
            </a:lvl6pPr>
            <a:lvl7pPr marL="2971800" indent="-228600" eaLnBrk="0" fontAlgn="base" hangingPunct="0">
              <a:spcBef>
                <a:spcPct val="0"/>
              </a:spcBef>
              <a:spcAft>
                <a:spcPct val="0"/>
              </a:spcAft>
              <a:defRPr sz="1300">
                <a:solidFill>
                  <a:schemeClr val="tx1"/>
                </a:solidFill>
                <a:latin typeface="Helvetica" charset="0"/>
                <a:ea typeface="ヒラギノ角ゴ Pro W3" charset="0"/>
              </a:defRPr>
            </a:lvl7pPr>
            <a:lvl8pPr marL="3429000" indent="-228600" eaLnBrk="0" fontAlgn="base" hangingPunct="0">
              <a:spcBef>
                <a:spcPct val="0"/>
              </a:spcBef>
              <a:spcAft>
                <a:spcPct val="0"/>
              </a:spcAft>
              <a:defRPr sz="1300">
                <a:solidFill>
                  <a:schemeClr val="tx1"/>
                </a:solidFill>
                <a:latin typeface="Helvetica" charset="0"/>
                <a:ea typeface="ヒラギノ角ゴ Pro W3" charset="0"/>
              </a:defRPr>
            </a:lvl8pPr>
            <a:lvl9pPr marL="3886200" indent="-228600" eaLnBrk="0" fontAlgn="base" hangingPunct="0">
              <a:spcBef>
                <a:spcPct val="0"/>
              </a:spcBef>
              <a:spcAft>
                <a:spcPct val="0"/>
              </a:spcAft>
              <a:defRPr sz="1300">
                <a:solidFill>
                  <a:schemeClr val="tx1"/>
                </a:solidFill>
                <a:latin typeface="Helvetica" charset="0"/>
                <a:ea typeface="ヒラギノ角ゴ Pro W3" charset="0"/>
              </a:defRPr>
            </a:lvl9pPr>
          </a:lstStyle>
          <a:p>
            <a:pPr algn="ctr"/>
            <a:r>
              <a:rPr lang="en-US" sz="2000" dirty="0">
                <a:latin typeface="+mn-lt"/>
              </a:rPr>
              <a:t>Similar systems have been installed in NSTX, KSTAR, EAST, LHD, W7 and in the future, NSTX-U, WEST, JT60SA &amp; ITER </a:t>
            </a:r>
          </a:p>
        </p:txBody>
      </p:sp>
    </p:spTree>
    <p:extLst>
      <p:ext uri="{BB962C8B-B14F-4D97-AF65-F5344CB8AC3E}">
        <p14:creationId xmlns:p14="http://schemas.microsoft.com/office/powerpoint/2010/main" val="1842230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t>Crystals help achieving high-spectral response (E/</a:t>
            </a:r>
            <a:r>
              <a:rPr lang="en-US" sz="2800" dirty="0">
                <a:latin typeface="Symbol" charset="2"/>
                <a:cs typeface="Symbol" charset="2"/>
              </a:rPr>
              <a:t>D</a:t>
            </a:r>
            <a:r>
              <a:rPr lang="en-US" sz="2800" dirty="0"/>
              <a:t>E&gt;10</a:t>
            </a:r>
            <a:r>
              <a:rPr lang="en-US" sz="2800" baseline="30000" dirty="0"/>
              <a:t>4</a:t>
            </a:r>
            <a:r>
              <a:rPr lang="en-US" sz="2800" dirty="0"/>
              <a:t>) for high-resolution </a:t>
            </a:r>
            <a:r>
              <a:rPr lang="en-US" sz="2800" dirty="0" err="1">
                <a:cs typeface="Times" charset="0"/>
              </a:rPr>
              <a:t>T</a:t>
            </a:r>
            <a:r>
              <a:rPr lang="en-US" sz="2800" baseline="-25000" dirty="0" err="1">
                <a:cs typeface="Times" charset="0"/>
              </a:rPr>
              <a:t>e</a:t>
            </a:r>
            <a:r>
              <a:rPr lang="en-US" sz="2800" dirty="0" err="1">
                <a:cs typeface="Times" charset="0"/>
              </a:rPr>
              <a:t>,</a:t>
            </a:r>
            <a:r>
              <a:rPr lang="en-US" sz="2800" baseline="-25000" dirty="0" err="1">
                <a:cs typeface="Times" charset="0"/>
              </a:rPr>
              <a:t>i</a:t>
            </a:r>
            <a:r>
              <a:rPr lang="en-US" sz="2800" dirty="0">
                <a:cs typeface="Times" charset="0"/>
              </a:rPr>
              <a:t> &amp; </a:t>
            </a:r>
            <a:r>
              <a:rPr lang="en-US" sz="2800" dirty="0" err="1">
                <a:cs typeface="Times" charset="0"/>
              </a:rPr>
              <a:t>v</a:t>
            </a:r>
            <a:r>
              <a:rPr lang="en-US" sz="2800" baseline="-25000" dirty="0" err="1">
                <a:latin typeface="Symbol" charset="0"/>
                <a:cs typeface="Times" charset="0"/>
              </a:rPr>
              <a:t>f</a:t>
            </a:r>
            <a:r>
              <a:rPr lang="en-US" sz="2800" baseline="-25000" dirty="0" err="1">
                <a:cs typeface="Times" charset="0"/>
              </a:rPr>
              <a:t>,</a:t>
            </a:r>
            <a:r>
              <a:rPr lang="en-US" sz="2800" baseline="-25000" dirty="0" err="1">
                <a:latin typeface="Symbol" charset="0"/>
                <a:cs typeface="Times" charset="0"/>
              </a:rPr>
              <a:t>q</a:t>
            </a:r>
            <a:r>
              <a:rPr lang="en-US" sz="2800" dirty="0">
                <a:cs typeface="Times" charset="0"/>
              </a:rPr>
              <a:t> measurements</a:t>
            </a:r>
            <a:endParaRPr lang="en-US" altLang="en-US" sz="2800" b="1" dirty="0">
              <a:solidFill>
                <a:srgbClr val="00B050"/>
              </a:solidFill>
              <a:latin typeface="Arial" charset="0"/>
              <a:cs typeface="Arial" charset="0"/>
            </a:endParaRPr>
          </a:p>
        </p:txBody>
      </p:sp>
      <p:pic>
        <p:nvPicPr>
          <p:cNvPr id="10" name="Picture 9">
            <a:extLst>
              <a:ext uri="{FF2B5EF4-FFF2-40B4-BE49-F238E27FC236}">
                <a16:creationId xmlns:a16="http://schemas.microsoft.com/office/drawing/2014/main" id="{545E9A36-5D83-3949-BA74-91E6E97C3463}"/>
              </a:ext>
            </a:extLst>
          </p:cNvPr>
          <p:cNvPicPr>
            <a:picLocks noChangeAspect="1"/>
          </p:cNvPicPr>
          <p:nvPr/>
        </p:nvPicPr>
        <p:blipFill>
          <a:blip r:embed="rId2"/>
          <a:srcRect/>
          <a:stretch>
            <a:fillRect/>
          </a:stretch>
        </p:blipFill>
        <p:spPr bwMode="auto">
          <a:xfrm>
            <a:off x="77787" y="819150"/>
            <a:ext cx="3149055" cy="2057400"/>
          </a:xfrm>
          <a:prstGeom prst="rect">
            <a:avLst/>
          </a:prstGeom>
          <a:noFill/>
          <a:ln w="9525">
            <a:noFill/>
            <a:miter lim="800000"/>
            <a:headEnd/>
            <a:tailEnd/>
          </a:ln>
        </p:spPr>
      </p:pic>
      <p:sp>
        <p:nvSpPr>
          <p:cNvPr id="11" name="TextBox 10">
            <a:extLst>
              <a:ext uri="{FF2B5EF4-FFF2-40B4-BE49-F238E27FC236}">
                <a16:creationId xmlns:a16="http://schemas.microsoft.com/office/drawing/2014/main" id="{5260422E-6A48-6543-B936-6AD38D3626EC}"/>
              </a:ext>
            </a:extLst>
          </p:cNvPr>
          <p:cNvSpPr txBox="1">
            <a:spLocks noChangeArrowheads="1"/>
          </p:cNvSpPr>
          <p:nvPr/>
        </p:nvSpPr>
        <p:spPr bwMode="auto">
          <a:xfrm>
            <a:off x="3327945" y="819150"/>
            <a:ext cx="5738268" cy="1200329"/>
          </a:xfrm>
          <a:prstGeom prst="rect">
            <a:avLst/>
          </a:prstGeom>
          <a:noFill/>
          <a:ln w="9525">
            <a:noFill/>
            <a:miter lim="800000"/>
            <a:headEnd/>
            <a:tailEnd/>
          </a:ln>
        </p:spPr>
        <p:txBody>
          <a:bodyPr wrap="square">
            <a:prstTxWarp prst="textNoShape">
              <a:avLst/>
            </a:prstTxWarp>
            <a:spAutoFit/>
          </a:bodyPr>
          <a:lstStyle/>
          <a:p>
            <a:pPr marL="457200" indent="-457200">
              <a:buFontTx/>
              <a:buAutoNum type="circleNumDbPlain"/>
            </a:pPr>
            <a:r>
              <a:rPr lang="en-US" kern="1200" dirty="0">
                <a:ea typeface="Arial" pitchFamily="1" charset="0"/>
                <a:cs typeface="Arial" pitchFamily="1" charset="0"/>
              </a:rPr>
              <a:t>Bragg diffraction:</a:t>
            </a:r>
          </a:p>
          <a:p>
            <a:pPr marL="457200" indent="-457200">
              <a:buFontTx/>
              <a:buAutoNum type="circleNumDbPlain"/>
            </a:pPr>
            <a:endParaRPr lang="en-US" dirty="0"/>
          </a:p>
          <a:p>
            <a:pPr marL="457200" indent="-457200">
              <a:buFontTx/>
              <a:buAutoNum type="circleNumDbPlain"/>
            </a:pPr>
            <a:r>
              <a:rPr lang="en-US" dirty="0"/>
              <a:t>Assuming a constant “d”, the observed relative wavelength shift (DS: Doppler shift) is given by</a:t>
            </a:r>
            <a:r>
              <a:rPr lang="en-US" dirty="0">
                <a:ea typeface="Arial" pitchFamily="1" charset="0"/>
                <a:cs typeface="Arial" pitchFamily="1" charset="0"/>
              </a:rPr>
              <a:t>:</a:t>
            </a:r>
            <a:r>
              <a:rPr lang="en-US" kern="1200" dirty="0">
                <a:ea typeface="Arial" pitchFamily="1" charset="0"/>
                <a:cs typeface="Arial" pitchFamily="1" charset="0"/>
              </a:rPr>
              <a:t> </a:t>
            </a:r>
          </a:p>
        </p:txBody>
      </p:sp>
      <p:pic>
        <p:nvPicPr>
          <p:cNvPr id="12" name="Picture 11" descr="Braggs_law">
            <a:extLst>
              <a:ext uri="{FF2B5EF4-FFF2-40B4-BE49-F238E27FC236}">
                <a16:creationId xmlns:a16="http://schemas.microsoft.com/office/drawing/2014/main" id="{23A0ED18-C941-1942-9650-803D250CD680}"/>
              </a:ext>
            </a:extLst>
          </p:cNvPr>
          <p:cNvPicPr>
            <a:picLocks noChangeAspect="1"/>
          </p:cNvPicPr>
          <p:nvPr/>
        </p:nvPicPr>
        <p:blipFill>
          <a:blip r:embed="rId3"/>
          <a:srcRect/>
          <a:stretch>
            <a:fillRect/>
          </a:stretch>
        </p:blipFill>
        <p:spPr bwMode="auto">
          <a:xfrm>
            <a:off x="6477000" y="819150"/>
            <a:ext cx="2225779" cy="301072"/>
          </a:xfrm>
          <a:prstGeom prst="rect">
            <a:avLst/>
          </a:prstGeom>
          <a:noFill/>
          <a:ln w="9525">
            <a:noFill/>
            <a:miter lim="800000"/>
            <a:headEnd/>
            <a:tailEnd/>
          </a:ln>
        </p:spPr>
      </p:pic>
      <p:sp>
        <p:nvSpPr>
          <p:cNvPr id="13" name="Right Arrow 12">
            <a:extLst>
              <a:ext uri="{FF2B5EF4-FFF2-40B4-BE49-F238E27FC236}">
                <a16:creationId xmlns:a16="http://schemas.microsoft.com/office/drawing/2014/main" id="{0427FB44-83A2-3B4F-846B-7911A85533F8}"/>
              </a:ext>
            </a:extLst>
          </p:cNvPr>
          <p:cNvSpPr/>
          <p:nvPr/>
        </p:nvSpPr>
        <p:spPr>
          <a:xfrm>
            <a:off x="3670821" y="2421213"/>
            <a:ext cx="457200" cy="301072"/>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1237AC3F-8BB9-C74A-AE2C-A69077418EA0}"/>
              </a:ext>
            </a:extLst>
          </p:cNvPr>
          <p:cNvSpPr/>
          <p:nvPr/>
        </p:nvSpPr>
        <p:spPr>
          <a:xfrm>
            <a:off x="5791200" y="899078"/>
            <a:ext cx="457200" cy="301072"/>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81B9C1F-E855-DC49-AA43-B95E7A4C96F7}"/>
              </a:ext>
            </a:extLst>
          </p:cNvPr>
          <p:cNvPicPr>
            <a:picLocks noChangeAspect="1"/>
          </p:cNvPicPr>
          <p:nvPr/>
        </p:nvPicPr>
        <p:blipFill>
          <a:blip r:embed="rId4"/>
          <a:stretch>
            <a:fillRect/>
          </a:stretch>
        </p:blipFill>
        <p:spPr>
          <a:xfrm>
            <a:off x="4724400" y="2114550"/>
            <a:ext cx="3429000" cy="712177"/>
          </a:xfrm>
          <a:prstGeom prst="rect">
            <a:avLst/>
          </a:prstGeom>
        </p:spPr>
      </p:pic>
      <p:sp>
        <p:nvSpPr>
          <p:cNvPr id="15" name="TextBox 14">
            <a:extLst>
              <a:ext uri="{FF2B5EF4-FFF2-40B4-BE49-F238E27FC236}">
                <a16:creationId xmlns:a16="http://schemas.microsoft.com/office/drawing/2014/main" id="{7484EFE7-AA51-D044-BC72-92740F9AB805}"/>
              </a:ext>
            </a:extLst>
          </p:cNvPr>
          <p:cNvSpPr txBox="1">
            <a:spLocks noChangeArrowheads="1"/>
          </p:cNvSpPr>
          <p:nvPr/>
        </p:nvSpPr>
        <p:spPr bwMode="auto">
          <a:xfrm>
            <a:off x="-1" y="3471267"/>
            <a:ext cx="8702779" cy="1538883"/>
          </a:xfrm>
          <a:prstGeom prst="rect">
            <a:avLst/>
          </a:prstGeom>
          <a:noFill/>
          <a:ln w="9525">
            <a:noFill/>
            <a:miter lim="800000"/>
            <a:headEnd/>
            <a:tailEnd/>
          </a:ln>
        </p:spPr>
        <p:txBody>
          <a:bodyPr wrap="square">
            <a:prstTxWarp prst="textNoShape">
              <a:avLst/>
            </a:prstTxWarp>
            <a:spAutoFit/>
          </a:bodyPr>
          <a:lstStyle/>
          <a:p>
            <a:pPr marL="457200" indent="-457200">
              <a:buFont typeface="+mj-ea"/>
              <a:buAutoNum type="circleNumDbPlain" startAt="3"/>
            </a:pPr>
            <a:r>
              <a:rPr lang="en-US" sz="2000" kern="1200" dirty="0">
                <a:ea typeface="Arial" pitchFamily="1" charset="0"/>
                <a:cs typeface="Arial" pitchFamily="1" charset="0"/>
              </a:rPr>
              <a:t>The value of </a:t>
            </a:r>
            <a:r>
              <a:rPr lang="en-US" sz="2000" kern="1200" dirty="0" err="1">
                <a:latin typeface="Symbol" charset="2"/>
                <a:ea typeface="Arial" pitchFamily="1" charset="0"/>
                <a:cs typeface="Symbol" charset="2"/>
              </a:rPr>
              <a:t>Dq</a:t>
            </a:r>
            <a:r>
              <a:rPr lang="en-US" sz="2000" kern="1200" baseline="-25000" dirty="0" err="1">
                <a:latin typeface="+mn-lt"/>
                <a:ea typeface="Arial" pitchFamily="1" charset="0"/>
                <a:cs typeface="Symbol" charset="2"/>
              </a:rPr>
              <a:t>max</a:t>
            </a:r>
            <a:r>
              <a:rPr lang="en-US" sz="2000" kern="1200" dirty="0">
                <a:ea typeface="Arial" pitchFamily="1" charset="0"/>
                <a:cs typeface="Arial" pitchFamily="1" charset="0"/>
              </a:rPr>
              <a:t> from Johann error (</a:t>
            </a:r>
            <a:r>
              <a:rPr lang="en-US" sz="2000" i="1" kern="1200" dirty="0">
                <a:ea typeface="Arial" pitchFamily="1" charset="0"/>
                <a:cs typeface="Arial" pitchFamily="1" charset="0"/>
              </a:rPr>
              <a:t>Je</a:t>
            </a:r>
            <a:r>
              <a:rPr lang="en-US" sz="2000" kern="1200" dirty="0">
                <a:ea typeface="Arial" pitchFamily="1" charset="0"/>
                <a:cs typeface="Arial" pitchFamily="1" charset="0"/>
              </a:rPr>
              <a:t>):</a:t>
            </a:r>
          </a:p>
          <a:p>
            <a:pPr marL="457200" indent="-457200">
              <a:buFont typeface="+mj-ea"/>
              <a:buAutoNum type="circleNumDbPlain" startAt="3"/>
            </a:pPr>
            <a:endParaRPr lang="en-US" sz="1200" dirty="0">
              <a:ea typeface="Arial" pitchFamily="1" charset="0"/>
              <a:cs typeface="Arial" pitchFamily="1" charset="0"/>
            </a:endParaRPr>
          </a:p>
          <a:p>
            <a:pPr marL="457200" indent="-457200">
              <a:buFont typeface="+mj-ea"/>
              <a:buAutoNum type="circleNumDbPlain" startAt="3"/>
            </a:pPr>
            <a:endParaRPr lang="en-US" sz="2000" kern="1200" dirty="0">
              <a:ea typeface="Arial" pitchFamily="1" charset="0"/>
              <a:cs typeface="Arial" pitchFamily="1" charset="0"/>
            </a:endParaRPr>
          </a:p>
          <a:p>
            <a:pPr marL="457200" indent="-457200">
              <a:buFont typeface="+mj-ea"/>
              <a:buAutoNum type="circleNumDbPlain" startAt="3"/>
            </a:pPr>
            <a:r>
              <a:rPr lang="en-US" sz="2000" kern="1200" dirty="0">
                <a:ea typeface="Arial" pitchFamily="1" charset="0"/>
                <a:cs typeface="Arial" pitchFamily="1" charset="0"/>
              </a:rPr>
              <a:t>Resolving power:</a:t>
            </a:r>
          </a:p>
          <a:p>
            <a:endParaRPr lang="en-US" sz="2000" dirty="0">
              <a:ea typeface="Arial" pitchFamily="1" charset="0"/>
              <a:cs typeface="Arial" pitchFamily="1" charset="0"/>
            </a:endParaRPr>
          </a:p>
        </p:txBody>
      </p:sp>
      <p:pic>
        <p:nvPicPr>
          <p:cNvPr id="17" name="Picture 16">
            <a:extLst>
              <a:ext uri="{FF2B5EF4-FFF2-40B4-BE49-F238E27FC236}">
                <a16:creationId xmlns:a16="http://schemas.microsoft.com/office/drawing/2014/main" id="{F7F4080B-C127-B145-8F0A-B1264F1565F4}"/>
              </a:ext>
            </a:extLst>
          </p:cNvPr>
          <p:cNvPicPr>
            <a:picLocks noChangeAspect="1"/>
          </p:cNvPicPr>
          <p:nvPr/>
        </p:nvPicPr>
        <p:blipFill>
          <a:blip r:embed="rId5"/>
          <a:stretch>
            <a:fillRect/>
          </a:stretch>
        </p:blipFill>
        <p:spPr>
          <a:xfrm>
            <a:off x="3245892" y="4134437"/>
            <a:ext cx="2044179" cy="673822"/>
          </a:xfrm>
          <a:prstGeom prst="rect">
            <a:avLst/>
          </a:prstGeom>
        </p:spPr>
      </p:pic>
      <p:pic>
        <p:nvPicPr>
          <p:cNvPr id="3" name="Picture 2">
            <a:extLst>
              <a:ext uri="{FF2B5EF4-FFF2-40B4-BE49-F238E27FC236}">
                <a16:creationId xmlns:a16="http://schemas.microsoft.com/office/drawing/2014/main" id="{18739AEC-EF14-694D-9725-8B6BE8D2F87C}"/>
              </a:ext>
            </a:extLst>
          </p:cNvPr>
          <p:cNvPicPr>
            <a:picLocks noChangeAspect="1"/>
          </p:cNvPicPr>
          <p:nvPr/>
        </p:nvPicPr>
        <p:blipFill>
          <a:blip r:embed="rId6"/>
          <a:stretch>
            <a:fillRect/>
          </a:stretch>
        </p:blipFill>
        <p:spPr>
          <a:xfrm>
            <a:off x="5645707" y="3505816"/>
            <a:ext cx="3035300" cy="364948"/>
          </a:xfrm>
          <a:prstGeom prst="rect">
            <a:avLst/>
          </a:prstGeom>
        </p:spPr>
      </p:pic>
      <p:sp>
        <p:nvSpPr>
          <p:cNvPr id="18" name="Right Arrow 17">
            <a:extLst>
              <a:ext uri="{FF2B5EF4-FFF2-40B4-BE49-F238E27FC236}">
                <a16:creationId xmlns:a16="http://schemas.microsoft.com/office/drawing/2014/main" id="{BEEA380F-BFFC-254B-A38D-F9B58EA8C9A4}"/>
              </a:ext>
            </a:extLst>
          </p:cNvPr>
          <p:cNvSpPr/>
          <p:nvPr/>
        </p:nvSpPr>
        <p:spPr>
          <a:xfrm>
            <a:off x="2667000" y="4320812"/>
            <a:ext cx="457200" cy="301072"/>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92000D-334D-2045-958F-111BC13D5FA1}"/>
              </a:ext>
            </a:extLst>
          </p:cNvPr>
          <p:cNvSpPr txBox="1"/>
          <p:nvPr/>
        </p:nvSpPr>
        <p:spPr>
          <a:xfrm>
            <a:off x="3241308" y="2893118"/>
            <a:ext cx="5750292" cy="369332"/>
          </a:xfrm>
          <a:prstGeom prst="rect">
            <a:avLst/>
          </a:prstGeom>
          <a:noFill/>
        </p:spPr>
        <p:txBody>
          <a:bodyPr wrap="none" rtlCol="0">
            <a:spAutoFit/>
          </a:bodyPr>
          <a:lstStyle/>
          <a:p>
            <a:r>
              <a:rPr lang="en-US" i="1" dirty="0">
                <a:solidFill>
                  <a:srgbClr val="FF0000"/>
                </a:solidFill>
              </a:rPr>
              <a:t>v</a:t>
            </a:r>
            <a:r>
              <a:rPr lang="en-US" dirty="0">
                <a:solidFill>
                  <a:srgbClr val="FF0000"/>
                </a:solidFill>
              </a:rPr>
              <a:t> is the relative velocity between the source &amp; detector</a:t>
            </a:r>
          </a:p>
        </p:txBody>
      </p:sp>
    </p:spTree>
    <p:extLst>
      <p:ext uri="{BB962C8B-B14F-4D97-AF65-F5344CB8AC3E}">
        <p14:creationId xmlns:p14="http://schemas.microsoft.com/office/powerpoint/2010/main" val="362819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3200" dirty="0">
                <a:latin typeface="Arial" charset="0"/>
                <a:cs typeface="Arial" charset="0"/>
              </a:rPr>
              <a:t>Focusing properties of spherical x-ray crystal</a:t>
            </a:r>
          </a:p>
        </p:txBody>
      </p:sp>
      <p:pic>
        <p:nvPicPr>
          <p:cNvPr id="17" name="Picture 16">
            <a:extLst>
              <a:ext uri="{FF2B5EF4-FFF2-40B4-BE49-F238E27FC236}">
                <a16:creationId xmlns:a16="http://schemas.microsoft.com/office/drawing/2014/main" id="{EB9219FC-29AE-AD40-A04B-686C77FEB4A3}"/>
              </a:ext>
            </a:extLst>
          </p:cNvPr>
          <p:cNvPicPr>
            <a:picLocks noChangeAspect="1"/>
          </p:cNvPicPr>
          <p:nvPr/>
        </p:nvPicPr>
        <p:blipFill rotWithShape="1">
          <a:blip r:embed="rId2"/>
          <a:srcRect l="16438" b="5983"/>
          <a:stretch/>
        </p:blipFill>
        <p:spPr>
          <a:xfrm>
            <a:off x="4042353" y="1504949"/>
            <a:ext cx="5025447" cy="3352801"/>
          </a:xfrm>
          <a:prstGeom prst="rect">
            <a:avLst/>
          </a:prstGeom>
        </p:spPr>
      </p:pic>
      <p:sp>
        <p:nvSpPr>
          <p:cNvPr id="2" name="TextBox 1">
            <a:extLst>
              <a:ext uri="{FF2B5EF4-FFF2-40B4-BE49-F238E27FC236}">
                <a16:creationId xmlns:a16="http://schemas.microsoft.com/office/drawing/2014/main" id="{1A6B8034-30E6-CC41-865C-A6C084FBBFE0}"/>
              </a:ext>
            </a:extLst>
          </p:cNvPr>
          <p:cNvSpPr txBox="1"/>
          <p:nvPr/>
        </p:nvSpPr>
        <p:spPr>
          <a:xfrm>
            <a:off x="6041350" y="2419350"/>
            <a:ext cx="1350050" cy="523220"/>
          </a:xfrm>
          <a:prstGeom prst="rect">
            <a:avLst/>
          </a:prstGeom>
          <a:noFill/>
        </p:spPr>
        <p:txBody>
          <a:bodyPr wrap="none" rtlCol="0">
            <a:spAutoFit/>
          </a:bodyPr>
          <a:lstStyle/>
          <a:p>
            <a:r>
              <a:rPr lang="en-US" sz="1400" dirty="0"/>
              <a:t>Rowland circle</a:t>
            </a:r>
          </a:p>
          <a:p>
            <a:r>
              <a:rPr lang="en-US" sz="1400" dirty="0"/>
              <a:t>(r=</a:t>
            </a:r>
            <a:r>
              <a:rPr lang="en-US" sz="1400" dirty="0" err="1"/>
              <a:t>R</a:t>
            </a:r>
            <a:r>
              <a:rPr lang="en-US" sz="1400" baseline="-25000" dirty="0" err="1"/>
              <a:t>c</a:t>
            </a:r>
            <a:r>
              <a:rPr lang="en-US" sz="1400" dirty="0"/>
              <a:t>/2)</a:t>
            </a:r>
          </a:p>
        </p:txBody>
      </p:sp>
      <p:pic>
        <p:nvPicPr>
          <p:cNvPr id="3" name="Picture 2">
            <a:extLst>
              <a:ext uri="{FF2B5EF4-FFF2-40B4-BE49-F238E27FC236}">
                <a16:creationId xmlns:a16="http://schemas.microsoft.com/office/drawing/2014/main" id="{DA1A8C11-C864-D04B-8A56-F21B631F241D}"/>
              </a:ext>
            </a:extLst>
          </p:cNvPr>
          <p:cNvPicPr>
            <a:picLocks noChangeAspect="1"/>
          </p:cNvPicPr>
          <p:nvPr/>
        </p:nvPicPr>
        <p:blipFill>
          <a:blip r:embed="rId3"/>
          <a:stretch>
            <a:fillRect/>
          </a:stretch>
        </p:blipFill>
        <p:spPr>
          <a:xfrm>
            <a:off x="0" y="755712"/>
            <a:ext cx="3505200" cy="4142510"/>
          </a:xfrm>
          <a:prstGeom prst="rect">
            <a:avLst/>
          </a:prstGeom>
        </p:spPr>
      </p:pic>
      <p:pic>
        <p:nvPicPr>
          <p:cNvPr id="4" name="Picture 3">
            <a:extLst>
              <a:ext uri="{FF2B5EF4-FFF2-40B4-BE49-F238E27FC236}">
                <a16:creationId xmlns:a16="http://schemas.microsoft.com/office/drawing/2014/main" id="{92E98164-981D-8448-8D3D-2C9DAD25A85F}"/>
              </a:ext>
            </a:extLst>
          </p:cNvPr>
          <p:cNvPicPr>
            <a:picLocks noChangeAspect="1"/>
          </p:cNvPicPr>
          <p:nvPr/>
        </p:nvPicPr>
        <p:blipFill>
          <a:blip r:embed="rId4"/>
          <a:stretch>
            <a:fillRect/>
          </a:stretch>
        </p:blipFill>
        <p:spPr>
          <a:xfrm>
            <a:off x="7327395" y="1229456"/>
            <a:ext cx="1664205" cy="365760"/>
          </a:xfrm>
          <a:prstGeom prst="rect">
            <a:avLst/>
          </a:prstGeom>
        </p:spPr>
      </p:pic>
      <p:pic>
        <p:nvPicPr>
          <p:cNvPr id="5" name="Picture 4">
            <a:extLst>
              <a:ext uri="{FF2B5EF4-FFF2-40B4-BE49-F238E27FC236}">
                <a16:creationId xmlns:a16="http://schemas.microsoft.com/office/drawing/2014/main" id="{5DFB8AA5-20C0-5C45-9F5E-B0D04D461C97}"/>
              </a:ext>
            </a:extLst>
          </p:cNvPr>
          <p:cNvPicPr>
            <a:picLocks noChangeAspect="1"/>
          </p:cNvPicPr>
          <p:nvPr/>
        </p:nvPicPr>
        <p:blipFill>
          <a:blip r:embed="rId5"/>
          <a:stretch>
            <a:fillRect/>
          </a:stretch>
        </p:blipFill>
        <p:spPr>
          <a:xfrm>
            <a:off x="6705600" y="1748790"/>
            <a:ext cx="2286000" cy="365760"/>
          </a:xfrm>
          <a:prstGeom prst="rect">
            <a:avLst/>
          </a:prstGeom>
        </p:spPr>
      </p:pic>
      <p:sp>
        <p:nvSpPr>
          <p:cNvPr id="6" name="TextBox 5">
            <a:extLst>
              <a:ext uri="{FF2B5EF4-FFF2-40B4-BE49-F238E27FC236}">
                <a16:creationId xmlns:a16="http://schemas.microsoft.com/office/drawing/2014/main" id="{9232286E-7052-7F42-B631-3B3446E6B5C9}"/>
              </a:ext>
            </a:extLst>
          </p:cNvPr>
          <p:cNvSpPr txBox="1"/>
          <p:nvPr/>
        </p:nvSpPr>
        <p:spPr>
          <a:xfrm>
            <a:off x="3771900" y="872454"/>
            <a:ext cx="1206499" cy="584775"/>
          </a:xfrm>
          <a:prstGeom prst="rect">
            <a:avLst/>
          </a:prstGeom>
          <a:noFill/>
        </p:spPr>
        <p:txBody>
          <a:bodyPr wrap="square" rtlCol="0">
            <a:spAutoFit/>
          </a:bodyPr>
          <a:lstStyle/>
          <a:p>
            <a:pPr algn="ctr"/>
            <a:r>
              <a:rPr lang="en-US" sz="1600" dirty="0"/>
              <a:t>Magnetic axis</a:t>
            </a:r>
          </a:p>
        </p:txBody>
      </p:sp>
      <p:cxnSp>
        <p:nvCxnSpPr>
          <p:cNvPr id="8" name="Straight Arrow Connector 7">
            <a:extLst>
              <a:ext uri="{FF2B5EF4-FFF2-40B4-BE49-F238E27FC236}">
                <a16:creationId xmlns:a16="http://schemas.microsoft.com/office/drawing/2014/main" id="{586233F7-7359-FF40-93A8-3623879F4EE5}"/>
              </a:ext>
            </a:extLst>
          </p:cNvPr>
          <p:cNvCxnSpPr/>
          <p:nvPr/>
        </p:nvCxnSpPr>
        <p:spPr>
          <a:xfrm>
            <a:off x="4419600" y="1504949"/>
            <a:ext cx="152400" cy="457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2CE2C43-A651-8C41-AEBF-81CB5B11E4D6}"/>
              </a:ext>
            </a:extLst>
          </p:cNvPr>
          <p:cNvSpPr/>
          <p:nvPr/>
        </p:nvSpPr>
        <p:spPr>
          <a:xfrm>
            <a:off x="6507824" y="3409950"/>
            <a:ext cx="226724"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0E6AAFB-D668-A445-9A25-94BC184E4339}"/>
              </a:ext>
            </a:extLst>
          </p:cNvPr>
          <p:cNvSpPr txBox="1"/>
          <p:nvPr/>
        </p:nvSpPr>
        <p:spPr>
          <a:xfrm>
            <a:off x="6480974" y="3345418"/>
            <a:ext cx="377026" cy="369332"/>
          </a:xfrm>
          <a:prstGeom prst="rect">
            <a:avLst/>
          </a:prstGeom>
          <a:noFill/>
        </p:spPr>
        <p:txBody>
          <a:bodyPr wrap="none" rtlCol="0">
            <a:spAutoFit/>
          </a:bodyPr>
          <a:lstStyle/>
          <a:p>
            <a:r>
              <a:rPr lang="en-US" dirty="0" err="1">
                <a:solidFill>
                  <a:srgbClr val="FF0000"/>
                </a:solidFill>
              </a:rPr>
              <a:t>f</a:t>
            </a:r>
            <a:r>
              <a:rPr lang="en-US" baseline="-25000" dirty="0" err="1">
                <a:solidFill>
                  <a:srgbClr val="FF0000"/>
                </a:solidFill>
              </a:rPr>
              <a:t>m</a:t>
            </a:r>
            <a:endParaRPr lang="en-US" baseline="-25000" dirty="0">
              <a:solidFill>
                <a:srgbClr val="FF0000"/>
              </a:solidFill>
            </a:endParaRPr>
          </a:p>
        </p:txBody>
      </p:sp>
      <p:sp>
        <p:nvSpPr>
          <p:cNvPr id="11" name="Rectangle 10">
            <a:extLst>
              <a:ext uri="{FF2B5EF4-FFF2-40B4-BE49-F238E27FC236}">
                <a16:creationId xmlns:a16="http://schemas.microsoft.com/office/drawing/2014/main" id="{73D164F7-07F3-4446-9353-1350AFE8A983}"/>
              </a:ext>
            </a:extLst>
          </p:cNvPr>
          <p:cNvSpPr/>
          <p:nvPr/>
        </p:nvSpPr>
        <p:spPr>
          <a:xfrm>
            <a:off x="4114800" y="3409950"/>
            <a:ext cx="260349"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1BFF49B-9107-C240-9462-68062339AA6A}"/>
              </a:ext>
            </a:extLst>
          </p:cNvPr>
          <p:cNvSpPr txBox="1"/>
          <p:nvPr/>
        </p:nvSpPr>
        <p:spPr>
          <a:xfrm>
            <a:off x="4082661" y="3345418"/>
            <a:ext cx="325730" cy="369332"/>
          </a:xfrm>
          <a:prstGeom prst="rect">
            <a:avLst/>
          </a:prstGeom>
          <a:noFill/>
        </p:spPr>
        <p:txBody>
          <a:bodyPr wrap="none" rtlCol="0">
            <a:spAutoFit/>
          </a:bodyPr>
          <a:lstStyle/>
          <a:p>
            <a:r>
              <a:rPr lang="en-US" dirty="0">
                <a:solidFill>
                  <a:srgbClr val="0000FF"/>
                </a:solidFill>
              </a:rPr>
              <a:t>f</a:t>
            </a:r>
            <a:r>
              <a:rPr lang="en-US" baseline="-25000" dirty="0">
                <a:solidFill>
                  <a:srgbClr val="0000FF"/>
                </a:solidFill>
              </a:rPr>
              <a:t>s</a:t>
            </a:r>
          </a:p>
        </p:txBody>
      </p:sp>
      <p:sp>
        <p:nvSpPr>
          <p:cNvPr id="12" name="TextBox 11">
            <a:extLst>
              <a:ext uri="{FF2B5EF4-FFF2-40B4-BE49-F238E27FC236}">
                <a16:creationId xmlns:a16="http://schemas.microsoft.com/office/drawing/2014/main" id="{C18C81F0-02E4-3545-8D21-04C612F3610F}"/>
              </a:ext>
            </a:extLst>
          </p:cNvPr>
          <p:cNvSpPr txBox="1"/>
          <p:nvPr/>
        </p:nvSpPr>
        <p:spPr>
          <a:xfrm>
            <a:off x="5441659" y="830818"/>
            <a:ext cx="3647217" cy="369332"/>
          </a:xfrm>
          <a:prstGeom prst="rect">
            <a:avLst/>
          </a:prstGeom>
          <a:noFill/>
        </p:spPr>
        <p:txBody>
          <a:bodyPr wrap="none" rtlCol="0">
            <a:spAutoFit/>
          </a:bodyPr>
          <a:lstStyle/>
          <a:p>
            <a:r>
              <a:rPr lang="en-US" dirty="0"/>
              <a:t>Typical distances from the crystal:</a:t>
            </a:r>
          </a:p>
        </p:txBody>
      </p:sp>
      <p:sp>
        <p:nvSpPr>
          <p:cNvPr id="13" name="TextBox 12">
            <a:extLst>
              <a:ext uri="{FF2B5EF4-FFF2-40B4-BE49-F238E27FC236}">
                <a16:creationId xmlns:a16="http://schemas.microsoft.com/office/drawing/2014/main" id="{6A403794-F68E-464F-AD24-A26705AAD0DB}"/>
              </a:ext>
            </a:extLst>
          </p:cNvPr>
          <p:cNvSpPr txBox="1"/>
          <p:nvPr/>
        </p:nvSpPr>
        <p:spPr>
          <a:xfrm>
            <a:off x="5590562" y="1295974"/>
            <a:ext cx="1343638" cy="276999"/>
          </a:xfrm>
          <a:prstGeom prst="rect">
            <a:avLst/>
          </a:prstGeom>
          <a:noFill/>
        </p:spPr>
        <p:txBody>
          <a:bodyPr wrap="none" rtlCol="0">
            <a:spAutoFit/>
          </a:bodyPr>
          <a:lstStyle/>
          <a:p>
            <a:r>
              <a:rPr lang="en-US" sz="1200" dirty="0"/>
              <a:t>Meridional focus:</a:t>
            </a:r>
          </a:p>
        </p:txBody>
      </p:sp>
      <p:sp>
        <p:nvSpPr>
          <p:cNvPr id="22" name="TextBox 21">
            <a:extLst>
              <a:ext uri="{FF2B5EF4-FFF2-40B4-BE49-F238E27FC236}">
                <a16:creationId xmlns:a16="http://schemas.microsoft.com/office/drawing/2014/main" id="{04CC8E11-70E6-A945-87F2-717E4FEC8CD4}"/>
              </a:ext>
            </a:extLst>
          </p:cNvPr>
          <p:cNvSpPr txBox="1"/>
          <p:nvPr/>
        </p:nvSpPr>
        <p:spPr>
          <a:xfrm>
            <a:off x="5209562" y="1809750"/>
            <a:ext cx="1149674" cy="276999"/>
          </a:xfrm>
          <a:prstGeom prst="rect">
            <a:avLst/>
          </a:prstGeom>
          <a:noFill/>
        </p:spPr>
        <p:txBody>
          <a:bodyPr wrap="none" rtlCol="0">
            <a:spAutoFit/>
          </a:bodyPr>
          <a:lstStyle/>
          <a:p>
            <a:r>
              <a:rPr lang="en-US" sz="1200" dirty="0"/>
              <a:t>Sagittal focus:</a:t>
            </a:r>
          </a:p>
        </p:txBody>
      </p:sp>
      <p:sp>
        <p:nvSpPr>
          <p:cNvPr id="14" name="Right Arrow 13">
            <a:extLst>
              <a:ext uri="{FF2B5EF4-FFF2-40B4-BE49-F238E27FC236}">
                <a16:creationId xmlns:a16="http://schemas.microsoft.com/office/drawing/2014/main" id="{85CDCED0-26C1-B942-9172-FF04C3F4CA40}"/>
              </a:ext>
            </a:extLst>
          </p:cNvPr>
          <p:cNvSpPr/>
          <p:nvPr/>
        </p:nvSpPr>
        <p:spPr>
          <a:xfrm>
            <a:off x="7002186" y="1342590"/>
            <a:ext cx="236814" cy="2245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D4F7207C-7AB4-5D48-BE54-4202710C4F68}"/>
              </a:ext>
            </a:extLst>
          </p:cNvPr>
          <p:cNvSpPr/>
          <p:nvPr/>
        </p:nvSpPr>
        <p:spPr>
          <a:xfrm>
            <a:off x="6392586" y="1820972"/>
            <a:ext cx="236814" cy="2245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809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t>Electron temperature </a:t>
            </a:r>
            <a:r>
              <a:rPr lang="en-US" sz="2800" dirty="0" err="1"/>
              <a:t>T</a:t>
            </a:r>
            <a:r>
              <a:rPr lang="en-US" sz="2800" baseline="-25000" dirty="0" err="1"/>
              <a:t>e</a:t>
            </a:r>
            <a:r>
              <a:rPr lang="en-US" sz="2800" dirty="0"/>
              <a:t>-profiles can also be obtained using line-ratios between resonance and satellite lines</a:t>
            </a:r>
            <a:endParaRPr lang="en-US" altLang="en-US" sz="2800" b="1" dirty="0">
              <a:solidFill>
                <a:srgbClr val="00B050"/>
              </a:solidFill>
              <a:latin typeface="Arial" charset="0"/>
              <a:cs typeface="Arial" charset="0"/>
            </a:endParaRPr>
          </a:p>
        </p:txBody>
      </p:sp>
      <p:sp>
        <p:nvSpPr>
          <p:cNvPr id="16" name="TextBox 8">
            <a:extLst>
              <a:ext uri="{FF2B5EF4-FFF2-40B4-BE49-F238E27FC236}">
                <a16:creationId xmlns:a16="http://schemas.microsoft.com/office/drawing/2014/main" id="{2D5B3BC2-E7B7-F440-A315-93212DA30F4A}"/>
              </a:ext>
            </a:extLst>
          </p:cNvPr>
          <p:cNvSpPr txBox="1">
            <a:spLocks noChangeArrowheads="1"/>
          </p:cNvSpPr>
          <p:nvPr/>
        </p:nvSpPr>
        <p:spPr bwMode="auto">
          <a:xfrm rot="16200000">
            <a:off x="7605185" y="2538166"/>
            <a:ext cx="264823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eaLnBrk="1" hangingPunct="1">
              <a:buFontTx/>
              <a:buNone/>
            </a:pPr>
            <a:r>
              <a:rPr lang="en-US" b="0" i="0" dirty="0">
                <a:solidFill>
                  <a:schemeClr val="tx1"/>
                </a:solidFill>
              </a:rPr>
              <a:t>(L. Delgado-Aparicio, un-published)</a:t>
            </a:r>
          </a:p>
        </p:txBody>
      </p:sp>
      <p:pic>
        <p:nvPicPr>
          <p:cNvPr id="19" name="Picture 15" descr="AIC_thesis_He-like_spectra_Te_v4.png">
            <a:extLst>
              <a:ext uri="{FF2B5EF4-FFF2-40B4-BE49-F238E27FC236}">
                <a16:creationId xmlns:a16="http://schemas.microsoft.com/office/drawing/2014/main" id="{45B839B8-EA3C-7343-8747-0DEE46F19F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817562"/>
            <a:ext cx="1947265" cy="4077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9" descr="AIC_thesis_He-like_spectra_Te_v3.png">
            <a:extLst>
              <a:ext uri="{FF2B5EF4-FFF2-40B4-BE49-F238E27FC236}">
                <a16:creationId xmlns:a16="http://schemas.microsoft.com/office/drawing/2014/main" id="{D45B7B62-ECA9-8E48-91C7-929F578221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817562"/>
            <a:ext cx="4706938" cy="324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a:extLst>
              <a:ext uri="{FF2B5EF4-FFF2-40B4-BE49-F238E27FC236}">
                <a16:creationId xmlns:a16="http://schemas.microsoft.com/office/drawing/2014/main" id="{302B24B4-7264-D049-8AB8-4000095AA356}"/>
              </a:ext>
            </a:extLst>
          </p:cNvPr>
          <p:cNvSpPr txBox="1"/>
          <p:nvPr/>
        </p:nvSpPr>
        <p:spPr>
          <a:xfrm>
            <a:off x="2226335" y="1579562"/>
            <a:ext cx="1185203" cy="646331"/>
          </a:xfrm>
          <a:prstGeom prst="rect">
            <a:avLst/>
          </a:prstGeom>
          <a:noFill/>
        </p:spPr>
        <p:txBody>
          <a:bodyPr wrap="none" rtlCol="0">
            <a:spAutoFit/>
          </a:bodyPr>
          <a:lstStyle/>
          <a:p>
            <a:pPr algn="ctr"/>
            <a:r>
              <a:rPr lang="en-US" dirty="0"/>
              <a:t>He-like </a:t>
            </a:r>
            <a:r>
              <a:rPr lang="en-US" dirty="0" err="1"/>
              <a:t>Ar</a:t>
            </a:r>
            <a:endParaRPr lang="en-US" dirty="0"/>
          </a:p>
          <a:p>
            <a:pPr algn="ctr"/>
            <a:r>
              <a:rPr lang="en-US" dirty="0"/>
              <a:t>spectra</a:t>
            </a:r>
          </a:p>
        </p:txBody>
      </p:sp>
      <p:sp>
        <p:nvSpPr>
          <p:cNvPr id="22" name="TextBox 11">
            <a:extLst>
              <a:ext uri="{FF2B5EF4-FFF2-40B4-BE49-F238E27FC236}">
                <a16:creationId xmlns:a16="http://schemas.microsoft.com/office/drawing/2014/main" id="{AD2CF32C-893E-1F45-A8A5-1177CD06F486}"/>
              </a:ext>
            </a:extLst>
          </p:cNvPr>
          <p:cNvSpPr txBox="1">
            <a:spLocks noChangeArrowheads="1"/>
          </p:cNvSpPr>
          <p:nvPr/>
        </p:nvSpPr>
        <p:spPr bwMode="auto">
          <a:xfrm>
            <a:off x="4854399" y="817562"/>
            <a:ext cx="1698801" cy="2585323"/>
          </a:xfrm>
          <a:prstGeom prst="rect">
            <a:avLst/>
          </a:prstGeom>
          <a:noFill/>
          <a:ln w="9525">
            <a:noFill/>
            <a:miter lim="800000"/>
            <a:headEnd/>
            <a:tailEnd/>
          </a:ln>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algn="ctr" eaLnBrk="1" hangingPunct="1">
              <a:buFontTx/>
              <a:buNone/>
            </a:pPr>
            <a:r>
              <a:rPr lang="en-US" sz="1800" b="0" i="0" dirty="0" err="1">
                <a:latin typeface="Arial" charset="0"/>
              </a:rPr>
              <a:t>Te</a:t>
            </a:r>
            <a:r>
              <a:rPr lang="en-US" sz="1800" b="0" i="0" dirty="0">
                <a:latin typeface="Arial" charset="0"/>
              </a:rPr>
              <a:t>-measurements based on the ratio of the resonance line-w and the </a:t>
            </a:r>
            <a:r>
              <a:rPr lang="en-US" sz="1800" b="0" i="0" dirty="0" err="1">
                <a:latin typeface="Arial" charset="0"/>
              </a:rPr>
              <a:t>dielectronic</a:t>
            </a:r>
            <a:r>
              <a:rPr lang="en-US" sz="1800" b="0" i="0" dirty="0">
                <a:latin typeface="Arial" charset="0"/>
              </a:rPr>
              <a:t> satellites </a:t>
            </a:r>
            <a:r>
              <a:rPr lang="ja-JP" altLang="en-US" sz="1800" b="0" i="0" dirty="0">
                <a:latin typeface="Arial" charset="0"/>
              </a:rPr>
              <a:t>“</a:t>
            </a:r>
            <a:r>
              <a:rPr lang="en-US" sz="1800" b="0" i="0" dirty="0">
                <a:latin typeface="Arial" charset="0"/>
              </a:rPr>
              <a:t>n=3</a:t>
            </a:r>
            <a:r>
              <a:rPr lang="ja-JP" altLang="en-US" sz="1800" b="0" i="0" dirty="0">
                <a:latin typeface="Arial" charset="0"/>
              </a:rPr>
              <a:t>”</a:t>
            </a:r>
            <a:r>
              <a:rPr lang="en-US" sz="1800" b="0" i="0" dirty="0">
                <a:latin typeface="Arial" charset="0"/>
              </a:rPr>
              <a:t> and </a:t>
            </a:r>
            <a:r>
              <a:rPr lang="ja-JP" altLang="en-US" sz="1800" b="0" i="0" dirty="0">
                <a:latin typeface="Arial" charset="0"/>
              </a:rPr>
              <a:t>“</a:t>
            </a:r>
            <a:r>
              <a:rPr lang="en-US" sz="1800" b="0" i="0" dirty="0">
                <a:latin typeface="Arial" charset="0"/>
              </a:rPr>
              <a:t>k</a:t>
            </a:r>
            <a:r>
              <a:rPr lang="ja-JP" altLang="en-US" sz="1800" b="0" i="0" dirty="0">
                <a:latin typeface="Arial" charset="0"/>
              </a:rPr>
              <a:t>”</a:t>
            </a:r>
            <a:endParaRPr lang="en-US" sz="1800" b="0" i="0" dirty="0">
              <a:latin typeface="Arial" charset="0"/>
            </a:endParaRPr>
          </a:p>
        </p:txBody>
      </p:sp>
      <p:sp>
        <p:nvSpPr>
          <p:cNvPr id="23" name="Rectangle 12">
            <a:extLst>
              <a:ext uri="{FF2B5EF4-FFF2-40B4-BE49-F238E27FC236}">
                <a16:creationId xmlns:a16="http://schemas.microsoft.com/office/drawing/2014/main" id="{A5086194-42A4-8C4A-9501-12F41D28CD1D}"/>
              </a:ext>
            </a:extLst>
          </p:cNvPr>
          <p:cNvSpPr>
            <a:spLocks noChangeArrowheads="1"/>
          </p:cNvSpPr>
          <p:nvPr/>
        </p:nvSpPr>
        <p:spPr bwMode="auto">
          <a:xfrm>
            <a:off x="414935" y="4202467"/>
            <a:ext cx="5791200" cy="646331"/>
          </a:xfrm>
          <a:prstGeom prst="rect">
            <a:avLst/>
          </a:prstGeom>
          <a:noFill/>
          <a:ln w="9525">
            <a:noFill/>
            <a:miter lim="800000"/>
            <a:headEnd/>
            <a:tailEnd/>
          </a:ln>
        </p:spPr>
        <p:txBody>
          <a:bodyPr>
            <a:spAutoFit/>
          </a:bodyPr>
          <a:lstStyle/>
          <a:p>
            <a:pPr algn="ctr"/>
            <a:r>
              <a:rPr lang="en-US" sz="1800" b="0" i="0" dirty="0">
                <a:solidFill>
                  <a:srgbClr val="008000"/>
                </a:solidFill>
                <a:latin typeface="Arial" charset="0"/>
              </a:rPr>
              <a:t>Considered to be a </a:t>
            </a:r>
            <a:r>
              <a:rPr lang="en-US" sz="1800" b="0" i="0" u="sng" dirty="0">
                <a:solidFill>
                  <a:srgbClr val="008000"/>
                </a:solidFill>
                <a:latin typeface="Arial" charset="0"/>
              </a:rPr>
              <a:t>secondary diagnostic technique </a:t>
            </a:r>
            <a:r>
              <a:rPr lang="en-US" sz="1800" b="0" i="0" dirty="0">
                <a:solidFill>
                  <a:srgbClr val="008000"/>
                </a:solidFill>
                <a:latin typeface="Arial" charset="0"/>
              </a:rPr>
              <a:t>for the electron temperature (</a:t>
            </a:r>
            <a:r>
              <a:rPr lang="en-US" sz="1800" b="0" i="0" dirty="0" err="1">
                <a:solidFill>
                  <a:srgbClr val="008000"/>
                </a:solidFill>
                <a:latin typeface="Arial" charset="0"/>
              </a:rPr>
              <a:t>T</a:t>
            </a:r>
            <a:r>
              <a:rPr lang="en-US" sz="1800" b="0" i="0" baseline="-25000" dirty="0" err="1">
                <a:solidFill>
                  <a:srgbClr val="008000"/>
                </a:solidFill>
                <a:latin typeface="Arial" charset="0"/>
              </a:rPr>
              <a:t>e</a:t>
            </a:r>
            <a:r>
              <a:rPr lang="en-US" sz="1800" b="0" i="0" dirty="0">
                <a:solidFill>
                  <a:srgbClr val="008000"/>
                </a:solidFill>
                <a:latin typeface="Arial" charset="0"/>
              </a:rPr>
              <a:t>) JT60SA and ITER.</a:t>
            </a:r>
          </a:p>
        </p:txBody>
      </p:sp>
    </p:spTree>
    <p:extLst>
      <p:ext uri="{BB962C8B-B14F-4D97-AF65-F5344CB8AC3E}">
        <p14:creationId xmlns:p14="http://schemas.microsoft.com/office/powerpoint/2010/main" val="3275869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sz="2800" dirty="0">
                <a:latin typeface="Arial"/>
                <a:cs typeface="Arial"/>
              </a:rPr>
              <a:t>Tokamaks (and stellarators) spread around the world study different plasma parameters and shapes</a:t>
            </a:r>
            <a:endParaRPr lang="en-US" altLang="en-US" sz="2800" dirty="0">
              <a:latin typeface="Arial" charset="0"/>
              <a:cs typeface="Arial" charset="0"/>
            </a:endParaRPr>
          </a:p>
        </p:txBody>
      </p:sp>
      <p:pic>
        <p:nvPicPr>
          <p:cNvPr id="3" name="Picture 2">
            <a:extLst>
              <a:ext uri="{FF2B5EF4-FFF2-40B4-BE49-F238E27FC236}">
                <a16:creationId xmlns:a16="http://schemas.microsoft.com/office/drawing/2014/main" id="{BDED3AE4-A359-B64F-B36E-C9944093C351}"/>
              </a:ext>
            </a:extLst>
          </p:cNvPr>
          <p:cNvPicPr>
            <a:picLocks noChangeAspect="1"/>
          </p:cNvPicPr>
          <p:nvPr/>
        </p:nvPicPr>
        <p:blipFill>
          <a:blip r:embed="rId2"/>
          <a:stretch>
            <a:fillRect/>
          </a:stretch>
        </p:blipFill>
        <p:spPr>
          <a:xfrm>
            <a:off x="957263" y="819150"/>
            <a:ext cx="7196137" cy="403993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t>Summary: Modern radiated power diagnostics can help study and resolve P</a:t>
            </a:r>
            <a:r>
              <a:rPr lang="en-US" sz="2800" baseline="-25000" dirty="0"/>
              <a:t>rad</a:t>
            </a:r>
            <a:r>
              <a:rPr lang="en-US" sz="2800" dirty="0"/>
              <a:t>, </a:t>
            </a:r>
            <a:r>
              <a:rPr lang="en-US" sz="2800" dirty="0" err="1"/>
              <a:t>n</a:t>
            </a:r>
            <a:r>
              <a:rPr lang="en-US" sz="2800" baseline="-25000" dirty="0" err="1"/>
              <a:t>Z</a:t>
            </a:r>
            <a:r>
              <a:rPr lang="en-US" sz="2800" dirty="0"/>
              <a:t>, </a:t>
            </a:r>
            <a:r>
              <a:rPr lang="en-US" sz="2800" dirty="0" err="1"/>
              <a:t>T</a:t>
            </a:r>
            <a:r>
              <a:rPr lang="en-US" sz="2800" baseline="-25000" dirty="0" err="1"/>
              <a:t>e,i</a:t>
            </a:r>
            <a:r>
              <a:rPr lang="en-US" sz="2800" dirty="0"/>
              <a:t>, </a:t>
            </a:r>
            <a:r>
              <a:rPr lang="en-US" sz="2800" dirty="0" err="1"/>
              <a:t>V</a:t>
            </a:r>
            <a:r>
              <a:rPr lang="en-US" sz="2800" baseline="-25000" dirty="0" err="1">
                <a:latin typeface="Symbol" charset="2"/>
                <a:cs typeface="Symbol" charset="2"/>
              </a:rPr>
              <a:t>f</a:t>
            </a:r>
            <a:r>
              <a:rPr lang="en-US" sz="2800" baseline="-25000" dirty="0" err="1"/>
              <a:t>,</a:t>
            </a:r>
            <a:r>
              <a:rPr lang="en-US" sz="2800" baseline="-25000" dirty="0" err="1">
                <a:latin typeface="Symbol" charset="2"/>
                <a:cs typeface="Symbol" charset="2"/>
              </a:rPr>
              <a:t>q</a:t>
            </a:r>
            <a:r>
              <a:rPr lang="en-US" sz="2800" dirty="0"/>
              <a:t>, Z</a:t>
            </a:r>
            <a:r>
              <a:rPr lang="en-US" sz="2800" baseline="-25000" dirty="0"/>
              <a:t>eff</a:t>
            </a:r>
            <a:r>
              <a:rPr lang="en-US" sz="2800" dirty="0"/>
              <a:t> &amp; </a:t>
            </a:r>
            <a:r>
              <a:rPr lang="en-US" sz="2800" dirty="0" err="1"/>
              <a:t>n</a:t>
            </a:r>
            <a:r>
              <a:rPr lang="en-US" sz="2800" baseline="-25000" dirty="0" err="1"/>
              <a:t>e,fast</a:t>
            </a:r>
            <a:r>
              <a:rPr lang="en-US" sz="2800" dirty="0"/>
              <a:t> profiles</a:t>
            </a:r>
            <a:endParaRPr lang="en-US" altLang="en-US" sz="2800" b="1" dirty="0">
              <a:solidFill>
                <a:srgbClr val="00B050"/>
              </a:solidFill>
              <a:latin typeface="Arial" charset="0"/>
              <a:cs typeface="Arial" charset="0"/>
            </a:endParaRPr>
          </a:p>
        </p:txBody>
      </p:sp>
      <p:pic>
        <p:nvPicPr>
          <p:cNvPr id="32" name="Picture 7" descr="XTOMO_views.png">
            <a:extLst>
              <a:ext uri="{FF2B5EF4-FFF2-40B4-BE49-F238E27FC236}">
                <a16:creationId xmlns:a16="http://schemas.microsoft.com/office/drawing/2014/main" id="{F10FFFCC-84BB-E341-B794-45EBA04948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76" y="819152"/>
            <a:ext cx="815824" cy="1595296"/>
          </a:xfrm>
          <a:prstGeom prst="rect">
            <a:avLst/>
          </a:prstGeom>
          <a:solidFill>
            <a:schemeClr val="bg1"/>
          </a:solidFill>
          <a:ln>
            <a:noFill/>
          </a:ln>
          <a:extLst>
            <a:ext uri="{91240B29-F687-4f45-9708-019B960494DF}">
              <a14:hiddenLine xmlns="" xmlns:a14="http://schemas.microsoft.com/office/drawing/2010/main" w="38100">
                <a:solidFill>
                  <a:srgbClr val="000000"/>
                </a:solidFill>
                <a:miter lim="800000"/>
                <a:headEnd/>
                <a:tailEnd/>
              </a14:hiddenLine>
            </a:ext>
          </a:extLst>
        </p:spPr>
      </p:pic>
      <p:pic>
        <p:nvPicPr>
          <p:cNvPr id="37" name="Picture 36">
            <a:extLst>
              <a:ext uri="{FF2B5EF4-FFF2-40B4-BE49-F238E27FC236}">
                <a16:creationId xmlns:a16="http://schemas.microsoft.com/office/drawing/2014/main" id="{F10ABD6C-34F1-BB4C-853D-F6A9CB825338}"/>
              </a:ext>
            </a:extLst>
          </p:cNvPr>
          <p:cNvPicPr>
            <a:picLocks noChangeAspect="1"/>
          </p:cNvPicPr>
          <p:nvPr/>
        </p:nvPicPr>
        <p:blipFill>
          <a:blip r:embed="rId4"/>
          <a:stretch>
            <a:fillRect/>
          </a:stretch>
        </p:blipFill>
        <p:spPr>
          <a:xfrm>
            <a:off x="3340243" y="791241"/>
            <a:ext cx="2755757" cy="1623208"/>
          </a:xfrm>
          <a:prstGeom prst="rect">
            <a:avLst/>
          </a:prstGeom>
        </p:spPr>
      </p:pic>
      <p:sp>
        <p:nvSpPr>
          <p:cNvPr id="39" name="TextBox 38">
            <a:extLst>
              <a:ext uri="{FF2B5EF4-FFF2-40B4-BE49-F238E27FC236}">
                <a16:creationId xmlns:a16="http://schemas.microsoft.com/office/drawing/2014/main" id="{0C222225-B0F7-E744-B046-337F6596F64B}"/>
              </a:ext>
            </a:extLst>
          </p:cNvPr>
          <p:cNvSpPr txBox="1"/>
          <p:nvPr/>
        </p:nvSpPr>
        <p:spPr>
          <a:xfrm>
            <a:off x="76200" y="2656403"/>
            <a:ext cx="8991600" cy="2277547"/>
          </a:xfrm>
          <a:prstGeom prst="rect">
            <a:avLst/>
          </a:prstGeom>
          <a:noFill/>
        </p:spPr>
        <p:txBody>
          <a:bodyPr wrap="square" rtlCol="0">
            <a:spAutoFit/>
          </a:bodyPr>
          <a:lstStyle/>
          <a:p>
            <a:pPr marL="228600" indent="-228600">
              <a:buFont typeface="+mj-ea"/>
              <a:buAutoNum type="circleNumDbPlain"/>
            </a:pPr>
            <a:r>
              <a:rPr lang="en-US" sz="2000" dirty="0"/>
              <a:t> With the selection of W for the divertor in ITER, understanding the sources, transport and confinement of high-Z impurities is crucial to ITER success.</a:t>
            </a:r>
          </a:p>
          <a:p>
            <a:pPr marL="228600" indent="-228600">
              <a:buFont typeface="+mj-ea"/>
              <a:buAutoNum type="circleNumDbPlain"/>
            </a:pPr>
            <a:endParaRPr lang="en-US" sz="1200" dirty="0"/>
          </a:p>
          <a:p>
            <a:pPr marL="228600" indent="-228600">
              <a:buFont typeface="+mj-ea"/>
              <a:buAutoNum type="circleNumDbPlain"/>
            </a:pPr>
            <a:r>
              <a:rPr lang="en-US" sz="2000" dirty="0"/>
              <a:t> </a:t>
            </a:r>
            <a:r>
              <a:rPr lang="en-US" sz="2000" dirty="0">
                <a:solidFill>
                  <a:srgbClr val="000000"/>
                </a:solidFill>
                <a:latin typeface="Arial" charset="0"/>
                <a:cs typeface="Times" charset="0"/>
              </a:rPr>
              <a:t>A significant fraction of the power delivered to the plasma is lost in the form of radiation. In the x-ray range (subset of P</a:t>
            </a:r>
            <a:r>
              <a:rPr lang="en-US" sz="2000" baseline="-25000" dirty="0">
                <a:solidFill>
                  <a:srgbClr val="000000"/>
                </a:solidFill>
                <a:latin typeface="Arial" charset="0"/>
                <a:cs typeface="Times" charset="0"/>
              </a:rPr>
              <a:t>rad</a:t>
            </a:r>
            <a:r>
              <a:rPr lang="en-US" sz="2000" dirty="0">
                <a:solidFill>
                  <a:srgbClr val="000000"/>
                </a:solidFill>
                <a:latin typeface="Arial" charset="0"/>
                <a:cs typeface="Times" charset="0"/>
              </a:rPr>
              <a:t>) could be as high as 90%.</a:t>
            </a:r>
          </a:p>
          <a:p>
            <a:pPr marL="228600" indent="-228600">
              <a:buFont typeface="+mj-ea"/>
              <a:buAutoNum type="circleNumDbPlain"/>
            </a:pPr>
            <a:endParaRPr lang="en-US" sz="1000" dirty="0"/>
          </a:p>
          <a:p>
            <a:pPr marL="228600" indent="-228600">
              <a:buFont typeface="+mj-ea"/>
              <a:buAutoNum type="circleNumDbPlain"/>
            </a:pPr>
            <a:r>
              <a:rPr lang="en-US" sz="2000" dirty="0"/>
              <a:t> Modern diagnostics for overall radiated power and “filtered” spectroscopy allow us to probe P</a:t>
            </a:r>
            <a:r>
              <a:rPr lang="en-US" sz="2000" baseline="-25000" dirty="0"/>
              <a:t>rad</a:t>
            </a:r>
            <a:r>
              <a:rPr lang="en-US" sz="2000" dirty="0"/>
              <a:t>, </a:t>
            </a:r>
            <a:r>
              <a:rPr lang="en-US" sz="2000" dirty="0" err="1"/>
              <a:t>n</a:t>
            </a:r>
            <a:r>
              <a:rPr lang="en-US" sz="2000" baseline="-25000" dirty="0" err="1"/>
              <a:t>Z</a:t>
            </a:r>
            <a:r>
              <a:rPr lang="en-US" sz="2000" dirty="0"/>
              <a:t>, </a:t>
            </a:r>
            <a:r>
              <a:rPr lang="en-US" sz="2000" dirty="0" err="1"/>
              <a:t>T</a:t>
            </a:r>
            <a:r>
              <a:rPr lang="en-US" sz="2000" baseline="-25000" dirty="0" err="1"/>
              <a:t>e,i</a:t>
            </a:r>
            <a:r>
              <a:rPr lang="en-US" sz="2000" dirty="0"/>
              <a:t>, </a:t>
            </a:r>
            <a:r>
              <a:rPr lang="en-US" sz="2000" dirty="0" err="1"/>
              <a:t>V</a:t>
            </a:r>
            <a:r>
              <a:rPr lang="en-US" sz="2000" baseline="-25000" dirty="0" err="1">
                <a:latin typeface="Symbol" charset="2"/>
                <a:cs typeface="Symbol" charset="2"/>
              </a:rPr>
              <a:t>f</a:t>
            </a:r>
            <a:r>
              <a:rPr lang="en-US" sz="2000" baseline="-25000" dirty="0" err="1"/>
              <a:t>,</a:t>
            </a:r>
            <a:r>
              <a:rPr lang="en-US" sz="2000" baseline="-25000" dirty="0" err="1">
                <a:latin typeface="Symbol" charset="2"/>
                <a:cs typeface="Symbol" charset="2"/>
              </a:rPr>
              <a:t>q</a:t>
            </a:r>
            <a:r>
              <a:rPr lang="en-US" sz="2000" dirty="0"/>
              <a:t>, Z</a:t>
            </a:r>
            <a:r>
              <a:rPr lang="en-US" sz="2000" baseline="-25000" dirty="0"/>
              <a:t>eff</a:t>
            </a:r>
            <a:r>
              <a:rPr lang="en-US" sz="2000" dirty="0"/>
              <a:t> &amp; </a:t>
            </a:r>
            <a:r>
              <a:rPr lang="en-US" sz="2000" dirty="0" err="1"/>
              <a:t>n</a:t>
            </a:r>
            <a:r>
              <a:rPr lang="en-US" sz="2000" baseline="-25000" dirty="0" err="1"/>
              <a:t>e,fast</a:t>
            </a:r>
            <a:r>
              <a:rPr lang="en-US" sz="2000" dirty="0"/>
              <a:t> and their profiles!</a:t>
            </a:r>
          </a:p>
        </p:txBody>
      </p:sp>
      <p:pic>
        <p:nvPicPr>
          <p:cNvPr id="2" name="Picture 1">
            <a:extLst>
              <a:ext uri="{FF2B5EF4-FFF2-40B4-BE49-F238E27FC236}">
                <a16:creationId xmlns:a16="http://schemas.microsoft.com/office/drawing/2014/main" id="{1C7E3485-DF01-C922-F404-F1B23345582E}"/>
              </a:ext>
            </a:extLst>
          </p:cNvPr>
          <p:cNvPicPr>
            <a:picLocks noChangeAspect="1"/>
          </p:cNvPicPr>
          <p:nvPr/>
        </p:nvPicPr>
        <p:blipFill>
          <a:blip r:embed="rId5"/>
          <a:stretch>
            <a:fillRect/>
          </a:stretch>
        </p:blipFill>
        <p:spPr>
          <a:xfrm>
            <a:off x="6172200" y="791241"/>
            <a:ext cx="2895636" cy="1662633"/>
          </a:xfrm>
          <a:prstGeom prst="rect">
            <a:avLst/>
          </a:prstGeom>
        </p:spPr>
      </p:pic>
      <p:pic>
        <p:nvPicPr>
          <p:cNvPr id="3" name="Picture 2">
            <a:extLst>
              <a:ext uri="{FF2B5EF4-FFF2-40B4-BE49-F238E27FC236}">
                <a16:creationId xmlns:a16="http://schemas.microsoft.com/office/drawing/2014/main" id="{B7A9C39F-08A5-0E86-D10E-03DB4AE2278C}"/>
              </a:ext>
            </a:extLst>
          </p:cNvPr>
          <p:cNvPicPr>
            <a:picLocks noChangeAspect="1"/>
          </p:cNvPicPr>
          <p:nvPr/>
        </p:nvPicPr>
        <p:blipFill>
          <a:blip r:embed="rId6"/>
          <a:stretch>
            <a:fillRect/>
          </a:stretch>
        </p:blipFill>
        <p:spPr>
          <a:xfrm>
            <a:off x="914400" y="819152"/>
            <a:ext cx="2337922" cy="1558616"/>
          </a:xfrm>
          <a:prstGeom prst="rect">
            <a:avLst/>
          </a:prstGeom>
        </p:spPr>
      </p:pic>
    </p:spTree>
    <p:extLst>
      <p:ext uri="{BB962C8B-B14F-4D97-AF65-F5344CB8AC3E}">
        <p14:creationId xmlns:p14="http://schemas.microsoft.com/office/powerpoint/2010/main" val="1686224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b="1" u="sng" dirty="0">
                <a:latin typeface="Arial" pitchFamily="1" charset="0"/>
                <a:ea typeface="Arial" pitchFamily="1" charset="0"/>
                <a:cs typeface="Arial" pitchFamily="1" charset="0"/>
              </a:rPr>
              <a:t>Join us</a:t>
            </a:r>
            <a:r>
              <a:rPr lang="en-US" sz="2800" dirty="0">
                <a:latin typeface="Arial" pitchFamily="1" charset="0"/>
                <a:ea typeface="Arial" pitchFamily="1" charset="0"/>
                <a:cs typeface="Arial" pitchFamily="1" charset="0"/>
              </a:rPr>
              <a:t>: New core diagnostics (US-lead) will be installed in NSTX-U, MST, WEST, W7X, JT60SA and ITER</a:t>
            </a:r>
            <a:endParaRPr lang="en-US" altLang="en-US" sz="2800" b="1" dirty="0">
              <a:solidFill>
                <a:srgbClr val="00B050"/>
              </a:solidFill>
              <a:latin typeface="Arial" charset="0"/>
              <a:cs typeface="Arial" charset="0"/>
            </a:endParaRPr>
          </a:p>
        </p:txBody>
      </p:sp>
      <p:pic>
        <p:nvPicPr>
          <p:cNvPr id="9" name="Picture 8">
            <a:extLst>
              <a:ext uri="{FF2B5EF4-FFF2-40B4-BE49-F238E27FC236}">
                <a16:creationId xmlns:a16="http://schemas.microsoft.com/office/drawing/2014/main" id="{1E15C721-CBDD-6543-BEAE-6CB6727AF876}"/>
              </a:ext>
            </a:extLst>
          </p:cNvPr>
          <p:cNvPicPr>
            <a:picLocks noChangeAspect="1"/>
          </p:cNvPicPr>
          <p:nvPr/>
        </p:nvPicPr>
        <p:blipFill>
          <a:blip r:embed="rId2"/>
          <a:stretch>
            <a:fillRect/>
          </a:stretch>
        </p:blipFill>
        <p:spPr>
          <a:xfrm>
            <a:off x="76200" y="847240"/>
            <a:ext cx="1187003" cy="405999"/>
          </a:xfrm>
          <a:prstGeom prst="rect">
            <a:avLst/>
          </a:prstGeom>
        </p:spPr>
      </p:pic>
      <p:pic>
        <p:nvPicPr>
          <p:cNvPr id="11" name="Picture 10">
            <a:extLst>
              <a:ext uri="{FF2B5EF4-FFF2-40B4-BE49-F238E27FC236}">
                <a16:creationId xmlns:a16="http://schemas.microsoft.com/office/drawing/2014/main" id="{3D20B790-73CB-2F45-AB75-81AAD4A38A88}"/>
              </a:ext>
            </a:extLst>
          </p:cNvPr>
          <p:cNvPicPr>
            <a:picLocks noChangeAspect="1"/>
          </p:cNvPicPr>
          <p:nvPr/>
        </p:nvPicPr>
        <p:blipFill>
          <a:blip r:embed="rId3"/>
          <a:stretch>
            <a:fillRect/>
          </a:stretch>
        </p:blipFill>
        <p:spPr>
          <a:xfrm>
            <a:off x="1497357" y="937926"/>
            <a:ext cx="548539" cy="301247"/>
          </a:xfrm>
          <a:prstGeom prst="rect">
            <a:avLst/>
          </a:prstGeom>
        </p:spPr>
      </p:pic>
      <p:pic>
        <p:nvPicPr>
          <p:cNvPr id="13" name="Picture 12">
            <a:extLst>
              <a:ext uri="{FF2B5EF4-FFF2-40B4-BE49-F238E27FC236}">
                <a16:creationId xmlns:a16="http://schemas.microsoft.com/office/drawing/2014/main" id="{BC814651-E09B-B540-ABD1-45112420E130}"/>
              </a:ext>
            </a:extLst>
          </p:cNvPr>
          <p:cNvPicPr>
            <a:picLocks noChangeAspect="1"/>
          </p:cNvPicPr>
          <p:nvPr/>
        </p:nvPicPr>
        <p:blipFill>
          <a:blip r:embed="rId4"/>
          <a:stretch>
            <a:fillRect/>
          </a:stretch>
        </p:blipFill>
        <p:spPr>
          <a:xfrm>
            <a:off x="76200" y="1379754"/>
            <a:ext cx="2125396" cy="1240957"/>
          </a:xfrm>
          <a:prstGeom prst="rect">
            <a:avLst/>
          </a:prstGeom>
        </p:spPr>
      </p:pic>
      <p:pic>
        <p:nvPicPr>
          <p:cNvPr id="14" name="Picture 13">
            <a:extLst>
              <a:ext uri="{FF2B5EF4-FFF2-40B4-BE49-F238E27FC236}">
                <a16:creationId xmlns:a16="http://schemas.microsoft.com/office/drawing/2014/main" id="{1CF2F8E1-1F4A-284D-B281-46D62DCCB26B}"/>
              </a:ext>
            </a:extLst>
          </p:cNvPr>
          <p:cNvPicPr>
            <a:picLocks noChangeAspect="1"/>
          </p:cNvPicPr>
          <p:nvPr/>
        </p:nvPicPr>
        <p:blipFill>
          <a:blip r:embed="rId5"/>
          <a:stretch>
            <a:fillRect/>
          </a:stretch>
        </p:blipFill>
        <p:spPr>
          <a:xfrm>
            <a:off x="7369879" y="844232"/>
            <a:ext cx="540594" cy="440993"/>
          </a:xfrm>
          <a:prstGeom prst="rect">
            <a:avLst/>
          </a:prstGeom>
        </p:spPr>
      </p:pic>
      <p:pic>
        <p:nvPicPr>
          <p:cNvPr id="18" name="Picture 17">
            <a:extLst>
              <a:ext uri="{FF2B5EF4-FFF2-40B4-BE49-F238E27FC236}">
                <a16:creationId xmlns:a16="http://schemas.microsoft.com/office/drawing/2014/main" id="{14BBEDB2-FEBF-0944-8E19-F9D8328C4789}"/>
              </a:ext>
            </a:extLst>
          </p:cNvPr>
          <p:cNvPicPr>
            <a:picLocks noChangeAspect="1"/>
          </p:cNvPicPr>
          <p:nvPr/>
        </p:nvPicPr>
        <p:blipFill>
          <a:blip r:embed="rId6"/>
          <a:stretch>
            <a:fillRect/>
          </a:stretch>
        </p:blipFill>
        <p:spPr>
          <a:xfrm>
            <a:off x="4648199" y="847240"/>
            <a:ext cx="2587775" cy="1724510"/>
          </a:xfrm>
          <a:prstGeom prst="rect">
            <a:avLst/>
          </a:prstGeom>
        </p:spPr>
      </p:pic>
      <p:pic>
        <p:nvPicPr>
          <p:cNvPr id="19" name="Picture 18">
            <a:extLst>
              <a:ext uri="{FF2B5EF4-FFF2-40B4-BE49-F238E27FC236}">
                <a16:creationId xmlns:a16="http://schemas.microsoft.com/office/drawing/2014/main" id="{5496F539-F74B-424B-A46B-807DCC97129F}"/>
              </a:ext>
            </a:extLst>
          </p:cNvPr>
          <p:cNvPicPr>
            <a:picLocks noChangeAspect="1"/>
          </p:cNvPicPr>
          <p:nvPr/>
        </p:nvPicPr>
        <p:blipFill>
          <a:blip r:embed="rId7"/>
          <a:stretch>
            <a:fillRect/>
          </a:stretch>
        </p:blipFill>
        <p:spPr>
          <a:xfrm>
            <a:off x="8184848" y="844232"/>
            <a:ext cx="551799" cy="446308"/>
          </a:xfrm>
          <a:prstGeom prst="rect">
            <a:avLst/>
          </a:prstGeom>
        </p:spPr>
      </p:pic>
      <p:pic>
        <p:nvPicPr>
          <p:cNvPr id="22" name="Picture 21">
            <a:extLst>
              <a:ext uri="{FF2B5EF4-FFF2-40B4-BE49-F238E27FC236}">
                <a16:creationId xmlns:a16="http://schemas.microsoft.com/office/drawing/2014/main" id="{ED594FDC-A185-F048-BE35-3B9E0CCF7E8A}"/>
              </a:ext>
            </a:extLst>
          </p:cNvPr>
          <p:cNvPicPr>
            <a:picLocks noChangeAspect="1"/>
          </p:cNvPicPr>
          <p:nvPr/>
        </p:nvPicPr>
        <p:blipFill>
          <a:blip r:embed="rId8"/>
          <a:stretch>
            <a:fillRect/>
          </a:stretch>
        </p:blipFill>
        <p:spPr>
          <a:xfrm>
            <a:off x="7575996" y="1485637"/>
            <a:ext cx="1106136" cy="440993"/>
          </a:xfrm>
          <a:prstGeom prst="rect">
            <a:avLst/>
          </a:prstGeom>
        </p:spPr>
      </p:pic>
      <p:pic>
        <p:nvPicPr>
          <p:cNvPr id="23" name="Picture 22">
            <a:extLst>
              <a:ext uri="{FF2B5EF4-FFF2-40B4-BE49-F238E27FC236}">
                <a16:creationId xmlns:a16="http://schemas.microsoft.com/office/drawing/2014/main" id="{BE17D044-0EA1-9E48-8124-2ED6B60C1477}"/>
              </a:ext>
            </a:extLst>
          </p:cNvPr>
          <p:cNvPicPr>
            <a:picLocks noChangeAspect="1"/>
          </p:cNvPicPr>
          <p:nvPr/>
        </p:nvPicPr>
        <p:blipFill>
          <a:blip r:embed="rId9"/>
          <a:stretch>
            <a:fillRect/>
          </a:stretch>
        </p:blipFill>
        <p:spPr>
          <a:xfrm>
            <a:off x="7006498" y="3262107"/>
            <a:ext cx="2035985" cy="1581912"/>
          </a:xfrm>
          <a:prstGeom prst="rect">
            <a:avLst/>
          </a:prstGeom>
        </p:spPr>
      </p:pic>
      <p:pic>
        <p:nvPicPr>
          <p:cNvPr id="24" name="Picture 23">
            <a:extLst>
              <a:ext uri="{FF2B5EF4-FFF2-40B4-BE49-F238E27FC236}">
                <a16:creationId xmlns:a16="http://schemas.microsoft.com/office/drawing/2014/main" id="{F195C1CB-E0CA-2E49-A204-C9A3DDD15041}"/>
              </a:ext>
            </a:extLst>
          </p:cNvPr>
          <p:cNvPicPr>
            <a:picLocks noChangeAspect="1"/>
          </p:cNvPicPr>
          <p:nvPr/>
        </p:nvPicPr>
        <p:blipFill>
          <a:blip r:embed="rId10"/>
          <a:stretch>
            <a:fillRect/>
          </a:stretch>
        </p:blipFill>
        <p:spPr>
          <a:xfrm>
            <a:off x="3754738" y="2885591"/>
            <a:ext cx="1960262" cy="1969013"/>
          </a:xfrm>
          <a:prstGeom prst="rect">
            <a:avLst/>
          </a:prstGeom>
        </p:spPr>
      </p:pic>
      <p:sp>
        <p:nvSpPr>
          <p:cNvPr id="25" name="TextBox 24">
            <a:extLst>
              <a:ext uri="{FF2B5EF4-FFF2-40B4-BE49-F238E27FC236}">
                <a16:creationId xmlns:a16="http://schemas.microsoft.com/office/drawing/2014/main" id="{7D21AEAB-D649-8943-894C-5C0477E3C074}"/>
              </a:ext>
            </a:extLst>
          </p:cNvPr>
          <p:cNvSpPr txBox="1"/>
          <p:nvPr/>
        </p:nvSpPr>
        <p:spPr>
          <a:xfrm>
            <a:off x="5648017" y="2885591"/>
            <a:ext cx="710451" cy="369332"/>
          </a:xfrm>
          <a:prstGeom prst="rect">
            <a:avLst/>
          </a:prstGeom>
          <a:noFill/>
        </p:spPr>
        <p:txBody>
          <a:bodyPr wrap="none" rtlCol="0">
            <a:spAutoFit/>
          </a:bodyPr>
          <a:lstStyle/>
          <a:p>
            <a:pPr algn="r"/>
            <a:r>
              <a:rPr lang="en-US" dirty="0"/>
              <a:t>ITER</a:t>
            </a:r>
          </a:p>
        </p:txBody>
      </p:sp>
      <p:sp>
        <p:nvSpPr>
          <p:cNvPr id="26" name="TextBox 25">
            <a:extLst>
              <a:ext uri="{FF2B5EF4-FFF2-40B4-BE49-F238E27FC236}">
                <a16:creationId xmlns:a16="http://schemas.microsoft.com/office/drawing/2014/main" id="{2477F2D3-1DF4-6B4F-B9CE-84603FA3BBB5}"/>
              </a:ext>
            </a:extLst>
          </p:cNvPr>
          <p:cNvSpPr txBox="1"/>
          <p:nvPr/>
        </p:nvSpPr>
        <p:spPr>
          <a:xfrm>
            <a:off x="7608279" y="2804907"/>
            <a:ext cx="1069524" cy="369332"/>
          </a:xfrm>
          <a:prstGeom prst="rect">
            <a:avLst/>
          </a:prstGeom>
          <a:noFill/>
        </p:spPr>
        <p:txBody>
          <a:bodyPr wrap="none" rtlCol="0">
            <a:spAutoFit/>
          </a:bodyPr>
          <a:lstStyle/>
          <a:p>
            <a:r>
              <a:rPr lang="en-US" dirty="0"/>
              <a:t>DEMO ?</a:t>
            </a:r>
          </a:p>
        </p:txBody>
      </p:sp>
      <p:pic>
        <p:nvPicPr>
          <p:cNvPr id="28" name="Picture 27">
            <a:extLst>
              <a:ext uri="{FF2B5EF4-FFF2-40B4-BE49-F238E27FC236}">
                <a16:creationId xmlns:a16="http://schemas.microsoft.com/office/drawing/2014/main" id="{1CA905F3-505F-E24E-81AB-6D1FBDA14CFC}"/>
              </a:ext>
            </a:extLst>
          </p:cNvPr>
          <p:cNvPicPr>
            <a:picLocks noChangeAspect="1"/>
          </p:cNvPicPr>
          <p:nvPr/>
        </p:nvPicPr>
        <p:blipFill>
          <a:blip r:embed="rId11"/>
          <a:stretch>
            <a:fillRect/>
          </a:stretch>
        </p:blipFill>
        <p:spPr>
          <a:xfrm>
            <a:off x="1039454" y="2846887"/>
            <a:ext cx="2313346" cy="2034807"/>
          </a:xfrm>
          <a:prstGeom prst="rect">
            <a:avLst/>
          </a:prstGeom>
        </p:spPr>
      </p:pic>
      <p:pic>
        <p:nvPicPr>
          <p:cNvPr id="29" name="Picture 6" descr="http://nstx.pppl.gov/DragNDrop/Presentation_Template/NSTX-U_cutaway_low_res.png">
            <a:extLst>
              <a:ext uri="{FF2B5EF4-FFF2-40B4-BE49-F238E27FC236}">
                <a16:creationId xmlns:a16="http://schemas.microsoft.com/office/drawing/2014/main" id="{F58BD22A-4ED8-B949-9BC8-36C5AEF2E2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7532" y="1324819"/>
            <a:ext cx="1293468" cy="1358524"/>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4" descr="PPPL Logo">
            <a:extLst>
              <a:ext uri="{FF2B5EF4-FFF2-40B4-BE49-F238E27FC236}">
                <a16:creationId xmlns:a16="http://schemas.microsoft.com/office/drawing/2014/main" id="{B97C34D5-7C8D-3043-9F85-1C999600D6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71694" y="797393"/>
            <a:ext cx="1025137" cy="358798"/>
          </a:xfrm>
          <a:prstGeom prst="rect">
            <a:avLst/>
          </a:prstGeom>
          <a:noFill/>
          <a:extLst>
            <a:ext uri="{909E8E84-426E-40dd-AFC4-6F175D3DCCD1}">
              <a14:hiddenFill xmlns=""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5D3A809-51B6-0845-8FBD-2FB136876346}"/>
              </a:ext>
            </a:extLst>
          </p:cNvPr>
          <p:cNvSpPr txBox="1"/>
          <p:nvPr/>
        </p:nvSpPr>
        <p:spPr>
          <a:xfrm>
            <a:off x="7297122" y="2114550"/>
            <a:ext cx="1770678" cy="369332"/>
          </a:xfrm>
          <a:prstGeom prst="rect">
            <a:avLst/>
          </a:prstGeom>
          <a:noFill/>
        </p:spPr>
        <p:txBody>
          <a:bodyPr wrap="none" rtlCol="0">
            <a:spAutoFit/>
          </a:bodyPr>
          <a:lstStyle/>
          <a:p>
            <a:pPr algn="r"/>
            <a:r>
              <a:rPr lang="en-US" dirty="0"/>
              <a:t>WEST - France</a:t>
            </a:r>
          </a:p>
        </p:txBody>
      </p:sp>
      <p:sp>
        <p:nvSpPr>
          <p:cNvPr id="2" name="TextBox 1">
            <a:extLst>
              <a:ext uri="{FF2B5EF4-FFF2-40B4-BE49-F238E27FC236}">
                <a16:creationId xmlns:a16="http://schemas.microsoft.com/office/drawing/2014/main" id="{7C699B74-3332-2345-A917-F375E2229E48}"/>
              </a:ext>
            </a:extLst>
          </p:cNvPr>
          <p:cNvSpPr txBox="1"/>
          <p:nvPr/>
        </p:nvSpPr>
        <p:spPr>
          <a:xfrm>
            <a:off x="-1" y="4474687"/>
            <a:ext cx="1005403" cy="369332"/>
          </a:xfrm>
          <a:prstGeom prst="rect">
            <a:avLst/>
          </a:prstGeom>
          <a:noFill/>
        </p:spPr>
        <p:txBody>
          <a:bodyPr wrap="none" rtlCol="0">
            <a:spAutoFit/>
          </a:bodyPr>
          <a:lstStyle/>
          <a:p>
            <a:pPr algn="r"/>
            <a:r>
              <a:rPr lang="en-US" dirty="0"/>
              <a:t>JT60SA</a:t>
            </a:r>
          </a:p>
        </p:txBody>
      </p:sp>
    </p:spTree>
    <p:extLst>
      <p:ext uri="{BB962C8B-B14F-4D97-AF65-F5344CB8AC3E}">
        <p14:creationId xmlns:p14="http://schemas.microsoft.com/office/powerpoint/2010/main" val="1967642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latin typeface="Arial" pitchFamily="1" charset="0"/>
                <a:ea typeface="Arial" pitchFamily="1" charset="0"/>
                <a:cs typeface="Arial" pitchFamily="1" charset="0"/>
              </a:rPr>
              <a:t>Don’t forget about the non-axisymmetric systems and alternative concepts </a:t>
            </a:r>
            <a:endParaRPr lang="en-US" altLang="en-US" sz="2800" dirty="0">
              <a:solidFill>
                <a:srgbClr val="00B050"/>
              </a:solidFill>
              <a:latin typeface="Arial" charset="0"/>
              <a:cs typeface="Arial" charset="0"/>
            </a:endParaRPr>
          </a:p>
        </p:txBody>
      </p:sp>
      <p:pic>
        <p:nvPicPr>
          <p:cNvPr id="4" name="Picture 2">
            <a:extLst>
              <a:ext uri="{FF2B5EF4-FFF2-40B4-BE49-F238E27FC236}">
                <a16:creationId xmlns:a16="http://schemas.microsoft.com/office/drawing/2014/main" id="{39A49CD6-BFA9-2AC7-AFF1-E8F26702E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97" b="8111"/>
          <a:stretch/>
        </p:blipFill>
        <p:spPr bwMode="auto">
          <a:xfrm>
            <a:off x="983357" y="3140691"/>
            <a:ext cx="3187746" cy="17294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8555AA-33A5-A9A1-9204-F0AE90709844}"/>
              </a:ext>
            </a:extLst>
          </p:cNvPr>
          <p:cNvSpPr txBox="1"/>
          <p:nvPr/>
        </p:nvSpPr>
        <p:spPr>
          <a:xfrm>
            <a:off x="1119340" y="781411"/>
            <a:ext cx="2226892" cy="400110"/>
          </a:xfrm>
          <a:prstGeom prst="rect">
            <a:avLst/>
          </a:prstGeom>
          <a:noFill/>
        </p:spPr>
        <p:txBody>
          <a:bodyPr wrap="none" rtlCol="0">
            <a:spAutoFit/>
          </a:bodyPr>
          <a:lstStyle/>
          <a:p>
            <a:r>
              <a:rPr lang="en-US" sz="2000" dirty="0"/>
              <a:t>Stellarators (I</a:t>
            </a:r>
            <a:r>
              <a:rPr lang="en-US" sz="2000" baseline="-25000" dirty="0"/>
              <a:t>p</a:t>
            </a:r>
            <a:r>
              <a:rPr lang="en-US" sz="2000" dirty="0"/>
              <a:t>~0)</a:t>
            </a:r>
          </a:p>
        </p:txBody>
      </p:sp>
      <p:pic>
        <p:nvPicPr>
          <p:cNvPr id="6" name="Picture 4" descr="LHD project / National Institute for Fusion Science">
            <a:extLst>
              <a:ext uri="{FF2B5EF4-FFF2-40B4-BE49-F238E27FC236}">
                <a16:creationId xmlns:a16="http://schemas.microsoft.com/office/drawing/2014/main" id="{0BE26529-5683-E945-2986-6268A57D6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670" y="1287031"/>
            <a:ext cx="3123895" cy="17235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83D300-B568-6BA0-B067-D1922CD1AE00}"/>
              </a:ext>
            </a:extLst>
          </p:cNvPr>
          <p:cNvSpPr txBox="1"/>
          <p:nvPr/>
        </p:nvSpPr>
        <p:spPr>
          <a:xfrm>
            <a:off x="59679" y="1763452"/>
            <a:ext cx="861133" cy="738664"/>
          </a:xfrm>
          <a:prstGeom prst="rect">
            <a:avLst/>
          </a:prstGeom>
          <a:noFill/>
        </p:spPr>
        <p:txBody>
          <a:bodyPr wrap="none" rtlCol="0">
            <a:spAutoFit/>
          </a:bodyPr>
          <a:lstStyle/>
          <a:p>
            <a:r>
              <a:rPr lang="en-US" sz="1400" dirty="0"/>
              <a:t>LHD</a:t>
            </a:r>
          </a:p>
          <a:p>
            <a:r>
              <a:rPr lang="en-US" sz="1400" dirty="0"/>
              <a:t>@NIFS</a:t>
            </a:r>
          </a:p>
          <a:p>
            <a:r>
              <a:rPr lang="en-US" sz="1400" dirty="0"/>
              <a:t>in Japan</a:t>
            </a:r>
          </a:p>
        </p:txBody>
      </p:sp>
      <p:sp>
        <p:nvSpPr>
          <p:cNvPr id="8" name="TextBox 7">
            <a:extLst>
              <a:ext uri="{FF2B5EF4-FFF2-40B4-BE49-F238E27FC236}">
                <a16:creationId xmlns:a16="http://schemas.microsoft.com/office/drawing/2014/main" id="{0DA39295-344C-5D9F-B64B-3FAE46ECD563}"/>
              </a:ext>
            </a:extLst>
          </p:cNvPr>
          <p:cNvSpPr txBox="1"/>
          <p:nvPr/>
        </p:nvSpPr>
        <p:spPr>
          <a:xfrm>
            <a:off x="59679" y="3871555"/>
            <a:ext cx="1109599" cy="738664"/>
          </a:xfrm>
          <a:prstGeom prst="rect">
            <a:avLst/>
          </a:prstGeom>
          <a:noFill/>
        </p:spPr>
        <p:txBody>
          <a:bodyPr wrap="none" rtlCol="0">
            <a:spAutoFit/>
          </a:bodyPr>
          <a:lstStyle/>
          <a:p>
            <a:r>
              <a:rPr lang="en-US" sz="1400" dirty="0"/>
              <a:t>W7X</a:t>
            </a:r>
          </a:p>
          <a:p>
            <a:r>
              <a:rPr lang="en-US" sz="1400" dirty="0"/>
              <a:t>@MPIPP</a:t>
            </a:r>
          </a:p>
          <a:p>
            <a:r>
              <a:rPr lang="en-US" sz="1400" dirty="0"/>
              <a:t>in Germany</a:t>
            </a:r>
          </a:p>
        </p:txBody>
      </p:sp>
      <p:pic>
        <p:nvPicPr>
          <p:cNvPr id="10" name="Picture 6" descr="UMBC-led Team Receives Dept. Of Energy Grant To Advance Nuclear Fusion  Energy Research - UMBC: University Of Maryland, Baltimore County">
            <a:extLst>
              <a:ext uri="{FF2B5EF4-FFF2-40B4-BE49-F238E27FC236}">
                <a16:creationId xmlns:a16="http://schemas.microsoft.com/office/drawing/2014/main" id="{DCEFB01A-8BFF-CA84-0D20-5955B99E0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089" y="3156645"/>
            <a:ext cx="3927105" cy="14535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E6FFCB-234C-5A3B-9EC2-F129344136BC}"/>
              </a:ext>
            </a:extLst>
          </p:cNvPr>
          <p:cNvSpPr txBox="1"/>
          <p:nvPr/>
        </p:nvSpPr>
        <p:spPr>
          <a:xfrm>
            <a:off x="7011684" y="4626173"/>
            <a:ext cx="2132315" cy="307777"/>
          </a:xfrm>
          <a:prstGeom prst="rect">
            <a:avLst/>
          </a:prstGeom>
          <a:noFill/>
        </p:spPr>
        <p:txBody>
          <a:bodyPr wrap="none" rtlCol="0">
            <a:spAutoFit/>
          </a:bodyPr>
          <a:lstStyle/>
          <a:p>
            <a:r>
              <a:rPr lang="en-US" sz="1400" dirty="0"/>
              <a:t>CMFX @ UMD &amp; UMBC</a:t>
            </a:r>
          </a:p>
        </p:txBody>
      </p:sp>
      <p:pic>
        <p:nvPicPr>
          <p:cNvPr id="15" name="Picture 8" descr="Wisconsin HTS Axisymmetric Mirror – Wisconsin Plasma Physics Laboratory – UW –Madison">
            <a:extLst>
              <a:ext uri="{FF2B5EF4-FFF2-40B4-BE49-F238E27FC236}">
                <a16:creationId xmlns:a16="http://schemas.microsoft.com/office/drawing/2014/main" id="{BA71F3E4-A006-EDEE-A405-F8D9127FCD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026"/>
          <a:stretch/>
        </p:blipFill>
        <p:spPr bwMode="auto">
          <a:xfrm>
            <a:off x="4571999" y="1300964"/>
            <a:ext cx="4432169" cy="18920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78F21E-7E83-75FC-A45C-32BE1F32E20B}"/>
              </a:ext>
            </a:extLst>
          </p:cNvPr>
          <p:cNvSpPr txBox="1"/>
          <p:nvPr/>
        </p:nvSpPr>
        <p:spPr>
          <a:xfrm>
            <a:off x="7072599" y="2832914"/>
            <a:ext cx="2068130" cy="307777"/>
          </a:xfrm>
          <a:prstGeom prst="rect">
            <a:avLst/>
          </a:prstGeom>
          <a:noFill/>
        </p:spPr>
        <p:txBody>
          <a:bodyPr wrap="none" rtlCol="0">
            <a:spAutoFit/>
          </a:bodyPr>
          <a:lstStyle/>
          <a:p>
            <a:r>
              <a:rPr lang="en-US" sz="1400" dirty="0"/>
              <a:t>WHAM @ UW-Madison</a:t>
            </a:r>
          </a:p>
        </p:txBody>
      </p:sp>
      <p:sp>
        <p:nvSpPr>
          <p:cNvPr id="17" name="TextBox 16">
            <a:extLst>
              <a:ext uri="{FF2B5EF4-FFF2-40B4-BE49-F238E27FC236}">
                <a16:creationId xmlns:a16="http://schemas.microsoft.com/office/drawing/2014/main" id="{978BADAD-9ACE-5C51-229E-2E4A1ABB204C}"/>
              </a:ext>
            </a:extLst>
          </p:cNvPr>
          <p:cNvSpPr txBox="1"/>
          <p:nvPr/>
        </p:nvSpPr>
        <p:spPr>
          <a:xfrm>
            <a:off x="5953063" y="808697"/>
            <a:ext cx="2092239" cy="400110"/>
          </a:xfrm>
          <a:prstGeom prst="rect">
            <a:avLst/>
          </a:prstGeom>
          <a:noFill/>
        </p:spPr>
        <p:txBody>
          <a:bodyPr wrap="none" rtlCol="0">
            <a:spAutoFit/>
          </a:bodyPr>
          <a:lstStyle/>
          <a:p>
            <a:r>
              <a:rPr lang="en-US" sz="2000" dirty="0"/>
              <a:t>Magnetic mirrors</a:t>
            </a:r>
          </a:p>
        </p:txBody>
      </p:sp>
    </p:spTree>
    <p:extLst>
      <p:ext uri="{BB962C8B-B14F-4D97-AF65-F5344CB8AC3E}">
        <p14:creationId xmlns:p14="http://schemas.microsoft.com/office/powerpoint/2010/main" val="2044098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 y="0"/>
            <a:ext cx="9144001" cy="720725"/>
          </a:xfrm>
        </p:spPr>
        <p:txBody>
          <a:bodyPr/>
          <a:lstStyle/>
          <a:p>
            <a:pPr eaLnBrk="1" hangingPunct="1"/>
            <a:r>
              <a:rPr lang="en-US" sz="2800" dirty="0">
                <a:latin typeface="Arial" pitchFamily="1" charset="0"/>
                <a:ea typeface="Arial" pitchFamily="1" charset="0"/>
                <a:cs typeface="Arial" pitchFamily="1" charset="0"/>
              </a:rPr>
              <a:t>…And opportunities also in the private sector!</a:t>
            </a:r>
            <a:endParaRPr lang="en-US" altLang="en-US" sz="2800" dirty="0">
              <a:solidFill>
                <a:srgbClr val="00B050"/>
              </a:solidFill>
              <a:latin typeface="Arial" charset="0"/>
              <a:cs typeface="Arial" charset="0"/>
            </a:endParaRPr>
          </a:p>
        </p:txBody>
      </p:sp>
      <p:pic>
        <p:nvPicPr>
          <p:cNvPr id="2" name="Picture 1">
            <a:extLst>
              <a:ext uri="{FF2B5EF4-FFF2-40B4-BE49-F238E27FC236}">
                <a16:creationId xmlns:a16="http://schemas.microsoft.com/office/drawing/2014/main" id="{EA7ACCA0-A674-7518-851F-CE7FDCE60D5D}"/>
              </a:ext>
            </a:extLst>
          </p:cNvPr>
          <p:cNvPicPr>
            <a:picLocks noChangeAspect="1"/>
          </p:cNvPicPr>
          <p:nvPr/>
        </p:nvPicPr>
        <p:blipFill>
          <a:blip r:embed="rId2"/>
          <a:stretch>
            <a:fillRect/>
          </a:stretch>
        </p:blipFill>
        <p:spPr>
          <a:xfrm>
            <a:off x="6175510" y="782064"/>
            <a:ext cx="2923594" cy="4125407"/>
          </a:xfrm>
          <a:prstGeom prst="rect">
            <a:avLst/>
          </a:prstGeom>
        </p:spPr>
      </p:pic>
      <p:pic>
        <p:nvPicPr>
          <p:cNvPr id="3" name="Picture 2">
            <a:extLst>
              <a:ext uri="{FF2B5EF4-FFF2-40B4-BE49-F238E27FC236}">
                <a16:creationId xmlns:a16="http://schemas.microsoft.com/office/drawing/2014/main" id="{D9FA7DF0-183E-61A6-8B9E-52428996F4C6}"/>
              </a:ext>
            </a:extLst>
          </p:cNvPr>
          <p:cNvPicPr>
            <a:picLocks noChangeAspect="1"/>
          </p:cNvPicPr>
          <p:nvPr/>
        </p:nvPicPr>
        <p:blipFill rotWithShape="1">
          <a:blip r:embed="rId3"/>
          <a:srcRect t="7229" b="5586"/>
          <a:stretch/>
        </p:blipFill>
        <p:spPr>
          <a:xfrm>
            <a:off x="2581126" y="786748"/>
            <a:ext cx="2687172" cy="1076862"/>
          </a:xfrm>
          <a:prstGeom prst="rect">
            <a:avLst/>
          </a:prstGeom>
        </p:spPr>
      </p:pic>
      <p:sp>
        <p:nvSpPr>
          <p:cNvPr id="9" name="TextBox 8">
            <a:extLst>
              <a:ext uri="{FF2B5EF4-FFF2-40B4-BE49-F238E27FC236}">
                <a16:creationId xmlns:a16="http://schemas.microsoft.com/office/drawing/2014/main" id="{E0DBC1A9-2E6E-7088-EC15-26466357082F}"/>
              </a:ext>
            </a:extLst>
          </p:cNvPr>
          <p:cNvSpPr txBox="1"/>
          <p:nvPr/>
        </p:nvSpPr>
        <p:spPr>
          <a:xfrm>
            <a:off x="207389" y="917330"/>
            <a:ext cx="1466525" cy="923330"/>
          </a:xfrm>
          <a:prstGeom prst="rect">
            <a:avLst/>
          </a:prstGeom>
          <a:noFill/>
        </p:spPr>
        <p:txBody>
          <a:bodyPr wrap="square" rtlCol="0">
            <a:spAutoFit/>
          </a:bodyPr>
          <a:lstStyle/>
          <a:p>
            <a:pPr algn="ctr"/>
            <a:r>
              <a:rPr lang="en-US" sz="1800" dirty="0"/>
              <a:t>Notable investments in 2021-22</a:t>
            </a:r>
          </a:p>
        </p:txBody>
      </p:sp>
      <p:pic>
        <p:nvPicPr>
          <p:cNvPr id="11" name="Picture 10">
            <a:extLst>
              <a:ext uri="{FF2B5EF4-FFF2-40B4-BE49-F238E27FC236}">
                <a16:creationId xmlns:a16="http://schemas.microsoft.com/office/drawing/2014/main" id="{3F020807-1760-5270-97CA-D18F03027A82}"/>
              </a:ext>
            </a:extLst>
          </p:cNvPr>
          <p:cNvPicPr>
            <a:picLocks noChangeAspect="1"/>
          </p:cNvPicPr>
          <p:nvPr/>
        </p:nvPicPr>
        <p:blipFill>
          <a:blip r:embed="rId4"/>
          <a:stretch>
            <a:fillRect/>
          </a:stretch>
        </p:blipFill>
        <p:spPr>
          <a:xfrm>
            <a:off x="2636528" y="1980287"/>
            <a:ext cx="2784841" cy="1578229"/>
          </a:xfrm>
          <a:prstGeom prst="rect">
            <a:avLst/>
          </a:prstGeom>
        </p:spPr>
      </p:pic>
      <p:sp>
        <p:nvSpPr>
          <p:cNvPr id="13" name="TextBox 12">
            <a:extLst>
              <a:ext uri="{FF2B5EF4-FFF2-40B4-BE49-F238E27FC236}">
                <a16:creationId xmlns:a16="http://schemas.microsoft.com/office/drawing/2014/main" id="{0E1F19DB-1D80-66E1-ABED-30656A50CF7B}"/>
              </a:ext>
            </a:extLst>
          </p:cNvPr>
          <p:cNvSpPr txBox="1"/>
          <p:nvPr/>
        </p:nvSpPr>
        <p:spPr>
          <a:xfrm>
            <a:off x="0" y="2281707"/>
            <a:ext cx="2381693" cy="1200329"/>
          </a:xfrm>
          <a:prstGeom prst="rect">
            <a:avLst/>
          </a:prstGeom>
          <a:noFill/>
        </p:spPr>
        <p:txBody>
          <a:bodyPr wrap="square" rtlCol="0">
            <a:spAutoFit/>
          </a:bodyPr>
          <a:lstStyle/>
          <a:p>
            <a:pPr algn="ctr"/>
            <a:r>
              <a:rPr lang="en-US" sz="1800" dirty="0"/>
              <a:t>Extraordinary opportunities for public-private-partnerships (PPPs) </a:t>
            </a:r>
          </a:p>
        </p:txBody>
      </p:sp>
      <p:pic>
        <p:nvPicPr>
          <p:cNvPr id="14" name="Picture 2" descr="PI-3 (Plasma Injector) | Fusion Energy Base">
            <a:extLst>
              <a:ext uri="{FF2B5EF4-FFF2-40B4-BE49-F238E27FC236}">
                <a16:creationId xmlns:a16="http://schemas.microsoft.com/office/drawing/2014/main" id="{E418B8B3-AAB0-4F85-5E19-5467790BD6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6" y="3939047"/>
            <a:ext cx="1572313" cy="9045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oogle-Funded Nuclear Fusion Reactor Hits Temperature Way Beyond Sun's Core">
            <a:extLst>
              <a:ext uri="{FF2B5EF4-FFF2-40B4-BE49-F238E27FC236}">
                <a16:creationId xmlns:a16="http://schemas.microsoft.com/office/drawing/2014/main" id="{A3C645B4-1788-935C-4FBA-8DC2309CC6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2489" y="3969471"/>
            <a:ext cx="1172485" cy="8741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1104F97E-0D95-B8EA-8942-92EFABC67E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5739" y="3978830"/>
            <a:ext cx="1294527" cy="8647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T40 - Tokamak Energy">
            <a:extLst>
              <a:ext uri="{FF2B5EF4-FFF2-40B4-BE49-F238E27FC236}">
                <a16:creationId xmlns:a16="http://schemas.microsoft.com/office/drawing/2014/main" id="{497A3FAE-51D9-FD7D-4C33-8F474E7A65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2685" y="3968677"/>
            <a:ext cx="686686" cy="8748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Magnetic-Confinement Fusion Without the Magnets - IEEE Spectrum">
            <a:extLst>
              <a:ext uri="{FF2B5EF4-FFF2-40B4-BE49-F238E27FC236}">
                <a16:creationId xmlns:a16="http://schemas.microsoft.com/office/drawing/2014/main" id="{8C5FDF9A-B15A-3FB7-4BB4-CA3C58F465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3426" y="3958856"/>
            <a:ext cx="898894" cy="89889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7A4DBC7-2DFF-8D6F-3A97-04697D7E2872}"/>
              </a:ext>
            </a:extLst>
          </p:cNvPr>
          <p:cNvSpPr txBox="1"/>
          <p:nvPr/>
        </p:nvSpPr>
        <p:spPr>
          <a:xfrm>
            <a:off x="681643" y="3707067"/>
            <a:ext cx="380232" cy="261610"/>
          </a:xfrm>
          <a:prstGeom prst="rect">
            <a:avLst/>
          </a:prstGeom>
          <a:noFill/>
        </p:spPr>
        <p:txBody>
          <a:bodyPr wrap="none" rtlCol="0">
            <a:spAutoFit/>
          </a:bodyPr>
          <a:lstStyle/>
          <a:p>
            <a:r>
              <a:rPr lang="en-US" sz="1100" dirty="0"/>
              <a:t>GF</a:t>
            </a:r>
          </a:p>
        </p:txBody>
      </p:sp>
      <p:sp>
        <p:nvSpPr>
          <p:cNvPr id="23" name="TextBox 22">
            <a:extLst>
              <a:ext uri="{FF2B5EF4-FFF2-40B4-BE49-F238E27FC236}">
                <a16:creationId xmlns:a16="http://schemas.microsoft.com/office/drawing/2014/main" id="{C0CBDBF9-F6D2-5D75-8963-D10D2DB61C7A}"/>
              </a:ext>
            </a:extLst>
          </p:cNvPr>
          <p:cNvSpPr txBox="1"/>
          <p:nvPr/>
        </p:nvSpPr>
        <p:spPr>
          <a:xfrm>
            <a:off x="2055196" y="3707067"/>
            <a:ext cx="428322" cy="261610"/>
          </a:xfrm>
          <a:prstGeom prst="rect">
            <a:avLst/>
          </a:prstGeom>
          <a:noFill/>
        </p:spPr>
        <p:txBody>
          <a:bodyPr wrap="none" rtlCol="0">
            <a:spAutoFit/>
          </a:bodyPr>
          <a:lstStyle/>
          <a:p>
            <a:r>
              <a:rPr lang="en-US" sz="1100" dirty="0"/>
              <a:t>Zap</a:t>
            </a:r>
          </a:p>
        </p:txBody>
      </p:sp>
      <p:sp>
        <p:nvSpPr>
          <p:cNvPr id="24" name="TextBox 23">
            <a:extLst>
              <a:ext uri="{FF2B5EF4-FFF2-40B4-BE49-F238E27FC236}">
                <a16:creationId xmlns:a16="http://schemas.microsoft.com/office/drawing/2014/main" id="{20417491-8172-20AE-A349-172FC40B9898}"/>
              </a:ext>
            </a:extLst>
          </p:cNvPr>
          <p:cNvSpPr txBox="1"/>
          <p:nvPr/>
        </p:nvSpPr>
        <p:spPr>
          <a:xfrm>
            <a:off x="3164570" y="3707067"/>
            <a:ext cx="460382" cy="261610"/>
          </a:xfrm>
          <a:prstGeom prst="rect">
            <a:avLst/>
          </a:prstGeom>
          <a:noFill/>
        </p:spPr>
        <p:txBody>
          <a:bodyPr wrap="none" rtlCol="0">
            <a:spAutoFit/>
          </a:bodyPr>
          <a:lstStyle/>
          <a:p>
            <a:r>
              <a:rPr lang="en-US" sz="1100" dirty="0"/>
              <a:t>TAE</a:t>
            </a:r>
          </a:p>
        </p:txBody>
      </p:sp>
      <p:sp>
        <p:nvSpPr>
          <p:cNvPr id="25" name="TextBox 24">
            <a:extLst>
              <a:ext uri="{FF2B5EF4-FFF2-40B4-BE49-F238E27FC236}">
                <a16:creationId xmlns:a16="http://schemas.microsoft.com/office/drawing/2014/main" id="{88BA530E-E39C-57DF-D847-39FF1D1750CB}"/>
              </a:ext>
            </a:extLst>
          </p:cNvPr>
          <p:cNvSpPr txBox="1"/>
          <p:nvPr/>
        </p:nvSpPr>
        <p:spPr>
          <a:xfrm>
            <a:off x="4472811" y="3707067"/>
            <a:ext cx="468398" cy="261610"/>
          </a:xfrm>
          <a:prstGeom prst="rect">
            <a:avLst/>
          </a:prstGeom>
          <a:noFill/>
        </p:spPr>
        <p:txBody>
          <a:bodyPr wrap="none" rtlCol="0">
            <a:spAutoFit/>
          </a:bodyPr>
          <a:lstStyle/>
          <a:p>
            <a:r>
              <a:rPr lang="en-US" sz="1100" dirty="0"/>
              <a:t>CFS</a:t>
            </a:r>
          </a:p>
        </p:txBody>
      </p:sp>
      <p:sp>
        <p:nvSpPr>
          <p:cNvPr id="26" name="TextBox 25">
            <a:extLst>
              <a:ext uri="{FF2B5EF4-FFF2-40B4-BE49-F238E27FC236}">
                <a16:creationId xmlns:a16="http://schemas.microsoft.com/office/drawing/2014/main" id="{EBEEF5A7-267D-823A-B73B-7885099D4FAC}"/>
              </a:ext>
            </a:extLst>
          </p:cNvPr>
          <p:cNvSpPr txBox="1"/>
          <p:nvPr/>
        </p:nvSpPr>
        <p:spPr>
          <a:xfrm>
            <a:off x="5554869" y="3707067"/>
            <a:ext cx="365806" cy="261610"/>
          </a:xfrm>
          <a:prstGeom prst="rect">
            <a:avLst/>
          </a:prstGeom>
          <a:noFill/>
        </p:spPr>
        <p:txBody>
          <a:bodyPr wrap="none" rtlCol="0">
            <a:spAutoFit/>
          </a:bodyPr>
          <a:lstStyle/>
          <a:p>
            <a:r>
              <a:rPr lang="en-US" sz="1100" dirty="0"/>
              <a:t>TE</a:t>
            </a:r>
          </a:p>
        </p:txBody>
      </p:sp>
    </p:spTree>
    <p:extLst>
      <p:ext uri="{BB962C8B-B14F-4D97-AF65-F5344CB8AC3E}">
        <p14:creationId xmlns:p14="http://schemas.microsoft.com/office/powerpoint/2010/main" val="4283551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latin typeface="Arial"/>
                <a:cs typeface="Arial"/>
              </a:rPr>
              <a:t>ITER will be the first time we have net energy </a:t>
            </a:r>
            <a:br>
              <a:rPr lang="en-US" sz="2800" dirty="0">
                <a:latin typeface="Arial"/>
                <a:cs typeface="Arial"/>
              </a:rPr>
            </a:br>
            <a:r>
              <a:rPr lang="en-US" sz="2800" dirty="0">
                <a:latin typeface="Arial"/>
                <a:cs typeface="Arial"/>
              </a:rPr>
              <a:t>(more energy OUT than IN)</a:t>
            </a:r>
            <a:endParaRPr lang="en-US" altLang="en-US" sz="2800" dirty="0">
              <a:latin typeface="Arial" charset="0"/>
              <a:cs typeface="Arial" charset="0"/>
            </a:endParaRPr>
          </a:p>
        </p:txBody>
      </p:sp>
      <p:pic>
        <p:nvPicPr>
          <p:cNvPr id="7" name="Picture 6">
            <a:extLst>
              <a:ext uri="{FF2B5EF4-FFF2-40B4-BE49-F238E27FC236}">
                <a16:creationId xmlns:a16="http://schemas.microsoft.com/office/drawing/2014/main" id="{030BEB14-719D-774A-BE08-320EA9DE60E2}"/>
              </a:ext>
            </a:extLst>
          </p:cNvPr>
          <p:cNvPicPr>
            <a:picLocks noChangeAspect="1"/>
          </p:cNvPicPr>
          <p:nvPr/>
        </p:nvPicPr>
        <p:blipFill>
          <a:blip r:embed="rId2"/>
          <a:stretch>
            <a:fillRect/>
          </a:stretch>
        </p:blipFill>
        <p:spPr>
          <a:xfrm>
            <a:off x="4038600" y="819150"/>
            <a:ext cx="5105400" cy="4055955"/>
          </a:xfrm>
          <a:prstGeom prst="rect">
            <a:avLst/>
          </a:prstGeom>
        </p:spPr>
      </p:pic>
      <p:sp>
        <p:nvSpPr>
          <p:cNvPr id="8" name="Oval 7">
            <a:extLst>
              <a:ext uri="{FF2B5EF4-FFF2-40B4-BE49-F238E27FC236}">
                <a16:creationId xmlns:a16="http://schemas.microsoft.com/office/drawing/2014/main" id="{F7027BF9-F436-B046-A05C-8BB36390FF1A}"/>
              </a:ext>
            </a:extLst>
          </p:cNvPr>
          <p:cNvSpPr/>
          <p:nvPr/>
        </p:nvSpPr>
        <p:spPr>
          <a:xfrm>
            <a:off x="8001000" y="3638550"/>
            <a:ext cx="316213" cy="356445"/>
          </a:xfrm>
          <a:prstGeom prst="ellipse">
            <a:avLst/>
          </a:prstGeom>
          <a:noFill/>
          <a:ln w="158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B869CE-78A0-3D41-BD5E-6DBCE08D96CF}"/>
              </a:ext>
            </a:extLst>
          </p:cNvPr>
          <p:cNvSpPr txBox="1"/>
          <p:nvPr/>
        </p:nvSpPr>
        <p:spPr>
          <a:xfrm>
            <a:off x="0" y="819150"/>
            <a:ext cx="3886200" cy="4154984"/>
          </a:xfrm>
          <a:prstGeom prst="rect">
            <a:avLst/>
          </a:prstGeom>
          <a:noFill/>
        </p:spPr>
        <p:txBody>
          <a:bodyPr wrap="square" rtlCol="0">
            <a:spAutoFit/>
          </a:bodyPr>
          <a:lstStyle/>
          <a:p>
            <a:pPr marL="285750" indent="-285750" algn="ctr">
              <a:buFont typeface="Arial" panose="020B0604020202020204" pitchFamily="34" charset="0"/>
              <a:buChar char="•"/>
            </a:pPr>
            <a:r>
              <a:rPr lang="en-US" dirty="0">
                <a:latin typeface="Arial"/>
                <a:cs typeface="Arial"/>
              </a:rPr>
              <a:t>ITER is a collaboration between USA, EU, China, Japan, Korea, India and Russia</a:t>
            </a:r>
          </a:p>
          <a:p>
            <a:pPr marL="285750" indent="-285750" algn="ctr">
              <a:buFont typeface="Arial" panose="020B0604020202020204" pitchFamily="34" charset="0"/>
              <a:buChar char="•"/>
            </a:pPr>
            <a:endParaRPr lang="en-US" dirty="0">
              <a:latin typeface="Arial"/>
              <a:cs typeface="Arial"/>
            </a:endParaRPr>
          </a:p>
          <a:p>
            <a:pPr marL="285750" indent="-285750" algn="ctr">
              <a:buFont typeface="Arial" panose="020B0604020202020204" pitchFamily="34" charset="0"/>
              <a:buChar char="•"/>
            </a:pPr>
            <a:r>
              <a:rPr lang="en-US" dirty="0">
                <a:latin typeface="Arial"/>
                <a:cs typeface="Arial"/>
              </a:rPr>
              <a:t>It’s expected to produce 500MW of power using 50MW to run …this is the 1</a:t>
            </a:r>
            <a:r>
              <a:rPr lang="en-US" baseline="30000" dirty="0">
                <a:latin typeface="Arial"/>
                <a:cs typeface="Arial"/>
              </a:rPr>
              <a:t>st</a:t>
            </a:r>
            <a:r>
              <a:rPr lang="en-US" dirty="0">
                <a:latin typeface="Arial"/>
                <a:cs typeface="Arial"/>
              </a:rPr>
              <a:t> time in history where </a:t>
            </a:r>
            <a:r>
              <a:rPr lang="en-US" b="1" dirty="0">
                <a:latin typeface="Arial"/>
                <a:cs typeface="Arial"/>
              </a:rPr>
              <a:t>P</a:t>
            </a:r>
            <a:r>
              <a:rPr lang="en-US" b="1" baseline="-25000" dirty="0">
                <a:latin typeface="Arial"/>
                <a:cs typeface="Arial"/>
              </a:rPr>
              <a:t>out</a:t>
            </a:r>
            <a:r>
              <a:rPr lang="en-US" b="1" dirty="0">
                <a:latin typeface="Arial"/>
                <a:cs typeface="Arial"/>
              </a:rPr>
              <a:t>&gt;P</a:t>
            </a:r>
            <a:r>
              <a:rPr lang="en-US" b="1" baseline="-25000" dirty="0">
                <a:latin typeface="Arial"/>
                <a:cs typeface="Arial"/>
              </a:rPr>
              <a:t>in</a:t>
            </a:r>
          </a:p>
          <a:p>
            <a:pPr marL="285750" indent="-285750" algn="ctr">
              <a:buFont typeface="Arial" panose="020B0604020202020204" pitchFamily="34" charset="0"/>
              <a:buChar char="•"/>
            </a:pPr>
            <a:endParaRPr lang="en-US" b="1" baseline="-25000" dirty="0">
              <a:latin typeface="Arial"/>
              <a:cs typeface="Arial"/>
            </a:endParaRPr>
          </a:p>
          <a:p>
            <a:pPr marL="285750" indent="-285750" algn="ctr">
              <a:buFont typeface="Arial" panose="020B0604020202020204" pitchFamily="34" charset="0"/>
              <a:buChar char="•"/>
            </a:pPr>
            <a:r>
              <a:rPr lang="en-US" dirty="0">
                <a:latin typeface="Arial"/>
                <a:cs typeface="Arial"/>
              </a:rPr>
              <a:t>First plasmas “expected” by 2025</a:t>
            </a:r>
          </a:p>
          <a:p>
            <a:pPr marL="285750" indent="-285750" algn="ctr">
              <a:buFont typeface="Arial" panose="020B0604020202020204" pitchFamily="34" charset="0"/>
              <a:buChar char="•"/>
            </a:pPr>
            <a:endParaRPr lang="en-US" dirty="0">
              <a:solidFill>
                <a:srgbClr val="FF0000"/>
              </a:solidFill>
              <a:latin typeface="Arial"/>
              <a:cs typeface="Arial"/>
            </a:endParaRPr>
          </a:p>
          <a:p>
            <a:pPr marL="285750" indent="-285750" algn="ctr">
              <a:buFont typeface="Arial" panose="020B0604020202020204" pitchFamily="34" charset="0"/>
              <a:buChar char="•"/>
            </a:pPr>
            <a:r>
              <a:rPr lang="en-US" dirty="0">
                <a:solidFill>
                  <a:srgbClr val="FF0000"/>
                </a:solidFill>
                <a:latin typeface="Arial"/>
                <a:cs typeface="Arial"/>
              </a:rPr>
              <a:t>Many challenges ahead!</a:t>
            </a:r>
          </a:p>
          <a:p>
            <a:pPr marL="285750" indent="-285750" algn="ctr">
              <a:buFont typeface="Arial" panose="020B0604020202020204" pitchFamily="34" charset="0"/>
              <a:buChar char="•"/>
            </a:pPr>
            <a:endParaRPr lang="en-US" dirty="0">
              <a:solidFill>
                <a:srgbClr val="FF0000"/>
              </a:solidFill>
              <a:latin typeface="Arial"/>
              <a:cs typeface="Arial"/>
            </a:endParaRPr>
          </a:p>
          <a:p>
            <a:pPr marL="285750" indent="-285750" algn="ctr">
              <a:buFont typeface="Arial" panose="020B0604020202020204" pitchFamily="34" charset="0"/>
              <a:buChar char="•"/>
            </a:pPr>
            <a:r>
              <a:rPr lang="en-US" dirty="0">
                <a:solidFill>
                  <a:srgbClr val="FF0000"/>
                </a:solidFill>
                <a:latin typeface="Arial"/>
                <a:cs typeface="Arial"/>
              </a:rPr>
              <a:t>The Z-challenge?</a:t>
            </a:r>
          </a:p>
          <a:p>
            <a:pPr algn="ctr"/>
            <a:r>
              <a:rPr lang="en-US" dirty="0">
                <a:solidFill>
                  <a:srgbClr val="FF0000"/>
                </a:solidFill>
                <a:latin typeface="Arial"/>
                <a:cs typeface="Arial"/>
              </a:rPr>
              <a:t>(low-Z </a:t>
            </a:r>
            <a:r>
              <a:rPr lang="en-US" dirty="0" err="1">
                <a:solidFill>
                  <a:srgbClr val="FF0000"/>
                </a:solidFill>
                <a:latin typeface="Arial"/>
                <a:cs typeface="Arial"/>
              </a:rPr>
              <a:t>vs</a:t>
            </a:r>
            <a:r>
              <a:rPr lang="en-US" dirty="0">
                <a:solidFill>
                  <a:srgbClr val="FF0000"/>
                </a:solidFill>
                <a:latin typeface="Arial"/>
                <a:cs typeface="Arial"/>
              </a:rPr>
              <a:t> high-Z)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720725"/>
          </a:xfrm>
        </p:spPr>
        <p:txBody>
          <a:bodyPr/>
          <a:lstStyle/>
          <a:p>
            <a:pPr eaLnBrk="1" hangingPunct="1"/>
            <a:r>
              <a:rPr lang="en-US" sz="2800" dirty="0"/>
              <a:t>With the help of detailed simulations ITER scientists decided on a wall covered with </a:t>
            </a:r>
            <a:r>
              <a:rPr lang="en-US" sz="2800" dirty="0">
                <a:solidFill>
                  <a:srgbClr val="0000FF"/>
                </a:solidFill>
              </a:rPr>
              <a:t>low</a:t>
            </a:r>
            <a:r>
              <a:rPr lang="en-US" sz="2800" dirty="0"/>
              <a:t>- and </a:t>
            </a:r>
            <a:r>
              <a:rPr lang="en-US" sz="2800" dirty="0">
                <a:solidFill>
                  <a:srgbClr val="FF0000"/>
                </a:solidFill>
              </a:rPr>
              <a:t>high</a:t>
            </a:r>
            <a:r>
              <a:rPr lang="en-US" sz="2800" dirty="0"/>
              <a:t>-Z PFCs</a:t>
            </a:r>
            <a:endParaRPr lang="en-US" altLang="en-US" sz="2800" b="1" dirty="0">
              <a:solidFill>
                <a:srgbClr val="00B050"/>
              </a:solidFill>
              <a:latin typeface="Arial" charset="0"/>
              <a:cs typeface="Arial" charset="0"/>
            </a:endParaRPr>
          </a:p>
        </p:txBody>
      </p:sp>
      <p:pic>
        <p:nvPicPr>
          <p:cNvPr id="30" name="Picture 29">
            <a:extLst>
              <a:ext uri="{FF2B5EF4-FFF2-40B4-BE49-F238E27FC236}">
                <a16:creationId xmlns:a16="http://schemas.microsoft.com/office/drawing/2014/main" id="{94298C66-0FF3-984C-B292-8175E33D4582}"/>
              </a:ext>
            </a:extLst>
          </p:cNvPr>
          <p:cNvPicPr>
            <a:picLocks noChangeAspect="1"/>
          </p:cNvPicPr>
          <p:nvPr/>
        </p:nvPicPr>
        <p:blipFill>
          <a:blip r:embed="rId2"/>
          <a:stretch>
            <a:fillRect/>
          </a:stretch>
        </p:blipFill>
        <p:spPr>
          <a:xfrm>
            <a:off x="6781800" y="742951"/>
            <a:ext cx="1658469" cy="2819400"/>
          </a:xfrm>
          <a:prstGeom prst="rect">
            <a:avLst/>
          </a:prstGeom>
        </p:spPr>
      </p:pic>
      <p:pic>
        <p:nvPicPr>
          <p:cNvPr id="31" name="Picture 30">
            <a:extLst>
              <a:ext uri="{FF2B5EF4-FFF2-40B4-BE49-F238E27FC236}">
                <a16:creationId xmlns:a16="http://schemas.microsoft.com/office/drawing/2014/main" id="{E31FD137-B754-BB4A-9F24-56BE78118442}"/>
              </a:ext>
            </a:extLst>
          </p:cNvPr>
          <p:cNvPicPr>
            <a:picLocks noChangeAspect="1"/>
          </p:cNvPicPr>
          <p:nvPr/>
        </p:nvPicPr>
        <p:blipFill>
          <a:blip r:embed="rId3"/>
          <a:stretch>
            <a:fillRect/>
          </a:stretch>
        </p:blipFill>
        <p:spPr>
          <a:xfrm>
            <a:off x="6593217" y="3515803"/>
            <a:ext cx="1828801" cy="1371601"/>
          </a:xfrm>
          <a:prstGeom prst="rect">
            <a:avLst/>
          </a:prstGeom>
        </p:spPr>
      </p:pic>
      <p:sp>
        <p:nvSpPr>
          <p:cNvPr id="32" name="TextBox 31">
            <a:extLst>
              <a:ext uri="{FF2B5EF4-FFF2-40B4-BE49-F238E27FC236}">
                <a16:creationId xmlns:a16="http://schemas.microsoft.com/office/drawing/2014/main" id="{9D5952BA-0313-F349-9D9C-701679FD688F}"/>
              </a:ext>
            </a:extLst>
          </p:cNvPr>
          <p:cNvSpPr txBox="1"/>
          <p:nvPr/>
        </p:nvSpPr>
        <p:spPr>
          <a:xfrm>
            <a:off x="6788231" y="1379988"/>
            <a:ext cx="512530" cy="400110"/>
          </a:xfrm>
          <a:prstGeom prst="rect">
            <a:avLst/>
          </a:prstGeom>
          <a:noFill/>
        </p:spPr>
        <p:txBody>
          <a:bodyPr wrap="none" rtlCol="0">
            <a:spAutoFit/>
          </a:bodyPr>
          <a:lstStyle/>
          <a:p>
            <a:r>
              <a:rPr lang="en-US" sz="2000" b="1" dirty="0">
                <a:solidFill>
                  <a:srgbClr val="0000FF"/>
                </a:solidFill>
              </a:rPr>
              <a:t>Be</a:t>
            </a:r>
          </a:p>
        </p:txBody>
      </p:sp>
      <p:sp>
        <p:nvSpPr>
          <p:cNvPr id="33" name="TextBox 32">
            <a:extLst>
              <a:ext uri="{FF2B5EF4-FFF2-40B4-BE49-F238E27FC236}">
                <a16:creationId xmlns:a16="http://schemas.microsoft.com/office/drawing/2014/main" id="{8130E80D-B7B9-CF45-9965-F9C6AA9B6E3A}"/>
              </a:ext>
            </a:extLst>
          </p:cNvPr>
          <p:cNvSpPr txBox="1"/>
          <p:nvPr/>
        </p:nvSpPr>
        <p:spPr>
          <a:xfrm>
            <a:off x="7010400" y="2720763"/>
            <a:ext cx="428322" cy="400110"/>
          </a:xfrm>
          <a:prstGeom prst="rect">
            <a:avLst/>
          </a:prstGeom>
          <a:noFill/>
        </p:spPr>
        <p:txBody>
          <a:bodyPr wrap="none" rtlCol="0">
            <a:spAutoFit/>
          </a:bodyPr>
          <a:lstStyle/>
          <a:p>
            <a:r>
              <a:rPr lang="en-US" sz="2000" b="1" dirty="0">
                <a:solidFill>
                  <a:srgbClr val="FF0000"/>
                </a:solidFill>
              </a:rPr>
              <a:t>W</a:t>
            </a:r>
          </a:p>
        </p:txBody>
      </p:sp>
      <p:cxnSp>
        <p:nvCxnSpPr>
          <p:cNvPr id="34" name="Straight Arrow Connector 33">
            <a:extLst>
              <a:ext uri="{FF2B5EF4-FFF2-40B4-BE49-F238E27FC236}">
                <a16:creationId xmlns:a16="http://schemas.microsoft.com/office/drawing/2014/main" id="{86186015-90D0-0C41-ABE1-6C7F62CF0002}"/>
              </a:ext>
            </a:extLst>
          </p:cNvPr>
          <p:cNvCxnSpPr>
            <a:cxnSpLocks/>
          </p:cNvCxnSpPr>
          <p:nvPr/>
        </p:nvCxnSpPr>
        <p:spPr>
          <a:xfrm flipH="1">
            <a:off x="6781800" y="2720763"/>
            <a:ext cx="165767" cy="79504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4E04A37-BE53-2A4B-A1E0-D8FBAE12E0C6}"/>
              </a:ext>
            </a:extLst>
          </p:cNvPr>
          <p:cNvCxnSpPr>
            <a:cxnSpLocks/>
          </p:cNvCxnSpPr>
          <p:nvPr/>
        </p:nvCxnSpPr>
        <p:spPr>
          <a:xfrm>
            <a:off x="7488188" y="2920818"/>
            <a:ext cx="571081" cy="870132"/>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pic>
        <p:nvPicPr>
          <p:cNvPr id="36" name="Picture 35">
            <a:extLst>
              <a:ext uri="{FF2B5EF4-FFF2-40B4-BE49-F238E27FC236}">
                <a16:creationId xmlns:a16="http://schemas.microsoft.com/office/drawing/2014/main" id="{D752ACDA-8CCD-AF4F-A014-EED78CFC04C2}"/>
              </a:ext>
            </a:extLst>
          </p:cNvPr>
          <p:cNvPicPr>
            <a:picLocks noChangeAspect="1"/>
          </p:cNvPicPr>
          <p:nvPr/>
        </p:nvPicPr>
        <p:blipFill>
          <a:blip r:embed="rId4"/>
          <a:stretch>
            <a:fillRect/>
          </a:stretch>
        </p:blipFill>
        <p:spPr>
          <a:xfrm>
            <a:off x="9931" y="3118282"/>
            <a:ext cx="6305884" cy="1518083"/>
          </a:xfrm>
          <a:prstGeom prst="rect">
            <a:avLst/>
          </a:prstGeom>
        </p:spPr>
      </p:pic>
      <p:pic>
        <p:nvPicPr>
          <p:cNvPr id="38" name="Picture 37">
            <a:extLst>
              <a:ext uri="{FF2B5EF4-FFF2-40B4-BE49-F238E27FC236}">
                <a16:creationId xmlns:a16="http://schemas.microsoft.com/office/drawing/2014/main" id="{E6AA9D6B-C9A0-5D41-811B-3085B0FC5AAB}"/>
              </a:ext>
            </a:extLst>
          </p:cNvPr>
          <p:cNvPicPr>
            <a:picLocks noChangeAspect="1"/>
          </p:cNvPicPr>
          <p:nvPr/>
        </p:nvPicPr>
        <p:blipFill>
          <a:blip r:embed="rId5"/>
          <a:stretch>
            <a:fillRect/>
          </a:stretch>
        </p:blipFill>
        <p:spPr>
          <a:xfrm>
            <a:off x="3157041" y="839608"/>
            <a:ext cx="3158774" cy="2189341"/>
          </a:xfrm>
          <a:prstGeom prst="rect">
            <a:avLst/>
          </a:prstGeom>
        </p:spPr>
      </p:pic>
      <p:sp>
        <p:nvSpPr>
          <p:cNvPr id="39" name="TextBox 38">
            <a:extLst>
              <a:ext uri="{FF2B5EF4-FFF2-40B4-BE49-F238E27FC236}">
                <a16:creationId xmlns:a16="http://schemas.microsoft.com/office/drawing/2014/main" id="{65A35DB1-BEF1-7844-B134-044A670A4DF3}"/>
              </a:ext>
            </a:extLst>
          </p:cNvPr>
          <p:cNvSpPr txBox="1"/>
          <p:nvPr/>
        </p:nvSpPr>
        <p:spPr>
          <a:xfrm>
            <a:off x="1" y="742950"/>
            <a:ext cx="3094208" cy="2062103"/>
          </a:xfrm>
          <a:prstGeom prst="rect">
            <a:avLst/>
          </a:prstGeom>
          <a:noFill/>
        </p:spPr>
        <p:txBody>
          <a:bodyPr wrap="square" rtlCol="0">
            <a:spAutoFit/>
          </a:bodyPr>
          <a:lstStyle/>
          <a:p>
            <a:pPr algn="ctr"/>
            <a:r>
              <a:rPr lang="en-US" sz="1600" dirty="0"/>
              <a:t>Simulations of plasma flows and plasma-wall interaction have had a decisive influence on the design of ITER wall</a:t>
            </a:r>
          </a:p>
          <a:p>
            <a:pPr algn="ctr"/>
            <a:endParaRPr lang="en-US" sz="1600" dirty="0"/>
          </a:p>
          <a:p>
            <a:pPr algn="ctr"/>
            <a:r>
              <a:rPr lang="en-US" sz="1600" dirty="0"/>
              <a:t>⇒ It’s a decision on the edge conditions which will alter core performance</a:t>
            </a:r>
          </a:p>
        </p:txBody>
      </p:sp>
      <p:sp>
        <p:nvSpPr>
          <p:cNvPr id="40" name="TextBox 39">
            <a:extLst>
              <a:ext uri="{FF2B5EF4-FFF2-40B4-BE49-F238E27FC236}">
                <a16:creationId xmlns:a16="http://schemas.microsoft.com/office/drawing/2014/main" id="{F3F45543-2BD9-8A48-89E7-A665316FF211}"/>
              </a:ext>
            </a:extLst>
          </p:cNvPr>
          <p:cNvSpPr txBox="1"/>
          <p:nvPr/>
        </p:nvSpPr>
        <p:spPr>
          <a:xfrm>
            <a:off x="0" y="4626173"/>
            <a:ext cx="6315815" cy="276999"/>
          </a:xfrm>
          <a:prstGeom prst="rect">
            <a:avLst/>
          </a:prstGeom>
          <a:noFill/>
        </p:spPr>
        <p:txBody>
          <a:bodyPr wrap="square" rtlCol="0">
            <a:spAutoFit/>
          </a:bodyPr>
          <a:lstStyle/>
          <a:p>
            <a:pPr algn="ctr"/>
            <a:r>
              <a:rPr lang="en-US" sz="1200" dirty="0"/>
              <a:t>Edge localized modes (ELMs) and disruptions can impact integrity of </a:t>
            </a:r>
            <a:r>
              <a:rPr lang="en-US" sz="1200" dirty="0" err="1"/>
              <a:t>divertor</a:t>
            </a:r>
            <a:r>
              <a:rPr lang="en-US" sz="1200" dirty="0"/>
              <a:t> cassettes</a:t>
            </a:r>
          </a:p>
        </p:txBody>
      </p:sp>
    </p:spTree>
    <p:extLst>
      <p:ext uri="{BB962C8B-B14F-4D97-AF65-F5344CB8AC3E}">
        <p14:creationId xmlns:p14="http://schemas.microsoft.com/office/powerpoint/2010/main" val="3731416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t>The </a:t>
            </a:r>
            <a:r>
              <a:rPr lang="en-US" sz="2800" dirty="0">
                <a:solidFill>
                  <a:srgbClr val="0000FF"/>
                </a:solidFill>
              </a:rPr>
              <a:t>low-Z (Li, Be, C, B) </a:t>
            </a:r>
            <a:r>
              <a:rPr lang="en-US" sz="2800" dirty="0"/>
              <a:t>vs </a:t>
            </a:r>
            <a:r>
              <a:rPr lang="en-US" sz="2800" dirty="0">
                <a:solidFill>
                  <a:srgbClr val="FF0000"/>
                </a:solidFill>
              </a:rPr>
              <a:t>high-Z (Fe, Mo, W) </a:t>
            </a:r>
            <a:r>
              <a:rPr lang="en-US" sz="2800" dirty="0"/>
              <a:t>plasma facing component (PFC) challenge</a:t>
            </a:r>
            <a:endParaRPr lang="en-US" altLang="en-US" sz="2800" b="1" dirty="0">
              <a:solidFill>
                <a:srgbClr val="00B050"/>
              </a:solidFill>
              <a:latin typeface="Arial" charset="0"/>
              <a:cs typeface="Arial" charset="0"/>
            </a:endParaRPr>
          </a:p>
        </p:txBody>
      </p:sp>
      <p:sp>
        <p:nvSpPr>
          <p:cNvPr id="6" name="Rectangle 5">
            <a:extLst>
              <a:ext uri="{FF2B5EF4-FFF2-40B4-BE49-F238E27FC236}">
                <a16:creationId xmlns:a16="http://schemas.microsoft.com/office/drawing/2014/main" id="{5AD51A02-D0E7-C14A-B02D-A3644972EECB}"/>
              </a:ext>
            </a:extLst>
          </p:cNvPr>
          <p:cNvSpPr/>
          <p:nvPr/>
        </p:nvSpPr>
        <p:spPr>
          <a:xfrm>
            <a:off x="0" y="742950"/>
            <a:ext cx="6705600" cy="4062651"/>
          </a:xfrm>
          <a:prstGeom prst="rect">
            <a:avLst/>
          </a:prstGeom>
        </p:spPr>
        <p:txBody>
          <a:bodyPr wrap="square">
            <a:spAutoFit/>
          </a:bodyPr>
          <a:lstStyle/>
          <a:p>
            <a:pPr algn="ctr"/>
            <a:r>
              <a:rPr lang="en-US" sz="2200" dirty="0"/>
              <a:t>Both low- &amp; high-Z materials are currently being used as plasma facing components (PFCs), but each has technological hurdles. </a:t>
            </a:r>
            <a:endParaRPr lang="en-US" sz="1000" dirty="0"/>
          </a:p>
          <a:p>
            <a:endParaRPr lang="en-US" sz="1000" dirty="0"/>
          </a:p>
          <a:p>
            <a:endParaRPr lang="en-US" sz="1000" dirty="0"/>
          </a:p>
          <a:p>
            <a:pPr marL="342900" indent="-342900">
              <a:buFont typeface="+mj-ea"/>
              <a:buAutoNum type="circleNumDbPlain"/>
            </a:pPr>
            <a:r>
              <a:rPr lang="en-US" dirty="0"/>
              <a:t> </a:t>
            </a:r>
            <a:r>
              <a:rPr lang="en-US" u="sng" dirty="0">
                <a:solidFill>
                  <a:srgbClr val="0000FF"/>
                </a:solidFill>
              </a:rPr>
              <a:t>Low-Z materials:</a:t>
            </a:r>
          </a:p>
          <a:p>
            <a:pPr marL="457200" indent="1588">
              <a:buFont typeface="+mj-lt"/>
              <a:buAutoNum type="alphaLcParenR"/>
            </a:pPr>
            <a:r>
              <a:rPr lang="en-US" dirty="0"/>
              <a:t> </a:t>
            </a:r>
            <a:r>
              <a:rPr lang="en-US" sz="1600" dirty="0"/>
              <a:t>Typically have </a:t>
            </a:r>
            <a:r>
              <a:rPr lang="en-US" sz="1600" dirty="0">
                <a:solidFill>
                  <a:srgbClr val="0000FF"/>
                </a:solidFill>
              </a:rPr>
              <a:t>higher erosion rates</a:t>
            </a:r>
          </a:p>
          <a:p>
            <a:pPr marL="457200" indent="1588">
              <a:buFont typeface="+mj-lt"/>
              <a:buAutoNum type="alphaLcParenR"/>
            </a:pPr>
            <a:r>
              <a:rPr lang="en-US" sz="1600" dirty="0"/>
              <a:t> Their injection into the main chamber will result in an </a:t>
            </a:r>
            <a:r>
              <a:rPr lang="en-US" sz="1600" dirty="0">
                <a:solidFill>
                  <a:srgbClr val="0000FF"/>
                </a:solidFill>
              </a:rPr>
              <a:t>increase of </a:t>
            </a:r>
            <a:r>
              <a:rPr lang="en-US" sz="1600" dirty="0" err="1">
                <a:solidFill>
                  <a:srgbClr val="0000FF"/>
                </a:solidFill>
              </a:rPr>
              <a:t>Z</a:t>
            </a:r>
            <a:r>
              <a:rPr lang="en-US" sz="1600" baseline="-25000" dirty="0" err="1">
                <a:solidFill>
                  <a:srgbClr val="0000FF"/>
                </a:solidFill>
              </a:rPr>
              <a:t>eff</a:t>
            </a:r>
            <a:r>
              <a:rPr lang="en-US" sz="1600" dirty="0"/>
              <a:t> and </a:t>
            </a:r>
            <a:r>
              <a:rPr lang="en-US" sz="1600" dirty="0" err="1">
                <a:solidFill>
                  <a:srgbClr val="0000FF"/>
                </a:solidFill>
              </a:rPr>
              <a:t>collisionality</a:t>
            </a:r>
            <a:r>
              <a:rPr lang="en-US" sz="1600" dirty="0"/>
              <a:t> (</a:t>
            </a:r>
            <a:r>
              <a:rPr lang="en-US" sz="1600" dirty="0" err="1">
                <a:latin typeface="Symbol" charset="2"/>
                <a:cs typeface="Symbol" charset="2"/>
              </a:rPr>
              <a:t>n</a:t>
            </a:r>
            <a:r>
              <a:rPr lang="en-US" sz="1600" baseline="-25000" dirty="0" err="1">
                <a:cs typeface="Symbol" charset="2"/>
              </a:rPr>
              <a:t>e,Z</a:t>
            </a:r>
            <a:r>
              <a:rPr lang="en-US" sz="1600" dirty="0">
                <a:latin typeface="Symbol" charset="2"/>
                <a:cs typeface="Symbol" charset="2"/>
              </a:rPr>
              <a:t>)</a:t>
            </a:r>
            <a:r>
              <a:rPr lang="en-US" sz="1600" dirty="0"/>
              <a:t>.</a:t>
            </a:r>
          </a:p>
          <a:p>
            <a:pPr marL="457200" indent="1588">
              <a:buFont typeface="+mj-lt"/>
              <a:buAutoNum type="alphaLcParenR"/>
            </a:pPr>
            <a:r>
              <a:rPr lang="en-US" sz="1600" dirty="0"/>
              <a:t> H-, D- &amp; </a:t>
            </a:r>
            <a:r>
              <a:rPr lang="en-US" sz="1600" dirty="0">
                <a:solidFill>
                  <a:srgbClr val="0000FF"/>
                </a:solidFill>
              </a:rPr>
              <a:t>T-retention </a:t>
            </a:r>
            <a:r>
              <a:rPr lang="en-US" sz="1600" dirty="0"/>
              <a:t>is a difficult issue! Physics or politics? Both?</a:t>
            </a:r>
          </a:p>
          <a:p>
            <a:endParaRPr lang="en-US" sz="1000" dirty="0"/>
          </a:p>
          <a:p>
            <a:endParaRPr lang="en-US" sz="1000" dirty="0"/>
          </a:p>
          <a:p>
            <a:pPr marL="457200" indent="-457200">
              <a:buFont typeface="+mj-ea"/>
              <a:buAutoNum type="circleNumDbPlain" startAt="2"/>
            </a:pPr>
            <a:r>
              <a:rPr lang="en-US" dirty="0"/>
              <a:t>Augment of </a:t>
            </a:r>
            <a:r>
              <a:rPr lang="en-US" dirty="0" err="1">
                <a:solidFill>
                  <a:srgbClr val="0000FF"/>
                </a:solidFill>
              </a:rPr>
              <a:t>Z</a:t>
            </a:r>
            <a:r>
              <a:rPr lang="en-US" baseline="-25000" dirty="0" err="1">
                <a:solidFill>
                  <a:srgbClr val="0000FF"/>
                </a:solidFill>
              </a:rPr>
              <a:t>eff</a:t>
            </a:r>
            <a:r>
              <a:rPr lang="en-US" dirty="0"/>
              <a:t> will lead to:</a:t>
            </a:r>
          </a:p>
          <a:p>
            <a:pPr marL="457200" indent="1588">
              <a:buFont typeface="+mj-lt"/>
              <a:buAutoNum type="alphaLcParenR"/>
            </a:pPr>
            <a:r>
              <a:rPr lang="en-US" dirty="0">
                <a:solidFill>
                  <a:srgbClr val="000000"/>
                </a:solidFill>
              </a:rPr>
              <a:t> </a:t>
            </a:r>
            <a:r>
              <a:rPr lang="en-US" sz="1600" dirty="0">
                <a:solidFill>
                  <a:srgbClr val="0000FF"/>
                </a:solidFill>
              </a:rPr>
              <a:t>Reduce fuel purity </a:t>
            </a:r>
            <a:r>
              <a:rPr lang="en-US" sz="1600" dirty="0"/>
              <a:t>(</a:t>
            </a:r>
            <a:r>
              <a:rPr lang="en-US" sz="1600" dirty="0" err="1"/>
              <a:t>n</a:t>
            </a:r>
            <a:r>
              <a:rPr lang="en-US" sz="1600" baseline="-25000" dirty="0" err="1"/>
              <a:t>D</a:t>
            </a:r>
            <a:r>
              <a:rPr lang="en-US" sz="1600" dirty="0"/>
              <a:t>/n</a:t>
            </a:r>
            <a:r>
              <a:rPr lang="en-US" sz="1600" baseline="-25000" dirty="0"/>
              <a:t>e</a:t>
            </a:r>
            <a:r>
              <a:rPr lang="en-US" sz="1600" dirty="0"/>
              <a:t>) and </a:t>
            </a:r>
            <a:r>
              <a:rPr lang="en-US" sz="1600" dirty="0">
                <a:solidFill>
                  <a:srgbClr val="0000FF"/>
                </a:solidFill>
              </a:rPr>
              <a:t>reactivity</a:t>
            </a:r>
            <a:r>
              <a:rPr lang="en-US" sz="1600" dirty="0"/>
              <a:t> (S</a:t>
            </a:r>
            <a:r>
              <a:rPr lang="en-US" sz="1600" baseline="-25000" dirty="0"/>
              <a:t>n</a:t>
            </a:r>
            <a:r>
              <a:rPr lang="en-US" sz="1600" dirty="0"/>
              <a:t>∝n</a:t>
            </a:r>
            <a:r>
              <a:rPr lang="en-US" sz="1600" baseline="-25000" dirty="0"/>
              <a:t>D</a:t>
            </a:r>
            <a:r>
              <a:rPr lang="en-US" sz="1600" baseline="30000" dirty="0"/>
              <a:t>2</a:t>
            </a:r>
            <a:r>
              <a:rPr lang="en-US" sz="1600" dirty="0"/>
              <a:t> or </a:t>
            </a:r>
            <a:r>
              <a:rPr lang="en-US" sz="1600" dirty="0" err="1"/>
              <a:t>n</a:t>
            </a:r>
            <a:r>
              <a:rPr lang="en-US" sz="1600" baseline="-25000" dirty="0" err="1"/>
              <a:t>D</a:t>
            </a:r>
            <a:r>
              <a:rPr lang="en-US" sz="1600" dirty="0" err="1"/>
              <a:t>n</a:t>
            </a:r>
            <a:r>
              <a:rPr lang="en-US" sz="1600" baseline="-25000" dirty="0" err="1"/>
              <a:t>T</a:t>
            </a:r>
            <a:r>
              <a:rPr lang="en-US" sz="1600" dirty="0"/>
              <a:t>).</a:t>
            </a:r>
          </a:p>
          <a:p>
            <a:pPr marL="457200" indent="1588">
              <a:buFont typeface="+mj-lt"/>
              <a:buAutoNum type="alphaLcParenR"/>
            </a:pPr>
            <a:r>
              <a:rPr lang="en-US" sz="1600" dirty="0"/>
              <a:t> But contributing less to radiated power density:</a:t>
            </a:r>
          </a:p>
          <a:p>
            <a:pPr marL="457200"/>
            <a:r>
              <a:rPr lang="en-US" sz="1600" dirty="0"/>
              <a:t>    P</a:t>
            </a:r>
            <a:r>
              <a:rPr lang="en-US" sz="1600" baseline="-25000" dirty="0"/>
              <a:t>rad </a:t>
            </a:r>
            <a:r>
              <a:rPr lang="en-US" sz="1600" dirty="0"/>
              <a:t>= </a:t>
            </a:r>
            <a:r>
              <a:rPr lang="en-US" sz="1600" dirty="0" err="1"/>
              <a:t>n</a:t>
            </a:r>
            <a:r>
              <a:rPr lang="en-US" sz="1600" baseline="-25000" dirty="0" err="1"/>
              <a:t>e</a:t>
            </a:r>
            <a:r>
              <a:rPr lang="en-US" sz="1600" dirty="0" err="1"/>
              <a:t>n</a:t>
            </a:r>
            <a:r>
              <a:rPr lang="en-US" sz="1600" baseline="-25000" dirty="0" err="1"/>
              <a:t>D</a:t>
            </a:r>
            <a:r>
              <a:rPr lang="en-US" sz="1600" dirty="0" err="1"/>
              <a:t>L</a:t>
            </a:r>
            <a:r>
              <a:rPr lang="en-US" sz="1600" baseline="-25000" dirty="0" err="1"/>
              <a:t>D</a:t>
            </a:r>
            <a:r>
              <a:rPr lang="en-US" sz="1600" dirty="0" err="1"/>
              <a:t>+</a:t>
            </a:r>
            <a:r>
              <a:rPr lang="en-US" sz="1600" dirty="0" err="1">
                <a:solidFill>
                  <a:srgbClr val="0000FF"/>
                </a:solidFill>
              </a:rPr>
              <a:t>n</a:t>
            </a:r>
            <a:r>
              <a:rPr lang="en-US" sz="1600" baseline="-25000" dirty="0" err="1">
                <a:solidFill>
                  <a:srgbClr val="0000FF"/>
                </a:solidFill>
              </a:rPr>
              <a:t>e</a:t>
            </a:r>
            <a:r>
              <a:rPr lang="en-US" sz="1600" dirty="0" err="1">
                <a:solidFill>
                  <a:srgbClr val="0000FF"/>
                </a:solidFill>
              </a:rPr>
              <a:t>n</a:t>
            </a:r>
            <a:r>
              <a:rPr lang="en-US" sz="1600" baseline="-25000" dirty="0" err="1">
                <a:solidFill>
                  <a:srgbClr val="0000FF"/>
                </a:solidFill>
              </a:rPr>
              <a:t>C</a:t>
            </a:r>
            <a:r>
              <a:rPr lang="en-US" sz="1600" dirty="0" err="1">
                <a:solidFill>
                  <a:srgbClr val="0000FF"/>
                </a:solidFill>
              </a:rPr>
              <a:t>L</a:t>
            </a:r>
            <a:r>
              <a:rPr lang="en-US" sz="1600" baseline="-25000" dirty="0" err="1">
                <a:solidFill>
                  <a:srgbClr val="0000FF"/>
                </a:solidFill>
              </a:rPr>
              <a:t>c</a:t>
            </a:r>
            <a:r>
              <a:rPr lang="en-US" sz="1600" dirty="0" err="1"/>
              <a:t>+</a:t>
            </a:r>
            <a:r>
              <a:rPr lang="en-US" sz="1600" dirty="0" err="1">
                <a:solidFill>
                  <a:srgbClr val="FF0000"/>
                </a:solidFill>
                <a:latin typeface="Symbol" charset="2"/>
                <a:cs typeface="Symbol" charset="2"/>
              </a:rPr>
              <a:t>S</a:t>
            </a:r>
            <a:r>
              <a:rPr lang="en-US" sz="1600" dirty="0" err="1">
                <a:solidFill>
                  <a:srgbClr val="FF0000"/>
                </a:solidFill>
              </a:rPr>
              <a:t>n</a:t>
            </a:r>
            <a:r>
              <a:rPr lang="en-US" sz="1600" baseline="-25000" dirty="0" err="1">
                <a:solidFill>
                  <a:srgbClr val="FF0000"/>
                </a:solidFill>
              </a:rPr>
              <a:t>e</a:t>
            </a:r>
            <a:r>
              <a:rPr lang="en-US" sz="1600" dirty="0" err="1">
                <a:solidFill>
                  <a:srgbClr val="FF0000"/>
                </a:solidFill>
              </a:rPr>
              <a:t>n</a:t>
            </a:r>
            <a:r>
              <a:rPr lang="en-US" sz="1600" baseline="-25000" dirty="0" err="1">
                <a:solidFill>
                  <a:srgbClr val="FF0000"/>
                </a:solidFill>
              </a:rPr>
              <a:t>Z</a:t>
            </a:r>
            <a:r>
              <a:rPr lang="en-US" sz="1600" dirty="0" err="1">
                <a:solidFill>
                  <a:srgbClr val="FF0000"/>
                </a:solidFill>
              </a:rPr>
              <a:t>L</a:t>
            </a:r>
            <a:r>
              <a:rPr lang="en-US" sz="1600" baseline="-25000" dirty="0" err="1">
                <a:solidFill>
                  <a:srgbClr val="FF0000"/>
                </a:solidFill>
              </a:rPr>
              <a:t>Z</a:t>
            </a:r>
            <a:endParaRPr lang="en-US" sz="1600" dirty="0">
              <a:solidFill>
                <a:srgbClr val="FF0000"/>
              </a:solidFill>
            </a:endParaRPr>
          </a:p>
        </p:txBody>
      </p:sp>
      <p:pic>
        <p:nvPicPr>
          <p:cNvPr id="11" name="Picture 10">
            <a:extLst>
              <a:ext uri="{FF2B5EF4-FFF2-40B4-BE49-F238E27FC236}">
                <a16:creationId xmlns:a16="http://schemas.microsoft.com/office/drawing/2014/main" id="{E0A389B7-107D-9B45-93A9-9EDF3DF27104}"/>
              </a:ext>
            </a:extLst>
          </p:cNvPr>
          <p:cNvPicPr>
            <a:picLocks noChangeAspect="1"/>
          </p:cNvPicPr>
          <p:nvPr/>
        </p:nvPicPr>
        <p:blipFill>
          <a:blip r:embed="rId2"/>
          <a:stretch>
            <a:fillRect/>
          </a:stretch>
        </p:blipFill>
        <p:spPr>
          <a:xfrm>
            <a:off x="7391400" y="1180947"/>
            <a:ext cx="1752600" cy="1619403"/>
          </a:xfrm>
          <a:prstGeom prst="rect">
            <a:avLst/>
          </a:prstGeom>
        </p:spPr>
      </p:pic>
      <p:pic>
        <p:nvPicPr>
          <p:cNvPr id="12" name="Picture 11">
            <a:extLst>
              <a:ext uri="{FF2B5EF4-FFF2-40B4-BE49-F238E27FC236}">
                <a16:creationId xmlns:a16="http://schemas.microsoft.com/office/drawing/2014/main" id="{7CAB8D4F-4746-DC43-A749-FE6C47C0CC64}"/>
              </a:ext>
            </a:extLst>
          </p:cNvPr>
          <p:cNvPicPr>
            <a:picLocks noChangeAspect="1"/>
          </p:cNvPicPr>
          <p:nvPr/>
        </p:nvPicPr>
        <p:blipFill>
          <a:blip r:embed="rId3"/>
          <a:stretch>
            <a:fillRect/>
          </a:stretch>
        </p:blipFill>
        <p:spPr>
          <a:xfrm>
            <a:off x="7389942" y="3260570"/>
            <a:ext cx="1754058" cy="1666354"/>
          </a:xfrm>
          <a:prstGeom prst="rect">
            <a:avLst/>
          </a:prstGeom>
        </p:spPr>
      </p:pic>
      <p:sp>
        <p:nvSpPr>
          <p:cNvPr id="13" name="TextBox 12">
            <a:extLst>
              <a:ext uri="{FF2B5EF4-FFF2-40B4-BE49-F238E27FC236}">
                <a16:creationId xmlns:a16="http://schemas.microsoft.com/office/drawing/2014/main" id="{270EDB38-70B7-B54E-9E9C-32750E3BFB52}"/>
              </a:ext>
            </a:extLst>
          </p:cNvPr>
          <p:cNvSpPr txBox="1"/>
          <p:nvPr/>
        </p:nvSpPr>
        <p:spPr>
          <a:xfrm>
            <a:off x="7391400" y="707707"/>
            <a:ext cx="1752600" cy="492443"/>
          </a:xfrm>
          <a:prstGeom prst="rect">
            <a:avLst/>
          </a:prstGeom>
          <a:noFill/>
        </p:spPr>
        <p:txBody>
          <a:bodyPr wrap="square" rtlCol="0">
            <a:spAutoFit/>
          </a:bodyPr>
          <a:lstStyle/>
          <a:p>
            <a:pPr algn="ctr"/>
            <a:r>
              <a:rPr lang="en-US" sz="1300" dirty="0"/>
              <a:t>MAST, CCFE, </a:t>
            </a:r>
          </a:p>
          <a:p>
            <a:pPr algn="ctr"/>
            <a:r>
              <a:rPr lang="en-US" sz="1300" dirty="0" err="1"/>
              <a:t>Oxfordshire</a:t>
            </a:r>
            <a:r>
              <a:rPr lang="en-US" sz="1300" dirty="0"/>
              <a:t>, UK</a:t>
            </a:r>
          </a:p>
        </p:txBody>
      </p:sp>
      <p:sp>
        <p:nvSpPr>
          <p:cNvPr id="14" name="TextBox 13">
            <a:extLst>
              <a:ext uri="{FF2B5EF4-FFF2-40B4-BE49-F238E27FC236}">
                <a16:creationId xmlns:a16="http://schemas.microsoft.com/office/drawing/2014/main" id="{EC3716EA-A64F-EC46-8C80-C1D3F51B555A}"/>
              </a:ext>
            </a:extLst>
          </p:cNvPr>
          <p:cNvSpPr txBox="1"/>
          <p:nvPr/>
        </p:nvSpPr>
        <p:spPr>
          <a:xfrm>
            <a:off x="7389942" y="2800350"/>
            <a:ext cx="1752600" cy="492443"/>
          </a:xfrm>
          <a:prstGeom prst="rect">
            <a:avLst/>
          </a:prstGeom>
          <a:noFill/>
        </p:spPr>
        <p:txBody>
          <a:bodyPr wrap="square" rtlCol="0">
            <a:spAutoFit/>
          </a:bodyPr>
          <a:lstStyle/>
          <a:p>
            <a:pPr algn="ctr"/>
            <a:r>
              <a:rPr lang="en-US" sz="1300" dirty="0"/>
              <a:t>NSTX-U @ PPPL,</a:t>
            </a:r>
          </a:p>
          <a:p>
            <a:pPr algn="ctr"/>
            <a:r>
              <a:rPr lang="en-US" sz="1300" dirty="0"/>
              <a:t>Princeton, NJ</a:t>
            </a:r>
          </a:p>
        </p:txBody>
      </p:sp>
      <p:sp>
        <p:nvSpPr>
          <p:cNvPr id="15" name="TextBox 14">
            <a:extLst>
              <a:ext uri="{FF2B5EF4-FFF2-40B4-BE49-F238E27FC236}">
                <a16:creationId xmlns:a16="http://schemas.microsoft.com/office/drawing/2014/main" id="{73632AC2-C4C7-8A40-9B78-527BD3B62C04}"/>
              </a:ext>
            </a:extLst>
          </p:cNvPr>
          <p:cNvSpPr txBox="1"/>
          <p:nvPr/>
        </p:nvSpPr>
        <p:spPr>
          <a:xfrm>
            <a:off x="8001000" y="3333750"/>
            <a:ext cx="630301" cy="584775"/>
          </a:xfrm>
          <a:prstGeom prst="rect">
            <a:avLst/>
          </a:prstGeom>
          <a:noFill/>
        </p:spPr>
        <p:txBody>
          <a:bodyPr wrap="none" rtlCol="0">
            <a:spAutoFit/>
          </a:bodyPr>
          <a:lstStyle/>
          <a:p>
            <a:pPr algn="ctr"/>
            <a:r>
              <a:rPr lang="en-US" sz="1600" b="1" dirty="0">
                <a:solidFill>
                  <a:srgbClr val="0000FF"/>
                </a:solidFill>
              </a:rPr>
              <a:t>Li, B</a:t>
            </a:r>
          </a:p>
          <a:p>
            <a:pPr algn="ctr"/>
            <a:r>
              <a:rPr lang="en-US" sz="1600" b="1" dirty="0">
                <a:solidFill>
                  <a:srgbClr val="0000FF"/>
                </a:solidFill>
              </a:rPr>
              <a:t>&amp; C</a:t>
            </a:r>
          </a:p>
        </p:txBody>
      </p:sp>
    </p:spTree>
    <p:extLst>
      <p:ext uri="{BB962C8B-B14F-4D97-AF65-F5344CB8AC3E}">
        <p14:creationId xmlns:p14="http://schemas.microsoft.com/office/powerpoint/2010/main" val="4061820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t>The </a:t>
            </a:r>
            <a:r>
              <a:rPr lang="en-US" sz="2800" dirty="0">
                <a:solidFill>
                  <a:srgbClr val="0000FF"/>
                </a:solidFill>
              </a:rPr>
              <a:t>low-Z (Li, Be, C, B) </a:t>
            </a:r>
            <a:r>
              <a:rPr lang="en-US" sz="2800" dirty="0"/>
              <a:t>vs </a:t>
            </a:r>
            <a:r>
              <a:rPr lang="en-US" sz="2800" dirty="0">
                <a:solidFill>
                  <a:srgbClr val="FF0000"/>
                </a:solidFill>
              </a:rPr>
              <a:t>high-Z (Fe, Mo, W) </a:t>
            </a:r>
            <a:r>
              <a:rPr lang="en-US" sz="2800" dirty="0"/>
              <a:t>plasma facing component (PFC) challenge</a:t>
            </a:r>
            <a:endParaRPr lang="en-US" altLang="en-US" sz="2800" b="1" dirty="0">
              <a:solidFill>
                <a:srgbClr val="00B050"/>
              </a:solidFill>
              <a:latin typeface="Arial" charset="0"/>
              <a:cs typeface="Arial" charset="0"/>
            </a:endParaRPr>
          </a:p>
        </p:txBody>
      </p:sp>
      <p:pic>
        <p:nvPicPr>
          <p:cNvPr id="18" name="Picture 17">
            <a:extLst>
              <a:ext uri="{FF2B5EF4-FFF2-40B4-BE49-F238E27FC236}">
                <a16:creationId xmlns:a16="http://schemas.microsoft.com/office/drawing/2014/main" id="{494925B6-A9E0-E541-A831-F8CB0C275CA0}"/>
              </a:ext>
            </a:extLst>
          </p:cNvPr>
          <p:cNvPicPr>
            <a:picLocks noChangeAspect="1"/>
          </p:cNvPicPr>
          <p:nvPr/>
        </p:nvPicPr>
        <p:blipFill>
          <a:blip r:embed="rId2"/>
          <a:stretch>
            <a:fillRect/>
          </a:stretch>
        </p:blipFill>
        <p:spPr>
          <a:xfrm>
            <a:off x="7291754" y="1047750"/>
            <a:ext cx="1699846" cy="613833"/>
          </a:xfrm>
          <a:prstGeom prst="rect">
            <a:avLst/>
          </a:prstGeom>
        </p:spPr>
      </p:pic>
      <p:sp>
        <p:nvSpPr>
          <p:cNvPr id="19" name="TextBox 18">
            <a:extLst>
              <a:ext uri="{FF2B5EF4-FFF2-40B4-BE49-F238E27FC236}">
                <a16:creationId xmlns:a16="http://schemas.microsoft.com/office/drawing/2014/main" id="{BB1F12CF-905C-1343-AA34-516035F3489E}"/>
              </a:ext>
            </a:extLst>
          </p:cNvPr>
          <p:cNvSpPr txBox="1"/>
          <p:nvPr/>
        </p:nvSpPr>
        <p:spPr>
          <a:xfrm>
            <a:off x="7010400" y="742950"/>
            <a:ext cx="2133600" cy="276999"/>
          </a:xfrm>
          <a:prstGeom prst="rect">
            <a:avLst/>
          </a:prstGeom>
          <a:noFill/>
        </p:spPr>
        <p:txBody>
          <a:bodyPr wrap="square" rtlCol="0">
            <a:spAutoFit/>
          </a:bodyPr>
          <a:lstStyle/>
          <a:p>
            <a:pPr algn="ctr"/>
            <a:r>
              <a:rPr lang="en-US" sz="1200" dirty="0">
                <a:solidFill>
                  <a:srgbClr val="0000FF"/>
                </a:solidFill>
              </a:rPr>
              <a:t>Tore Supra</a:t>
            </a:r>
            <a:r>
              <a:rPr lang="en-US" sz="1200" dirty="0"/>
              <a:t>/</a:t>
            </a:r>
            <a:r>
              <a:rPr lang="en-US" sz="1200" dirty="0">
                <a:solidFill>
                  <a:srgbClr val="FF0000"/>
                </a:solidFill>
              </a:rPr>
              <a:t>WEST</a:t>
            </a:r>
            <a:r>
              <a:rPr lang="en-US" sz="1200" dirty="0"/>
              <a:t> in France</a:t>
            </a:r>
          </a:p>
        </p:txBody>
      </p:sp>
      <p:sp>
        <p:nvSpPr>
          <p:cNvPr id="20" name="TextBox 19">
            <a:extLst>
              <a:ext uri="{FF2B5EF4-FFF2-40B4-BE49-F238E27FC236}">
                <a16:creationId xmlns:a16="http://schemas.microsoft.com/office/drawing/2014/main" id="{75792987-DEEA-7649-886E-EB066D97CD27}"/>
              </a:ext>
            </a:extLst>
          </p:cNvPr>
          <p:cNvSpPr txBox="1"/>
          <p:nvPr/>
        </p:nvSpPr>
        <p:spPr>
          <a:xfrm>
            <a:off x="8534400" y="1170000"/>
            <a:ext cx="393294" cy="369332"/>
          </a:xfrm>
          <a:prstGeom prst="rect">
            <a:avLst/>
          </a:prstGeom>
          <a:noFill/>
        </p:spPr>
        <p:txBody>
          <a:bodyPr wrap="none" rtlCol="0">
            <a:spAutoFit/>
          </a:bodyPr>
          <a:lstStyle/>
          <a:p>
            <a:pPr algn="ctr"/>
            <a:r>
              <a:rPr lang="en-US" b="1" dirty="0">
                <a:solidFill>
                  <a:srgbClr val="FF0000"/>
                </a:solidFill>
              </a:rPr>
              <a:t>W</a:t>
            </a:r>
          </a:p>
        </p:txBody>
      </p:sp>
      <p:sp>
        <p:nvSpPr>
          <p:cNvPr id="21" name="TextBox 20">
            <a:extLst>
              <a:ext uri="{FF2B5EF4-FFF2-40B4-BE49-F238E27FC236}">
                <a16:creationId xmlns:a16="http://schemas.microsoft.com/office/drawing/2014/main" id="{6AC921D6-50DE-0E43-B55F-C3E62AFA9C42}"/>
              </a:ext>
            </a:extLst>
          </p:cNvPr>
          <p:cNvSpPr txBox="1"/>
          <p:nvPr/>
        </p:nvSpPr>
        <p:spPr>
          <a:xfrm>
            <a:off x="7391400" y="1170000"/>
            <a:ext cx="349111" cy="369332"/>
          </a:xfrm>
          <a:prstGeom prst="rect">
            <a:avLst/>
          </a:prstGeom>
          <a:noFill/>
        </p:spPr>
        <p:txBody>
          <a:bodyPr wrap="none" rtlCol="0">
            <a:spAutoFit/>
          </a:bodyPr>
          <a:lstStyle/>
          <a:p>
            <a:pPr algn="ctr"/>
            <a:r>
              <a:rPr lang="en-US" b="1" dirty="0">
                <a:solidFill>
                  <a:srgbClr val="0000FF"/>
                </a:solidFill>
              </a:rPr>
              <a:t>C</a:t>
            </a:r>
          </a:p>
        </p:txBody>
      </p:sp>
      <p:pic>
        <p:nvPicPr>
          <p:cNvPr id="22" name="Picture 21">
            <a:extLst>
              <a:ext uri="{FF2B5EF4-FFF2-40B4-BE49-F238E27FC236}">
                <a16:creationId xmlns:a16="http://schemas.microsoft.com/office/drawing/2014/main" id="{6F27E207-A83F-D74B-A539-0FC2EFE4567E}"/>
              </a:ext>
            </a:extLst>
          </p:cNvPr>
          <p:cNvPicPr>
            <a:picLocks noChangeAspect="1"/>
          </p:cNvPicPr>
          <p:nvPr/>
        </p:nvPicPr>
        <p:blipFill>
          <a:blip r:embed="rId3"/>
          <a:stretch>
            <a:fillRect/>
          </a:stretch>
        </p:blipFill>
        <p:spPr>
          <a:xfrm>
            <a:off x="7221611" y="1962150"/>
            <a:ext cx="1828800" cy="1371600"/>
          </a:xfrm>
          <a:prstGeom prst="rect">
            <a:avLst/>
          </a:prstGeom>
        </p:spPr>
      </p:pic>
      <p:sp>
        <p:nvSpPr>
          <p:cNvPr id="23" name="TextBox 22">
            <a:extLst>
              <a:ext uri="{FF2B5EF4-FFF2-40B4-BE49-F238E27FC236}">
                <a16:creationId xmlns:a16="http://schemas.microsoft.com/office/drawing/2014/main" id="{03359DA0-9971-2842-8822-D2F8E941AEBE}"/>
              </a:ext>
            </a:extLst>
          </p:cNvPr>
          <p:cNvSpPr txBox="1"/>
          <p:nvPr/>
        </p:nvSpPr>
        <p:spPr>
          <a:xfrm>
            <a:off x="7865200" y="2539484"/>
            <a:ext cx="541622" cy="369332"/>
          </a:xfrm>
          <a:prstGeom prst="rect">
            <a:avLst/>
          </a:prstGeom>
          <a:noFill/>
        </p:spPr>
        <p:txBody>
          <a:bodyPr wrap="none" rtlCol="0">
            <a:spAutoFit/>
          </a:bodyPr>
          <a:lstStyle/>
          <a:p>
            <a:pPr algn="ctr"/>
            <a:r>
              <a:rPr lang="en-US" b="1" dirty="0">
                <a:solidFill>
                  <a:srgbClr val="FF0000"/>
                </a:solidFill>
              </a:rPr>
              <a:t>Mo</a:t>
            </a:r>
          </a:p>
        </p:txBody>
      </p:sp>
      <p:sp>
        <p:nvSpPr>
          <p:cNvPr id="24" name="TextBox 23">
            <a:extLst>
              <a:ext uri="{FF2B5EF4-FFF2-40B4-BE49-F238E27FC236}">
                <a16:creationId xmlns:a16="http://schemas.microsoft.com/office/drawing/2014/main" id="{BB19B0CF-2A8B-2441-AAAB-20AF430860BE}"/>
              </a:ext>
            </a:extLst>
          </p:cNvPr>
          <p:cNvSpPr txBox="1"/>
          <p:nvPr/>
        </p:nvSpPr>
        <p:spPr>
          <a:xfrm>
            <a:off x="8261489" y="2038350"/>
            <a:ext cx="349111" cy="369332"/>
          </a:xfrm>
          <a:prstGeom prst="rect">
            <a:avLst/>
          </a:prstGeom>
          <a:noFill/>
        </p:spPr>
        <p:txBody>
          <a:bodyPr wrap="none" rtlCol="0">
            <a:spAutoFit/>
          </a:bodyPr>
          <a:lstStyle/>
          <a:p>
            <a:pPr algn="ctr"/>
            <a:r>
              <a:rPr lang="en-US" b="1" dirty="0">
                <a:solidFill>
                  <a:srgbClr val="0000FF"/>
                </a:solidFill>
              </a:rPr>
              <a:t>C</a:t>
            </a:r>
          </a:p>
        </p:txBody>
      </p:sp>
      <p:sp>
        <p:nvSpPr>
          <p:cNvPr id="25" name="TextBox 24">
            <a:extLst>
              <a:ext uri="{FF2B5EF4-FFF2-40B4-BE49-F238E27FC236}">
                <a16:creationId xmlns:a16="http://schemas.microsoft.com/office/drawing/2014/main" id="{951A484B-6A42-2141-AE27-B5CA1AF36457}"/>
              </a:ext>
            </a:extLst>
          </p:cNvPr>
          <p:cNvSpPr txBox="1"/>
          <p:nvPr/>
        </p:nvSpPr>
        <p:spPr>
          <a:xfrm>
            <a:off x="8531969" y="2889766"/>
            <a:ext cx="393294" cy="369332"/>
          </a:xfrm>
          <a:prstGeom prst="rect">
            <a:avLst/>
          </a:prstGeom>
          <a:noFill/>
        </p:spPr>
        <p:txBody>
          <a:bodyPr wrap="none" rtlCol="0">
            <a:spAutoFit/>
          </a:bodyPr>
          <a:lstStyle/>
          <a:p>
            <a:pPr algn="ctr"/>
            <a:r>
              <a:rPr lang="en-US" b="1" dirty="0">
                <a:solidFill>
                  <a:srgbClr val="FF0000"/>
                </a:solidFill>
              </a:rPr>
              <a:t>W</a:t>
            </a:r>
          </a:p>
        </p:txBody>
      </p:sp>
      <p:sp>
        <p:nvSpPr>
          <p:cNvPr id="26" name="TextBox 25">
            <a:extLst>
              <a:ext uri="{FF2B5EF4-FFF2-40B4-BE49-F238E27FC236}">
                <a16:creationId xmlns:a16="http://schemas.microsoft.com/office/drawing/2014/main" id="{9433BF53-D0A4-CF4E-B0AB-4F9225A0CAB3}"/>
              </a:ext>
            </a:extLst>
          </p:cNvPr>
          <p:cNvSpPr txBox="1"/>
          <p:nvPr/>
        </p:nvSpPr>
        <p:spPr>
          <a:xfrm>
            <a:off x="7391400" y="1730573"/>
            <a:ext cx="1517789" cy="276999"/>
          </a:xfrm>
          <a:prstGeom prst="rect">
            <a:avLst/>
          </a:prstGeom>
          <a:noFill/>
        </p:spPr>
        <p:txBody>
          <a:bodyPr wrap="square" rtlCol="0">
            <a:spAutoFit/>
          </a:bodyPr>
          <a:lstStyle/>
          <a:p>
            <a:pPr algn="ctr"/>
            <a:r>
              <a:rPr lang="en-US" sz="1200" dirty="0"/>
              <a:t>EAST in China</a:t>
            </a:r>
          </a:p>
        </p:txBody>
      </p:sp>
      <p:pic>
        <p:nvPicPr>
          <p:cNvPr id="27" name="Picture 26">
            <a:extLst>
              <a:ext uri="{FF2B5EF4-FFF2-40B4-BE49-F238E27FC236}">
                <a16:creationId xmlns:a16="http://schemas.microsoft.com/office/drawing/2014/main" id="{E0376A6E-B60A-CA4A-B08B-F297B6E3ECBC}"/>
              </a:ext>
            </a:extLst>
          </p:cNvPr>
          <p:cNvPicPr>
            <a:picLocks noChangeAspect="1"/>
          </p:cNvPicPr>
          <p:nvPr/>
        </p:nvPicPr>
        <p:blipFill>
          <a:blip r:embed="rId4"/>
          <a:stretch>
            <a:fillRect/>
          </a:stretch>
        </p:blipFill>
        <p:spPr>
          <a:xfrm>
            <a:off x="7240359" y="3714750"/>
            <a:ext cx="1794339" cy="1190314"/>
          </a:xfrm>
          <a:prstGeom prst="rect">
            <a:avLst/>
          </a:prstGeom>
        </p:spPr>
      </p:pic>
      <p:sp>
        <p:nvSpPr>
          <p:cNvPr id="28" name="TextBox 27">
            <a:extLst>
              <a:ext uri="{FF2B5EF4-FFF2-40B4-BE49-F238E27FC236}">
                <a16:creationId xmlns:a16="http://schemas.microsoft.com/office/drawing/2014/main" id="{CF3F75B7-3DD0-7942-B74F-28BC9B495FBC}"/>
              </a:ext>
            </a:extLst>
          </p:cNvPr>
          <p:cNvSpPr txBox="1"/>
          <p:nvPr/>
        </p:nvSpPr>
        <p:spPr>
          <a:xfrm>
            <a:off x="7898487" y="4019487"/>
            <a:ext cx="541622" cy="369332"/>
          </a:xfrm>
          <a:prstGeom prst="rect">
            <a:avLst/>
          </a:prstGeom>
          <a:noFill/>
        </p:spPr>
        <p:txBody>
          <a:bodyPr wrap="none" rtlCol="0">
            <a:spAutoFit/>
          </a:bodyPr>
          <a:lstStyle/>
          <a:p>
            <a:pPr algn="ctr"/>
            <a:r>
              <a:rPr lang="en-US" b="1" dirty="0">
                <a:solidFill>
                  <a:srgbClr val="FF0000"/>
                </a:solidFill>
              </a:rPr>
              <a:t>Mo</a:t>
            </a:r>
          </a:p>
        </p:txBody>
      </p:sp>
      <p:sp>
        <p:nvSpPr>
          <p:cNvPr id="29" name="TextBox 28">
            <a:extLst>
              <a:ext uri="{FF2B5EF4-FFF2-40B4-BE49-F238E27FC236}">
                <a16:creationId xmlns:a16="http://schemas.microsoft.com/office/drawing/2014/main" id="{143E97C1-1BA9-6241-ACBD-1B175EF8F47C}"/>
              </a:ext>
            </a:extLst>
          </p:cNvPr>
          <p:cNvSpPr txBox="1"/>
          <p:nvPr/>
        </p:nvSpPr>
        <p:spPr>
          <a:xfrm>
            <a:off x="7221610" y="3437751"/>
            <a:ext cx="1828801" cy="276999"/>
          </a:xfrm>
          <a:prstGeom prst="rect">
            <a:avLst/>
          </a:prstGeom>
          <a:noFill/>
        </p:spPr>
        <p:txBody>
          <a:bodyPr wrap="square" rtlCol="0">
            <a:spAutoFit/>
          </a:bodyPr>
          <a:lstStyle/>
          <a:p>
            <a:pPr algn="ctr"/>
            <a:r>
              <a:rPr lang="en-US" sz="1200" dirty="0"/>
              <a:t>C-Mod @ MIT, USA</a:t>
            </a:r>
          </a:p>
        </p:txBody>
      </p:sp>
      <p:sp>
        <p:nvSpPr>
          <p:cNvPr id="30" name="Rectangle 29">
            <a:extLst>
              <a:ext uri="{FF2B5EF4-FFF2-40B4-BE49-F238E27FC236}">
                <a16:creationId xmlns:a16="http://schemas.microsoft.com/office/drawing/2014/main" id="{5AC2F8E0-EABA-804C-9B07-338F25E254CD}"/>
              </a:ext>
            </a:extLst>
          </p:cNvPr>
          <p:cNvSpPr/>
          <p:nvPr/>
        </p:nvSpPr>
        <p:spPr>
          <a:xfrm>
            <a:off x="0" y="895350"/>
            <a:ext cx="6096000" cy="3785652"/>
          </a:xfrm>
          <a:prstGeom prst="rect">
            <a:avLst/>
          </a:prstGeom>
        </p:spPr>
        <p:txBody>
          <a:bodyPr wrap="square">
            <a:spAutoFit/>
          </a:bodyPr>
          <a:lstStyle/>
          <a:p>
            <a:pPr marL="457200" indent="-457200">
              <a:buClr>
                <a:schemeClr val="tx1"/>
              </a:buClr>
              <a:buFont typeface="+mj-ea"/>
              <a:buAutoNum type="circleNumDbPlain" startAt="3"/>
            </a:pPr>
            <a:r>
              <a:rPr lang="en-US" u="sng" dirty="0">
                <a:solidFill>
                  <a:srgbClr val="FF3200"/>
                </a:solidFill>
              </a:rPr>
              <a:t>High-Z materials</a:t>
            </a:r>
            <a:r>
              <a:rPr lang="en-US" dirty="0"/>
              <a:t> have good properties as a PFCs:</a:t>
            </a:r>
            <a:endParaRPr lang="en-US" u="sng" dirty="0">
              <a:solidFill>
                <a:srgbClr val="FF3200"/>
              </a:solidFill>
            </a:endParaRPr>
          </a:p>
          <a:p>
            <a:pPr marL="457200" indent="1588">
              <a:buFont typeface="+mj-lt"/>
              <a:buAutoNum type="alphaLcParenR"/>
            </a:pPr>
            <a:r>
              <a:rPr lang="en-US" dirty="0"/>
              <a:t> </a:t>
            </a:r>
            <a:r>
              <a:rPr lang="en-US" sz="1600" dirty="0"/>
              <a:t>Low H/D/T retention.</a:t>
            </a:r>
          </a:p>
          <a:p>
            <a:pPr marL="457200" indent="1588">
              <a:buFont typeface="+mj-lt"/>
              <a:buAutoNum type="alphaLcParenR"/>
            </a:pPr>
            <a:r>
              <a:rPr lang="en-US" sz="1600" dirty="0"/>
              <a:t> High-heat tolerance (e.g. high melting points)</a:t>
            </a:r>
          </a:p>
          <a:p>
            <a:pPr marL="457200" indent="1588">
              <a:buFont typeface="+mj-lt"/>
              <a:buAutoNum type="alphaLcParenR"/>
            </a:pPr>
            <a:r>
              <a:rPr lang="en-US" sz="1600" dirty="0"/>
              <a:t> Low erosion (sputtering) rates.</a:t>
            </a:r>
          </a:p>
          <a:p>
            <a:pPr marL="457200" indent="1588">
              <a:buFont typeface="+mj-lt"/>
              <a:buAutoNum type="alphaLcParenR"/>
            </a:pPr>
            <a:r>
              <a:rPr lang="en-US" sz="1600" dirty="0"/>
              <a:t> Small contribution to Z</a:t>
            </a:r>
            <a:r>
              <a:rPr lang="en-US" sz="1600" baseline="-25000" dirty="0"/>
              <a:t>eff</a:t>
            </a:r>
            <a:r>
              <a:rPr lang="en-US" sz="1600" dirty="0"/>
              <a:t>:       </a:t>
            </a:r>
            <a:r>
              <a:rPr lang="en-US" dirty="0"/>
              <a:t>			</a:t>
            </a:r>
          </a:p>
          <a:p>
            <a:pPr marL="457200"/>
            <a:r>
              <a:rPr lang="en-US" sz="1600" dirty="0"/>
              <a:t>	Z</a:t>
            </a:r>
            <a:r>
              <a:rPr lang="en-US" sz="1600" baseline="-25000" dirty="0"/>
              <a:t>eff </a:t>
            </a:r>
            <a:r>
              <a:rPr lang="en-US" sz="1600" dirty="0"/>
              <a:t>≈ </a:t>
            </a:r>
            <a:r>
              <a:rPr lang="en-US" sz="1600" dirty="0" err="1"/>
              <a:t>n</a:t>
            </a:r>
            <a:r>
              <a:rPr lang="en-US" sz="1600" baseline="-25000" dirty="0" err="1"/>
              <a:t>D</a:t>
            </a:r>
            <a:r>
              <a:rPr lang="en-US" sz="1600" dirty="0"/>
              <a:t>/n</a:t>
            </a:r>
            <a:r>
              <a:rPr lang="en-US" sz="1600" baseline="-25000" dirty="0"/>
              <a:t>e</a:t>
            </a:r>
            <a:r>
              <a:rPr lang="en-US" sz="1600" dirty="0"/>
              <a:t>+</a:t>
            </a:r>
            <a:r>
              <a:rPr lang="en-US" sz="1600" dirty="0">
                <a:solidFill>
                  <a:srgbClr val="0000FF"/>
                </a:solidFill>
              </a:rPr>
              <a:t>36n</a:t>
            </a:r>
            <a:r>
              <a:rPr lang="en-US" sz="1600" baseline="-25000" dirty="0">
                <a:solidFill>
                  <a:srgbClr val="0000FF"/>
                </a:solidFill>
              </a:rPr>
              <a:t>C</a:t>
            </a:r>
            <a:r>
              <a:rPr lang="en-US" sz="1600" dirty="0">
                <a:solidFill>
                  <a:srgbClr val="0000FF"/>
                </a:solidFill>
              </a:rPr>
              <a:t>/</a:t>
            </a:r>
            <a:r>
              <a:rPr lang="en-US" sz="1600" dirty="0" err="1">
                <a:solidFill>
                  <a:srgbClr val="0000FF"/>
                </a:solidFill>
              </a:rPr>
              <a:t>n</a:t>
            </a:r>
            <a:r>
              <a:rPr lang="en-US" sz="1600" baseline="-25000" dirty="0" err="1">
                <a:solidFill>
                  <a:srgbClr val="0000FF"/>
                </a:solidFill>
              </a:rPr>
              <a:t>e</a:t>
            </a:r>
            <a:r>
              <a:rPr lang="en-US" sz="1600" dirty="0" err="1"/>
              <a:t>+</a:t>
            </a:r>
            <a:r>
              <a:rPr lang="en-US" sz="1600" dirty="0" err="1">
                <a:solidFill>
                  <a:srgbClr val="FF0000"/>
                </a:solidFill>
                <a:latin typeface="Symbol" charset="2"/>
                <a:cs typeface="Symbol" charset="2"/>
              </a:rPr>
              <a:t>S</a:t>
            </a:r>
            <a:r>
              <a:rPr lang="en-US" sz="1600" dirty="0">
                <a:solidFill>
                  <a:srgbClr val="FF0000"/>
                </a:solidFill>
                <a:latin typeface="Symbol" charset="2"/>
                <a:cs typeface="Symbol" charset="2"/>
              </a:rPr>
              <a:t>(</a:t>
            </a:r>
            <a:r>
              <a:rPr lang="en-US" sz="1600" dirty="0" err="1">
                <a:solidFill>
                  <a:srgbClr val="FF0000"/>
                </a:solidFill>
              </a:rPr>
              <a:t>n</a:t>
            </a:r>
            <a:r>
              <a:rPr lang="en-US" sz="1600" baseline="-25000" dirty="0" err="1">
                <a:solidFill>
                  <a:srgbClr val="FF0000"/>
                </a:solidFill>
              </a:rPr>
              <a:t>Z</a:t>
            </a:r>
            <a:r>
              <a:rPr lang="en-US" sz="1600" dirty="0">
                <a:solidFill>
                  <a:srgbClr val="FF0000"/>
                </a:solidFill>
              </a:rPr>
              <a:t>/n</a:t>
            </a:r>
            <a:r>
              <a:rPr lang="en-US" sz="1600" baseline="-25000" dirty="0">
                <a:solidFill>
                  <a:srgbClr val="FF0000"/>
                </a:solidFill>
              </a:rPr>
              <a:t>e</a:t>
            </a:r>
            <a:r>
              <a:rPr lang="en-US" sz="1600" dirty="0">
                <a:solidFill>
                  <a:srgbClr val="FF0000"/>
                </a:solidFill>
              </a:rPr>
              <a:t>)Z</a:t>
            </a:r>
            <a:r>
              <a:rPr lang="en-US" sz="1600" baseline="30000" dirty="0">
                <a:solidFill>
                  <a:srgbClr val="FF0000"/>
                </a:solidFill>
              </a:rPr>
              <a:t>2</a:t>
            </a:r>
            <a:endParaRPr lang="en-US" baseline="30000" dirty="0"/>
          </a:p>
          <a:p>
            <a:pPr marL="342900" indent="-342900">
              <a:buFont typeface="+mj-ea"/>
              <a:buAutoNum type="circleNumDbPlain" startAt="4"/>
            </a:pPr>
            <a:endParaRPr lang="en-US" sz="800" dirty="0"/>
          </a:p>
          <a:p>
            <a:pPr marL="342900" indent="-342900">
              <a:buFont typeface="+mj-ea"/>
              <a:buAutoNum type="circleNumDbPlain" startAt="4"/>
            </a:pPr>
            <a:endParaRPr lang="en-US" sz="800" dirty="0"/>
          </a:p>
          <a:p>
            <a:pPr marL="342900" indent="-342900">
              <a:buFont typeface="+mj-ea"/>
              <a:buAutoNum type="circleNumDbPlain" startAt="4"/>
            </a:pPr>
            <a:endParaRPr lang="en-US" sz="800" dirty="0"/>
          </a:p>
          <a:p>
            <a:pPr marL="457200" indent="-457200">
              <a:buFont typeface="+mj-ea"/>
              <a:buAutoNum type="circleNumDbPlain" startAt="4"/>
            </a:pPr>
            <a:r>
              <a:rPr lang="en-US" u="sng" dirty="0"/>
              <a:t>However</a:t>
            </a:r>
            <a:r>
              <a:rPr lang="en-US" dirty="0"/>
              <a:t>, if high-Z impurities accumulate to any substantial level (e.g. high-</a:t>
            </a:r>
            <a:r>
              <a:rPr lang="en-US" dirty="0" err="1"/>
              <a:t>n</a:t>
            </a:r>
            <a:r>
              <a:rPr lang="en-US" baseline="-25000" dirty="0" err="1"/>
              <a:t>Z</a:t>
            </a:r>
            <a:r>
              <a:rPr lang="en-US" dirty="0"/>
              <a:t>/n</a:t>
            </a:r>
            <a:r>
              <a:rPr lang="en-US" baseline="-25000" dirty="0"/>
              <a:t>e</a:t>
            </a:r>
            <a:r>
              <a:rPr lang="en-US" dirty="0"/>
              <a:t>), this will lead to:</a:t>
            </a:r>
          </a:p>
          <a:p>
            <a:pPr marL="457200" indent="1588">
              <a:buFont typeface="+mj-lt"/>
              <a:buAutoNum type="alphaLcParenR"/>
            </a:pPr>
            <a:r>
              <a:rPr lang="en-US" dirty="0"/>
              <a:t> </a:t>
            </a:r>
            <a:r>
              <a:rPr lang="en-US" sz="1600" dirty="0"/>
              <a:t>Exponentially enhance the </a:t>
            </a:r>
            <a:r>
              <a:rPr lang="en-US" sz="1600" dirty="0">
                <a:solidFill>
                  <a:srgbClr val="FF0000"/>
                </a:solidFill>
              </a:rPr>
              <a:t>radiation power losses (∝Z</a:t>
            </a:r>
            <a:r>
              <a:rPr lang="en-US" sz="1600" baseline="30000" dirty="0">
                <a:solidFill>
                  <a:srgbClr val="FF0000"/>
                </a:solidFill>
              </a:rPr>
              <a:t>4</a:t>
            </a:r>
            <a:r>
              <a:rPr lang="en-US" sz="1600" dirty="0">
                <a:solidFill>
                  <a:srgbClr val="FF0000"/>
                </a:solidFill>
              </a:rPr>
              <a:t>)</a:t>
            </a:r>
            <a:r>
              <a:rPr lang="en-US" sz="1600" dirty="0"/>
              <a:t>:         	P</a:t>
            </a:r>
            <a:r>
              <a:rPr lang="en-US" sz="1600" baseline="-25000" dirty="0"/>
              <a:t>rad</a:t>
            </a:r>
            <a:r>
              <a:rPr lang="en-US" sz="1600" dirty="0"/>
              <a:t>=</a:t>
            </a:r>
            <a:r>
              <a:rPr lang="en-US" sz="1600" dirty="0" err="1"/>
              <a:t>n</a:t>
            </a:r>
            <a:r>
              <a:rPr lang="en-US" sz="1600" baseline="-25000" dirty="0" err="1"/>
              <a:t>e</a:t>
            </a:r>
            <a:r>
              <a:rPr lang="en-US" sz="1600" dirty="0" err="1"/>
              <a:t>n</a:t>
            </a:r>
            <a:r>
              <a:rPr lang="en-US" sz="1600" baseline="-25000" dirty="0" err="1"/>
              <a:t>D</a:t>
            </a:r>
            <a:r>
              <a:rPr lang="en-US" sz="1600" dirty="0" err="1"/>
              <a:t>L</a:t>
            </a:r>
            <a:r>
              <a:rPr lang="en-US" sz="1600" baseline="-25000" dirty="0" err="1"/>
              <a:t>D</a:t>
            </a:r>
            <a:r>
              <a:rPr lang="en-US" sz="1600" dirty="0" err="1"/>
              <a:t>+</a:t>
            </a:r>
            <a:r>
              <a:rPr lang="en-US" sz="1600" dirty="0" err="1">
                <a:solidFill>
                  <a:srgbClr val="0000FF"/>
                </a:solidFill>
              </a:rPr>
              <a:t>n</a:t>
            </a:r>
            <a:r>
              <a:rPr lang="en-US" sz="1600" baseline="-25000" dirty="0" err="1">
                <a:solidFill>
                  <a:srgbClr val="0000FF"/>
                </a:solidFill>
              </a:rPr>
              <a:t>e</a:t>
            </a:r>
            <a:r>
              <a:rPr lang="en-US" sz="1600" dirty="0" err="1">
                <a:solidFill>
                  <a:srgbClr val="0000FF"/>
                </a:solidFill>
              </a:rPr>
              <a:t>n</a:t>
            </a:r>
            <a:r>
              <a:rPr lang="en-US" sz="1600" baseline="-25000" dirty="0" err="1">
                <a:solidFill>
                  <a:srgbClr val="0000FF"/>
                </a:solidFill>
              </a:rPr>
              <a:t>C</a:t>
            </a:r>
            <a:r>
              <a:rPr lang="en-US" sz="1600" dirty="0" err="1">
                <a:solidFill>
                  <a:srgbClr val="0000FF"/>
                </a:solidFill>
              </a:rPr>
              <a:t>L</a:t>
            </a:r>
            <a:r>
              <a:rPr lang="en-US" sz="1600" baseline="-25000" dirty="0" err="1">
                <a:solidFill>
                  <a:srgbClr val="0000FF"/>
                </a:solidFill>
              </a:rPr>
              <a:t>c</a:t>
            </a:r>
            <a:r>
              <a:rPr lang="en-US" sz="1600" dirty="0" err="1"/>
              <a:t>+</a:t>
            </a:r>
            <a:r>
              <a:rPr lang="en-US" sz="1600" dirty="0" err="1">
                <a:solidFill>
                  <a:srgbClr val="FF0000"/>
                </a:solidFill>
                <a:latin typeface="Symbol" charset="2"/>
                <a:cs typeface="Symbol" charset="2"/>
              </a:rPr>
              <a:t>S</a:t>
            </a:r>
            <a:r>
              <a:rPr lang="en-US" sz="1600" dirty="0" err="1">
                <a:solidFill>
                  <a:srgbClr val="FF0000"/>
                </a:solidFill>
              </a:rPr>
              <a:t>n</a:t>
            </a:r>
            <a:r>
              <a:rPr lang="en-US" sz="1600" baseline="-25000" dirty="0" err="1">
                <a:solidFill>
                  <a:srgbClr val="FF0000"/>
                </a:solidFill>
              </a:rPr>
              <a:t>e</a:t>
            </a:r>
            <a:r>
              <a:rPr lang="en-US" sz="1600" dirty="0" err="1">
                <a:solidFill>
                  <a:srgbClr val="FF0000"/>
                </a:solidFill>
              </a:rPr>
              <a:t>n</a:t>
            </a:r>
            <a:r>
              <a:rPr lang="en-US" sz="1600" baseline="-25000" dirty="0" err="1">
                <a:solidFill>
                  <a:srgbClr val="FF0000"/>
                </a:solidFill>
              </a:rPr>
              <a:t>Z</a:t>
            </a:r>
            <a:r>
              <a:rPr lang="en-US" sz="1600" dirty="0" err="1">
                <a:solidFill>
                  <a:srgbClr val="FF0000"/>
                </a:solidFill>
              </a:rPr>
              <a:t>L</a:t>
            </a:r>
            <a:r>
              <a:rPr lang="en-US" sz="1600" baseline="-25000" dirty="0" err="1">
                <a:solidFill>
                  <a:srgbClr val="FF0000"/>
                </a:solidFill>
              </a:rPr>
              <a:t>Z</a:t>
            </a:r>
            <a:endParaRPr lang="en-US" sz="1600" dirty="0"/>
          </a:p>
          <a:p>
            <a:pPr marL="457200" indent="1588">
              <a:buFont typeface="+mj-lt"/>
              <a:buAutoNum type="alphaLcParenR"/>
            </a:pPr>
            <a:endParaRPr lang="en-US" sz="1000" dirty="0"/>
          </a:p>
          <a:p>
            <a:pPr marL="457200" indent="1588">
              <a:buFont typeface="+mj-lt"/>
              <a:buAutoNum type="alphaLcParenR"/>
            </a:pPr>
            <a:r>
              <a:rPr lang="en-US" sz="1600" dirty="0"/>
              <a:t> </a:t>
            </a:r>
            <a:r>
              <a:rPr lang="en-US" sz="1600" dirty="0">
                <a:solidFill>
                  <a:srgbClr val="FF0000"/>
                </a:solidFill>
              </a:rPr>
              <a:t>Reduce the heating efficiency </a:t>
            </a:r>
            <a:r>
              <a:rPr lang="en-US" sz="1600" dirty="0"/>
              <a:t>and modifying the overall </a:t>
            </a:r>
            <a:r>
              <a:rPr lang="en-US" sz="1600" dirty="0">
                <a:solidFill>
                  <a:srgbClr val="FF0000"/>
                </a:solidFill>
              </a:rPr>
              <a:t>power balance </a:t>
            </a:r>
            <a:r>
              <a:rPr lang="en-US" sz="1600" dirty="0"/>
              <a:t>and possibly even a </a:t>
            </a:r>
            <a:r>
              <a:rPr lang="en-US" sz="1600" dirty="0">
                <a:solidFill>
                  <a:srgbClr val="FF0000"/>
                </a:solidFill>
              </a:rPr>
              <a:t>radiative collapse</a:t>
            </a:r>
          </a:p>
        </p:txBody>
      </p:sp>
    </p:spTree>
    <p:extLst>
      <p:ext uri="{BB962C8B-B14F-4D97-AF65-F5344CB8AC3E}">
        <p14:creationId xmlns:p14="http://schemas.microsoft.com/office/powerpoint/2010/main" val="359830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2800" dirty="0"/>
              <a:t>The </a:t>
            </a:r>
            <a:r>
              <a:rPr lang="en-US" sz="2800" dirty="0">
                <a:solidFill>
                  <a:srgbClr val="0000FF"/>
                </a:solidFill>
              </a:rPr>
              <a:t>low-Z (Li, Be, C, B) </a:t>
            </a:r>
            <a:r>
              <a:rPr lang="en-US" sz="2800" dirty="0"/>
              <a:t>vs </a:t>
            </a:r>
            <a:r>
              <a:rPr lang="en-US" sz="2800" dirty="0">
                <a:solidFill>
                  <a:srgbClr val="FF0000"/>
                </a:solidFill>
              </a:rPr>
              <a:t>high-Z (Fe, Mo, W) </a:t>
            </a:r>
            <a:r>
              <a:rPr lang="en-US" sz="2800" dirty="0"/>
              <a:t>plasma facing component (PFC) challenge</a:t>
            </a:r>
            <a:endParaRPr lang="en-US" altLang="en-US" sz="2800" b="1" dirty="0">
              <a:solidFill>
                <a:srgbClr val="00B050"/>
              </a:solidFill>
              <a:latin typeface="Arial" charset="0"/>
              <a:cs typeface="Arial" charset="0"/>
            </a:endParaRPr>
          </a:p>
        </p:txBody>
      </p:sp>
      <p:pic>
        <p:nvPicPr>
          <p:cNvPr id="30" name="Picture 29" descr="Figure_LDA_Post_LZ_Z.png">
            <a:extLst>
              <a:ext uri="{FF2B5EF4-FFF2-40B4-BE49-F238E27FC236}">
                <a16:creationId xmlns:a16="http://schemas.microsoft.com/office/drawing/2014/main" id="{EB4FBC36-0B63-3C40-B4EC-642C87176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819150"/>
            <a:ext cx="3003446" cy="4038600"/>
          </a:xfrm>
          <a:prstGeom prst="rect">
            <a:avLst/>
          </a:prstGeom>
        </p:spPr>
      </p:pic>
      <p:sp>
        <p:nvSpPr>
          <p:cNvPr id="2" name="Rectangle 1">
            <a:extLst>
              <a:ext uri="{FF2B5EF4-FFF2-40B4-BE49-F238E27FC236}">
                <a16:creationId xmlns:a16="http://schemas.microsoft.com/office/drawing/2014/main" id="{ED4DA4DE-628C-8A2F-D3AD-751C7C0F3311}"/>
              </a:ext>
            </a:extLst>
          </p:cNvPr>
          <p:cNvSpPr/>
          <p:nvPr/>
        </p:nvSpPr>
        <p:spPr>
          <a:xfrm>
            <a:off x="0" y="895350"/>
            <a:ext cx="6096000" cy="3785652"/>
          </a:xfrm>
          <a:prstGeom prst="rect">
            <a:avLst/>
          </a:prstGeom>
        </p:spPr>
        <p:txBody>
          <a:bodyPr wrap="square">
            <a:spAutoFit/>
          </a:bodyPr>
          <a:lstStyle/>
          <a:p>
            <a:pPr marL="457200" indent="-457200">
              <a:buClr>
                <a:schemeClr val="tx1"/>
              </a:buClr>
              <a:buFont typeface="+mj-ea"/>
              <a:buAutoNum type="circleNumDbPlain" startAt="3"/>
            </a:pPr>
            <a:r>
              <a:rPr lang="en-US" u="sng" dirty="0">
                <a:solidFill>
                  <a:srgbClr val="FF3200"/>
                </a:solidFill>
              </a:rPr>
              <a:t>High-Z materials</a:t>
            </a:r>
            <a:r>
              <a:rPr lang="en-US" dirty="0"/>
              <a:t> have good properties as a PFCs:</a:t>
            </a:r>
            <a:endParaRPr lang="en-US" u="sng" dirty="0">
              <a:solidFill>
                <a:srgbClr val="FF3200"/>
              </a:solidFill>
            </a:endParaRPr>
          </a:p>
          <a:p>
            <a:pPr marL="457200" indent="1588">
              <a:buFont typeface="+mj-lt"/>
              <a:buAutoNum type="alphaLcParenR"/>
            </a:pPr>
            <a:r>
              <a:rPr lang="en-US" dirty="0"/>
              <a:t> </a:t>
            </a:r>
            <a:r>
              <a:rPr lang="en-US" sz="1600" dirty="0"/>
              <a:t>Low H/D/T retention.</a:t>
            </a:r>
          </a:p>
          <a:p>
            <a:pPr marL="457200" indent="1588">
              <a:buFont typeface="+mj-lt"/>
              <a:buAutoNum type="alphaLcParenR"/>
            </a:pPr>
            <a:r>
              <a:rPr lang="en-US" sz="1600" dirty="0"/>
              <a:t> High-heat tolerance (e.g. high melting points)</a:t>
            </a:r>
          </a:p>
          <a:p>
            <a:pPr marL="457200" indent="1588">
              <a:buFont typeface="+mj-lt"/>
              <a:buAutoNum type="alphaLcParenR"/>
            </a:pPr>
            <a:r>
              <a:rPr lang="en-US" sz="1600" dirty="0"/>
              <a:t> Low erosion (sputtering) rates.</a:t>
            </a:r>
          </a:p>
          <a:p>
            <a:pPr marL="457200" indent="1588">
              <a:buFont typeface="+mj-lt"/>
              <a:buAutoNum type="alphaLcParenR"/>
            </a:pPr>
            <a:r>
              <a:rPr lang="en-US" sz="1600" dirty="0"/>
              <a:t> Small contribution to Z</a:t>
            </a:r>
            <a:r>
              <a:rPr lang="en-US" sz="1600" baseline="-25000" dirty="0"/>
              <a:t>eff</a:t>
            </a:r>
            <a:r>
              <a:rPr lang="en-US" sz="1600" dirty="0"/>
              <a:t>:       </a:t>
            </a:r>
            <a:r>
              <a:rPr lang="en-US" dirty="0"/>
              <a:t>			</a:t>
            </a:r>
            <a:r>
              <a:rPr lang="en-US" sz="1600" dirty="0"/>
              <a:t>Z</a:t>
            </a:r>
            <a:r>
              <a:rPr lang="en-US" sz="1600" baseline="-25000" dirty="0"/>
              <a:t>eff</a:t>
            </a:r>
            <a:r>
              <a:rPr lang="en-US" sz="1600" dirty="0"/>
              <a:t>=</a:t>
            </a:r>
            <a:r>
              <a:rPr lang="en-US" sz="1600" dirty="0" err="1"/>
              <a:t>n</a:t>
            </a:r>
            <a:r>
              <a:rPr lang="en-US" sz="1600" baseline="-25000" dirty="0" err="1"/>
              <a:t>D</a:t>
            </a:r>
            <a:r>
              <a:rPr lang="en-US" sz="1600" dirty="0"/>
              <a:t>/n</a:t>
            </a:r>
            <a:r>
              <a:rPr lang="en-US" sz="1600" baseline="-25000" dirty="0"/>
              <a:t>e</a:t>
            </a:r>
            <a:r>
              <a:rPr lang="en-US" sz="1600" dirty="0"/>
              <a:t>+</a:t>
            </a:r>
            <a:r>
              <a:rPr lang="en-US" sz="1600" dirty="0">
                <a:solidFill>
                  <a:srgbClr val="0000FF"/>
                </a:solidFill>
              </a:rPr>
              <a:t>36n</a:t>
            </a:r>
            <a:r>
              <a:rPr lang="en-US" sz="1600" baseline="-25000" dirty="0">
                <a:solidFill>
                  <a:srgbClr val="0000FF"/>
                </a:solidFill>
              </a:rPr>
              <a:t>C</a:t>
            </a:r>
            <a:r>
              <a:rPr lang="en-US" sz="1600" dirty="0">
                <a:solidFill>
                  <a:srgbClr val="0000FF"/>
                </a:solidFill>
              </a:rPr>
              <a:t>/</a:t>
            </a:r>
            <a:r>
              <a:rPr lang="en-US" sz="1600" dirty="0" err="1">
                <a:solidFill>
                  <a:srgbClr val="0000FF"/>
                </a:solidFill>
              </a:rPr>
              <a:t>n</a:t>
            </a:r>
            <a:r>
              <a:rPr lang="en-US" sz="1600" baseline="-25000" dirty="0" err="1">
                <a:solidFill>
                  <a:srgbClr val="0000FF"/>
                </a:solidFill>
              </a:rPr>
              <a:t>e</a:t>
            </a:r>
            <a:r>
              <a:rPr lang="en-US" sz="1600" dirty="0" err="1"/>
              <a:t>+</a:t>
            </a:r>
            <a:r>
              <a:rPr lang="en-US" sz="1600" dirty="0" err="1">
                <a:solidFill>
                  <a:srgbClr val="FF0000"/>
                </a:solidFill>
                <a:latin typeface="Symbol" charset="2"/>
                <a:cs typeface="Symbol" charset="2"/>
              </a:rPr>
              <a:t>S</a:t>
            </a:r>
            <a:r>
              <a:rPr lang="en-US" sz="1600" dirty="0">
                <a:solidFill>
                  <a:srgbClr val="FF0000"/>
                </a:solidFill>
                <a:latin typeface="Symbol" charset="2"/>
                <a:cs typeface="Symbol" charset="2"/>
              </a:rPr>
              <a:t>(</a:t>
            </a:r>
            <a:r>
              <a:rPr lang="en-US" sz="1600" dirty="0" err="1">
                <a:solidFill>
                  <a:srgbClr val="FF0000"/>
                </a:solidFill>
              </a:rPr>
              <a:t>n</a:t>
            </a:r>
            <a:r>
              <a:rPr lang="en-US" sz="1600" baseline="-25000" dirty="0" err="1">
                <a:solidFill>
                  <a:srgbClr val="FF0000"/>
                </a:solidFill>
              </a:rPr>
              <a:t>Z</a:t>
            </a:r>
            <a:r>
              <a:rPr lang="en-US" sz="1600" dirty="0">
                <a:solidFill>
                  <a:srgbClr val="FF0000"/>
                </a:solidFill>
              </a:rPr>
              <a:t>/n</a:t>
            </a:r>
            <a:r>
              <a:rPr lang="en-US" sz="1600" baseline="-25000" dirty="0">
                <a:solidFill>
                  <a:srgbClr val="FF0000"/>
                </a:solidFill>
              </a:rPr>
              <a:t>e</a:t>
            </a:r>
            <a:r>
              <a:rPr lang="en-US" sz="1600" dirty="0">
                <a:solidFill>
                  <a:srgbClr val="FF0000"/>
                </a:solidFill>
              </a:rPr>
              <a:t>)Z</a:t>
            </a:r>
            <a:r>
              <a:rPr lang="en-US" sz="1600" baseline="30000" dirty="0">
                <a:solidFill>
                  <a:srgbClr val="FF0000"/>
                </a:solidFill>
              </a:rPr>
              <a:t>2</a:t>
            </a:r>
            <a:endParaRPr lang="en-US" baseline="30000" dirty="0"/>
          </a:p>
          <a:p>
            <a:pPr marL="342900" indent="-342900">
              <a:buFont typeface="+mj-ea"/>
              <a:buAutoNum type="circleNumDbPlain" startAt="4"/>
            </a:pPr>
            <a:endParaRPr lang="en-US" sz="800" dirty="0"/>
          </a:p>
          <a:p>
            <a:pPr marL="342900" indent="-342900">
              <a:buFont typeface="+mj-ea"/>
              <a:buAutoNum type="circleNumDbPlain" startAt="4"/>
            </a:pPr>
            <a:endParaRPr lang="en-US" sz="800" dirty="0"/>
          </a:p>
          <a:p>
            <a:pPr marL="342900" indent="-342900">
              <a:buFont typeface="+mj-ea"/>
              <a:buAutoNum type="circleNumDbPlain" startAt="4"/>
            </a:pPr>
            <a:endParaRPr lang="en-US" sz="800" dirty="0"/>
          </a:p>
          <a:p>
            <a:pPr marL="457200" indent="-457200">
              <a:buFont typeface="+mj-ea"/>
              <a:buAutoNum type="circleNumDbPlain" startAt="4"/>
            </a:pPr>
            <a:r>
              <a:rPr lang="en-US" u="sng" dirty="0"/>
              <a:t>However</a:t>
            </a:r>
            <a:r>
              <a:rPr lang="en-US" dirty="0"/>
              <a:t>, if high-Z impurities accumulate to any substantial level (e.g. high-</a:t>
            </a:r>
            <a:r>
              <a:rPr lang="en-US" dirty="0" err="1"/>
              <a:t>n</a:t>
            </a:r>
            <a:r>
              <a:rPr lang="en-US" baseline="-25000" dirty="0" err="1"/>
              <a:t>Z</a:t>
            </a:r>
            <a:r>
              <a:rPr lang="en-US" dirty="0"/>
              <a:t>/n</a:t>
            </a:r>
            <a:r>
              <a:rPr lang="en-US" baseline="-25000" dirty="0"/>
              <a:t>e</a:t>
            </a:r>
            <a:r>
              <a:rPr lang="en-US" dirty="0"/>
              <a:t>), this will lead to:</a:t>
            </a:r>
          </a:p>
          <a:p>
            <a:pPr marL="457200" indent="1588">
              <a:buFont typeface="+mj-lt"/>
              <a:buAutoNum type="alphaLcParenR"/>
            </a:pPr>
            <a:r>
              <a:rPr lang="en-US" dirty="0"/>
              <a:t> </a:t>
            </a:r>
            <a:r>
              <a:rPr lang="en-US" sz="1600" dirty="0"/>
              <a:t>Exponentially enhance the </a:t>
            </a:r>
            <a:r>
              <a:rPr lang="en-US" sz="1600" dirty="0">
                <a:solidFill>
                  <a:srgbClr val="FF0000"/>
                </a:solidFill>
              </a:rPr>
              <a:t>radiation power losses (∝Z</a:t>
            </a:r>
            <a:r>
              <a:rPr lang="en-US" sz="1600" baseline="30000" dirty="0">
                <a:solidFill>
                  <a:srgbClr val="FF0000"/>
                </a:solidFill>
              </a:rPr>
              <a:t>4</a:t>
            </a:r>
            <a:r>
              <a:rPr lang="en-US" sz="1600" dirty="0">
                <a:solidFill>
                  <a:srgbClr val="FF0000"/>
                </a:solidFill>
              </a:rPr>
              <a:t>)</a:t>
            </a:r>
            <a:r>
              <a:rPr lang="en-US" sz="1600" dirty="0"/>
              <a:t>:         	P</a:t>
            </a:r>
            <a:r>
              <a:rPr lang="en-US" sz="1600" baseline="-25000" dirty="0"/>
              <a:t>rad</a:t>
            </a:r>
            <a:r>
              <a:rPr lang="en-US" sz="1600" dirty="0"/>
              <a:t>=</a:t>
            </a:r>
            <a:r>
              <a:rPr lang="en-US" sz="1600" dirty="0" err="1"/>
              <a:t>n</a:t>
            </a:r>
            <a:r>
              <a:rPr lang="en-US" sz="1600" baseline="-25000" dirty="0" err="1"/>
              <a:t>e</a:t>
            </a:r>
            <a:r>
              <a:rPr lang="en-US" sz="1600" dirty="0" err="1"/>
              <a:t>n</a:t>
            </a:r>
            <a:r>
              <a:rPr lang="en-US" sz="1600" baseline="-25000" dirty="0" err="1"/>
              <a:t>D</a:t>
            </a:r>
            <a:r>
              <a:rPr lang="en-US" sz="1600" dirty="0" err="1"/>
              <a:t>L</a:t>
            </a:r>
            <a:r>
              <a:rPr lang="en-US" sz="1600" baseline="-25000" dirty="0" err="1"/>
              <a:t>D</a:t>
            </a:r>
            <a:r>
              <a:rPr lang="en-US" sz="1600" dirty="0" err="1"/>
              <a:t>+</a:t>
            </a:r>
            <a:r>
              <a:rPr lang="en-US" sz="1600" dirty="0" err="1">
                <a:solidFill>
                  <a:srgbClr val="0000FF"/>
                </a:solidFill>
              </a:rPr>
              <a:t>n</a:t>
            </a:r>
            <a:r>
              <a:rPr lang="en-US" sz="1600" baseline="-25000" dirty="0" err="1">
                <a:solidFill>
                  <a:srgbClr val="0000FF"/>
                </a:solidFill>
              </a:rPr>
              <a:t>e</a:t>
            </a:r>
            <a:r>
              <a:rPr lang="en-US" sz="1600" dirty="0" err="1">
                <a:solidFill>
                  <a:srgbClr val="0000FF"/>
                </a:solidFill>
              </a:rPr>
              <a:t>n</a:t>
            </a:r>
            <a:r>
              <a:rPr lang="en-US" sz="1600" baseline="-25000" dirty="0" err="1">
                <a:solidFill>
                  <a:srgbClr val="0000FF"/>
                </a:solidFill>
              </a:rPr>
              <a:t>C</a:t>
            </a:r>
            <a:r>
              <a:rPr lang="en-US" sz="1600" dirty="0" err="1">
                <a:solidFill>
                  <a:srgbClr val="0000FF"/>
                </a:solidFill>
              </a:rPr>
              <a:t>L</a:t>
            </a:r>
            <a:r>
              <a:rPr lang="en-US" sz="1600" baseline="-25000" dirty="0" err="1">
                <a:solidFill>
                  <a:srgbClr val="0000FF"/>
                </a:solidFill>
              </a:rPr>
              <a:t>c</a:t>
            </a:r>
            <a:r>
              <a:rPr lang="en-US" sz="1600" dirty="0" err="1"/>
              <a:t>+</a:t>
            </a:r>
            <a:r>
              <a:rPr lang="en-US" sz="1600" dirty="0" err="1">
                <a:solidFill>
                  <a:srgbClr val="FF0000"/>
                </a:solidFill>
                <a:latin typeface="Symbol" charset="2"/>
                <a:cs typeface="Symbol" charset="2"/>
              </a:rPr>
              <a:t>S</a:t>
            </a:r>
            <a:r>
              <a:rPr lang="en-US" sz="1600" dirty="0" err="1">
                <a:solidFill>
                  <a:srgbClr val="FF0000"/>
                </a:solidFill>
              </a:rPr>
              <a:t>n</a:t>
            </a:r>
            <a:r>
              <a:rPr lang="en-US" sz="1600" baseline="-25000" dirty="0" err="1">
                <a:solidFill>
                  <a:srgbClr val="FF0000"/>
                </a:solidFill>
              </a:rPr>
              <a:t>e</a:t>
            </a:r>
            <a:r>
              <a:rPr lang="en-US" sz="1600" dirty="0" err="1">
                <a:solidFill>
                  <a:srgbClr val="FF0000"/>
                </a:solidFill>
              </a:rPr>
              <a:t>n</a:t>
            </a:r>
            <a:r>
              <a:rPr lang="en-US" sz="1600" baseline="-25000" dirty="0" err="1">
                <a:solidFill>
                  <a:srgbClr val="FF0000"/>
                </a:solidFill>
              </a:rPr>
              <a:t>Z</a:t>
            </a:r>
            <a:r>
              <a:rPr lang="en-US" sz="1600" dirty="0" err="1">
                <a:solidFill>
                  <a:srgbClr val="FF0000"/>
                </a:solidFill>
              </a:rPr>
              <a:t>L</a:t>
            </a:r>
            <a:r>
              <a:rPr lang="en-US" sz="1600" baseline="-25000" dirty="0" err="1">
                <a:solidFill>
                  <a:srgbClr val="FF0000"/>
                </a:solidFill>
              </a:rPr>
              <a:t>Z</a:t>
            </a:r>
            <a:endParaRPr lang="en-US" sz="1600" dirty="0"/>
          </a:p>
          <a:p>
            <a:pPr marL="457200" indent="1588">
              <a:buFont typeface="+mj-lt"/>
              <a:buAutoNum type="alphaLcParenR"/>
            </a:pPr>
            <a:endParaRPr lang="en-US" sz="1000" dirty="0"/>
          </a:p>
          <a:p>
            <a:pPr marL="457200" indent="1588">
              <a:buFont typeface="+mj-lt"/>
              <a:buAutoNum type="alphaLcParenR"/>
            </a:pPr>
            <a:r>
              <a:rPr lang="en-US" sz="1600" dirty="0"/>
              <a:t> </a:t>
            </a:r>
            <a:r>
              <a:rPr lang="en-US" sz="1600" dirty="0">
                <a:solidFill>
                  <a:srgbClr val="FF0000"/>
                </a:solidFill>
              </a:rPr>
              <a:t>Reduce the heating efficiency </a:t>
            </a:r>
            <a:r>
              <a:rPr lang="en-US" sz="1600" dirty="0"/>
              <a:t>and modifying the overall </a:t>
            </a:r>
            <a:r>
              <a:rPr lang="en-US" sz="1600" dirty="0">
                <a:solidFill>
                  <a:srgbClr val="FF0000"/>
                </a:solidFill>
              </a:rPr>
              <a:t>power balance </a:t>
            </a:r>
            <a:r>
              <a:rPr lang="en-US" sz="1600" dirty="0"/>
              <a:t>and possibly even a </a:t>
            </a:r>
            <a:r>
              <a:rPr lang="en-US" sz="1600" dirty="0">
                <a:solidFill>
                  <a:srgbClr val="FF0000"/>
                </a:solidFill>
              </a:rPr>
              <a:t>radiative collapse</a:t>
            </a:r>
          </a:p>
        </p:txBody>
      </p:sp>
      <p:cxnSp>
        <p:nvCxnSpPr>
          <p:cNvPr id="3" name="Straight Connector 2">
            <a:extLst>
              <a:ext uri="{FF2B5EF4-FFF2-40B4-BE49-F238E27FC236}">
                <a16:creationId xmlns:a16="http://schemas.microsoft.com/office/drawing/2014/main" id="{33D72A25-0A07-962E-F96B-D28532C3C416}"/>
              </a:ext>
            </a:extLst>
          </p:cNvPr>
          <p:cNvCxnSpPr/>
          <p:nvPr/>
        </p:nvCxnSpPr>
        <p:spPr>
          <a:xfrm>
            <a:off x="7772400" y="895350"/>
            <a:ext cx="0" cy="3627976"/>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412074"/>
      </p:ext>
    </p:extLst>
  </p:cSld>
  <p:clrMapOvr>
    <a:masterClrMapping/>
  </p:clrMapOvr>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10197</TotalTime>
  <Words>3412</Words>
  <Application>Microsoft Macintosh PowerPoint</Application>
  <PresentationFormat>On-screen Show (16:9)</PresentationFormat>
  <Paragraphs>418</Paragraphs>
  <Slides>43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Helvetica</vt:lpstr>
      <vt:lpstr>Symbol</vt:lpstr>
      <vt:lpstr>Times</vt:lpstr>
      <vt:lpstr>Wingdings</vt:lpstr>
      <vt:lpstr>NSTX Upgrade</vt:lpstr>
      <vt:lpstr>The Z-challenge, radiation &amp; diagnostics</vt:lpstr>
      <vt:lpstr>Outline</vt:lpstr>
      <vt:lpstr>Class-Homework #1 …on the “fly”</vt:lpstr>
      <vt:lpstr>Tokamaks (and stellarators) spread around the world study different plasma parameters and shapes</vt:lpstr>
      <vt:lpstr>ITER will be the first time we have net energy  (more energy OUT than IN)</vt:lpstr>
      <vt:lpstr>With the help of detailed simulations ITER scientists decided on a wall covered with low- and high-Z PFCs</vt:lpstr>
      <vt:lpstr>The low-Z (Li, Be, C, B) vs high-Z (Fe, Mo, W) plasma facing component (PFC) challenge</vt:lpstr>
      <vt:lpstr>The low-Z (Li, Be, C, B) vs high-Z (Fe, Mo, W) plasma facing component (PFC) challenge</vt:lpstr>
      <vt:lpstr>The low-Z (Li, Be, C, B) vs high-Z (Fe, Mo, W) plasma facing component (PFC) challenge</vt:lpstr>
      <vt:lpstr>Target of opportunity: diagnose radiation from thermonuclear plasmas </vt:lpstr>
      <vt:lpstr>Class-Homework #2: Nature…on the “fly”</vt:lpstr>
      <vt:lpstr>Why is important to measure radiation emitted from tokamak and stellarator fusion-grade plasmas ?</vt:lpstr>
      <vt:lpstr>Main radiation mechanisms: Bremsstrahlung (ff), radiative recombination (fb) &amp; line-emission (bb)</vt:lpstr>
      <vt:lpstr>Coronal equilibrium (ionization charge balance)</vt:lpstr>
      <vt:lpstr>Fractional abundance calculations (nij/ni) depend only on the local electron temperature (issues with nomenclatures ???)</vt:lpstr>
      <vt:lpstr>Local emission has to be calculated on plasma parameters [Te, ne, nZ(R,t)]</vt:lpstr>
      <vt:lpstr>Take home message: You have four basic alternatives to measure radiation from plasmas</vt:lpstr>
      <vt:lpstr>1) Radiative power densities (vis/UV/x-ray) &amp; charge state &lt;Z&gt; can be obtained using coronal equilibrium</vt:lpstr>
      <vt:lpstr>Class-Homework #3: NSTX-U…on the “fly”</vt:lpstr>
      <vt:lpstr>Class-Homework #3: NSTX-U…on the “fly”</vt:lpstr>
      <vt:lpstr>Class-Homework #4: ITER…for “home”</vt:lpstr>
      <vt:lpstr>Let's get real…why is this important?</vt:lpstr>
      <vt:lpstr>Let's get real…what do we conclude?</vt:lpstr>
      <vt:lpstr>Radiation measurements are line-integrated along detection sightlines </vt:lpstr>
      <vt:lpstr>Radiated power density measurements (no spectral resolution) use metal-foils or Si-diodes + electronics</vt:lpstr>
      <vt:lpstr>2) Conventional tomography integrates in photon-energy using metal filters, diode arrays and TIAs</vt:lpstr>
      <vt:lpstr>Conventional SXR tomography consists of an array of diodes/detectors integrating the local plasma emissivity</vt:lpstr>
      <vt:lpstr>Conventional soft x-ray (SXR) tomography is still being used for stability, MHD &amp; transport studies</vt:lpstr>
      <vt:lpstr>Take home message: You have four alternatives to measure radiation from plasmas</vt:lpstr>
      <vt:lpstr>How to extract plasma physics parameters from wide and narrow energy bands ?</vt:lpstr>
      <vt:lpstr>Conventional photon counting ME-SXR systems use Si(Li), HgI2, Si-Ge-CdTe diodes and SDDs</vt:lpstr>
      <vt:lpstr>New PILATUS detectors enables breakthrough of 100k pixels (minimum) at single or multiple energy ranges</vt:lpstr>
      <vt:lpstr>Initial ME-SXR imaging tests in C-Mod (@MIT) combined the best features from PHA &amp; multi-foil methods</vt:lpstr>
      <vt:lpstr>Comparator and triming voltages on each pixel allow individual coarse &amp; fine tuning of energy range</vt:lpstr>
      <vt:lpstr>How to extract plasma physics parameters from wide and narrow energy bands ?</vt:lpstr>
      <vt:lpstr>X-ray crystal imaging spectrometers revolutionized our field with Ti and Vf,q profile measurements </vt:lpstr>
      <vt:lpstr>Crystals help achieving high-spectral response (E/DE&gt;104) for high-resolution Te,i &amp; vf,q measurements</vt:lpstr>
      <vt:lpstr>Focusing properties of spherical x-ray crystal</vt:lpstr>
      <vt:lpstr>Electron temperature Te-profiles can also be obtained using line-ratios between resonance and satellite lines</vt:lpstr>
      <vt:lpstr>Summary: Modern radiated power diagnostics can help study and resolve Prad, nZ, Te,i, Vf,q, Zeff &amp; ne,fast profiles</vt:lpstr>
      <vt:lpstr>Join us: New core diagnostics (US-lead) will be installed in NSTX-U, MST, WEST, W7X, JT60SA and ITER</vt:lpstr>
      <vt:lpstr>Don’t forget about the non-axisymmetric systems and alternative concepts </vt:lpstr>
      <vt:lpstr>…And opportunities also in the private sector!</vt:lpstr>
    </vt:vector>
  </TitlesOfParts>
  <Company>PPPL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Luis Delgado-Aparicio</cp:lastModifiedBy>
  <cp:revision>328</cp:revision>
  <dcterms:created xsi:type="dcterms:W3CDTF">2015-07-16T16:59:24Z</dcterms:created>
  <dcterms:modified xsi:type="dcterms:W3CDTF">2023-06-15T18:15:23Z</dcterms:modified>
</cp:coreProperties>
</file>