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1317" r:id="rId2"/>
    <p:sldId id="1124" r:id="rId3"/>
    <p:sldId id="1548" r:id="rId4"/>
    <p:sldId id="1377" r:id="rId5"/>
    <p:sldId id="1376" r:id="rId6"/>
    <p:sldId id="1523" r:id="rId7"/>
    <p:sldId id="1373" r:id="rId8"/>
    <p:sldId id="1524" r:id="rId9"/>
    <p:sldId id="1470" r:id="rId10"/>
    <p:sldId id="1235" r:id="rId11"/>
    <p:sldId id="1472" r:id="rId12"/>
    <p:sldId id="1474" r:id="rId13"/>
    <p:sldId id="1475" r:id="rId14"/>
    <p:sldId id="1476" r:id="rId15"/>
    <p:sldId id="1378" r:id="rId16"/>
    <p:sldId id="1369" r:id="rId17"/>
    <p:sldId id="1370" r:id="rId18"/>
    <p:sldId id="1371" r:id="rId19"/>
    <p:sldId id="1535" r:id="rId20"/>
    <p:sldId id="1330" r:id="rId21"/>
    <p:sldId id="1342" r:id="rId22"/>
    <p:sldId id="1327" r:id="rId23"/>
    <p:sldId id="1410" r:id="rId24"/>
    <p:sldId id="1408" r:id="rId25"/>
    <p:sldId id="1409" r:id="rId26"/>
    <p:sldId id="1328" r:id="rId27"/>
    <p:sldId id="1347" r:id="rId28"/>
    <p:sldId id="1526" r:id="rId29"/>
    <p:sldId id="1506" r:id="rId30"/>
    <p:sldId id="1508" r:id="rId31"/>
    <p:sldId id="1509" r:id="rId32"/>
    <p:sldId id="1527" r:id="rId33"/>
    <p:sldId id="1528" r:id="rId34"/>
    <p:sldId id="1403" r:id="rId35"/>
    <p:sldId id="1344" r:id="rId36"/>
    <p:sldId id="1412" r:id="rId37"/>
    <p:sldId id="1510" r:id="rId38"/>
    <p:sldId id="1511" r:id="rId39"/>
    <p:sldId id="1513" r:id="rId40"/>
    <p:sldId id="1514" r:id="rId41"/>
    <p:sldId id="1515" r:id="rId42"/>
    <p:sldId id="1516" r:id="rId43"/>
    <p:sldId id="1517" r:id="rId44"/>
    <p:sldId id="1529" r:id="rId45"/>
    <p:sldId id="1530" r:id="rId46"/>
    <p:sldId id="1531" r:id="rId47"/>
    <p:sldId id="1532" r:id="rId48"/>
    <p:sldId id="1533" r:id="rId49"/>
    <p:sldId id="1534" r:id="rId50"/>
    <p:sldId id="1336" r:id="rId51"/>
    <p:sldId id="1241" r:id="rId52"/>
    <p:sldId id="1261" r:id="rId53"/>
    <p:sldId id="1540" r:id="rId54"/>
    <p:sldId id="1536" r:id="rId55"/>
    <p:sldId id="1537" r:id="rId56"/>
    <p:sldId id="1538" r:id="rId57"/>
    <p:sldId id="1539" r:id="rId58"/>
    <p:sldId id="1547" r:id="rId59"/>
    <p:sldId id="1546" r:id="rId60"/>
    <p:sldId id="1541" r:id="rId61"/>
    <p:sldId id="1542" r:id="rId62"/>
    <p:sldId id="1233" r:id="rId63"/>
    <p:sldId id="1372" r:id="rId64"/>
  </p:sldIdLst>
  <p:sldSz cx="9144000" cy="5143500" type="screen16x9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6DCFD4-21B7-4A14-A26D-5C40D1A99FCE}">
          <p14:sldIdLst>
            <p14:sldId id="1317"/>
            <p14:sldId id="1124"/>
            <p14:sldId id="1548"/>
            <p14:sldId id="1377"/>
            <p14:sldId id="1376"/>
            <p14:sldId id="1523"/>
            <p14:sldId id="1373"/>
            <p14:sldId id="1524"/>
            <p14:sldId id="1470"/>
            <p14:sldId id="1235"/>
            <p14:sldId id="1472"/>
            <p14:sldId id="1474"/>
            <p14:sldId id="1475"/>
            <p14:sldId id="1476"/>
            <p14:sldId id="1378"/>
            <p14:sldId id="1369"/>
            <p14:sldId id="1370"/>
            <p14:sldId id="1371"/>
            <p14:sldId id="1535"/>
            <p14:sldId id="1330"/>
            <p14:sldId id="1342"/>
            <p14:sldId id="1327"/>
            <p14:sldId id="1410"/>
            <p14:sldId id="1408"/>
            <p14:sldId id="1409"/>
            <p14:sldId id="1328"/>
            <p14:sldId id="1347"/>
            <p14:sldId id="1526"/>
            <p14:sldId id="1506"/>
            <p14:sldId id="1508"/>
            <p14:sldId id="1509"/>
            <p14:sldId id="1527"/>
            <p14:sldId id="1528"/>
            <p14:sldId id="1403"/>
            <p14:sldId id="1344"/>
            <p14:sldId id="1412"/>
            <p14:sldId id="1510"/>
            <p14:sldId id="1511"/>
            <p14:sldId id="1513"/>
            <p14:sldId id="1514"/>
            <p14:sldId id="1515"/>
            <p14:sldId id="1516"/>
            <p14:sldId id="1517"/>
            <p14:sldId id="1529"/>
            <p14:sldId id="1530"/>
            <p14:sldId id="1531"/>
            <p14:sldId id="1532"/>
            <p14:sldId id="1533"/>
            <p14:sldId id="1534"/>
            <p14:sldId id="1336"/>
            <p14:sldId id="1241"/>
            <p14:sldId id="1261"/>
            <p14:sldId id="1540"/>
            <p14:sldId id="1536"/>
            <p14:sldId id="1537"/>
            <p14:sldId id="1538"/>
            <p14:sldId id="1539"/>
            <p14:sldId id="1547"/>
            <p14:sldId id="1546"/>
            <p14:sldId id="1541"/>
            <p14:sldId id="1542"/>
            <p14:sldId id="1233"/>
            <p14:sldId id="1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0"/>
    <a:srgbClr val="000099"/>
    <a:srgbClr val="990099"/>
    <a:srgbClr val="0000FF"/>
    <a:srgbClr val="66FFCC"/>
    <a:srgbClr val="99FFCC"/>
    <a:srgbClr val="0033CC"/>
    <a:srgbClr val="FF66CC"/>
    <a:srgbClr val="008000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99" autoAdjust="0"/>
    <p:restoredTop sz="68348" autoAdjust="0"/>
  </p:normalViewPr>
  <p:slideViewPr>
    <p:cSldViewPr>
      <p:cViewPr varScale="1">
        <p:scale>
          <a:sx n="144" d="100"/>
          <a:sy n="144" d="100"/>
        </p:scale>
        <p:origin x="1170" y="102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946" y="-96"/>
      </p:cViewPr>
      <p:guideLst>
        <p:guide orient="horz" pos="3131"/>
        <p:guide pos="214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4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19D33F0A-3E44-3542-9B52-C69BBF913347}" type="datetimeFigureOut">
              <a:rPr lang="en-US" smtClean="0"/>
              <a:pPr/>
              <a:t>12-Jun-23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69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74B4BCF-068A-D248-8F84-0E47315EB0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952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21D8797E-98FF-A441-8777-B69104237D7E}" type="datetimeFigureOut">
              <a:rPr lang="en-US" smtClean="0"/>
              <a:pPr/>
              <a:t>12-Jun-23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577" tIns="45789" rIns="91577" bIns="457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69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70CCCBFF-A990-6E41-BF2C-15CF0EC144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930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25059AD2-48AE-4395-8AD2-182587FC47AB}" type="slidenum">
              <a:rPr lang="en-GB" altLang="en-US" sz="1200" b="0" smtClean="0">
                <a:latin typeface="Arial" charset="0"/>
              </a:rPr>
              <a:pPr/>
              <a:t>6</a:t>
            </a:fld>
            <a:endParaRPr lang="en-GB" altLang="en-US" sz="1200" b="0" smtClean="0"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8975"/>
            <a:ext cx="6097588" cy="3430588"/>
          </a:xfrm>
          <a:noFill/>
          <a:ln w="12700" cap="flat">
            <a:solidFill>
              <a:schemeClr val="tx1"/>
            </a:solidFill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51338"/>
            <a:ext cx="5032375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1244" tIns="70623" rIns="141244" bIns="70623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19355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5267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464" y="4861441"/>
            <a:ext cx="5206375" cy="4605576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185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FCC02E-5F7B-4854-B723-5C7D85187415}" type="slidenum">
              <a:rPr lang="en-GB" altLang="zh-CN" smtClean="0"/>
              <a:pPr>
                <a:defRPr/>
              </a:pPr>
              <a:t>34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14331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FCC02E-5F7B-4854-B723-5C7D85187415}" type="slidenum">
              <a:rPr lang="en-GB" altLang="zh-CN" smtClean="0"/>
              <a:pPr>
                <a:defRPr/>
              </a:pPr>
              <a:t>36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103142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fld id="{2A96745A-DADF-4E1D-8F52-A67D4EBDED9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0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490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fld id="{2A96745A-DADF-4E1D-8F52-A67D4EBDED9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0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t>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790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fld id="{2A96745A-DADF-4E1D-8F52-A67D4EBDED9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0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127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fld id="{2A96745A-DADF-4E1D-8F52-A67D4EBDED9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0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912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fld id="{2A96745A-DADF-4E1D-8F52-A67D4EBDED9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0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630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fld id="{2A96745A-DADF-4E1D-8F52-A67D4EBDED9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0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t>42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97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utile = “relevant” ?</a:t>
            </a:r>
          </a:p>
          <a:p>
            <a:pPr eaLnBrk="1" hangingPunct="1"/>
            <a:r>
              <a:rPr lang="en-US" altLang="en-US" smtClean="0"/>
              <a:t>Pertinente? Réalisable?</a:t>
            </a:r>
          </a:p>
        </p:txBody>
      </p:sp>
    </p:spTree>
    <p:extLst>
      <p:ext uri="{BB962C8B-B14F-4D97-AF65-F5344CB8AC3E}">
        <p14:creationId xmlns:p14="http://schemas.microsoft.com/office/powerpoint/2010/main" val="4196991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fld id="{2A96745A-DADF-4E1D-8F52-A67D4EBDED9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0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83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6745A-DADF-4E1D-8F52-A67D4EBDE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388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6745A-DADF-4E1D-8F52-A67D4EBDE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839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8818" indent="-29185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7411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34376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101340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8305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35269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502234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69198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CDFBC5A-0018-AA44-A301-8C6D185595D4}" type="slidenum">
              <a:rPr lang="en-GB" sz="1200">
                <a:latin typeface="Arial" charset="0"/>
                <a:cs typeface="MS PGothic" charset="0"/>
              </a:rPr>
              <a:pPr/>
              <a:t>52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7313" y="747713"/>
            <a:ext cx="6638925" cy="3735387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195" y="4731110"/>
            <a:ext cx="5451173" cy="448304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0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8818" indent="-29185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7411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34376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101340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8305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35269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502234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69198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CDFBC5A-0018-AA44-A301-8C6D185595D4}" type="slidenum">
              <a:rPr lang="en-GB" sz="1200">
                <a:latin typeface="Arial" charset="0"/>
                <a:cs typeface="MS PGothic" charset="0"/>
              </a:rPr>
              <a:pPr/>
              <a:t>58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7313" y="747713"/>
            <a:ext cx="6638925" cy="3735387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195" y="4731110"/>
            <a:ext cx="5451173" cy="448304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82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8818" indent="-29185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7411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34376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101340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8305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35269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502234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69198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CDFBC5A-0018-AA44-A301-8C6D185595D4}" type="slidenum">
              <a:rPr lang="en-GB" sz="1200">
                <a:latin typeface="Arial" charset="0"/>
                <a:cs typeface="MS PGothic" charset="0"/>
              </a:rPr>
              <a:pPr/>
              <a:t>59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7313" y="747713"/>
            <a:ext cx="6638925" cy="3735387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195" y="4731110"/>
            <a:ext cx="5451173" cy="448304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2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utile = “relevant” ?</a:t>
            </a:r>
          </a:p>
          <a:p>
            <a:pPr eaLnBrk="1" hangingPunct="1"/>
            <a:r>
              <a:rPr lang="en-US" altLang="en-US" smtClean="0"/>
              <a:t>Pertinente? Réalisable?</a:t>
            </a:r>
          </a:p>
        </p:txBody>
      </p:sp>
    </p:spTree>
    <p:extLst>
      <p:ext uri="{BB962C8B-B14F-4D97-AF65-F5344CB8AC3E}">
        <p14:creationId xmlns:p14="http://schemas.microsoft.com/office/powerpoint/2010/main" val="48109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948A50AF-67D0-2E43-98A9-106F209FED0B}" type="slidenum">
              <a:rPr lang="en-GB" sz="1200" b="0">
                <a:latin typeface="Arial" charset="0"/>
              </a:rPr>
              <a:pPr/>
              <a:t>9</a:t>
            </a:fld>
            <a:endParaRPr lang="en-GB" sz="1200" b="0">
              <a:latin typeface="Arial" charset="0"/>
            </a:endParaRPr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8975"/>
            <a:ext cx="6100762" cy="3432175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51338"/>
            <a:ext cx="5032375" cy="4116387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40241" tIns="70122" rIns="140241" bIns="7012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77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7388"/>
            <a:ext cx="6107112" cy="3435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KD:</a:t>
            </a:r>
            <a:r>
              <a:rPr lang="en-US" baseline="0" dirty="0" smtClean="0"/>
              <a:t> “represent” KD: Remove “on” from dates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8385-607C-448B-A3BC-A4D606B8405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279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4064" indent="-286179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4715" indent="-228943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2600" indent="-228943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60486" indent="-228943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DD8EE3F2-E798-487D-8968-40DA017D27A9}" type="slidenum">
              <a:rPr lang="en-GB" altLang="en-US" sz="1200" b="0">
                <a:latin typeface="Arial" charset="0"/>
              </a:rPr>
              <a:pPr/>
              <a:t>22</a:t>
            </a:fld>
            <a:endParaRPr lang="en-GB" altLang="en-US" sz="1200" b="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714375"/>
            <a:ext cx="6097587" cy="3430588"/>
          </a:xfrm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62" y="4357402"/>
            <a:ext cx="4982625" cy="41443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1400">
                <a:solidFill>
                  <a:schemeClr val="accent2"/>
                </a:solidFill>
              </a:rPr>
              <a:t>THE objectives set out for ITER are basically two:</a:t>
            </a:r>
          </a:p>
          <a:p>
            <a:pPr eaLnBrk="1" hangingPunct="1"/>
            <a:r>
              <a:rPr lang="en-GB" altLang="en-US" sz="1400" b="1">
                <a:solidFill>
                  <a:schemeClr val="accent2"/>
                </a:solidFill>
              </a:rPr>
              <a:t>ONE</a:t>
            </a:r>
            <a:r>
              <a:rPr lang="en-GB" altLang="en-US" sz="1400">
                <a:solidFill>
                  <a:schemeClr val="accent2"/>
                </a:solidFill>
              </a:rPr>
              <a:t>: to </a:t>
            </a:r>
            <a:r>
              <a:rPr lang="en-GB" altLang="en-US" sz="1400" b="1">
                <a:solidFill>
                  <a:schemeClr val="accent2"/>
                </a:solidFill>
              </a:rPr>
              <a:t>obtain</a:t>
            </a:r>
            <a:r>
              <a:rPr lang="en-GB" altLang="en-US" sz="1400">
                <a:solidFill>
                  <a:schemeClr val="accent2"/>
                </a:solidFill>
              </a:rPr>
              <a:t> and study a plasma where the </a:t>
            </a:r>
            <a:r>
              <a:rPr lang="en-GB" altLang="en-US" sz="1400" b="1">
                <a:solidFill>
                  <a:schemeClr val="accent2"/>
                </a:solidFill>
              </a:rPr>
              <a:t>alfa particle heating</a:t>
            </a:r>
            <a:r>
              <a:rPr lang="en-GB" altLang="en-US" sz="1400">
                <a:solidFill>
                  <a:schemeClr val="accent2"/>
                </a:solidFill>
              </a:rPr>
              <a:t> is dominating </a:t>
            </a:r>
            <a:r>
              <a:rPr lang="en-GB" altLang="en-US" sz="1400" b="1">
                <a:solidFill>
                  <a:schemeClr val="accent2"/>
                </a:solidFill>
              </a:rPr>
              <a:t>all</a:t>
            </a:r>
            <a:r>
              <a:rPr lang="en-GB" altLang="en-US" sz="1400">
                <a:solidFill>
                  <a:schemeClr val="accent2"/>
                </a:solidFill>
              </a:rPr>
              <a:t> other forms of heating.</a:t>
            </a:r>
          </a:p>
          <a:p>
            <a:pPr eaLnBrk="1" hangingPunct="1"/>
            <a:r>
              <a:rPr lang="en-GB" altLang="en-US" sz="1400">
                <a:solidFill>
                  <a:schemeClr val="accent2"/>
                </a:solidFill>
              </a:rPr>
              <a:t> ITER will </a:t>
            </a:r>
            <a:r>
              <a:rPr lang="en-GB" altLang="en-US" sz="1400" b="1">
                <a:solidFill>
                  <a:schemeClr val="accent2"/>
                </a:solidFill>
              </a:rPr>
              <a:t>operate</a:t>
            </a:r>
            <a:r>
              <a:rPr lang="en-GB" altLang="en-US" sz="1400">
                <a:solidFill>
                  <a:schemeClr val="accent2"/>
                </a:solidFill>
              </a:rPr>
              <a:t> with a value of </a:t>
            </a:r>
            <a:r>
              <a:rPr lang="en-GB" altLang="en-US" sz="1400" b="1">
                <a:solidFill>
                  <a:schemeClr val="accent2"/>
                </a:solidFill>
              </a:rPr>
              <a:t>capital Q</a:t>
            </a:r>
            <a:r>
              <a:rPr lang="en-GB" altLang="en-US" sz="1400">
                <a:solidFill>
                  <a:schemeClr val="accent2"/>
                </a:solidFill>
              </a:rPr>
              <a:t> greater than 10. </a:t>
            </a:r>
          </a:p>
          <a:p>
            <a:pPr eaLnBrk="1" hangingPunct="1"/>
            <a:r>
              <a:rPr lang="en-GB" altLang="en-US" sz="1400">
                <a:solidFill>
                  <a:schemeClr val="accent2"/>
                </a:solidFill>
              </a:rPr>
              <a:t>The fusion power in ITER will be about 500MW, the input power about 50MW</a:t>
            </a:r>
            <a:r>
              <a:rPr lang="en-GB" altLang="en-US" sz="1400"/>
              <a:t>.</a:t>
            </a:r>
          </a:p>
          <a:p>
            <a:pPr eaLnBrk="1" hangingPunct="1"/>
            <a:endParaRPr lang="en-GB" altLang="en-US" sz="1400"/>
          </a:p>
          <a:p>
            <a:pPr eaLnBrk="1" hangingPunct="1"/>
            <a:r>
              <a:rPr lang="en-GB" altLang="en-US" sz="1400" b="1"/>
              <a:t>And TWO</a:t>
            </a:r>
            <a:r>
              <a:rPr lang="en-GB" altLang="en-US" sz="1400"/>
              <a:t>: it has  to integrate the technology required for future use of fusion as an energy source</a:t>
            </a:r>
          </a:p>
          <a:p>
            <a:pPr eaLnBrk="1" hangingPunct="1"/>
            <a:endParaRPr lang="en-GB" altLang="en-US" sz="1000"/>
          </a:p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01197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4064" indent="-286179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4715" indent="-228943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2600" indent="-228943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60486" indent="-228943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F4D49EA-3AD3-432A-962B-34ED7E3CEFD9}" type="slidenum">
              <a:rPr lang="en-GB" altLang="en-US" sz="1200" b="0">
                <a:latin typeface="Arial" panose="020B0604020202020204" pitchFamily="34" charset="0"/>
              </a:rPr>
              <a:pPr/>
              <a:t>26</a:t>
            </a:fld>
            <a:endParaRPr lang="en-GB" altLang="en-US" sz="1200" b="0">
              <a:latin typeface="Arial" panose="020B0604020202020204" pitchFamily="34" charset="0"/>
            </a:endParaRPr>
          </a:p>
        </p:txBody>
      </p:sp>
      <p:sp>
        <p:nvSpPr>
          <p:cNvPr id="101379" name="Rectangle 7"/>
          <p:cNvSpPr txBox="1">
            <a:spLocks noGrp="1" noChangeArrowheads="1"/>
          </p:cNvSpPr>
          <p:nvPr/>
        </p:nvSpPr>
        <p:spPr bwMode="auto">
          <a:xfrm>
            <a:off x="3890738" y="8702081"/>
            <a:ext cx="2975270" cy="45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7" tIns="45789" rIns="91577" bIns="45789" anchor="b"/>
          <a:lstStyle>
            <a:lvl1pPr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/>
            <a:fld id="{C2A47FF6-DDD4-4422-B6D3-EB29548DD50B}" type="slidenum">
              <a:rPr lang="en-GB" altLang="ja-JP" sz="1200" b="0">
                <a:latin typeface="Arial" panose="020B0604020202020204" pitchFamily="34" charset="0"/>
              </a:rPr>
              <a:pPr algn="r"/>
              <a:t>26</a:t>
            </a:fld>
            <a:endParaRPr lang="en-GB" altLang="ja-JP" sz="1200" b="0">
              <a:latin typeface="Arial" panose="020B0604020202020204" pitchFamily="34" charset="0"/>
            </a:endParaRPr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618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161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464" y="4861441"/>
            <a:ext cx="5206375" cy="4605576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3435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2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 userDrawn="1"/>
        </p:nvSpPr>
        <p:spPr bwMode="auto">
          <a:xfrm>
            <a:off x="7807569" y="4800602"/>
            <a:ext cx="6330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buClrTx/>
              <a:defRPr/>
            </a:pPr>
            <a:r>
              <a:rPr kumimoji="0" lang="en-GB" altLang="en-US" sz="1000" smtClean="0">
                <a:solidFill>
                  <a:srgbClr val="000000"/>
                </a:solidFill>
              </a:rPr>
              <a:t> </a:t>
            </a:r>
            <a:fld id="{2E04CF28-9691-4C0D-B0FB-47079D7E1671}" type="slidenum">
              <a:rPr kumimoji="0" lang="en-GB" altLang="en-US" sz="1000" smtClean="0">
                <a:solidFill>
                  <a:srgbClr val="333399"/>
                </a:solidFill>
              </a:rPr>
              <a:pPr algn="l" eaLnBrk="1" hangingPunct="1">
                <a:lnSpc>
                  <a:spcPct val="100000"/>
                </a:lnSpc>
                <a:spcBef>
                  <a:spcPct val="50000"/>
                </a:spcBef>
                <a:buClrTx/>
                <a:defRPr/>
              </a:pPr>
              <a:t>‹#›</a:t>
            </a:fld>
            <a:endParaRPr kumimoji="0" lang="en-GB" altLang="en-US" sz="1000" smtClean="0">
              <a:solidFill>
                <a:srgbClr val="333399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 userDrawn="1"/>
        </p:nvGrpSpPr>
        <p:grpSpPr bwMode="auto">
          <a:xfrm>
            <a:off x="0" y="4637487"/>
            <a:ext cx="9144000" cy="506015"/>
            <a:chOff x="0" y="6183329"/>
            <a:chExt cx="9144000" cy="674687"/>
          </a:xfrm>
        </p:grpSpPr>
        <p:pic>
          <p:nvPicPr>
            <p:cNvPr id="4" name="Picture 2" descr="PowerPoint_Graphic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83329"/>
              <a:ext cx="9144000" cy="67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19"/>
            <p:cNvCxnSpPr>
              <a:cxnSpLocks noChangeShapeType="1"/>
            </p:cNvCxnSpPr>
            <p:nvPr userDrawn="1"/>
          </p:nvCxnSpPr>
          <p:spPr bwMode="gray">
            <a:xfrm>
              <a:off x="7576456" y="6263740"/>
              <a:ext cx="0" cy="410336"/>
            </a:xfrm>
            <a:prstGeom prst="line">
              <a:avLst/>
            </a:prstGeom>
            <a:noFill/>
            <a:ln w="63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" name="Text Box 4"/>
          <p:cNvSpPr txBox="1">
            <a:spLocks noChangeArrowheads="1"/>
          </p:cNvSpPr>
          <p:nvPr userDrawn="1"/>
        </p:nvSpPr>
        <p:spPr bwMode="auto">
          <a:xfrm>
            <a:off x="8440615" y="4783933"/>
            <a:ext cx="6330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defRPr/>
            </a:pPr>
            <a:r>
              <a:rPr kumimoji="0" lang="en-GB" altLang="en-US" sz="1000" smtClean="0">
                <a:solidFill>
                  <a:srgbClr val="000000"/>
                </a:solidFill>
              </a:rPr>
              <a:t> </a:t>
            </a:r>
            <a:fld id="{CD48DF83-AC06-4592-9EF4-2DDEDD88EDB5}" type="slidenum">
              <a:rPr kumimoji="0" lang="en-GB" altLang="en-US" sz="1200" smtClean="0">
                <a:solidFill>
                  <a:srgbClr val="333399"/>
                </a:solidFill>
              </a:rPr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defRPr/>
              </a:pPr>
              <a:t>‹#›</a:t>
            </a:fld>
            <a:endParaRPr kumimoji="0" lang="en-GB" altLang="en-US" sz="1200" smtClean="0">
              <a:solidFill>
                <a:srgbClr val="333399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2615713" y="4711304"/>
            <a:ext cx="4960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defRPr/>
            </a:pPr>
            <a:r>
              <a:rPr kumimoji="0" lang="en-US" sz="12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@2017, ITER Organization </a:t>
            </a:r>
            <a:br>
              <a:rPr kumimoji="0" lang="en-US" sz="12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kumimoji="0" lang="en-US" altLang="ja-JP" sz="1200" dirty="0" smtClean="0">
                <a:solidFill>
                  <a:srgbClr val="333399"/>
                </a:solidFill>
                <a:latin typeface="Arial" charset="0"/>
                <a:ea typeface="MS PGothic" pitchFamily="34" charset="-128"/>
              </a:rPr>
              <a:t>French Fusion Masters, INSTN, 17 February 2017</a:t>
            </a:r>
            <a:endParaRPr kumimoji="0" lang="en-GB" altLang="ja-JP" sz="1200" dirty="0" smtClean="0">
              <a:solidFill>
                <a:srgbClr val="333399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 userDrawn="1"/>
        </p:nvSpPr>
        <p:spPr bwMode="auto">
          <a:xfrm>
            <a:off x="7618434" y="4730697"/>
            <a:ext cx="80657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aseline="0" dirty="0" smtClean="0">
                <a:solidFill>
                  <a:srgbClr val="333399"/>
                </a:solidFill>
                <a:latin typeface="Arial" pitchFamily="34" charset="0"/>
              </a:rPr>
              <a:t>IDM UID: WEF6PCv1.1</a:t>
            </a:r>
            <a:endParaRPr kumimoji="0" lang="en-GB" altLang="ja-JP" sz="110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2890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48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Major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37203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b="1" smtClean="0"/>
              <a:t>MAJOR FOOTNOTE</a:t>
            </a:r>
            <a:endParaRPr lang="en-US" dirty="0"/>
          </a:p>
        </p:txBody>
      </p:sp>
      <p:sp>
        <p:nvSpPr>
          <p:cNvPr id="13" name="Line 4"/>
          <p:cNvSpPr>
            <a:spLocks noChangeShapeType="1"/>
          </p:cNvSpPr>
          <p:nvPr userDrawn="1"/>
        </p:nvSpPr>
        <p:spPr bwMode="auto">
          <a:xfrm>
            <a:off x="0" y="565724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" name="Picture 2" descr="PowerPoint_Graphic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7488"/>
            <a:ext cx="9144000" cy="50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7623627" y="4710769"/>
            <a:ext cx="147320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0" fontAlgn="base" hangingPunct="0">
              <a:spcBef>
                <a:spcPts val="0"/>
              </a:spcBef>
              <a:spcAft>
                <a:spcPct val="0"/>
              </a:spcAft>
              <a:defRPr/>
            </a:pPr>
            <a:r>
              <a:rPr kumimoji="0" lang="en-GB" sz="1200" b="0" baseline="0" dirty="0" smtClean="0">
                <a:solidFill>
                  <a:srgbClr val="333399"/>
                </a:solidFill>
              </a:rPr>
              <a:t>ITER_D_8RJYHJ Page </a:t>
            </a:r>
            <a:fld id="{84FB0314-7E4F-4822-A87F-AC5A7D63323F}" type="slidenum">
              <a:rPr kumimoji="0" lang="en-GB" sz="1200" b="0" baseline="0" smtClean="0">
                <a:solidFill>
                  <a:srgbClr val="333399"/>
                </a:solidFill>
              </a:rPr>
              <a:pPr algn="ctr" defTabSz="914400" eaLnBrk="0" fontAlgn="base" hangingPunct="0">
                <a:spcBef>
                  <a:spcPts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0" lang="en-GB" sz="1200" b="0" baseline="0" dirty="0" smtClean="0">
                <a:solidFill>
                  <a:srgbClr val="333399"/>
                </a:solidFill>
              </a:rPr>
              <a:t>/63</a:t>
            </a:r>
            <a:endParaRPr kumimoji="0" lang="en-GB" sz="1200" b="0" baseline="0" dirty="0" smtClean="0">
              <a:solidFill>
                <a:srgbClr val="333399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7576456" y="4697805"/>
            <a:ext cx="0" cy="30775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 Box 15"/>
          <p:cNvSpPr txBox="1">
            <a:spLocks noChangeArrowheads="1"/>
          </p:cNvSpPr>
          <p:nvPr userDrawn="1"/>
        </p:nvSpPr>
        <p:spPr bwMode="auto">
          <a:xfrm>
            <a:off x="2501578" y="4712616"/>
            <a:ext cx="51616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kumimoji="0" lang="en-GB" sz="1100" b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ITER Presentation</a:t>
            </a:r>
            <a:endParaRPr kumimoji="0" lang="en-US" sz="1100" b="0" dirty="0" smtClean="0">
              <a:solidFill>
                <a:srgbClr val="333399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kumimoji="0" lang="en-GB" sz="11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PPPL Introduction to Fusion Energy and Plasma Physics Course</a:t>
            </a:r>
            <a:endParaRPr kumimoji="0" lang="en-GB" altLang="ja-JP" sz="1100" b="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2" r:id="rId12"/>
    <p:sldLayoutId id="2147483756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20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6.jpe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59.png"/><Relationship Id="rId3" Type="http://schemas.openxmlformats.org/officeDocument/2006/relationships/image" Target="../media/image53.jpeg"/><Relationship Id="rId7" Type="http://schemas.openxmlformats.org/officeDocument/2006/relationships/image" Target="../media/image41.gif"/><Relationship Id="rId12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58.jpeg"/><Relationship Id="rId5" Type="http://schemas.openxmlformats.org/officeDocument/2006/relationships/image" Target="../media/image55.jpeg"/><Relationship Id="rId10" Type="http://schemas.openxmlformats.org/officeDocument/2006/relationships/image" Target="../media/image47.png"/><Relationship Id="rId4" Type="http://schemas.openxmlformats.org/officeDocument/2006/relationships/image" Target="../media/image54.jpe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er.org/newsline/-/3830" TargetMode="External"/><Relationship Id="rId2" Type="http://schemas.openxmlformats.org/officeDocument/2006/relationships/hyperlink" Target="https://www.iter.org/newsline/-/3818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www.iter.org/technical-reports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3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e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4.png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r="9230"/>
          <a:stretch/>
        </p:blipFill>
        <p:spPr>
          <a:xfrm>
            <a:off x="-18510" y="1"/>
            <a:ext cx="9162510" cy="4693326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spect="1" noChangeArrowheads="1"/>
          </p:cNvSpPr>
          <p:nvPr/>
        </p:nvSpPr>
        <p:spPr>
          <a:xfrm>
            <a:off x="251519" y="186485"/>
            <a:ext cx="8648945" cy="95156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40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Objectives and status of the ITER </a:t>
            </a:r>
            <a:r>
              <a:rPr lang="en-GB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Project</a:t>
            </a:r>
            <a:endParaRPr lang="en-US" sz="40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18510" y="2958939"/>
            <a:ext cx="9154270" cy="1194923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endParaRPr lang="en-US" sz="18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Alberto Loarte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Science Division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cience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Controls, and Operation Department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ITER Organization</a:t>
            </a:r>
          </a:p>
          <a:p>
            <a:pPr eaLnBrk="1" hangingPunct="1">
              <a:spcBef>
                <a:spcPct val="10000"/>
              </a:spcBef>
            </a:pPr>
            <a:endParaRPr lang="en-US" sz="18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233645" y="4344705"/>
            <a:ext cx="9144000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views and opinions expressed herein do not necessarily reflect those of the ITER Organization</a:t>
            </a:r>
            <a:endParaRPr kumimoji="1"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5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93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Goals</a:t>
            </a:r>
            <a:endParaRPr lang="en-GB" sz="35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6328"/>
            <a:ext cx="4572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SzPct val="100000"/>
              <a:buFont typeface="Wingdings" panose="05000000000000000000" pitchFamily="2" charset="2"/>
              <a:buChar char="Ø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 operation: </a:t>
            </a:r>
            <a:endParaRPr lang="en-US" sz="1900" b="1" i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SzPct val="10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≥ 10 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burn lengths of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300-500 s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inductively driven current</a:t>
            </a:r>
          </a:p>
          <a:p>
            <a:pPr marL="0" lvl="1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scenario 15 MA / 5.3 T</a:t>
            </a:r>
          </a:p>
          <a:p>
            <a:pPr marL="0" lvl="1" algn="ctr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</a:t>
            </a:r>
            <a:r>
              <a:rPr lang="en-US" sz="1900" b="1" baseline="-250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 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9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9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en-US" sz="19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-heat</a:t>
            </a:r>
            <a:endParaRPr lang="en-US" sz="19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6304" y="2096802"/>
            <a:ext cx="540945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SzPct val="100000"/>
              <a:buFont typeface="Wingdings" panose="05000000000000000000" pitchFamily="2" charset="2"/>
              <a:buChar char="Ø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pulse operation:</a:t>
            </a:r>
          </a:p>
          <a:p>
            <a:pPr marL="0" lvl="1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 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pulses up to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s</a:t>
            </a: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ybrid 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~ 12.5 MA / 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5.3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endParaRPr lang="en-US" sz="1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028" name="Picture 4" descr="https://www.iter.org/img/resize-2000-70/all/content/com/gallery/media/7%20-%20technical/tkm_cplx_final_plasma2013-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6364" r="17406" b="2508"/>
          <a:stretch/>
        </p:blipFill>
        <p:spPr bwMode="auto">
          <a:xfrm>
            <a:off x="5067466" y="852153"/>
            <a:ext cx="4059890" cy="37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0530" y="3086701"/>
            <a:ext cx="51973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 lvl="1" indent="-342900">
              <a:buSzPct val="100000"/>
              <a:buFont typeface="Wingdings" panose="05000000000000000000" pitchFamily="2" charset="2"/>
              <a:buChar char="Ø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Steady-state operation:</a:t>
            </a:r>
          </a:p>
          <a:p>
            <a:pPr marL="0" lvl="1" indent="-274637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~ 5 </a:t>
            </a:r>
            <a:r>
              <a:rPr lang="en-US" sz="1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pulses up to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s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	fully non-inductive current drive</a:t>
            </a:r>
          </a:p>
          <a:p>
            <a:pPr marL="0" lvl="1" indent="-274637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Steady-state scenario ~ 10 MA / 5.3 T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6867255" y="4194696"/>
            <a:ext cx="1921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smtClean="0">
                <a:solidFill>
                  <a:schemeClr val="bg1"/>
                </a:solidFill>
                <a:latin typeface="Arial Black" pitchFamily="34" charset="0"/>
              </a:rPr>
              <a:t>R=6.2 m, a=2.0 m</a:t>
            </a:r>
            <a:endParaRPr lang="en-GB" sz="1400" baseline="-25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757465" y="3426845"/>
            <a:ext cx="279881" cy="4050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7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4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Q = 10 scenario (300 – 500 s burn)</a:t>
            </a:r>
            <a:endParaRPr lang="en-GB" sz="24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332" y="564369"/>
            <a:ext cx="9144000" cy="7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just" eaLnBrk="0" hangingPunct="0"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Based on conventional </a:t>
            </a:r>
            <a:r>
              <a:rPr lang="en-US" b="1" kern="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sawtoothing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H-mode with H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98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= 1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 scenario used for the design of magnets and components (15 MA/5.3 T)</a:t>
            </a:r>
          </a:p>
          <a:p>
            <a:pPr marL="457200" indent="-457200" algn="just" eaLnBrk="0" hangingPunct="0"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b="1" kern="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P</a:t>
            </a:r>
            <a:r>
              <a:rPr lang="en-US" b="1" kern="0" baseline="-2500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aux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= P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NBI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+ P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ECH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(+ P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ICH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) ~ 50 MW  Alpha-heating dominant scenario with non-inductively driven current ~ 35%</a:t>
            </a:r>
            <a:endParaRPr lang="en-US" b="1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15" y="1716655"/>
            <a:ext cx="5244049" cy="2952176"/>
          </a:xfrm>
          <a:prstGeom prst="rect">
            <a:avLst/>
          </a:prstGeom>
        </p:spPr>
      </p:pic>
      <p:pic>
        <p:nvPicPr>
          <p:cNvPr id="4" name="control_room_display_movie_44YHMZ_v1_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4022" y="1626645"/>
            <a:ext cx="3619978" cy="295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 txBox="1">
            <a:spLocks/>
          </p:cNvSpPr>
          <p:nvPr/>
        </p:nvSpPr>
        <p:spPr bwMode="auto">
          <a:xfrm>
            <a:off x="-18871" y="62337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600" b="1" dirty="0" smtClean="0">
                <a:solidFill>
                  <a:srgbClr val="000090"/>
                </a:solidFill>
              </a:rPr>
              <a:t>Few key ingredients to achieve ITER’s fusion goals - I</a:t>
            </a:r>
            <a:endParaRPr kumimoji="0" lang="en-GB" altLang="en-US" sz="2600" b="1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41" y="623221"/>
            <a:ext cx="9181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 Achievement of high energy confinement plasmas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21850" y="1228073"/>
                <a:ext cx="87839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buSzPct val="50000"/>
                  <a:tabLst>
                    <a:tab pos="177800" algn="l"/>
                    <a:tab pos="447675" algn="l"/>
                  </a:tabLst>
                </a:pPr>
                <a:r>
                  <a:rPr lang="en-US" sz="1600" dirty="0" smtClean="0">
                    <a:solidFill>
                      <a:srgbClr val="33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confinement (L-mode):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pulsed operation (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𝐻</m:t>
                    </m:r>
                    <m:r>
                      <a:rPr lang="en-US" sz="1600" i="1" dirty="0" smtClean="0">
                        <a:latin typeface="Cambria Math"/>
                      </a:rPr>
                      <m:t>~0.5</m:t>
                    </m:r>
                  </m:oMath>
                </a14:m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850" y="1228073"/>
                <a:ext cx="8783959" cy="338554"/>
              </a:xfrm>
              <a:prstGeom prst="rect">
                <a:avLst/>
              </a:prstGeom>
              <a:blipFill>
                <a:blip r:embed="rId2"/>
                <a:stretch>
                  <a:fillRect l="-417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21850" y="1716655"/>
                <a:ext cx="89289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buSzPct val="50000"/>
                  <a:tabLst>
                    <a:tab pos="177800" algn="l"/>
                    <a:tab pos="447675" algn="l"/>
                  </a:tabLst>
                </a:pPr>
                <a:r>
                  <a:rPr lang="en-US" sz="1600" dirty="0" smtClean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confinement (H-mode):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pulsed operation (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𝐻</m:t>
                    </m:r>
                    <m:r>
                      <a:rPr lang="en-US" sz="1600" i="1" dirty="0" smtClean="0">
                        <a:latin typeface="Cambria Math"/>
                      </a:rPr>
                      <m:t>~1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850" y="1716655"/>
                <a:ext cx="8928992" cy="338554"/>
              </a:xfrm>
              <a:prstGeom prst="rect">
                <a:avLst/>
              </a:prstGeom>
              <a:blipFill>
                <a:blip r:embed="rId3"/>
                <a:stretch>
                  <a:fillRect l="-410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11165" y="3658453"/>
                <a:ext cx="4640212" cy="95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284163">
                  <a:lnSpc>
                    <a:spcPct val="150000"/>
                  </a:lnSpc>
                  <a:tabLst>
                    <a:tab pos="20605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𝑃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𝐿</m:t>
                          </m:r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−</m:t>
                          </m:r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US" sz="2000" b="1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𝑻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/>
                          <a:cs typeface="Arial"/>
                        </a:rPr>
                        <m:t>&lt;</m:t>
                      </m:r>
                      <m:sSub>
                        <m:sSubPr>
                          <m:ctrlPr>
                            <a:rPr lang="en-GB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𝑃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𝐿</m:t>
                          </m:r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−</m:t>
                          </m:r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US" sz="2000" b="1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𝑫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/>
                          <a:cs typeface="Arial"/>
                        </a:rPr>
                        <m:t>&lt;</m:t>
                      </m:r>
                      <m:sSub>
                        <m:sSubPr>
                          <m:ctrlPr>
                            <a:rPr lang="en-GB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𝑃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𝐿</m:t>
                          </m:r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−</m:t>
                          </m:r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US" sz="2000" b="1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/>
                            </a:rPr>
                            <m:t>𝑯</m:t>
                          </m:r>
                        </m:e>
                      </m:d>
                    </m:oMath>
                  </m:oMathPara>
                </a14:m>
                <a:endParaRPr lang="en-US" sz="2000" b="0" dirty="0" smtClean="0">
                  <a:solidFill>
                    <a:srgbClr val="C00000"/>
                  </a:solidFill>
                  <a:latin typeface="Arial"/>
                  <a:cs typeface="Arial"/>
                </a:endParaRPr>
              </a:p>
              <a:p>
                <a:pPr indent="-284163">
                  <a:lnSpc>
                    <a:spcPct val="150000"/>
                  </a:lnSpc>
                  <a:tabLst>
                    <a:tab pos="20605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cs typeface="Arial"/>
                          </a:rPr>
                          <m:t>𝐿</m:t>
                        </m:r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cs typeface="Arial"/>
                          </a:rPr>
                          <m:t>−</m:t>
                        </m:r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cs typeface="Arial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/>
                            <a:cs typeface="Arial"/>
                          </a:rPr>
                          <m:t>𝑯</m:t>
                        </m:r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/>
                            <a:cs typeface="Arial"/>
                          </a:rPr>
                          <m:t>𝒆</m:t>
                        </m:r>
                      </m:e>
                    </m:d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/>
                        <a:cs typeface="Arial"/>
                      </a:rPr>
                      <m:t> ~ </m:t>
                    </m:r>
                    <m:sSub>
                      <m:sSubPr>
                        <m:ctrlPr>
                          <a:rPr lang="en-GB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cs typeface="Arial"/>
                          </a:rPr>
                          <m:t>𝐿</m:t>
                        </m:r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cs typeface="Arial"/>
                          </a:rPr>
                          <m:t>−</m:t>
                        </m:r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cs typeface="Arial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/>
                            <a:cs typeface="Arial"/>
                          </a:rPr>
                          <m:t>𝑯</m:t>
                        </m:r>
                      </m:e>
                    </m:d>
                  </m:oMath>
                </a14:m>
                <a:r>
                  <a:rPr lang="en-GB" sz="2000" dirty="0" smtClean="0">
                    <a:solidFill>
                      <a:srgbClr val="C00000"/>
                    </a:solidFill>
                    <a:latin typeface="Arial"/>
                    <a:cs typeface="Arial"/>
                  </a:rPr>
                  <a:t> </a:t>
                </a:r>
                <a:r>
                  <a:rPr lang="en-GB" sz="2000" i="1" dirty="0" smtClean="0">
                    <a:solidFill>
                      <a:srgbClr val="C00000"/>
                    </a:solidFill>
                    <a:latin typeface="Arial"/>
                    <a:cs typeface="Arial"/>
                  </a:rPr>
                  <a:t>/ 1.5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165" y="3658453"/>
                <a:ext cx="4640212" cy="958660"/>
              </a:xfrm>
              <a:prstGeom prst="rect">
                <a:avLst/>
              </a:prstGeom>
              <a:blipFill>
                <a:blip r:embed="rId4"/>
                <a:stretch>
                  <a:fillRect b="-108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1626645"/>
            <a:ext cx="3155298" cy="28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25524" y="2430858"/>
            <a:ext cx="1703542" cy="46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  <a:latin typeface="+mn-lt"/>
              </a:rPr>
              <a:t>High confinement</a:t>
            </a:r>
            <a:endParaRPr lang="en-GB" sz="1600" b="1" dirty="0" err="1" smtClean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542909" y="1903205"/>
            <a:ext cx="10742131" cy="495101"/>
            <a:chOff x="1297912" y="1977685"/>
            <a:chExt cx="10742131" cy="4951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931848" y="2134232"/>
                  <a:ext cx="9108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lvl="1">
                    <a:buSzPct val="50000"/>
                    <a:tabLst>
                      <a:tab pos="177800" algn="l"/>
                      <a:tab pos="447675" algn="l"/>
                    </a:tabLst>
                  </a:pPr>
                  <a:r>
                    <a:rPr lang="en-US" sz="1600" dirty="0" smtClean="0">
                      <a:solidFill>
                        <a:srgbClr val="FF6600"/>
                      </a:solidFill>
                    </a:rPr>
                    <a:t>Improved high confinement:</a:t>
                  </a:r>
                  <a:r>
                    <a:rPr lang="en-US" sz="1600" dirty="0" smtClean="0"/>
                    <a:t> </a:t>
                  </a:r>
                  <a:r>
                    <a:rPr lang="en-US" sz="1600" dirty="0"/>
                    <a:t>long pulse </a:t>
                  </a:r>
                  <a:r>
                    <a:rPr lang="en-US" sz="1600" dirty="0" smtClean="0"/>
                    <a:t>(</a:t>
                  </a:r>
                  <a14:m>
                    <m:oMath xmlns:m="http://schemas.openxmlformats.org/officeDocument/2006/math">
                      <m:r>
                        <a:rPr lang="en-US" sz="1600" i="1" dirty="0" smtClean="0">
                          <a:latin typeface="Cambria Math"/>
                        </a:rPr>
                        <m:t>𝐻</m:t>
                      </m:r>
                      <m:r>
                        <a:rPr lang="en-US" sz="1600" i="1" dirty="0" smtClean="0">
                          <a:latin typeface="Cambria Math"/>
                        </a:rPr>
                        <m:t>~1.2</m:t>
                      </m:r>
                    </m:oMath>
                  </a14:m>
                  <a:r>
                    <a:rPr lang="en-US" sz="1600" dirty="0" smtClean="0"/>
                    <a:t>) / steady-state (</a:t>
                  </a:r>
                  <a14:m>
                    <m:oMath xmlns:m="http://schemas.openxmlformats.org/officeDocument/2006/math">
                      <m:r>
                        <a:rPr lang="en-US" sz="1600" i="1" dirty="0" smtClean="0">
                          <a:latin typeface="Cambria Math"/>
                        </a:rPr>
                        <m:t>𝐻</m:t>
                      </m:r>
                      <m:r>
                        <a:rPr lang="en-US" sz="1600" i="1" dirty="0" smtClean="0">
                          <a:latin typeface="Cambria Math"/>
                        </a:rPr>
                        <m:t>~1.6</m:t>
                      </m:r>
                    </m:oMath>
                  </a14:m>
                  <a:r>
                    <a:rPr lang="en-US" sz="1600" dirty="0" smtClean="0"/>
                    <a:t>)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1848" y="2134232"/>
                  <a:ext cx="9108195" cy="338554"/>
                </a:xfrm>
                <a:prstGeom prst="rect">
                  <a:avLst/>
                </a:prstGeom>
                <a:blipFill>
                  <a:blip r:embed="rId6"/>
                  <a:stretch>
                    <a:fillRect l="-335" t="-5455" b="-2363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1297912" y="1977685"/>
              <a:ext cx="1883881" cy="467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6600"/>
                  </a:solidFill>
                  <a:latin typeface="+mn-lt"/>
                </a:rPr>
                <a:t>Improved high confinement</a:t>
              </a:r>
              <a:endParaRPr lang="en-GB" sz="1600" b="1" dirty="0" err="1" smtClean="0">
                <a:solidFill>
                  <a:srgbClr val="FF6600"/>
                </a:solidFill>
                <a:latin typeface="+mn-lt"/>
              </a:endParaRPr>
            </a:p>
          </p:txBody>
        </p:sp>
      </p:grpSp>
      <p:sp>
        <p:nvSpPr>
          <p:cNvPr id="17" name="Freeform 16"/>
          <p:cNvSpPr>
            <a:spLocks noChangeAspect="1"/>
          </p:cNvSpPr>
          <p:nvPr/>
        </p:nvSpPr>
        <p:spPr bwMode="auto">
          <a:xfrm>
            <a:off x="624564" y="1989426"/>
            <a:ext cx="2654658" cy="2186164"/>
          </a:xfrm>
          <a:custGeom>
            <a:avLst/>
            <a:gdLst>
              <a:gd name="connsiteX0" fmla="*/ 441859 w 6643397"/>
              <a:gd name="connsiteY0" fmla="*/ 345838 h 5459313"/>
              <a:gd name="connsiteX1" fmla="*/ 601347 w 6643397"/>
              <a:gd name="connsiteY1" fmla="*/ 367103 h 5459313"/>
              <a:gd name="connsiteX2" fmla="*/ 824631 w 6643397"/>
              <a:gd name="connsiteY2" fmla="*/ 399001 h 5459313"/>
              <a:gd name="connsiteX3" fmla="*/ 1058547 w 6643397"/>
              <a:gd name="connsiteY3" fmla="*/ 452164 h 5459313"/>
              <a:gd name="connsiteX4" fmla="*/ 1228668 w 6643397"/>
              <a:gd name="connsiteY4" fmla="*/ 515959 h 5459313"/>
              <a:gd name="connsiteX5" fmla="*/ 1451952 w 6643397"/>
              <a:gd name="connsiteY5" fmla="*/ 611652 h 5459313"/>
              <a:gd name="connsiteX6" fmla="*/ 1632706 w 6643397"/>
              <a:gd name="connsiteY6" fmla="*/ 717978 h 5459313"/>
              <a:gd name="connsiteX7" fmla="*/ 1834724 w 6643397"/>
              <a:gd name="connsiteY7" fmla="*/ 813671 h 5459313"/>
              <a:gd name="connsiteX8" fmla="*/ 2004845 w 6643397"/>
              <a:gd name="connsiteY8" fmla="*/ 941262 h 5459313"/>
              <a:gd name="connsiteX9" fmla="*/ 2174966 w 6643397"/>
              <a:gd name="connsiteY9" fmla="*/ 1079485 h 5459313"/>
              <a:gd name="connsiteX10" fmla="*/ 2334454 w 6643397"/>
              <a:gd name="connsiteY10" fmla="*/ 1217708 h 5459313"/>
              <a:gd name="connsiteX11" fmla="*/ 2462045 w 6643397"/>
              <a:gd name="connsiteY11" fmla="*/ 1387829 h 5459313"/>
              <a:gd name="connsiteX12" fmla="*/ 2621533 w 6643397"/>
              <a:gd name="connsiteY12" fmla="*/ 1589848 h 5459313"/>
              <a:gd name="connsiteX13" fmla="*/ 2770389 w 6643397"/>
              <a:gd name="connsiteY13" fmla="*/ 1791866 h 5459313"/>
              <a:gd name="connsiteX14" fmla="*/ 2951143 w 6643397"/>
              <a:gd name="connsiteY14" fmla="*/ 2047048 h 5459313"/>
              <a:gd name="connsiteX15" fmla="*/ 3142529 w 6643397"/>
              <a:gd name="connsiteY15" fmla="*/ 2344759 h 5459313"/>
              <a:gd name="connsiteX16" fmla="*/ 3270119 w 6643397"/>
              <a:gd name="connsiteY16" fmla="*/ 2525513 h 5459313"/>
              <a:gd name="connsiteX17" fmla="*/ 3440240 w 6643397"/>
              <a:gd name="connsiteY17" fmla="*/ 2780694 h 5459313"/>
              <a:gd name="connsiteX18" fmla="*/ 3620994 w 6643397"/>
              <a:gd name="connsiteY18" fmla="*/ 3035876 h 5459313"/>
              <a:gd name="connsiteX19" fmla="*/ 3801747 w 6643397"/>
              <a:gd name="connsiteY19" fmla="*/ 3237894 h 5459313"/>
              <a:gd name="connsiteX20" fmla="*/ 3993133 w 6643397"/>
              <a:gd name="connsiteY20" fmla="*/ 3439913 h 5459313"/>
              <a:gd name="connsiteX21" fmla="*/ 4184519 w 6643397"/>
              <a:gd name="connsiteY21" fmla="*/ 3620666 h 5459313"/>
              <a:gd name="connsiteX22" fmla="*/ 4397171 w 6643397"/>
              <a:gd name="connsiteY22" fmla="*/ 3801420 h 5459313"/>
              <a:gd name="connsiteX23" fmla="*/ 4588557 w 6643397"/>
              <a:gd name="connsiteY23" fmla="*/ 3939643 h 5459313"/>
              <a:gd name="connsiteX24" fmla="*/ 4833106 w 6643397"/>
              <a:gd name="connsiteY24" fmla="*/ 4099131 h 5459313"/>
              <a:gd name="connsiteX25" fmla="*/ 5045757 w 6643397"/>
              <a:gd name="connsiteY25" fmla="*/ 4216089 h 5459313"/>
              <a:gd name="connsiteX26" fmla="*/ 5269040 w 6643397"/>
              <a:gd name="connsiteY26" fmla="*/ 4311782 h 5459313"/>
              <a:gd name="connsiteX27" fmla="*/ 5460426 w 6643397"/>
              <a:gd name="connsiteY27" fmla="*/ 4386210 h 5459313"/>
              <a:gd name="connsiteX28" fmla="*/ 5651813 w 6643397"/>
              <a:gd name="connsiteY28" fmla="*/ 4460638 h 5459313"/>
              <a:gd name="connsiteX29" fmla="*/ 5800668 w 6643397"/>
              <a:gd name="connsiteY29" fmla="*/ 4513801 h 5459313"/>
              <a:gd name="connsiteX30" fmla="*/ 5917626 w 6643397"/>
              <a:gd name="connsiteY30" fmla="*/ 4535066 h 5459313"/>
              <a:gd name="connsiteX31" fmla="*/ 5960157 w 6643397"/>
              <a:gd name="connsiteY31" fmla="*/ 4556331 h 5459313"/>
              <a:gd name="connsiteX32" fmla="*/ 6055850 w 6643397"/>
              <a:gd name="connsiteY32" fmla="*/ 4726452 h 5459313"/>
              <a:gd name="connsiteX33" fmla="*/ 6130278 w 6643397"/>
              <a:gd name="connsiteY33" fmla="*/ 4843410 h 5459313"/>
              <a:gd name="connsiteX34" fmla="*/ 6204706 w 6643397"/>
              <a:gd name="connsiteY34" fmla="*/ 4971001 h 5459313"/>
              <a:gd name="connsiteX35" fmla="*/ 6215338 w 6643397"/>
              <a:gd name="connsiteY35" fmla="*/ 5087959 h 5459313"/>
              <a:gd name="connsiteX36" fmla="*/ 431226 w 6643397"/>
              <a:gd name="connsiteY36" fmla="*/ 5109224 h 5459313"/>
              <a:gd name="connsiteX37" fmla="*/ 441859 w 6643397"/>
              <a:gd name="connsiteY37" fmla="*/ 345838 h 5459313"/>
              <a:gd name="connsiteX0" fmla="*/ 441859 w 6215338"/>
              <a:gd name="connsiteY0" fmla="*/ 345838 h 5459313"/>
              <a:gd name="connsiteX1" fmla="*/ 601347 w 6215338"/>
              <a:gd name="connsiteY1" fmla="*/ 367103 h 5459313"/>
              <a:gd name="connsiteX2" fmla="*/ 824631 w 6215338"/>
              <a:gd name="connsiteY2" fmla="*/ 399001 h 5459313"/>
              <a:gd name="connsiteX3" fmla="*/ 1058547 w 6215338"/>
              <a:gd name="connsiteY3" fmla="*/ 452164 h 5459313"/>
              <a:gd name="connsiteX4" fmla="*/ 1228668 w 6215338"/>
              <a:gd name="connsiteY4" fmla="*/ 515959 h 5459313"/>
              <a:gd name="connsiteX5" fmla="*/ 1451952 w 6215338"/>
              <a:gd name="connsiteY5" fmla="*/ 611652 h 5459313"/>
              <a:gd name="connsiteX6" fmla="*/ 1632706 w 6215338"/>
              <a:gd name="connsiteY6" fmla="*/ 717978 h 5459313"/>
              <a:gd name="connsiteX7" fmla="*/ 1834724 w 6215338"/>
              <a:gd name="connsiteY7" fmla="*/ 813671 h 5459313"/>
              <a:gd name="connsiteX8" fmla="*/ 2004845 w 6215338"/>
              <a:gd name="connsiteY8" fmla="*/ 941262 h 5459313"/>
              <a:gd name="connsiteX9" fmla="*/ 2174966 w 6215338"/>
              <a:gd name="connsiteY9" fmla="*/ 1079485 h 5459313"/>
              <a:gd name="connsiteX10" fmla="*/ 2334454 w 6215338"/>
              <a:gd name="connsiteY10" fmla="*/ 1217708 h 5459313"/>
              <a:gd name="connsiteX11" fmla="*/ 2462045 w 6215338"/>
              <a:gd name="connsiteY11" fmla="*/ 1387829 h 5459313"/>
              <a:gd name="connsiteX12" fmla="*/ 2621533 w 6215338"/>
              <a:gd name="connsiteY12" fmla="*/ 1589848 h 5459313"/>
              <a:gd name="connsiteX13" fmla="*/ 2770389 w 6215338"/>
              <a:gd name="connsiteY13" fmla="*/ 1791866 h 5459313"/>
              <a:gd name="connsiteX14" fmla="*/ 2951143 w 6215338"/>
              <a:gd name="connsiteY14" fmla="*/ 2047048 h 5459313"/>
              <a:gd name="connsiteX15" fmla="*/ 3142529 w 6215338"/>
              <a:gd name="connsiteY15" fmla="*/ 2344759 h 5459313"/>
              <a:gd name="connsiteX16" fmla="*/ 3270119 w 6215338"/>
              <a:gd name="connsiteY16" fmla="*/ 2525513 h 5459313"/>
              <a:gd name="connsiteX17" fmla="*/ 3440240 w 6215338"/>
              <a:gd name="connsiteY17" fmla="*/ 2780694 h 5459313"/>
              <a:gd name="connsiteX18" fmla="*/ 3620994 w 6215338"/>
              <a:gd name="connsiteY18" fmla="*/ 3035876 h 5459313"/>
              <a:gd name="connsiteX19" fmla="*/ 3801747 w 6215338"/>
              <a:gd name="connsiteY19" fmla="*/ 3237894 h 5459313"/>
              <a:gd name="connsiteX20" fmla="*/ 3993133 w 6215338"/>
              <a:gd name="connsiteY20" fmla="*/ 3439913 h 5459313"/>
              <a:gd name="connsiteX21" fmla="*/ 4184519 w 6215338"/>
              <a:gd name="connsiteY21" fmla="*/ 3620666 h 5459313"/>
              <a:gd name="connsiteX22" fmla="*/ 4397171 w 6215338"/>
              <a:gd name="connsiteY22" fmla="*/ 3801420 h 5459313"/>
              <a:gd name="connsiteX23" fmla="*/ 4588557 w 6215338"/>
              <a:gd name="connsiteY23" fmla="*/ 3939643 h 5459313"/>
              <a:gd name="connsiteX24" fmla="*/ 4833106 w 6215338"/>
              <a:gd name="connsiteY24" fmla="*/ 4099131 h 5459313"/>
              <a:gd name="connsiteX25" fmla="*/ 5045757 w 6215338"/>
              <a:gd name="connsiteY25" fmla="*/ 4216089 h 5459313"/>
              <a:gd name="connsiteX26" fmla="*/ 5269040 w 6215338"/>
              <a:gd name="connsiteY26" fmla="*/ 4311782 h 5459313"/>
              <a:gd name="connsiteX27" fmla="*/ 5460426 w 6215338"/>
              <a:gd name="connsiteY27" fmla="*/ 4386210 h 5459313"/>
              <a:gd name="connsiteX28" fmla="*/ 5651813 w 6215338"/>
              <a:gd name="connsiteY28" fmla="*/ 4460638 h 5459313"/>
              <a:gd name="connsiteX29" fmla="*/ 5800668 w 6215338"/>
              <a:gd name="connsiteY29" fmla="*/ 4513801 h 5459313"/>
              <a:gd name="connsiteX30" fmla="*/ 5917626 w 6215338"/>
              <a:gd name="connsiteY30" fmla="*/ 4535066 h 5459313"/>
              <a:gd name="connsiteX31" fmla="*/ 5960157 w 6215338"/>
              <a:gd name="connsiteY31" fmla="*/ 4556331 h 5459313"/>
              <a:gd name="connsiteX32" fmla="*/ 6055850 w 6215338"/>
              <a:gd name="connsiteY32" fmla="*/ 4726452 h 5459313"/>
              <a:gd name="connsiteX33" fmla="*/ 6130278 w 6215338"/>
              <a:gd name="connsiteY33" fmla="*/ 4843410 h 5459313"/>
              <a:gd name="connsiteX34" fmla="*/ 6204706 w 6215338"/>
              <a:gd name="connsiteY34" fmla="*/ 4971001 h 5459313"/>
              <a:gd name="connsiteX35" fmla="*/ 6215338 w 6215338"/>
              <a:gd name="connsiteY35" fmla="*/ 5087959 h 5459313"/>
              <a:gd name="connsiteX36" fmla="*/ 431226 w 6215338"/>
              <a:gd name="connsiteY36" fmla="*/ 5109224 h 5459313"/>
              <a:gd name="connsiteX37" fmla="*/ 441859 w 6215338"/>
              <a:gd name="connsiteY37" fmla="*/ 345838 h 5459313"/>
              <a:gd name="connsiteX0" fmla="*/ 441859 w 6215338"/>
              <a:gd name="connsiteY0" fmla="*/ 345838 h 5450096"/>
              <a:gd name="connsiteX1" fmla="*/ 601347 w 6215338"/>
              <a:gd name="connsiteY1" fmla="*/ 367103 h 5450096"/>
              <a:gd name="connsiteX2" fmla="*/ 824631 w 6215338"/>
              <a:gd name="connsiteY2" fmla="*/ 399001 h 5450096"/>
              <a:gd name="connsiteX3" fmla="*/ 1058547 w 6215338"/>
              <a:gd name="connsiteY3" fmla="*/ 452164 h 5450096"/>
              <a:gd name="connsiteX4" fmla="*/ 1228668 w 6215338"/>
              <a:gd name="connsiteY4" fmla="*/ 515959 h 5450096"/>
              <a:gd name="connsiteX5" fmla="*/ 1451952 w 6215338"/>
              <a:gd name="connsiteY5" fmla="*/ 611652 h 5450096"/>
              <a:gd name="connsiteX6" fmla="*/ 1632706 w 6215338"/>
              <a:gd name="connsiteY6" fmla="*/ 717978 h 5450096"/>
              <a:gd name="connsiteX7" fmla="*/ 1834724 w 6215338"/>
              <a:gd name="connsiteY7" fmla="*/ 813671 h 5450096"/>
              <a:gd name="connsiteX8" fmla="*/ 2004845 w 6215338"/>
              <a:gd name="connsiteY8" fmla="*/ 941262 h 5450096"/>
              <a:gd name="connsiteX9" fmla="*/ 2174966 w 6215338"/>
              <a:gd name="connsiteY9" fmla="*/ 1079485 h 5450096"/>
              <a:gd name="connsiteX10" fmla="*/ 2334454 w 6215338"/>
              <a:gd name="connsiteY10" fmla="*/ 1217708 h 5450096"/>
              <a:gd name="connsiteX11" fmla="*/ 2462045 w 6215338"/>
              <a:gd name="connsiteY11" fmla="*/ 1387829 h 5450096"/>
              <a:gd name="connsiteX12" fmla="*/ 2621533 w 6215338"/>
              <a:gd name="connsiteY12" fmla="*/ 1589848 h 5450096"/>
              <a:gd name="connsiteX13" fmla="*/ 2770389 w 6215338"/>
              <a:gd name="connsiteY13" fmla="*/ 1791866 h 5450096"/>
              <a:gd name="connsiteX14" fmla="*/ 2951143 w 6215338"/>
              <a:gd name="connsiteY14" fmla="*/ 2047048 h 5450096"/>
              <a:gd name="connsiteX15" fmla="*/ 3142529 w 6215338"/>
              <a:gd name="connsiteY15" fmla="*/ 2344759 h 5450096"/>
              <a:gd name="connsiteX16" fmla="*/ 3270119 w 6215338"/>
              <a:gd name="connsiteY16" fmla="*/ 2525513 h 5450096"/>
              <a:gd name="connsiteX17" fmla="*/ 3440240 w 6215338"/>
              <a:gd name="connsiteY17" fmla="*/ 2780694 h 5450096"/>
              <a:gd name="connsiteX18" fmla="*/ 3620994 w 6215338"/>
              <a:gd name="connsiteY18" fmla="*/ 3035876 h 5450096"/>
              <a:gd name="connsiteX19" fmla="*/ 3801747 w 6215338"/>
              <a:gd name="connsiteY19" fmla="*/ 3237894 h 5450096"/>
              <a:gd name="connsiteX20" fmla="*/ 3993133 w 6215338"/>
              <a:gd name="connsiteY20" fmla="*/ 3439913 h 5450096"/>
              <a:gd name="connsiteX21" fmla="*/ 4184519 w 6215338"/>
              <a:gd name="connsiteY21" fmla="*/ 3620666 h 5450096"/>
              <a:gd name="connsiteX22" fmla="*/ 4397171 w 6215338"/>
              <a:gd name="connsiteY22" fmla="*/ 3801420 h 5450096"/>
              <a:gd name="connsiteX23" fmla="*/ 4588557 w 6215338"/>
              <a:gd name="connsiteY23" fmla="*/ 3939643 h 5450096"/>
              <a:gd name="connsiteX24" fmla="*/ 4833106 w 6215338"/>
              <a:gd name="connsiteY24" fmla="*/ 4099131 h 5450096"/>
              <a:gd name="connsiteX25" fmla="*/ 5045757 w 6215338"/>
              <a:gd name="connsiteY25" fmla="*/ 4216089 h 5450096"/>
              <a:gd name="connsiteX26" fmla="*/ 5269040 w 6215338"/>
              <a:gd name="connsiteY26" fmla="*/ 4311782 h 5450096"/>
              <a:gd name="connsiteX27" fmla="*/ 5460426 w 6215338"/>
              <a:gd name="connsiteY27" fmla="*/ 4386210 h 5450096"/>
              <a:gd name="connsiteX28" fmla="*/ 5651813 w 6215338"/>
              <a:gd name="connsiteY28" fmla="*/ 4460638 h 5450096"/>
              <a:gd name="connsiteX29" fmla="*/ 5800668 w 6215338"/>
              <a:gd name="connsiteY29" fmla="*/ 4513801 h 5450096"/>
              <a:gd name="connsiteX30" fmla="*/ 5917626 w 6215338"/>
              <a:gd name="connsiteY30" fmla="*/ 4535066 h 5450096"/>
              <a:gd name="connsiteX31" fmla="*/ 5960157 w 6215338"/>
              <a:gd name="connsiteY31" fmla="*/ 4556331 h 5450096"/>
              <a:gd name="connsiteX32" fmla="*/ 6055850 w 6215338"/>
              <a:gd name="connsiteY32" fmla="*/ 4726452 h 5450096"/>
              <a:gd name="connsiteX33" fmla="*/ 6130278 w 6215338"/>
              <a:gd name="connsiteY33" fmla="*/ 4843410 h 5450096"/>
              <a:gd name="connsiteX34" fmla="*/ 6204706 w 6215338"/>
              <a:gd name="connsiteY34" fmla="*/ 4971001 h 5450096"/>
              <a:gd name="connsiteX35" fmla="*/ 6215338 w 6215338"/>
              <a:gd name="connsiteY35" fmla="*/ 5087959 h 5450096"/>
              <a:gd name="connsiteX36" fmla="*/ 431226 w 6215338"/>
              <a:gd name="connsiteY36" fmla="*/ 5109224 h 5450096"/>
              <a:gd name="connsiteX37" fmla="*/ 441859 w 6215338"/>
              <a:gd name="connsiteY37" fmla="*/ 345838 h 5450096"/>
              <a:gd name="connsiteX0" fmla="*/ 10725 w 5784204"/>
              <a:gd name="connsiteY0" fmla="*/ 345838 h 5109238"/>
              <a:gd name="connsiteX1" fmla="*/ 170213 w 5784204"/>
              <a:gd name="connsiteY1" fmla="*/ 367103 h 5109238"/>
              <a:gd name="connsiteX2" fmla="*/ 393497 w 5784204"/>
              <a:gd name="connsiteY2" fmla="*/ 399001 h 5109238"/>
              <a:gd name="connsiteX3" fmla="*/ 627413 w 5784204"/>
              <a:gd name="connsiteY3" fmla="*/ 452164 h 5109238"/>
              <a:gd name="connsiteX4" fmla="*/ 797534 w 5784204"/>
              <a:gd name="connsiteY4" fmla="*/ 515959 h 5109238"/>
              <a:gd name="connsiteX5" fmla="*/ 1020818 w 5784204"/>
              <a:gd name="connsiteY5" fmla="*/ 611652 h 5109238"/>
              <a:gd name="connsiteX6" fmla="*/ 1201572 w 5784204"/>
              <a:gd name="connsiteY6" fmla="*/ 717978 h 5109238"/>
              <a:gd name="connsiteX7" fmla="*/ 1403590 w 5784204"/>
              <a:gd name="connsiteY7" fmla="*/ 813671 h 5109238"/>
              <a:gd name="connsiteX8" fmla="*/ 1573711 w 5784204"/>
              <a:gd name="connsiteY8" fmla="*/ 941262 h 5109238"/>
              <a:gd name="connsiteX9" fmla="*/ 1743832 w 5784204"/>
              <a:gd name="connsiteY9" fmla="*/ 1079485 h 5109238"/>
              <a:gd name="connsiteX10" fmla="*/ 1903320 w 5784204"/>
              <a:gd name="connsiteY10" fmla="*/ 1217708 h 5109238"/>
              <a:gd name="connsiteX11" fmla="*/ 2030911 w 5784204"/>
              <a:gd name="connsiteY11" fmla="*/ 1387829 h 5109238"/>
              <a:gd name="connsiteX12" fmla="*/ 2190399 w 5784204"/>
              <a:gd name="connsiteY12" fmla="*/ 1589848 h 5109238"/>
              <a:gd name="connsiteX13" fmla="*/ 2339255 w 5784204"/>
              <a:gd name="connsiteY13" fmla="*/ 1791866 h 5109238"/>
              <a:gd name="connsiteX14" fmla="*/ 2520009 w 5784204"/>
              <a:gd name="connsiteY14" fmla="*/ 2047048 h 5109238"/>
              <a:gd name="connsiteX15" fmla="*/ 2711395 w 5784204"/>
              <a:gd name="connsiteY15" fmla="*/ 2344759 h 5109238"/>
              <a:gd name="connsiteX16" fmla="*/ 2838985 w 5784204"/>
              <a:gd name="connsiteY16" fmla="*/ 2525513 h 5109238"/>
              <a:gd name="connsiteX17" fmla="*/ 3009106 w 5784204"/>
              <a:gd name="connsiteY17" fmla="*/ 2780694 h 5109238"/>
              <a:gd name="connsiteX18" fmla="*/ 3189860 w 5784204"/>
              <a:gd name="connsiteY18" fmla="*/ 3035876 h 5109238"/>
              <a:gd name="connsiteX19" fmla="*/ 3370613 w 5784204"/>
              <a:gd name="connsiteY19" fmla="*/ 3237894 h 5109238"/>
              <a:gd name="connsiteX20" fmla="*/ 3561999 w 5784204"/>
              <a:gd name="connsiteY20" fmla="*/ 3439913 h 5109238"/>
              <a:gd name="connsiteX21" fmla="*/ 3753385 w 5784204"/>
              <a:gd name="connsiteY21" fmla="*/ 3620666 h 5109238"/>
              <a:gd name="connsiteX22" fmla="*/ 3966037 w 5784204"/>
              <a:gd name="connsiteY22" fmla="*/ 3801420 h 5109238"/>
              <a:gd name="connsiteX23" fmla="*/ 4157423 w 5784204"/>
              <a:gd name="connsiteY23" fmla="*/ 3939643 h 5109238"/>
              <a:gd name="connsiteX24" fmla="*/ 4401972 w 5784204"/>
              <a:gd name="connsiteY24" fmla="*/ 4099131 h 5109238"/>
              <a:gd name="connsiteX25" fmla="*/ 4614623 w 5784204"/>
              <a:gd name="connsiteY25" fmla="*/ 4216089 h 5109238"/>
              <a:gd name="connsiteX26" fmla="*/ 4837906 w 5784204"/>
              <a:gd name="connsiteY26" fmla="*/ 4311782 h 5109238"/>
              <a:gd name="connsiteX27" fmla="*/ 5029292 w 5784204"/>
              <a:gd name="connsiteY27" fmla="*/ 4386210 h 5109238"/>
              <a:gd name="connsiteX28" fmla="*/ 5220679 w 5784204"/>
              <a:gd name="connsiteY28" fmla="*/ 4460638 h 5109238"/>
              <a:gd name="connsiteX29" fmla="*/ 5369534 w 5784204"/>
              <a:gd name="connsiteY29" fmla="*/ 4513801 h 5109238"/>
              <a:gd name="connsiteX30" fmla="*/ 5486492 w 5784204"/>
              <a:gd name="connsiteY30" fmla="*/ 4535066 h 5109238"/>
              <a:gd name="connsiteX31" fmla="*/ 5529023 w 5784204"/>
              <a:gd name="connsiteY31" fmla="*/ 4556331 h 5109238"/>
              <a:gd name="connsiteX32" fmla="*/ 5624716 w 5784204"/>
              <a:gd name="connsiteY32" fmla="*/ 4726452 h 5109238"/>
              <a:gd name="connsiteX33" fmla="*/ 5699144 w 5784204"/>
              <a:gd name="connsiteY33" fmla="*/ 4843410 h 5109238"/>
              <a:gd name="connsiteX34" fmla="*/ 5773572 w 5784204"/>
              <a:gd name="connsiteY34" fmla="*/ 4971001 h 5109238"/>
              <a:gd name="connsiteX35" fmla="*/ 5784204 w 5784204"/>
              <a:gd name="connsiteY35" fmla="*/ 5087959 h 5109238"/>
              <a:gd name="connsiteX36" fmla="*/ 92 w 5784204"/>
              <a:gd name="connsiteY36" fmla="*/ 5109224 h 5109238"/>
              <a:gd name="connsiteX37" fmla="*/ 10725 w 5784204"/>
              <a:gd name="connsiteY37" fmla="*/ 345838 h 5109238"/>
              <a:gd name="connsiteX0" fmla="*/ 10725 w 5784204"/>
              <a:gd name="connsiteY0" fmla="*/ 8 h 4763406"/>
              <a:gd name="connsiteX1" fmla="*/ 170213 w 5784204"/>
              <a:gd name="connsiteY1" fmla="*/ 21273 h 4763406"/>
              <a:gd name="connsiteX2" fmla="*/ 393497 w 5784204"/>
              <a:gd name="connsiteY2" fmla="*/ 53171 h 4763406"/>
              <a:gd name="connsiteX3" fmla="*/ 627413 w 5784204"/>
              <a:gd name="connsiteY3" fmla="*/ 106334 h 4763406"/>
              <a:gd name="connsiteX4" fmla="*/ 797534 w 5784204"/>
              <a:gd name="connsiteY4" fmla="*/ 170129 h 4763406"/>
              <a:gd name="connsiteX5" fmla="*/ 1020818 w 5784204"/>
              <a:gd name="connsiteY5" fmla="*/ 265822 h 4763406"/>
              <a:gd name="connsiteX6" fmla="*/ 1201572 w 5784204"/>
              <a:gd name="connsiteY6" fmla="*/ 372148 h 4763406"/>
              <a:gd name="connsiteX7" fmla="*/ 1403590 w 5784204"/>
              <a:gd name="connsiteY7" fmla="*/ 467841 h 4763406"/>
              <a:gd name="connsiteX8" fmla="*/ 1573711 w 5784204"/>
              <a:gd name="connsiteY8" fmla="*/ 595432 h 4763406"/>
              <a:gd name="connsiteX9" fmla="*/ 1743832 w 5784204"/>
              <a:gd name="connsiteY9" fmla="*/ 733655 h 4763406"/>
              <a:gd name="connsiteX10" fmla="*/ 1903320 w 5784204"/>
              <a:gd name="connsiteY10" fmla="*/ 871878 h 4763406"/>
              <a:gd name="connsiteX11" fmla="*/ 2030911 w 5784204"/>
              <a:gd name="connsiteY11" fmla="*/ 1041999 h 4763406"/>
              <a:gd name="connsiteX12" fmla="*/ 2190399 w 5784204"/>
              <a:gd name="connsiteY12" fmla="*/ 1244018 h 4763406"/>
              <a:gd name="connsiteX13" fmla="*/ 2339255 w 5784204"/>
              <a:gd name="connsiteY13" fmla="*/ 1446036 h 4763406"/>
              <a:gd name="connsiteX14" fmla="*/ 2520009 w 5784204"/>
              <a:gd name="connsiteY14" fmla="*/ 1701218 h 4763406"/>
              <a:gd name="connsiteX15" fmla="*/ 2711395 w 5784204"/>
              <a:gd name="connsiteY15" fmla="*/ 1998929 h 4763406"/>
              <a:gd name="connsiteX16" fmla="*/ 2838985 w 5784204"/>
              <a:gd name="connsiteY16" fmla="*/ 2179683 h 4763406"/>
              <a:gd name="connsiteX17" fmla="*/ 3009106 w 5784204"/>
              <a:gd name="connsiteY17" fmla="*/ 2434864 h 4763406"/>
              <a:gd name="connsiteX18" fmla="*/ 3189860 w 5784204"/>
              <a:gd name="connsiteY18" fmla="*/ 2690046 h 4763406"/>
              <a:gd name="connsiteX19" fmla="*/ 3370613 w 5784204"/>
              <a:gd name="connsiteY19" fmla="*/ 2892064 h 4763406"/>
              <a:gd name="connsiteX20" fmla="*/ 3561999 w 5784204"/>
              <a:gd name="connsiteY20" fmla="*/ 3094083 h 4763406"/>
              <a:gd name="connsiteX21" fmla="*/ 3753385 w 5784204"/>
              <a:gd name="connsiteY21" fmla="*/ 3274836 h 4763406"/>
              <a:gd name="connsiteX22" fmla="*/ 3966037 w 5784204"/>
              <a:gd name="connsiteY22" fmla="*/ 3455590 h 4763406"/>
              <a:gd name="connsiteX23" fmla="*/ 4157423 w 5784204"/>
              <a:gd name="connsiteY23" fmla="*/ 3593813 h 4763406"/>
              <a:gd name="connsiteX24" fmla="*/ 4401972 w 5784204"/>
              <a:gd name="connsiteY24" fmla="*/ 3753301 h 4763406"/>
              <a:gd name="connsiteX25" fmla="*/ 4614623 w 5784204"/>
              <a:gd name="connsiteY25" fmla="*/ 3870259 h 4763406"/>
              <a:gd name="connsiteX26" fmla="*/ 4837906 w 5784204"/>
              <a:gd name="connsiteY26" fmla="*/ 3965952 h 4763406"/>
              <a:gd name="connsiteX27" fmla="*/ 5029292 w 5784204"/>
              <a:gd name="connsiteY27" fmla="*/ 4040380 h 4763406"/>
              <a:gd name="connsiteX28" fmla="*/ 5220679 w 5784204"/>
              <a:gd name="connsiteY28" fmla="*/ 4114808 h 4763406"/>
              <a:gd name="connsiteX29" fmla="*/ 5369534 w 5784204"/>
              <a:gd name="connsiteY29" fmla="*/ 4167971 h 4763406"/>
              <a:gd name="connsiteX30" fmla="*/ 5486492 w 5784204"/>
              <a:gd name="connsiteY30" fmla="*/ 4189236 h 4763406"/>
              <a:gd name="connsiteX31" fmla="*/ 5529023 w 5784204"/>
              <a:gd name="connsiteY31" fmla="*/ 4210501 h 4763406"/>
              <a:gd name="connsiteX32" fmla="*/ 5624716 w 5784204"/>
              <a:gd name="connsiteY32" fmla="*/ 4380622 h 4763406"/>
              <a:gd name="connsiteX33" fmla="*/ 5699144 w 5784204"/>
              <a:gd name="connsiteY33" fmla="*/ 4497580 h 4763406"/>
              <a:gd name="connsiteX34" fmla="*/ 5773572 w 5784204"/>
              <a:gd name="connsiteY34" fmla="*/ 4625171 h 4763406"/>
              <a:gd name="connsiteX35" fmla="*/ 5784204 w 5784204"/>
              <a:gd name="connsiteY35" fmla="*/ 4742129 h 4763406"/>
              <a:gd name="connsiteX36" fmla="*/ 92 w 5784204"/>
              <a:gd name="connsiteY36" fmla="*/ 4763394 h 4763406"/>
              <a:gd name="connsiteX37" fmla="*/ 10725 w 5784204"/>
              <a:gd name="connsiteY37" fmla="*/ 8 h 476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84204" h="4763406">
                <a:moveTo>
                  <a:pt x="10725" y="8"/>
                </a:moveTo>
                <a:cubicBezTo>
                  <a:pt x="7180" y="7097"/>
                  <a:pt x="170213" y="21273"/>
                  <a:pt x="170213" y="21273"/>
                </a:cubicBezTo>
                <a:cubicBezTo>
                  <a:pt x="234008" y="30133"/>
                  <a:pt x="317297" y="38994"/>
                  <a:pt x="393497" y="53171"/>
                </a:cubicBezTo>
                <a:cubicBezTo>
                  <a:pt x="469697" y="67348"/>
                  <a:pt x="560074" y="86841"/>
                  <a:pt x="627413" y="106334"/>
                </a:cubicBezTo>
                <a:cubicBezTo>
                  <a:pt x="694752" y="125827"/>
                  <a:pt x="731967" y="143548"/>
                  <a:pt x="797534" y="170129"/>
                </a:cubicBezTo>
                <a:cubicBezTo>
                  <a:pt x="863101" y="196710"/>
                  <a:pt x="953478" y="232152"/>
                  <a:pt x="1020818" y="265822"/>
                </a:cubicBezTo>
                <a:cubicBezTo>
                  <a:pt x="1088158" y="299492"/>
                  <a:pt x="1137777" y="338478"/>
                  <a:pt x="1201572" y="372148"/>
                </a:cubicBezTo>
                <a:cubicBezTo>
                  <a:pt x="1265367" y="405818"/>
                  <a:pt x="1341567" y="430627"/>
                  <a:pt x="1403590" y="467841"/>
                </a:cubicBezTo>
                <a:cubicBezTo>
                  <a:pt x="1465613" y="505055"/>
                  <a:pt x="1517004" y="551130"/>
                  <a:pt x="1573711" y="595432"/>
                </a:cubicBezTo>
                <a:cubicBezTo>
                  <a:pt x="1630418" y="639734"/>
                  <a:pt x="1688897" y="687581"/>
                  <a:pt x="1743832" y="733655"/>
                </a:cubicBezTo>
                <a:cubicBezTo>
                  <a:pt x="1798767" y="779729"/>
                  <a:pt x="1855474" y="820487"/>
                  <a:pt x="1903320" y="871878"/>
                </a:cubicBezTo>
                <a:cubicBezTo>
                  <a:pt x="1951167" y="923269"/>
                  <a:pt x="1983065" y="979976"/>
                  <a:pt x="2030911" y="1041999"/>
                </a:cubicBezTo>
                <a:cubicBezTo>
                  <a:pt x="2078758" y="1104022"/>
                  <a:pt x="2139008" y="1176679"/>
                  <a:pt x="2190399" y="1244018"/>
                </a:cubicBezTo>
                <a:cubicBezTo>
                  <a:pt x="2241790" y="1311358"/>
                  <a:pt x="2284320" y="1369836"/>
                  <a:pt x="2339255" y="1446036"/>
                </a:cubicBezTo>
                <a:cubicBezTo>
                  <a:pt x="2394190" y="1522236"/>
                  <a:pt x="2457986" y="1609069"/>
                  <a:pt x="2520009" y="1701218"/>
                </a:cubicBezTo>
                <a:cubicBezTo>
                  <a:pt x="2582032" y="1793367"/>
                  <a:pt x="2658232" y="1919185"/>
                  <a:pt x="2711395" y="1998929"/>
                </a:cubicBezTo>
                <a:cubicBezTo>
                  <a:pt x="2764558" y="2078673"/>
                  <a:pt x="2789367" y="2107027"/>
                  <a:pt x="2838985" y="2179683"/>
                </a:cubicBezTo>
                <a:cubicBezTo>
                  <a:pt x="2888603" y="2252339"/>
                  <a:pt x="2950627" y="2349804"/>
                  <a:pt x="3009106" y="2434864"/>
                </a:cubicBezTo>
                <a:cubicBezTo>
                  <a:pt x="3067585" y="2519925"/>
                  <a:pt x="3129609" y="2613846"/>
                  <a:pt x="3189860" y="2690046"/>
                </a:cubicBezTo>
                <a:cubicBezTo>
                  <a:pt x="3250111" y="2766246"/>
                  <a:pt x="3308590" y="2824725"/>
                  <a:pt x="3370613" y="2892064"/>
                </a:cubicBezTo>
                <a:cubicBezTo>
                  <a:pt x="3432636" y="2959403"/>
                  <a:pt x="3498204" y="3030288"/>
                  <a:pt x="3561999" y="3094083"/>
                </a:cubicBezTo>
                <a:cubicBezTo>
                  <a:pt x="3625794" y="3157878"/>
                  <a:pt x="3686045" y="3214585"/>
                  <a:pt x="3753385" y="3274836"/>
                </a:cubicBezTo>
                <a:cubicBezTo>
                  <a:pt x="3820725" y="3335087"/>
                  <a:pt x="3898697" y="3402427"/>
                  <a:pt x="3966037" y="3455590"/>
                </a:cubicBezTo>
                <a:cubicBezTo>
                  <a:pt x="4033377" y="3508753"/>
                  <a:pt x="4084767" y="3544195"/>
                  <a:pt x="4157423" y="3593813"/>
                </a:cubicBezTo>
                <a:cubicBezTo>
                  <a:pt x="4230079" y="3643431"/>
                  <a:pt x="4325772" y="3707227"/>
                  <a:pt x="4401972" y="3753301"/>
                </a:cubicBezTo>
                <a:cubicBezTo>
                  <a:pt x="4478172" y="3799375"/>
                  <a:pt x="4541967" y="3834817"/>
                  <a:pt x="4614623" y="3870259"/>
                </a:cubicBezTo>
                <a:cubicBezTo>
                  <a:pt x="4687279" y="3905701"/>
                  <a:pt x="4768795" y="3937599"/>
                  <a:pt x="4837906" y="3965952"/>
                </a:cubicBezTo>
                <a:cubicBezTo>
                  <a:pt x="4907018" y="3994306"/>
                  <a:pt x="5029292" y="4040380"/>
                  <a:pt x="5029292" y="4040380"/>
                </a:cubicBezTo>
                <a:lnTo>
                  <a:pt x="5220679" y="4114808"/>
                </a:lnTo>
                <a:cubicBezTo>
                  <a:pt x="5277386" y="4136073"/>
                  <a:pt x="5325232" y="4155566"/>
                  <a:pt x="5369534" y="4167971"/>
                </a:cubicBezTo>
                <a:cubicBezTo>
                  <a:pt x="5413836" y="4180376"/>
                  <a:pt x="5459911" y="4182148"/>
                  <a:pt x="5486492" y="4189236"/>
                </a:cubicBezTo>
                <a:cubicBezTo>
                  <a:pt x="5513074" y="4196324"/>
                  <a:pt x="5505986" y="4178603"/>
                  <a:pt x="5529023" y="4210501"/>
                </a:cubicBezTo>
                <a:cubicBezTo>
                  <a:pt x="5552060" y="4242399"/>
                  <a:pt x="5596362" y="4332775"/>
                  <a:pt x="5624716" y="4380622"/>
                </a:cubicBezTo>
                <a:cubicBezTo>
                  <a:pt x="5653070" y="4428469"/>
                  <a:pt x="5674335" y="4456822"/>
                  <a:pt x="5699144" y="4497580"/>
                </a:cubicBezTo>
                <a:cubicBezTo>
                  <a:pt x="5723953" y="4538338"/>
                  <a:pt x="5759395" y="4584413"/>
                  <a:pt x="5773572" y="4625171"/>
                </a:cubicBezTo>
                <a:cubicBezTo>
                  <a:pt x="5787749" y="4665929"/>
                  <a:pt x="5768256" y="4740357"/>
                  <a:pt x="5784204" y="4742129"/>
                </a:cubicBezTo>
                <a:cubicBezTo>
                  <a:pt x="5778887" y="4722636"/>
                  <a:pt x="-26489" y="4754533"/>
                  <a:pt x="92" y="4763394"/>
                </a:cubicBezTo>
                <a:cubicBezTo>
                  <a:pt x="26673" y="4772255"/>
                  <a:pt x="14270" y="-7081"/>
                  <a:pt x="10725" y="8"/>
                </a:cubicBezTo>
                <a:close/>
              </a:path>
            </a:pathLst>
          </a:cu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600" dirty="0"/>
          </a:p>
        </p:txBody>
      </p:sp>
      <p:sp>
        <p:nvSpPr>
          <p:cNvPr id="18" name="Freeform 17"/>
          <p:cNvSpPr>
            <a:spLocks noChangeAspect="1"/>
          </p:cNvSpPr>
          <p:nvPr/>
        </p:nvSpPr>
        <p:spPr bwMode="auto">
          <a:xfrm>
            <a:off x="628232" y="2643277"/>
            <a:ext cx="2660538" cy="1514666"/>
          </a:xfrm>
          <a:custGeom>
            <a:avLst/>
            <a:gdLst>
              <a:gd name="connsiteX0" fmla="*/ 482188 w 6644507"/>
              <a:gd name="connsiteY0" fmla="*/ 241016 h 3780410"/>
              <a:gd name="connsiteX1" fmla="*/ 652309 w 6644507"/>
              <a:gd name="connsiteY1" fmla="*/ 251649 h 3780410"/>
              <a:gd name="connsiteX2" fmla="*/ 769267 w 6644507"/>
              <a:gd name="connsiteY2" fmla="*/ 272914 h 3780410"/>
              <a:gd name="connsiteX3" fmla="*/ 907490 w 6644507"/>
              <a:gd name="connsiteY3" fmla="*/ 304812 h 3780410"/>
              <a:gd name="connsiteX4" fmla="*/ 1013815 w 6644507"/>
              <a:gd name="connsiteY4" fmla="*/ 336709 h 3780410"/>
              <a:gd name="connsiteX5" fmla="*/ 1141406 w 6644507"/>
              <a:gd name="connsiteY5" fmla="*/ 389872 h 3780410"/>
              <a:gd name="connsiteX6" fmla="*/ 1279629 w 6644507"/>
              <a:gd name="connsiteY6" fmla="*/ 432402 h 3780410"/>
              <a:gd name="connsiteX7" fmla="*/ 1439118 w 6644507"/>
              <a:gd name="connsiteY7" fmla="*/ 506830 h 3780410"/>
              <a:gd name="connsiteX8" fmla="*/ 1556076 w 6644507"/>
              <a:gd name="connsiteY8" fmla="*/ 591891 h 3780410"/>
              <a:gd name="connsiteX9" fmla="*/ 1704932 w 6644507"/>
              <a:gd name="connsiteY9" fmla="*/ 676951 h 3780410"/>
              <a:gd name="connsiteX10" fmla="*/ 1906950 w 6644507"/>
              <a:gd name="connsiteY10" fmla="*/ 783277 h 3780410"/>
              <a:gd name="connsiteX11" fmla="*/ 2183397 w 6644507"/>
              <a:gd name="connsiteY11" fmla="*/ 1006561 h 3780410"/>
              <a:gd name="connsiteX12" fmla="*/ 2427946 w 6644507"/>
              <a:gd name="connsiteY12" fmla="*/ 1176682 h 3780410"/>
              <a:gd name="connsiteX13" fmla="*/ 2629964 w 6644507"/>
              <a:gd name="connsiteY13" fmla="*/ 1346802 h 3780410"/>
              <a:gd name="connsiteX14" fmla="*/ 2800085 w 6644507"/>
              <a:gd name="connsiteY14" fmla="*/ 1506291 h 3780410"/>
              <a:gd name="connsiteX15" fmla="*/ 2948941 w 6644507"/>
              <a:gd name="connsiteY15" fmla="*/ 1644514 h 3780410"/>
              <a:gd name="connsiteX16" fmla="*/ 3108429 w 6644507"/>
              <a:gd name="connsiteY16" fmla="*/ 1772105 h 3780410"/>
              <a:gd name="connsiteX17" fmla="*/ 3257285 w 6644507"/>
              <a:gd name="connsiteY17" fmla="*/ 1899696 h 3780410"/>
              <a:gd name="connsiteX18" fmla="*/ 3533732 w 6644507"/>
              <a:gd name="connsiteY18" fmla="*/ 2091082 h 3780410"/>
              <a:gd name="connsiteX19" fmla="*/ 3757015 w 6644507"/>
              <a:gd name="connsiteY19" fmla="*/ 2229305 h 3780410"/>
              <a:gd name="connsiteX20" fmla="*/ 3969667 w 6644507"/>
              <a:gd name="connsiteY20" fmla="*/ 2346263 h 3780410"/>
              <a:gd name="connsiteX21" fmla="*/ 4246113 w 6644507"/>
              <a:gd name="connsiteY21" fmla="*/ 2495119 h 3780410"/>
              <a:gd name="connsiteX22" fmla="*/ 4469397 w 6644507"/>
              <a:gd name="connsiteY22" fmla="*/ 2590812 h 3780410"/>
              <a:gd name="connsiteX23" fmla="*/ 4767109 w 6644507"/>
              <a:gd name="connsiteY23" fmla="*/ 2707770 h 3780410"/>
              <a:gd name="connsiteX24" fmla="*/ 5075453 w 6644507"/>
              <a:gd name="connsiteY24" fmla="*/ 2814096 h 3780410"/>
              <a:gd name="connsiteX25" fmla="*/ 5415695 w 6644507"/>
              <a:gd name="connsiteY25" fmla="*/ 2909789 h 3780410"/>
              <a:gd name="connsiteX26" fmla="*/ 5692141 w 6644507"/>
              <a:gd name="connsiteY26" fmla="*/ 2984216 h 3780410"/>
              <a:gd name="connsiteX27" fmla="*/ 5926057 w 6644507"/>
              <a:gd name="connsiteY27" fmla="*/ 3026747 h 3780410"/>
              <a:gd name="connsiteX28" fmla="*/ 5989853 w 6644507"/>
              <a:gd name="connsiteY28" fmla="*/ 3058644 h 3780410"/>
              <a:gd name="connsiteX29" fmla="*/ 6043015 w 6644507"/>
              <a:gd name="connsiteY29" fmla="*/ 3090542 h 3780410"/>
              <a:gd name="connsiteX30" fmla="*/ 6149341 w 6644507"/>
              <a:gd name="connsiteY30" fmla="*/ 3250030 h 3780410"/>
              <a:gd name="connsiteX31" fmla="*/ 6234402 w 6644507"/>
              <a:gd name="connsiteY31" fmla="*/ 3526477 h 3780410"/>
              <a:gd name="connsiteX32" fmla="*/ 418392 w 6644507"/>
              <a:gd name="connsiteY32" fmla="*/ 3526477 h 3780410"/>
              <a:gd name="connsiteX33" fmla="*/ 482188 w 6644507"/>
              <a:gd name="connsiteY33" fmla="*/ 241016 h 3780410"/>
              <a:gd name="connsiteX0" fmla="*/ 473217 w 6635536"/>
              <a:gd name="connsiteY0" fmla="*/ 14 h 3539408"/>
              <a:gd name="connsiteX1" fmla="*/ 643338 w 6635536"/>
              <a:gd name="connsiteY1" fmla="*/ 10647 h 3539408"/>
              <a:gd name="connsiteX2" fmla="*/ 760296 w 6635536"/>
              <a:gd name="connsiteY2" fmla="*/ 31912 h 3539408"/>
              <a:gd name="connsiteX3" fmla="*/ 898519 w 6635536"/>
              <a:gd name="connsiteY3" fmla="*/ 63810 h 3539408"/>
              <a:gd name="connsiteX4" fmla="*/ 1004844 w 6635536"/>
              <a:gd name="connsiteY4" fmla="*/ 95707 h 3539408"/>
              <a:gd name="connsiteX5" fmla="*/ 1132435 w 6635536"/>
              <a:gd name="connsiteY5" fmla="*/ 148870 h 3539408"/>
              <a:gd name="connsiteX6" fmla="*/ 1270658 w 6635536"/>
              <a:gd name="connsiteY6" fmla="*/ 191400 h 3539408"/>
              <a:gd name="connsiteX7" fmla="*/ 1430147 w 6635536"/>
              <a:gd name="connsiteY7" fmla="*/ 265828 h 3539408"/>
              <a:gd name="connsiteX8" fmla="*/ 1547105 w 6635536"/>
              <a:gd name="connsiteY8" fmla="*/ 350889 h 3539408"/>
              <a:gd name="connsiteX9" fmla="*/ 1695961 w 6635536"/>
              <a:gd name="connsiteY9" fmla="*/ 435949 h 3539408"/>
              <a:gd name="connsiteX10" fmla="*/ 1897979 w 6635536"/>
              <a:gd name="connsiteY10" fmla="*/ 542275 h 3539408"/>
              <a:gd name="connsiteX11" fmla="*/ 2174426 w 6635536"/>
              <a:gd name="connsiteY11" fmla="*/ 765559 h 3539408"/>
              <a:gd name="connsiteX12" fmla="*/ 2418975 w 6635536"/>
              <a:gd name="connsiteY12" fmla="*/ 935680 h 3539408"/>
              <a:gd name="connsiteX13" fmla="*/ 2620993 w 6635536"/>
              <a:gd name="connsiteY13" fmla="*/ 1105800 h 3539408"/>
              <a:gd name="connsiteX14" fmla="*/ 2791114 w 6635536"/>
              <a:gd name="connsiteY14" fmla="*/ 1265289 h 3539408"/>
              <a:gd name="connsiteX15" fmla="*/ 2939970 w 6635536"/>
              <a:gd name="connsiteY15" fmla="*/ 1403512 h 3539408"/>
              <a:gd name="connsiteX16" fmla="*/ 3099458 w 6635536"/>
              <a:gd name="connsiteY16" fmla="*/ 1531103 h 3539408"/>
              <a:gd name="connsiteX17" fmla="*/ 3248314 w 6635536"/>
              <a:gd name="connsiteY17" fmla="*/ 1658694 h 3539408"/>
              <a:gd name="connsiteX18" fmla="*/ 3524761 w 6635536"/>
              <a:gd name="connsiteY18" fmla="*/ 1850080 h 3539408"/>
              <a:gd name="connsiteX19" fmla="*/ 3748044 w 6635536"/>
              <a:gd name="connsiteY19" fmla="*/ 1988303 h 3539408"/>
              <a:gd name="connsiteX20" fmla="*/ 3960696 w 6635536"/>
              <a:gd name="connsiteY20" fmla="*/ 2105261 h 3539408"/>
              <a:gd name="connsiteX21" fmla="*/ 4237142 w 6635536"/>
              <a:gd name="connsiteY21" fmla="*/ 2254117 h 3539408"/>
              <a:gd name="connsiteX22" fmla="*/ 4460426 w 6635536"/>
              <a:gd name="connsiteY22" fmla="*/ 2349810 h 3539408"/>
              <a:gd name="connsiteX23" fmla="*/ 4758138 w 6635536"/>
              <a:gd name="connsiteY23" fmla="*/ 2466768 h 3539408"/>
              <a:gd name="connsiteX24" fmla="*/ 5066482 w 6635536"/>
              <a:gd name="connsiteY24" fmla="*/ 2573094 h 3539408"/>
              <a:gd name="connsiteX25" fmla="*/ 5406724 w 6635536"/>
              <a:gd name="connsiteY25" fmla="*/ 2668787 h 3539408"/>
              <a:gd name="connsiteX26" fmla="*/ 5683170 w 6635536"/>
              <a:gd name="connsiteY26" fmla="*/ 2743214 h 3539408"/>
              <a:gd name="connsiteX27" fmla="*/ 5917086 w 6635536"/>
              <a:gd name="connsiteY27" fmla="*/ 2785745 h 3539408"/>
              <a:gd name="connsiteX28" fmla="*/ 5980882 w 6635536"/>
              <a:gd name="connsiteY28" fmla="*/ 2817642 h 3539408"/>
              <a:gd name="connsiteX29" fmla="*/ 6034044 w 6635536"/>
              <a:gd name="connsiteY29" fmla="*/ 2849540 h 3539408"/>
              <a:gd name="connsiteX30" fmla="*/ 6140370 w 6635536"/>
              <a:gd name="connsiteY30" fmla="*/ 3009028 h 3539408"/>
              <a:gd name="connsiteX31" fmla="*/ 6225431 w 6635536"/>
              <a:gd name="connsiteY31" fmla="*/ 3285475 h 3539408"/>
              <a:gd name="connsiteX32" fmla="*/ 409421 w 6635536"/>
              <a:gd name="connsiteY32" fmla="*/ 3285475 h 3539408"/>
              <a:gd name="connsiteX33" fmla="*/ 473217 w 6635536"/>
              <a:gd name="connsiteY33" fmla="*/ 14 h 3539408"/>
              <a:gd name="connsiteX0" fmla="*/ 63830 w 6226149"/>
              <a:gd name="connsiteY0" fmla="*/ 12 h 3301174"/>
              <a:gd name="connsiteX1" fmla="*/ 233951 w 6226149"/>
              <a:gd name="connsiteY1" fmla="*/ 10645 h 3301174"/>
              <a:gd name="connsiteX2" fmla="*/ 350909 w 6226149"/>
              <a:gd name="connsiteY2" fmla="*/ 31910 h 3301174"/>
              <a:gd name="connsiteX3" fmla="*/ 489132 w 6226149"/>
              <a:gd name="connsiteY3" fmla="*/ 63808 h 3301174"/>
              <a:gd name="connsiteX4" fmla="*/ 595457 w 6226149"/>
              <a:gd name="connsiteY4" fmla="*/ 95705 h 3301174"/>
              <a:gd name="connsiteX5" fmla="*/ 723048 w 6226149"/>
              <a:gd name="connsiteY5" fmla="*/ 148868 h 3301174"/>
              <a:gd name="connsiteX6" fmla="*/ 861271 w 6226149"/>
              <a:gd name="connsiteY6" fmla="*/ 191398 h 3301174"/>
              <a:gd name="connsiteX7" fmla="*/ 1020760 w 6226149"/>
              <a:gd name="connsiteY7" fmla="*/ 265826 h 3301174"/>
              <a:gd name="connsiteX8" fmla="*/ 1137718 w 6226149"/>
              <a:gd name="connsiteY8" fmla="*/ 350887 h 3301174"/>
              <a:gd name="connsiteX9" fmla="*/ 1286574 w 6226149"/>
              <a:gd name="connsiteY9" fmla="*/ 435947 h 3301174"/>
              <a:gd name="connsiteX10" fmla="*/ 1488592 w 6226149"/>
              <a:gd name="connsiteY10" fmla="*/ 542273 h 3301174"/>
              <a:gd name="connsiteX11" fmla="*/ 1765039 w 6226149"/>
              <a:gd name="connsiteY11" fmla="*/ 765557 h 3301174"/>
              <a:gd name="connsiteX12" fmla="*/ 2009588 w 6226149"/>
              <a:gd name="connsiteY12" fmla="*/ 935678 h 3301174"/>
              <a:gd name="connsiteX13" fmla="*/ 2211606 w 6226149"/>
              <a:gd name="connsiteY13" fmla="*/ 1105798 h 3301174"/>
              <a:gd name="connsiteX14" fmla="*/ 2381727 w 6226149"/>
              <a:gd name="connsiteY14" fmla="*/ 1265287 h 3301174"/>
              <a:gd name="connsiteX15" fmla="*/ 2530583 w 6226149"/>
              <a:gd name="connsiteY15" fmla="*/ 1403510 h 3301174"/>
              <a:gd name="connsiteX16" fmla="*/ 2690071 w 6226149"/>
              <a:gd name="connsiteY16" fmla="*/ 1531101 h 3301174"/>
              <a:gd name="connsiteX17" fmla="*/ 2838927 w 6226149"/>
              <a:gd name="connsiteY17" fmla="*/ 1658692 h 3301174"/>
              <a:gd name="connsiteX18" fmla="*/ 3115374 w 6226149"/>
              <a:gd name="connsiteY18" fmla="*/ 1850078 h 3301174"/>
              <a:gd name="connsiteX19" fmla="*/ 3338657 w 6226149"/>
              <a:gd name="connsiteY19" fmla="*/ 1988301 h 3301174"/>
              <a:gd name="connsiteX20" fmla="*/ 3551309 w 6226149"/>
              <a:gd name="connsiteY20" fmla="*/ 2105259 h 3301174"/>
              <a:gd name="connsiteX21" fmla="*/ 3827755 w 6226149"/>
              <a:gd name="connsiteY21" fmla="*/ 2254115 h 3301174"/>
              <a:gd name="connsiteX22" fmla="*/ 4051039 w 6226149"/>
              <a:gd name="connsiteY22" fmla="*/ 2349808 h 3301174"/>
              <a:gd name="connsiteX23" fmla="*/ 4348751 w 6226149"/>
              <a:gd name="connsiteY23" fmla="*/ 2466766 h 3301174"/>
              <a:gd name="connsiteX24" fmla="*/ 4657095 w 6226149"/>
              <a:gd name="connsiteY24" fmla="*/ 2573092 h 3301174"/>
              <a:gd name="connsiteX25" fmla="*/ 4997337 w 6226149"/>
              <a:gd name="connsiteY25" fmla="*/ 2668785 h 3301174"/>
              <a:gd name="connsiteX26" fmla="*/ 5273783 w 6226149"/>
              <a:gd name="connsiteY26" fmla="*/ 2743212 h 3301174"/>
              <a:gd name="connsiteX27" fmla="*/ 5507699 w 6226149"/>
              <a:gd name="connsiteY27" fmla="*/ 2785743 h 3301174"/>
              <a:gd name="connsiteX28" fmla="*/ 5571495 w 6226149"/>
              <a:gd name="connsiteY28" fmla="*/ 2817640 h 3301174"/>
              <a:gd name="connsiteX29" fmla="*/ 5624657 w 6226149"/>
              <a:gd name="connsiteY29" fmla="*/ 2849538 h 3301174"/>
              <a:gd name="connsiteX30" fmla="*/ 5730983 w 6226149"/>
              <a:gd name="connsiteY30" fmla="*/ 3009026 h 3301174"/>
              <a:gd name="connsiteX31" fmla="*/ 5816044 w 6226149"/>
              <a:gd name="connsiteY31" fmla="*/ 3285473 h 3301174"/>
              <a:gd name="connsiteX32" fmla="*/ 34 w 6226149"/>
              <a:gd name="connsiteY32" fmla="*/ 3285473 h 3301174"/>
              <a:gd name="connsiteX33" fmla="*/ 63830 w 6226149"/>
              <a:gd name="connsiteY33" fmla="*/ 12 h 3301174"/>
              <a:gd name="connsiteX0" fmla="*/ 473216 w 6635535"/>
              <a:gd name="connsiteY0" fmla="*/ 13 h 3550826"/>
              <a:gd name="connsiteX1" fmla="*/ 643337 w 6635535"/>
              <a:gd name="connsiteY1" fmla="*/ 21278 h 3550826"/>
              <a:gd name="connsiteX2" fmla="*/ 760295 w 6635535"/>
              <a:gd name="connsiteY2" fmla="*/ 42543 h 3550826"/>
              <a:gd name="connsiteX3" fmla="*/ 898518 w 6635535"/>
              <a:gd name="connsiteY3" fmla="*/ 74441 h 3550826"/>
              <a:gd name="connsiteX4" fmla="*/ 1004843 w 6635535"/>
              <a:gd name="connsiteY4" fmla="*/ 106338 h 3550826"/>
              <a:gd name="connsiteX5" fmla="*/ 1132434 w 6635535"/>
              <a:gd name="connsiteY5" fmla="*/ 159501 h 3550826"/>
              <a:gd name="connsiteX6" fmla="*/ 1270657 w 6635535"/>
              <a:gd name="connsiteY6" fmla="*/ 202031 h 3550826"/>
              <a:gd name="connsiteX7" fmla="*/ 1430146 w 6635535"/>
              <a:gd name="connsiteY7" fmla="*/ 276459 h 3550826"/>
              <a:gd name="connsiteX8" fmla="*/ 1547104 w 6635535"/>
              <a:gd name="connsiteY8" fmla="*/ 361520 h 3550826"/>
              <a:gd name="connsiteX9" fmla="*/ 1695960 w 6635535"/>
              <a:gd name="connsiteY9" fmla="*/ 446580 h 3550826"/>
              <a:gd name="connsiteX10" fmla="*/ 1897978 w 6635535"/>
              <a:gd name="connsiteY10" fmla="*/ 552906 h 3550826"/>
              <a:gd name="connsiteX11" fmla="*/ 2174425 w 6635535"/>
              <a:gd name="connsiteY11" fmla="*/ 776190 h 3550826"/>
              <a:gd name="connsiteX12" fmla="*/ 2418974 w 6635535"/>
              <a:gd name="connsiteY12" fmla="*/ 946311 h 3550826"/>
              <a:gd name="connsiteX13" fmla="*/ 2620992 w 6635535"/>
              <a:gd name="connsiteY13" fmla="*/ 1116431 h 3550826"/>
              <a:gd name="connsiteX14" fmla="*/ 2791113 w 6635535"/>
              <a:gd name="connsiteY14" fmla="*/ 1275920 h 3550826"/>
              <a:gd name="connsiteX15" fmla="*/ 2939969 w 6635535"/>
              <a:gd name="connsiteY15" fmla="*/ 1414143 h 3550826"/>
              <a:gd name="connsiteX16" fmla="*/ 3099457 w 6635535"/>
              <a:gd name="connsiteY16" fmla="*/ 1541734 h 3550826"/>
              <a:gd name="connsiteX17" fmla="*/ 3248313 w 6635535"/>
              <a:gd name="connsiteY17" fmla="*/ 1669325 h 3550826"/>
              <a:gd name="connsiteX18" fmla="*/ 3524760 w 6635535"/>
              <a:gd name="connsiteY18" fmla="*/ 1860711 h 3550826"/>
              <a:gd name="connsiteX19" fmla="*/ 3748043 w 6635535"/>
              <a:gd name="connsiteY19" fmla="*/ 1998934 h 3550826"/>
              <a:gd name="connsiteX20" fmla="*/ 3960695 w 6635535"/>
              <a:gd name="connsiteY20" fmla="*/ 2115892 h 3550826"/>
              <a:gd name="connsiteX21" fmla="*/ 4237141 w 6635535"/>
              <a:gd name="connsiteY21" fmla="*/ 2264748 h 3550826"/>
              <a:gd name="connsiteX22" fmla="*/ 4460425 w 6635535"/>
              <a:gd name="connsiteY22" fmla="*/ 2360441 h 3550826"/>
              <a:gd name="connsiteX23" fmla="*/ 4758137 w 6635535"/>
              <a:gd name="connsiteY23" fmla="*/ 2477399 h 3550826"/>
              <a:gd name="connsiteX24" fmla="*/ 5066481 w 6635535"/>
              <a:gd name="connsiteY24" fmla="*/ 2583725 h 3550826"/>
              <a:gd name="connsiteX25" fmla="*/ 5406723 w 6635535"/>
              <a:gd name="connsiteY25" fmla="*/ 2679418 h 3550826"/>
              <a:gd name="connsiteX26" fmla="*/ 5683169 w 6635535"/>
              <a:gd name="connsiteY26" fmla="*/ 2753845 h 3550826"/>
              <a:gd name="connsiteX27" fmla="*/ 5917085 w 6635535"/>
              <a:gd name="connsiteY27" fmla="*/ 2796376 h 3550826"/>
              <a:gd name="connsiteX28" fmla="*/ 5980881 w 6635535"/>
              <a:gd name="connsiteY28" fmla="*/ 2828273 h 3550826"/>
              <a:gd name="connsiteX29" fmla="*/ 6034043 w 6635535"/>
              <a:gd name="connsiteY29" fmla="*/ 2860171 h 3550826"/>
              <a:gd name="connsiteX30" fmla="*/ 6140369 w 6635535"/>
              <a:gd name="connsiteY30" fmla="*/ 3019659 h 3550826"/>
              <a:gd name="connsiteX31" fmla="*/ 6225430 w 6635535"/>
              <a:gd name="connsiteY31" fmla="*/ 3296106 h 3550826"/>
              <a:gd name="connsiteX32" fmla="*/ 409420 w 6635535"/>
              <a:gd name="connsiteY32" fmla="*/ 3296106 h 3550826"/>
              <a:gd name="connsiteX33" fmla="*/ 473216 w 6635535"/>
              <a:gd name="connsiteY33" fmla="*/ 13 h 3550826"/>
              <a:gd name="connsiteX0" fmla="*/ 63809 w 6226128"/>
              <a:gd name="connsiteY0" fmla="*/ 12 h 3318251"/>
              <a:gd name="connsiteX1" fmla="*/ 233930 w 6226128"/>
              <a:gd name="connsiteY1" fmla="*/ 21277 h 3318251"/>
              <a:gd name="connsiteX2" fmla="*/ 350888 w 6226128"/>
              <a:gd name="connsiteY2" fmla="*/ 42542 h 3318251"/>
              <a:gd name="connsiteX3" fmla="*/ 489111 w 6226128"/>
              <a:gd name="connsiteY3" fmla="*/ 74440 h 3318251"/>
              <a:gd name="connsiteX4" fmla="*/ 595436 w 6226128"/>
              <a:gd name="connsiteY4" fmla="*/ 106337 h 3318251"/>
              <a:gd name="connsiteX5" fmla="*/ 723027 w 6226128"/>
              <a:gd name="connsiteY5" fmla="*/ 159500 h 3318251"/>
              <a:gd name="connsiteX6" fmla="*/ 861250 w 6226128"/>
              <a:gd name="connsiteY6" fmla="*/ 202030 h 3318251"/>
              <a:gd name="connsiteX7" fmla="*/ 1020739 w 6226128"/>
              <a:gd name="connsiteY7" fmla="*/ 276458 h 3318251"/>
              <a:gd name="connsiteX8" fmla="*/ 1137697 w 6226128"/>
              <a:gd name="connsiteY8" fmla="*/ 361519 h 3318251"/>
              <a:gd name="connsiteX9" fmla="*/ 1286553 w 6226128"/>
              <a:gd name="connsiteY9" fmla="*/ 446579 h 3318251"/>
              <a:gd name="connsiteX10" fmla="*/ 1488571 w 6226128"/>
              <a:gd name="connsiteY10" fmla="*/ 552905 h 3318251"/>
              <a:gd name="connsiteX11" fmla="*/ 1765018 w 6226128"/>
              <a:gd name="connsiteY11" fmla="*/ 776189 h 3318251"/>
              <a:gd name="connsiteX12" fmla="*/ 2009567 w 6226128"/>
              <a:gd name="connsiteY12" fmla="*/ 946310 h 3318251"/>
              <a:gd name="connsiteX13" fmla="*/ 2211585 w 6226128"/>
              <a:gd name="connsiteY13" fmla="*/ 1116430 h 3318251"/>
              <a:gd name="connsiteX14" fmla="*/ 2381706 w 6226128"/>
              <a:gd name="connsiteY14" fmla="*/ 1275919 h 3318251"/>
              <a:gd name="connsiteX15" fmla="*/ 2530562 w 6226128"/>
              <a:gd name="connsiteY15" fmla="*/ 1414142 h 3318251"/>
              <a:gd name="connsiteX16" fmla="*/ 2690050 w 6226128"/>
              <a:gd name="connsiteY16" fmla="*/ 1541733 h 3318251"/>
              <a:gd name="connsiteX17" fmla="*/ 2838906 w 6226128"/>
              <a:gd name="connsiteY17" fmla="*/ 1669324 h 3318251"/>
              <a:gd name="connsiteX18" fmla="*/ 3115353 w 6226128"/>
              <a:gd name="connsiteY18" fmla="*/ 1860710 h 3318251"/>
              <a:gd name="connsiteX19" fmla="*/ 3338636 w 6226128"/>
              <a:gd name="connsiteY19" fmla="*/ 1998933 h 3318251"/>
              <a:gd name="connsiteX20" fmla="*/ 3551288 w 6226128"/>
              <a:gd name="connsiteY20" fmla="*/ 2115891 h 3318251"/>
              <a:gd name="connsiteX21" fmla="*/ 3827734 w 6226128"/>
              <a:gd name="connsiteY21" fmla="*/ 2264747 h 3318251"/>
              <a:gd name="connsiteX22" fmla="*/ 4051018 w 6226128"/>
              <a:gd name="connsiteY22" fmla="*/ 2360440 h 3318251"/>
              <a:gd name="connsiteX23" fmla="*/ 4348730 w 6226128"/>
              <a:gd name="connsiteY23" fmla="*/ 2477398 h 3318251"/>
              <a:gd name="connsiteX24" fmla="*/ 4657074 w 6226128"/>
              <a:gd name="connsiteY24" fmla="*/ 2583724 h 3318251"/>
              <a:gd name="connsiteX25" fmla="*/ 4997316 w 6226128"/>
              <a:gd name="connsiteY25" fmla="*/ 2679417 h 3318251"/>
              <a:gd name="connsiteX26" fmla="*/ 5273762 w 6226128"/>
              <a:gd name="connsiteY26" fmla="*/ 2753844 h 3318251"/>
              <a:gd name="connsiteX27" fmla="*/ 5507678 w 6226128"/>
              <a:gd name="connsiteY27" fmla="*/ 2796375 h 3318251"/>
              <a:gd name="connsiteX28" fmla="*/ 5571474 w 6226128"/>
              <a:gd name="connsiteY28" fmla="*/ 2828272 h 3318251"/>
              <a:gd name="connsiteX29" fmla="*/ 5624636 w 6226128"/>
              <a:gd name="connsiteY29" fmla="*/ 2860170 h 3318251"/>
              <a:gd name="connsiteX30" fmla="*/ 5730962 w 6226128"/>
              <a:gd name="connsiteY30" fmla="*/ 3019658 h 3318251"/>
              <a:gd name="connsiteX31" fmla="*/ 5816023 w 6226128"/>
              <a:gd name="connsiteY31" fmla="*/ 3296105 h 3318251"/>
              <a:gd name="connsiteX32" fmla="*/ 13 w 6226128"/>
              <a:gd name="connsiteY32" fmla="*/ 3296105 h 3318251"/>
              <a:gd name="connsiteX33" fmla="*/ 63809 w 6226128"/>
              <a:gd name="connsiteY33" fmla="*/ 12 h 3318251"/>
              <a:gd name="connsiteX0" fmla="*/ 31912 w 6194231"/>
              <a:gd name="connsiteY0" fmla="*/ 238709 h 3556948"/>
              <a:gd name="connsiteX1" fmla="*/ 202033 w 6194231"/>
              <a:gd name="connsiteY1" fmla="*/ 259974 h 3556948"/>
              <a:gd name="connsiteX2" fmla="*/ 318991 w 6194231"/>
              <a:gd name="connsiteY2" fmla="*/ 281239 h 3556948"/>
              <a:gd name="connsiteX3" fmla="*/ 457214 w 6194231"/>
              <a:gd name="connsiteY3" fmla="*/ 313137 h 3556948"/>
              <a:gd name="connsiteX4" fmla="*/ 563539 w 6194231"/>
              <a:gd name="connsiteY4" fmla="*/ 345034 h 3556948"/>
              <a:gd name="connsiteX5" fmla="*/ 691130 w 6194231"/>
              <a:gd name="connsiteY5" fmla="*/ 398197 h 3556948"/>
              <a:gd name="connsiteX6" fmla="*/ 829353 w 6194231"/>
              <a:gd name="connsiteY6" fmla="*/ 440727 h 3556948"/>
              <a:gd name="connsiteX7" fmla="*/ 988842 w 6194231"/>
              <a:gd name="connsiteY7" fmla="*/ 515155 h 3556948"/>
              <a:gd name="connsiteX8" fmla="*/ 1105800 w 6194231"/>
              <a:gd name="connsiteY8" fmla="*/ 600216 h 3556948"/>
              <a:gd name="connsiteX9" fmla="*/ 1254656 w 6194231"/>
              <a:gd name="connsiteY9" fmla="*/ 685276 h 3556948"/>
              <a:gd name="connsiteX10" fmla="*/ 1456674 w 6194231"/>
              <a:gd name="connsiteY10" fmla="*/ 791602 h 3556948"/>
              <a:gd name="connsiteX11" fmla="*/ 1733121 w 6194231"/>
              <a:gd name="connsiteY11" fmla="*/ 1014886 h 3556948"/>
              <a:gd name="connsiteX12" fmla="*/ 1977670 w 6194231"/>
              <a:gd name="connsiteY12" fmla="*/ 1185007 h 3556948"/>
              <a:gd name="connsiteX13" fmla="*/ 2179688 w 6194231"/>
              <a:gd name="connsiteY13" fmla="*/ 1355127 h 3556948"/>
              <a:gd name="connsiteX14" fmla="*/ 2349809 w 6194231"/>
              <a:gd name="connsiteY14" fmla="*/ 1514616 h 3556948"/>
              <a:gd name="connsiteX15" fmla="*/ 2498665 w 6194231"/>
              <a:gd name="connsiteY15" fmla="*/ 1652839 h 3556948"/>
              <a:gd name="connsiteX16" fmla="*/ 2658153 w 6194231"/>
              <a:gd name="connsiteY16" fmla="*/ 1780430 h 3556948"/>
              <a:gd name="connsiteX17" fmla="*/ 2807009 w 6194231"/>
              <a:gd name="connsiteY17" fmla="*/ 1908021 h 3556948"/>
              <a:gd name="connsiteX18" fmla="*/ 3083456 w 6194231"/>
              <a:gd name="connsiteY18" fmla="*/ 2099407 h 3556948"/>
              <a:gd name="connsiteX19" fmla="*/ 3306739 w 6194231"/>
              <a:gd name="connsiteY19" fmla="*/ 2237630 h 3556948"/>
              <a:gd name="connsiteX20" fmla="*/ 3519391 w 6194231"/>
              <a:gd name="connsiteY20" fmla="*/ 2354588 h 3556948"/>
              <a:gd name="connsiteX21" fmla="*/ 3795837 w 6194231"/>
              <a:gd name="connsiteY21" fmla="*/ 2503444 h 3556948"/>
              <a:gd name="connsiteX22" fmla="*/ 4019121 w 6194231"/>
              <a:gd name="connsiteY22" fmla="*/ 2599137 h 3556948"/>
              <a:gd name="connsiteX23" fmla="*/ 4316833 w 6194231"/>
              <a:gd name="connsiteY23" fmla="*/ 2716095 h 3556948"/>
              <a:gd name="connsiteX24" fmla="*/ 4625177 w 6194231"/>
              <a:gd name="connsiteY24" fmla="*/ 2822421 h 3556948"/>
              <a:gd name="connsiteX25" fmla="*/ 4965419 w 6194231"/>
              <a:gd name="connsiteY25" fmla="*/ 2918114 h 3556948"/>
              <a:gd name="connsiteX26" fmla="*/ 5241865 w 6194231"/>
              <a:gd name="connsiteY26" fmla="*/ 2992541 h 3556948"/>
              <a:gd name="connsiteX27" fmla="*/ 5475781 w 6194231"/>
              <a:gd name="connsiteY27" fmla="*/ 3035072 h 3556948"/>
              <a:gd name="connsiteX28" fmla="*/ 5539577 w 6194231"/>
              <a:gd name="connsiteY28" fmla="*/ 3066969 h 3556948"/>
              <a:gd name="connsiteX29" fmla="*/ 5592739 w 6194231"/>
              <a:gd name="connsiteY29" fmla="*/ 3098867 h 3556948"/>
              <a:gd name="connsiteX30" fmla="*/ 5699065 w 6194231"/>
              <a:gd name="connsiteY30" fmla="*/ 3258355 h 3556948"/>
              <a:gd name="connsiteX31" fmla="*/ 5784126 w 6194231"/>
              <a:gd name="connsiteY31" fmla="*/ 3534802 h 3556948"/>
              <a:gd name="connsiteX32" fmla="*/ 13 w 6194231"/>
              <a:gd name="connsiteY32" fmla="*/ 3534802 h 3556948"/>
              <a:gd name="connsiteX33" fmla="*/ 31912 w 6194231"/>
              <a:gd name="connsiteY33" fmla="*/ 238709 h 3556948"/>
              <a:gd name="connsiteX0" fmla="*/ 31912 w 5784126"/>
              <a:gd name="connsiteY0" fmla="*/ 238709 h 3556948"/>
              <a:gd name="connsiteX1" fmla="*/ 202033 w 5784126"/>
              <a:gd name="connsiteY1" fmla="*/ 259974 h 3556948"/>
              <a:gd name="connsiteX2" fmla="*/ 318991 w 5784126"/>
              <a:gd name="connsiteY2" fmla="*/ 281239 h 3556948"/>
              <a:gd name="connsiteX3" fmla="*/ 457214 w 5784126"/>
              <a:gd name="connsiteY3" fmla="*/ 313137 h 3556948"/>
              <a:gd name="connsiteX4" fmla="*/ 563539 w 5784126"/>
              <a:gd name="connsiteY4" fmla="*/ 345034 h 3556948"/>
              <a:gd name="connsiteX5" fmla="*/ 691130 w 5784126"/>
              <a:gd name="connsiteY5" fmla="*/ 398197 h 3556948"/>
              <a:gd name="connsiteX6" fmla="*/ 829353 w 5784126"/>
              <a:gd name="connsiteY6" fmla="*/ 440727 h 3556948"/>
              <a:gd name="connsiteX7" fmla="*/ 988842 w 5784126"/>
              <a:gd name="connsiteY7" fmla="*/ 515155 h 3556948"/>
              <a:gd name="connsiteX8" fmla="*/ 1105800 w 5784126"/>
              <a:gd name="connsiteY8" fmla="*/ 600216 h 3556948"/>
              <a:gd name="connsiteX9" fmla="*/ 1254656 w 5784126"/>
              <a:gd name="connsiteY9" fmla="*/ 685276 h 3556948"/>
              <a:gd name="connsiteX10" fmla="*/ 1456674 w 5784126"/>
              <a:gd name="connsiteY10" fmla="*/ 791602 h 3556948"/>
              <a:gd name="connsiteX11" fmla="*/ 1733121 w 5784126"/>
              <a:gd name="connsiteY11" fmla="*/ 1014886 h 3556948"/>
              <a:gd name="connsiteX12" fmla="*/ 1977670 w 5784126"/>
              <a:gd name="connsiteY12" fmla="*/ 1185007 h 3556948"/>
              <a:gd name="connsiteX13" fmla="*/ 2179688 w 5784126"/>
              <a:gd name="connsiteY13" fmla="*/ 1355127 h 3556948"/>
              <a:gd name="connsiteX14" fmla="*/ 2349809 w 5784126"/>
              <a:gd name="connsiteY14" fmla="*/ 1514616 h 3556948"/>
              <a:gd name="connsiteX15" fmla="*/ 2498665 w 5784126"/>
              <a:gd name="connsiteY15" fmla="*/ 1652839 h 3556948"/>
              <a:gd name="connsiteX16" fmla="*/ 2658153 w 5784126"/>
              <a:gd name="connsiteY16" fmla="*/ 1780430 h 3556948"/>
              <a:gd name="connsiteX17" fmla="*/ 2807009 w 5784126"/>
              <a:gd name="connsiteY17" fmla="*/ 1908021 h 3556948"/>
              <a:gd name="connsiteX18" fmla="*/ 3083456 w 5784126"/>
              <a:gd name="connsiteY18" fmla="*/ 2099407 h 3556948"/>
              <a:gd name="connsiteX19" fmla="*/ 3306739 w 5784126"/>
              <a:gd name="connsiteY19" fmla="*/ 2237630 h 3556948"/>
              <a:gd name="connsiteX20" fmla="*/ 3519391 w 5784126"/>
              <a:gd name="connsiteY20" fmla="*/ 2354588 h 3556948"/>
              <a:gd name="connsiteX21" fmla="*/ 3795837 w 5784126"/>
              <a:gd name="connsiteY21" fmla="*/ 2503444 h 3556948"/>
              <a:gd name="connsiteX22" fmla="*/ 4019121 w 5784126"/>
              <a:gd name="connsiteY22" fmla="*/ 2599137 h 3556948"/>
              <a:gd name="connsiteX23" fmla="*/ 4316833 w 5784126"/>
              <a:gd name="connsiteY23" fmla="*/ 2716095 h 3556948"/>
              <a:gd name="connsiteX24" fmla="*/ 4625177 w 5784126"/>
              <a:gd name="connsiteY24" fmla="*/ 2822421 h 3556948"/>
              <a:gd name="connsiteX25" fmla="*/ 4965419 w 5784126"/>
              <a:gd name="connsiteY25" fmla="*/ 2918114 h 3556948"/>
              <a:gd name="connsiteX26" fmla="*/ 5241865 w 5784126"/>
              <a:gd name="connsiteY26" fmla="*/ 2992541 h 3556948"/>
              <a:gd name="connsiteX27" fmla="*/ 5475781 w 5784126"/>
              <a:gd name="connsiteY27" fmla="*/ 3035072 h 3556948"/>
              <a:gd name="connsiteX28" fmla="*/ 5539577 w 5784126"/>
              <a:gd name="connsiteY28" fmla="*/ 3066969 h 3556948"/>
              <a:gd name="connsiteX29" fmla="*/ 5592739 w 5784126"/>
              <a:gd name="connsiteY29" fmla="*/ 3098867 h 3556948"/>
              <a:gd name="connsiteX30" fmla="*/ 5699065 w 5784126"/>
              <a:gd name="connsiteY30" fmla="*/ 3258355 h 3556948"/>
              <a:gd name="connsiteX31" fmla="*/ 5784126 w 5784126"/>
              <a:gd name="connsiteY31" fmla="*/ 3534802 h 3556948"/>
              <a:gd name="connsiteX32" fmla="*/ 13 w 5784126"/>
              <a:gd name="connsiteY32" fmla="*/ 3534802 h 3556948"/>
              <a:gd name="connsiteX33" fmla="*/ 31912 w 5784126"/>
              <a:gd name="connsiteY33" fmla="*/ 238709 h 3556948"/>
              <a:gd name="connsiteX0" fmla="*/ 31910 w 5784124"/>
              <a:gd name="connsiteY0" fmla="*/ 238709 h 3538894"/>
              <a:gd name="connsiteX1" fmla="*/ 202031 w 5784124"/>
              <a:gd name="connsiteY1" fmla="*/ 259974 h 3538894"/>
              <a:gd name="connsiteX2" fmla="*/ 318989 w 5784124"/>
              <a:gd name="connsiteY2" fmla="*/ 281239 h 3538894"/>
              <a:gd name="connsiteX3" fmla="*/ 457212 w 5784124"/>
              <a:gd name="connsiteY3" fmla="*/ 313137 h 3538894"/>
              <a:gd name="connsiteX4" fmla="*/ 563537 w 5784124"/>
              <a:gd name="connsiteY4" fmla="*/ 345034 h 3538894"/>
              <a:gd name="connsiteX5" fmla="*/ 691128 w 5784124"/>
              <a:gd name="connsiteY5" fmla="*/ 398197 h 3538894"/>
              <a:gd name="connsiteX6" fmla="*/ 829351 w 5784124"/>
              <a:gd name="connsiteY6" fmla="*/ 440727 h 3538894"/>
              <a:gd name="connsiteX7" fmla="*/ 988840 w 5784124"/>
              <a:gd name="connsiteY7" fmla="*/ 515155 h 3538894"/>
              <a:gd name="connsiteX8" fmla="*/ 1105798 w 5784124"/>
              <a:gd name="connsiteY8" fmla="*/ 600216 h 3538894"/>
              <a:gd name="connsiteX9" fmla="*/ 1254654 w 5784124"/>
              <a:gd name="connsiteY9" fmla="*/ 685276 h 3538894"/>
              <a:gd name="connsiteX10" fmla="*/ 1456672 w 5784124"/>
              <a:gd name="connsiteY10" fmla="*/ 791602 h 3538894"/>
              <a:gd name="connsiteX11" fmla="*/ 1733119 w 5784124"/>
              <a:gd name="connsiteY11" fmla="*/ 1014886 h 3538894"/>
              <a:gd name="connsiteX12" fmla="*/ 1977668 w 5784124"/>
              <a:gd name="connsiteY12" fmla="*/ 1185007 h 3538894"/>
              <a:gd name="connsiteX13" fmla="*/ 2179686 w 5784124"/>
              <a:gd name="connsiteY13" fmla="*/ 1355127 h 3538894"/>
              <a:gd name="connsiteX14" fmla="*/ 2349807 w 5784124"/>
              <a:gd name="connsiteY14" fmla="*/ 1514616 h 3538894"/>
              <a:gd name="connsiteX15" fmla="*/ 2498663 w 5784124"/>
              <a:gd name="connsiteY15" fmla="*/ 1652839 h 3538894"/>
              <a:gd name="connsiteX16" fmla="*/ 2658151 w 5784124"/>
              <a:gd name="connsiteY16" fmla="*/ 1780430 h 3538894"/>
              <a:gd name="connsiteX17" fmla="*/ 2807007 w 5784124"/>
              <a:gd name="connsiteY17" fmla="*/ 1908021 h 3538894"/>
              <a:gd name="connsiteX18" fmla="*/ 3083454 w 5784124"/>
              <a:gd name="connsiteY18" fmla="*/ 2099407 h 3538894"/>
              <a:gd name="connsiteX19" fmla="*/ 3306737 w 5784124"/>
              <a:gd name="connsiteY19" fmla="*/ 2237630 h 3538894"/>
              <a:gd name="connsiteX20" fmla="*/ 3519389 w 5784124"/>
              <a:gd name="connsiteY20" fmla="*/ 2354588 h 3538894"/>
              <a:gd name="connsiteX21" fmla="*/ 3795835 w 5784124"/>
              <a:gd name="connsiteY21" fmla="*/ 2503444 h 3538894"/>
              <a:gd name="connsiteX22" fmla="*/ 4019119 w 5784124"/>
              <a:gd name="connsiteY22" fmla="*/ 2599137 h 3538894"/>
              <a:gd name="connsiteX23" fmla="*/ 4316831 w 5784124"/>
              <a:gd name="connsiteY23" fmla="*/ 2716095 h 3538894"/>
              <a:gd name="connsiteX24" fmla="*/ 4625175 w 5784124"/>
              <a:gd name="connsiteY24" fmla="*/ 2822421 h 3538894"/>
              <a:gd name="connsiteX25" fmla="*/ 4965417 w 5784124"/>
              <a:gd name="connsiteY25" fmla="*/ 2918114 h 3538894"/>
              <a:gd name="connsiteX26" fmla="*/ 5241863 w 5784124"/>
              <a:gd name="connsiteY26" fmla="*/ 2992541 h 3538894"/>
              <a:gd name="connsiteX27" fmla="*/ 5475779 w 5784124"/>
              <a:gd name="connsiteY27" fmla="*/ 3035072 h 3538894"/>
              <a:gd name="connsiteX28" fmla="*/ 5539575 w 5784124"/>
              <a:gd name="connsiteY28" fmla="*/ 3066969 h 3538894"/>
              <a:gd name="connsiteX29" fmla="*/ 5592737 w 5784124"/>
              <a:gd name="connsiteY29" fmla="*/ 3098867 h 3538894"/>
              <a:gd name="connsiteX30" fmla="*/ 5699063 w 5784124"/>
              <a:gd name="connsiteY30" fmla="*/ 3258355 h 3538894"/>
              <a:gd name="connsiteX31" fmla="*/ 5784124 w 5784124"/>
              <a:gd name="connsiteY31" fmla="*/ 3534802 h 3538894"/>
              <a:gd name="connsiteX32" fmla="*/ 11 w 5784124"/>
              <a:gd name="connsiteY32" fmla="*/ 3534802 h 3538894"/>
              <a:gd name="connsiteX33" fmla="*/ 31910 w 5784124"/>
              <a:gd name="connsiteY33" fmla="*/ 238709 h 3538894"/>
              <a:gd name="connsiteX0" fmla="*/ 31910 w 5784124"/>
              <a:gd name="connsiteY0" fmla="*/ 464 h 3300649"/>
              <a:gd name="connsiteX1" fmla="*/ 202031 w 5784124"/>
              <a:gd name="connsiteY1" fmla="*/ 21729 h 3300649"/>
              <a:gd name="connsiteX2" fmla="*/ 318989 w 5784124"/>
              <a:gd name="connsiteY2" fmla="*/ 42994 h 3300649"/>
              <a:gd name="connsiteX3" fmla="*/ 457212 w 5784124"/>
              <a:gd name="connsiteY3" fmla="*/ 74892 h 3300649"/>
              <a:gd name="connsiteX4" fmla="*/ 563537 w 5784124"/>
              <a:gd name="connsiteY4" fmla="*/ 106789 h 3300649"/>
              <a:gd name="connsiteX5" fmla="*/ 691128 w 5784124"/>
              <a:gd name="connsiteY5" fmla="*/ 159952 h 3300649"/>
              <a:gd name="connsiteX6" fmla="*/ 829351 w 5784124"/>
              <a:gd name="connsiteY6" fmla="*/ 202482 h 3300649"/>
              <a:gd name="connsiteX7" fmla="*/ 988840 w 5784124"/>
              <a:gd name="connsiteY7" fmla="*/ 276910 h 3300649"/>
              <a:gd name="connsiteX8" fmla="*/ 1105798 w 5784124"/>
              <a:gd name="connsiteY8" fmla="*/ 361971 h 3300649"/>
              <a:gd name="connsiteX9" fmla="*/ 1254654 w 5784124"/>
              <a:gd name="connsiteY9" fmla="*/ 447031 h 3300649"/>
              <a:gd name="connsiteX10" fmla="*/ 1456672 w 5784124"/>
              <a:gd name="connsiteY10" fmla="*/ 553357 h 3300649"/>
              <a:gd name="connsiteX11" fmla="*/ 1733119 w 5784124"/>
              <a:gd name="connsiteY11" fmla="*/ 776641 h 3300649"/>
              <a:gd name="connsiteX12" fmla="*/ 1977668 w 5784124"/>
              <a:gd name="connsiteY12" fmla="*/ 946762 h 3300649"/>
              <a:gd name="connsiteX13" fmla="*/ 2179686 w 5784124"/>
              <a:gd name="connsiteY13" fmla="*/ 1116882 h 3300649"/>
              <a:gd name="connsiteX14" fmla="*/ 2349807 w 5784124"/>
              <a:gd name="connsiteY14" fmla="*/ 1276371 h 3300649"/>
              <a:gd name="connsiteX15" fmla="*/ 2498663 w 5784124"/>
              <a:gd name="connsiteY15" fmla="*/ 1414594 h 3300649"/>
              <a:gd name="connsiteX16" fmla="*/ 2658151 w 5784124"/>
              <a:gd name="connsiteY16" fmla="*/ 1542185 h 3300649"/>
              <a:gd name="connsiteX17" fmla="*/ 2807007 w 5784124"/>
              <a:gd name="connsiteY17" fmla="*/ 1669776 h 3300649"/>
              <a:gd name="connsiteX18" fmla="*/ 3083454 w 5784124"/>
              <a:gd name="connsiteY18" fmla="*/ 1861162 h 3300649"/>
              <a:gd name="connsiteX19" fmla="*/ 3306737 w 5784124"/>
              <a:gd name="connsiteY19" fmla="*/ 1999385 h 3300649"/>
              <a:gd name="connsiteX20" fmla="*/ 3519389 w 5784124"/>
              <a:gd name="connsiteY20" fmla="*/ 2116343 h 3300649"/>
              <a:gd name="connsiteX21" fmla="*/ 3795835 w 5784124"/>
              <a:gd name="connsiteY21" fmla="*/ 2265199 h 3300649"/>
              <a:gd name="connsiteX22" fmla="*/ 4019119 w 5784124"/>
              <a:gd name="connsiteY22" fmla="*/ 2360892 h 3300649"/>
              <a:gd name="connsiteX23" fmla="*/ 4316831 w 5784124"/>
              <a:gd name="connsiteY23" fmla="*/ 2477850 h 3300649"/>
              <a:gd name="connsiteX24" fmla="*/ 4625175 w 5784124"/>
              <a:gd name="connsiteY24" fmla="*/ 2584176 h 3300649"/>
              <a:gd name="connsiteX25" fmla="*/ 4965417 w 5784124"/>
              <a:gd name="connsiteY25" fmla="*/ 2679869 h 3300649"/>
              <a:gd name="connsiteX26" fmla="*/ 5241863 w 5784124"/>
              <a:gd name="connsiteY26" fmla="*/ 2754296 h 3300649"/>
              <a:gd name="connsiteX27" fmla="*/ 5475779 w 5784124"/>
              <a:gd name="connsiteY27" fmla="*/ 2796827 h 3300649"/>
              <a:gd name="connsiteX28" fmla="*/ 5539575 w 5784124"/>
              <a:gd name="connsiteY28" fmla="*/ 2828724 h 3300649"/>
              <a:gd name="connsiteX29" fmla="*/ 5592737 w 5784124"/>
              <a:gd name="connsiteY29" fmla="*/ 2860622 h 3300649"/>
              <a:gd name="connsiteX30" fmla="*/ 5699063 w 5784124"/>
              <a:gd name="connsiteY30" fmla="*/ 3020110 h 3300649"/>
              <a:gd name="connsiteX31" fmla="*/ 5784124 w 5784124"/>
              <a:gd name="connsiteY31" fmla="*/ 3296557 h 3300649"/>
              <a:gd name="connsiteX32" fmla="*/ 11 w 5784124"/>
              <a:gd name="connsiteY32" fmla="*/ 3296557 h 3300649"/>
              <a:gd name="connsiteX33" fmla="*/ 31910 w 5784124"/>
              <a:gd name="connsiteY33" fmla="*/ 464 h 3300649"/>
              <a:gd name="connsiteX0" fmla="*/ 14317 w 5766531"/>
              <a:gd name="connsiteY0" fmla="*/ 237922 h 3534958"/>
              <a:gd name="connsiteX1" fmla="*/ 184438 w 5766531"/>
              <a:gd name="connsiteY1" fmla="*/ 259187 h 3534958"/>
              <a:gd name="connsiteX2" fmla="*/ 301396 w 5766531"/>
              <a:gd name="connsiteY2" fmla="*/ 280452 h 3534958"/>
              <a:gd name="connsiteX3" fmla="*/ 439619 w 5766531"/>
              <a:gd name="connsiteY3" fmla="*/ 312350 h 3534958"/>
              <a:gd name="connsiteX4" fmla="*/ 545944 w 5766531"/>
              <a:gd name="connsiteY4" fmla="*/ 344247 h 3534958"/>
              <a:gd name="connsiteX5" fmla="*/ 673535 w 5766531"/>
              <a:gd name="connsiteY5" fmla="*/ 397410 h 3534958"/>
              <a:gd name="connsiteX6" fmla="*/ 811758 w 5766531"/>
              <a:gd name="connsiteY6" fmla="*/ 439940 h 3534958"/>
              <a:gd name="connsiteX7" fmla="*/ 971247 w 5766531"/>
              <a:gd name="connsiteY7" fmla="*/ 514368 h 3534958"/>
              <a:gd name="connsiteX8" fmla="*/ 1088205 w 5766531"/>
              <a:gd name="connsiteY8" fmla="*/ 599429 h 3534958"/>
              <a:gd name="connsiteX9" fmla="*/ 1237061 w 5766531"/>
              <a:gd name="connsiteY9" fmla="*/ 684489 h 3534958"/>
              <a:gd name="connsiteX10" fmla="*/ 1439079 w 5766531"/>
              <a:gd name="connsiteY10" fmla="*/ 790815 h 3534958"/>
              <a:gd name="connsiteX11" fmla="*/ 1715526 w 5766531"/>
              <a:gd name="connsiteY11" fmla="*/ 1014099 h 3534958"/>
              <a:gd name="connsiteX12" fmla="*/ 1960075 w 5766531"/>
              <a:gd name="connsiteY12" fmla="*/ 1184220 h 3534958"/>
              <a:gd name="connsiteX13" fmla="*/ 2162093 w 5766531"/>
              <a:gd name="connsiteY13" fmla="*/ 1354340 h 3534958"/>
              <a:gd name="connsiteX14" fmla="*/ 2332214 w 5766531"/>
              <a:gd name="connsiteY14" fmla="*/ 1513829 h 3534958"/>
              <a:gd name="connsiteX15" fmla="*/ 2481070 w 5766531"/>
              <a:gd name="connsiteY15" fmla="*/ 1652052 h 3534958"/>
              <a:gd name="connsiteX16" fmla="*/ 2640558 w 5766531"/>
              <a:gd name="connsiteY16" fmla="*/ 1779643 h 3534958"/>
              <a:gd name="connsiteX17" fmla="*/ 2789414 w 5766531"/>
              <a:gd name="connsiteY17" fmla="*/ 1907234 h 3534958"/>
              <a:gd name="connsiteX18" fmla="*/ 3065861 w 5766531"/>
              <a:gd name="connsiteY18" fmla="*/ 2098620 h 3534958"/>
              <a:gd name="connsiteX19" fmla="*/ 3289144 w 5766531"/>
              <a:gd name="connsiteY19" fmla="*/ 2236843 h 3534958"/>
              <a:gd name="connsiteX20" fmla="*/ 3501796 w 5766531"/>
              <a:gd name="connsiteY20" fmla="*/ 2353801 h 3534958"/>
              <a:gd name="connsiteX21" fmla="*/ 3778242 w 5766531"/>
              <a:gd name="connsiteY21" fmla="*/ 2502657 h 3534958"/>
              <a:gd name="connsiteX22" fmla="*/ 4001526 w 5766531"/>
              <a:gd name="connsiteY22" fmla="*/ 2598350 h 3534958"/>
              <a:gd name="connsiteX23" fmla="*/ 4299238 w 5766531"/>
              <a:gd name="connsiteY23" fmla="*/ 2715308 h 3534958"/>
              <a:gd name="connsiteX24" fmla="*/ 4607582 w 5766531"/>
              <a:gd name="connsiteY24" fmla="*/ 2821634 h 3534958"/>
              <a:gd name="connsiteX25" fmla="*/ 4947824 w 5766531"/>
              <a:gd name="connsiteY25" fmla="*/ 2917327 h 3534958"/>
              <a:gd name="connsiteX26" fmla="*/ 5224270 w 5766531"/>
              <a:gd name="connsiteY26" fmla="*/ 2991754 h 3534958"/>
              <a:gd name="connsiteX27" fmla="*/ 5458186 w 5766531"/>
              <a:gd name="connsiteY27" fmla="*/ 3034285 h 3534958"/>
              <a:gd name="connsiteX28" fmla="*/ 5521982 w 5766531"/>
              <a:gd name="connsiteY28" fmla="*/ 3066182 h 3534958"/>
              <a:gd name="connsiteX29" fmla="*/ 5575144 w 5766531"/>
              <a:gd name="connsiteY29" fmla="*/ 3098080 h 3534958"/>
              <a:gd name="connsiteX30" fmla="*/ 5681470 w 5766531"/>
              <a:gd name="connsiteY30" fmla="*/ 3257568 h 3534958"/>
              <a:gd name="connsiteX31" fmla="*/ 5766531 w 5766531"/>
              <a:gd name="connsiteY31" fmla="*/ 3534015 h 3534958"/>
              <a:gd name="connsiteX32" fmla="*/ 3559 w 5766531"/>
              <a:gd name="connsiteY32" fmla="*/ 3523383 h 3534958"/>
              <a:gd name="connsiteX33" fmla="*/ 14317 w 5766531"/>
              <a:gd name="connsiteY33" fmla="*/ 237922 h 3534958"/>
              <a:gd name="connsiteX0" fmla="*/ 10769 w 5762983"/>
              <a:gd name="connsiteY0" fmla="*/ 3253 h 3300289"/>
              <a:gd name="connsiteX1" fmla="*/ 180890 w 5762983"/>
              <a:gd name="connsiteY1" fmla="*/ 24518 h 3300289"/>
              <a:gd name="connsiteX2" fmla="*/ 297848 w 5762983"/>
              <a:gd name="connsiteY2" fmla="*/ 45783 h 3300289"/>
              <a:gd name="connsiteX3" fmla="*/ 436071 w 5762983"/>
              <a:gd name="connsiteY3" fmla="*/ 77681 h 3300289"/>
              <a:gd name="connsiteX4" fmla="*/ 542396 w 5762983"/>
              <a:gd name="connsiteY4" fmla="*/ 109578 h 3300289"/>
              <a:gd name="connsiteX5" fmla="*/ 669987 w 5762983"/>
              <a:gd name="connsiteY5" fmla="*/ 162741 h 3300289"/>
              <a:gd name="connsiteX6" fmla="*/ 808210 w 5762983"/>
              <a:gd name="connsiteY6" fmla="*/ 205271 h 3300289"/>
              <a:gd name="connsiteX7" fmla="*/ 967699 w 5762983"/>
              <a:gd name="connsiteY7" fmla="*/ 279699 h 3300289"/>
              <a:gd name="connsiteX8" fmla="*/ 1084657 w 5762983"/>
              <a:gd name="connsiteY8" fmla="*/ 364760 h 3300289"/>
              <a:gd name="connsiteX9" fmla="*/ 1233513 w 5762983"/>
              <a:gd name="connsiteY9" fmla="*/ 449820 h 3300289"/>
              <a:gd name="connsiteX10" fmla="*/ 1435531 w 5762983"/>
              <a:gd name="connsiteY10" fmla="*/ 556146 h 3300289"/>
              <a:gd name="connsiteX11" fmla="*/ 1711978 w 5762983"/>
              <a:gd name="connsiteY11" fmla="*/ 779430 h 3300289"/>
              <a:gd name="connsiteX12" fmla="*/ 1956527 w 5762983"/>
              <a:gd name="connsiteY12" fmla="*/ 949551 h 3300289"/>
              <a:gd name="connsiteX13" fmla="*/ 2158545 w 5762983"/>
              <a:gd name="connsiteY13" fmla="*/ 1119671 h 3300289"/>
              <a:gd name="connsiteX14" fmla="*/ 2328666 w 5762983"/>
              <a:gd name="connsiteY14" fmla="*/ 1279160 h 3300289"/>
              <a:gd name="connsiteX15" fmla="*/ 2477522 w 5762983"/>
              <a:gd name="connsiteY15" fmla="*/ 1417383 h 3300289"/>
              <a:gd name="connsiteX16" fmla="*/ 2637010 w 5762983"/>
              <a:gd name="connsiteY16" fmla="*/ 1544974 h 3300289"/>
              <a:gd name="connsiteX17" fmla="*/ 2785866 w 5762983"/>
              <a:gd name="connsiteY17" fmla="*/ 1672565 h 3300289"/>
              <a:gd name="connsiteX18" fmla="*/ 3062313 w 5762983"/>
              <a:gd name="connsiteY18" fmla="*/ 1863951 h 3300289"/>
              <a:gd name="connsiteX19" fmla="*/ 3285596 w 5762983"/>
              <a:gd name="connsiteY19" fmla="*/ 2002174 h 3300289"/>
              <a:gd name="connsiteX20" fmla="*/ 3498248 w 5762983"/>
              <a:gd name="connsiteY20" fmla="*/ 2119132 h 3300289"/>
              <a:gd name="connsiteX21" fmla="*/ 3774694 w 5762983"/>
              <a:gd name="connsiteY21" fmla="*/ 2267988 h 3300289"/>
              <a:gd name="connsiteX22" fmla="*/ 3997978 w 5762983"/>
              <a:gd name="connsiteY22" fmla="*/ 2363681 h 3300289"/>
              <a:gd name="connsiteX23" fmla="*/ 4295690 w 5762983"/>
              <a:gd name="connsiteY23" fmla="*/ 2480639 h 3300289"/>
              <a:gd name="connsiteX24" fmla="*/ 4604034 w 5762983"/>
              <a:gd name="connsiteY24" fmla="*/ 2586965 h 3300289"/>
              <a:gd name="connsiteX25" fmla="*/ 4944276 w 5762983"/>
              <a:gd name="connsiteY25" fmla="*/ 2682658 h 3300289"/>
              <a:gd name="connsiteX26" fmla="*/ 5220722 w 5762983"/>
              <a:gd name="connsiteY26" fmla="*/ 2757085 h 3300289"/>
              <a:gd name="connsiteX27" fmla="*/ 5454638 w 5762983"/>
              <a:gd name="connsiteY27" fmla="*/ 2799616 h 3300289"/>
              <a:gd name="connsiteX28" fmla="*/ 5518434 w 5762983"/>
              <a:gd name="connsiteY28" fmla="*/ 2831513 h 3300289"/>
              <a:gd name="connsiteX29" fmla="*/ 5571596 w 5762983"/>
              <a:gd name="connsiteY29" fmla="*/ 2863411 h 3300289"/>
              <a:gd name="connsiteX30" fmla="*/ 5677922 w 5762983"/>
              <a:gd name="connsiteY30" fmla="*/ 3022899 h 3300289"/>
              <a:gd name="connsiteX31" fmla="*/ 5762983 w 5762983"/>
              <a:gd name="connsiteY31" fmla="*/ 3299346 h 3300289"/>
              <a:gd name="connsiteX32" fmla="*/ 11 w 5762983"/>
              <a:gd name="connsiteY32" fmla="*/ 3288714 h 3300289"/>
              <a:gd name="connsiteX33" fmla="*/ 10769 w 5762983"/>
              <a:gd name="connsiteY33" fmla="*/ 3253 h 330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62983" h="3300289">
                <a:moveTo>
                  <a:pt x="10769" y="3253"/>
                </a:moveTo>
                <a:cubicBezTo>
                  <a:pt x="19776" y="-9152"/>
                  <a:pt x="133044" y="17430"/>
                  <a:pt x="180890" y="24518"/>
                </a:cubicBezTo>
                <a:cubicBezTo>
                  <a:pt x="228737" y="31606"/>
                  <a:pt x="255318" y="36922"/>
                  <a:pt x="297848" y="45783"/>
                </a:cubicBezTo>
                <a:cubicBezTo>
                  <a:pt x="340378" y="54644"/>
                  <a:pt x="395313" y="67049"/>
                  <a:pt x="436071" y="77681"/>
                </a:cubicBezTo>
                <a:cubicBezTo>
                  <a:pt x="476829" y="88313"/>
                  <a:pt x="503410" y="95401"/>
                  <a:pt x="542396" y="109578"/>
                </a:cubicBezTo>
                <a:cubicBezTo>
                  <a:pt x="581382" y="123755"/>
                  <a:pt x="625685" y="146792"/>
                  <a:pt x="669987" y="162741"/>
                </a:cubicBezTo>
                <a:cubicBezTo>
                  <a:pt x="714289" y="178690"/>
                  <a:pt x="758591" y="185778"/>
                  <a:pt x="808210" y="205271"/>
                </a:cubicBezTo>
                <a:cubicBezTo>
                  <a:pt x="857829" y="224764"/>
                  <a:pt x="921625" y="253118"/>
                  <a:pt x="967699" y="279699"/>
                </a:cubicBezTo>
                <a:cubicBezTo>
                  <a:pt x="1013774" y="306281"/>
                  <a:pt x="1040355" y="336406"/>
                  <a:pt x="1084657" y="364760"/>
                </a:cubicBezTo>
                <a:cubicBezTo>
                  <a:pt x="1128959" y="393114"/>
                  <a:pt x="1175034" y="417922"/>
                  <a:pt x="1233513" y="449820"/>
                </a:cubicBezTo>
                <a:cubicBezTo>
                  <a:pt x="1291992" y="481718"/>
                  <a:pt x="1355787" y="501211"/>
                  <a:pt x="1435531" y="556146"/>
                </a:cubicBezTo>
                <a:cubicBezTo>
                  <a:pt x="1515275" y="611081"/>
                  <a:pt x="1625145" y="713862"/>
                  <a:pt x="1711978" y="779430"/>
                </a:cubicBezTo>
                <a:cubicBezTo>
                  <a:pt x="1798811" y="844998"/>
                  <a:pt x="1882099" y="892844"/>
                  <a:pt x="1956527" y="949551"/>
                </a:cubicBezTo>
                <a:cubicBezTo>
                  <a:pt x="2030955" y="1006258"/>
                  <a:pt x="2096522" y="1064736"/>
                  <a:pt x="2158545" y="1119671"/>
                </a:cubicBezTo>
                <a:cubicBezTo>
                  <a:pt x="2220568" y="1174606"/>
                  <a:pt x="2328666" y="1279160"/>
                  <a:pt x="2328666" y="1279160"/>
                </a:cubicBezTo>
                <a:cubicBezTo>
                  <a:pt x="2381829" y="1328779"/>
                  <a:pt x="2426131" y="1373081"/>
                  <a:pt x="2477522" y="1417383"/>
                </a:cubicBezTo>
                <a:cubicBezTo>
                  <a:pt x="2528913" y="1461685"/>
                  <a:pt x="2585619" y="1502444"/>
                  <a:pt x="2637010" y="1544974"/>
                </a:cubicBezTo>
                <a:cubicBezTo>
                  <a:pt x="2688401" y="1587504"/>
                  <a:pt x="2714982" y="1619402"/>
                  <a:pt x="2785866" y="1672565"/>
                </a:cubicBezTo>
                <a:cubicBezTo>
                  <a:pt x="2856750" y="1725728"/>
                  <a:pt x="2979025" y="1809016"/>
                  <a:pt x="3062313" y="1863951"/>
                </a:cubicBezTo>
                <a:cubicBezTo>
                  <a:pt x="3145601" y="1918886"/>
                  <a:pt x="3212940" y="1959644"/>
                  <a:pt x="3285596" y="2002174"/>
                </a:cubicBezTo>
                <a:cubicBezTo>
                  <a:pt x="3358252" y="2044704"/>
                  <a:pt x="3498248" y="2119132"/>
                  <a:pt x="3498248" y="2119132"/>
                </a:cubicBezTo>
                <a:cubicBezTo>
                  <a:pt x="3579764" y="2163434"/>
                  <a:pt x="3691406" y="2227230"/>
                  <a:pt x="3774694" y="2267988"/>
                </a:cubicBezTo>
                <a:cubicBezTo>
                  <a:pt x="3857982" y="2308746"/>
                  <a:pt x="3911145" y="2328239"/>
                  <a:pt x="3997978" y="2363681"/>
                </a:cubicBezTo>
                <a:cubicBezTo>
                  <a:pt x="4084811" y="2399123"/>
                  <a:pt x="4194681" y="2443425"/>
                  <a:pt x="4295690" y="2480639"/>
                </a:cubicBezTo>
                <a:cubicBezTo>
                  <a:pt x="4396699" y="2517853"/>
                  <a:pt x="4495936" y="2553295"/>
                  <a:pt x="4604034" y="2586965"/>
                </a:cubicBezTo>
                <a:cubicBezTo>
                  <a:pt x="4712132" y="2620635"/>
                  <a:pt x="4944276" y="2682658"/>
                  <a:pt x="4944276" y="2682658"/>
                </a:cubicBezTo>
                <a:cubicBezTo>
                  <a:pt x="5047057" y="2711011"/>
                  <a:pt x="5135662" y="2737592"/>
                  <a:pt x="5220722" y="2757085"/>
                </a:cubicBezTo>
                <a:cubicBezTo>
                  <a:pt x="5305782" y="2776578"/>
                  <a:pt x="5405019" y="2787211"/>
                  <a:pt x="5454638" y="2799616"/>
                </a:cubicBezTo>
                <a:cubicBezTo>
                  <a:pt x="5504257" y="2812021"/>
                  <a:pt x="5498941" y="2820881"/>
                  <a:pt x="5518434" y="2831513"/>
                </a:cubicBezTo>
                <a:cubicBezTo>
                  <a:pt x="5537927" y="2842145"/>
                  <a:pt x="5545015" y="2831513"/>
                  <a:pt x="5571596" y="2863411"/>
                </a:cubicBezTo>
                <a:cubicBezTo>
                  <a:pt x="5598177" y="2895309"/>
                  <a:pt x="5646024" y="2950243"/>
                  <a:pt x="5677922" y="3022899"/>
                </a:cubicBezTo>
                <a:cubicBezTo>
                  <a:pt x="5709820" y="3095555"/>
                  <a:pt x="5750578" y="3306435"/>
                  <a:pt x="5762983" y="3299346"/>
                </a:cubicBezTo>
                <a:cubicBezTo>
                  <a:pt x="5743490" y="3302891"/>
                  <a:pt x="-8850" y="3295803"/>
                  <a:pt x="11" y="3288714"/>
                </a:cubicBezTo>
                <a:cubicBezTo>
                  <a:pt x="8872" y="3281625"/>
                  <a:pt x="1762" y="15658"/>
                  <a:pt x="10769" y="3253"/>
                </a:cubicBezTo>
                <a:close/>
              </a:path>
            </a:pathLst>
          </a:cu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600"/>
          </a:p>
        </p:txBody>
      </p:sp>
      <p:sp>
        <p:nvSpPr>
          <p:cNvPr id="19" name="Freeform 18"/>
          <p:cNvSpPr>
            <a:spLocks noChangeAspect="1"/>
          </p:cNvSpPr>
          <p:nvPr/>
        </p:nvSpPr>
        <p:spPr bwMode="auto">
          <a:xfrm>
            <a:off x="629709" y="3116628"/>
            <a:ext cx="2654839" cy="1046426"/>
          </a:xfrm>
          <a:custGeom>
            <a:avLst/>
            <a:gdLst>
              <a:gd name="connsiteX0" fmla="*/ 453673 w 6237785"/>
              <a:gd name="connsiteY0" fmla="*/ 170520 h 2620408"/>
              <a:gd name="connsiteX1" fmla="*/ 687589 w 6237785"/>
              <a:gd name="connsiteY1" fmla="*/ 170520 h 2620408"/>
              <a:gd name="connsiteX2" fmla="*/ 921506 w 6237785"/>
              <a:gd name="connsiteY2" fmla="*/ 202418 h 2620408"/>
              <a:gd name="connsiteX3" fmla="*/ 1208585 w 6237785"/>
              <a:gd name="connsiteY3" fmla="*/ 255581 h 2620408"/>
              <a:gd name="connsiteX4" fmla="*/ 1485031 w 6237785"/>
              <a:gd name="connsiteY4" fmla="*/ 340641 h 2620408"/>
              <a:gd name="connsiteX5" fmla="*/ 1846538 w 6237785"/>
              <a:gd name="connsiteY5" fmla="*/ 489497 h 2620408"/>
              <a:gd name="connsiteX6" fmla="*/ 2229310 w 6237785"/>
              <a:gd name="connsiteY6" fmla="*/ 659618 h 2620408"/>
              <a:gd name="connsiteX7" fmla="*/ 2505757 w 6237785"/>
              <a:gd name="connsiteY7" fmla="*/ 808474 h 2620408"/>
              <a:gd name="connsiteX8" fmla="*/ 2697143 w 6237785"/>
              <a:gd name="connsiteY8" fmla="*/ 925432 h 2620408"/>
              <a:gd name="connsiteX9" fmla="*/ 2941692 w 6237785"/>
              <a:gd name="connsiteY9" fmla="*/ 1116818 h 2620408"/>
              <a:gd name="connsiteX10" fmla="*/ 3228771 w 6237785"/>
              <a:gd name="connsiteY10" fmla="*/ 1308204 h 2620408"/>
              <a:gd name="connsiteX11" fmla="*/ 3473320 w 6237785"/>
              <a:gd name="connsiteY11" fmla="*/ 1467692 h 2620408"/>
              <a:gd name="connsiteX12" fmla="*/ 3717868 w 6237785"/>
              <a:gd name="connsiteY12" fmla="*/ 1605916 h 2620408"/>
              <a:gd name="connsiteX13" fmla="*/ 3941152 w 6237785"/>
              <a:gd name="connsiteY13" fmla="*/ 1690976 h 2620408"/>
              <a:gd name="connsiteX14" fmla="*/ 4079375 w 6237785"/>
              <a:gd name="connsiteY14" fmla="*/ 1776037 h 2620408"/>
              <a:gd name="connsiteX15" fmla="*/ 4323924 w 6237785"/>
              <a:gd name="connsiteY15" fmla="*/ 1903627 h 2620408"/>
              <a:gd name="connsiteX16" fmla="*/ 4642901 w 6237785"/>
              <a:gd name="connsiteY16" fmla="*/ 2041851 h 2620408"/>
              <a:gd name="connsiteX17" fmla="*/ 4940613 w 6237785"/>
              <a:gd name="connsiteY17" fmla="*/ 2148176 h 2620408"/>
              <a:gd name="connsiteX18" fmla="*/ 5163896 w 6237785"/>
              <a:gd name="connsiteY18" fmla="*/ 2233237 h 2620408"/>
              <a:gd name="connsiteX19" fmla="*/ 5397813 w 6237785"/>
              <a:gd name="connsiteY19" fmla="*/ 2286399 h 2620408"/>
              <a:gd name="connsiteX20" fmla="*/ 5642361 w 6237785"/>
              <a:gd name="connsiteY20" fmla="*/ 2350195 h 2620408"/>
              <a:gd name="connsiteX21" fmla="*/ 5876278 w 6237785"/>
              <a:gd name="connsiteY21" fmla="*/ 2392725 h 2620408"/>
              <a:gd name="connsiteX22" fmla="*/ 6237785 w 6237785"/>
              <a:gd name="connsiteY22" fmla="*/ 2435255 h 2620408"/>
              <a:gd name="connsiteX23" fmla="*/ 432408 w 6237785"/>
              <a:gd name="connsiteY23" fmla="*/ 2456520 h 2620408"/>
              <a:gd name="connsiteX24" fmla="*/ 453673 w 6237785"/>
              <a:gd name="connsiteY24" fmla="*/ 170520 h 2620408"/>
              <a:gd name="connsiteX0" fmla="*/ 478509 w 6262621"/>
              <a:gd name="connsiteY0" fmla="*/ 168946 h 2603039"/>
              <a:gd name="connsiteX1" fmla="*/ 712425 w 6262621"/>
              <a:gd name="connsiteY1" fmla="*/ 168946 h 2603039"/>
              <a:gd name="connsiteX2" fmla="*/ 946342 w 6262621"/>
              <a:gd name="connsiteY2" fmla="*/ 200844 h 2603039"/>
              <a:gd name="connsiteX3" fmla="*/ 1233421 w 6262621"/>
              <a:gd name="connsiteY3" fmla="*/ 254007 h 2603039"/>
              <a:gd name="connsiteX4" fmla="*/ 1509867 w 6262621"/>
              <a:gd name="connsiteY4" fmla="*/ 339067 h 2603039"/>
              <a:gd name="connsiteX5" fmla="*/ 1871374 w 6262621"/>
              <a:gd name="connsiteY5" fmla="*/ 487923 h 2603039"/>
              <a:gd name="connsiteX6" fmla="*/ 2254146 w 6262621"/>
              <a:gd name="connsiteY6" fmla="*/ 658044 h 2603039"/>
              <a:gd name="connsiteX7" fmla="*/ 2530593 w 6262621"/>
              <a:gd name="connsiteY7" fmla="*/ 806900 h 2603039"/>
              <a:gd name="connsiteX8" fmla="*/ 2721979 w 6262621"/>
              <a:gd name="connsiteY8" fmla="*/ 923858 h 2603039"/>
              <a:gd name="connsiteX9" fmla="*/ 2966528 w 6262621"/>
              <a:gd name="connsiteY9" fmla="*/ 1115244 h 2603039"/>
              <a:gd name="connsiteX10" fmla="*/ 3253607 w 6262621"/>
              <a:gd name="connsiteY10" fmla="*/ 1306630 h 2603039"/>
              <a:gd name="connsiteX11" fmla="*/ 3498156 w 6262621"/>
              <a:gd name="connsiteY11" fmla="*/ 1466118 h 2603039"/>
              <a:gd name="connsiteX12" fmla="*/ 3742704 w 6262621"/>
              <a:gd name="connsiteY12" fmla="*/ 1604342 h 2603039"/>
              <a:gd name="connsiteX13" fmla="*/ 3965988 w 6262621"/>
              <a:gd name="connsiteY13" fmla="*/ 1689402 h 2603039"/>
              <a:gd name="connsiteX14" fmla="*/ 4104211 w 6262621"/>
              <a:gd name="connsiteY14" fmla="*/ 1774463 h 2603039"/>
              <a:gd name="connsiteX15" fmla="*/ 4348760 w 6262621"/>
              <a:gd name="connsiteY15" fmla="*/ 1902053 h 2603039"/>
              <a:gd name="connsiteX16" fmla="*/ 4667737 w 6262621"/>
              <a:gd name="connsiteY16" fmla="*/ 2040277 h 2603039"/>
              <a:gd name="connsiteX17" fmla="*/ 4965449 w 6262621"/>
              <a:gd name="connsiteY17" fmla="*/ 2146602 h 2603039"/>
              <a:gd name="connsiteX18" fmla="*/ 5188732 w 6262621"/>
              <a:gd name="connsiteY18" fmla="*/ 2231663 h 2603039"/>
              <a:gd name="connsiteX19" fmla="*/ 5422649 w 6262621"/>
              <a:gd name="connsiteY19" fmla="*/ 2284825 h 2603039"/>
              <a:gd name="connsiteX20" fmla="*/ 5667197 w 6262621"/>
              <a:gd name="connsiteY20" fmla="*/ 2348621 h 2603039"/>
              <a:gd name="connsiteX21" fmla="*/ 5901114 w 6262621"/>
              <a:gd name="connsiteY21" fmla="*/ 2391151 h 2603039"/>
              <a:gd name="connsiteX22" fmla="*/ 6262621 w 6262621"/>
              <a:gd name="connsiteY22" fmla="*/ 2433681 h 2603039"/>
              <a:gd name="connsiteX23" fmla="*/ 425347 w 6262621"/>
              <a:gd name="connsiteY23" fmla="*/ 2433681 h 2603039"/>
              <a:gd name="connsiteX24" fmla="*/ 478509 w 6262621"/>
              <a:gd name="connsiteY24" fmla="*/ 168946 h 2603039"/>
              <a:gd name="connsiteX0" fmla="*/ 539936 w 6324048"/>
              <a:gd name="connsiteY0" fmla="*/ 168946 h 2437172"/>
              <a:gd name="connsiteX1" fmla="*/ 773852 w 6324048"/>
              <a:gd name="connsiteY1" fmla="*/ 168946 h 2437172"/>
              <a:gd name="connsiteX2" fmla="*/ 1007769 w 6324048"/>
              <a:gd name="connsiteY2" fmla="*/ 200844 h 2437172"/>
              <a:gd name="connsiteX3" fmla="*/ 1294848 w 6324048"/>
              <a:gd name="connsiteY3" fmla="*/ 254007 h 2437172"/>
              <a:gd name="connsiteX4" fmla="*/ 1571294 w 6324048"/>
              <a:gd name="connsiteY4" fmla="*/ 339067 h 2437172"/>
              <a:gd name="connsiteX5" fmla="*/ 1932801 w 6324048"/>
              <a:gd name="connsiteY5" fmla="*/ 487923 h 2437172"/>
              <a:gd name="connsiteX6" fmla="*/ 2315573 w 6324048"/>
              <a:gd name="connsiteY6" fmla="*/ 658044 h 2437172"/>
              <a:gd name="connsiteX7" fmla="*/ 2592020 w 6324048"/>
              <a:gd name="connsiteY7" fmla="*/ 806900 h 2437172"/>
              <a:gd name="connsiteX8" fmla="*/ 2783406 w 6324048"/>
              <a:gd name="connsiteY8" fmla="*/ 923858 h 2437172"/>
              <a:gd name="connsiteX9" fmla="*/ 3027955 w 6324048"/>
              <a:gd name="connsiteY9" fmla="*/ 1115244 h 2437172"/>
              <a:gd name="connsiteX10" fmla="*/ 3315034 w 6324048"/>
              <a:gd name="connsiteY10" fmla="*/ 1306630 h 2437172"/>
              <a:gd name="connsiteX11" fmla="*/ 3559583 w 6324048"/>
              <a:gd name="connsiteY11" fmla="*/ 1466118 h 2437172"/>
              <a:gd name="connsiteX12" fmla="*/ 3804131 w 6324048"/>
              <a:gd name="connsiteY12" fmla="*/ 1604342 h 2437172"/>
              <a:gd name="connsiteX13" fmla="*/ 4027415 w 6324048"/>
              <a:gd name="connsiteY13" fmla="*/ 1689402 h 2437172"/>
              <a:gd name="connsiteX14" fmla="*/ 4165638 w 6324048"/>
              <a:gd name="connsiteY14" fmla="*/ 1774463 h 2437172"/>
              <a:gd name="connsiteX15" fmla="*/ 4410187 w 6324048"/>
              <a:gd name="connsiteY15" fmla="*/ 1902053 h 2437172"/>
              <a:gd name="connsiteX16" fmla="*/ 4729164 w 6324048"/>
              <a:gd name="connsiteY16" fmla="*/ 2040277 h 2437172"/>
              <a:gd name="connsiteX17" fmla="*/ 5026876 w 6324048"/>
              <a:gd name="connsiteY17" fmla="*/ 2146602 h 2437172"/>
              <a:gd name="connsiteX18" fmla="*/ 5250159 w 6324048"/>
              <a:gd name="connsiteY18" fmla="*/ 2231663 h 2437172"/>
              <a:gd name="connsiteX19" fmla="*/ 5484076 w 6324048"/>
              <a:gd name="connsiteY19" fmla="*/ 2284825 h 2437172"/>
              <a:gd name="connsiteX20" fmla="*/ 5728624 w 6324048"/>
              <a:gd name="connsiteY20" fmla="*/ 2348621 h 2437172"/>
              <a:gd name="connsiteX21" fmla="*/ 5962541 w 6324048"/>
              <a:gd name="connsiteY21" fmla="*/ 2391151 h 2437172"/>
              <a:gd name="connsiteX22" fmla="*/ 6324048 w 6324048"/>
              <a:gd name="connsiteY22" fmla="*/ 2433681 h 2437172"/>
              <a:gd name="connsiteX23" fmla="*/ 486774 w 6324048"/>
              <a:gd name="connsiteY23" fmla="*/ 2433681 h 2437172"/>
              <a:gd name="connsiteX24" fmla="*/ 539936 w 6324048"/>
              <a:gd name="connsiteY24" fmla="*/ 168946 h 2437172"/>
              <a:gd name="connsiteX0" fmla="*/ 53480 w 5837592"/>
              <a:gd name="connsiteY0" fmla="*/ 168946 h 2435212"/>
              <a:gd name="connsiteX1" fmla="*/ 287396 w 5837592"/>
              <a:gd name="connsiteY1" fmla="*/ 168946 h 2435212"/>
              <a:gd name="connsiteX2" fmla="*/ 521313 w 5837592"/>
              <a:gd name="connsiteY2" fmla="*/ 200844 h 2435212"/>
              <a:gd name="connsiteX3" fmla="*/ 808392 w 5837592"/>
              <a:gd name="connsiteY3" fmla="*/ 254007 h 2435212"/>
              <a:gd name="connsiteX4" fmla="*/ 1084838 w 5837592"/>
              <a:gd name="connsiteY4" fmla="*/ 339067 h 2435212"/>
              <a:gd name="connsiteX5" fmla="*/ 1446345 w 5837592"/>
              <a:gd name="connsiteY5" fmla="*/ 487923 h 2435212"/>
              <a:gd name="connsiteX6" fmla="*/ 1829117 w 5837592"/>
              <a:gd name="connsiteY6" fmla="*/ 658044 h 2435212"/>
              <a:gd name="connsiteX7" fmla="*/ 2105564 w 5837592"/>
              <a:gd name="connsiteY7" fmla="*/ 806900 h 2435212"/>
              <a:gd name="connsiteX8" fmla="*/ 2296950 w 5837592"/>
              <a:gd name="connsiteY8" fmla="*/ 923858 h 2435212"/>
              <a:gd name="connsiteX9" fmla="*/ 2541499 w 5837592"/>
              <a:gd name="connsiteY9" fmla="*/ 1115244 h 2435212"/>
              <a:gd name="connsiteX10" fmla="*/ 2828578 w 5837592"/>
              <a:gd name="connsiteY10" fmla="*/ 1306630 h 2435212"/>
              <a:gd name="connsiteX11" fmla="*/ 3073127 w 5837592"/>
              <a:gd name="connsiteY11" fmla="*/ 1466118 h 2435212"/>
              <a:gd name="connsiteX12" fmla="*/ 3317675 w 5837592"/>
              <a:gd name="connsiteY12" fmla="*/ 1604342 h 2435212"/>
              <a:gd name="connsiteX13" fmla="*/ 3540959 w 5837592"/>
              <a:gd name="connsiteY13" fmla="*/ 1689402 h 2435212"/>
              <a:gd name="connsiteX14" fmla="*/ 3679182 w 5837592"/>
              <a:gd name="connsiteY14" fmla="*/ 1774463 h 2435212"/>
              <a:gd name="connsiteX15" fmla="*/ 3923731 w 5837592"/>
              <a:gd name="connsiteY15" fmla="*/ 1902053 h 2435212"/>
              <a:gd name="connsiteX16" fmla="*/ 4242708 w 5837592"/>
              <a:gd name="connsiteY16" fmla="*/ 2040277 h 2435212"/>
              <a:gd name="connsiteX17" fmla="*/ 4540420 w 5837592"/>
              <a:gd name="connsiteY17" fmla="*/ 2146602 h 2435212"/>
              <a:gd name="connsiteX18" fmla="*/ 4763703 w 5837592"/>
              <a:gd name="connsiteY18" fmla="*/ 2231663 h 2435212"/>
              <a:gd name="connsiteX19" fmla="*/ 4997620 w 5837592"/>
              <a:gd name="connsiteY19" fmla="*/ 2284825 h 2435212"/>
              <a:gd name="connsiteX20" fmla="*/ 5242168 w 5837592"/>
              <a:gd name="connsiteY20" fmla="*/ 2348621 h 2435212"/>
              <a:gd name="connsiteX21" fmla="*/ 5476085 w 5837592"/>
              <a:gd name="connsiteY21" fmla="*/ 2391151 h 2435212"/>
              <a:gd name="connsiteX22" fmla="*/ 5837592 w 5837592"/>
              <a:gd name="connsiteY22" fmla="*/ 2433681 h 2435212"/>
              <a:gd name="connsiteX23" fmla="*/ 318 w 5837592"/>
              <a:gd name="connsiteY23" fmla="*/ 2433681 h 2435212"/>
              <a:gd name="connsiteX24" fmla="*/ 53480 w 5837592"/>
              <a:gd name="connsiteY24" fmla="*/ 168946 h 2435212"/>
              <a:gd name="connsiteX0" fmla="*/ 54062 w 5838174"/>
              <a:gd name="connsiteY0" fmla="*/ 168946 h 2435557"/>
              <a:gd name="connsiteX1" fmla="*/ 287978 w 5838174"/>
              <a:gd name="connsiteY1" fmla="*/ 168946 h 2435557"/>
              <a:gd name="connsiteX2" fmla="*/ 521895 w 5838174"/>
              <a:gd name="connsiteY2" fmla="*/ 200844 h 2435557"/>
              <a:gd name="connsiteX3" fmla="*/ 808974 w 5838174"/>
              <a:gd name="connsiteY3" fmla="*/ 254007 h 2435557"/>
              <a:gd name="connsiteX4" fmla="*/ 1085420 w 5838174"/>
              <a:gd name="connsiteY4" fmla="*/ 339067 h 2435557"/>
              <a:gd name="connsiteX5" fmla="*/ 1446927 w 5838174"/>
              <a:gd name="connsiteY5" fmla="*/ 487923 h 2435557"/>
              <a:gd name="connsiteX6" fmla="*/ 1829699 w 5838174"/>
              <a:gd name="connsiteY6" fmla="*/ 658044 h 2435557"/>
              <a:gd name="connsiteX7" fmla="*/ 2106146 w 5838174"/>
              <a:gd name="connsiteY7" fmla="*/ 806900 h 2435557"/>
              <a:gd name="connsiteX8" fmla="*/ 2297532 w 5838174"/>
              <a:gd name="connsiteY8" fmla="*/ 923858 h 2435557"/>
              <a:gd name="connsiteX9" fmla="*/ 2542081 w 5838174"/>
              <a:gd name="connsiteY9" fmla="*/ 1115244 h 2435557"/>
              <a:gd name="connsiteX10" fmla="*/ 2829160 w 5838174"/>
              <a:gd name="connsiteY10" fmla="*/ 1306630 h 2435557"/>
              <a:gd name="connsiteX11" fmla="*/ 3073709 w 5838174"/>
              <a:gd name="connsiteY11" fmla="*/ 1466118 h 2435557"/>
              <a:gd name="connsiteX12" fmla="*/ 3318257 w 5838174"/>
              <a:gd name="connsiteY12" fmla="*/ 1604342 h 2435557"/>
              <a:gd name="connsiteX13" fmla="*/ 3541541 w 5838174"/>
              <a:gd name="connsiteY13" fmla="*/ 1689402 h 2435557"/>
              <a:gd name="connsiteX14" fmla="*/ 3679764 w 5838174"/>
              <a:gd name="connsiteY14" fmla="*/ 1774463 h 2435557"/>
              <a:gd name="connsiteX15" fmla="*/ 3924313 w 5838174"/>
              <a:gd name="connsiteY15" fmla="*/ 1902053 h 2435557"/>
              <a:gd name="connsiteX16" fmla="*/ 4243290 w 5838174"/>
              <a:gd name="connsiteY16" fmla="*/ 2040277 h 2435557"/>
              <a:gd name="connsiteX17" fmla="*/ 4541002 w 5838174"/>
              <a:gd name="connsiteY17" fmla="*/ 2146602 h 2435557"/>
              <a:gd name="connsiteX18" fmla="*/ 4764285 w 5838174"/>
              <a:gd name="connsiteY18" fmla="*/ 2231663 h 2435557"/>
              <a:gd name="connsiteX19" fmla="*/ 4998202 w 5838174"/>
              <a:gd name="connsiteY19" fmla="*/ 2284825 h 2435557"/>
              <a:gd name="connsiteX20" fmla="*/ 5242750 w 5838174"/>
              <a:gd name="connsiteY20" fmla="*/ 2348621 h 2435557"/>
              <a:gd name="connsiteX21" fmla="*/ 5476667 w 5838174"/>
              <a:gd name="connsiteY21" fmla="*/ 2391151 h 2435557"/>
              <a:gd name="connsiteX22" fmla="*/ 5838174 w 5838174"/>
              <a:gd name="connsiteY22" fmla="*/ 2433681 h 2435557"/>
              <a:gd name="connsiteX23" fmla="*/ 900 w 5838174"/>
              <a:gd name="connsiteY23" fmla="*/ 2433681 h 2435557"/>
              <a:gd name="connsiteX24" fmla="*/ 54062 w 5838174"/>
              <a:gd name="connsiteY24" fmla="*/ 168946 h 2435557"/>
              <a:gd name="connsiteX0" fmla="*/ 478509 w 6262621"/>
              <a:gd name="connsiteY0" fmla="*/ 168946 h 2607484"/>
              <a:gd name="connsiteX1" fmla="*/ 712425 w 6262621"/>
              <a:gd name="connsiteY1" fmla="*/ 168946 h 2607484"/>
              <a:gd name="connsiteX2" fmla="*/ 946342 w 6262621"/>
              <a:gd name="connsiteY2" fmla="*/ 200844 h 2607484"/>
              <a:gd name="connsiteX3" fmla="*/ 1233421 w 6262621"/>
              <a:gd name="connsiteY3" fmla="*/ 254007 h 2607484"/>
              <a:gd name="connsiteX4" fmla="*/ 1509867 w 6262621"/>
              <a:gd name="connsiteY4" fmla="*/ 339067 h 2607484"/>
              <a:gd name="connsiteX5" fmla="*/ 1871374 w 6262621"/>
              <a:gd name="connsiteY5" fmla="*/ 487923 h 2607484"/>
              <a:gd name="connsiteX6" fmla="*/ 2254146 w 6262621"/>
              <a:gd name="connsiteY6" fmla="*/ 658044 h 2607484"/>
              <a:gd name="connsiteX7" fmla="*/ 2530593 w 6262621"/>
              <a:gd name="connsiteY7" fmla="*/ 806900 h 2607484"/>
              <a:gd name="connsiteX8" fmla="*/ 2721979 w 6262621"/>
              <a:gd name="connsiteY8" fmla="*/ 923858 h 2607484"/>
              <a:gd name="connsiteX9" fmla="*/ 2966528 w 6262621"/>
              <a:gd name="connsiteY9" fmla="*/ 1115244 h 2607484"/>
              <a:gd name="connsiteX10" fmla="*/ 3253607 w 6262621"/>
              <a:gd name="connsiteY10" fmla="*/ 1306630 h 2607484"/>
              <a:gd name="connsiteX11" fmla="*/ 3498156 w 6262621"/>
              <a:gd name="connsiteY11" fmla="*/ 1466118 h 2607484"/>
              <a:gd name="connsiteX12" fmla="*/ 3742704 w 6262621"/>
              <a:gd name="connsiteY12" fmla="*/ 1604342 h 2607484"/>
              <a:gd name="connsiteX13" fmla="*/ 3965988 w 6262621"/>
              <a:gd name="connsiteY13" fmla="*/ 1689402 h 2607484"/>
              <a:gd name="connsiteX14" fmla="*/ 4104211 w 6262621"/>
              <a:gd name="connsiteY14" fmla="*/ 1774463 h 2607484"/>
              <a:gd name="connsiteX15" fmla="*/ 4348760 w 6262621"/>
              <a:gd name="connsiteY15" fmla="*/ 1902053 h 2607484"/>
              <a:gd name="connsiteX16" fmla="*/ 4667737 w 6262621"/>
              <a:gd name="connsiteY16" fmla="*/ 2040277 h 2607484"/>
              <a:gd name="connsiteX17" fmla="*/ 4965449 w 6262621"/>
              <a:gd name="connsiteY17" fmla="*/ 2146602 h 2607484"/>
              <a:gd name="connsiteX18" fmla="*/ 5188732 w 6262621"/>
              <a:gd name="connsiteY18" fmla="*/ 2231663 h 2607484"/>
              <a:gd name="connsiteX19" fmla="*/ 5422649 w 6262621"/>
              <a:gd name="connsiteY19" fmla="*/ 2284825 h 2607484"/>
              <a:gd name="connsiteX20" fmla="*/ 5667197 w 6262621"/>
              <a:gd name="connsiteY20" fmla="*/ 2348621 h 2607484"/>
              <a:gd name="connsiteX21" fmla="*/ 5901114 w 6262621"/>
              <a:gd name="connsiteY21" fmla="*/ 2391151 h 2607484"/>
              <a:gd name="connsiteX22" fmla="*/ 6262621 w 6262621"/>
              <a:gd name="connsiteY22" fmla="*/ 2444314 h 2607484"/>
              <a:gd name="connsiteX23" fmla="*/ 425347 w 6262621"/>
              <a:gd name="connsiteY23" fmla="*/ 2433681 h 2607484"/>
              <a:gd name="connsiteX24" fmla="*/ 478509 w 6262621"/>
              <a:gd name="connsiteY24" fmla="*/ 168946 h 2607484"/>
              <a:gd name="connsiteX0" fmla="*/ 55009 w 5839121"/>
              <a:gd name="connsiteY0" fmla="*/ 168946 h 2444314"/>
              <a:gd name="connsiteX1" fmla="*/ 288925 w 5839121"/>
              <a:gd name="connsiteY1" fmla="*/ 168946 h 2444314"/>
              <a:gd name="connsiteX2" fmla="*/ 522842 w 5839121"/>
              <a:gd name="connsiteY2" fmla="*/ 200844 h 2444314"/>
              <a:gd name="connsiteX3" fmla="*/ 809921 w 5839121"/>
              <a:gd name="connsiteY3" fmla="*/ 254007 h 2444314"/>
              <a:gd name="connsiteX4" fmla="*/ 1086367 w 5839121"/>
              <a:gd name="connsiteY4" fmla="*/ 339067 h 2444314"/>
              <a:gd name="connsiteX5" fmla="*/ 1447874 w 5839121"/>
              <a:gd name="connsiteY5" fmla="*/ 487923 h 2444314"/>
              <a:gd name="connsiteX6" fmla="*/ 1830646 w 5839121"/>
              <a:gd name="connsiteY6" fmla="*/ 658044 h 2444314"/>
              <a:gd name="connsiteX7" fmla="*/ 2107093 w 5839121"/>
              <a:gd name="connsiteY7" fmla="*/ 806900 h 2444314"/>
              <a:gd name="connsiteX8" fmla="*/ 2298479 w 5839121"/>
              <a:gd name="connsiteY8" fmla="*/ 923858 h 2444314"/>
              <a:gd name="connsiteX9" fmla="*/ 2543028 w 5839121"/>
              <a:gd name="connsiteY9" fmla="*/ 1115244 h 2444314"/>
              <a:gd name="connsiteX10" fmla="*/ 2830107 w 5839121"/>
              <a:gd name="connsiteY10" fmla="*/ 1306630 h 2444314"/>
              <a:gd name="connsiteX11" fmla="*/ 3074656 w 5839121"/>
              <a:gd name="connsiteY11" fmla="*/ 1466118 h 2444314"/>
              <a:gd name="connsiteX12" fmla="*/ 3319204 w 5839121"/>
              <a:gd name="connsiteY12" fmla="*/ 1604342 h 2444314"/>
              <a:gd name="connsiteX13" fmla="*/ 3542488 w 5839121"/>
              <a:gd name="connsiteY13" fmla="*/ 1689402 h 2444314"/>
              <a:gd name="connsiteX14" fmla="*/ 3680711 w 5839121"/>
              <a:gd name="connsiteY14" fmla="*/ 1774463 h 2444314"/>
              <a:gd name="connsiteX15" fmla="*/ 3925260 w 5839121"/>
              <a:gd name="connsiteY15" fmla="*/ 1902053 h 2444314"/>
              <a:gd name="connsiteX16" fmla="*/ 4244237 w 5839121"/>
              <a:gd name="connsiteY16" fmla="*/ 2040277 h 2444314"/>
              <a:gd name="connsiteX17" fmla="*/ 4541949 w 5839121"/>
              <a:gd name="connsiteY17" fmla="*/ 2146602 h 2444314"/>
              <a:gd name="connsiteX18" fmla="*/ 4765232 w 5839121"/>
              <a:gd name="connsiteY18" fmla="*/ 2231663 h 2444314"/>
              <a:gd name="connsiteX19" fmla="*/ 4999149 w 5839121"/>
              <a:gd name="connsiteY19" fmla="*/ 2284825 h 2444314"/>
              <a:gd name="connsiteX20" fmla="*/ 5243697 w 5839121"/>
              <a:gd name="connsiteY20" fmla="*/ 2348621 h 2444314"/>
              <a:gd name="connsiteX21" fmla="*/ 5477614 w 5839121"/>
              <a:gd name="connsiteY21" fmla="*/ 2391151 h 2444314"/>
              <a:gd name="connsiteX22" fmla="*/ 5839121 w 5839121"/>
              <a:gd name="connsiteY22" fmla="*/ 2444314 h 2444314"/>
              <a:gd name="connsiteX23" fmla="*/ 1847 w 5839121"/>
              <a:gd name="connsiteY23" fmla="*/ 2433681 h 2444314"/>
              <a:gd name="connsiteX24" fmla="*/ 55009 w 5839121"/>
              <a:gd name="connsiteY24" fmla="*/ 168946 h 2444314"/>
              <a:gd name="connsiteX0" fmla="*/ 65122 w 5849234"/>
              <a:gd name="connsiteY0" fmla="*/ 171308 h 2467945"/>
              <a:gd name="connsiteX1" fmla="*/ 299038 w 5849234"/>
              <a:gd name="connsiteY1" fmla="*/ 171308 h 2467945"/>
              <a:gd name="connsiteX2" fmla="*/ 532955 w 5849234"/>
              <a:gd name="connsiteY2" fmla="*/ 203206 h 2467945"/>
              <a:gd name="connsiteX3" fmla="*/ 820034 w 5849234"/>
              <a:gd name="connsiteY3" fmla="*/ 256369 h 2467945"/>
              <a:gd name="connsiteX4" fmla="*/ 1096480 w 5849234"/>
              <a:gd name="connsiteY4" fmla="*/ 341429 h 2467945"/>
              <a:gd name="connsiteX5" fmla="*/ 1457987 w 5849234"/>
              <a:gd name="connsiteY5" fmla="*/ 490285 h 2467945"/>
              <a:gd name="connsiteX6" fmla="*/ 1840759 w 5849234"/>
              <a:gd name="connsiteY6" fmla="*/ 660406 h 2467945"/>
              <a:gd name="connsiteX7" fmla="*/ 2117206 w 5849234"/>
              <a:gd name="connsiteY7" fmla="*/ 809262 h 2467945"/>
              <a:gd name="connsiteX8" fmla="*/ 2308592 w 5849234"/>
              <a:gd name="connsiteY8" fmla="*/ 926220 h 2467945"/>
              <a:gd name="connsiteX9" fmla="*/ 2553141 w 5849234"/>
              <a:gd name="connsiteY9" fmla="*/ 1117606 h 2467945"/>
              <a:gd name="connsiteX10" fmla="*/ 2840220 w 5849234"/>
              <a:gd name="connsiteY10" fmla="*/ 1308992 h 2467945"/>
              <a:gd name="connsiteX11" fmla="*/ 3084769 w 5849234"/>
              <a:gd name="connsiteY11" fmla="*/ 1468480 h 2467945"/>
              <a:gd name="connsiteX12" fmla="*/ 3329317 w 5849234"/>
              <a:gd name="connsiteY12" fmla="*/ 1606704 h 2467945"/>
              <a:gd name="connsiteX13" fmla="*/ 3552601 w 5849234"/>
              <a:gd name="connsiteY13" fmla="*/ 1691764 h 2467945"/>
              <a:gd name="connsiteX14" fmla="*/ 3690824 w 5849234"/>
              <a:gd name="connsiteY14" fmla="*/ 1776825 h 2467945"/>
              <a:gd name="connsiteX15" fmla="*/ 3935373 w 5849234"/>
              <a:gd name="connsiteY15" fmla="*/ 1904415 h 2467945"/>
              <a:gd name="connsiteX16" fmla="*/ 4254350 w 5849234"/>
              <a:gd name="connsiteY16" fmla="*/ 2042639 h 2467945"/>
              <a:gd name="connsiteX17" fmla="*/ 4552062 w 5849234"/>
              <a:gd name="connsiteY17" fmla="*/ 2148964 h 2467945"/>
              <a:gd name="connsiteX18" fmla="*/ 4775345 w 5849234"/>
              <a:gd name="connsiteY18" fmla="*/ 2234025 h 2467945"/>
              <a:gd name="connsiteX19" fmla="*/ 5009262 w 5849234"/>
              <a:gd name="connsiteY19" fmla="*/ 2287187 h 2467945"/>
              <a:gd name="connsiteX20" fmla="*/ 5253810 w 5849234"/>
              <a:gd name="connsiteY20" fmla="*/ 2350983 h 2467945"/>
              <a:gd name="connsiteX21" fmla="*/ 5487727 w 5849234"/>
              <a:gd name="connsiteY21" fmla="*/ 2393513 h 2467945"/>
              <a:gd name="connsiteX22" fmla="*/ 5849234 w 5849234"/>
              <a:gd name="connsiteY22" fmla="*/ 2446676 h 2467945"/>
              <a:gd name="connsiteX23" fmla="*/ 1328 w 5849234"/>
              <a:gd name="connsiteY23" fmla="*/ 2467941 h 2467945"/>
              <a:gd name="connsiteX24" fmla="*/ 65122 w 5849234"/>
              <a:gd name="connsiteY24" fmla="*/ 171308 h 2467945"/>
              <a:gd name="connsiteX0" fmla="*/ 65122 w 5849234"/>
              <a:gd name="connsiteY0" fmla="*/ 210461 h 2507098"/>
              <a:gd name="connsiteX1" fmla="*/ 171449 w 5849234"/>
              <a:gd name="connsiteY1" fmla="*/ 104136 h 2507098"/>
              <a:gd name="connsiteX2" fmla="*/ 299038 w 5849234"/>
              <a:gd name="connsiteY2" fmla="*/ 210461 h 2507098"/>
              <a:gd name="connsiteX3" fmla="*/ 532955 w 5849234"/>
              <a:gd name="connsiteY3" fmla="*/ 242359 h 2507098"/>
              <a:gd name="connsiteX4" fmla="*/ 820034 w 5849234"/>
              <a:gd name="connsiteY4" fmla="*/ 295522 h 2507098"/>
              <a:gd name="connsiteX5" fmla="*/ 1096480 w 5849234"/>
              <a:gd name="connsiteY5" fmla="*/ 380582 h 2507098"/>
              <a:gd name="connsiteX6" fmla="*/ 1457987 w 5849234"/>
              <a:gd name="connsiteY6" fmla="*/ 529438 h 2507098"/>
              <a:gd name="connsiteX7" fmla="*/ 1840759 w 5849234"/>
              <a:gd name="connsiteY7" fmla="*/ 699559 h 2507098"/>
              <a:gd name="connsiteX8" fmla="*/ 2117206 w 5849234"/>
              <a:gd name="connsiteY8" fmla="*/ 848415 h 2507098"/>
              <a:gd name="connsiteX9" fmla="*/ 2308592 w 5849234"/>
              <a:gd name="connsiteY9" fmla="*/ 965373 h 2507098"/>
              <a:gd name="connsiteX10" fmla="*/ 2553141 w 5849234"/>
              <a:gd name="connsiteY10" fmla="*/ 1156759 h 2507098"/>
              <a:gd name="connsiteX11" fmla="*/ 2840220 w 5849234"/>
              <a:gd name="connsiteY11" fmla="*/ 1348145 h 2507098"/>
              <a:gd name="connsiteX12" fmla="*/ 3084769 w 5849234"/>
              <a:gd name="connsiteY12" fmla="*/ 1507633 h 2507098"/>
              <a:gd name="connsiteX13" fmla="*/ 3329317 w 5849234"/>
              <a:gd name="connsiteY13" fmla="*/ 1645857 h 2507098"/>
              <a:gd name="connsiteX14" fmla="*/ 3552601 w 5849234"/>
              <a:gd name="connsiteY14" fmla="*/ 1730917 h 2507098"/>
              <a:gd name="connsiteX15" fmla="*/ 3690824 w 5849234"/>
              <a:gd name="connsiteY15" fmla="*/ 1815978 h 2507098"/>
              <a:gd name="connsiteX16" fmla="*/ 3935373 w 5849234"/>
              <a:gd name="connsiteY16" fmla="*/ 1943568 h 2507098"/>
              <a:gd name="connsiteX17" fmla="*/ 4254350 w 5849234"/>
              <a:gd name="connsiteY17" fmla="*/ 2081792 h 2507098"/>
              <a:gd name="connsiteX18" fmla="*/ 4552062 w 5849234"/>
              <a:gd name="connsiteY18" fmla="*/ 2188117 h 2507098"/>
              <a:gd name="connsiteX19" fmla="*/ 4775345 w 5849234"/>
              <a:gd name="connsiteY19" fmla="*/ 2273178 h 2507098"/>
              <a:gd name="connsiteX20" fmla="*/ 5009262 w 5849234"/>
              <a:gd name="connsiteY20" fmla="*/ 2326340 h 2507098"/>
              <a:gd name="connsiteX21" fmla="*/ 5253810 w 5849234"/>
              <a:gd name="connsiteY21" fmla="*/ 2390136 h 2507098"/>
              <a:gd name="connsiteX22" fmla="*/ 5487727 w 5849234"/>
              <a:gd name="connsiteY22" fmla="*/ 2432666 h 2507098"/>
              <a:gd name="connsiteX23" fmla="*/ 5849234 w 5849234"/>
              <a:gd name="connsiteY23" fmla="*/ 2485829 h 2507098"/>
              <a:gd name="connsiteX24" fmla="*/ 1328 w 5849234"/>
              <a:gd name="connsiteY24" fmla="*/ 2507094 h 2507098"/>
              <a:gd name="connsiteX25" fmla="*/ 65122 w 5849234"/>
              <a:gd name="connsiteY25" fmla="*/ 210461 h 2507098"/>
              <a:gd name="connsiteX0" fmla="*/ 64579 w 5848691"/>
              <a:gd name="connsiteY0" fmla="*/ 170121 h 2466758"/>
              <a:gd name="connsiteX1" fmla="*/ 170906 w 5848691"/>
              <a:gd name="connsiteY1" fmla="*/ 170122 h 2466758"/>
              <a:gd name="connsiteX2" fmla="*/ 298495 w 5848691"/>
              <a:gd name="connsiteY2" fmla="*/ 170121 h 2466758"/>
              <a:gd name="connsiteX3" fmla="*/ 532412 w 5848691"/>
              <a:gd name="connsiteY3" fmla="*/ 202019 h 2466758"/>
              <a:gd name="connsiteX4" fmla="*/ 819491 w 5848691"/>
              <a:gd name="connsiteY4" fmla="*/ 255182 h 2466758"/>
              <a:gd name="connsiteX5" fmla="*/ 1095937 w 5848691"/>
              <a:gd name="connsiteY5" fmla="*/ 340242 h 2466758"/>
              <a:gd name="connsiteX6" fmla="*/ 1457444 w 5848691"/>
              <a:gd name="connsiteY6" fmla="*/ 489098 h 2466758"/>
              <a:gd name="connsiteX7" fmla="*/ 1840216 w 5848691"/>
              <a:gd name="connsiteY7" fmla="*/ 659219 h 2466758"/>
              <a:gd name="connsiteX8" fmla="*/ 2116663 w 5848691"/>
              <a:gd name="connsiteY8" fmla="*/ 808075 h 2466758"/>
              <a:gd name="connsiteX9" fmla="*/ 2308049 w 5848691"/>
              <a:gd name="connsiteY9" fmla="*/ 925033 h 2466758"/>
              <a:gd name="connsiteX10" fmla="*/ 2552598 w 5848691"/>
              <a:gd name="connsiteY10" fmla="*/ 1116419 h 2466758"/>
              <a:gd name="connsiteX11" fmla="*/ 2839677 w 5848691"/>
              <a:gd name="connsiteY11" fmla="*/ 1307805 h 2466758"/>
              <a:gd name="connsiteX12" fmla="*/ 3084226 w 5848691"/>
              <a:gd name="connsiteY12" fmla="*/ 1467293 h 2466758"/>
              <a:gd name="connsiteX13" fmla="*/ 3328774 w 5848691"/>
              <a:gd name="connsiteY13" fmla="*/ 1605517 h 2466758"/>
              <a:gd name="connsiteX14" fmla="*/ 3552058 w 5848691"/>
              <a:gd name="connsiteY14" fmla="*/ 1690577 h 2466758"/>
              <a:gd name="connsiteX15" fmla="*/ 3690281 w 5848691"/>
              <a:gd name="connsiteY15" fmla="*/ 1775638 h 2466758"/>
              <a:gd name="connsiteX16" fmla="*/ 3934830 w 5848691"/>
              <a:gd name="connsiteY16" fmla="*/ 1903228 h 2466758"/>
              <a:gd name="connsiteX17" fmla="*/ 4253807 w 5848691"/>
              <a:gd name="connsiteY17" fmla="*/ 2041452 h 2466758"/>
              <a:gd name="connsiteX18" fmla="*/ 4551519 w 5848691"/>
              <a:gd name="connsiteY18" fmla="*/ 2147777 h 2466758"/>
              <a:gd name="connsiteX19" fmla="*/ 4774802 w 5848691"/>
              <a:gd name="connsiteY19" fmla="*/ 2232838 h 2466758"/>
              <a:gd name="connsiteX20" fmla="*/ 5008719 w 5848691"/>
              <a:gd name="connsiteY20" fmla="*/ 2286000 h 2466758"/>
              <a:gd name="connsiteX21" fmla="*/ 5253267 w 5848691"/>
              <a:gd name="connsiteY21" fmla="*/ 2349796 h 2466758"/>
              <a:gd name="connsiteX22" fmla="*/ 5487184 w 5848691"/>
              <a:gd name="connsiteY22" fmla="*/ 2392326 h 2466758"/>
              <a:gd name="connsiteX23" fmla="*/ 5848691 w 5848691"/>
              <a:gd name="connsiteY23" fmla="*/ 2445489 h 2466758"/>
              <a:gd name="connsiteX24" fmla="*/ 785 w 5848691"/>
              <a:gd name="connsiteY24" fmla="*/ 2466754 h 2466758"/>
              <a:gd name="connsiteX25" fmla="*/ 64579 w 5848691"/>
              <a:gd name="connsiteY25" fmla="*/ 170121 h 2466758"/>
              <a:gd name="connsiteX0" fmla="*/ 64343 w 5848455"/>
              <a:gd name="connsiteY0" fmla="*/ 2363 h 2299000"/>
              <a:gd name="connsiteX1" fmla="*/ 170670 w 5848455"/>
              <a:gd name="connsiteY1" fmla="*/ 2364 h 2299000"/>
              <a:gd name="connsiteX2" fmla="*/ 298259 w 5848455"/>
              <a:gd name="connsiteY2" fmla="*/ 2363 h 2299000"/>
              <a:gd name="connsiteX3" fmla="*/ 532176 w 5848455"/>
              <a:gd name="connsiteY3" fmla="*/ 34261 h 2299000"/>
              <a:gd name="connsiteX4" fmla="*/ 819255 w 5848455"/>
              <a:gd name="connsiteY4" fmla="*/ 87424 h 2299000"/>
              <a:gd name="connsiteX5" fmla="*/ 1095701 w 5848455"/>
              <a:gd name="connsiteY5" fmla="*/ 172484 h 2299000"/>
              <a:gd name="connsiteX6" fmla="*/ 1457208 w 5848455"/>
              <a:gd name="connsiteY6" fmla="*/ 321340 h 2299000"/>
              <a:gd name="connsiteX7" fmla="*/ 1839980 w 5848455"/>
              <a:gd name="connsiteY7" fmla="*/ 491461 h 2299000"/>
              <a:gd name="connsiteX8" fmla="*/ 2116427 w 5848455"/>
              <a:gd name="connsiteY8" fmla="*/ 640317 h 2299000"/>
              <a:gd name="connsiteX9" fmla="*/ 2307813 w 5848455"/>
              <a:gd name="connsiteY9" fmla="*/ 757275 h 2299000"/>
              <a:gd name="connsiteX10" fmla="*/ 2552362 w 5848455"/>
              <a:gd name="connsiteY10" fmla="*/ 948661 h 2299000"/>
              <a:gd name="connsiteX11" fmla="*/ 2839441 w 5848455"/>
              <a:gd name="connsiteY11" fmla="*/ 1140047 h 2299000"/>
              <a:gd name="connsiteX12" fmla="*/ 3083990 w 5848455"/>
              <a:gd name="connsiteY12" fmla="*/ 1299535 h 2299000"/>
              <a:gd name="connsiteX13" fmla="*/ 3328538 w 5848455"/>
              <a:gd name="connsiteY13" fmla="*/ 1437759 h 2299000"/>
              <a:gd name="connsiteX14" fmla="*/ 3551822 w 5848455"/>
              <a:gd name="connsiteY14" fmla="*/ 1522819 h 2299000"/>
              <a:gd name="connsiteX15" fmla="*/ 3690045 w 5848455"/>
              <a:gd name="connsiteY15" fmla="*/ 1607880 h 2299000"/>
              <a:gd name="connsiteX16" fmla="*/ 3934594 w 5848455"/>
              <a:gd name="connsiteY16" fmla="*/ 1735470 h 2299000"/>
              <a:gd name="connsiteX17" fmla="*/ 4253571 w 5848455"/>
              <a:gd name="connsiteY17" fmla="*/ 1873694 h 2299000"/>
              <a:gd name="connsiteX18" fmla="*/ 4551283 w 5848455"/>
              <a:gd name="connsiteY18" fmla="*/ 1980019 h 2299000"/>
              <a:gd name="connsiteX19" fmla="*/ 4774566 w 5848455"/>
              <a:gd name="connsiteY19" fmla="*/ 2065080 h 2299000"/>
              <a:gd name="connsiteX20" fmla="*/ 5008483 w 5848455"/>
              <a:gd name="connsiteY20" fmla="*/ 2118242 h 2299000"/>
              <a:gd name="connsiteX21" fmla="*/ 5253031 w 5848455"/>
              <a:gd name="connsiteY21" fmla="*/ 2182038 h 2299000"/>
              <a:gd name="connsiteX22" fmla="*/ 5486948 w 5848455"/>
              <a:gd name="connsiteY22" fmla="*/ 2224568 h 2299000"/>
              <a:gd name="connsiteX23" fmla="*/ 5848455 w 5848455"/>
              <a:gd name="connsiteY23" fmla="*/ 2277731 h 2299000"/>
              <a:gd name="connsiteX24" fmla="*/ 549 w 5848455"/>
              <a:gd name="connsiteY24" fmla="*/ 2298996 h 2299000"/>
              <a:gd name="connsiteX25" fmla="*/ 64343 w 5848455"/>
              <a:gd name="connsiteY25" fmla="*/ 2363 h 2299000"/>
              <a:gd name="connsiteX0" fmla="*/ 64343 w 5848455"/>
              <a:gd name="connsiteY0" fmla="*/ 0 h 2296637"/>
              <a:gd name="connsiteX1" fmla="*/ 298259 w 5848455"/>
              <a:gd name="connsiteY1" fmla="*/ 0 h 2296637"/>
              <a:gd name="connsiteX2" fmla="*/ 532176 w 5848455"/>
              <a:gd name="connsiteY2" fmla="*/ 31898 h 2296637"/>
              <a:gd name="connsiteX3" fmla="*/ 819255 w 5848455"/>
              <a:gd name="connsiteY3" fmla="*/ 85061 h 2296637"/>
              <a:gd name="connsiteX4" fmla="*/ 1095701 w 5848455"/>
              <a:gd name="connsiteY4" fmla="*/ 170121 h 2296637"/>
              <a:gd name="connsiteX5" fmla="*/ 1457208 w 5848455"/>
              <a:gd name="connsiteY5" fmla="*/ 318977 h 2296637"/>
              <a:gd name="connsiteX6" fmla="*/ 1839980 w 5848455"/>
              <a:gd name="connsiteY6" fmla="*/ 489098 h 2296637"/>
              <a:gd name="connsiteX7" fmla="*/ 2116427 w 5848455"/>
              <a:gd name="connsiteY7" fmla="*/ 637954 h 2296637"/>
              <a:gd name="connsiteX8" fmla="*/ 2307813 w 5848455"/>
              <a:gd name="connsiteY8" fmla="*/ 754912 h 2296637"/>
              <a:gd name="connsiteX9" fmla="*/ 2552362 w 5848455"/>
              <a:gd name="connsiteY9" fmla="*/ 946298 h 2296637"/>
              <a:gd name="connsiteX10" fmla="*/ 2839441 w 5848455"/>
              <a:gd name="connsiteY10" fmla="*/ 1137684 h 2296637"/>
              <a:gd name="connsiteX11" fmla="*/ 3083990 w 5848455"/>
              <a:gd name="connsiteY11" fmla="*/ 1297172 h 2296637"/>
              <a:gd name="connsiteX12" fmla="*/ 3328538 w 5848455"/>
              <a:gd name="connsiteY12" fmla="*/ 1435396 h 2296637"/>
              <a:gd name="connsiteX13" fmla="*/ 3551822 w 5848455"/>
              <a:gd name="connsiteY13" fmla="*/ 1520456 h 2296637"/>
              <a:gd name="connsiteX14" fmla="*/ 3690045 w 5848455"/>
              <a:gd name="connsiteY14" fmla="*/ 1605517 h 2296637"/>
              <a:gd name="connsiteX15" fmla="*/ 3934594 w 5848455"/>
              <a:gd name="connsiteY15" fmla="*/ 1733107 h 2296637"/>
              <a:gd name="connsiteX16" fmla="*/ 4253571 w 5848455"/>
              <a:gd name="connsiteY16" fmla="*/ 1871331 h 2296637"/>
              <a:gd name="connsiteX17" fmla="*/ 4551283 w 5848455"/>
              <a:gd name="connsiteY17" fmla="*/ 1977656 h 2296637"/>
              <a:gd name="connsiteX18" fmla="*/ 4774566 w 5848455"/>
              <a:gd name="connsiteY18" fmla="*/ 2062717 h 2296637"/>
              <a:gd name="connsiteX19" fmla="*/ 5008483 w 5848455"/>
              <a:gd name="connsiteY19" fmla="*/ 2115879 h 2296637"/>
              <a:gd name="connsiteX20" fmla="*/ 5253031 w 5848455"/>
              <a:gd name="connsiteY20" fmla="*/ 2179675 h 2296637"/>
              <a:gd name="connsiteX21" fmla="*/ 5486948 w 5848455"/>
              <a:gd name="connsiteY21" fmla="*/ 2222205 h 2296637"/>
              <a:gd name="connsiteX22" fmla="*/ 5848455 w 5848455"/>
              <a:gd name="connsiteY22" fmla="*/ 2275368 h 2296637"/>
              <a:gd name="connsiteX23" fmla="*/ 549 w 5848455"/>
              <a:gd name="connsiteY23" fmla="*/ 2296633 h 2296637"/>
              <a:gd name="connsiteX24" fmla="*/ 64343 w 5848455"/>
              <a:gd name="connsiteY24" fmla="*/ 0 h 2296637"/>
              <a:gd name="connsiteX0" fmla="*/ 19013 w 5803125"/>
              <a:gd name="connsiteY0" fmla="*/ 170120 h 2466757"/>
              <a:gd name="connsiteX1" fmla="*/ 252929 w 5803125"/>
              <a:gd name="connsiteY1" fmla="*/ 170120 h 2466757"/>
              <a:gd name="connsiteX2" fmla="*/ 486846 w 5803125"/>
              <a:gd name="connsiteY2" fmla="*/ 202018 h 2466757"/>
              <a:gd name="connsiteX3" fmla="*/ 773925 w 5803125"/>
              <a:gd name="connsiteY3" fmla="*/ 255181 h 2466757"/>
              <a:gd name="connsiteX4" fmla="*/ 1050371 w 5803125"/>
              <a:gd name="connsiteY4" fmla="*/ 340241 h 2466757"/>
              <a:gd name="connsiteX5" fmla="*/ 1411878 w 5803125"/>
              <a:gd name="connsiteY5" fmla="*/ 489097 h 2466757"/>
              <a:gd name="connsiteX6" fmla="*/ 1794650 w 5803125"/>
              <a:gd name="connsiteY6" fmla="*/ 659218 h 2466757"/>
              <a:gd name="connsiteX7" fmla="*/ 2071097 w 5803125"/>
              <a:gd name="connsiteY7" fmla="*/ 808074 h 2466757"/>
              <a:gd name="connsiteX8" fmla="*/ 2262483 w 5803125"/>
              <a:gd name="connsiteY8" fmla="*/ 925032 h 2466757"/>
              <a:gd name="connsiteX9" fmla="*/ 2507032 w 5803125"/>
              <a:gd name="connsiteY9" fmla="*/ 1116418 h 2466757"/>
              <a:gd name="connsiteX10" fmla="*/ 2794111 w 5803125"/>
              <a:gd name="connsiteY10" fmla="*/ 1307804 h 2466757"/>
              <a:gd name="connsiteX11" fmla="*/ 3038660 w 5803125"/>
              <a:gd name="connsiteY11" fmla="*/ 1467292 h 2466757"/>
              <a:gd name="connsiteX12" fmla="*/ 3283208 w 5803125"/>
              <a:gd name="connsiteY12" fmla="*/ 1605516 h 2466757"/>
              <a:gd name="connsiteX13" fmla="*/ 3506492 w 5803125"/>
              <a:gd name="connsiteY13" fmla="*/ 1690576 h 2466757"/>
              <a:gd name="connsiteX14" fmla="*/ 3644715 w 5803125"/>
              <a:gd name="connsiteY14" fmla="*/ 1775637 h 2466757"/>
              <a:gd name="connsiteX15" fmla="*/ 3889264 w 5803125"/>
              <a:gd name="connsiteY15" fmla="*/ 1903227 h 2466757"/>
              <a:gd name="connsiteX16" fmla="*/ 4208241 w 5803125"/>
              <a:gd name="connsiteY16" fmla="*/ 2041451 h 2466757"/>
              <a:gd name="connsiteX17" fmla="*/ 4505953 w 5803125"/>
              <a:gd name="connsiteY17" fmla="*/ 2147776 h 2466757"/>
              <a:gd name="connsiteX18" fmla="*/ 4729236 w 5803125"/>
              <a:gd name="connsiteY18" fmla="*/ 2232837 h 2466757"/>
              <a:gd name="connsiteX19" fmla="*/ 4963153 w 5803125"/>
              <a:gd name="connsiteY19" fmla="*/ 2285999 h 2466757"/>
              <a:gd name="connsiteX20" fmla="*/ 5207701 w 5803125"/>
              <a:gd name="connsiteY20" fmla="*/ 2349795 h 2466757"/>
              <a:gd name="connsiteX21" fmla="*/ 5441618 w 5803125"/>
              <a:gd name="connsiteY21" fmla="*/ 2392325 h 2466757"/>
              <a:gd name="connsiteX22" fmla="*/ 5803125 w 5803125"/>
              <a:gd name="connsiteY22" fmla="*/ 2445488 h 2466757"/>
              <a:gd name="connsiteX23" fmla="*/ 19014 w 5803125"/>
              <a:gd name="connsiteY23" fmla="*/ 2466753 h 2466757"/>
              <a:gd name="connsiteX24" fmla="*/ 19013 w 5803125"/>
              <a:gd name="connsiteY24" fmla="*/ 170120 h 2466757"/>
              <a:gd name="connsiteX0" fmla="*/ 5316 w 5789428"/>
              <a:gd name="connsiteY0" fmla="*/ 0 h 2296637"/>
              <a:gd name="connsiteX1" fmla="*/ 239232 w 5789428"/>
              <a:gd name="connsiteY1" fmla="*/ 0 h 2296637"/>
              <a:gd name="connsiteX2" fmla="*/ 473149 w 5789428"/>
              <a:gd name="connsiteY2" fmla="*/ 31898 h 2296637"/>
              <a:gd name="connsiteX3" fmla="*/ 760228 w 5789428"/>
              <a:gd name="connsiteY3" fmla="*/ 85061 h 2296637"/>
              <a:gd name="connsiteX4" fmla="*/ 1036674 w 5789428"/>
              <a:gd name="connsiteY4" fmla="*/ 170121 h 2296637"/>
              <a:gd name="connsiteX5" fmla="*/ 1398181 w 5789428"/>
              <a:gd name="connsiteY5" fmla="*/ 318977 h 2296637"/>
              <a:gd name="connsiteX6" fmla="*/ 1780953 w 5789428"/>
              <a:gd name="connsiteY6" fmla="*/ 489098 h 2296637"/>
              <a:gd name="connsiteX7" fmla="*/ 2057400 w 5789428"/>
              <a:gd name="connsiteY7" fmla="*/ 637954 h 2296637"/>
              <a:gd name="connsiteX8" fmla="*/ 2248786 w 5789428"/>
              <a:gd name="connsiteY8" fmla="*/ 754912 h 2296637"/>
              <a:gd name="connsiteX9" fmla="*/ 2493335 w 5789428"/>
              <a:gd name="connsiteY9" fmla="*/ 946298 h 2296637"/>
              <a:gd name="connsiteX10" fmla="*/ 2780414 w 5789428"/>
              <a:gd name="connsiteY10" fmla="*/ 1137684 h 2296637"/>
              <a:gd name="connsiteX11" fmla="*/ 3024963 w 5789428"/>
              <a:gd name="connsiteY11" fmla="*/ 1297172 h 2296637"/>
              <a:gd name="connsiteX12" fmla="*/ 3269511 w 5789428"/>
              <a:gd name="connsiteY12" fmla="*/ 1435396 h 2296637"/>
              <a:gd name="connsiteX13" fmla="*/ 3492795 w 5789428"/>
              <a:gd name="connsiteY13" fmla="*/ 1520456 h 2296637"/>
              <a:gd name="connsiteX14" fmla="*/ 3631018 w 5789428"/>
              <a:gd name="connsiteY14" fmla="*/ 1605517 h 2296637"/>
              <a:gd name="connsiteX15" fmla="*/ 3875567 w 5789428"/>
              <a:gd name="connsiteY15" fmla="*/ 1733107 h 2296637"/>
              <a:gd name="connsiteX16" fmla="*/ 4194544 w 5789428"/>
              <a:gd name="connsiteY16" fmla="*/ 1871331 h 2296637"/>
              <a:gd name="connsiteX17" fmla="*/ 4492256 w 5789428"/>
              <a:gd name="connsiteY17" fmla="*/ 1977656 h 2296637"/>
              <a:gd name="connsiteX18" fmla="*/ 4715539 w 5789428"/>
              <a:gd name="connsiteY18" fmla="*/ 2062717 h 2296637"/>
              <a:gd name="connsiteX19" fmla="*/ 4949456 w 5789428"/>
              <a:gd name="connsiteY19" fmla="*/ 2115879 h 2296637"/>
              <a:gd name="connsiteX20" fmla="*/ 5194004 w 5789428"/>
              <a:gd name="connsiteY20" fmla="*/ 2179675 h 2296637"/>
              <a:gd name="connsiteX21" fmla="*/ 5427921 w 5789428"/>
              <a:gd name="connsiteY21" fmla="*/ 2222205 h 2296637"/>
              <a:gd name="connsiteX22" fmla="*/ 5789428 w 5789428"/>
              <a:gd name="connsiteY22" fmla="*/ 2275368 h 2296637"/>
              <a:gd name="connsiteX23" fmla="*/ 5317 w 5789428"/>
              <a:gd name="connsiteY23" fmla="*/ 2296633 h 2296637"/>
              <a:gd name="connsiteX24" fmla="*/ 5316 w 5789428"/>
              <a:gd name="connsiteY24" fmla="*/ 0 h 2296637"/>
              <a:gd name="connsiteX0" fmla="*/ 5316 w 5789428"/>
              <a:gd name="connsiteY0" fmla="*/ 0 h 2296637"/>
              <a:gd name="connsiteX1" fmla="*/ 239232 w 5789428"/>
              <a:gd name="connsiteY1" fmla="*/ 0 h 2296637"/>
              <a:gd name="connsiteX2" fmla="*/ 473149 w 5789428"/>
              <a:gd name="connsiteY2" fmla="*/ 31898 h 2296637"/>
              <a:gd name="connsiteX3" fmla="*/ 760228 w 5789428"/>
              <a:gd name="connsiteY3" fmla="*/ 85061 h 2296637"/>
              <a:gd name="connsiteX4" fmla="*/ 1036674 w 5789428"/>
              <a:gd name="connsiteY4" fmla="*/ 170121 h 2296637"/>
              <a:gd name="connsiteX5" fmla="*/ 1398181 w 5789428"/>
              <a:gd name="connsiteY5" fmla="*/ 318977 h 2296637"/>
              <a:gd name="connsiteX6" fmla="*/ 1780953 w 5789428"/>
              <a:gd name="connsiteY6" fmla="*/ 489098 h 2296637"/>
              <a:gd name="connsiteX7" fmla="*/ 2057400 w 5789428"/>
              <a:gd name="connsiteY7" fmla="*/ 637954 h 2296637"/>
              <a:gd name="connsiteX8" fmla="*/ 2248786 w 5789428"/>
              <a:gd name="connsiteY8" fmla="*/ 754912 h 2296637"/>
              <a:gd name="connsiteX9" fmla="*/ 2493335 w 5789428"/>
              <a:gd name="connsiteY9" fmla="*/ 946298 h 2296637"/>
              <a:gd name="connsiteX10" fmla="*/ 2780414 w 5789428"/>
              <a:gd name="connsiteY10" fmla="*/ 1137684 h 2296637"/>
              <a:gd name="connsiteX11" fmla="*/ 3024963 w 5789428"/>
              <a:gd name="connsiteY11" fmla="*/ 1297172 h 2296637"/>
              <a:gd name="connsiteX12" fmla="*/ 3269511 w 5789428"/>
              <a:gd name="connsiteY12" fmla="*/ 1435396 h 2296637"/>
              <a:gd name="connsiteX13" fmla="*/ 3631018 w 5789428"/>
              <a:gd name="connsiteY13" fmla="*/ 1605517 h 2296637"/>
              <a:gd name="connsiteX14" fmla="*/ 3875567 w 5789428"/>
              <a:gd name="connsiteY14" fmla="*/ 1733107 h 2296637"/>
              <a:gd name="connsiteX15" fmla="*/ 4194544 w 5789428"/>
              <a:gd name="connsiteY15" fmla="*/ 1871331 h 2296637"/>
              <a:gd name="connsiteX16" fmla="*/ 4492256 w 5789428"/>
              <a:gd name="connsiteY16" fmla="*/ 1977656 h 2296637"/>
              <a:gd name="connsiteX17" fmla="*/ 4715539 w 5789428"/>
              <a:gd name="connsiteY17" fmla="*/ 2062717 h 2296637"/>
              <a:gd name="connsiteX18" fmla="*/ 4949456 w 5789428"/>
              <a:gd name="connsiteY18" fmla="*/ 2115879 h 2296637"/>
              <a:gd name="connsiteX19" fmla="*/ 5194004 w 5789428"/>
              <a:gd name="connsiteY19" fmla="*/ 2179675 h 2296637"/>
              <a:gd name="connsiteX20" fmla="*/ 5427921 w 5789428"/>
              <a:gd name="connsiteY20" fmla="*/ 2222205 h 2296637"/>
              <a:gd name="connsiteX21" fmla="*/ 5789428 w 5789428"/>
              <a:gd name="connsiteY21" fmla="*/ 2275368 h 2296637"/>
              <a:gd name="connsiteX22" fmla="*/ 5317 w 5789428"/>
              <a:gd name="connsiteY22" fmla="*/ 2296633 h 2296637"/>
              <a:gd name="connsiteX23" fmla="*/ 5316 w 5789428"/>
              <a:gd name="connsiteY23" fmla="*/ 0 h 2296637"/>
              <a:gd name="connsiteX0" fmla="*/ 15458 w 5799570"/>
              <a:gd name="connsiteY0" fmla="*/ 168545 h 2443917"/>
              <a:gd name="connsiteX1" fmla="*/ 249374 w 5799570"/>
              <a:gd name="connsiteY1" fmla="*/ 168545 h 2443917"/>
              <a:gd name="connsiteX2" fmla="*/ 483291 w 5799570"/>
              <a:gd name="connsiteY2" fmla="*/ 200443 h 2443917"/>
              <a:gd name="connsiteX3" fmla="*/ 770370 w 5799570"/>
              <a:gd name="connsiteY3" fmla="*/ 253606 h 2443917"/>
              <a:gd name="connsiteX4" fmla="*/ 1046816 w 5799570"/>
              <a:gd name="connsiteY4" fmla="*/ 338666 h 2443917"/>
              <a:gd name="connsiteX5" fmla="*/ 1408323 w 5799570"/>
              <a:gd name="connsiteY5" fmla="*/ 487522 h 2443917"/>
              <a:gd name="connsiteX6" fmla="*/ 1791095 w 5799570"/>
              <a:gd name="connsiteY6" fmla="*/ 657643 h 2443917"/>
              <a:gd name="connsiteX7" fmla="*/ 2067542 w 5799570"/>
              <a:gd name="connsiteY7" fmla="*/ 806499 h 2443917"/>
              <a:gd name="connsiteX8" fmla="*/ 2258928 w 5799570"/>
              <a:gd name="connsiteY8" fmla="*/ 923457 h 2443917"/>
              <a:gd name="connsiteX9" fmla="*/ 2503477 w 5799570"/>
              <a:gd name="connsiteY9" fmla="*/ 1114843 h 2443917"/>
              <a:gd name="connsiteX10" fmla="*/ 2790556 w 5799570"/>
              <a:gd name="connsiteY10" fmla="*/ 1306229 h 2443917"/>
              <a:gd name="connsiteX11" fmla="*/ 3035105 w 5799570"/>
              <a:gd name="connsiteY11" fmla="*/ 1465717 h 2443917"/>
              <a:gd name="connsiteX12" fmla="*/ 3279653 w 5799570"/>
              <a:gd name="connsiteY12" fmla="*/ 1603941 h 2443917"/>
              <a:gd name="connsiteX13" fmla="*/ 3641160 w 5799570"/>
              <a:gd name="connsiteY13" fmla="*/ 1774062 h 2443917"/>
              <a:gd name="connsiteX14" fmla="*/ 3885709 w 5799570"/>
              <a:gd name="connsiteY14" fmla="*/ 1901652 h 2443917"/>
              <a:gd name="connsiteX15" fmla="*/ 4204686 w 5799570"/>
              <a:gd name="connsiteY15" fmla="*/ 2039876 h 2443917"/>
              <a:gd name="connsiteX16" fmla="*/ 4502398 w 5799570"/>
              <a:gd name="connsiteY16" fmla="*/ 2146201 h 2443917"/>
              <a:gd name="connsiteX17" fmla="*/ 4725681 w 5799570"/>
              <a:gd name="connsiteY17" fmla="*/ 2231262 h 2443917"/>
              <a:gd name="connsiteX18" fmla="*/ 4959598 w 5799570"/>
              <a:gd name="connsiteY18" fmla="*/ 2284424 h 2443917"/>
              <a:gd name="connsiteX19" fmla="*/ 5204146 w 5799570"/>
              <a:gd name="connsiteY19" fmla="*/ 2348220 h 2443917"/>
              <a:gd name="connsiteX20" fmla="*/ 5438063 w 5799570"/>
              <a:gd name="connsiteY20" fmla="*/ 2390750 h 2443917"/>
              <a:gd name="connsiteX21" fmla="*/ 5799570 w 5799570"/>
              <a:gd name="connsiteY21" fmla="*/ 2443913 h 2443917"/>
              <a:gd name="connsiteX22" fmla="*/ 26091 w 5799570"/>
              <a:gd name="connsiteY22" fmla="*/ 2443913 h 2443917"/>
              <a:gd name="connsiteX23" fmla="*/ 15458 w 5799570"/>
              <a:gd name="connsiteY23" fmla="*/ 168545 h 2443917"/>
              <a:gd name="connsiteX0" fmla="*/ 429077 w 6213189"/>
              <a:gd name="connsiteY0" fmla="*/ 169733 h 2613646"/>
              <a:gd name="connsiteX1" fmla="*/ 662993 w 6213189"/>
              <a:gd name="connsiteY1" fmla="*/ 169733 h 2613646"/>
              <a:gd name="connsiteX2" fmla="*/ 896910 w 6213189"/>
              <a:gd name="connsiteY2" fmla="*/ 201631 h 2613646"/>
              <a:gd name="connsiteX3" fmla="*/ 1183989 w 6213189"/>
              <a:gd name="connsiteY3" fmla="*/ 254794 h 2613646"/>
              <a:gd name="connsiteX4" fmla="*/ 1460435 w 6213189"/>
              <a:gd name="connsiteY4" fmla="*/ 339854 h 2613646"/>
              <a:gd name="connsiteX5" fmla="*/ 1821942 w 6213189"/>
              <a:gd name="connsiteY5" fmla="*/ 488710 h 2613646"/>
              <a:gd name="connsiteX6" fmla="*/ 2204714 w 6213189"/>
              <a:gd name="connsiteY6" fmla="*/ 658831 h 2613646"/>
              <a:gd name="connsiteX7" fmla="*/ 2481161 w 6213189"/>
              <a:gd name="connsiteY7" fmla="*/ 807687 h 2613646"/>
              <a:gd name="connsiteX8" fmla="*/ 2672547 w 6213189"/>
              <a:gd name="connsiteY8" fmla="*/ 924645 h 2613646"/>
              <a:gd name="connsiteX9" fmla="*/ 2917096 w 6213189"/>
              <a:gd name="connsiteY9" fmla="*/ 1116031 h 2613646"/>
              <a:gd name="connsiteX10" fmla="*/ 3204175 w 6213189"/>
              <a:gd name="connsiteY10" fmla="*/ 1307417 h 2613646"/>
              <a:gd name="connsiteX11" fmla="*/ 3448724 w 6213189"/>
              <a:gd name="connsiteY11" fmla="*/ 1466905 h 2613646"/>
              <a:gd name="connsiteX12" fmla="*/ 3693272 w 6213189"/>
              <a:gd name="connsiteY12" fmla="*/ 1605129 h 2613646"/>
              <a:gd name="connsiteX13" fmla="*/ 4054779 w 6213189"/>
              <a:gd name="connsiteY13" fmla="*/ 1775250 h 2613646"/>
              <a:gd name="connsiteX14" fmla="*/ 4299328 w 6213189"/>
              <a:gd name="connsiteY14" fmla="*/ 1902840 h 2613646"/>
              <a:gd name="connsiteX15" fmla="*/ 4618305 w 6213189"/>
              <a:gd name="connsiteY15" fmla="*/ 2041064 h 2613646"/>
              <a:gd name="connsiteX16" fmla="*/ 4916017 w 6213189"/>
              <a:gd name="connsiteY16" fmla="*/ 2147389 h 2613646"/>
              <a:gd name="connsiteX17" fmla="*/ 5139300 w 6213189"/>
              <a:gd name="connsiteY17" fmla="*/ 2232450 h 2613646"/>
              <a:gd name="connsiteX18" fmla="*/ 5373217 w 6213189"/>
              <a:gd name="connsiteY18" fmla="*/ 2285612 h 2613646"/>
              <a:gd name="connsiteX19" fmla="*/ 5617765 w 6213189"/>
              <a:gd name="connsiteY19" fmla="*/ 2349408 h 2613646"/>
              <a:gd name="connsiteX20" fmla="*/ 5851682 w 6213189"/>
              <a:gd name="connsiteY20" fmla="*/ 2391938 h 2613646"/>
              <a:gd name="connsiteX21" fmla="*/ 6213189 w 6213189"/>
              <a:gd name="connsiteY21" fmla="*/ 2445101 h 2613646"/>
              <a:gd name="connsiteX22" fmla="*/ 439710 w 6213189"/>
              <a:gd name="connsiteY22" fmla="*/ 2445101 h 2613646"/>
              <a:gd name="connsiteX23" fmla="*/ 429077 w 6213189"/>
              <a:gd name="connsiteY23" fmla="*/ 169733 h 2613646"/>
              <a:gd name="connsiteX0" fmla="*/ 10830 w 5794942"/>
              <a:gd name="connsiteY0" fmla="*/ 169733 h 2445101"/>
              <a:gd name="connsiteX1" fmla="*/ 244746 w 5794942"/>
              <a:gd name="connsiteY1" fmla="*/ 169733 h 2445101"/>
              <a:gd name="connsiteX2" fmla="*/ 478663 w 5794942"/>
              <a:gd name="connsiteY2" fmla="*/ 201631 h 2445101"/>
              <a:gd name="connsiteX3" fmla="*/ 765742 w 5794942"/>
              <a:gd name="connsiteY3" fmla="*/ 254794 h 2445101"/>
              <a:gd name="connsiteX4" fmla="*/ 1042188 w 5794942"/>
              <a:gd name="connsiteY4" fmla="*/ 339854 h 2445101"/>
              <a:gd name="connsiteX5" fmla="*/ 1403695 w 5794942"/>
              <a:gd name="connsiteY5" fmla="*/ 488710 h 2445101"/>
              <a:gd name="connsiteX6" fmla="*/ 1786467 w 5794942"/>
              <a:gd name="connsiteY6" fmla="*/ 658831 h 2445101"/>
              <a:gd name="connsiteX7" fmla="*/ 2062914 w 5794942"/>
              <a:gd name="connsiteY7" fmla="*/ 807687 h 2445101"/>
              <a:gd name="connsiteX8" fmla="*/ 2254300 w 5794942"/>
              <a:gd name="connsiteY8" fmla="*/ 924645 h 2445101"/>
              <a:gd name="connsiteX9" fmla="*/ 2498849 w 5794942"/>
              <a:gd name="connsiteY9" fmla="*/ 1116031 h 2445101"/>
              <a:gd name="connsiteX10" fmla="*/ 2785928 w 5794942"/>
              <a:gd name="connsiteY10" fmla="*/ 1307417 h 2445101"/>
              <a:gd name="connsiteX11" fmla="*/ 3030477 w 5794942"/>
              <a:gd name="connsiteY11" fmla="*/ 1466905 h 2445101"/>
              <a:gd name="connsiteX12" fmla="*/ 3275025 w 5794942"/>
              <a:gd name="connsiteY12" fmla="*/ 1605129 h 2445101"/>
              <a:gd name="connsiteX13" fmla="*/ 3636532 w 5794942"/>
              <a:gd name="connsiteY13" fmla="*/ 1775250 h 2445101"/>
              <a:gd name="connsiteX14" fmla="*/ 3881081 w 5794942"/>
              <a:gd name="connsiteY14" fmla="*/ 1902840 h 2445101"/>
              <a:gd name="connsiteX15" fmla="*/ 4200058 w 5794942"/>
              <a:gd name="connsiteY15" fmla="*/ 2041064 h 2445101"/>
              <a:gd name="connsiteX16" fmla="*/ 4497770 w 5794942"/>
              <a:gd name="connsiteY16" fmla="*/ 2147389 h 2445101"/>
              <a:gd name="connsiteX17" fmla="*/ 4721053 w 5794942"/>
              <a:gd name="connsiteY17" fmla="*/ 2232450 h 2445101"/>
              <a:gd name="connsiteX18" fmla="*/ 4954970 w 5794942"/>
              <a:gd name="connsiteY18" fmla="*/ 2285612 h 2445101"/>
              <a:gd name="connsiteX19" fmla="*/ 5199518 w 5794942"/>
              <a:gd name="connsiteY19" fmla="*/ 2349408 h 2445101"/>
              <a:gd name="connsiteX20" fmla="*/ 5433435 w 5794942"/>
              <a:gd name="connsiteY20" fmla="*/ 2391938 h 2445101"/>
              <a:gd name="connsiteX21" fmla="*/ 5794942 w 5794942"/>
              <a:gd name="connsiteY21" fmla="*/ 2445101 h 2445101"/>
              <a:gd name="connsiteX22" fmla="*/ 21463 w 5794942"/>
              <a:gd name="connsiteY22" fmla="*/ 2445101 h 2445101"/>
              <a:gd name="connsiteX23" fmla="*/ 10830 w 5794942"/>
              <a:gd name="connsiteY23" fmla="*/ 169733 h 2445101"/>
              <a:gd name="connsiteX0" fmla="*/ 485 w 5784597"/>
              <a:gd name="connsiteY0" fmla="*/ 4676 h 2280044"/>
              <a:gd name="connsiteX1" fmla="*/ 234401 w 5784597"/>
              <a:gd name="connsiteY1" fmla="*/ 4676 h 2280044"/>
              <a:gd name="connsiteX2" fmla="*/ 468318 w 5784597"/>
              <a:gd name="connsiteY2" fmla="*/ 36574 h 2280044"/>
              <a:gd name="connsiteX3" fmla="*/ 755397 w 5784597"/>
              <a:gd name="connsiteY3" fmla="*/ 89737 h 2280044"/>
              <a:gd name="connsiteX4" fmla="*/ 1031843 w 5784597"/>
              <a:gd name="connsiteY4" fmla="*/ 174797 h 2280044"/>
              <a:gd name="connsiteX5" fmla="*/ 1393350 w 5784597"/>
              <a:gd name="connsiteY5" fmla="*/ 323653 h 2280044"/>
              <a:gd name="connsiteX6" fmla="*/ 1776122 w 5784597"/>
              <a:gd name="connsiteY6" fmla="*/ 493774 h 2280044"/>
              <a:gd name="connsiteX7" fmla="*/ 2052569 w 5784597"/>
              <a:gd name="connsiteY7" fmla="*/ 642630 h 2280044"/>
              <a:gd name="connsiteX8" fmla="*/ 2243955 w 5784597"/>
              <a:gd name="connsiteY8" fmla="*/ 759588 h 2280044"/>
              <a:gd name="connsiteX9" fmla="*/ 2488504 w 5784597"/>
              <a:gd name="connsiteY9" fmla="*/ 950974 h 2280044"/>
              <a:gd name="connsiteX10" fmla="*/ 2775583 w 5784597"/>
              <a:gd name="connsiteY10" fmla="*/ 1142360 h 2280044"/>
              <a:gd name="connsiteX11" fmla="*/ 3020132 w 5784597"/>
              <a:gd name="connsiteY11" fmla="*/ 1301848 h 2280044"/>
              <a:gd name="connsiteX12" fmla="*/ 3264680 w 5784597"/>
              <a:gd name="connsiteY12" fmla="*/ 1440072 h 2280044"/>
              <a:gd name="connsiteX13" fmla="*/ 3626187 w 5784597"/>
              <a:gd name="connsiteY13" fmla="*/ 1610193 h 2280044"/>
              <a:gd name="connsiteX14" fmla="*/ 3870736 w 5784597"/>
              <a:gd name="connsiteY14" fmla="*/ 1737783 h 2280044"/>
              <a:gd name="connsiteX15" fmla="*/ 4189713 w 5784597"/>
              <a:gd name="connsiteY15" fmla="*/ 1876007 h 2280044"/>
              <a:gd name="connsiteX16" fmla="*/ 4487425 w 5784597"/>
              <a:gd name="connsiteY16" fmla="*/ 1982332 h 2280044"/>
              <a:gd name="connsiteX17" fmla="*/ 4710708 w 5784597"/>
              <a:gd name="connsiteY17" fmla="*/ 2067393 h 2280044"/>
              <a:gd name="connsiteX18" fmla="*/ 4944625 w 5784597"/>
              <a:gd name="connsiteY18" fmla="*/ 2120555 h 2280044"/>
              <a:gd name="connsiteX19" fmla="*/ 5189173 w 5784597"/>
              <a:gd name="connsiteY19" fmla="*/ 2184351 h 2280044"/>
              <a:gd name="connsiteX20" fmla="*/ 5423090 w 5784597"/>
              <a:gd name="connsiteY20" fmla="*/ 2226881 h 2280044"/>
              <a:gd name="connsiteX21" fmla="*/ 5784597 w 5784597"/>
              <a:gd name="connsiteY21" fmla="*/ 2280044 h 2280044"/>
              <a:gd name="connsiteX22" fmla="*/ 11118 w 5784597"/>
              <a:gd name="connsiteY22" fmla="*/ 2280044 h 2280044"/>
              <a:gd name="connsiteX23" fmla="*/ 485 w 5784597"/>
              <a:gd name="connsiteY23" fmla="*/ 4676 h 228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84597" h="2280044">
                <a:moveTo>
                  <a:pt x="485" y="4676"/>
                </a:moveTo>
                <a:cubicBezTo>
                  <a:pt x="5801" y="-2413"/>
                  <a:pt x="156429" y="-640"/>
                  <a:pt x="234401" y="4676"/>
                </a:cubicBezTo>
                <a:cubicBezTo>
                  <a:pt x="312373" y="9992"/>
                  <a:pt x="381485" y="22397"/>
                  <a:pt x="468318" y="36574"/>
                </a:cubicBezTo>
                <a:cubicBezTo>
                  <a:pt x="555151" y="50751"/>
                  <a:pt x="661476" y="66700"/>
                  <a:pt x="755397" y="89737"/>
                </a:cubicBezTo>
                <a:cubicBezTo>
                  <a:pt x="849318" y="112774"/>
                  <a:pt x="925518" y="135811"/>
                  <a:pt x="1031843" y="174797"/>
                </a:cubicBezTo>
                <a:cubicBezTo>
                  <a:pt x="1138169" y="213783"/>
                  <a:pt x="1269304" y="270490"/>
                  <a:pt x="1393350" y="323653"/>
                </a:cubicBezTo>
                <a:cubicBezTo>
                  <a:pt x="1517396" y="376816"/>
                  <a:pt x="1666252" y="440611"/>
                  <a:pt x="1776122" y="493774"/>
                </a:cubicBezTo>
                <a:cubicBezTo>
                  <a:pt x="1885992" y="546937"/>
                  <a:pt x="1974597" y="598328"/>
                  <a:pt x="2052569" y="642630"/>
                </a:cubicBezTo>
                <a:cubicBezTo>
                  <a:pt x="2130541" y="686932"/>
                  <a:pt x="2171299" y="708197"/>
                  <a:pt x="2243955" y="759588"/>
                </a:cubicBezTo>
                <a:cubicBezTo>
                  <a:pt x="2316611" y="810979"/>
                  <a:pt x="2399899" y="887179"/>
                  <a:pt x="2488504" y="950974"/>
                </a:cubicBezTo>
                <a:cubicBezTo>
                  <a:pt x="2577109" y="1014769"/>
                  <a:pt x="2775583" y="1142360"/>
                  <a:pt x="2775583" y="1142360"/>
                </a:cubicBezTo>
                <a:cubicBezTo>
                  <a:pt x="2864188" y="1200839"/>
                  <a:pt x="2938616" y="1252229"/>
                  <a:pt x="3020132" y="1301848"/>
                </a:cubicBezTo>
                <a:cubicBezTo>
                  <a:pt x="3101648" y="1351467"/>
                  <a:pt x="3163671" y="1388681"/>
                  <a:pt x="3264680" y="1440072"/>
                </a:cubicBezTo>
                <a:cubicBezTo>
                  <a:pt x="3365689" y="1491463"/>
                  <a:pt x="3525178" y="1560575"/>
                  <a:pt x="3626187" y="1610193"/>
                </a:cubicBezTo>
                <a:cubicBezTo>
                  <a:pt x="3727196" y="1659811"/>
                  <a:pt x="3776815" y="1693481"/>
                  <a:pt x="3870736" y="1737783"/>
                </a:cubicBezTo>
                <a:cubicBezTo>
                  <a:pt x="3964657" y="1782085"/>
                  <a:pt x="4086932" y="1835249"/>
                  <a:pt x="4189713" y="1876007"/>
                </a:cubicBezTo>
                <a:cubicBezTo>
                  <a:pt x="4292494" y="1916765"/>
                  <a:pt x="4400593" y="1950434"/>
                  <a:pt x="4487425" y="1982332"/>
                </a:cubicBezTo>
                <a:cubicBezTo>
                  <a:pt x="4574258" y="2014230"/>
                  <a:pt x="4634508" y="2044356"/>
                  <a:pt x="4710708" y="2067393"/>
                </a:cubicBezTo>
                <a:cubicBezTo>
                  <a:pt x="4786908" y="2090430"/>
                  <a:pt x="4864881" y="2101062"/>
                  <a:pt x="4944625" y="2120555"/>
                </a:cubicBezTo>
                <a:cubicBezTo>
                  <a:pt x="5024369" y="2140048"/>
                  <a:pt x="5109429" y="2166630"/>
                  <a:pt x="5189173" y="2184351"/>
                </a:cubicBezTo>
                <a:cubicBezTo>
                  <a:pt x="5268917" y="2202072"/>
                  <a:pt x="5323853" y="2210932"/>
                  <a:pt x="5423090" y="2226881"/>
                </a:cubicBezTo>
                <a:cubicBezTo>
                  <a:pt x="5522327" y="2242830"/>
                  <a:pt x="5784597" y="2280044"/>
                  <a:pt x="5784597" y="2280044"/>
                </a:cubicBezTo>
                <a:lnTo>
                  <a:pt x="11118" y="2280044"/>
                </a:lnTo>
                <a:cubicBezTo>
                  <a:pt x="35927" y="2272955"/>
                  <a:pt x="-4831" y="11765"/>
                  <a:pt x="485" y="4676"/>
                </a:cubicBezTo>
                <a:close/>
              </a:path>
            </a:pathLst>
          </a:cu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38563" y="3570862"/>
            <a:ext cx="1808692" cy="46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Low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confinement</a:t>
            </a:r>
            <a:endParaRPr lang="en-GB" sz="1600" b="1" dirty="0" err="1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51820" y="3741880"/>
            <a:ext cx="450050" cy="63007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3503743" y="2542777"/>
            <a:ext cx="5748777" cy="944540"/>
            <a:chOff x="3450824" y="2518231"/>
            <a:chExt cx="5748777" cy="944540"/>
          </a:xfrm>
        </p:grpSpPr>
        <p:sp>
          <p:nvSpPr>
            <p:cNvPr id="10" name="TextBox 9"/>
            <p:cNvSpPr txBox="1"/>
            <p:nvPr/>
          </p:nvSpPr>
          <p:spPr>
            <a:xfrm>
              <a:off x="3450824" y="2518231"/>
              <a:ext cx="57487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Power threshold for transition from L to H-mode: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031940" y="2966860"/>
              <a:ext cx="5062174" cy="495911"/>
              <a:chOff x="4031940" y="2966860"/>
              <a:chExt cx="5062174" cy="49591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4031940" y="3026498"/>
                    <a:ext cx="2533706" cy="436273"/>
                  </a:xfrm>
                  <a:prstGeom prst="rect">
                    <a:avLst/>
                  </a:prstGeom>
                  <a:solidFill>
                    <a:srgbClr val="C00000">
                      <a:alpha val="5000"/>
                    </a:srgbClr>
                  </a:solidFill>
                  <a:ln w="19050">
                    <a:solidFill>
                      <a:srgbClr val="C00000"/>
                    </a:solidFill>
                  </a:ln>
                </p:spPr>
                <p:txBody>
                  <a:bodyPr wrap="none">
                    <a:spAutoFit/>
                  </a:bodyPr>
                  <a:lstStyle>
                    <a:defPPr>
                      <a:defRPr lang="en-GB"/>
                    </a:defPPr>
                    <a:lvl1pPr indent="-284163">
                      <a:tabLst>
                        <a:tab pos="2060575" algn="l"/>
                      </a:tabLst>
                      <a:defRPr i="1">
                        <a:solidFill>
                          <a:srgbClr val="C00000"/>
                        </a:solidFill>
                        <a:latin typeface="Cambria Math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200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sz="2000">
                              <a:latin typeface="Cambria Math"/>
                            </a:rPr>
                            <m:t>  </m:t>
                          </m:r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∝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  <m:sub/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0.7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0.8</m:t>
                              </m:r>
                            </m:sup>
                          </m:sSup>
                        </m:oMath>
                      </m:oMathPara>
                    </a14:m>
                    <a:endParaRPr lang="en-US" sz="2000" i="0" dirty="0"/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31940" y="3026498"/>
                    <a:ext cx="2533706" cy="43627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" name="TextBox 3"/>
              <p:cNvSpPr txBox="1"/>
              <p:nvPr/>
            </p:nvSpPr>
            <p:spPr>
              <a:xfrm>
                <a:off x="6641060" y="2966860"/>
                <a:ext cx="2453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(empirical basis) </a:t>
                </a: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875028" y="1088758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W</a:t>
            </a:r>
            <a:r>
              <a:rPr lang="en-US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plasma-th</a:t>
            </a:r>
            <a:r>
              <a:rPr lang="en-US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985954" y="2692047"/>
            <a:ext cx="23042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Plasma Pressure (</a:t>
            </a:r>
            <a:r>
              <a:rPr lang="en-US" dirty="0" err="1" smtClean="0"/>
              <a:t>a.u</a:t>
            </a:r>
            <a:r>
              <a:rPr lang="en-US" dirty="0" smtClean="0"/>
              <a:t>.)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7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5" grpId="0"/>
      <p:bldP spid="17" grpId="0" animBg="1"/>
      <p:bldP spid="18" grpId="0" animBg="1"/>
      <p:bldP spid="19" grpId="0" animBg="1"/>
      <p:bldP spid="20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4847"/>
            <a:ext cx="9181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 </a:t>
            </a:r>
            <a:r>
              <a:rPr lang="en-GB" sz="2000" b="1" dirty="0">
                <a:solidFill>
                  <a:srgbClr val="333399"/>
                </a:solidFill>
                <a:latin typeface="Arial"/>
              </a:rPr>
              <a:t>Edge-core integration : stationary and ELM transient power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fluxes</a:t>
            </a:r>
            <a:endParaRPr lang="en-US" sz="1600" b="1" dirty="0" smtClean="0">
              <a:solidFill>
                <a:srgbClr val="333399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985" b="11614"/>
          <a:stretch/>
        </p:blipFill>
        <p:spPr>
          <a:xfrm>
            <a:off x="573289" y="1428829"/>
            <a:ext cx="2622367" cy="278252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586459" y="2360098"/>
            <a:ext cx="455371" cy="1111752"/>
          </a:xfrm>
          <a:custGeom>
            <a:avLst/>
            <a:gdLst>
              <a:gd name="connsiteX0" fmla="*/ 455371 w 455371"/>
              <a:gd name="connsiteY0" fmla="*/ 0 h 1111752"/>
              <a:gd name="connsiteX1" fmla="*/ 238284 w 455371"/>
              <a:gd name="connsiteY1" fmla="*/ 98676 h 1111752"/>
              <a:gd name="connsiteX2" fmla="*/ 80402 w 455371"/>
              <a:gd name="connsiteY2" fmla="*/ 269715 h 1111752"/>
              <a:gd name="connsiteX3" fmla="*/ 21196 w 455371"/>
              <a:gd name="connsiteY3" fmla="*/ 499959 h 1111752"/>
              <a:gd name="connsiteX4" fmla="*/ 1461 w 455371"/>
              <a:gd name="connsiteY4" fmla="*/ 795988 h 1111752"/>
              <a:gd name="connsiteX5" fmla="*/ 1461 w 455371"/>
              <a:gd name="connsiteY5" fmla="*/ 1006497 h 1111752"/>
              <a:gd name="connsiteX6" fmla="*/ 1461 w 455371"/>
              <a:gd name="connsiteY6" fmla="*/ 1111752 h 111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371" h="1111752">
                <a:moveTo>
                  <a:pt x="455371" y="0"/>
                </a:moveTo>
                <a:cubicBezTo>
                  <a:pt x="378075" y="26862"/>
                  <a:pt x="300779" y="53724"/>
                  <a:pt x="238284" y="98676"/>
                </a:cubicBezTo>
                <a:cubicBezTo>
                  <a:pt x="175789" y="143628"/>
                  <a:pt x="116583" y="202835"/>
                  <a:pt x="80402" y="269715"/>
                </a:cubicBezTo>
                <a:cubicBezTo>
                  <a:pt x="44221" y="336596"/>
                  <a:pt x="34353" y="412247"/>
                  <a:pt x="21196" y="499959"/>
                </a:cubicBezTo>
                <a:cubicBezTo>
                  <a:pt x="8039" y="587671"/>
                  <a:pt x="4750" y="711565"/>
                  <a:pt x="1461" y="795988"/>
                </a:cubicBezTo>
                <a:cubicBezTo>
                  <a:pt x="-1828" y="880411"/>
                  <a:pt x="1461" y="1006497"/>
                  <a:pt x="1461" y="1006497"/>
                </a:cubicBezTo>
                <a:lnTo>
                  <a:pt x="1461" y="1111752"/>
                </a:lnTo>
              </a:path>
            </a:pathLst>
          </a:custGeom>
          <a:noFill/>
          <a:ln w="508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6585" y="3411133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R. Pitts PSI 2018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3339" y="4213088"/>
            <a:ext cx="176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q</a:t>
            </a:r>
            <a:r>
              <a:rPr lang="en-US" baseline="-25000" dirty="0" err="1" smtClean="0">
                <a:solidFill>
                  <a:srgbClr val="0000FF"/>
                </a:solidFill>
              </a:rPr>
              <a:t>div</a:t>
            </a:r>
            <a:r>
              <a:rPr lang="en-US" dirty="0" smtClean="0">
                <a:solidFill>
                  <a:srgbClr val="0000FF"/>
                </a:solidFill>
              </a:rPr>
              <a:t> &lt; 10 MWm</a:t>
            </a:r>
            <a:r>
              <a:rPr lang="en-US" baseline="30000" dirty="0" smtClean="0">
                <a:solidFill>
                  <a:srgbClr val="0000FF"/>
                </a:solidFill>
              </a:rPr>
              <a:t>-2</a:t>
            </a:r>
            <a:endParaRPr lang="en-GB" baseline="30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1870" y="1037616"/>
            <a:ext cx="5825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 control : Mitigation by </a:t>
            </a:r>
            <a:r>
              <a:rPr lang="en-US" sz="16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b="1" baseline="-250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r>
              <a:rPr lang="en-US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 and suppression</a:t>
            </a:r>
            <a:endParaRPr lang="en-GB" sz="16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JOREK_dens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0572" y="1452033"/>
            <a:ext cx="3293524" cy="29543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8601" y="1037616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 Dissipation</a:t>
            </a:r>
            <a:endParaRPr lang="en-GB" sz="16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12260" y="3688132"/>
            <a:ext cx="1260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JOREK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Huijsmans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 bwMode="auto">
          <a:xfrm>
            <a:off x="-18871" y="62337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600" b="1" dirty="0" smtClean="0">
                <a:solidFill>
                  <a:srgbClr val="000090"/>
                </a:solidFill>
              </a:rPr>
              <a:t>Few key ingredients to achieve ITER’s fusion goals - II</a:t>
            </a:r>
            <a:endParaRPr kumimoji="0" lang="en-GB" altLang="en-US" sz="2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3" y="1742447"/>
            <a:ext cx="5536973" cy="2610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35" y="1041580"/>
            <a:ext cx="2085124" cy="14083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84847"/>
            <a:ext cx="9181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 </a:t>
            </a:r>
            <a:r>
              <a:rPr lang="en-GB" sz="2000" b="1" dirty="0">
                <a:solidFill>
                  <a:srgbClr val="333399"/>
                </a:solidFill>
                <a:latin typeface="Arial"/>
              </a:rPr>
              <a:t>MHD stable plasma operation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+ </a:t>
            </a:r>
            <a:r>
              <a:rPr lang="en-GB" sz="2000" b="1" dirty="0">
                <a:solidFill>
                  <a:srgbClr val="333399"/>
                </a:solidFill>
                <a:latin typeface="Arial"/>
              </a:rPr>
              <a:t>mitigation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if </a:t>
            </a:r>
            <a:r>
              <a:rPr lang="en-GB" sz="2000" b="1" dirty="0">
                <a:solidFill>
                  <a:srgbClr val="333399"/>
                </a:solidFill>
                <a:latin typeface="Arial"/>
              </a:rPr>
              <a:t>global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instabilities </a:t>
            </a:r>
            <a:r>
              <a:rPr lang="en-GB" sz="2000" b="1" dirty="0">
                <a:solidFill>
                  <a:srgbClr val="333399"/>
                </a:solidFill>
                <a:latin typeface="Arial"/>
              </a:rPr>
              <a:t>develop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	(disruptions) </a:t>
            </a:r>
            <a:endParaRPr lang="en-US" sz="1600" b="1" dirty="0" smtClean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-18871" y="62337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600" b="1" dirty="0" smtClean="0">
                <a:solidFill>
                  <a:srgbClr val="000090"/>
                </a:solidFill>
              </a:rPr>
              <a:t>Few key ingredients to achieve ITER’s fusion goals - III</a:t>
            </a:r>
            <a:endParaRPr kumimoji="0" lang="en-GB" altLang="en-US" sz="26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0032" y="2594205"/>
            <a:ext cx="3361085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Large thermal and electromagnetic loads</a:t>
            </a:r>
          </a:p>
          <a:p>
            <a:pPr algn="ctr">
              <a:lnSpc>
                <a:spcPct val="14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plasma-th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4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-mag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4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eddy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x B forces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6585" y="1373115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M. Lehnen EPS 2017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07115" y="938790"/>
            <a:ext cx="3533822" cy="3658185"/>
            <a:chOff x="5647198" y="938790"/>
            <a:chExt cx="3533822" cy="3658185"/>
          </a:xfrm>
        </p:grpSpPr>
        <p:sp>
          <p:nvSpPr>
            <p:cNvPr id="10" name="Rectangle 9"/>
            <p:cNvSpPr/>
            <p:nvPr/>
          </p:nvSpPr>
          <p:spPr>
            <a:xfrm>
              <a:off x="5720115" y="938790"/>
              <a:ext cx="3460905" cy="3658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7198" y="1431081"/>
              <a:ext cx="3491880" cy="276084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TextBox 8"/>
            <p:cNvSpPr txBox="1"/>
            <p:nvPr/>
          </p:nvSpPr>
          <p:spPr>
            <a:xfrm>
              <a:off x="6017632" y="1286774"/>
              <a:ext cx="1146148" cy="369332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W</a:t>
              </a:r>
              <a:r>
                <a:rPr lang="en-US" baseline="-25000" dirty="0" err="1" smtClean="0"/>
                <a:t>plasma</a:t>
              </a:r>
              <a:r>
                <a:rPr lang="en-US" baseline="-25000" dirty="0" smtClean="0"/>
                <a:t>-mag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1776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/>
          </p:cNvSpPr>
          <p:nvPr/>
        </p:nvSpPr>
        <p:spPr bwMode="auto">
          <a:xfrm>
            <a:off x="0" y="3837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600" b="1" dirty="0" smtClean="0">
                <a:solidFill>
                  <a:srgbClr val="000090"/>
                </a:solidFill>
              </a:rPr>
              <a:t>ITER Main Design Features</a:t>
            </a:r>
            <a:endParaRPr kumimoji="0" lang="en-GB" altLang="en-US" sz="2600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30" y="591530"/>
            <a:ext cx="6492803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0" y="591530"/>
            <a:ext cx="7613009" cy="405611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514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Heating and Current Drive systems</a:t>
            </a:r>
            <a:endParaRPr lang="en-GB" sz="24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4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1500" y="14638"/>
            <a:ext cx="895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Diagnostics and 3-D coils (Error Field, ELM control)</a:t>
            </a:r>
            <a:endParaRPr lang="en-GB" sz="24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8" r="12075" b="9877"/>
          <a:stretch/>
        </p:blipFill>
        <p:spPr>
          <a:xfrm>
            <a:off x="4887035" y="1491630"/>
            <a:ext cx="4301778" cy="3051671"/>
          </a:xfrm>
          <a:prstGeom prst="rect">
            <a:avLst/>
          </a:prstGeom>
        </p:spPr>
      </p:pic>
      <p:pic>
        <p:nvPicPr>
          <p:cNvPr id="1026" name="Picture 2" descr="https://www.iter.org/doc/www/content/com/Lists/WebText_2014/Attachments/14/diagnostic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0"/>
          <a:stretch/>
        </p:blipFill>
        <p:spPr bwMode="auto">
          <a:xfrm>
            <a:off x="206515" y="1761660"/>
            <a:ext cx="4185465" cy="284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520" y="606984"/>
            <a:ext cx="4301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 Diagnostics: ~ 60 </a:t>
            </a:r>
            <a:r>
              <a:rPr lang="en-GB" sz="2000" b="1" dirty="0">
                <a:solidFill>
                  <a:srgbClr val="333399"/>
                </a:solidFill>
                <a:latin typeface="Arial"/>
              </a:rPr>
              <a:t>instruments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measuring ~ </a:t>
            </a:r>
            <a:r>
              <a:rPr lang="en-GB" sz="2000" b="1" dirty="0">
                <a:solidFill>
                  <a:srgbClr val="333399"/>
                </a:solidFill>
                <a:latin typeface="Arial"/>
              </a:rPr>
              <a:t>100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parameters</a:t>
            </a:r>
            <a:endParaRPr lang="en-US" sz="1600" b="1" dirty="0" smtClean="0">
              <a:solidFill>
                <a:srgbClr val="333399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" y="1761660"/>
            <a:ext cx="4632937" cy="29480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65848" y="584846"/>
            <a:ext cx="42569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 External error field correction coils + internal ELM control coils</a:t>
            </a:r>
            <a:endParaRPr lang="en-US" sz="1600" b="1" dirty="0" smtClean="0">
              <a:solidFill>
                <a:srgbClr val="3333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93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15" y="672597"/>
            <a:ext cx="4988097" cy="2307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651" y="495444"/>
            <a:ext cx="3537222" cy="1669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14638"/>
            <a:ext cx="895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Disruption Mitigation System</a:t>
            </a:r>
            <a:endParaRPr lang="en-GB" sz="24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30" y="2980083"/>
            <a:ext cx="4426798" cy="164586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0"/>
          <a:stretch/>
        </p:blipFill>
        <p:spPr bwMode="auto">
          <a:xfrm>
            <a:off x="5922150" y="1941680"/>
            <a:ext cx="1836204" cy="3274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47175" y="444127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79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14638"/>
            <a:ext cx="895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Breeding : Test Blanket Systems</a:t>
            </a:r>
            <a:endParaRPr lang="en-GB" sz="24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845" y="1483092"/>
            <a:ext cx="5850650" cy="29513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247" y="537380"/>
            <a:ext cx="9072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not available in sufficient amounts for large scale nuclear fusion energy  production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Tritium needs to be produced in-situ (n + Li)</a:t>
            </a:r>
          </a:p>
          <a:p>
            <a:pPr algn="ctr"/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 production schemes will de demonstrated in ITER (at small scale)</a:t>
            </a:r>
            <a:endParaRPr lang="en-GB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500" y="1626645"/>
            <a:ext cx="410870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GB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blanket systems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en-GB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installed in ITER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different combinations of design options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</a:t>
            </a:r>
            <a:r>
              <a:rPr lang="en-GB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breeder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breeder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 coolant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coolant</a:t>
            </a:r>
            <a:endParaRPr lang="en-GB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b="1" dirty="0" smtClean="0">
                <a:solidFill>
                  <a:srgbClr val="000090"/>
                </a:solidFill>
              </a:rPr>
              <a:t>Outline of talk</a:t>
            </a:r>
            <a:endParaRPr kumimoji="0" lang="en-GB" altLang="en-US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22" y="861560"/>
            <a:ext cx="912169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Journey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GB" sz="24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en-GB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Mission, Basis, Goals</a:t>
            </a:r>
            <a:r>
              <a:rPr lang="en-GB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 and Overall Design</a:t>
            </a:r>
          </a:p>
          <a:p>
            <a:pPr algn="just">
              <a:spcAft>
                <a:spcPts val="600"/>
              </a:spcAft>
            </a:pPr>
            <a:endParaRPr lang="en-GB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Project and Overview of Construction Status</a:t>
            </a:r>
            <a:endParaRPr lang="en-GB" sz="2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en-US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Research Plan (IRP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burning plasma physics</a:t>
            </a:r>
            <a:endParaRPr lang="en-US" sz="24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943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515" y="2121700"/>
            <a:ext cx="91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as a Project and overview of Construction Status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066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earthlights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47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-187502"/>
            <a:ext cx="8784976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72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3486150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The seven ITER Members represent </a:t>
            </a:r>
            <a:r>
              <a:rPr lang="en-US" altLang="ja-JP" sz="2000" b="1" dirty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more than </a:t>
            </a:r>
            <a:r>
              <a:rPr lang="en-US" altLang="ja-JP" sz="2000" b="1" dirty="0" smtClean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50% of  the world’s population </a:t>
            </a:r>
            <a:r>
              <a:rPr lang="en-US" altLang="ja-JP" sz="2000" b="1" dirty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and </a:t>
            </a:r>
            <a:r>
              <a:rPr lang="en-US" altLang="ja-JP" sz="2000" b="1" dirty="0" smtClean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about 85% </a:t>
            </a:r>
            <a:r>
              <a:rPr lang="en-US" altLang="ja-JP" sz="2000" b="1" dirty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of the </a:t>
            </a:r>
            <a:r>
              <a:rPr lang="en-US" altLang="ja-JP" sz="2000" b="1" dirty="0" smtClean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global GDP</a:t>
            </a:r>
            <a:endParaRPr lang="en-GB" sz="2000" b="1" dirty="0">
              <a:solidFill>
                <a:srgbClr val="A5A5A5"/>
              </a:solidFill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16147"/>
            <a:ext cx="91805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smtClean="0">
                <a:solidFill>
                  <a:srgbClr val="B7BCC7"/>
                </a:solidFill>
                <a:latin typeface="Franklin Gothic Heavy" pitchFamily="34" charset="0"/>
              </a:rPr>
              <a:t>China EU India Japan Korea Russia USA</a:t>
            </a:r>
            <a:endParaRPr lang="en-GB" sz="3800">
              <a:solidFill>
                <a:srgbClr val="B7BCC7"/>
              </a:solidFill>
              <a:latin typeface="Franklin Gothic Heavy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3968" y="1657350"/>
            <a:ext cx="3960440" cy="17312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76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795338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28 June 2005: The ITER Members unanimously agreed to build </a:t>
            </a:r>
            <a:r>
              <a:rPr lang="en-GB" sz="16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ITER  </a:t>
            </a: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on the site proposed by Europe</a:t>
            </a:r>
          </a:p>
          <a:p>
            <a:pPr marL="285750" indent="-285750" defTabSz="795338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6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 defTabSz="795338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21 November 2006: The ITER </a:t>
            </a:r>
            <a:r>
              <a:rPr lang="en-GB" sz="16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Agreement </a:t>
            </a:r>
            <a:r>
              <a:rPr lang="en-GB" sz="16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is </a:t>
            </a: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signed at the </a:t>
            </a:r>
            <a:r>
              <a:rPr lang="en-GB" sz="16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Élysée</a:t>
            </a: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Palace, in Paris.  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79512" y="735546"/>
            <a:ext cx="8784976" cy="85725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Global </a:t>
            </a:r>
            <a:r>
              <a:rPr lang="en-GB" sz="4000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challenge, global response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08" y="1558730"/>
            <a:ext cx="4084320" cy="191227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>
            <a:solidFill>
              <a:srgbClr val="FFC000"/>
            </a:solidFill>
          </a:ln>
          <a:effectLst>
            <a:outerShdw blurRad="50800" dist="50800" dir="5400000" algn="ctr" rotWithShape="0">
              <a:sysClr val="windowText" lastClr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9483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791580" y="141686"/>
            <a:ext cx="7950168" cy="32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US" altLang="en-US" sz="2600" dirty="0">
                <a:solidFill>
                  <a:srgbClr val="000090"/>
                </a:solidFill>
                <a:latin typeface="Arial" charset="0"/>
              </a:rPr>
              <a:t>Construction </a:t>
            </a:r>
            <a:r>
              <a:rPr lang="en-US" altLang="en-US" sz="2600" dirty="0" smtClean="0">
                <a:solidFill>
                  <a:srgbClr val="000090"/>
                </a:solidFill>
                <a:latin typeface="Arial" charset="0"/>
              </a:rPr>
              <a:t>ITER – </a:t>
            </a:r>
            <a:r>
              <a:rPr lang="en-US" altLang="en-US" sz="2600" dirty="0">
                <a:solidFill>
                  <a:srgbClr val="000090"/>
                </a:solidFill>
                <a:latin typeface="Arial" charset="0"/>
              </a:rPr>
              <a:t>Who manufactures </a:t>
            </a:r>
            <a:r>
              <a:rPr lang="en-US" altLang="en-US" sz="2600" dirty="0" smtClean="0">
                <a:solidFill>
                  <a:srgbClr val="000090"/>
                </a:solidFill>
                <a:latin typeface="Arial" charset="0"/>
              </a:rPr>
              <a:t>What ?</a:t>
            </a:r>
            <a:endParaRPr lang="en-US" altLang="en-US" sz="2600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70" y="726545"/>
            <a:ext cx="7696200" cy="3909580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380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91580" y="141686"/>
            <a:ext cx="7950168" cy="32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US" altLang="en-US" sz="2600" dirty="0" smtClean="0">
                <a:solidFill>
                  <a:srgbClr val="000090"/>
                </a:solidFill>
                <a:latin typeface="Arial" charset="0"/>
              </a:rPr>
              <a:t>ITER Cryostat</a:t>
            </a:r>
            <a:endParaRPr lang="en-US" altLang="en-US" sz="26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4932040" y="855371"/>
            <a:ext cx="391543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Largest stainless steel high-vacuum pressure container ever built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Provides high-vacuum and ultra-cool environment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Height: 	</a:t>
            </a:r>
            <a:r>
              <a:rPr lang="en-US" altLang="en-US" sz="1800" dirty="0" smtClean="0">
                <a:solidFill>
                  <a:srgbClr val="000099"/>
                </a:solidFill>
                <a:latin typeface="Arial" panose="020B0604020202020204" pitchFamily="34" charset="0"/>
              </a:rPr>
              <a:t>30 </a:t>
            </a: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m</a:t>
            </a:r>
            <a:endParaRPr lang="en-US" altLang="en-US" sz="1800" baseline="300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Diameter: </a:t>
            </a:r>
            <a:r>
              <a:rPr lang="en-US" altLang="en-US" sz="1800" dirty="0" smtClean="0">
                <a:solidFill>
                  <a:srgbClr val="000099"/>
                </a:solidFill>
                <a:latin typeface="Arial" panose="020B0604020202020204" pitchFamily="34" charset="0"/>
              </a:rPr>
              <a:t>30 </a:t>
            </a: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Weight: 	</a:t>
            </a:r>
            <a:r>
              <a:rPr lang="en-US" altLang="en-US" sz="1800" dirty="0" smtClean="0">
                <a:solidFill>
                  <a:srgbClr val="000099"/>
                </a:solidFill>
                <a:latin typeface="Arial" panose="020B0604020202020204" pitchFamily="34" charset="0"/>
              </a:rPr>
              <a:t>3,850 </a:t>
            </a: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 descr="C:\Documents and Settings\Administrateur.A0A2C2765BD24BA\Bureau\Untitled-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00" y="636535"/>
            <a:ext cx="464658" cy="3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80" y="546525"/>
            <a:ext cx="3353184" cy="41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2" r="31412"/>
          <a:stretch>
            <a:fillRect/>
          </a:stretch>
        </p:blipFill>
        <p:spPr bwMode="auto">
          <a:xfrm>
            <a:off x="34844" y="636535"/>
            <a:ext cx="5492750" cy="354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76974" y="712526"/>
            <a:ext cx="334648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99"/>
                </a:solidFill>
                <a:latin typeface="Arial" panose="020B0604020202020204" pitchFamily="34" charset="0"/>
              </a:rPr>
              <a:t>Double wall steel container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	</a:t>
            </a:r>
            <a:r>
              <a:rPr lang="en-US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blanket modules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	cooling water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High-vacuum environment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Primary containment barrier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Volume: 	</a:t>
            </a:r>
            <a:r>
              <a:rPr lang="en-US" altLang="en-US" sz="1800" dirty="0" smtClean="0">
                <a:solidFill>
                  <a:srgbClr val="000099"/>
                </a:solidFill>
                <a:latin typeface="Arial" panose="020B0604020202020204" pitchFamily="34" charset="0"/>
              </a:rPr>
              <a:t>1,400 </a:t>
            </a: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m</a:t>
            </a:r>
            <a:r>
              <a:rPr lang="en-US" altLang="en-US" sz="1800" baseline="30000" dirty="0">
                <a:solidFill>
                  <a:srgbClr val="000099"/>
                </a:solidFill>
                <a:latin typeface="Arial" panose="020B0604020202020204" pitchFamily="34" charset="0"/>
              </a:rPr>
              <a:t>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Plasma volume: 	840 m</a:t>
            </a:r>
            <a:r>
              <a:rPr lang="en-US" altLang="en-US" sz="1800" baseline="30000" dirty="0">
                <a:solidFill>
                  <a:srgbClr val="000099"/>
                </a:solidFill>
                <a:latin typeface="Arial" panose="020B0604020202020204" pitchFamily="34" charset="0"/>
              </a:rPr>
              <a:t>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Weight: 	</a:t>
            </a:r>
            <a:r>
              <a:rPr lang="en-US" altLang="en-US" sz="1800" dirty="0" smtClean="0">
                <a:solidFill>
                  <a:srgbClr val="000099"/>
                </a:solidFill>
                <a:latin typeface="Arial" panose="020B0604020202020204" pitchFamily="34" charset="0"/>
              </a:rPr>
              <a:t>8,500 </a:t>
            </a: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0" y="695708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244" y="712735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8659" y="710499"/>
            <a:ext cx="429497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91580" y="141686"/>
            <a:ext cx="7950168" cy="32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US" altLang="en-US" sz="2600" dirty="0" smtClean="0">
                <a:solidFill>
                  <a:srgbClr val="000090"/>
                </a:solidFill>
                <a:latin typeface="Arial" charset="0"/>
              </a:rPr>
              <a:t>ITER Vacuum Vessel</a:t>
            </a:r>
            <a:endParaRPr lang="en-US" altLang="en-US" sz="2600" dirty="0">
              <a:solidFill>
                <a:srgbClr val="00009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91580" y="141686"/>
            <a:ext cx="7950168" cy="32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US" altLang="en-US" sz="2600" dirty="0" smtClean="0">
                <a:solidFill>
                  <a:srgbClr val="000090"/>
                </a:solidFill>
                <a:latin typeface="Arial" charset="0"/>
              </a:rPr>
              <a:t>ITER Magnet System</a:t>
            </a:r>
            <a:endParaRPr lang="en-US" altLang="en-US" sz="26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237185" y="1176595"/>
            <a:ext cx="265529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99"/>
                </a:solidFill>
                <a:latin typeface="Arial" panose="020B0604020202020204" pitchFamily="34" charset="0"/>
              </a:rPr>
              <a:t>Central </a:t>
            </a: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solenoid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	13 m high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	1,000 tons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18 toroidal field coils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	17 m high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	360 tons each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6 poloidal field coils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	8-24 m in diameter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	200-400 tons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681540"/>
            <a:ext cx="5594404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610" y="866243"/>
            <a:ext cx="521909" cy="31035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9" y="878864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79" y="605163"/>
            <a:ext cx="470415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031" y="879508"/>
            <a:ext cx="517063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609" y="605162"/>
            <a:ext cx="512780" cy="29667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94" y="599635"/>
            <a:ext cx="508902" cy="3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1693069" y="94242"/>
            <a:ext cx="5769769" cy="32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en-US" altLang="ja-JP" sz="2600" dirty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Itinerary of ITER Components</a:t>
            </a:r>
            <a:endParaRPr lang="en-US" altLang="en-US" sz="26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9459" name="Picture 13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04" y="1012031"/>
            <a:ext cx="43910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europec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5781" r="15118" b="15781"/>
          <a:stretch>
            <a:fillRect/>
          </a:stretch>
        </p:blipFill>
        <p:spPr bwMode="auto">
          <a:xfrm>
            <a:off x="1238250" y="706042"/>
            <a:ext cx="2264569" cy="221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2284810" y="2218135"/>
            <a:ext cx="322659" cy="269081"/>
          </a:xfrm>
          <a:prstGeom prst="rect">
            <a:avLst/>
          </a:prstGeom>
          <a:noFill/>
          <a:ln w="2857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endParaRPr lang="ja-JP" altLang="en-US" sz="1800" b="0">
              <a:ea typeface="MS PGothic" panose="020B0600070205080204" pitchFamily="34" charset="-128"/>
            </a:endParaRPr>
          </a:p>
        </p:txBody>
      </p:sp>
      <p:sp>
        <p:nvSpPr>
          <p:cNvPr id="19462" name="Line 7"/>
          <p:cNvSpPr>
            <a:spLocks noChangeShapeType="1"/>
          </p:cNvSpPr>
          <p:nvPr/>
        </p:nvSpPr>
        <p:spPr bwMode="auto">
          <a:xfrm>
            <a:off x="4577954" y="706041"/>
            <a:ext cx="540544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5126831" y="544116"/>
            <a:ext cx="2730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= </a:t>
            </a:r>
            <a:r>
              <a:rPr lang="en-US" altLang="ja-JP" sz="1500" b="0">
                <a:latin typeface="Arial" panose="020B0604020202020204" pitchFamily="34" charset="0"/>
                <a:ea typeface="MS PGothic" panose="020B0600070205080204" pitchFamily="34" charset="-128"/>
              </a:rPr>
              <a:t>Itinerary of ITER Components</a:t>
            </a:r>
            <a:endParaRPr lang="en-GB" altLang="ja-JP" sz="1500" b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9464" name="Picture 9" descr="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1" y="2974181"/>
            <a:ext cx="2097881" cy="170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3530204" y="652463"/>
            <a:ext cx="1125140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ja-JP" sz="105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ITER Site </a:t>
            </a:r>
            <a:endParaRPr lang="en-GB" altLang="ja-JP" sz="105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9466" name="Line 11"/>
          <p:cNvSpPr>
            <a:spLocks noChangeShapeType="1"/>
          </p:cNvSpPr>
          <p:nvPr/>
        </p:nvSpPr>
        <p:spPr bwMode="auto">
          <a:xfrm flipH="1">
            <a:off x="2533650" y="867966"/>
            <a:ext cx="1246585" cy="14239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auto">
          <a:xfrm>
            <a:off x="3780235" y="867966"/>
            <a:ext cx="3439715" cy="102631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9312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544" y="2616518"/>
            <a:ext cx="3213105" cy="198855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5" t="4094" r="1381" b="2260"/>
          <a:stretch/>
        </p:blipFill>
        <p:spPr>
          <a:xfrm>
            <a:off x="76200" y="2624627"/>
            <a:ext cx="2667000" cy="1812185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5" t="3541" r="4424" b="7889"/>
          <a:stretch/>
        </p:blipFill>
        <p:spPr>
          <a:xfrm>
            <a:off x="76200" y="628814"/>
            <a:ext cx="3352800" cy="1906337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9" r="2546"/>
          <a:stretch/>
        </p:blipFill>
        <p:spPr>
          <a:xfrm>
            <a:off x="3476839" y="638344"/>
            <a:ext cx="2667000" cy="1913782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607" y="57150"/>
            <a:ext cx="9144000" cy="4893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GB" sz="30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massive arrivals in </a:t>
            </a:r>
            <a:r>
              <a:rPr lang="en-GB" sz="30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2020-23 </a:t>
            </a:r>
            <a:r>
              <a:rPr lang="en-GB" sz="30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(few shown)</a:t>
            </a:r>
            <a:endParaRPr lang="en-GB" sz="30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2" t="36659" r="35022" b="2100"/>
          <a:stretch/>
        </p:blipFill>
        <p:spPr>
          <a:xfrm>
            <a:off x="6248400" y="641806"/>
            <a:ext cx="2819400" cy="1915254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594923" y="2199172"/>
            <a:ext cx="907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</a:rPr>
              <a:t>TF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18626" y="2218721"/>
            <a:ext cx="635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>
                <a:solidFill>
                  <a:schemeClr val="bg1"/>
                </a:solidFill>
              </a:rPr>
              <a:t>TF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64706" y="2025523"/>
            <a:ext cx="68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>
                <a:solidFill>
                  <a:schemeClr val="bg1"/>
                </a:solidFill>
              </a:rPr>
              <a:t>PF6</a:t>
            </a:r>
          </a:p>
          <a:p>
            <a:pPr algn="r"/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78134"/>
            <a:ext cx="340297" cy="22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7899" y="675499"/>
            <a:ext cx="358701" cy="22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7585" y="675499"/>
            <a:ext cx="340297" cy="22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49136" y="4093721"/>
            <a:ext cx="2377016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Vacuum </a:t>
            </a:r>
            <a:r>
              <a:rPr lang="fr-FR" dirty="0" err="1"/>
              <a:t>Vessel</a:t>
            </a:r>
            <a:r>
              <a:rPr lang="fr-FR" dirty="0"/>
              <a:t> </a:t>
            </a:r>
            <a:r>
              <a:rPr lang="fr-FR" dirty="0" err="1"/>
              <a:t>Sector</a:t>
            </a:r>
            <a:r>
              <a:rPr lang="fr-FR" dirty="0"/>
              <a:t> # </a:t>
            </a:r>
            <a:r>
              <a:rPr lang="fr-FR" dirty="0" smtClean="0"/>
              <a:t>6</a:t>
            </a:r>
            <a:endParaRPr lang="fr-FR" dirty="0"/>
          </a:p>
        </p:txBody>
      </p:sp>
      <p:pic>
        <p:nvPicPr>
          <p:cNvPr id="26" name="Picture 3"/>
          <p:cNvPicPr preferRelativeResize="0"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63" y="2655071"/>
            <a:ext cx="358701" cy="21020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 preferRelativeResize="0"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683452"/>
            <a:ext cx="343756" cy="20775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www.iter.org/img/resize-900-90/www/content/com/Lists/Stories/Attachments/3653/central_solenoid_module_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39" y="2635672"/>
            <a:ext cx="3018266" cy="1879704"/>
          </a:xfrm>
          <a:prstGeom prst="rect">
            <a:avLst/>
          </a:prstGeom>
          <a:noFill/>
          <a:ln w="158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/>
          <p:cNvPicPr preferRelativeResize="0">
            <a:picLocks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644" y="2664231"/>
            <a:ext cx="449539" cy="24584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946508" y="4205381"/>
            <a:ext cx="289399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First Central </a:t>
            </a:r>
            <a:r>
              <a:rPr lang="fr-FR" dirty="0" err="1" smtClean="0"/>
              <a:t>Solenoid</a:t>
            </a:r>
            <a:r>
              <a:rPr lang="fr-FR" dirty="0" smtClean="0"/>
              <a:t> Module</a:t>
            </a:r>
            <a:endParaRPr lang="fr-FR" dirty="0"/>
          </a:p>
        </p:txBody>
      </p:sp>
      <p:sp>
        <p:nvSpPr>
          <p:cNvPr id="33" name="TextBox 32"/>
          <p:cNvSpPr txBox="1"/>
          <p:nvPr/>
        </p:nvSpPr>
        <p:spPr>
          <a:xfrm>
            <a:off x="6143839" y="4222059"/>
            <a:ext cx="2377016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fr-FR" dirty="0" smtClean="0"/>
              <a:t>PF1</a:t>
            </a:r>
            <a:endParaRPr lang="fr-FR" dirty="0"/>
          </a:p>
        </p:txBody>
      </p:sp>
      <p:pic>
        <p:nvPicPr>
          <p:cNvPr id="23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450" y="2664231"/>
            <a:ext cx="408771" cy="2718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20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515" y="2121700"/>
            <a:ext cx="912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en-GB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3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 Construction Status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879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63" y="0"/>
            <a:ext cx="9109142" cy="468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76536" y="0"/>
            <a:ext cx="1482901" cy="300082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35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350" dirty="0" smtClean="0">
                <a:solidFill>
                  <a:srgbClr val="000000"/>
                </a:solidFill>
                <a:cs typeface="Arial" panose="020B0604020202020204" pitchFamily="34" charset="0"/>
              </a:rPr>
              <a:t>March 2023</a:t>
            </a:r>
            <a:endParaRPr lang="en-GB" sz="135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0941" y="-12970"/>
            <a:ext cx="5235677" cy="4154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1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ITER construction site drone view </a:t>
            </a:r>
          </a:p>
        </p:txBody>
      </p:sp>
    </p:spTree>
    <p:extLst>
      <p:ext uri="{BB962C8B-B14F-4D97-AF65-F5344CB8AC3E}">
        <p14:creationId xmlns:p14="http://schemas.microsoft.com/office/powerpoint/2010/main" val="26728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b="1" dirty="0" smtClean="0">
                <a:solidFill>
                  <a:srgbClr val="000090"/>
                </a:solidFill>
              </a:rPr>
              <a:t>Personal Journey</a:t>
            </a:r>
            <a:endParaRPr kumimoji="0" lang="en-GB" altLang="en-US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06" y="591530"/>
            <a:ext cx="9121698" cy="411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 in Theoretical Physics (interested in Astrophysics) at UCM – Madrid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in fusion plasma theory at UCM 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short stay at JET (2  6 months)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Change of PhD topic : edge plasma experiments and modelling at JET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Postdoc at JET 2-D edge modelling and experiment (detachment)  participation in ITER expert groups (International Tokamak Physics Activities)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Move to ITER EU Home Team (IPP-</a:t>
            </a:r>
            <a:r>
              <a:rPr lang="en-US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Garching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 R&amp;D for ITER (exp. + modelling - ELMs R&amp;D), EU R&amp;D PWI </a:t>
            </a:r>
            <a:r>
              <a:rPr lang="en-US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programme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management, ITPA </a:t>
            </a:r>
            <a:r>
              <a:rPr lang="en-US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DivSOL</a:t>
            </a:r>
            <a:endParaRPr lang="en-US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Move to ITER Organization  Science, Controls and Operation Department </a:t>
            </a:r>
          </a:p>
          <a:p>
            <a:pPr marL="914400" lvl="1" indent="-45720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Edge/Pedestal physics and Edge-core plasma integration, Science and Technology Advisory Committee Secretary, ITPA Edge and Pedestal </a:t>
            </a:r>
          </a:p>
          <a:p>
            <a:pPr marL="914400" lvl="1" indent="-45720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Section Leader Confinement &amp; Modelling, STAC Secretary, ITPA Transport &amp; Conf.</a:t>
            </a:r>
          </a:p>
          <a:p>
            <a:pPr marL="914400" lvl="1" indent="-45720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Science Division Head :	</a:t>
            </a:r>
          </a:p>
          <a:p>
            <a:pPr lvl="2" algn="just">
              <a:spcAft>
                <a:spcPts val="300"/>
              </a:spcAft>
            </a:pPr>
            <a:r>
              <a:rPr lang="en-US" sz="1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ITER Research Plan, Plasma Control System design, Integrated Modeling and Analysis Suite</a:t>
            </a:r>
          </a:p>
        </p:txBody>
      </p:sp>
    </p:spTree>
    <p:extLst>
      <p:ext uri="{BB962C8B-B14F-4D97-AF65-F5344CB8AC3E}">
        <p14:creationId xmlns:p14="http://schemas.microsoft.com/office/powerpoint/2010/main" val="20869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" y="-64833"/>
            <a:ext cx="9143999" cy="67710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3800" dirty="0">
                <a:solidFill>
                  <a:srgbClr val="000099"/>
                </a:solidFill>
                <a:ea typeface="ＭＳ Ｐゴシック" pitchFamily="34" charset="-128"/>
                <a:cs typeface="Arial" panose="020B0604020202020204" pitchFamily="34" charset="0"/>
              </a:rPr>
              <a:t>Worksite </a:t>
            </a:r>
            <a:r>
              <a:rPr kumimoji="0" lang="en-US" altLang="en-US" sz="3800" dirty="0" smtClean="0">
                <a:solidFill>
                  <a:srgbClr val="000099"/>
                </a:solidFill>
                <a:ea typeface="ＭＳ Ｐゴシック" pitchFamily="34" charset="-128"/>
                <a:cs typeface="Arial" panose="020B0604020202020204" pitchFamily="34" charset="0"/>
              </a:rPr>
              <a:t>progress</a:t>
            </a:r>
            <a:endParaRPr kumimoji="0" lang="en-US" altLang="en-US" sz="380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655" y="645301"/>
            <a:ext cx="6660740" cy="3991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726" t="46282" r="58859" b="43143"/>
          <a:stretch/>
        </p:blipFill>
        <p:spPr>
          <a:xfrm>
            <a:off x="5292080" y="1986685"/>
            <a:ext cx="315035" cy="31503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001830" y="3086237"/>
            <a:ext cx="1350590" cy="323165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Cryostat upper cylinder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(temporary storage)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7" name="Straight Arrow Connector 56"/>
          <p:cNvCxnSpPr>
            <a:stCxn id="56" idx="1"/>
          </p:cNvCxnSpPr>
          <p:nvPr/>
        </p:nvCxnSpPr>
        <p:spPr>
          <a:xfrm flipH="1">
            <a:off x="6147175" y="3247820"/>
            <a:ext cx="854655" cy="340607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241630" y="631582"/>
            <a:ext cx="1561398" cy="219291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2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RTE (France) 400 kV </a:t>
            </a:r>
            <a:r>
              <a:rPr kumimoji="0" lang="fr-FR" sz="8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switchyard</a:t>
            </a:r>
            <a:endParaRPr kumimoji="0" lang="en-GB" sz="825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411760" y="1266605"/>
            <a:ext cx="45005" cy="31503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025905" y="1801726"/>
            <a:ext cx="1162419" cy="207749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Tokamak Complex 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06131" y="1194533"/>
            <a:ext cx="682919" cy="219291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2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Cryoplant</a:t>
            </a:r>
            <a:endParaRPr kumimoji="0" lang="fr-FR" sz="8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3" name="Straight Arrow Connector 62"/>
          <p:cNvCxnSpPr>
            <a:stCxn id="62" idx="1"/>
          </p:cNvCxnSpPr>
          <p:nvPr/>
        </p:nvCxnSpPr>
        <p:spPr>
          <a:xfrm flipH="1">
            <a:off x="4572001" y="1304178"/>
            <a:ext cx="934130" cy="20774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031940" y="3008634"/>
            <a:ext cx="682919" cy="219291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2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Cryoplant</a:t>
            </a:r>
            <a:endParaRPr kumimoji="0" lang="fr-FR" sz="8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4283389" y="2842391"/>
            <a:ext cx="90010" cy="199656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79189" y="2584863"/>
            <a:ext cx="1247199" cy="219291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25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Radiofrequency Bdg.</a:t>
            </a:r>
            <a:endParaRPr kumimoji="0" lang="en-GB" sz="825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5949415" y="2685790"/>
            <a:ext cx="917840" cy="871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549299" y="3575121"/>
            <a:ext cx="1246310" cy="219291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2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Cryostat workshop</a:t>
            </a:r>
            <a:endParaRPr kumimoji="0" lang="fr-FR" sz="8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3" name="Straight Arrow Connector 72"/>
          <p:cNvCxnSpPr>
            <a:stCxn id="72" idx="1"/>
          </p:cNvCxnSpPr>
          <p:nvPr/>
        </p:nvCxnSpPr>
        <p:spPr>
          <a:xfrm flipH="1" flipV="1">
            <a:off x="5591718" y="3655585"/>
            <a:ext cx="957581" cy="2918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25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ww.iter.org/img/resize-2000-70/all/content/com/photo%20galleries%202/media/5%20-%20site%20milestones/control_bdg_from_hrs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1" y="546525"/>
            <a:ext cx="9145017" cy="490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" y="0"/>
            <a:ext cx="3846443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ITER Control </a:t>
            </a:r>
            <a:r>
              <a:rPr kumimoji="0" lang="en-US" altLang="en-US" sz="2400" b="0" dirty="0" smtClean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Room</a:t>
            </a:r>
            <a:r>
              <a:rPr kumimoji="0" lang="en-US" altLang="en-US" sz="1500" b="0" dirty="0" smtClean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</a:t>
            </a:r>
            <a:endParaRPr kumimoji="0" lang="en-US" altLang="en-US" sz="15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516" y="683662"/>
            <a:ext cx="6334146" cy="35406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780" y="1446625"/>
            <a:ext cx="6280088" cy="35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6560" y="-1"/>
            <a:ext cx="9087440" cy="138499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Balance of plant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Towards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fr-F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commissioning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699" y="1438261"/>
            <a:ext cx="5483813" cy="3149276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6983" y="3426845"/>
            <a:ext cx="3308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Cryoplant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5 000 tonnes of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685800">
              <a:defRPr/>
            </a:pPr>
            <a:r>
              <a:rPr lang="fr-FR" sz="12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fr-FR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 t</a:t>
            </a:r>
            <a:br>
              <a:rPr lang="fr-FR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fr-FR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Power: </a:t>
            </a:r>
            <a:br>
              <a:rPr lang="fr-FR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kW at 4.5 K (</a:t>
            </a:r>
            <a:r>
              <a:rPr lang="fr-FR" sz="1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fr-FR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1300kW at 80 K (</a:t>
            </a:r>
            <a:r>
              <a:rPr lang="fr-FR" sz="1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r>
              <a:rPr lang="fr-FR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575"/>
            <a:ext cx="3502869" cy="2316663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5018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15" y="2121700"/>
            <a:ext cx="8624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600"/>
              </a:spcAft>
            </a:pPr>
            <a:r>
              <a:rPr lang="en-GB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Tokamak Assembly Status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714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6"/>
          <p:cNvSpPr txBox="1">
            <a:spLocks/>
          </p:cNvSpPr>
          <p:nvPr/>
        </p:nvSpPr>
        <p:spPr bwMode="auto">
          <a:xfrm>
            <a:off x="0" y="84720"/>
            <a:ext cx="9144000" cy="30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50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Hall and Tokamak </a:t>
            </a:r>
            <a:r>
              <a:rPr lang="en-US" sz="35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endParaRPr lang="en-GB" sz="3500" kern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 bwMode="auto">
          <a:xfrm>
            <a:off x="35750" y="572779"/>
            <a:ext cx="9072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1950" b="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 </a:t>
            </a:r>
            <a:r>
              <a:rPr lang="en-US" sz="1950" b="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 assembled in assembly hall and lifted by cranes into tokamak pit</a:t>
            </a:r>
            <a:endParaRPr lang="en-US" sz="1950" b="0" kern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ttps://www.fusion.qst.go.jp/ITER/english/images/page/4/202101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00" y="1238079"/>
            <a:ext cx="4639539" cy="309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iter.org/img/resize-2000-70/all/content/com/gallery/media/7%20-%20technical/tkmandplant_2016_72d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5" y="1536635"/>
            <a:ext cx="4534233" cy="27983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3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72" b="12280"/>
          <a:stretch/>
        </p:blipFill>
        <p:spPr>
          <a:xfrm>
            <a:off x="0" y="0"/>
            <a:ext cx="9144000" cy="4800600"/>
          </a:xfrm>
        </p:spPr>
      </p:pic>
      <p:sp>
        <p:nvSpPr>
          <p:cNvPr id="14" name="TextBox 13"/>
          <p:cNvSpPr txBox="1"/>
          <p:nvPr/>
        </p:nvSpPr>
        <p:spPr>
          <a:xfrm>
            <a:off x="3962400" y="209550"/>
            <a:ext cx="4876800" cy="97155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endParaRPr lang="en-US" sz="37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714750"/>
            <a:ext cx="3124200" cy="954107"/>
          </a:xfrm>
          <a:prstGeom prst="rect">
            <a:avLst/>
          </a:prstGeom>
          <a:solidFill>
            <a:schemeClr val="tx1">
              <a:lumMod val="75000"/>
              <a:lumOff val="25000"/>
              <a:alpha val="62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fr-FR" b="0" dirty="0" smtClean="0">
                <a:latin typeface="Arial" panose="020B0604020202020204" pitchFamily="34" charset="0"/>
                <a:cs typeface="Arial" panose="020B0604020202020204" pitchFamily="34" charset="0"/>
              </a:rPr>
              <a:t>On May 26-27 2020, the base of the Cryostat </a:t>
            </a:r>
            <a:r>
              <a:rPr lang="fr-FR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b="0" dirty="0" smtClean="0">
                <a:latin typeface="Arial" panose="020B0604020202020204" pitchFamily="34" charset="0"/>
                <a:cs typeface="Arial" panose="020B0604020202020204" pitchFamily="34" charset="0"/>
              </a:rPr>
              <a:t>1,250 t; </a:t>
            </a:r>
            <a:r>
              <a:rPr lang="fr-FR" b="0" dirty="0" err="1">
                <a:latin typeface="Arial" panose="020B0604020202020204" pitchFamily="34" charset="0"/>
                <a:cs typeface="Arial" panose="020B0604020202020204" pitchFamily="34" charset="0"/>
              </a:rPr>
              <a:t>procured</a:t>
            </a:r>
            <a:r>
              <a:rPr lang="fr-FR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fr-FR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  <a:r>
              <a:rPr lang="fr-FR" b="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FR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successfully</a:t>
            </a:r>
            <a:r>
              <a:rPr lang="fr-FR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inserted</a:t>
            </a:r>
            <a:r>
              <a:rPr lang="fr-FR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b="0" dirty="0" smtClean="0">
                <a:latin typeface="Arial" panose="020B0604020202020204" pitchFamily="34" charset="0"/>
                <a:cs typeface="Arial" panose="020B0604020202020204" pitchFamily="34" charset="0"/>
              </a:rPr>
              <a:t> the Tokamak </a:t>
            </a:r>
            <a:r>
              <a:rPr lang="fr-FR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FR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Pit</a:t>
            </a:r>
            <a:r>
              <a:rPr lang="fr-FR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29937"/>
            <a:ext cx="9144000" cy="6617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7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crucial milestone</a:t>
            </a:r>
            <a:endParaRPr lang="en-US" sz="37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47175" y="2791841"/>
            <a:ext cx="3086528" cy="2173065"/>
            <a:chOff x="6147175" y="2791841"/>
            <a:chExt cx="3086528" cy="2173065"/>
          </a:xfrm>
        </p:grpSpPr>
        <p:pic>
          <p:nvPicPr>
            <p:cNvPr id="7" name="Picture 4" descr="https://www.iter.org/doc/www/content/com/Lists/Stories/Attachments/3480/event_28_july_macron_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175" y="2791841"/>
              <a:ext cx="2907122" cy="200876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147175" y="4387825"/>
              <a:ext cx="308652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July 2020: remote celebration by 7 ITER Members Heads of State and French </a:t>
              </a:r>
              <a:r>
                <a:rPr lang="en-US" sz="105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President</a:t>
              </a:r>
              <a:endParaRPr lang="en-GB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843"/>
            <a:ext cx="5233275" cy="349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81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 bwMode="auto">
          <a:xfrm>
            <a:off x="1033203" y="137650"/>
            <a:ext cx="6993396" cy="30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50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Sub-sector </a:t>
            </a:r>
            <a:r>
              <a:rPr lang="en-US" sz="35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endParaRPr lang="en-GB" sz="3500" kern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 bwMode="auto">
          <a:xfrm>
            <a:off x="0" y="289399"/>
            <a:ext cx="8802470" cy="94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000" b="0" kern="0" dirty="0">
                <a:latin typeface="Arial" panose="020B0604020202020204" pitchFamily="34" charset="0"/>
                <a:cs typeface="Arial" panose="020B0604020202020204" pitchFamily="34" charset="0"/>
              </a:rPr>
              <a:t>Assembly of </a:t>
            </a:r>
            <a:r>
              <a:rPr lang="en-US" sz="20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Vacuum Vessel, Thermal </a:t>
            </a:r>
            <a:r>
              <a:rPr lang="en-US" sz="2000" b="0" kern="0" dirty="0">
                <a:latin typeface="Arial" panose="020B0604020202020204" pitchFamily="34" charset="0"/>
                <a:cs typeface="Arial" panose="020B0604020202020204" pitchFamily="34" charset="0"/>
              </a:rPr>
              <a:t>Shield and </a:t>
            </a:r>
            <a:r>
              <a:rPr lang="en-US" sz="20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 Toroidal </a:t>
            </a:r>
            <a:r>
              <a:rPr lang="en-US" sz="2000" b="0" kern="0" dirty="0"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US" sz="20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coils</a:t>
            </a:r>
            <a:endParaRPr lang="en-US" sz="20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46586" y="4407609"/>
            <a:ext cx="2309390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050" b="1" dirty="0">
                <a:latin typeface="+mj-lt"/>
                <a:cs typeface="Arial" panose="020B0604020202020204" pitchFamily="34" charset="0"/>
              </a:rPr>
              <a:t>TF Coil Assembly</a:t>
            </a:r>
          </a:p>
        </p:txBody>
      </p:sp>
      <p:pic>
        <p:nvPicPr>
          <p:cNvPr id="1026" name="Picture 2" descr="https://www.iter.org/img/resize-900-90/www/content/com/Lists/Mag%20Stories/Attachments/44/section_lifting_tool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298" y="1420142"/>
            <a:ext cx="2824636" cy="296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rean Domestic Agency signs assembly tool contra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59" y="1420143"/>
            <a:ext cx="2753821" cy="29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06914" y="4407609"/>
            <a:ext cx="317740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050" b="1" dirty="0">
                <a:latin typeface="+mj-lt"/>
                <a:cs typeface="Arial" panose="020B0604020202020204" pitchFamily="34" charset="0"/>
              </a:rPr>
              <a:t>Finalized Sector Assembly before transfer to pit</a:t>
            </a:r>
          </a:p>
        </p:txBody>
      </p:sp>
    </p:spTree>
    <p:extLst>
      <p:ext uri="{BB962C8B-B14F-4D97-AF65-F5344CB8AC3E}">
        <p14:creationId xmlns:p14="http://schemas.microsoft.com/office/powerpoint/2010/main" val="18401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7" y="0"/>
            <a:ext cx="7705642" cy="5143500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1" y="4797252"/>
            <a:ext cx="9144000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 eaLnBrk="0" hangingPunct="0">
              <a:spcBef>
                <a:spcPct val="50000"/>
              </a:spcBef>
            </a:pPr>
            <a:r>
              <a:rPr kumimoji="0" lang="en-US" altLang="en-US" sz="18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VV Sector 7 with TF coil 9 on right arm of SSAT-1 </a:t>
            </a:r>
          </a:p>
        </p:txBody>
      </p:sp>
    </p:spTree>
    <p:extLst>
      <p:ext uri="{BB962C8B-B14F-4D97-AF65-F5344CB8AC3E}">
        <p14:creationId xmlns:p14="http://schemas.microsoft.com/office/powerpoint/2010/main" val="209318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 b="9544"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65009" y="0"/>
            <a:ext cx="1105281" cy="528350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 defTabSz="685783" eaLnBrk="0" hangingPunct="0">
              <a:lnSpc>
                <a:spcPts val="1725"/>
              </a:lnSpc>
              <a:buClr>
                <a:srgbClr val="FFFFFF"/>
              </a:buClr>
            </a:pPr>
            <a:r>
              <a:rPr kumimoji="1" lang="fr-FR" sz="135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11 May 2022 </a:t>
            </a:r>
            <a:endParaRPr kumimoji="1" lang="en-GB" sz="1350" b="1" dirty="0">
              <a:solidFill>
                <a:srgbClr val="0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" y="4797251"/>
            <a:ext cx="5247860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 eaLnBrk="0" hangingPunct="0">
              <a:spcBef>
                <a:spcPct val="50000"/>
              </a:spcBef>
            </a:pPr>
            <a:r>
              <a:rPr kumimoji="0" lang="en-US" altLang="en-US" sz="18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Sector 6 fully lifted out of SSAT-2 and rotated 90</a:t>
            </a:r>
            <a:r>
              <a:rPr kumimoji="0" lang="en-US" altLang="en-US" sz="18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endParaRPr kumimoji="0" lang="en-US" altLang="en-US" sz="18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76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7618343" cy="51451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65009" y="0"/>
            <a:ext cx="1105281" cy="528350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 defTabSz="685783" eaLnBrk="0" hangingPunct="0">
              <a:lnSpc>
                <a:spcPts val="1725"/>
              </a:lnSpc>
              <a:buClr>
                <a:srgbClr val="FFFFFF"/>
              </a:buClr>
            </a:pPr>
            <a:r>
              <a:rPr kumimoji="1" lang="fr-FR" sz="135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11 May 2022 </a:t>
            </a:r>
            <a:endParaRPr kumimoji="1" lang="en-GB" sz="1350" b="1" dirty="0">
              <a:solidFill>
                <a:srgbClr val="0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674993" y="4798856"/>
            <a:ext cx="3943350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 eaLnBrk="0" hangingPunct="0">
              <a:spcBef>
                <a:spcPct val="50000"/>
              </a:spcBef>
            </a:pPr>
            <a:r>
              <a:rPr kumimoji="0" lang="en-US" altLang="en-US" sz="18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Over the tokamak pit wall: 20 cm gap</a:t>
            </a:r>
          </a:p>
        </p:txBody>
      </p:sp>
    </p:spTree>
    <p:extLst>
      <p:ext uri="{BB962C8B-B14F-4D97-AF65-F5344CB8AC3E}">
        <p14:creationId xmlns:p14="http://schemas.microsoft.com/office/powerpoint/2010/main" val="24265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515" y="2121700"/>
            <a:ext cx="891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Mission, Basis, Goals and overall </a:t>
            </a:r>
            <a:r>
              <a:rPr lang="en-GB" sz="3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073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0" b="4038"/>
          <a:stretch/>
        </p:blipFill>
        <p:spPr>
          <a:xfrm>
            <a:off x="1" y="0"/>
            <a:ext cx="9170288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65009" y="0"/>
            <a:ext cx="1105281" cy="528350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 defTabSz="685783" eaLnBrk="0" hangingPunct="0">
              <a:lnSpc>
                <a:spcPts val="1725"/>
              </a:lnSpc>
              <a:buClr>
                <a:srgbClr val="FFFFFF"/>
              </a:buClr>
            </a:pPr>
            <a:r>
              <a:rPr kumimoji="1" lang="fr-FR" sz="135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11 May 2022 </a:t>
            </a:r>
            <a:endParaRPr kumimoji="1" lang="en-GB" sz="1350" b="1" dirty="0">
              <a:solidFill>
                <a:srgbClr val="0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963479" y="4797251"/>
            <a:ext cx="3206811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 eaLnBrk="0" hangingPunct="0">
              <a:spcBef>
                <a:spcPct val="50000"/>
              </a:spcBef>
            </a:pPr>
            <a:r>
              <a:rPr kumimoji="0" lang="en-US" altLang="en-US" sz="18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Lowering into the tokamak pit</a:t>
            </a:r>
          </a:p>
        </p:txBody>
      </p:sp>
    </p:spTree>
    <p:extLst>
      <p:ext uri="{BB962C8B-B14F-4D97-AF65-F5344CB8AC3E}">
        <p14:creationId xmlns:p14="http://schemas.microsoft.com/office/powerpoint/2010/main" val="25509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15385" r="-163" b="-489"/>
          <a:stretch/>
        </p:blipFill>
        <p:spPr>
          <a:xfrm>
            <a:off x="1" y="2"/>
            <a:ext cx="9170289" cy="51956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94156" y="0"/>
            <a:ext cx="1276135" cy="310341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 defTabSz="685783" eaLnBrk="0" hangingPunct="0">
              <a:lnSpc>
                <a:spcPts val="1725"/>
              </a:lnSpc>
              <a:buClr>
                <a:srgbClr val="FFFFFF"/>
              </a:buClr>
            </a:pPr>
            <a:r>
              <a:rPr kumimoji="1" lang="fr-FR" sz="135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14 </a:t>
            </a:r>
            <a:r>
              <a:rPr kumimoji="1" lang="fr-FR" sz="1350" b="1" dirty="0" err="1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June</a:t>
            </a:r>
            <a:r>
              <a:rPr kumimoji="1" lang="fr-FR" sz="135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 2022 </a:t>
            </a:r>
            <a:endParaRPr kumimoji="1" lang="en-GB" sz="1350" b="1" dirty="0">
              <a:solidFill>
                <a:srgbClr val="0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4797251"/>
            <a:ext cx="4890052" cy="36933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 eaLnBrk="0" hangingPunct="0">
              <a:spcBef>
                <a:spcPct val="50000"/>
              </a:spcBef>
            </a:pPr>
            <a:r>
              <a:rPr kumimoji="0" lang="en-US" altLang="en-US" sz="18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In-place and alignment procedure </a:t>
            </a:r>
            <a:r>
              <a:rPr kumimoji="0" lang="en-US" altLang="en-US" sz="18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started</a:t>
            </a:r>
            <a:endParaRPr kumimoji="0" lang="en-US" altLang="en-US" sz="1800" b="0" dirty="0">
              <a:solidFill>
                <a:schemeClr val="bg1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2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761167" y="0"/>
            <a:ext cx="4890052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 eaLnBrk="0" hangingPunct="0">
              <a:spcBef>
                <a:spcPct val="50000"/>
              </a:spcBef>
            </a:pPr>
            <a:r>
              <a:rPr kumimoji="0" lang="en-US" altLang="en-US" sz="1800" b="0" dirty="0">
                <a:ea typeface="ＭＳ Ｐゴシック" pitchFamily="34" charset="-128"/>
                <a:cs typeface="Arial" panose="020B0604020202020204" pitchFamily="34" charset="0"/>
              </a:rPr>
              <a:t>Alignment procedure completed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69" y="903406"/>
            <a:ext cx="4299942" cy="3224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9982" y="886309"/>
            <a:ext cx="4320480" cy="3240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31741" y="365913"/>
            <a:ext cx="1642228" cy="310341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 defTabSz="685783" eaLnBrk="0" hangingPunct="0">
              <a:lnSpc>
                <a:spcPts val="1725"/>
              </a:lnSpc>
              <a:buClr>
                <a:srgbClr val="FFFFFF"/>
              </a:buClr>
            </a:pPr>
            <a:r>
              <a:rPr kumimoji="1" lang="fr-FR" sz="1350" b="1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15 </a:t>
            </a:r>
            <a:r>
              <a:rPr kumimoji="1" lang="fr-FR" sz="1350" b="1" dirty="0" err="1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October</a:t>
            </a:r>
            <a:r>
              <a:rPr kumimoji="1" lang="fr-FR" sz="1350" b="1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1" lang="fr-FR" sz="135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2022 </a:t>
            </a:r>
            <a:endParaRPr kumimoji="1" lang="en-GB" sz="1350" b="1" dirty="0">
              <a:solidFill>
                <a:srgbClr val="0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96475"/>
            <a:ext cx="9144000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 eaLnBrk="0" hangingPunct="0">
              <a:spcBef>
                <a:spcPct val="50000"/>
              </a:spcBef>
            </a:pPr>
            <a:r>
              <a:rPr kumimoji="0" lang="en-US" altLang="en-US" sz="1800" dirty="0">
                <a:solidFill>
                  <a:srgbClr val="000099"/>
                </a:solidFill>
                <a:ea typeface="ＭＳ Ｐゴシック" pitchFamily="34" charset="-128"/>
                <a:cs typeface="Arial" panose="020B0604020202020204" pitchFamily="34" charset="0"/>
              </a:rPr>
              <a:t>Alignment procedure guided by physics assessment of error fields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" y="1006747"/>
            <a:ext cx="5116878" cy="3517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510" y="1458583"/>
            <a:ext cx="3911939" cy="2948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2106" y="4363820"/>
            <a:ext cx="8608386" cy="3231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TFC error field analysis will be extended to other coils and components</a:t>
            </a:r>
            <a:endParaRPr lang="en-GB" sz="15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0" y="575269"/>
            <a:ext cx="9181020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 eaLnBrk="0" hangingPunct="0">
              <a:spcBef>
                <a:spcPct val="50000"/>
              </a:spcBef>
            </a:pPr>
            <a:r>
              <a:rPr kumimoji="0" lang="en-US" altLang="en-US" sz="1800" b="0" dirty="0">
                <a:solidFill>
                  <a:srgbClr val="000099"/>
                </a:solidFill>
                <a:ea typeface="ＭＳ Ｐゴシック" pitchFamily="34" charset="-128"/>
                <a:cs typeface="Arial" panose="020B0604020202020204" pitchFamily="34" charset="0"/>
              </a:rPr>
              <a:t>Alignment targets ensure that for 99% of the cases TF assembly will contribute less than 33% of the n = 1 overlap field (ITPA scaling)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5917" y="1191548"/>
            <a:ext cx="559322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 eaLnBrk="0" hangingPunct="0">
              <a:spcBef>
                <a:spcPct val="50000"/>
              </a:spcBef>
            </a:pPr>
            <a:r>
              <a:rPr lang="en-US" altLang="en-US" sz="1350" dirty="0">
                <a:solidFill>
                  <a:srgbClr val="0000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(15 MA/5.3T : plasma 1 SOF, plasma 2 EOB)</a:t>
            </a:r>
          </a:p>
        </p:txBody>
      </p:sp>
    </p:spTree>
    <p:extLst>
      <p:ext uri="{BB962C8B-B14F-4D97-AF65-F5344CB8AC3E}">
        <p14:creationId xmlns:p14="http://schemas.microsoft.com/office/powerpoint/2010/main" val="33787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3"/>
          <a:stretch/>
        </p:blipFill>
        <p:spPr>
          <a:xfrm>
            <a:off x="0" y="-374865"/>
            <a:ext cx="9215438" cy="55183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64288" y="-10269"/>
            <a:ext cx="1979712" cy="300082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fr-FR" sz="135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September</a:t>
            </a:r>
            <a:r>
              <a:rPr lang="fr-FR" sz="135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2022 </a:t>
            </a:r>
            <a:endParaRPr lang="en-GB" sz="135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93531" y="1601876"/>
            <a:ext cx="2614613" cy="1434218"/>
            <a:chOff x="7658100" y="4097984"/>
            <a:chExt cx="3486150" cy="1912291"/>
          </a:xfrm>
          <a:solidFill>
            <a:schemeClr val="bg1"/>
          </a:solidFill>
        </p:grpSpPr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8162452" y="4097984"/>
              <a:ext cx="2981798" cy="1354218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685800">
                <a:spcBef>
                  <a:spcPct val="50000"/>
                </a:spcBef>
              </a:pPr>
              <a:r>
                <a:rPr kumimoji="0" lang="en-US" altLang="en-US" sz="1500" b="0" dirty="0">
                  <a:solidFill>
                    <a:srgbClr val="000000"/>
                  </a:solidFill>
                  <a:ea typeface="ＭＳ Ｐゴシック" pitchFamily="34" charset="-128"/>
                  <a:cs typeface="Arial" panose="020B0604020202020204" pitchFamily="34" charset="0"/>
                </a:rPr>
                <a:t>VV Sector 8 in vertical position in the upending tool ready for transfer to SSAT-2</a:t>
              </a: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H="1">
              <a:off x="7658100" y="5421423"/>
              <a:ext cx="504352" cy="588852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defTabSz="685800">
                <a:defRPr/>
              </a:pPr>
              <a:endParaRPr lang="en-GB" sz="135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64090" y="1479984"/>
            <a:ext cx="2479235" cy="1327509"/>
            <a:chOff x="1685452" y="1973312"/>
            <a:chExt cx="3305647" cy="1770012"/>
          </a:xfrm>
          <a:solidFill>
            <a:schemeClr val="bg1"/>
          </a:solidFill>
        </p:grpSpPr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1685452" y="1973312"/>
              <a:ext cx="2372198" cy="104644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685800">
                <a:spcBef>
                  <a:spcPct val="50000"/>
                </a:spcBef>
              </a:pPr>
              <a:r>
                <a:rPr kumimoji="0" lang="en-US" altLang="en-US" sz="1500" b="0" dirty="0">
                  <a:solidFill>
                    <a:srgbClr val="000000"/>
                  </a:solidFill>
                  <a:ea typeface="ＭＳ Ｐゴシック" pitchFamily="34" charset="-128"/>
                  <a:cs typeface="Arial" panose="020B0604020202020204" pitchFamily="34" charset="0"/>
                </a:rPr>
                <a:t>VV Sector 7 </a:t>
              </a:r>
              <a:r>
                <a:rPr kumimoji="0" lang="en-US" altLang="en-US" sz="1500" b="0" dirty="0" smtClean="0">
                  <a:solidFill>
                    <a:srgbClr val="000000"/>
                  </a:solidFill>
                  <a:ea typeface="ＭＳ Ｐゴシック" pitchFamily="34" charset="-128"/>
                  <a:cs typeface="Arial" panose="020B0604020202020204" pitchFamily="34" charset="0"/>
                </a:rPr>
                <a:t>assembly </a:t>
              </a:r>
              <a:r>
                <a:rPr kumimoji="0" lang="en-US" altLang="en-US" sz="1500" b="0" dirty="0">
                  <a:solidFill>
                    <a:srgbClr val="000000"/>
                  </a:solidFill>
                  <a:ea typeface="ＭＳ Ｐゴシック" pitchFamily="34" charset="-128"/>
                  <a:cs typeface="Arial" panose="020B0604020202020204" pitchFamily="34" charset="0"/>
                </a:rPr>
                <a:t>nearly complete</a:t>
              </a:r>
            </a:p>
          </p:txBody>
        </p:sp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4057650" y="2988975"/>
              <a:ext cx="933449" cy="754349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defTabSz="685800">
                <a:defRPr/>
              </a:pPr>
              <a:endParaRPr lang="en-GB" sz="135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8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 b="13219"/>
          <a:stretch/>
        </p:blipFill>
        <p:spPr>
          <a:xfrm>
            <a:off x="0" y="14288"/>
            <a:ext cx="9144000" cy="5136356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0" y="4381753"/>
            <a:ext cx="9144000" cy="55399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>
              <a:spcBef>
                <a:spcPct val="50000"/>
              </a:spcBef>
            </a:pPr>
            <a:r>
              <a:rPr kumimoji="0" lang="en-US" altLang="en-US" sz="15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First module of the 1000 </a:t>
            </a:r>
            <a:r>
              <a:rPr kumimoji="0" lang="en-US" altLang="en-US" sz="15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tonne</a:t>
            </a:r>
            <a:r>
              <a:rPr kumimoji="0" lang="en-US" altLang="en-US" sz="15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, 18 m tall central solenoid positioned (to ±1 mm accuracy in plane) on the bespoke assembly platform.  Second module awaiting on the </a:t>
            </a:r>
            <a:r>
              <a:rPr kumimoji="0" lang="en-US" altLang="en-US" sz="1500" b="0" dirty="0" smtClean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right. </a:t>
            </a:r>
            <a:endParaRPr kumimoji="0" lang="en-US" altLang="en-US" sz="15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373208" y="141480"/>
            <a:ext cx="2756568" cy="2340260"/>
            <a:chOff x="6373208" y="141480"/>
            <a:chExt cx="2756568" cy="23402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b="7928"/>
            <a:stretch/>
          </p:blipFill>
          <p:spPr>
            <a:xfrm>
              <a:off x="6387432" y="141480"/>
              <a:ext cx="2742344" cy="23402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373208" y="1828689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 2023</a:t>
              </a:r>
              <a:endPara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1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02" y="1590058"/>
            <a:ext cx="912169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600"/>
              </a:spcAft>
            </a:pPr>
            <a:r>
              <a:rPr lang="en-GB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found and solutions</a:t>
            </a:r>
          </a:p>
          <a:p>
            <a:pPr algn="ctr" defTabSz="685800">
              <a:spcAft>
                <a:spcPts val="600"/>
              </a:spcAft>
            </a:pPr>
            <a:r>
              <a:rPr lang="en-US" sz="21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more details in</a:t>
            </a:r>
          </a:p>
          <a:p>
            <a:pPr algn="ctr" defTabSz="685800">
              <a:spcAft>
                <a:spcPts val="600"/>
              </a:spcAft>
            </a:pPr>
            <a:r>
              <a:rPr lang="en-US" sz="21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1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  <a:hlinkClick r:id="rId2"/>
              </a:rPr>
              <a:t>https://www.iter.org/newsline/-/3818</a:t>
            </a:r>
            <a:endParaRPr lang="en-US" sz="21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 defTabSz="685800">
              <a:spcAft>
                <a:spcPts val="600"/>
              </a:spcAft>
            </a:pPr>
            <a:r>
              <a:rPr lang="en-US" sz="21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</a:p>
          <a:p>
            <a:pPr algn="ctr" defTabSz="685800">
              <a:spcAft>
                <a:spcPts val="600"/>
              </a:spcAft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  <a:hlinkClick r:id="rId3"/>
              </a:rPr>
              <a:t>https://www.iter.org/newsline/-/3830</a:t>
            </a: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 defTabSz="685800">
              <a:spcAft>
                <a:spcPts val="600"/>
              </a:spcAft>
            </a:pP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3028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684"/>
            <a:ext cx="9072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Corrosion of cooling pipes in thermal shields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9" y="925138"/>
            <a:ext cx="5820728" cy="3272543"/>
          </a:xfrm>
          <a:prstGeom prst="rect">
            <a:avLst/>
          </a:prstGeom>
        </p:spPr>
      </p:pic>
      <p:pic>
        <p:nvPicPr>
          <p:cNvPr id="1026" name="Picture 2" descr="https://www.iter.org/img/resize-900-90/www/content/com/Lists/Stories/Attachments/3818/scc_crack_1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8"/>
          <a:stretch/>
        </p:blipFill>
        <p:spPr bwMode="auto">
          <a:xfrm>
            <a:off x="6079384" y="994818"/>
            <a:ext cx="2941399" cy="17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iter.org/img/resize-900-90/www/content/com/Lists/Stories/Attachments/3818/scc_crack_1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8" t="425"/>
          <a:stretch/>
        </p:blipFill>
        <p:spPr bwMode="auto">
          <a:xfrm>
            <a:off x="6130948" y="2822980"/>
            <a:ext cx="2889835" cy="174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0" y="925138"/>
            <a:ext cx="6007194" cy="36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399" y="0"/>
            <a:ext cx="9145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Dimensional non-conformities of VV sectors impacting </a:t>
            </a:r>
            <a:r>
              <a:rPr lang="en-US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sector-to-</a:t>
            </a:r>
          </a:p>
          <a:p>
            <a:pPr algn="ctr" defTabSz="685800"/>
            <a:r>
              <a:rPr lang="en-US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</a:t>
            </a:r>
            <a:r>
              <a:rPr lang="en-US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</a:t>
            </a:r>
          </a:p>
        </p:txBody>
      </p:sp>
      <p:pic>
        <p:nvPicPr>
          <p:cNvPr id="2050" name="Picture 2" descr="https://www.iter.org/img/resize-900-90/www/content/com/Lists/Stories/Attachments/3818/vvs1_in_ssat_pin_removal_3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30" y="870852"/>
            <a:ext cx="2575635" cy="386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9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01520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5281" indent="-345281" algn="just" defTabSz="6858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for VV thermal shield </a:t>
            </a:r>
            <a:r>
              <a:rPr lang="en-US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remove old pipes and re-weld new pipes (different steel and welding process/material) + </a:t>
            </a:r>
            <a:r>
              <a:rPr lang="en-US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re-manufacture </a:t>
            </a:r>
            <a:r>
              <a:rPr lang="en-US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few panels  requires removal of installed shields from sectors</a:t>
            </a:r>
          </a:p>
          <a:p>
            <a:pPr marL="345281" indent="-345281" algn="just" defTabSz="6858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Solution for Cryostat thermal shield   leave old pipes (unused) and re-weld new pipes (different </a:t>
            </a:r>
            <a:r>
              <a:rPr lang="en-US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steel/welding </a:t>
            </a:r>
            <a:r>
              <a:rPr lang="en-US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process/material) on-site</a:t>
            </a:r>
          </a:p>
          <a:p>
            <a:pPr marL="345281" indent="-345281" algn="just" defTabSz="6858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to VV non-conformity </a:t>
            </a:r>
            <a:r>
              <a:rPr lang="en-US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</a:t>
            </a:r>
            <a:r>
              <a:rPr lang="en-US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emove and add material to meet required dimensions (</a:t>
            </a:r>
            <a:r>
              <a:rPr lang="en-GB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73 - 400 kg per octant)</a:t>
            </a:r>
          </a:p>
          <a:p>
            <a:pPr algn="ctr" defTabSz="685800">
              <a:spcAft>
                <a:spcPts val="1200"/>
              </a:spcAft>
            </a:pPr>
            <a:r>
              <a:rPr lang="en-GB" sz="22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Repairs to </a:t>
            </a:r>
            <a:r>
              <a:rPr lang="en-GB" sz="2200" b="1" i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to start (contracts will be signed soon) </a:t>
            </a:r>
            <a:r>
              <a:rPr lang="en-GB" sz="2200" b="1" i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duration of repairs </a:t>
            </a:r>
            <a:r>
              <a:rPr lang="en-GB" sz="22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cannot be precisely </a:t>
            </a:r>
            <a:r>
              <a:rPr lang="en-GB" sz="2200" b="1" i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estimated at this time</a:t>
            </a:r>
            <a:endParaRPr lang="en-US" sz="22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65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Mission</a:t>
            </a:r>
            <a:endParaRPr lang="en-GB" sz="3500" b="1" dirty="0" err="1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62" y="559341"/>
            <a:ext cx="91348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demonstrate the scientific and technological feasibility of </a:t>
            </a:r>
            <a:r>
              <a:rPr lang="en-GB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</a:t>
            </a:r>
            <a:r>
              <a:rPr lang="en-GB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en-GB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energy source for humankind</a:t>
            </a:r>
            <a:endParaRPr lang="en-US" sz="19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7015704" y="4270144"/>
            <a:ext cx="1921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smtClean="0">
                <a:solidFill>
                  <a:schemeClr val="bg1"/>
                </a:solidFill>
                <a:latin typeface="Arial Black" pitchFamily="34" charset="0"/>
              </a:rPr>
              <a:t>R=6.2 m, a=2.0 m</a:t>
            </a:r>
            <a:endParaRPr lang="en-GB" sz="1400" baseline="-250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6" name="Picture 2" descr="https://upload.wikimedia.org/wikipedia/commons/thumb/3/3b/Deuterium-tritium_fusion.svg/800px-Deuterium-tritium_fus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2" y="1529893"/>
            <a:ext cx="2475275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upload.wikimedia.org/wikipedia/commons/thumb/d/d0/Fusion_rxnrate.svg/1280px-Fusion_rxnrate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t="6453" b="4499"/>
          <a:stretch/>
        </p:blipFill>
        <p:spPr bwMode="auto">
          <a:xfrm>
            <a:off x="4256965" y="1472576"/>
            <a:ext cx="4604665" cy="310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76645" y="1190283"/>
            <a:ext cx="46751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buSzPct val="10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(</a:t>
            </a:r>
            <a:r>
              <a:rPr lang="en-US" sz="1900" b="1" baseline="30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H) + T(</a:t>
            </a:r>
            <a:r>
              <a:rPr lang="en-US" sz="1900" b="1" baseline="30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H) fusion</a:t>
            </a:r>
            <a:endParaRPr lang="en-US" sz="19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505" y="1806665"/>
            <a:ext cx="91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en-GB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Plan (IRP</a:t>
            </a:r>
            <a:r>
              <a:rPr lang="en-GB" sz="3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burning plasma physics 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848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800" b="1" dirty="0" smtClean="0">
                <a:solidFill>
                  <a:srgbClr val="000090"/>
                </a:solidFill>
              </a:rPr>
              <a:t>ITER Research Plan (IRP)</a:t>
            </a:r>
            <a:endParaRPr kumimoji="0" lang="en-GB" altLang="en-US" sz="2800" b="1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22450" y="2976795"/>
            <a:ext cx="416275" cy="405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701230" y="2751771"/>
            <a:ext cx="208137" cy="266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1500" y="593057"/>
            <a:ext cx="9252520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300"/>
              </a:spcAft>
              <a:buClr>
                <a:schemeClr val="bg1"/>
              </a:buClr>
              <a:defRPr/>
            </a:pP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IRP 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describes 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strategy for R&amp;D to achieve Project goals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from First Plasma 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Q 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(300-500 s),Q = 5 (1000 s) &amp; Q = 5 steady-state</a:t>
            </a:r>
          </a:p>
          <a:p>
            <a:pPr lvl="0" algn="ctr">
              <a:buClr>
                <a:schemeClr val="bg1"/>
              </a:buClr>
              <a:buFont typeface="Wingdings" pitchFamily="2" charset="2"/>
              <a:buChar char="q"/>
              <a:defRPr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R&amp;D is supported by available systems in each phase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2391730"/>
            <a:ext cx="1102305" cy="1102305"/>
          </a:xfrm>
          <a:prstGeom prst="rect">
            <a:avLst/>
          </a:prstGeom>
          <a:ln w="28575">
            <a:solidFill>
              <a:srgbClr val="EFB942">
                <a:alpha val="50000"/>
              </a:srgb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617970" y="1574084"/>
            <a:ext cx="754233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5281" indent="-345281" algn="just" defTabSz="6858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phase H/He (and D) to demonstrate :</a:t>
            </a:r>
          </a:p>
          <a:p>
            <a:pPr marL="802481" lvl="1" indent="-345281" algn="just" defTabSz="6858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MA/5.3 T plasmas in L-mode</a:t>
            </a:r>
          </a:p>
          <a:p>
            <a:pPr marL="802481" lvl="1" indent="-345281" algn="just" defTabSz="6858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Low/Medium current plasmas (</a:t>
            </a:r>
            <a:r>
              <a:rPr lang="en-US" sz="20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baseline="-250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 – 7.5 MA) in H-mode</a:t>
            </a:r>
          </a:p>
          <a:p>
            <a:pPr marL="345281" lvl="0" indent="-345281" algn="just" defTabSz="6858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en-US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US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 and DT) </a:t>
            </a:r>
            <a:r>
              <a:rPr lang="en-US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demonstrate :</a:t>
            </a:r>
          </a:p>
          <a:p>
            <a:pPr marL="802481" lvl="1" indent="-345281" algn="just" defTabSz="685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Burning Q = 10 plasmas </a:t>
            </a:r>
          </a:p>
          <a:p>
            <a:pPr marL="802481" lvl="1" indent="-345281" algn="just" defTabSz="6858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Pulse Q = 5 plasmas</a:t>
            </a:r>
            <a:endParaRPr lang="en-US" sz="20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288" y="3741880"/>
            <a:ext cx="1428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under reconsideration</a:t>
            </a:r>
            <a:endParaRPr lang="en-GB" sz="1400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3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30188" y="22225"/>
            <a:ext cx="86868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Fusion </a:t>
            </a:r>
            <a:r>
              <a:rPr lang="en-GB" sz="3200" b="1" dirty="0">
                <a:solidFill>
                  <a:srgbClr val="333399"/>
                </a:solidFill>
                <a:latin typeface="Arial" charset="0"/>
              </a:rPr>
              <a:t>Power </a:t>
            </a: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Operation (D/DT)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50174" y="591530"/>
            <a:ext cx="9014108" cy="16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07287" tIns="53643" rIns="107287" bIns="53643"/>
          <a:lstStyle>
            <a:lvl1pPr marL="190500" indent="-1905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68338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896938" indent="-1778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342900" indent="-342900" defTabSz="914400" fontAlgn="base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kumimoji="1" lang="en-GB" dirty="0">
                <a:solidFill>
                  <a:srgbClr val="000090"/>
                </a:solidFill>
                <a:latin typeface="Arial" charset="0"/>
                <a:cs typeface="MS PGothic" charset="0"/>
              </a:rPr>
              <a:t>Main elements of experimental </a:t>
            </a:r>
            <a:r>
              <a:rPr kumimoji="1" lang="en-GB" dirty="0" smtClean="0">
                <a:solidFill>
                  <a:srgbClr val="000090"/>
                </a:solidFill>
                <a:latin typeface="Arial" charset="0"/>
                <a:cs typeface="MS PGothic" charset="0"/>
              </a:rPr>
              <a:t>programme</a:t>
            </a:r>
            <a:r>
              <a:rPr kumimoji="1" lang="en-GB" sz="2200" dirty="0" smtClean="0">
                <a:solidFill>
                  <a:srgbClr val="000090"/>
                </a:solidFill>
                <a:latin typeface="Arial" charset="0"/>
                <a:cs typeface="MS PGothic" charset="0"/>
              </a:rPr>
              <a:t>:</a:t>
            </a:r>
            <a:endParaRPr kumimoji="1" lang="en-GB" sz="2200" dirty="0">
              <a:solidFill>
                <a:srgbClr val="000090"/>
              </a:solidFill>
              <a:latin typeface="Arial" charset="0"/>
              <a:cs typeface="MS PGothic" charset="0"/>
            </a:endParaRP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Recommission systems with D plasmas (H&amp;CD, diagnostics)</a:t>
            </a: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Demonstration of D H-mode integrated operation at 7.5 MA/2.65 T and expansion towards higher </a:t>
            </a:r>
            <a:r>
              <a:rPr kumimoji="1" lang="en-GB" sz="2000" dirty="0" err="1" smtClean="0">
                <a:solidFill>
                  <a:srgbClr val="0000FF"/>
                </a:solidFill>
                <a:latin typeface="Arial" charset="0"/>
                <a:cs typeface="MS PGothic" charset="0"/>
              </a:rPr>
              <a:t>I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Arial" charset="0"/>
                <a:cs typeface="MS PGothic" charset="0"/>
              </a:rPr>
              <a:t>p</a:t>
            </a: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/</a:t>
            </a:r>
            <a:r>
              <a:rPr kumimoji="1" lang="en-GB" sz="2000" dirty="0" err="1" smtClean="0">
                <a:solidFill>
                  <a:srgbClr val="0000FF"/>
                </a:solidFill>
                <a:latin typeface="Arial" charset="0"/>
                <a:cs typeface="MS PGothic" charset="0"/>
              </a:rPr>
              <a:t>B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Arial" charset="0"/>
                <a:cs typeface="MS PGothic" charset="0"/>
              </a:rPr>
              <a:t>t</a:t>
            </a:r>
            <a:endParaRPr kumimoji="1" lang="en-GB" sz="2000" baseline="-25000" dirty="0" smtClean="0">
              <a:solidFill>
                <a:srgbClr val="0000FF"/>
              </a:solidFill>
              <a:latin typeface="Arial" charset="0"/>
              <a:cs typeface="MS PGothic" charset="0"/>
            </a:endParaRP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Introduction of T in trace levels up to ~ 50% D/ 50% T</a:t>
            </a: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Increase of </a:t>
            </a:r>
            <a:r>
              <a:rPr kumimoji="1" lang="en-GB" sz="2000" dirty="0" err="1" smtClean="0">
                <a:solidFill>
                  <a:srgbClr val="0000FF"/>
                </a:solidFill>
                <a:latin typeface="Arial" charset="0"/>
                <a:cs typeface="MS PGothic" charset="0"/>
              </a:rPr>
              <a:t>I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Arial" charset="0"/>
                <a:cs typeface="MS PGothic" charset="0"/>
              </a:rPr>
              <a:t>p</a:t>
            </a: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/</a:t>
            </a:r>
            <a:r>
              <a:rPr kumimoji="1" lang="en-GB" sz="2000" dirty="0" err="1" smtClean="0">
                <a:solidFill>
                  <a:srgbClr val="0000FF"/>
                </a:solidFill>
                <a:latin typeface="Arial" charset="0"/>
                <a:cs typeface="MS PGothic" charset="0"/>
              </a:rPr>
              <a:t>B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Arial" charset="0"/>
                <a:cs typeface="MS PGothic" charset="0"/>
              </a:rPr>
              <a:t>t</a:t>
            </a: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 towards 15 MA/5.3T  </a:t>
            </a: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 optimization of Q and extension of burn length</a:t>
            </a: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US" sz="2000" dirty="0" smtClean="0">
                <a:solidFill>
                  <a:srgbClr val="0000FF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Development of long pulse scenarios at </a:t>
            </a:r>
            <a:r>
              <a:rPr kumimoji="1" lang="en-US" sz="2000" dirty="0" err="1" smtClean="0">
                <a:solidFill>
                  <a:srgbClr val="0000FF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I</a:t>
            </a:r>
            <a:r>
              <a:rPr kumimoji="1" lang="en-US" sz="2000" baseline="-25000" dirty="0" err="1" smtClean="0">
                <a:solidFill>
                  <a:srgbClr val="0000FF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p</a:t>
            </a:r>
            <a:r>
              <a:rPr kumimoji="1" lang="en-US" sz="2000" dirty="0" smtClean="0">
                <a:solidFill>
                  <a:srgbClr val="0000FF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 &lt; 15 MA</a:t>
            </a:r>
            <a:endParaRPr kumimoji="1" lang="en-GB" sz="2000" dirty="0" smtClean="0">
              <a:solidFill>
                <a:srgbClr val="0000FF"/>
              </a:solidFill>
              <a:latin typeface="Arial" charset="0"/>
              <a:cs typeface="MS PGothic" charset="0"/>
              <a:sym typeface="Wingdings" panose="05000000000000000000" pitchFamily="2" charset="2"/>
            </a:endParaRP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Demonstration of Q ≥ 10 goal</a:t>
            </a: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Optimization of Q in long pulses (1000 s) and demonstration of Q ~ 5 goal</a:t>
            </a: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GB" sz="2000" dirty="0">
                <a:solidFill>
                  <a:srgbClr val="0000FF"/>
                </a:solidFill>
                <a:latin typeface="Arial" charset="0"/>
                <a:cs typeface="MS PGothic" charset="0"/>
              </a:rPr>
              <a:t>Optimization of Q in </a:t>
            </a: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steady-state pulses (3000 </a:t>
            </a:r>
            <a:r>
              <a:rPr kumimoji="1" lang="en-GB" sz="2000" dirty="0">
                <a:solidFill>
                  <a:srgbClr val="0000FF"/>
                </a:solidFill>
                <a:latin typeface="Arial" charset="0"/>
                <a:cs typeface="MS PGothic" charset="0"/>
              </a:rPr>
              <a:t>s) and demonstration of Q </a:t>
            </a: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~ 5 goal</a:t>
            </a:r>
            <a:endParaRPr kumimoji="1" lang="en-GB" sz="2000" dirty="0" smtClean="0">
              <a:solidFill>
                <a:srgbClr val="FF0000"/>
              </a:solidFill>
              <a:latin typeface="Arial" charset="0"/>
              <a:cs typeface="MS PGothic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736" y="681540"/>
            <a:ext cx="8884217" cy="4011557"/>
            <a:chOff x="71500" y="630423"/>
            <a:chExt cx="8884217" cy="40115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00" y="630423"/>
              <a:ext cx="8884217" cy="401155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Rectangle 2"/>
            <p:cNvSpPr/>
            <p:nvPr/>
          </p:nvSpPr>
          <p:spPr>
            <a:xfrm>
              <a:off x="7407315" y="2031690"/>
              <a:ext cx="180020" cy="225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0126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16820" y="2031690"/>
            <a:ext cx="9143999" cy="5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4000" b="1" dirty="0">
                <a:solidFill>
                  <a:srgbClr val="000090"/>
                </a:solidFill>
                <a:latin typeface="Arial"/>
                <a:cs typeface="Arial"/>
              </a:rPr>
              <a:t>ITER burning plasma </a:t>
            </a:r>
            <a:r>
              <a:rPr lang="en-GB" sz="4000" b="1" dirty="0" smtClean="0">
                <a:solidFill>
                  <a:srgbClr val="000090"/>
                </a:solidFill>
                <a:latin typeface="Arial"/>
                <a:cs typeface="Arial"/>
              </a:rPr>
              <a:t>scenarios</a:t>
            </a:r>
            <a:endParaRPr lang="en-GB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3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4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Q = 10 scenario (300 – 500 s burn)</a:t>
            </a:r>
            <a:endParaRPr lang="en-GB" sz="24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332" y="564369"/>
            <a:ext cx="9144000" cy="7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just" eaLnBrk="0" hangingPunct="0"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Based on conventional </a:t>
            </a:r>
            <a:r>
              <a:rPr lang="en-US" b="1" kern="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sawtoothing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H-mode with H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98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= 1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 scenario used for the design of magnets and components (15 MA/5.3 T)</a:t>
            </a:r>
          </a:p>
          <a:p>
            <a:pPr marL="457200" indent="-457200" algn="just" eaLnBrk="0" hangingPunct="0"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b="1" kern="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P</a:t>
            </a:r>
            <a:r>
              <a:rPr lang="en-US" b="1" kern="0" baseline="-2500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aux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= P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NBI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+ P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ECH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(+ P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ICH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) ~ 50 MW  Alpha-heating dominant scenario with non-inductively driven current ~ 35%</a:t>
            </a:r>
            <a:endParaRPr lang="en-US" b="1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685" y="1694317"/>
            <a:ext cx="5469074" cy="307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4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Q ≥ 5 scenario (1000s burn)</a:t>
            </a:r>
            <a:endParaRPr lang="en-GB" sz="24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332" y="564369"/>
            <a:ext cx="9144000" cy="7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just" eaLnBrk="0" hangingPunct="0"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Main option is based on improved H-mode/hybrid scenario with q(0) &gt; 1 and  H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98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&gt; 1.2 with burn length limited by q(0) reaching 1 (12.5 MA/5.3 T)</a:t>
            </a:r>
            <a:endParaRPr lang="en-US" b="1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  <a:sym typeface="Wingdings" panose="05000000000000000000" pitchFamily="2" charset="2"/>
            </a:endParaRPr>
          </a:p>
          <a:p>
            <a:pPr marL="457200" indent="-457200" algn="just" eaLnBrk="0" hangingPunct="0"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Obtained with </a:t>
            </a:r>
            <a:r>
              <a:rPr lang="en-US" b="1" kern="0" dirty="0" err="1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P</a:t>
            </a:r>
            <a:r>
              <a:rPr lang="en-US" b="1" kern="0" baseline="-25000" dirty="0" err="1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aux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= P</a:t>
            </a:r>
            <a:r>
              <a:rPr lang="en-US" b="1" kern="0" baseline="-2500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NBI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+ P</a:t>
            </a:r>
            <a:r>
              <a:rPr lang="en-US" b="1" kern="0" baseline="-2500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ECH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(+ P</a:t>
            </a:r>
            <a:r>
              <a:rPr lang="en-US" b="1" kern="0" baseline="-2500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ICH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)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≥ 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50 MW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with non-inductively driven current ~ 55%</a:t>
            </a:r>
            <a:endParaRPr lang="en-US" b="1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45" y="1716655"/>
            <a:ext cx="6294167" cy="28190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7295" y="1986685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Kim NF 2016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536635"/>
            <a:ext cx="7576665" cy="32389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14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Q ~ 5 scenario (steady-state)</a:t>
            </a:r>
            <a:endParaRPr lang="en-GB" sz="24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332" y="564369"/>
            <a:ext cx="9144000" cy="7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just" eaLnBrk="0" hangingPunct="0"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Based on improved H-mode/hybrid scenario with stationary q profile (q &gt; 1) 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and H</a:t>
            </a:r>
            <a:r>
              <a:rPr lang="en-US" b="1" kern="0" baseline="-2500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98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&gt;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1.5 length limited to 3000s by hardware design (10 MA/5.3 T)</a:t>
            </a:r>
            <a:endParaRPr lang="en-US" b="1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  <a:sym typeface="Wingdings" panose="05000000000000000000" pitchFamily="2" charset="2"/>
            </a:endParaRPr>
          </a:p>
          <a:p>
            <a:pPr marL="457200" indent="-457200" algn="just" eaLnBrk="0" hangingPunct="0"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Obtained with </a:t>
            </a:r>
            <a:r>
              <a:rPr lang="en-US" b="1" kern="0" dirty="0" err="1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P</a:t>
            </a:r>
            <a:r>
              <a:rPr lang="en-US" b="1" kern="0" baseline="-25000" dirty="0" err="1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aux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= P</a:t>
            </a:r>
            <a:r>
              <a:rPr lang="en-US" b="1" kern="0" baseline="-2500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NBI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+ P</a:t>
            </a:r>
            <a:r>
              <a:rPr lang="en-US" b="1" kern="0" baseline="-2500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ECH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≥ 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7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0 </a:t>
            </a:r>
            <a:r>
              <a:rPr lang="en-US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MW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with non-inductively driven current ~ 100%</a:t>
            </a:r>
            <a:endParaRPr lang="en-US" b="1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7305" y="1927308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Kim NF 2021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7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3200" b="1" dirty="0" smtClean="0">
                <a:solidFill>
                  <a:srgbClr val="000099"/>
                </a:solidFill>
              </a:rPr>
              <a:t>Q = 5 steady steady-state plasma at 10 MA </a:t>
            </a:r>
            <a:endParaRPr kumimoji="0" lang="en-GB" altLang="en-US" sz="3200" b="1" dirty="0">
              <a:solidFill>
                <a:srgbClr val="000099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1074" y="607397"/>
            <a:ext cx="36722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2000" b="1" dirty="0" smtClean="0">
                <a:solidFill>
                  <a:srgbClr val="000099"/>
                </a:solidFill>
                <a:latin typeface="Arial" charset="0"/>
              </a:rPr>
              <a:t>Conditions identified by 1.5-D ASTRA modelling</a:t>
            </a:r>
          </a:p>
          <a:p>
            <a:pPr lvl="1"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sz="1800" dirty="0" smtClean="0">
                <a:solidFill>
                  <a:srgbClr val="000099"/>
                </a:solidFill>
                <a:latin typeface="Arial" charset="0"/>
              </a:rPr>
              <a:t>EPED1+SOLPS used for pedestal and boundary</a:t>
            </a:r>
          </a:p>
          <a:p>
            <a:pPr marL="57150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 smtClean="0">
                <a:solidFill>
                  <a:srgbClr val="000099"/>
                </a:solidFill>
                <a:latin typeface="Arial" charset="0"/>
              </a:rPr>
              <a:t>Q=5.02, </a:t>
            </a:r>
            <a:r>
              <a:rPr lang="en-US" altLang="en-US" sz="1800" dirty="0" err="1" smtClean="0">
                <a:solidFill>
                  <a:srgbClr val="000099"/>
                </a:solidFill>
                <a:latin typeface="Arial" charset="0"/>
              </a:rPr>
              <a:t>f</a:t>
            </a:r>
            <a:r>
              <a:rPr lang="en-US" altLang="en-US" sz="1800" baseline="-25000" dirty="0" err="1" smtClean="0">
                <a:solidFill>
                  <a:srgbClr val="000099"/>
                </a:solidFill>
                <a:latin typeface="Arial" charset="0"/>
              </a:rPr>
              <a:t>GW</a:t>
            </a:r>
            <a:r>
              <a:rPr lang="en-US" altLang="en-US" sz="1800" dirty="0" smtClean="0">
                <a:solidFill>
                  <a:srgbClr val="000099"/>
                </a:solidFill>
                <a:latin typeface="Arial" charset="0"/>
              </a:rPr>
              <a:t>=0.69</a:t>
            </a:r>
            <a:endParaRPr lang="en-US" altLang="en-US" sz="1800" dirty="0" smtClean="0">
              <a:solidFill>
                <a:srgbClr val="000099"/>
              </a:solidFill>
              <a:latin typeface="+mj-lt"/>
            </a:endParaRPr>
          </a:p>
          <a:p>
            <a:pPr marL="57150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 smtClean="0">
                <a:solidFill>
                  <a:srgbClr val="000099"/>
                </a:solidFill>
                <a:latin typeface="+mj-lt"/>
              </a:rPr>
              <a:t>H</a:t>
            </a:r>
            <a:r>
              <a:rPr lang="en-US" altLang="en-US" sz="1800" baseline="-25000" dirty="0" smtClean="0">
                <a:solidFill>
                  <a:srgbClr val="000099"/>
                </a:solidFill>
                <a:latin typeface="+mj-lt"/>
              </a:rPr>
              <a:t>98</a:t>
            </a:r>
            <a:r>
              <a:rPr lang="en-US" altLang="en-US" sz="1800" dirty="0" smtClean="0">
                <a:solidFill>
                  <a:srgbClr val="000099"/>
                </a:solidFill>
                <a:latin typeface="+mj-lt"/>
              </a:rPr>
              <a:t>=1.52, </a:t>
            </a:r>
            <a:r>
              <a:rPr lang="en-US" altLang="en-US" sz="1800" dirty="0" smtClean="0">
                <a:solidFill>
                  <a:srgbClr val="000099"/>
                </a:solidFill>
                <a:latin typeface="+mj-lt"/>
                <a:ea typeface="Cambria Math"/>
              </a:rPr>
              <a:t>𝛽</a:t>
            </a:r>
            <a:r>
              <a:rPr lang="en-US" altLang="en-US" sz="1800" baseline="-25000" dirty="0" smtClean="0">
                <a:solidFill>
                  <a:srgbClr val="000099"/>
                </a:solidFill>
                <a:latin typeface="+mj-lt"/>
                <a:ea typeface="Cambria Math"/>
              </a:rPr>
              <a:t>N</a:t>
            </a:r>
            <a:r>
              <a:rPr lang="en-US" altLang="en-US" sz="1800" dirty="0" smtClean="0">
                <a:solidFill>
                  <a:srgbClr val="000099"/>
                </a:solidFill>
                <a:latin typeface="+mj-lt"/>
                <a:ea typeface="Cambria Math"/>
              </a:rPr>
              <a:t>=3.02</a:t>
            </a:r>
          </a:p>
          <a:p>
            <a:pPr marL="57150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 err="1" smtClean="0">
                <a:solidFill>
                  <a:srgbClr val="000099"/>
                </a:solidFill>
                <a:latin typeface="Arial" charset="0"/>
              </a:rPr>
              <a:t>q</a:t>
            </a:r>
            <a:r>
              <a:rPr lang="en-US" altLang="en-US" sz="1800" baseline="-25000" dirty="0" err="1" smtClean="0">
                <a:solidFill>
                  <a:srgbClr val="000099"/>
                </a:solidFill>
                <a:latin typeface="Arial" charset="0"/>
              </a:rPr>
              <a:t>min</a:t>
            </a:r>
            <a:r>
              <a:rPr lang="en-US" altLang="en-US" sz="1800" dirty="0" smtClean="0">
                <a:solidFill>
                  <a:srgbClr val="000099"/>
                </a:solidFill>
                <a:latin typeface="Arial" charset="0"/>
              </a:rPr>
              <a:t>=1.23</a:t>
            </a:r>
          </a:p>
          <a:p>
            <a:pPr marL="57150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 smtClean="0">
                <a:solidFill>
                  <a:srgbClr val="000099"/>
                </a:solidFill>
                <a:latin typeface="Arial" charset="0"/>
              </a:rPr>
              <a:t>Relatively </a:t>
            </a:r>
            <a:r>
              <a:rPr lang="en-US" altLang="en-US" sz="1800" dirty="0">
                <a:solidFill>
                  <a:srgbClr val="000099"/>
                </a:solidFill>
                <a:latin typeface="Arial" charset="0"/>
              </a:rPr>
              <a:t>high l</a:t>
            </a:r>
            <a:r>
              <a:rPr lang="en-US" altLang="en-US" sz="1800" baseline="-25000" dirty="0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altLang="en-US" sz="1800" dirty="0">
                <a:solidFill>
                  <a:srgbClr val="000099"/>
                </a:solidFill>
                <a:latin typeface="Arial" charset="0"/>
              </a:rPr>
              <a:t>(3)~</a:t>
            </a:r>
            <a:r>
              <a:rPr lang="en-US" altLang="en-US" sz="1800" dirty="0" smtClean="0">
                <a:solidFill>
                  <a:srgbClr val="000099"/>
                </a:solidFill>
                <a:latin typeface="Arial" charset="0"/>
              </a:rPr>
              <a:t>0.87 mainly due </a:t>
            </a:r>
            <a:r>
              <a:rPr lang="en-US" altLang="en-US" sz="1800" dirty="0">
                <a:solidFill>
                  <a:srgbClr val="000099"/>
                </a:solidFill>
                <a:latin typeface="Arial" charset="0"/>
              </a:rPr>
              <a:t>to 5</a:t>
            </a:r>
            <a:r>
              <a:rPr lang="en-US" altLang="en-US" sz="1800" dirty="0" smtClean="0">
                <a:solidFill>
                  <a:srgbClr val="000099"/>
                </a:solidFill>
                <a:latin typeface="Arial" charset="0"/>
              </a:rPr>
              <a:t>0 MW NBI (+ 20-30 MW ECH)</a:t>
            </a:r>
          </a:p>
          <a:p>
            <a:pPr marL="57150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altLang="en-US" sz="1800" dirty="0" smtClean="0">
                <a:solidFill>
                  <a:srgbClr val="000099"/>
                </a:solidFill>
                <a:latin typeface="Arial" charset="0"/>
              </a:rPr>
              <a:t>mproved confinement is essential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06915" y="842677"/>
            <a:ext cx="5266071" cy="3770895"/>
            <a:chOff x="3623603" y="555526"/>
            <a:chExt cx="5500254" cy="4166940"/>
          </a:xfrm>
        </p:grpSpPr>
        <p:pic>
          <p:nvPicPr>
            <p:cNvPr id="1026" name="Picture 2" descr="C:\Users\kims12\Documents\Work\Meetings\201810 STAC24 - Steady-State\KINX stablity anlaysis\10MA70MWQ5_Dens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6" t="914" r="2063" b="885"/>
            <a:stretch/>
          </p:blipFill>
          <p:spPr bwMode="auto">
            <a:xfrm>
              <a:off x="6336496" y="576000"/>
              <a:ext cx="2700000" cy="21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kims12\Documents\Work\Meetings\201810 STAC24 - Steady-State\KINX stablity anlaysis\10MA70MWQ5_Tem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396" y="555526"/>
              <a:ext cx="2636804" cy="2232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C:\Users\kims12\Documents\Work\Meetings\201810 STAC24 - Steady-State\KINX stablity anlaysis\10MA70MWQ5_Current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603" y="2464368"/>
              <a:ext cx="2748597" cy="2258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 descr="C:\Users\kims12\Documents\Work\Meetings\201810 STAC24 - Steady-State\KINX stablity anlaysis\10MA70MWQ5_Safety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472184"/>
              <a:ext cx="2679649" cy="2213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/>
          <p:cNvSpPr/>
          <p:nvPr/>
        </p:nvSpPr>
        <p:spPr>
          <a:xfrm>
            <a:off x="2436681" y="4426296"/>
            <a:ext cx="1705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Polevoi – NF 2020</a:t>
            </a:r>
            <a:endParaRPr lang="en-GB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9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-11796" y="51470"/>
            <a:ext cx="9155796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high Q conditions</a:t>
            </a:r>
            <a:endParaRPr lang="en-US" sz="2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1796" y="575807"/>
            <a:ext cx="9155796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Access to high Q requires build-up of </a:t>
            </a:r>
            <a:r>
              <a:rPr lang="en-GB" altLang="en-US" sz="1700" b="1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GB" altLang="en-US" sz="1700" b="1" baseline="-25000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alpha</a:t>
            </a:r>
            <a:r>
              <a:rPr lang="en-GB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since </a:t>
            </a:r>
            <a:r>
              <a:rPr lang="en-GB" altLang="en-US" sz="1700" b="1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GB" altLang="en-US" sz="1700" b="1" baseline="-25000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aux</a:t>
            </a:r>
            <a:r>
              <a:rPr lang="en-GB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is moderate and P</a:t>
            </a:r>
            <a:r>
              <a:rPr lang="en-GB" altLang="en-US" sz="1700" b="1" baseline="-250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L-H</a:t>
            </a:r>
            <a:r>
              <a:rPr lang="en-GB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is high</a:t>
            </a:r>
          </a:p>
          <a:p>
            <a:pPr>
              <a:spcAft>
                <a:spcPts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Key to high Q access is density control (gas fuelling for </a:t>
            </a:r>
            <a:r>
              <a:rPr lang="en-GB" altLang="en-US" sz="1700" b="1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lang="en-GB" altLang="en-US" sz="1700" b="1" baseline="-25000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sep</a:t>
            </a:r>
            <a:r>
              <a:rPr lang="en-GB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pellet fuelling for </a:t>
            </a:r>
            <a:r>
              <a:rPr lang="en-GB" altLang="en-US" sz="1700" b="1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lang="en-GB" altLang="en-US" sz="1700" b="1" baseline="-25000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core</a:t>
            </a:r>
            <a:r>
              <a:rPr lang="en-GB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GB" altLang="en-US" sz="17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35349" y="3389471"/>
            <a:ext cx="659155" cy="364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5MA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5"/>
          <p:cNvSpPr txBox="1"/>
          <p:nvPr/>
        </p:nvSpPr>
        <p:spPr>
          <a:xfrm>
            <a:off x="1061702" y="1232941"/>
            <a:ext cx="6165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Koechl - ITER – JINTRAC - NF 2020</a:t>
            </a:r>
            <a:endParaRPr lang="fr-FR" sz="1200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6535" y="1566910"/>
            <a:ext cx="3412021" cy="3005608"/>
            <a:chOff x="621947" y="1543480"/>
            <a:chExt cx="3134154" cy="26649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3576"/>
            <a:stretch/>
          </p:blipFill>
          <p:spPr>
            <a:xfrm>
              <a:off x="632335" y="1543480"/>
              <a:ext cx="3113379" cy="26649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957" t="1886" r="8563" b="69812"/>
            <a:stretch/>
          </p:blipFill>
          <p:spPr>
            <a:xfrm>
              <a:off x="621947" y="3111810"/>
              <a:ext cx="3134154" cy="67507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071367" y="1625909"/>
            <a:ext cx="3425957" cy="2868380"/>
            <a:chOff x="3851921" y="1588400"/>
            <a:chExt cx="3219110" cy="26200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3794" t="-1871" r="7698" b="1871"/>
            <a:stretch/>
          </p:blipFill>
          <p:spPr>
            <a:xfrm>
              <a:off x="3920680" y="1588400"/>
              <a:ext cx="3150351" cy="262006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2105" t="29832" r="8562" b="39622"/>
            <a:stretch/>
          </p:blipFill>
          <p:spPr>
            <a:xfrm>
              <a:off x="3851921" y="2391731"/>
              <a:ext cx="3219110" cy="8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8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-11796" y="51470"/>
            <a:ext cx="9155796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from high Q </a:t>
            </a:r>
            <a:r>
              <a:rPr lang="en-US" sz="2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n-US" sz="2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35349" y="3389471"/>
            <a:ext cx="659155" cy="364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5MA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5"/>
          <p:cNvSpPr txBox="1"/>
          <p:nvPr/>
        </p:nvSpPr>
        <p:spPr>
          <a:xfrm>
            <a:off x="4076945" y="1947807"/>
            <a:ext cx="4590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Koechl - ITER – JINTRAC - NF 2020</a:t>
            </a:r>
            <a:endParaRPr lang="fr-FR" sz="1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225" y="2159101"/>
            <a:ext cx="6314775" cy="246074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11796" y="582282"/>
            <a:ext cx="3781201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Main issue in exit from high Q is to avoid fast H-L transitions  radial plasma movement difficult to control and large power fluxes to divertor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" y="2024871"/>
            <a:ext cx="2628727" cy="2642267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51920" y="653407"/>
            <a:ext cx="518965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Adjustment of </a:t>
            </a:r>
            <a:r>
              <a:rPr lang="en-US" altLang="en-US" sz="1700" b="1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en-US" sz="1700" b="1" baseline="-25000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aux</a:t>
            </a:r>
            <a:r>
              <a:rPr lang="en-US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1700" b="1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fuelling</a:t>
            </a:r>
            <a:r>
              <a:rPr lang="en-US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Ne seeding required to lengthen </a:t>
            </a:r>
            <a:r>
              <a:rPr lang="en-US" altLang="en-US" sz="1700" b="1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</a:t>
            </a:r>
            <a:r>
              <a:rPr lang="en-US" altLang="en-US" sz="1700" b="1" baseline="-25000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plasma</a:t>
            </a:r>
            <a:r>
              <a:rPr lang="en-US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decrease phase and avoid too high </a:t>
            </a:r>
            <a:r>
              <a:rPr lang="en-US" altLang="en-US" sz="1700" b="1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</a:t>
            </a:r>
            <a:r>
              <a:rPr lang="en-US" altLang="en-US" sz="1700" b="1" baseline="-25000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div</a:t>
            </a:r>
            <a:r>
              <a:rPr lang="en-US" altLang="en-US" sz="17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17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or too deep detachment</a:t>
            </a:r>
            <a:endParaRPr lang="en-GB" altLang="en-US" sz="17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5427095" y="681540"/>
            <a:ext cx="3349228" cy="4008835"/>
            <a:chOff x="4716016" y="676175"/>
            <a:chExt cx="4465638" cy="5345113"/>
          </a:xfrm>
        </p:grpSpPr>
        <p:pic>
          <p:nvPicPr>
            <p:cNvPr id="9221" name="Picture 4" descr="Campbell-Fig7-1-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676175"/>
              <a:ext cx="4465638" cy="534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Text Box 5"/>
            <p:cNvSpPr txBox="1">
              <a:spLocks noChangeArrowheads="1"/>
            </p:cNvSpPr>
            <p:nvPr/>
          </p:nvSpPr>
          <p:spPr bwMode="auto">
            <a:xfrm>
              <a:off x="7211846" y="1288596"/>
              <a:ext cx="954484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350" dirty="0">
                  <a:solidFill>
                    <a:srgbClr val="FF271C"/>
                  </a:solidFill>
                  <a:latin typeface="Arial" charset="0"/>
                  <a:sym typeface="Monotype Sorts" pitchFamily="1" charset="2"/>
                </a:rPr>
                <a:t>ITER</a:t>
              </a:r>
              <a:endParaRPr lang="en-US" altLang="en-US" sz="1350" b="0" dirty="0">
                <a:solidFill>
                  <a:srgbClr val="FF271C"/>
                </a:solidFill>
                <a:latin typeface="Arial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591530"/>
            <a:ext cx="5427095" cy="340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/>
          <a:lstStyle>
            <a:lvl1pPr marL="342900" indent="-342900"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381000" indent="-185738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403622" lvl="1" indent="-257175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production of fusion energy </a:t>
            </a:r>
          </a:p>
          <a:p>
            <a:pPr marL="146447" lvl="1" indent="0">
              <a:spcBef>
                <a:spcPct val="50000"/>
              </a:spcBef>
              <a:defRPr/>
            </a:pP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aseline="-250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800" baseline="30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+ n) = </a:t>
            </a: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aseline="-25000" dirty="0" err="1" smtClean="0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+P</a:t>
            </a:r>
            <a:r>
              <a:rPr lang="en-US" altLang="en-US" sz="1800" baseline="-250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1800" baseline="-25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aseline="-250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en-US" altLang="en-US" sz="1800" baseline="-25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-heat</a:t>
            </a:r>
          </a:p>
          <a:p>
            <a:pPr marL="146447" lvl="1" indent="0">
              <a:spcBef>
                <a:spcPct val="50000"/>
              </a:spcBef>
              <a:defRPr/>
            </a:pPr>
            <a:endParaRPr lang="en-US" altLang="en-US" sz="1800" baseline="-250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447" lvl="1" indent="0"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aseline="-250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800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+ n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</a:t>
            </a: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aseline="-250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en-US" altLang="en-US" sz="1800" baseline="-25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-heat</a:t>
            </a:r>
          </a:p>
          <a:p>
            <a:pPr marL="146447" lvl="1" indent="0"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altLang="en-US" sz="1800" baseline="-25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aseline="-250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en-US" altLang="en-US" sz="1800" baseline="-25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-heat 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P</a:t>
            </a:r>
            <a:r>
              <a:rPr lang="en-US" altLang="en-US" sz="1800" baseline="-25000" dirty="0" smtClean="0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baseline="30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He) + </a:t>
            </a: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aseline="-250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en-US" altLang="en-US" sz="1800" baseline="-25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-heat</a:t>
            </a:r>
            <a:endParaRPr lang="en-US" altLang="en-US" sz="1800" baseline="-250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447" lvl="1" indent="0">
              <a:spcBef>
                <a:spcPct val="50000"/>
              </a:spcBef>
              <a:spcAft>
                <a:spcPts val="1800"/>
              </a:spcAft>
              <a:defRPr/>
            </a:pPr>
            <a:r>
              <a:rPr lang="en-US" alt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aseline="-250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en-US" altLang="en-US" sz="18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-heat </a:t>
            </a:r>
            <a:r>
              <a:rPr lang="en-US" alt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Q/5 </a:t>
            </a:r>
          </a:p>
          <a:p>
            <a:pPr marL="403622" lvl="1" indent="-257175" algn="just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achieve high Q (&gt; 5) requires hot (&gt; 10 </a:t>
            </a: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plasmas with sufficient density that keep energy for sufficiently long time</a:t>
            </a:r>
          </a:p>
          <a:p>
            <a:pPr marL="146447" lvl="1" indent="0" algn="ctr">
              <a:spcBef>
                <a:spcPct val="50000"/>
              </a:spcBef>
              <a:defRPr/>
            </a:pP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1800" baseline="-250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1800" dirty="0" err="1" smtClean="0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en-US" sz="1800" baseline="-250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1800" baseline="-250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3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en-US" sz="1800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1800" baseline="30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US" altLang="en-US" sz="1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206515" y="98266"/>
            <a:ext cx="8847474" cy="3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US" altLang="en-US" sz="3000" dirty="0" smtClean="0">
                <a:solidFill>
                  <a:srgbClr val="000090"/>
                </a:solidFill>
                <a:latin typeface="Arial" charset="0"/>
              </a:rPr>
              <a:t>ITER Basis: DT Fusion </a:t>
            </a:r>
            <a:r>
              <a:rPr lang="en-US" altLang="en-US" sz="3000" dirty="0">
                <a:solidFill>
                  <a:srgbClr val="000090"/>
                </a:solidFill>
                <a:latin typeface="Arial" charset="0"/>
              </a:rPr>
              <a:t>Power Production</a:t>
            </a:r>
          </a:p>
        </p:txBody>
      </p:sp>
      <p:sp>
        <p:nvSpPr>
          <p:cNvPr id="2" name="Oval 1"/>
          <p:cNvSpPr/>
          <p:nvPr/>
        </p:nvSpPr>
        <p:spPr>
          <a:xfrm>
            <a:off x="7879815" y="1539759"/>
            <a:ext cx="135015" cy="13501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2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5" y="97213"/>
            <a:ext cx="9140824" cy="34861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ions in ITER scenarios - I</a:t>
            </a:r>
            <a:endParaRPr lang="en-GB" sz="24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9" y="600744"/>
            <a:ext cx="9144000" cy="413124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ions impact on ITER burning plasmas 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drive MHD </a:t>
            </a:r>
            <a:r>
              <a:rPr lang="en-US" sz="1800" b="1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eigenmodes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energetic ion loss P</a:t>
            </a:r>
            <a:r>
              <a:rPr lang="en-US" sz="1800" b="1" baseline="-25000" dirty="0" smtClean="0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en-US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reduce anomalous transport level 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1800" b="1" dirty="0" err="1" smtClean="0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sz="1800" b="1" baseline="-250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1800" b="1" baseline="-25000" dirty="0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sz="1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18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18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increase core plasma </a:t>
            </a:r>
            <a:r>
              <a:rPr lang="en-US" sz="1800" b="1" dirty="0" smtClean="0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thus </a:t>
            </a:r>
            <a:r>
              <a:rPr lang="en-US" sz="1800" b="1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shafranov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shift 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increased edge stability/pressure  increased </a:t>
            </a:r>
            <a:r>
              <a:rPr lang="en-US" sz="1800" b="1" dirty="0" err="1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sz="1800" b="1" baseline="-250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</a:t>
            </a:r>
            <a:r>
              <a:rPr lang="en-US" sz="1800" b="1" baseline="-25000" dirty="0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sz="1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18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b="1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eigenmodes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reduce plasma turbulence 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1800" b="1" dirty="0" err="1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sz="1800" b="1" baseline="-250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US" sz="1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energetic ion loss 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1800" b="1" baseline="-25000" dirty="0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sz="1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? </a:t>
            </a:r>
            <a:r>
              <a:rPr lang="en-US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US" sz="1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 between all effects difficult to predict in quantitative way for ITER burning plasmas since P</a:t>
            </a:r>
            <a:r>
              <a:rPr lang="en-US" sz="2000" b="1" baseline="-25000" dirty="0" smtClean="0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20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dominant 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317305" y="1176595"/>
            <a:ext cx="0" cy="315035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02270" y="1626645"/>
            <a:ext cx="0" cy="315035"/>
          </a:xfrm>
          <a:prstGeom prst="straightConnector1">
            <a:avLst/>
          </a:prstGeom>
          <a:ln>
            <a:solidFill>
              <a:srgbClr val="003399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20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5" y="97213"/>
            <a:ext cx="9140824" cy="34861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ions in ITER scenarios - II</a:t>
            </a:r>
            <a:endParaRPr lang="en-GB" sz="24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13" y="529844"/>
            <a:ext cx="9144000" cy="16561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 of EP-driven </a:t>
            </a:r>
            <a:r>
              <a:rPr lang="en-US" sz="2000" b="1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</a:t>
            </a:r>
            <a:r>
              <a:rPr lang="en-US" sz="20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eigenmodes</a:t>
            </a:r>
            <a:r>
              <a:rPr lang="en-US" sz="20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range from</a:t>
            </a:r>
            <a:endParaRPr lang="en-US" sz="20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Benign saturation </a:t>
            </a:r>
            <a:r>
              <a:rPr lang="en-US" sz="16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significant high-amplitude bursting and transport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Extrapolation from present machines difficult due to small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350" y="1272304"/>
            <a:ext cx="1008770" cy="31306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5488" y="2138209"/>
            <a:ext cx="4928547" cy="24197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526995" y="1948938"/>
            <a:ext cx="4617005" cy="30777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009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Radial localisation of TAE gaps in </a:t>
            </a:r>
            <a:r>
              <a:rPr lang="en-GB" sz="1400" dirty="0" smtClean="0">
                <a:solidFill>
                  <a:srgbClr val="00009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ITER Q = 10 plasmas </a:t>
            </a:r>
            <a:endParaRPr lang="en-GB" sz="1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221850" y="3066805"/>
            <a:ext cx="3105345" cy="58506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2933" y="1572590"/>
            <a:ext cx="4549093" cy="218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b="1" kern="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Besides loss of heating, ITER first wall loads acceptable for  fast ion losses of a few %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b="1" kern="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Max power transfer from </a:t>
            </a:r>
            <a:r>
              <a:rPr lang="en-US" sz="1800" b="1" kern="0" dirty="0" smtClean="0">
                <a:solidFill>
                  <a:srgbClr val="00009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sz="1800" b="1" kern="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’s occurs when drift orbit width ~ mode width  n ~ 30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b="1" kern="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Many overlapping AE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1312" y="3817469"/>
            <a:ext cx="4596532" cy="104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US" sz="16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ITER will quantify impact of fast ion instabilities in Q = 10 plasmas and explore means for mitigation and </a:t>
            </a:r>
            <a:r>
              <a:rPr lang="en-US" sz="16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control</a:t>
            </a:r>
            <a:endParaRPr lang="en-US" sz="1600" b="1" kern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6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" y="13"/>
            <a:ext cx="9143999" cy="5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Conclusions</a:t>
            </a:r>
            <a:endParaRPr lang="en-GB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32" y="564369"/>
            <a:ext cx="9144000" cy="41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just" eaLnBrk="0" hangingPunct="0"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ITER will </a:t>
            </a:r>
            <a:r>
              <a:rPr lang="en-GB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demonstrate </a:t>
            </a:r>
            <a:r>
              <a:rPr lang="en-GB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the scientific and technological feasibility of fusion power as energy source for </a:t>
            </a:r>
            <a:r>
              <a:rPr lang="en-GB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humankind</a:t>
            </a:r>
            <a:endParaRPr lang="en-US" b="1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  <a:p>
            <a:pPr marL="457200" indent="-457200" algn="just" eaLnBrk="0" hangingPunct="0"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ITER construction is progressing despite challenges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 commitment from ITER Organization and its Members</a:t>
            </a:r>
            <a:endParaRPr lang="en-US" b="1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  <a:p>
            <a:pPr marL="457200" indent="-457200" algn="just" eaLnBrk="0" hangingPunct="0"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ITER Research Plan provides experimental strategy to progress</a:t>
            </a:r>
            <a:r>
              <a:rPr lang="en-GB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GB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from First Plasma through to </a:t>
            </a:r>
            <a:r>
              <a:rPr lang="en-GB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achievement </a:t>
            </a:r>
            <a:r>
              <a:rPr lang="en-GB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of Project’s </a:t>
            </a:r>
            <a:r>
              <a:rPr lang="en-GB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goals</a:t>
            </a:r>
            <a:r>
              <a:rPr lang="en-GB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: Q = 10 (300-500 s), Q = 5 (1000 s) &amp; Q = 5 </a:t>
            </a:r>
            <a:r>
              <a:rPr lang="en-GB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steady-state </a:t>
            </a:r>
          </a:p>
          <a:p>
            <a:pPr marL="457200" indent="-457200" algn="just" eaLnBrk="0" hangingPunct="0"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GB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ITER high Q scenarios will </a:t>
            </a:r>
            <a:r>
              <a:rPr lang="en-GB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address key </a:t>
            </a:r>
            <a:r>
              <a:rPr lang="en-GB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burning plasma issues </a:t>
            </a:r>
            <a:r>
              <a:rPr lang="en-GB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for reactors:</a:t>
            </a:r>
            <a:endParaRPr lang="en-GB" b="1" kern="0" dirty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  <a:p>
            <a:pPr marL="457200" indent="-457200" algn="just" eaLnBrk="0" hangingPunct="0"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defRPr/>
            </a:pPr>
            <a:r>
              <a:rPr lang="en-GB" sz="1400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Coupling of physics processes in self-heated </a:t>
            </a:r>
            <a:r>
              <a:rPr lang="en-GB" sz="14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plasmas</a:t>
            </a:r>
          </a:p>
          <a:p>
            <a:pPr marL="457200" indent="-457200" algn="just" eaLnBrk="0" hangingPunct="0"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defRPr/>
            </a:pPr>
            <a:r>
              <a:rPr lang="en-GB" sz="14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Integration </a:t>
            </a:r>
            <a:r>
              <a:rPr lang="en-GB" sz="1400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of core-edge physics to achieve burning plasma conditions with acceptable edge plasma </a:t>
            </a:r>
            <a:r>
              <a:rPr lang="en-GB" sz="14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conditions</a:t>
            </a:r>
          </a:p>
          <a:p>
            <a:pPr marL="457200" indent="-457200" algn="just" eaLnBrk="0" hangingPunct="0"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defRPr/>
            </a:pPr>
            <a:r>
              <a:rPr lang="en-GB" sz="14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Effectiveness </a:t>
            </a:r>
            <a:r>
              <a:rPr lang="en-GB" sz="1400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of actuators and control schemes for burning </a:t>
            </a:r>
            <a:r>
              <a:rPr lang="en-GB" sz="14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plasmas </a:t>
            </a:r>
            <a:r>
              <a:rPr lang="en-GB" sz="14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 </a:t>
            </a:r>
            <a:r>
              <a:rPr lang="en-GB" sz="14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high </a:t>
            </a:r>
            <a:r>
              <a:rPr lang="en-GB" sz="1400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Q disruption-free </a:t>
            </a:r>
            <a:r>
              <a:rPr lang="en-GB" sz="14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operation</a:t>
            </a:r>
          </a:p>
          <a:p>
            <a:pPr marL="457200" indent="-457200" algn="just" eaLnBrk="0" hangingPunct="0"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defRPr/>
            </a:pPr>
            <a:r>
              <a:rPr lang="en-GB" sz="14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In </a:t>
            </a:r>
            <a:r>
              <a:rPr lang="en-GB" sz="1400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addition many fusion reactor technologies will be demonstrated (Tritium cycle, TBMs, H&amp;CD, PFCs, etc</a:t>
            </a:r>
            <a:r>
              <a:rPr lang="en-GB" sz="14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.)</a:t>
            </a:r>
            <a:endParaRPr lang="en-US" b="1" kern="0" dirty="0" smtClean="0">
              <a:solidFill>
                <a:srgbClr val="FF0000"/>
              </a:solidFill>
              <a:latin typeface="Arial"/>
              <a:ea typeface="ＭＳ Ｐゴシック" pitchFamily="-110" charset="-128"/>
              <a:cs typeface="Arial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969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3"/>
          <a:stretch/>
        </p:blipFill>
        <p:spPr>
          <a:xfrm>
            <a:off x="0" y="1"/>
            <a:ext cx="9144000" cy="467817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1500" y="2008230"/>
            <a:ext cx="9144000" cy="6617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700" dirty="0" smtClean="0">
                <a:solidFill>
                  <a:schemeClr val="bg1"/>
                </a:solidFill>
              </a:rPr>
              <a:t>Thanks for your attention</a:t>
            </a:r>
            <a:endParaRPr lang="en-GB" altLang="ja-JP" sz="37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jg05-537-1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0" y="2342474"/>
            <a:ext cx="2897073" cy="232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7978"/>
            <a:ext cx="9144000" cy="492920"/>
          </a:xfrm>
          <a:noFill/>
        </p:spPr>
        <p:txBody>
          <a:bodyPr>
            <a:noAutofit/>
          </a:bodyPr>
          <a:lstStyle/>
          <a:p>
            <a:r>
              <a:rPr lang="en-GB" altLang="en-US" sz="3500" b="1" dirty="0" smtClean="0">
                <a:solidFill>
                  <a:srgbClr val="000090"/>
                </a:solidFill>
                <a:latin typeface="Arial" charset="0"/>
              </a:rPr>
              <a:t>ITER Basis: </a:t>
            </a:r>
            <a:r>
              <a:rPr lang="en-GB" altLang="en-US" sz="35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Confinement </a:t>
            </a:r>
            <a:endParaRPr lang="en-GB" altLang="en-US" sz="35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13"/>
          <p:cNvSpPr>
            <a:spLocks noChangeArrowheads="1"/>
          </p:cNvSpPr>
          <p:nvPr/>
        </p:nvSpPr>
        <p:spPr bwMode="auto">
          <a:xfrm>
            <a:off x="0" y="582217"/>
            <a:ext cx="8986150" cy="163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64" tIns="34282" rIns="68564" bIns="34282"/>
          <a:lstStyle>
            <a:lvl1pPr marL="609600" indent="-609600" algn="l">
              <a:buClr>
                <a:srgbClr val="000000"/>
              </a:buClr>
              <a:buChar char="•"/>
              <a:defRPr kumimoji="1" sz="3200">
                <a:solidFill>
                  <a:srgbClr val="000000"/>
                </a:solidFill>
                <a:latin typeface="Arial" charset="0"/>
              </a:defRPr>
            </a:lvl1pPr>
            <a:lvl2pPr marL="742950" indent="-285750" algn="l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Font typeface="Arial" charset="0"/>
              <a:buChar char="−"/>
              <a:defRPr kumimoji="1" sz="2800">
                <a:solidFill>
                  <a:srgbClr val="FF0000"/>
                </a:solidFill>
                <a:latin typeface="Arial" charset="0"/>
              </a:defRPr>
            </a:lvl2pPr>
            <a:lvl3pPr marL="1143000" indent="-228600" algn="l">
              <a:buClr>
                <a:srgbClr val="0000CC"/>
              </a:buClr>
              <a:buFont typeface="Wingdings" pitchFamily="2" charset="2"/>
              <a:buChar char="§"/>
              <a:defRPr kumimoji="1" sz="2400">
                <a:solidFill>
                  <a:srgbClr val="0000CC"/>
                </a:solidFill>
                <a:latin typeface="Arial" charset="0"/>
              </a:defRPr>
            </a:lvl3pPr>
            <a:lvl4pPr marL="1600200" indent="-228600" algn="l">
              <a:buClr>
                <a:srgbClr val="000000"/>
              </a:buClr>
              <a:buFont typeface="Arial" charset="0"/>
              <a:buChar char="−"/>
              <a:defRPr kumimoji="1" sz="2000">
                <a:solidFill>
                  <a:srgbClr val="000000"/>
                </a:solidFill>
                <a:latin typeface="Arial" charset="0"/>
              </a:defRPr>
            </a:lvl4pPr>
            <a:lvl5pPr marL="2057400" indent="-228600" algn="l">
              <a:buChar char="»"/>
              <a:defRPr kumimoji="1" sz="12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har char="»"/>
              <a:defRPr kumimoji="1" sz="12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har char="»"/>
              <a:defRPr kumimoji="1" sz="12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har char="»"/>
              <a:defRPr kumimoji="1" sz="12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har char="»"/>
              <a:defRPr kumimoji="1" sz="12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243000" algn="ctr">
              <a:spcAft>
                <a:spcPts val="450"/>
              </a:spcAft>
              <a:buNone/>
              <a:defRPr/>
            </a:pPr>
            <a:r>
              <a:rPr lang="en-GB" altLang="en-US" sz="195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high temperatures required for fusion D and T are ionized (“Plasma”) </a:t>
            </a:r>
            <a:r>
              <a:rPr lang="en-GB" altLang="en-US" sz="195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hot DT can be contained by magnetic fields</a:t>
            </a:r>
          </a:p>
          <a:p>
            <a:pPr>
              <a:spcAft>
                <a:spcPts val="450"/>
              </a:spcAft>
              <a:buNone/>
              <a:defRPr/>
            </a:pPr>
            <a:r>
              <a:rPr lang="en-GB" altLang="en-US" sz="195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Magnetic fields are used to </a:t>
            </a:r>
            <a:r>
              <a:rPr lang="en-GB" altLang="en-US" sz="195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450"/>
              </a:spcAft>
              <a:buClr>
                <a:srgbClr val="000090"/>
              </a:buClr>
              <a:buFont typeface="Wingdings" panose="05000000000000000000" pitchFamily="2" charset="2"/>
              <a:buChar char="Ø"/>
              <a:defRPr/>
            </a:pPr>
            <a:r>
              <a:rPr lang="en-GB" altLang="en-US" sz="195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thermal losses across magnetic field</a:t>
            </a:r>
          </a:p>
          <a:p>
            <a:pPr>
              <a:spcAft>
                <a:spcPts val="450"/>
              </a:spcAft>
              <a:buClr>
                <a:srgbClr val="000090"/>
              </a:buClr>
              <a:buFont typeface="Wingdings" panose="05000000000000000000" pitchFamily="2" charset="2"/>
              <a:buChar char="Ø"/>
              <a:defRPr/>
            </a:pPr>
            <a:r>
              <a:rPr lang="en-GB" altLang="en-US" sz="195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stabilizing compression force to compensate hot plasma expansion</a:t>
            </a: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7218760" y="2571750"/>
            <a:ext cx="594122" cy="161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5975748" y="5056585"/>
            <a:ext cx="540544" cy="8691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7174" name="Rectangle 12"/>
          <p:cNvSpPr>
            <a:spLocks noChangeArrowheads="1"/>
          </p:cNvSpPr>
          <p:nvPr/>
        </p:nvSpPr>
        <p:spPr bwMode="auto">
          <a:xfrm>
            <a:off x="6137672" y="2396729"/>
            <a:ext cx="594122" cy="161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7042230" y="2733675"/>
            <a:ext cx="94718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endParaRPr lang="en-GB" sz="14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38808" y="3399976"/>
                <a:ext cx="2556597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𝑇𝑜𝑟𝑜𝑖𝑑𝑎𝑙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𝑡𝑢𝑟𝑛𝑠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𝑃𝑜𝑙𝑜𝑖𝑑𝑎𝑙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𝑡𝑢𝑟𝑛𝑠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≥2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808" y="3399976"/>
                <a:ext cx="2556597" cy="5259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1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>
          <a:xfrm>
            <a:off x="1016605" y="941"/>
            <a:ext cx="6858000" cy="49292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fr-FR" altLang="en-US" sz="35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Basis: Plasma </a:t>
            </a:r>
            <a:r>
              <a:rPr lang="fr-FR" altLang="en-US" sz="35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endParaRPr lang="fr-FR" altLang="en-US" sz="35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13"/>
          <p:cNvSpPr>
            <a:spLocks noChangeArrowheads="1"/>
          </p:cNvSpPr>
          <p:nvPr/>
        </p:nvSpPr>
        <p:spPr bwMode="auto">
          <a:xfrm>
            <a:off x="14382" y="591530"/>
            <a:ext cx="9129618" cy="163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64" tIns="34282" rIns="68564" bIns="34282"/>
          <a:lstStyle>
            <a:lvl1pPr marL="609600" indent="-609600" algn="l">
              <a:buClr>
                <a:srgbClr val="000000"/>
              </a:buClr>
              <a:buChar char="•"/>
              <a:defRPr kumimoji="1" sz="3200">
                <a:solidFill>
                  <a:srgbClr val="000000"/>
                </a:solidFill>
                <a:latin typeface="Arial" charset="0"/>
              </a:defRPr>
            </a:lvl1pPr>
            <a:lvl2pPr marL="742950" indent="-285750" algn="l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Font typeface="Arial" charset="0"/>
              <a:buChar char="−"/>
              <a:defRPr kumimoji="1" sz="2800">
                <a:solidFill>
                  <a:srgbClr val="FF0000"/>
                </a:solidFill>
                <a:latin typeface="Arial" charset="0"/>
              </a:defRPr>
            </a:lvl2pPr>
            <a:lvl3pPr marL="1143000" indent="-228600" algn="l">
              <a:buClr>
                <a:srgbClr val="0000CC"/>
              </a:buClr>
              <a:buFont typeface="Wingdings" pitchFamily="2" charset="2"/>
              <a:buChar char="§"/>
              <a:defRPr kumimoji="1" sz="2400">
                <a:solidFill>
                  <a:srgbClr val="0000CC"/>
                </a:solidFill>
                <a:latin typeface="Arial" charset="0"/>
              </a:defRPr>
            </a:lvl3pPr>
            <a:lvl4pPr marL="1600200" indent="-228600" algn="l">
              <a:buClr>
                <a:srgbClr val="000000"/>
              </a:buClr>
              <a:buFont typeface="Arial" charset="0"/>
              <a:buChar char="−"/>
              <a:defRPr kumimoji="1" sz="2000">
                <a:solidFill>
                  <a:srgbClr val="000000"/>
                </a:solidFill>
                <a:latin typeface="Arial" charset="0"/>
              </a:defRPr>
            </a:lvl4pPr>
            <a:lvl5pPr marL="2057400" indent="-228600" algn="l">
              <a:buChar char="»"/>
              <a:defRPr kumimoji="1" sz="12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har char="»"/>
              <a:defRPr kumimoji="1" sz="12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har char="»"/>
              <a:defRPr kumimoji="1" sz="12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har char="»"/>
              <a:defRPr kumimoji="1" sz="12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har char="»"/>
              <a:defRPr kumimoji="1" sz="1200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Tx/>
              <a:buNone/>
              <a:defRPr/>
            </a:pPr>
            <a:r>
              <a:rPr lang="en-GB" altLang="en-US" sz="195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achieve fusion power production T ~ </a:t>
            </a:r>
            <a:r>
              <a:rPr kumimoji="0" lang="en-GB" altLang="en-US" sz="195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kumimoji="0" lang="en-GB" altLang="en-US" sz="1950" b="1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kumimoji="0" lang="en-GB" altLang="en-US" sz="195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altLang="en-US" sz="195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GB" altLang="en-US" sz="195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Heating of Plasma is required </a:t>
            </a:r>
            <a:r>
              <a:rPr lang="en-GB" altLang="en-US" sz="195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90"/>
              </a:buClr>
              <a:buFont typeface="Wingdings" panose="05000000000000000000" pitchFamily="2" charset="2"/>
              <a:buChar char="Ø"/>
              <a:defRPr/>
            </a:pPr>
            <a:r>
              <a:rPr lang="en-GB" altLang="en-US" sz="195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 heating = I</a:t>
            </a:r>
            <a:r>
              <a:rPr lang="en-GB" altLang="en-US" sz="1950" b="1" baseline="-25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1950" b="1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95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95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GB" altLang="en-US" sz="1950" b="1" baseline="-250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195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kumimoji="0" lang="en-GB" altLang="en-US" sz="195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GB" altLang="en-US" sz="1950" b="1" baseline="-250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GB" altLang="en-US" sz="1950" b="1" baseline="-25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95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T</a:t>
            </a:r>
            <a:r>
              <a:rPr lang="en-GB" altLang="en-US" sz="1950" b="1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-3/2</a:t>
            </a:r>
            <a:r>
              <a:rPr lang="en-GB" altLang="en-US" sz="195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95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insufficient</a:t>
            </a:r>
            <a:endParaRPr lang="en-GB" altLang="en-US" sz="195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90"/>
              </a:buClr>
              <a:buFont typeface="Wingdings" panose="05000000000000000000" pitchFamily="2" charset="2"/>
              <a:buChar char="Ø"/>
              <a:defRPr/>
            </a:pPr>
            <a:r>
              <a:rPr lang="en-GB" altLang="en-US" sz="195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Frequency Heating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90"/>
              </a:buClr>
              <a:buFont typeface="Wingdings" panose="05000000000000000000" pitchFamily="2" charset="2"/>
              <a:buChar char="Ø"/>
              <a:defRPr/>
            </a:pPr>
            <a:r>
              <a:rPr lang="en-GB" altLang="en-US" sz="195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of energetic atoms</a:t>
            </a:r>
          </a:p>
        </p:txBody>
      </p:sp>
      <p:pic>
        <p:nvPicPr>
          <p:cNvPr id="8196" name="Picture 1" descr="http://www.nst.or.th/article/article492/aticle49204/plasma-heat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2224481"/>
            <a:ext cx="3042766" cy="243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 rot="13874439">
            <a:off x="1007183" y="2895073"/>
            <a:ext cx="419628" cy="45454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234876"/>
              </p:ext>
            </p:extLst>
          </p:nvPr>
        </p:nvGraphicFramePr>
        <p:xfrm>
          <a:off x="4752020" y="1549094"/>
          <a:ext cx="3821937" cy="311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Graph" r:id="rId5" imgW="3996000" imgH="3252960" progId="Origin50.Graph">
                  <p:embed/>
                </p:oleObj>
              </mc:Choice>
              <mc:Fallback>
                <p:oleObj name="Graph" r:id="rId5" imgW="3996000" imgH="3252960" progId="Origin50.Graph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52020" y="1549094"/>
                        <a:ext cx="3821937" cy="3111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10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13" y="2029283"/>
            <a:ext cx="3089672" cy="26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28" name="Text Box 4"/>
          <p:cNvSpPr txBox="1">
            <a:spLocks noChangeArrowheads="1"/>
          </p:cNvSpPr>
          <p:nvPr/>
        </p:nvSpPr>
        <p:spPr bwMode="auto">
          <a:xfrm>
            <a:off x="3629239" y="2247167"/>
            <a:ext cx="13144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350" dirty="0">
                <a:solidFill>
                  <a:srgbClr val="FF0000"/>
                </a:solidFill>
                <a:latin typeface="Symbol" charset="0"/>
                <a:sym typeface="Symbol" charset="0"/>
              </a:rPr>
              <a:t></a:t>
            </a:r>
            <a:r>
              <a:rPr lang="en-US" sz="1350" baseline="-25000" dirty="0" err="1">
                <a:solidFill>
                  <a:srgbClr val="FF0000"/>
                </a:solidFill>
                <a:latin typeface="Arial" charset="0"/>
              </a:rPr>
              <a:t>th</a:t>
            </a:r>
            <a:r>
              <a:rPr lang="en-US" sz="135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350" dirty="0">
                <a:solidFill>
                  <a:srgbClr val="FF0000"/>
                </a:solidFill>
                <a:latin typeface="Arial" charset="0"/>
                <a:sym typeface="Symbol" charset="0"/>
              </a:rPr>
              <a:t></a:t>
            </a:r>
            <a:r>
              <a:rPr lang="en-US" sz="1350" dirty="0">
                <a:solidFill>
                  <a:srgbClr val="FF0000"/>
                </a:solidFill>
                <a:latin typeface="Arial" charset="0"/>
              </a:rPr>
              <a:t> I</a:t>
            </a:r>
            <a:r>
              <a:rPr lang="en-US" sz="1350" baseline="-25000" dirty="0">
                <a:solidFill>
                  <a:srgbClr val="FF0000"/>
                </a:solidFill>
                <a:latin typeface="Arial" charset="0"/>
              </a:rPr>
              <a:t>p</a:t>
            </a:r>
            <a:r>
              <a:rPr lang="en-US" sz="1350" dirty="0">
                <a:solidFill>
                  <a:srgbClr val="FF0000"/>
                </a:solidFill>
                <a:latin typeface="Arial" charset="0"/>
              </a:rPr>
              <a:t>R</a:t>
            </a:r>
            <a:r>
              <a:rPr lang="en-US" sz="1350" baseline="300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1350" dirty="0">
                <a:solidFill>
                  <a:srgbClr val="FF0000"/>
                </a:solidFill>
                <a:latin typeface="Arial" charset="0"/>
              </a:rPr>
              <a:t>P</a:t>
            </a:r>
            <a:r>
              <a:rPr lang="en-US" sz="1350" baseline="30000" dirty="0">
                <a:solidFill>
                  <a:srgbClr val="FF0000"/>
                </a:solidFill>
                <a:latin typeface="Arial" charset="0"/>
              </a:rPr>
              <a:t>-2/3</a:t>
            </a:r>
            <a:endParaRPr lang="en-US" sz="1350" dirty="0">
              <a:latin typeface="Arial" charset="0"/>
            </a:endParaRPr>
          </a:p>
        </p:txBody>
      </p:sp>
      <p:sp>
        <p:nvSpPr>
          <p:cNvPr id="513030" name="Rectangle 6"/>
          <p:cNvSpPr>
            <a:spLocks noChangeArrowheads="1"/>
          </p:cNvSpPr>
          <p:nvPr/>
        </p:nvSpPr>
        <p:spPr bwMode="auto">
          <a:xfrm>
            <a:off x="2898" y="593389"/>
            <a:ext cx="9141101" cy="13549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285750" indent="-285750" defTabSz="596504">
              <a:spcBef>
                <a:spcPct val="20000"/>
              </a:spcBef>
              <a:buClr>
                <a:srgbClr val="000099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 charset="0"/>
              </a:rPr>
              <a:t>Energy confinement  difficult </a:t>
            </a:r>
            <a:r>
              <a:rPr lang="en-US" sz="2000" dirty="0">
                <a:solidFill>
                  <a:srgbClr val="000099"/>
                </a:solidFill>
                <a:latin typeface="Arial" charset="0"/>
              </a:rPr>
              <a:t>to predict </a:t>
            </a:r>
            <a:r>
              <a:rPr lang="en-US" sz="2000" dirty="0" smtClean="0">
                <a:solidFill>
                  <a:srgbClr val="000099"/>
                </a:solidFill>
                <a:latin typeface="Arial" charset="0"/>
              </a:rPr>
              <a:t>quantitatively </a:t>
            </a:r>
            <a:r>
              <a:rPr lang="en-US" sz="2000" dirty="0" smtClean="0">
                <a:solidFill>
                  <a:srgbClr val="000099"/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99"/>
                </a:solidFill>
                <a:latin typeface="Arial" charset="0"/>
              </a:rPr>
              <a:t>use </a:t>
            </a:r>
            <a:r>
              <a:rPr lang="en-US" sz="2000" dirty="0" err="1" smtClean="0">
                <a:solidFill>
                  <a:srgbClr val="000099"/>
                </a:solidFill>
                <a:latin typeface="Arial" charset="0"/>
              </a:rPr>
              <a:t>scalings</a:t>
            </a:r>
            <a:r>
              <a:rPr lang="en-US" sz="2000" dirty="0" smtClean="0">
                <a:solidFill>
                  <a:srgbClr val="000099"/>
                </a:solidFill>
                <a:latin typeface="Arial" charset="0"/>
              </a:rPr>
              <a:t> from experiments + plasma physics limits to dimension ITER to achieve its goals </a:t>
            </a:r>
            <a:endParaRPr lang="en-US" sz="20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13033" name="Rectangle 9"/>
          <p:cNvSpPr>
            <a:spLocks noChangeArrowheads="1"/>
          </p:cNvSpPr>
          <p:nvPr/>
        </p:nvSpPr>
        <p:spPr bwMode="auto">
          <a:xfrm>
            <a:off x="116506" y="110446"/>
            <a:ext cx="8685964" cy="3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rgbClr val="000090"/>
                </a:solidFill>
                <a:latin typeface="Arial" charset="0"/>
              </a:rPr>
              <a:t>ITER Basis: </a:t>
            </a:r>
            <a:r>
              <a:rPr lang="en-US" sz="3500" b="1" dirty="0" smtClean="0">
                <a:solidFill>
                  <a:srgbClr val="000090"/>
                </a:solidFill>
                <a:latin typeface="Arial" charset="0"/>
              </a:rPr>
              <a:t>Energy Confinement (</a:t>
            </a:r>
            <a:r>
              <a:rPr lang="en-US" sz="35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t</a:t>
            </a:r>
            <a:r>
              <a:rPr lang="en-US" sz="3500" b="1" baseline="-25000" dirty="0" err="1" smtClean="0">
                <a:solidFill>
                  <a:srgbClr val="000090"/>
                </a:solidFill>
                <a:latin typeface="Arial" charset="0"/>
              </a:rPr>
              <a:t>E</a:t>
            </a:r>
            <a:r>
              <a:rPr lang="en-US" sz="3500" b="1" dirty="0" smtClean="0">
                <a:solidFill>
                  <a:srgbClr val="000090"/>
                </a:solidFill>
                <a:latin typeface="Arial" charset="0"/>
              </a:rPr>
              <a:t>)</a:t>
            </a:r>
            <a:endParaRPr lang="en-US" sz="3500" b="1" dirty="0">
              <a:solidFill>
                <a:srgbClr val="000090"/>
              </a:solidFill>
              <a:latin typeface="Arial" charset="0"/>
            </a:endParaRPr>
          </a:p>
        </p:txBody>
      </p:sp>
      <p:grpSp>
        <p:nvGrpSpPr>
          <p:cNvPr id="53253" name="Group 2"/>
          <p:cNvGrpSpPr>
            <a:grpSpLocks/>
          </p:cNvGrpSpPr>
          <p:nvPr/>
        </p:nvGrpSpPr>
        <p:grpSpPr bwMode="auto">
          <a:xfrm>
            <a:off x="61222" y="1762037"/>
            <a:ext cx="2845593" cy="2502137"/>
            <a:chOff x="793" y="862"/>
            <a:chExt cx="1813" cy="1689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75"/>
            <a:stretch>
              <a:fillRect/>
            </a:stretch>
          </p:blipFill>
          <p:spPr bwMode="auto">
            <a:xfrm>
              <a:off x="793" y="862"/>
              <a:ext cx="1813" cy="1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668"/>
            <a:stretch>
              <a:fillRect/>
            </a:stretch>
          </p:blipFill>
          <p:spPr bwMode="auto">
            <a:xfrm>
              <a:off x="793" y="2149"/>
              <a:ext cx="1813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3831645" y="1894742"/>
            <a:ext cx="323850" cy="377429"/>
          </a:xfrm>
          <a:prstGeom prst="line">
            <a:avLst/>
          </a:prstGeom>
          <a:noFill/>
          <a:ln w="127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967252" y="1678049"/>
            <a:ext cx="135016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50" dirty="0">
                <a:solidFill>
                  <a:srgbClr val="FF0000"/>
                </a:solidFill>
                <a:latin typeface="Arial" charset="0"/>
              </a:rPr>
              <a:t>Plasma Current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4372189" y="1786396"/>
            <a:ext cx="539353" cy="485775"/>
          </a:xfrm>
          <a:prstGeom prst="line">
            <a:avLst/>
          </a:prstGeom>
          <a:noFill/>
          <a:ln w="127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263842" y="1570892"/>
            <a:ext cx="135016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50" dirty="0">
                <a:solidFill>
                  <a:srgbClr val="FF0000"/>
                </a:solidFill>
                <a:latin typeface="Arial" charset="0"/>
              </a:rPr>
              <a:t>Major Radius</a:t>
            </a: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H="1">
            <a:off x="4587692" y="2056667"/>
            <a:ext cx="540544" cy="215504"/>
          </a:xfrm>
          <a:prstGeom prst="line">
            <a:avLst/>
          </a:prstGeom>
          <a:noFill/>
          <a:ln w="127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824123" y="1819889"/>
            <a:ext cx="108962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50" dirty="0">
                <a:solidFill>
                  <a:srgbClr val="FF0000"/>
                </a:solidFill>
                <a:latin typeface="Arial" charset="0"/>
              </a:rPr>
              <a:t>Input Power</a:t>
            </a:r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556868"/>
              </p:ext>
            </p:extLst>
          </p:nvPr>
        </p:nvGraphicFramePr>
        <p:xfrm>
          <a:off x="1506095" y="1321457"/>
          <a:ext cx="5020866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2" name="Equation" r:id="rId6" imgW="6692900" imgH="457200" progId="Equation.3">
                  <p:embed/>
                </p:oleObj>
              </mc:Choice>
              <mc:Fallback>
                <p:oleObj name="Equation" r:id="rId6" imgW="6692900" imgH="457200" progId="Equation.3">
                  <p:embed/>
                  <p:pic>
                    <p:nvPicPr>
                      <p:cNvPr id="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095" y="1321457"/>
                        <a:ext cx="5020866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556558"/>
              </p:ext>
            </p:extLst>
          </p:nvPr>
        </p:nvGraphicFramePr>
        <p:xfrm>
          <a:off x="611560" y="4346239"/>
          <a:ext cx="19240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3" name="Equation" r:id="rId8" imgW="2565400" imgH="457200" progId="Equation.3">
                  <p:embed/>
                </p:oleObj>
              </mc:Choice>
              <mc:Fallback>
                <p:oleObj name="Equation" r:id="rId8" imgW="2565400" imgH="457200" progId="Equation.3">
                  <p:embed/>
                  <p:pic>
                    <p:nvPicPr>
                      <p:cNvPr id="2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4346239"/>
                        <a:ext cx="19240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>
            <a:stCxn id="17" idx="3"/>
            <a:endCxn id="17" idx="3"/>
          </p:cNvCxnSpPr>
          <p:nvPr/>
        </p:nvCxnSpPr>
        <p:spPr>
          <a:xfrm>
            <a:off x="5892819" y="196693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131850"/>
              </p:ext>
            </p:extLst>
          </p:nvPr>
        </p:nvGraphicFramePr>
        <p:xfrm>
          <a:off x="7452320" y="2643684"/>
          <a:ext cx="60960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" name="Equation" r:id="rId10" imgW="812800" imgH="317500" progId="Equation.3">
                  <p:embed/>
                </p:oleObj>
              </mc:Choice>
              <mc:Fallback>
                <p:oleObj name="Equation" r:id="rId10" imgW="812800" imgH="317500" progId="Equation.3">
                  <p:embed/>
                  <p:pic>
                    <p:nvPicPr>
                      <p:cNvPr id="419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43684"/>
                        <a:ext cx="609600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578891"/>
              </p:ext>
            </p:extLst>
          </p:nvPr>
        </p:nvGraphicFramePr>
        <p:xfrm>
          <a:off x="7027238" y="3153775"/>
          <a:ext cx="17716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" name="Equation" r:id="rId12" imgW="2362200" imgH="685800" progId="Equation.3">
                  <p:embed/>
                </p:oleObj>
              </mc:Choice>
              <mc:Fallback>
                <p:oleObj name="Equation" r:id="rId12" imgW="2362200" imgH="685800" progId="Equation.3">
                  <p:embed/>
                  <p:pic>
                    <p:nvPicPr>
                      <p:cNvPr id="4199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238" y="3153775"/>
                        <a:ext cx="177165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2145310" y="1784049"/>
            <a:ext cx="8912" cy="90536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154222" y="2682220"/>
            <a:ext cx="762775" cy="143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45041" y="23070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18948" y="21909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11560" y="3168765"/>
            <a:ext cx="1425280" cy="12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61610" y="31815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224722</TotalTime>
  <Words>2765</Words>
  <Application>Microsoft Office PowerPoint</Application>
  <PresentationFormat>On-screen Show (16:9)</PresentationFormat>
  <Paragraphs>348</Paragraphs>
  <Slides>63</Slides>
  <Notes>25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ＭＳ Ｐゴシック</vt:lpstr>
      <vt:lpstr>ＭＳ Ｐゴシック</vt:lpstr>
      <vt:lpstr>宋体</vt:lpstr>
      <vt:lpstr>Arial</vt:lpstr>
      <vt:lpstr>Arial Black</vt:lpstr>
      <vt:lpstr>Calibri</vt:lpstr>
      <vt:lpstr>Cambria Math</vt:lpstr>
      <vt:lpstr>Century Gothic</vt:lpstr>
      <vt:lpstr>Franklin Gothic Heavy</vt:lpstr>
      <vt:lpstr>Monotype Sorts</vt:lpstr>
      <vt:lpstr>Symbol</vt:lpstr>
      <vt:lpstr>Tahoma</vt:lpstr>
      <vt:lpstr>Wingdings</vt:lpstr>
      <vt:lpstr>Office Theme</vt:lpstr>
      <vt:lpstr>Graph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ITER Basis: Magnetic Confinement </vt:lpstr>
      <vt:lpstr>ITER Basis: Plasma Heating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Energetic ions in ITER scenarios - I</vt:lpstr>
      <vt:lpstr>Energetic ions in ITER scenarios - II</vt:lpstr>
      <vt:lpstr>PowerPoint Presentation</vt:lpstr>
      <vt:lpstr>PowerPoint Presentation</vt:lpstr>
    </vt:vector>
  </TitlesOfParts>
  <Company>aurelie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Rene Raffray</dc:creator>
  <cp:lastModifiedBy>Loarte Alberto</cp:lastModifiedBy>
  <cp:revision>3606</cp:revision>
  <cp:lastPrinted>2022-11-21T13:26:51Z</cp:lastPrinted>
  <dcterms:created xsi:type="dcterms:W3CDTF">2011-10-25T12:29:48Z</dcterms:created>
  <dcterms:modified xsi:type="dcterms:W3CDTF">2023-06-13T15:53:47Z</dcterms:modified>
</cp:coreProperties>
</file>