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257" r:id="rId2"/>
    <p:sldId id="2588" r:id="rId3"/>
    <p:sldId id="258" r:id="rId4"/>
    <p:sldId id="561" r:id="rId5"/>
    <p:sldId id="2554" r:id="rId6"/>
    <p:sldId id="2553" r:id="rId7"/>
    <p:sldId id="2555" r:id="rId8"/>
    <p:sldId id="2556" r:id="rId9"/>
    <p:sldId id="2587" r:id="rId10"/>
    <p:sldId id="2557" r:id="rId11"/>
    <p:sldId id="2558" r:id="rId12"/>
    <p:sldId id="2559" r:id="rId13"/>
    <p:sldId id="2560" r:id="rId14"/>
    <p:sldId id="2561" r:id="rId15"/>
    <p:sldId id="2562" r:id="rId16"/>
    <p:sldId id="2564" r:id="rId17"/>
    <p:sldId id="2565" r:id="rId18"/>
    <p:sldId id="2566" r:id="rId19"/>
    <p:sldId id="2567" r:id="rId20"/>
    <p:sldId id="2586" r:id="rId21"/>
    <p:sldId id="2568" r:id="rId22"/>
    <p:sldId id="2569" r:id="rId23"/>
    <p:sldId id="2570" r:id="rId24"/>
    <p:sldId id="2572" r:id="rId25"/>
    <p:sldId id="2573" r:id="rId26"/>
    <p:sldId id="2574" r:id="rId27"/>
    <p:sldId id="2581" r:id="rId28"/>
    <p:sldId id="2582" r:id="rId29"/>
    <p:sldId id="2577" r:id="rId30"/>
    <p:sldId id="2545" r:id="rId31"/>
    <p:sldId id="448" r:id="rId32"/>
    <p:sldId id="449" r:id="rId33"/>
    <p:sldId id="450" r:id="rId34"/>
    <p:sldId id="451" r:id="rId35"/>
    <p:sldId id="452" r:id="rId36"/>
    <p:sldId id="348" r:id="rId37"/>
    <p:sldId id="312" r:id="rId38"/>
    <p:sldId id="2585" r:id="rId39"/>
    <p:sldId id="2583" r:id="rId40"/>
    <p:sldId id="2584" r:id="rId41"/>
    <p:sldId id="34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BA2FA"/>
    <a:srgbClr val="EF0096"/>
    <a:srgbClr val="BF71BF"/>
    <a:srgbClr val="A31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4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A6174-67E7-40F7-9614-D22DC763A7AA}" type="datetimeFigureOut">
              <a:rPr lang="en-US" smtClean="0"/>
              <a:t>2023-06-09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044E1-4578-4C5F-9337-1483278DA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912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6"/>
            <a:ext cx="6595872" cy="3248469"/>
          </a:xfrm>
          <a:solidFill>
            <a:srgbClr val="A31F34"/>
          </a:solidFill>
        </p:spPr>
        <p:txBody>
          <a:bodyPr lIns="180000" tIns="180000" rIns="180000" bIns="180000" anchor="ctr" anchorCtr="0"/>
          <a:lstStyle>
            <a:lvl1pPr algn="l">
              <a:defRPr sz="60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913695"/>
            <a:ext cx="6595872" cy="1655762"/>
          </a:xfrm>
          <a:solidFill>
            <a:srgbClr val="A31F34"/>
          </a:solidFill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151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84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578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 txBox="1">
            <a:spLocks/>
          </p:cNvSpPr>
          <p:nvPr/>
        </p:nvSpPr>
        <p:spPr>
          <a:xfrm>
            <a:off x="0" y="1"/>
            <a:ext cx="12192000" cy="648676"/>
          </a:xfrm>
          <a:prstGeom prst="rect">
            <a:avLst/>
          </a:prstGeom>
          <a:solidFill>
            <a:srgbClr val="A31F3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8676"/>
          </a:xfrm>
        </p:spPr>
        <p:txBody>
          <a:bodyPr>
            <a:normAutofit/>
          </a:bodyPr>
          <a:lstStyle>
            <a:lvl1pPr>
              <a:defRPr sz="3600" b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 LT Pro" panose="020B0504020202020204" pitchFamily="34" charset="0"/>
              </a:defRPr>
            </a:lvl1pPr>
            <a:lvl2pPr>
              <a:defRPr>
                <a:latin typeface="Avenir Next LT Pro" panose="020B0504020202020204" pitchFamily="34" charset="0"/>
              </a:defRPr>
            </a:lvl2pPr>
            <a:lvl3pPr>
              <a:defRPr>
                <a:latin typeface="Avenir Next LT Pro" panose="020B0504020202020204" pitchFamily="34" charset="0"/>
              </a:defRPr>
            </a:lvl3pPr>
            <a:lvl4pPr>
              <a:defRPr>
                <a:latin typeface="Avenir Next LT Pro" panose="020B0504020202020204" pitchFamily="34" charset="0"/>
              </a:defRPr>
            </a:lvl4pPr>
            <a:lvl5pPr>
              <a:defRPr>
                <a:latin typeface="Avenir Next LT Pro" panose="020B05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38026" y="6492875"/>
            <a:ext cx="756138" cy="365125"/>
          </a:xfrm>
        </p:spPr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F8F32D-1F2E-4DF2-AD0D-8BC41CE29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114800" cy="365125"/>
          </a:xfrm>
        </p:spPr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5" name="Picture 4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DFEE7257-F5A7-400F-AA2C-0DBC10BDE9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8339"/>
          <a:stretch/>
        </p:blipFill>
        <p:spPr>
          <a:xfrm>
            <a:off x="11173809" y="-56578"/>
            <a:ext cx="957723" cy="83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7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860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67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223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05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25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20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91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jdhare@mit.edu SULI 2023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F2891-5960-4966-A2C3-36BC95CB334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5241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3.wdp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39.png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50.png"/><Relationship Id="rId18" Type="http://schemas.openxmlformats.org/officeDocument/2006/relationships/image" Target="../media/image450.png"/><Relationship Id="rId3" Type="http://schemas.openxmlformats.org/officeDocument/2006/relationships/tags" Target="../tags/tag3.xml"/><Relationship Id="rId21" Type="http://schemas.openxmlformats.org/officeDocument/2006/relationships/image" Target="../media/image50.png"/><Relationship Id="rId7" Type="http://schemas.openxmlformats.org/officeDocument/2006/relationships/image" Target="../media/image48.png"/><Relationship Id="rId17" Type="http://schemas.openxmlformats.org/officeDocument/2006/relationships/image" Target="../media/image440.png"/><Relationship Id="rId2" Type="http://schemas.openxmlformats.org/officeDocument/2006/relationships/tags" Target="../tags/tag2.xml"/><Relationship Id="rId20" Type="http://schemas.openxmlformats.org/officeDocument/2006/relationships/image" Target="../media/image390.png"/><Relationship Id="rId16" Type="http://schemas.openxmlformats.org/officeDocument/2006/relationships/image" Target="../media/image420.png"/><Relationship Id="rId1" Type="http://schemas.openxmlformats.org/officeDocument/2006/relationships/tags" Target="../tags/tag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5" Type="http://schemas.openxmlformats.org/officeDocument/2006/relationships/image" Target="../media/image531.png"/><Relationship Id="rId19" Type="http://schemas.openxmlformats.org/officeDocument/2006/relationships/image" Target="../media/image460.png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D369B-E1E4-46AE-B6A8-644DAB44B8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86503"/>
            <a:ext cx="6595872" cy="283997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4800" dirty="0"/>
              <a:t>Astrophysical Plasmas in the Laboratory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6A170E-159D-4A39-A723-1D50D4658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92828"/>
            <a:ext cx="6595872" cy="1198606"/>
          </a:xfrm>
          <a:solidFill>
            <a:srgbClr val="A31F34"/>
          </a:solidFill>
        </p:spPr>
        <p:txBody>
          <a:bodyPr lIns="182880" tIns="182880" rIns="182880" bIns="18288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Jack D. Hare, </a:t>
            </a:r>
            <a:r>
              <a:rPr lang="en-US" sz="3200" i="1" dirty="0"/>
              <a:t>puffin.mit.edu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5EB170-5B4D-4285-9F53-7013D8EDC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9" t="6808" r="24321" b="14498"/>
          <a:stretch/>
        </p:blipFill>
        <p:spPr>
          <a:xfrm>
            <a:off x="7587050" y="986503"/>
            <a:ext cx="3774666" cy="460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773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A201-3D08-44B4-986A-497F32DD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4391C-56B3-4DD2-AFBD-B2E55C8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00A59-5A91-4140-B9A3-BD8EACAA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20D01-B2A6-44B3-9DB4-E2D1D887AFBD}"/>
              </a:ext>
            </a:extLst>
          </p:cNvPr>
          <p:cNvSpPr txBox="1"/>
          <p:nvPr/>
        </p:nvSpPr>
        <p:spPr>
          <a:xfrm>
            <a:off x="115955" y="6432284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052FC-4864-4DD7-8B80-EFABF5D50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6894" b="49863"/>
          <a:stretch/>
        </p:blipFill>
        <p:spPr>
          <a:xfrm>
            <a:off x="245683" y="954392"/>
            <a:ext cx="2627263" cy="2746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04C988-B8DF-4BB3-AECE-B7F7CF80BEFB}"/>
              </a:ext>
            </a:extLst>
          </p:cNvPr>
          <p:cNvSpPr txBox="1"/>
          <p:nvPr/>
        </p:nvSpPr>
        <p:spPr>
          <a:xfrm>
            <a:off x="3395147" y="3539629"/>
            <a:ext cx="1504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Flux rope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58B05B-FC55-4855-B3E6-A6D0FC8FBA89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397211" y="3262186"/>
            <a:ext cx="997936" cy="50827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235B02-6EF0-44D4-9E14-3BE5494D3ABD}"/>
              </a:ext>
            </a:extLst>
          </p:cNvPr>
          <p:cNvSpPr txBox="1"/>
          <p:nvPr/>
        </p:nvSpPr>
        <p:spPr>
          <a:xfrm>
            <a:off x="381608" y="4287794"/>
            <a:ext cx="1673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Electrodes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A627625-72C0-42BE-83CD-CB4A1BF4B5EE}"/>
              </a:ext>
            </a:extLst>
          </p:cNvPr>
          <p:cNvCxnSpPr>
            <a:cxnSpLocks/>
          </p:cNvCxnSpPr>
          <p:nvPr/>
        </p:nvCxnSpPr>
        <p:spPr>
          <a:xfrm flipV="1">
            <a:off x="1218151" y="3521676"/>
            <a:ext cx="0" cy="7661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72EE25-9A3E-435D-91CE-959ED8B87A33}"/>
              </a:ext>
            </a:extLst>
          </p:cNvPr>
          <p:cNvCxnSpPr>
            <a:cxnSpLocks/>
          </p:cNvCxnSpPr>
          <p:nvPr/>
        </p:nvCxnSpPr>
        <p:spPr>
          <a:xfrm flipV="1">
            <a:off x="1370710" y="3521676"/>
            <a:ext cx="1026501" cy="7661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405CD97-43DC-4F15-92E1-409DE9B2DAC8}"/>
              </a:ext>
            </a:extLst>
          </p:cNvPr>
          <p:cNvSpPr txBox="1"/>
          <p:nvPr/>
        </p:nvSpPr>
        <p:spPr>
          <a:xfrm>
            <a:off x="3345720" y="2052737"/>
            <a:ext cx="1819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Magnetic </a:t>
            </a:r>
            <a:br>
              <a:rPr lang="en-US" sz="2400" dirty="0">
                <a:latin typeface="Avenir Next LT Pro" panose="020B0504020202020204" pitchFamily="34" charset="0"/>
              </a:rPr>
            </a:br>
            <a:r>
              <a:rPr lang="en-US" sz="2400" dirty="0">
                <a:latin typeface="Avenir Next LT Pro" panose="020B0504020202020204" pitchFamily="34" charset="0"/>
              </a:rPr>
              <a:t>probe array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F42B884-6CAF-4315-80B9-2F8B47815DF4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1951238" y="2327622"/>
            <a:ext cx="1394482" cy="14061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E47135-9344-4647-A1ED-1282DF488427}"/>
                  </a:ext>
                </a:extLst>
              </p:cNvPr>
              <p:cNvSpPr txBox="1"/>
              <p:nvPr/>
            </p:nvSpPr>
            <p:spPr>
              <a:xfrm>
                <a:off x="5422119" y="1201204"/>
                <a:ext cx="6149376" cy="4530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dirty="0"/>
                  <a:t>Magnetic or “b-dot” probe:</a:t>
                </a: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Measures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𝐴𝑟𝑒𝑎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</m:t>
                    </m:r>
                    <m:acc>
                      <m:accPr>
                        <m:chr m:val="̇"/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acc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1" i="1" dirty="0">
                  <a:latin typeface="Cambria Math" panose="02040503050406030204" pitchFamily="18" charset="0"/>
                </a:endParaRPr>
              </a:p>
              <a:p>
                <a:pPr marL="342900" indent="-3429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∫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∇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2400" b="1" i="1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𝒅𝑨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=∫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𝒅𝒍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  <m:acc>
                      <m:accPr>
                        <m:chr m:val="̇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br>
                  <a:rPr lang="en-US" sz="2400" b="0" dirty="0"/>
                </a:br>
                <a:br>
                  <a:rPr lang="en-US" sz="2400" b="0" dirty="0"/>
                </a:br>
                <a:br>
                  <a:rPr lang="en-US" sz="2400" b="0" dirty="0"/>
                </a:br>
                <a:br>
                  <a:rPr lang="en-US" sz="2400" b="0" dirty="0"/>
                </a:br>
                <a:br>
                  <a:rPr lang="en-US" sz="2400" b="0" dirty="0"/>
                </a:br>
                <a:br>
                  <a:rPr lang="en-US" sz="2400" b="0" dirty="0"/>
                </a:br>
                <a:endParaRPr lang="en-US" sz="2400" b="0" dirty="0"/>
              </a:p>
              <a:p>
                <a:pPr>
                  <a:spcBef>
                    <a:spcPts val="600"/>
                  </a:spcBef>
                </a:pPr>
                <a:r>
                  <a:rPr lang="en-US" sz="2400" b="0" dirty="0"/>
                  <a:t>Array of three-axis probes measures </a:t>
                </a:r>
                <a:r>
                  <a:rPr lang="en-US" sz="2400" b="1" dirty="0"/>
                  <a:t>B</a:t>
                </a:r>
                <a:r>
                  <a:rPr lang="en-US" sz="2400" b="0" dirty="0"/>
                  <a:t>(</a:t>
                </a:r>
                <a:r>
                  <a:rPr lang="en-US" sz="2400" b="1" dirty="0"/>
                  <a:t>X</a:t>
                </a:r>
                <a:r>
                  <a:rPr lang="en-US" sz="2400" b="0" dirty="0"/>
                  <a:t>, t)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6E47135-9344-4647-A1ED-1282DF4884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119" y="1201204"/>
                <a:ext cx="6149376" cy="4530920"/>
              </a:xfrm>
              <a:prstGeom prst="rect">
                <a:avLst/>
              </a:prstGeom>
              <a:blipFill>
                <a:blip r:embed="rId3"/>
                <a:stretch>
                  <a:fillRect l="-1487" t="-942" r="-793" b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84B97FD5-22F4-4E5C-B501-78005DEE408C}"/>
              </a:ext>
            </a:extLst>
          </p:cNvPr>
          <p:cNvSpPr/>
          <p:nvPr/>
        </p:nvSpPr>
        <p:spPr>
          <a:xfrm>
            <a:off x="6339801" y="3515258"/>
            <a:ext cx="1302227" cy="130222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532FE34-2AF6-4611-9F13-56B5947F6637}"/>
              </a:ext>
            </a:extLst>
          </p:cNvPr>
          <p:cNvCxnSpPr/>
          <p:nvPr/>
        </p:nvCxnSpPr>
        <p:spPr>
          <a:xfrm>
            <a:off x="7626788" y="3976923"/>
            <a:ext cx="23401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B6D9A61-7E56-441D-8E35-342A7142C34C}"/>
              </a:ext>
            </a:extLst>
          </p:cNvPr>
          <p:cNvCxnSpPr/>
          <p:nvPr/>
        </p:nvCxnSpPr>
        <p:spPr>
          <a:xfrm>
            <a:off x="7626788" y="4309209"/>
            <a:ext cx="23401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E07D407-3C0B-4127-A036-C7E0EFFE3868}"/>
              </a:ext>
            </a:extLst>
          </p:cNvPr>
          <p:cNvSpPr/>
          <p:nvPr/>
        </p:nvSpPr>
        <p:spPr>
          <a:xfrm>
            <a:off x="7486215" y="3988451"/>
            <a:ext cx="426720" cy="3092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1E41B9F-A829-46AB-99B4-190F3229E9EE}"/>
              </a:ext>
            </a:extLst>
          </p:cNvPr>
          <p:cNvSpPr/>
          <p:nvPr/>
        </p:nvSpPr>
        <p:spPr>
          <a:xfrm>
            <a:off x="6749159" y="3941968"/>
            <a:ext cx="453025" cy="45302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0CC1FA-80AD-4F05-ABD9-912AFC706CCB}"/>
              </a:ext>
            </a:extLst>
          </p:cNvPr>
          <p:cNvSpPr/>
          <p:nvPr/>
        </p:nvSpPr>
        <p:spPr>
          <a:xfrm>
            <a:off x="6904690" y="4097499"/>
            <a:ext cx="141962" cy="141962"/>
          </a:xfrm>
          <a:prstGeom prst="ellipse">
            <a:avLst/>
          </a:prstGeom>
          <a:solidFill>
            <a:srgbClr val="7030A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A41C6D-5761-4F7F-AB7A-3EE29702642F}"/>
              </a:ext>
            </a:extLst>
          </p:cNvPr>
          <p:cNvSpPr txBox="1"/>
          <p:nvPr/>
        </p:nvSpPr>
        <p:spPr>
          <a:xfrm>
            <a:off x="5595658" y="390341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7030A0"/>
                </a:solidFill>
              </a:rPr>
              <a:t>B(t)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4E31A2-81F5-44F2-A187-29AA137305CB}"/>
              </a:ext>
            </a:extLst>
          </p:cNvPr>
          <p:cNvSpPr txBox="1"/>
          <p:nvPr/>
        </p:nvSpPr>
        <p:spPr>
          <a:xfrm>
            <a:off x="10033895" y="3896584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V(t)</a:t>
            </a:r>
          </a:p>
        </p:txBody>
      </p:sp>
    </p:spTree>
    <p:extLst>
      <p:ext uri="{BB962C8B-B14F-4D97-AF65-F5344CB8AC3E}">
        <p14:creationId xmlns:p14="http://schemas.microsoft.com/office/powerpoint/2010/main" val="212190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A201-3D08-44B4-986A-497F32DD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84D13-6E60-4232-AFA1-76F145B52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8216" y="4269260"/>
            <a:ext cx="5022092" cy="1104514"/>
          </a:xfrm>
        </p:spPr>
        <p:txBody>
          <a:bodyPr>
            <a:normAutofit/>
          </a:bodyPr>
          <a:lstStyle/>
          <a:p>
            <a:r>
              <a:rPr lang="en-US" sz="2400" dirty="0"/>
              <a:t>Note: time in “</a:t>
            </a:r>
            <a:r>
              <a:rPr lang="en-US" sz="2400" dirty="0" err="1"/>
              <a:t>Alfvén</a:t>
            </a:r>
            <a:r>
              <a:rPr lang="en-US" sz="2400" dirty="0"/>
              <a:t> times”, so dimensionless – aids comparison to astrophysical object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4391C-56B3-4DD2-AFBD-B2E55C8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00A59-5A91-4140-B9A3-BD8EACAA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20D01-B2A6-44B3-9DB4-E2D1D887AFBD}"/>
              </a:ext>
            </a:extLst>
          </p:cNvPr>
          <p:cNvSpPr txBox="1"/>
          <p:nvPr/>
        </p:nvSpPr>
        <p:spPr>
          <a:xfrm>
            <a:off x="115955" y="6432284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052FC-4864-4DD7-8B80-EFABF5D50E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65"/>
          <a:stretch/>
        </p:blipFill>
        <p:spPr>
          <a:xfrm>
            <a:off x="245683" y="954392"/>
            <a:ext cx="11370412" cy="2697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1C8C8A-0985-4419-9A1F-2AA450C29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653" t="95290"/>
          <a:stretch/>
        </p:blipFill>
        <p:spPr>
          <a:xfrm>
            <a:off x="4936523" y="3680365"/>
            <a:ext cx="6634263" cy="25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16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A201-3D08-44B4-986A-497F32DD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84D13-6E60-4232-AFA1-76F145B52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6892" y="1825625"/>
            <a:ext cx="442690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4391C-56B3-4DD2-AFBD-B2E55C8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00A59-5A91-4140-B9A3-BD8EACAA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20D01-B2A6-44B3-9DB4-E2D1D887AFBD}"/>
              </a:ext>
            </a:extLst>
          </p:cNvPr>
          <p:cNvSpPr txBox="1"/>
          <p:nvPr/>
        </p:nvSpPr>
        <p:spPr>
          <a:xfrm>
            <a:off x="115955" y="6432284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052FC-4864-4DD7-8B80-EFABF5D5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83" y="954392"/>
            <a:ext cx="11370412" cy="54778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93E90B-6103-4193-884F-F164241ADD40}"/>
              </a:ext>
            </a:extLst>
          </p:cNvPr>
          <p:cNvSpPr/>
          <p:nvPr/>
        </p:nvSpPr>
        <p:spPr>
          <a:xfrm>
            <a:off x="667265" y="3744097"/>
            <a:ext cx="3601994" cy="26275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85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1A201-3D08-44B4-986A-497F32DD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84D13-6E60-4232-AFA1-76F145B52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6892" y="1825625"/>
            <a:ext cx="4426907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4391C-56B3-4DD2-AFBD-B2E55C8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00A59-5A91-4140-B9A3-BD8EACAA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220D01-B2A6-44B3-9DB4-E2D1D887AFBD}"/>
              </a:ext>
            </a:extLst>
          </p:cNvPr>
          <p:cNvSpPr txBox="1"/>
          <p:nvPr/>
        </p:nvSpPr>
        <p:spPr>
          <a:xfrm>
            <a:off x="115955" y="6432284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052FC-4864-4DD7-8B80-EFABF5D5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83" y="954392"/>
            <a:ext cx="11370412" cy="54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2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CADF3-D391-4BE7-A1AF-6F84D6853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B83A3B-DFBE-4F77-9AF2-1500639C1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5281-7939-4CE0-924C-47BC94427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7" name="41586_2015_BFnature16188_MOESM294_ESM">
            <a:hlinkClick r:id="" action="ppaction://media"/>
            <a:extLst>
              <a:ext uri="{FF2B5EF4-FFF2-40B4-BE49-F238E27FC236}">
                <a16:creationId xmlns:a16="http://schemas.microsoft.com/office/drawing/2014/main" id="{0168B4F1-1DD0-45D1-8F06-4FF6F6F719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112" y="113055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5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CC0C-928D-4019-B464-63DCEF07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0B786-3CE7-43FE-B0C2-98ED4829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80FC0-647E-4F54-96D7-A2C41722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EBC22-5BBA-4D5F-909B-4A048B76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50" y="1024131"/>
            <a:ext cx="7171041" cy="5395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856A1-84F9-4914-967D-1D697456A181}"/>
              </a:ext>
            </a:extLst>
          </p:cNvPr>
          <p:cNvSpPr txBox="1"/>
          <p:nvPr/>
        </p:nvSpPr>
        <p:spPr>
          <a:xfrm>
            <a:off x="74140" y="6325891"/>
            <a:ext cx="3822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“1/Twistiness of magnetic field”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C1E83-0853-4F86-9EA4-30E9033C01BD}"/>
              </a:ext>
            </a:extLst>
          </p:cNvPr>
          <p:cNvCxnSpPr>
            <a:cxnSpLocks/>
          </p:cNvCxnSpPr>
          <p:nvPr/>
        </p:nvCxnSpPr>
        <p:spPr>
          <a:xfrm flipV="1">
            <a:off x="3615495" y="6227805"/>
            <a:ext cx="281230" cy="134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9ABB5B-92F2-4EF0-B4D8-A311019D6B2A}"/>
              </a:ext>
            </a:extLst>
          </p:cNvPr>
          <p:cNvSpPr txBox="1"/>
          <p:nvPr/>
        </p:nvSpPr>
        <p:spPr>
          <a:xfrm>
            <a:off x="74140" y="671446"/>
            <a:ext cx="243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“How quickly field becomes smaller in vertical direction”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6C879D-4BA0-4E22-A6B4-791A1621FDB5}"/>
              </a:ext>
            </a:extLst>
          </p:cNvPr>
          <p:cNvCxnSpPr>
            <a:cxnSpLocks/>
          </p:cNvCxnSpPr>
          <p:nvPr/>
        </p:nvCxnSpPr>
        <p:spPr>
          <a:xfrm>
            <a:off x="774356" y="1709878"/>
            <a:ext cx="720812" cy="9986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382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CC0C-928D-4019-B464-63DCEF079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0B786-3CE7-43FE-B0C2-98ED4829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80FC0-647E-4F54-96D7-A2C41722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3EBC22-5BBA-4D5F-909B-4A048B76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50" y="1024131"/>
            <a:ext cx="7171041" cy="5395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2856A1-84F9-4914-967D-1D697456A181}"/>
              </a:ext>
            </a:extLst>
          </p:cNvPr>
          <p:cNvSpPr txBox="1"/>
          <p:nvPr/>
        </p:nvSpPr>
        <p:spPr>
          <a:xfrm>
            <a:off x="74140" y="6325891"/>
            <a:ext cx="38225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“1/Twistiness of magnetic field”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DCC1E83-0853-4F86-9EA4-30E9033C01BD}"/>
              </a:ext>
            </a:extLst>
          </p:cNvPr>
          <p:cNvCxnSpPr>
            <a:cxnSpLocks/>
          </p:cNvCxnSpPr>
          <p:nvPr/>
        </p:nvCxnSpPr>
        <p:spPr>
          <a:xfrm flipV="1">
            <a:off x="3615495" y="6227805"/>
            <a:ext cx="281230" cy="1347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9ABB5B-92F2-4EF0-B4D8-A311019D6B2A}"/>
              </a:ext>
            </a:extLst>
          </p:cNvPr>
          <p:cNvSpPr txBox="1"/>
          <p:nvPr/>
        </p:nvSpPr>
        <p:spPr>
          <a:xfrm>
            <a:off x="74140" y="671446"/>
            <a:ext cx="2434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venir Next LT Pro" panose="020B0504020202020204" pitchFamily="34" charset="0"/>
              </a:rPr>
              <a:t>“How quickly field becomes smaller in vertical direction”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6C879D-4BA0-4E22-A6B4-791A1621FDB5}"/>
              </a:ext>
            </a:extLst>
          </p:cNvPr>
          <p:cNvCxnSpPr>
            <a:cxnSpLocks/>
          </p:cNvCxnSpPr>
          <p:nvPr/>
        </p:nvCxnSpPr>
        <p:spPr>
          <a:xfrm>
            <a:off x="774356" y="1709878"/>
            <a:ext cx="720812" cy="9986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01B30D14-38F9-4DB0-9951-147A69FD399D}"/>
              </a:ext>
            </a:extLst>
          </p:cNvPr>
          <p:cNvSpPr/>
          <p:nvPr/>
        </p:nvSpPr>
        <p:spPr>
          <a:xfrm>
            <a:off x="4965358" y="1476632"/>
            <a:ext cx="2465173" cy="26010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9FFFC3-B054-4FE1-B406-AECE73292CB7}"/>
              </a:ext>
            </a:extLst>
          </p:cNvPr>
          <p:cNvSpPr txBox="1"/>
          <p:nvPr/>
        </p:nvSpPr>
        <p:spPr>
          <a:xfrm>
            <a:off x="8691237" y="1387566"/>
            <a:ext cx="34207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New experimentally discovered regime!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Thought to be unstable (</a:t>
            </a:r>
            <a:r>
              <a:rPr lang="en-US" sz="2000" dirty="0" err="1">
                <a:latin typeface="Avenir Next LT Pro" panose="020B0504020202020204" pitchFamily="34" charset="0"/>
              </a:rPr>
              <a:t>q</a:t>
            </a:r>
            <a:r>
              <a:rPr lang="en-US" sz="2000" baseline="-25000" dirty="0" err="1">
                <a:latin typeface="Avenir Next LT Pro" panose="020B0504020202020204" pitchFamily="34" charset="0"/>
              </a:rPr>
              <a:t>a</a:t>
            </a:r>
            <a:r>
              <a:rPr lang="en-US" sz="2000" dirty="0">
                <a:latin typeface="Avenir Next LT Pro" panose="020B0504020202020204" pitchFamily="34" charset="0"/>
              </a:rPr>
              <a:t>&gt;0.8), found to be 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venir Next LT Pro" panose="020B05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venir Next LT Pro" panose="020B0504020202020204" pitchFamily="34" charset="0"/>
              </a:rPr>
              <a:t>Plasma “self-organizes” and creates additional magnetic field which resists eruption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21AB58-5397-4BFA-85F0-18DE4B91C751}"/>
              </a:ext>
            </a:extLst>
          </p:cNvPr>
          <p:cNvCxnSpPr>
            <a:cxnSpLocks/>
          </p:cNvCxnSpPr>
          <p:nvPr/>
        </p:nvCxnSpPr>
        <p:spPr>
          <a:xfrm flipH="1">
            <a:off x="7480273" y="1594433"/>
            <a:ext cx="121096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9916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80C7-53C6-431D-8A13-0EB9DF0C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Collisionless</a:t>
            </a:r>
            <a:r>
              <a:rPr lang="en-US" dirty="0"/>
              <a:t> shocks: astrophysical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84B0F-7A3D-4044-A5C9-F1B1F86D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444B3-E210-43C9-A972-49ABA71E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CA54E-5FB2-469A-A018-287DE789EE49}"/>
              </a:ext>
            </a:extLst>
          </p:cNvPr>
          <p:cNvSpPr txBox="1"/>
          <p:nvPr/>
        </p:nvSpPr>
        <p:spPr>
          <a:xfrm>
            <a:off x="3122691" y="815368"/>
            <a:ext cx="89480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Collisional (standard) shock: sudden change in density, velocity and temperature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Shocks mediated by particle collisions on very short length scales</a:t>
            </a:r>
            <a:br>
              <a:rPr lang="en-US" sz="2400" dirty="0">
                <a:latin typeface="Avenir Next LT Pro" panose="020B0504020202020204" pitchFamily="34" charset="0"/>
              </a:rPr>
            </a:br>
            <a:br>
              <a:rPr lang="en-US" sz="2400" dirty="0">
                <a:latin typeface="Avenir Next LT Pro" panose="020B0504020202020204" pitchFamily="34" charset="0"/>
              </a:rPr>
            </a:br>
            <a:endParaRPr lang="en-US" sz="2400" dirty="0">
              <a:latin typeface="Avenir Next LT Pro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E4837-D33D-445F-9E53-4A260FBBA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3" y="771598"/>
            <a:ext cx="2816776" cy="2130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0C5E05-487F-4F19-862D-795867E0209D}"/>
              </a:ext>
            </a:extLst>
          </p:cNvPr>
          <p:cNvSpPr txBox="1"/>
          <p:nvPr/>
        </p:nvSpPr>
        <p:spPr>
          <a:xfrm>
            <a:off x="101818" y="2844100"/>
            <a:ext cx="2906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venir Next LT Pro" panose="020B0504020202020204" pitchFamily="34" charset="0"/>
              </a:rPr>
              <a:t>Collisional shocks around a jet aircraft</a:t>
            </a:r>
          </a:p>
        </p:txBody>
      </p:sp>
    </p:spTree>
    <p:extLst>
      <p:ext uri="{BB962C8B-B14F-4D97-AF65-F5344CB8AC3E}">
        <p14:creationId xmlns:p14="http://schemas.microsoft.com/office/powerpoint/2010/main" val="3795427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F80C7-53C6-431D-8A13-0EB9DF0C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Collisionless</a:t>
            </a:r>
            <a:r>
              <a:rPr lang="en-US" dirty="0"/>
              <a:t> shocks: astrophysical setting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984B0F-7A3D-4044-A5C9-F1B1F86D2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444B3-E210-43C9-A972-49ABA71E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EE773-B04A-4DF1-852D-B6DC432443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7077"/>
          <a:stretch/>
        </p:blipFill>
        <p:spPr>
          <a:xfrm>
            <a:off x="152958" y="3526096"/>
            <a:ext cx="2816776" cy="23162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280D9A-E2AD-4FA4-AB34-D372C9A14760}"/>
              </a:ext>
            </a:extLst>
          </p:cNvPr>
          <p:cNvSpPr txBox="1"/>
          <p:nvPr/>
        </p:nvSpPr>
        <p:spPr>
          <a:xfrm>
            <a:off x="1" y="5842336"/>
            <a:ext cx="3125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latin typeface="Avenir Next LT Pro" panose="020B0504020202020204" pitchFamily="34" charset="0"/>
              </a:rPr>
              <a:t>Collisionless</a:t>
            </a:r>
            <a:r>
              <a:rPr lang="en-US" sz="2000" i="1" dirty="0">
                <a:latin typeface="Avenir Next LT Pro" panose="020B0504020202020204" pitchFamily="34" charset="0"/>
              </a:rPr>
              <a:t> shocks around the Crab Nebula, a supernova remnant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CCA54E-5FB2-469A-A018-287DE789EE49}"/>
              </a:ext>
            </a:extLst>
          </p:cNvPr>
          <p:cNvSpPr txBox="1"/>
          <p:nvPr/>
        </p:nvSpPr>
        <p:spPr>
          <a:xfrm>
            <a:off x="3122691" y="815368"/>
            <a:ext cx="894807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Collisional (standard) shock: sudden change in density, velocity and temperature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Shocks mediated by particle collisions on very short length scales</a:t>
            </a:r>
            <a:br>
              <a:rPr lang="en-US" sz="2400" dirty="0">
                <a:latin typeface="Avenir Next LT Pro" panose="020B0504020202020204" pitchFamily="34" charset="0"/>
              </a:rPr>
            </a:br>
            <a:br>
              <a:rPr lang="en-US" sz="2400" dirty="0">
                <a:latin typeface="Avenir Next LT Pro" panose="020B0504020202020204" pitchFamily="34" charset="0"/>
              </a:rPr>
            </a:br>
            <a:endParaRPr lang="en-US" sz="2400" dirty="0">
              <a:latin typeface="Avenir Next LT Pro" panose="020B0504020202020204" pitchFamily="34" charset="0"/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err="1">
                <a:latin typeface="Avenir Next LT Pro" panose="020B0504020202020204" pitchFamily="34" charset="0"/>
              </a:rPr>
              <a:t>Collisionless</a:t>
            </a:r>
            <a:r>
              <a:rPr lang="en-US" sz="2400" dirty="0">
                <a:latin typeface="Avenir Next LT Pro" panose="020B0504020202020204" pitchFamily="34" charset="0"/>
              </a:rPr>
              <a:t> shocks: accelerate particles to very high energies: source of cosmic rays which bombard Earth 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Very fast hot plasma: particles do not collide! Shock is  mediated by collective electromagnetic effects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Further complicated by existing magnetic fields!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4E4837-D33D-445F-9E53-4A260FBBA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73" y="771598"/>
            <a:ext cx="2816776" cy="21308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20C5E05-487F-4F19-862D-795867E0209D}"/>
              </a:ext>
            </a:extLst>
          </p:cNvPr>
          <p:cNvSpPr txBox="1"/>
          <p:nvPr/>
        </p:nvSpPr>
        <p:spPr>
          <a:xfrm>
            <a:off x="101818" y="2844100"/>
            <a:ext cx="2906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latin typeface="Avenir Next LT Pro" panose="020B0504020202020204" pitchFamily="34" charset="0"/>
              </a:rPr>
              <a:t>Collisional shocks around a jet aircraft</a:t>
            </a:r>
          </a:p>
        </p:txBody>
      </p:sp>
    </p:spTree>
    <p:extLst>
      <p:ext uri="{BB962C8B-B14F-4D97-AF65-F5344CB8AC3E}">
        <p14:creationId xmlns:p14="http://schemas.microsoft.com/office/powerpoint/2010/main" val="118376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D50C-FCD2-4E88-A783-723F6712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Collisionless</a:t>
            </a:r>
            <a:r>
              <a:rPr lang="en-US" dirty="0"/>
              <a:t> shocks: 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A7D79-B302-4932-AA84-BA2353B0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8777F-21E4-4822-9BAE-4973C5CC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27045-0545-43BE-A0DA-51210031C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17" y="964588"/>
            <a:ext cx="6602463" cy="5362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A4217D-9C66-4EB0-AE85-1F776C03A740}"/>
              </a:ext>
            </a:extLst>
          </p:cNvPr>
          <p:cNvSpPr txBox="1"/>
          <p:nvPr/>
        </p:nvSpPr>
        <p:spPr>
          <a:xfrm>
            <a:off x="51105" y="2461450"/>
            <a:ext cx="36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A897B-472F-4EA3-8F38-7B7DE737CD41}"/>
              </a:ext>
            </a:extLst>
          </p:cNvPr>
          <p:cNvSpPr txBox="1"/>
          <p:nvPr/>
        </p:nvSpPr>
        <p:spPr>
          <a:xfrm>
            <a:off x="4355375" y="5572137"/>
            <a:ext cx="36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5FD61-B347-4071-AA69-33465AD1A1F3}"/>
              </a:ext>
            </a:extLst>
          </p:cNvPr>
          <p:cNvSpPr txBox="1"/>
          <p:nvPr/>
        </p:nvSpPr>
        <p:spPr>
          <a:xfrm>
            <a:off x="3222672" y="1093398"/>
            <a:ext cx="36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B2590-0DDD-4593-A5B6-4ED523F878B9}"/>
              </a:ext>
            </a:extLst>
          </p:cNvPr>
          <p:cNvSpPr txBox="1"/>
          <p:nvPr/>
        </p:nvSpPr>
        <p:spPr>
          <a:xfrm>
            <a:off x="3312" y="6492874"/>
            <a:ext cx="244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Schaeffer, PRL (2016)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D4977B0D-362A-44B4-A297-5A058AFFA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78" b="90000" l="10000" r="90000">
                        <a14:foregroundMark x1="45556" y1="8056" x2="48333" y2="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819" y="1616496"/>
            <a:ext cx="3195637" cy="31956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48941-6906-489B-B805-22A4BC3F3284}"/>
              </a:ext>
            </a:extLst>
          </p:cNvPr>
          <p:cNvSpPr txBox="1"/>
          <p:nvPr/>
        </p:nvSpPr>
        <p:spPr>
          <a:xfrm>
            <a:off x="7826442" y="1154831"/>
            <a:ext cx="31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Grain of rice for scale</a:t>
            </a:r>
          </a:p>
        </p:txBody>
      </p:sp>
    </p:spTree>
    <p:extLst>
      <p:ext uri="{BB962C8B-B14F-4D97-AF65-F5344CB8AC3E}">
        <p14:creationId xmlns:p14="http://schemas.microsoft.com/office/powerpoint/2010/main" val="2965780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634D-5573-447C-8FAE-3EE4A9A01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1C971-6934-48E2-9286-71331763E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767" y="1243456"/>
            <a:ext cx="10515600" cy="4930968"/>
          </a:xfrm>
        </p:spPr>
        <p:txBody>
          <a:bodyPr>
            <a:normAutofit/>
          </a:bodyPr>
          <a:lstStyle/>
          <a:p>
            <a:r>
              <a:rPr lang="en-US" dirty="0"/>
              <a:t>Undergrad at Cambridge University</a:t>
            </a:r>
          </a:p>
          <a:p>
            <a:r>
              <a:rPr lang="en-US" dirty="0"/>
              <a:t>MA(!) in plasma physics at Princeton</a:t>
            </a:r>
          </a:p>
          <a:p>
            <a:r>
              <a:rPr lang="en-US" dirty="0"/>
              <a:t>PhD at Imperial College London</a:t>
            </a:r>
          </a:p>
          <a:p>
            <a:r>
              <a:rPr lang="en-US" dirty="0"/>
              <a:t>Postdocs at Imperial College and IPP </a:t>
            </a:r>
            <a:r>
              <a:rPr lang="en-US" dirty="0" err="1"/>
              <a:t>Garching</a:t>
            </a:r>
            <a:endParaRPr lang="en-US" dirty="0"/>
          </a:p>
          <a:p>
            <a:r>
              <a:rPr lang="en-US" dirty="0"/>
              <a:t>Assistant Professor at MIT since January 2021</a:t>
            </a:r>
          </a:p>
          <a:p>
            <a:r>
              <a:rPr lang="en-US" dirty="0"/>
              <a:t>Member of APS DPP Pride (LGBTQ+) Committee [1]</a:t>
            </a:r>
          </a:p>
          <a:p>
            <a:r>
              <a:rPr lang="en-US" dirty="0"/>
              <a:t>DPP Pride Mentoring Program coordinator [1]</a:t>
            </a:r>
          </a:p>
          <a:p>
            <a:r>
              <a:rPr lang="en-US" dirty="0"/>
              <a:t>Outside of work: hiking, skiing, caving, boardgames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85C2C-948D-4268-93E2-E4FC8A6FE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1158F-4694-47FE-A3BA-CE6D23E77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947EC-EAE3-4D8E-B0EE-4F9E8261E6C6}"/>
              </a:ext>
            </a:extLst>
          </p:cNvPr>
          <p:cNvSpPr/>
          <p:nvPr/>
        </p:nvSpPr>
        <p:spPr>
          <a:xfrm>
            <a:off x="2027295" y="5641152"/>
            <a:ext cx="7956537" cy="46166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400" dirty="0"/>
              <a:t>[1] https://engage.aps.org/dpp/programs/plasma-pride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8B1F0-D753-4A7B-B68D-243CD5BF8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4" r="24856" b="24094"/>
          <a:stretch/>
        </p:blipFill>
        <p:spPr>
          <a:xfrm>
            <a:off x="9001920" y="781790"/>
            <a:ext cx="3054427" cy="351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5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D50C-FCD2-4E88-A783-723F6712E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Collisionless</a:t>
            </a:r>
            <a:r>
              <a:rPr lang="en-US" dirty="0"/>
              <a:t> shocks: 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032DF-C91D-4FA7-A837-B904AEB7BE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1249" y="1324230"/>
            <a:ext cx="4744634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Magnetic coils fill volume with </a:t>
            </a:r>
            <a:r>
              <a:rPr lang="en-US" sz="2400" dirty="0" err="1"/>
              <a:t>B</a:t>
            </a:r>
            <a:r>
              <a:rPr lang="en-US" sz="2400" baseline="-25000" dirty="0" err="1"/>
              <a:t>z</a:t>
            </a:r>
            <a:r>
              <a:rPr lang="en-US" sz="2400" dirty="0"/>
              <a:t> = 8 T field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Precursor laser creates ambient plasma between two targets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Drive lasers create counter-propagating pistons which drive </a:t>
            </a:r>
            <a:r>
              <a:rPr lang="en-US" sz="2400" dirty="0" err="1"/>
              <a:t>collisionless</a:t>
            </a:r>
            <a:r>
              <a:rPr lang="en-US" sz="2400" dirty="0"/>
              <a:t> shocks into ambient plasma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0A7D79-B302-4932-AA84-BA2353B06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8777F-21E4-4822-9BAE-4973C5CC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227045-0545-43BE-A0DA-51210031C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17" y="964588"/>
            <a:ext cx="6602463" cy="5362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A4217D-9C66-4EB0-AE85-1F776C03A740}"/>
              </a:ext>
            </a:extLst>
          </p:cNvPr>
          <p:cNvSpPr txBox="1"/>
          <p:nvPr/>
        </p:nvSpPr>
        <p:spPr>
          <a:xfrm>
            <a:off x="51105" y="2461450"/>
            <a:ext cx="36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Next LT Pro" panose="020B05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EA897B-472F-4EA3-8F38-7B7DE737CD41}"/>
              </a:ext>
            </a:extLst>
          </p:cNvPr>
          <p:cNvSpPr txBox="1"/>
          <p:nvPr/>
        </p:nvSpPr>
        <p:spPr>
          <a:xfrm>
            <a:off x="4355375" y="5572137"/>
            <a:ext cx="36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95FD61-B347-4071-AA69-33465AD1A1F3}"/>
              </a:ext>
            </a:extLst>
          </p:cNvPr>
          <p:cNvSpPr txBox="1"/>
          <p:nvPr/>
        </p:nvSpPr>
        <p:spPr>
          <a:xfrm>
            <a:off x="3222672" y="1093398"/>
            <a:ext cx="3626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0B2590-0DDD-4593-A5B6-4ED523F878B9}"/>
              </a:ext>
            </a:extLst>
          </p:cNvPr>
          <p:cNvSpPr txBox="1"/>
          <p:nvPr/>
        </p:nvSpPr>
        <p:spPr>
          <a:xfrm>
            <a:off x="3312" y="6492874"/>
            <a:ext cx="244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Schaeffer, PRL (2016)</a:t>
            </a:r>
          </a:p>
        </p:txBody>
      </p:sp>
    </p:spTree>
    <p:extLst>
      <p:ext uri="{BB962C8B-B14F-4D97-AF65-F5344CB8AC3E}">
        <p14:creationId xmlns:p14="http://schemas.microsoft.com/office/powerpoint/2010/main" val="1120648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C1218B37-4822-4D28-AC11-EC813D0354EC}"/>
              </a:ext>
            </a:extLst>
          </p:cNvPr>
          <p:cNvGrpSpPr/>
          <p:nvPr/>
        </p:nvGrpSpPr>
        <p:grpSpPr>
          <a:xfrm>
            <a:off x="-1007076" y="917392"/>
            <a:ext cx="6054592" cy="7401495"/>
            <a:chOff x="-488092" y="1059495"/>
            <a:chExt cx="6054592" cy="74014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99100A-95AE-4B35-964F-2DC6ADDD5954}"/>
                </a:ext>
              </a:extLst>
            </p:cNvPr>
            <p:cNvGrpSpPr/>
            <p:nvPr/>
          </p:nvGrpSpPr>
          <p:grpSpPr>
            <a:xfrm>
              <a:off x="720585" y="2048134"/>
              <a:ext cx="3909299" cy="6412856"/>
              <a:chOff x="1159256" y="2428106"/>
              <a:chExt cx="3909299" cy="641285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4D80691-68C1-485C-A764-4D4F6121852B}"/>
                  </a:ext>
                </a:extLst>
              </p:cNvPr>
              <p:cNvGrpSpPr/>
              <p:nvPr/>
            </p:nvGrpSpPr>
            <p:grpSpPr>
              <a:xfrm rot="16200000">
                <a:off x="-92522" y="3679884"/>
                <a:ext cx="6412856" cy="3909299"/>
                <a:chOff x="3015049" y="1470454"/>
                <a:chExt cx="2743199" cy="2415746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8AD3E82-E0BA-4558-B95F-256D3956E279}"/>
                    </a:ext>
                  </a:extLst>
                </p:cNvPr>
                <p:cNvSpPr/>
                <p:nvPr/>
              </p:nvSpPr>
              <p:spPr>
                <a:xfrm>
                  <a:off x="3435177" y="1992527"/>
                  <a:ext cx="2323071" cy="118007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C323CBE-4147-4B50-9320-5DE334652A51}"/>
                    </a:ext>
                  </a:extLst>
                </p:cNvPr>
                <p:cNvSpPr/>
                <p:nvPr/>
              </p:nvSpPr>
              <p:spPr>
                <a:xfrm>
                  <a:off x="3015049" y="1470454"/>
                  <a:ext cx="1581665" cy="2415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4AE60AA-B585-4D6B-9D0D-C0E293CA04CE}"/>
                  </a:ext>
                </a:extLst>
              </p:cNvPr>
              <p:cNvSpPr/>
              <p:nvPr/>
            </p:nvSpPr>
            <p:spPr>
              <a:xfrm rot="16200000">
                <a:off x="2818882" y="4219535"/>
                <a:ext cx="278027" cy="20944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E2E318-8096-41F5-87F7-563B82798394}"/>
                </a:ext>
              </a:extLst>
            </p:cNvPr>
            <p:cNvGrpSpPr/>
            <p:nvPr/>
          </p:nvGrpSpPr>
          <p:grpSpPr>
            <a:xfrm>
              <a:off x="-488092" y="2109917"/>
              <a:ext cx="2743199" cy="2415746"/>
              <a:chOff x="-488092" y="2109917"/>
              <a:chExt cx="2743199" cy="241574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CB082A-3C1D-49CC-A9B5-0DF22928F4BD}"/>
                  </a:ext>
                </a:extLst>
              </p:cNvPr>
              <p:cNvGrpSpPr/>
              <p:nvPr/>
            </p:nvGrpSpPr>
            <p:grpSpPr>
              <a:xfrm>
                <a:off x="-488092" y="2109917"/>
                <a:ext cx="2743199" cy="2415746"/>
                <a:chOff x="3015049" y="1470454"/>
                <a:chExt cx="2743199" cy="2415746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E75ED09-B1CD-467F-882B-083E77C30D31}"/>
                    </a:ext>
                  </a:extLst>
                </p:cNvPr>
                <p:cNvSpPr/>
                <p:nvPr/>
              </p:nvSpPr>
              <p:spPr>
                <a:xfrm>
                  <a:off x="3435177" y="1992527"/>
                  <a:ext cx="2323071" cy="118007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C605004-70F9-4795-8E05-0C5AB031847B}"/>
                    </a:ext>
                  </a:extLst>
                </p:cNvPr>
                <p:cNvSpPr/>
                <p:nvPr/>
              </p:nvSpPr>
              <p:spPr>
                <a:xfrm>
                  <a:off x="3015049" y="1470454"/>
                  <a:ext cx="1581665" cy="2415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EB38F2D-2CAF-4D08-AC74-D549EEF1CEC0}"/>
                  </a:ext>
                </a:extLst>
              </p:cNvPr>
              <p:cNvSpPr/>
              <p:nvPr/>
            </p:nvSpPr>
            <p:spPr>
              <a:xfrm>
                <a:off x="840259" y="2187146"/>
                <a:ext cx="278027" cy="20944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AFA1E75-F6B0-481D-8FCE-CF632309FA7A}"/>
                </a:ext>
              </a:extLst>
            </p:cNvPr>
            <p:cNvGrpSpPr/>
            <p:nvPr/>
          </p:nvGrpSpPr>
          <p:grpSpPr>
            <a:xfrm rot="10800000">
              <a:off x="2815105" y="1936920"/>
              <a:ext cx="2751395" cy="2415746"/>
              <a:chOff x="-488092" y="2109917"/>
              <a:chExt cx="2751395" cy="241574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317BCC5-6EE6-4718-938E-199303CBF800}"/>
                  </a:ext>
                </a:extLst>
              </p:cNvPr>
              <p:cNvGrpSpPr/>
              <p:nvPr/>
            </p:nvGrpSpPr>
            <p:grpSpPr>
              <a:xfrm>
                <a:off x="-488092" y="2109917"/>
                <a:ext cx="2751395" cy="2415746"/>
                <a:chOff x="3015049" y="1470454"/>
                <a:chExt cx="2751395" cy="2415746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3A94AED-1C0B-4300-B591-4552848A6E18}"/>
                    </a:ext>
                  </a:extLst>
                </p:cNvPr>
                <p:cNvSpPr/>
                <p:nvPr/>
              </p:nvSpPr>
              <p:spPr>
                <a:xfrm>
                  <a:off x="3443373" y="1959612"/>
                  <a:ext cx="2323071" cy="118007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B152C16-42E4-475A-B6B0-07F5EC3ABFEB}"/>
                    </a:ext>
                  </a:extLst>
                </p:cNvPr>
                <p:cNvSpPr/>
                <p:nvPr/>
              </p:nvSpPr>
              <p:spPr>
                <a:xfrm>
                  <a:off x="3015049" y="1470454"/>
                  <a:ext cx="1581665" cy="2415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A2BF94A-9ADA-4A55-B84F-899404003153}"/>
                  </a:ext>
                </a:extLst>
              </p:cNvPr>
              <p:cNvSpPr/>
              <p:nvPr/>
            </p:nvSpPr>
            <p:spPr>
              <a:xfrm>
                <a:off x="848455" y="2154231"/>
                <a:ext cx="278027" cy="20944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E26B1B-493F-4612-AD37-7D2A0F3926F8}"/>
                </a:ext>
              </a:extLst>
            </p:cNvPr>
            <p:cNvSpPr txBox="1"/>
            <p:nvPr/>
          </p:nvSpPr>
          <p:spPr>
            <a:xfrm>
              <a:off x="1565594" y="5147553"/>
              <a:ext cx="1909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Ambient plasma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9B6E1F-FCA1-4E4C-BC8F-D322DFF9EBC5}"/>
                </a:ext>
              </a:extLst>
            </p:cNvPr>
            <p:cNvSpPr txBox="1"/>
            <p:nvPr/>
          </p:nvSpPr>
          <p:spPr>
            <a:xfrm>
              <a:off x="1716079" y="1059495"/>
              <a:ext cx="1740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Piston plasmas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AD41757-B402-4EBA-AC1F-2F27560D5FC7}"/>
                </a:ext>
              </a:extLst>
            </p:cNvPr>
            <p:cNvCxnSpPr/>
            <p:nvPr/>
          </p:nvCxnSpPr>
          <p:spPr>
            <a:xfrm flipH="1">
              <a:off x="1471989" y="1428827"/>
              <a:ext cx="579233" cy="98691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A292E2-8B0F-4703-8EB5-5B308B24B4F7}"/>
                </a:ext>
              </a:extLst>
            </p:cNvPr>
            <p:cNvCxnSpPr>
              <a:cxnSpLocks/>
            </p:cNvCxnSpPr>
            <p:nvPr/>
          </p:nvCxnSpPr>
          <p:spPr>
            <a:xfrm>
              <a:off x="3125399" y="1405806"/>
              <a:ext cx="618059" cy="108997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3F9F005-4655-4781-B009-2A8E6A599C2D}"/>
                </a:ext>
              </a:extLst>
            </p:cNvPr>
            <p:cNvCxnSpPr>
              <a:cxnSpLocks/>
              <a:stCxn id="26" idx="0"/>
            </p:cNvCxnSpPr>
            <p:nvPr/>
          </p:nvCxnSpPr>
          <p:spPr>
            <a:xfrm flipV="1">
              <a:off x="2520343" y="4362216"/>
              <a:ext cx="0" cy="78533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C458F5-BB8D-4CB3-84E8-6D1ADF86DC0A}"/>
                </a:ext>
              </a:extLst>
            </p:cNvPr>
            <p:cNvSpPr txBox="1"/>
            <p:nvPr/>
          </p:nvSpPr>
          <p:spPr>
            <a:xfrm>
              <a:off x="3001205" y="4197422"/>
              <a:ext cx="4956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7030A0"/>
                  </a:solidFill>
                </a:rPr>
                <a:t>B</a:t>
              </a:r>
              <a:r>
                <a:rPr lang="en-US" sz="2400" b="1" baseline="-25000" dirty="0" err="1">
                  <a:solidFill>
                    <a:srgbClr val="7030A0"/>
                  </a:solidFill>
                </a:rPr>
                <a:t>z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3D4606-982B-4A90-8F6F-7CD46F9FE0C2}"/>
                  </a:ext>
                </a:extLst>
              </p:cNvPr>
              <p:cNvSpPr txBox="1"/>
              <p:nvPr/>
            </p:nvSpPr>
            <p:spPr>
              <a:xfrm>
                <a:off x="4163450" y="1080447"/>
                <a:ext cx="7761849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Angular Fringe Refractometry (AFR)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Plasma refractive index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≈1−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/2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Rays of light deflected by refractive index gradients</a:t>
                </a: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br>
                  <a:rPr lang="en-US" sz="2400" dirty="0"/>
                </a:b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AFR filters rays to have specific deflection angles, gives information on electron density gradient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F3D4606-982B-4A90-8F6F-7CD46F9FE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450" y="1080447"/>
                <a:ext cx="7761849" cy="5262979"/>
              </a:xfrm>
              <a:prstGeom prst="rect">
                <a:avLst/>
              </a:prstGeom>
              <a:blipFill>
                <a:blip r:embed="rId2"/>
                <a:stretch>
                  <a:fillRect l="-1257" t="-810" b="-1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9B06C264-618D-4236-9CF6-A7C17CAD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Collisionless</a:t>
            </a:r>
            <a:r>
              <a:rPr lang="en-US" dirty="0"/>
              <a:t> shocks: 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8EBCB-CE85-407D-AF7F-17E1E560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5873F-615C-4BC2-B093-06217894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0C30083-07C0-4F56-892D-5AA9AB459870}"/>
              </a:ext>
            </a:extLst>
          </p:cNvPr>
          <p:cNvSpPr txBox="1"/>
          <p:nvPr/>
        </p:nvSpPr>
        <p:spPr>
          <a:xfrm>
            <a:off x="3312" y="6492874"/>
            <a:ext cx="244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Schaeffer, PRL (2016)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CEDA9DD-833B-416E-BE74-F95909D359CA}"/>
              </a:ext>
            </a:extLst>
          </p:cNvPr>
          <p:cNvGrpSpPr/>
          <p:nvPr/>
        </p:nvGrpSpPr>
        <p:grpSpPr>
          <a:xfrm>
            <a:off x="5423812" y="2353682"/>
            <a:ext cx="4251960" cy="2913948"/>
            <a:chOff x="4351020" y="2351829"/>
            <a:chExt cx="4251960" cy="291394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3F6799-941B-4B8A-A95F-91E0469DCA6C}"/>
                </a:ext>
              </a:extLst>
            </p:cNvPr>
            <p:cNvSpPr/>
            <p:nvPr/>
          </p:nvSpPr>
          <p:spPr>
            <a:xfrm>
              <a:off x="5311718" y="2766304"/>
              <a:ext cx="2004060" cy="209447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shade val="30000"/>
                    <a:satMod val="115000"/>
                  </a:schemeClr>
                </a:gs>
                <a:gs pos="50000">
                  <a:schemeClr val="accent1">
                    <a:lumMod val="60000"/>
                    <a:lumOff val="40000"/>
                    <a:shade val="67500"/>
                    <a:satMod val="115000"/>
                  </a:schemeClr>
                </a:gs>
                <a:gs pos="100000">
                  <a:schemeClr val="accent1">
                    <a:lumMod val="60000"/>
                    <a:lumOff val="4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3A88197-0536-40AF-998E-0BDA4801805F}"/>
                </a:ext>
              </a:extLst>
            </p:cNvPr>
            <p:cNvCxnSpPr/>
            <p:nvPr/>
          </p:nvCxnSpPr>
          <p:spPr>
            <a:xfrm>
              <a:off x="4351020" y="3429000"/>
              <a:ext cx="830580" cy="0"/>
            </a:xfrm>
            <a:prstGeom prst="straightConnector1">
              <a:avLst/>
            </a:prstGeom>
            <a:ln w="28575">
              <a:solidFill>
                <a:srgbClr val="EF00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61A8FDB-A3F5-4B15-B862-A040F695AE78}"/>
                </a:ext>
              </a:extLst>
            </p:cNvPr>
            <p:cNvSpPr txBox="1"/>
            <p:nvPr/>
          </p:nvSpPr>
          <p:spPr>
            <a:xfrm>
              <a:off x="5829480" y="2351829"/>
              <a:ext cx="9685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n</a:t>
              </a:r>
              <a:r>
                <a:rPr lang="en-US" baseline="-25000" dirty="0"/>
                <a:t>e</a:t>
              </a:r>
              <a:endParaRPr lang="en-US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284CBFF-9C74-4CF5-BAA5-7860045B0E60}"/>
                </a:ext>
              </a:extLst>
            </p:cNvPr>
            <p:cNvSpPr txBox="1"/>
            <p:nvPr/>
          </p:nvSpPr>
          <p:spPr>
            <a:xfrm>
              <a:off x="5829480" y="4896445"/>
              <a:ext cx="890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 n</a:t>
              </a:r>
              <a:r>
                <a:rPr lang="en-US" baseline="-25000" dirty="0"/>
                <a:t>e</a:t>
              </a:r>
              <a:endParaRPr lang="en-US" dirty="0"/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76F9DE4-7C3F-4E77-9C19-29DA7CE5BB86}"/>
                </a:ext>
              </a:extLst>
            </p:cNvPr>
            <p:cNvCxnSpPr/>
            <p:nvPr/>
          </p:nvCxnSpPr>
          <p:spPr>
            <a:xfrm>
              <a:off x="4351020" y="3813539"/>
              <a:ext cx="830580" cy="0"/>
            </a:xfrm>
            <a:prstGeom prst="straightConnector1">
              <a:avLst/>
            </a:prstGeom>
            <a:ln w="28575">
              <a:solidFill>
                <a:srgbClr val="EF00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6FAD087-3D4F-4676-A73A-272EE13E275E}"/>
                </a:ext>
              </a:extLst>
            </p:cNvPr>
            <p:cNvCxnSpPr/>
            <p:nvPr/>
          </p:nvCxnSpPr>
          <p:spPr>
            <a:xfrm>
              <a:off x="4351020" y="4210564"/>
              <a:ext cx="830580" cy="0"/>
            </a:xfrm>
            <a:prstGeom prst="straightConnector1">
              <a:avLst/>
            </a:prstGeom>
            <a:ln w="28575">
              <a:solidFill>
                <a:srgbClr val="EF00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CD5263-0345-4734-8497-A68279F10C0B}"/>
                </a:ext>
              </a:extLst>
            </p:cNvPr>
            <p:cNvSpPr txBox="1"/>
            <p:nvPr/>
          </p:nvSpPr>
          <p:spPr>
            <a:xfrm>
              <a:off x="4351020" y="2914819"/>
              <a:ext cx="840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EF0096"/>
                  </a:solidFill>
                </a:rPr>
                <a:t>Laser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529B80C-BDCB-42A4-9C4C-C65E4953E7E1}"/>
                </a:ext>
              </a:extLst>
            </p:cNvPr>
            <p:cNvCxnSpPr>
              <a:cxnSpLocks/>
            </p:cNvCxnSpPr>
            <p:nvPr/>
          </p:nvCxnSpPr>
          <p:spPr>
            <a:xfrm>
              <a:off x="5444214" y="3444240"/>
              <a:ext cx="3158766" cy="277166"/>
            </a:xfrm>
            <a:prstGeom prst="straightConnector1">
              <a:avLst/>
            </a:prstGeom>
            <a:ln w="28575">
              <a:solidFill>
                <a:srgbClr val="EF00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EE8D65B3-5743-446D-88F3-2D610F5C2F7E}"/>
                </a:ext>
              </a:extLst>
            </p:cNvPr>
            <p:cNvCxnSpPr>
              <a:cxnSpLocks/>
            </p:cNvCxnSpPr>
            <p:nvPr/>
          </p:nvCxnSpPr>
          <p:spPr>
            <a:xfrm>
              <a:off x="5483167" y="3828843"/>
              <a:ext cx="3119813" cy="594355"/>
            </a:xfrm>
            <a:prstGeom prst="straightConnector1">
              <a:avLst/>
            </a:prstGeom>
            <a:ln w="28575">
              <a:solidFill>
                <a:srgbClr val="EF00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9471660-C62A-414B-9A20-C4801E03D542}"/>
                </a:ext>
              </a:extLst>
            </p:cNvPr>
            <p:cNvCxnSpPr>
              <a:cxnSpLocks/>
            </p:cNvCxnSpPr>
            <p:nvPr/>
          </p:nvCxnSpPr>
          <p:spPr>
            <a:xfrm>
              <a:off x="5408734" y="4236640"/>
              <a:ext cx="3194246" cy="915714"/>
            </a:xfrm>
            <a:prstGeom prst="straightConnector1">
              <a:avLst/>
            </a:prstGeom>
            <a:ln w="28575">
              <a:solidFill>
                <a:srgbClr val="EF009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A1FC0DF-9125-4428-AAC0-0D06D9BE5BCE}"/>
              </a:ext>
            </a:extLst>
          </p:cNvPr>
          <p:cNvGrpSpPr/>
          <p:nvPr/>
        </p:nvGrpSpPr>
        <p:grpSpPr>
          <a:xfrm>
            <a:off x="1369348" y="2071779"/>
            <a:ext cx="1274998" cy="2040998"/>
            <a:chOff x="5642973" y="3175556"/>
            <a:chExt cx="1274998" cy="204099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5436717-9942-4939-8621-7D411E2AB1D5}"/>
                </a:ext>
              </a:extLst>
            </p:cNvPr>
            <p:cNvGrpSpPr/>
            <p:nvPr/>
          </p:nvGrpSpPr>
          <p:grpSpPr>
            <a:xfrm>
              <a:off x="5642975" y="3179497"/>
              <a:ext cx="453025" cy="453025"/>
              <a:chOff x="5642975" y="3179497"/>
              <a:chExt cx="453025" cy="453025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3B73597-A12B-4426-BDA6-89BA28AC0AA6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B4AFC69-33B6-421D-84AC-6CB7B141DF76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883F508-B6D3-41DE-8891-28AED7068BAA}"/>
                </a:ext>
              </a:extLst>
            </p:cNvPr>
            <p:cNvGrpSpPr/>
            <p:nvPr/>
          </p:nvGrpSpPr>
          <p:grpSpPr>
            <a:xfrm>
              <a:off x="6464946" y="3175556"/>
              <a:ext cx="453025" cy="453025"/>
              <a:chOff x="5642975" y="3179497"/>
              <a:chExt cx="453025" cy="45302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1F5D6BA-ABDE-4CF0-A633-465CA5D8579C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6E678B9-FEFF-4819-B100-E0BB03FE0C07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326D65-F501-4E8E-A738-3CB882B0F60D}"/>
                </a:ext>
              </a:extLst>
            </p:cNvPr>
            <p:cNvGrpSpPr/>
            <p:nvPr/>
          </p:nvGrpSpPr>
          <p:grpSpPr>
            <a:xfrm>
              <a:off x="5642974" y="3965681"/>
              <a:ext cx="453025" cy="453025"/>
              <a:chOff x="5642975" y="3179497"/>
              <a:chExt cx="453025" cy="45302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75EEDE9-AFC8-4E4C-9C56-211A715B17D1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361A51B-1A3D-4828-A428-224C97A95A46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DE801B6-DAE4-40CA-BB06-DF95B022F2A5}"/>
                </a:ext>
              </a:extLst>
            </p:cNvPr>
            <p:cNvGrpSpPr/>
            <p:nvPr/>
          </p:nvGrpSpPr>
          <p:grpSpPr>
            <a:xfrm>
              <a:off x="6464946" y="3993600"/>
              <a:ext cx="453025" cy="453025"/>
              <a:chOff x="5642975" y="3179497"/>
              <a:chExt cx="453025" cy="45302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47E4C54-6879-4EB2-9B1C-15A7A86F2EDF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44DF1B6-67FF-4E2D-A369-2692434C6C5B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6D5FE0B-E61B-4525-9EE5-3187E7A71FB2}"/>
                </a:ext>
              </a:extLst>
            </p:cNvPr>
            <p:cNvGrpSpPr/>
            <p:nvPr/>
          </p:nvGrpSpPr>
          <p:grpSpPr>
            <a:xfrm>
              <a:off x="5642973" y="4763529"/>
              <a:ext cx="453025" cy="453025"/>
              <a:chOff x="5642975" y="3179497"/>
              <a:chExt cx="453025" cy="45302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61246C2-C37F-4CE1-BD7E-822C1EEF9BF3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458536A-E931-42EA-AC05-304A8BF07EF6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660375A-D3AE-4989-84E8-D69875659DEB}"/>
                </a:ext>
              </a:extLst>
            </p:cNvPr>
            <p:cNvGrpSpPr/>
            <p:nvPr/>
          </p:nvGrpSpPr>
          <p:grpSpPr>
            <a:xfrm>
              <a:off x="6464946" y="4763529"/>
              <a:ext cx="453025" cy="453025"/>
              <a:chOff x="5642975" y="3179497"/>
              <a:chExt cx="453025" cy="453025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2F6F84D-E740-4E62-A0B9-CE4326B00726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CC552E5-FB55-446A-BE32-6634690FC8DF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44180A6-6BC3-4A41-89E4-7D501E362179}"/>
                  </a:ext>
                </a:extLst>
              </p:cNvPr>
              <p:cNvSpPr txBox="1"/>
              <p:nvPr/>
            </p:nvSpPr>
            <p:spPr>
              <a:xfrm>
                <a:off x="8908079" y="2934184"/>
                <a:ext cx="2613088" cy="4472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∇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𝑐𝑟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dl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44180A6-6BC3-4A41-89E4-7D501E362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8079" y="2934184"/>
                <a:ext cx="2613088" cy="4472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972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6C264-618D-4236-9CF6-A7C17CAD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Collisionless</a:t>
            </a:r>
            <a:r>
              <a:rPr lang="en-US" dirty="0"/>
              <a:t> shocks: experimental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8EBCB-CE85-407D-AF7F-17E1E5601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5873F-615C-4BC2-B093-06217894A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1218B37-4822-4D28-AC11-EC813D0354EC}"/>
              </a:ext>
            </a:extLst>
          </p:cNvPr>
          <p:cNvGrpSpPr/>
          <p:nvPr/>
        </p:nvGrpSpPr>
        <p:grpSpPr>
          <a:xfrm>
            <a:off x="-1007076" y="803773"/>
            <a:ext cx="6054592" cy="6852174"/>
            <a:chOff x="-488092" y="1608816"/>
            <a:chExt cx="6054592" cy="685217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99100A-95AE-4B35-964F-2DC6ADDD5954}"/>
                </a:ext>
              </a:extLst>
            </p:cNvPr>
            <p:cNvGrpSpPr/>
            <p:nvPr/>
          </p:nvGrpSpPr>
          <p:grpSpPr>
            <a:xfrm>
              <a:off x="720585" y="2048134"/>
              <a:ext cx="3909299" cy="6412856"/>
              <a:chOff x="1159256" y="2428106"/>
              <a:chExt cx="3909299" cy="6412856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34D80691-68C1-485C-A764-4D4F6121852B}"/>
                  </a:ext>
                </a:extLst>
              </p:cNvPr>
              <p:cNvGrpSpPr/>
              <p:nvPr/>
            </p:nvGrpSpPr>
            <p:grpSpPr>
              <a:xfrm rot="16200000">
                <a:off x="-92522" y="3679884"/>
                <a:ext cx="6412856" cy="3909299"/>
                <a:chOff x="3015049" y="1470454"/>
                <a:chExt cx="2743199" cy="2415746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C8AD3E82-E0BA-4558-B95F-256D3956E279}"/>
                    </a:ext>
                  </a:extLst>
                </p:cNvPr>
                <p:cNvSpPr/>
                <p:nvPr/>
              </p:nvSpPr>
              <p:spPr>
                <a:xfrm>
                  <a:off x="3435177" y="1992527"/>
                  <a:ext cx="2323071" cy="1180070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C323CBE-4147-4B50-9320-5DE334652A51}"/>
                    </a:ext>
                  </a:extLst>
                </p:cNvPr>
                <p:cNvSpPr/>
                <p:nvPr/>
              </p:nvSpPr>
              <p:spPr>
                <a:xfrm>
                  <a:off x="3015049" y="1470454"/>
                  <a:ext cx="1581665" cy="2415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4AE60AA-B585-4D6B-9D0D-C0E293CA04CE}"/>
                  </a:ext>
                </a:extLst>
              </p:cNvPr>
              <p:cNvSpPr/>
              <p:nvPr/>
            </p:nvSpPr>
            <p:spPr>
              <a:xfrm rot="16200000">
                <a:off x="2818882" y="4219535"/>
                <a:ext cx="278027" cy="20944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E2E318-8096-41F5-87F7-563B82798394}"/>
                </a:ext>
              </a:extLst>
            </p:cNvPr>
            <p:cNvGrpSpPr/>
            <p:nvPr/>
          </p:nvGrpSpPr>
          <p:grpSpPr>
            <a:xfrm>
              <a:off x="-488092" y="2109917"/>
              <a:ext cx="2743199" cy="2415746"/>
              <a:chOff x="-488092" y="2109917"/>
              <a:chExt cx="2743199" cy="241574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FCB082A-3C1D-49CC-A9B5-0DF22928F4BD}"/>
                  </a:ext>
                </a:extLst>
              </p:cNvPr>
              <p:cNvGrpSpPr/>
              <p:nvPr/>
            </p:nvGrpSpPr>
            <p:grpSpPr>
              <a:xfrm>
                <a:off x="-488092" y="2109917"/>
                <a:ext cx="2743199" cy="2415746"/>
                <a:chOff x="3015049" y="1470454"/>
                <a:chExt cx="2743199" cy="2415746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7E75ED09-B1CD-467F-882B-083E77C30D31}"/>
                    </a:ext>
                  </a:extLst>
                </p:cNvPr>
                <p:cNvSpPr/>
                <p:nvPr/>
              </p:nvSpPr>
              <p:spPr>
                <a:xfrm>
                  <a:off x="3435177" y="1992527"/>
                  <a:ext cx="2323071" cy="118007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CC605004-70F9-4795-8E05-0C5AB031847B}"/>
                    </a:ext>
                  </a:extLst>
                </p:cNvPr>
                <p:cNvSpPr/>
                <p:nvPr/>
              </p:nvSpPr>
              <p:spPr>
                <a:xfrm>
                  <a:off x="3015049" y="1470454"/>
                  <a:ext cx="1581665" cy="2415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EB38F2D-2CAF-4D08-AC74-D549EEF1CEC0}"/>
                  </a:ext>
                </a:extLst>
              </p:cNvPr>
              <p:cNvSpPr/>
              <p:nvPr/>
            </p:nvSpPr>
            <p:spPr>
              <a:xfrm>
                <a:off x="840259" y="2187146"/>
                <a:ext cx="278027" cy="20944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AFA1E75-F6B0-481D-8FCE-CF632309FA7A}"/>
                </a:ext>
              </a:extLst>
            </p:cNvPr>
            <p:cNvGrpSpPr/>
            <p:nvPr/>
          </p:nvGrpSpPr>
          <p:grpSpPr>
            <a:xfrm rot="10800000">
              <a:off x="2815105" y="1936920"/>
              <a:ext cx="2751395" cy="2415746"/>
              <a:chOff x="-488092" y="2109917"/>
              <a:chExt cx="2751395" cy="241574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317BCC5-6EE6-4718-938E-199303CBF800}"/>
                  </a:ext>
                </a:extLst>
              </p:cNvPr>
              <p:cNvGrpSpPr/>
              <p:nvPr/>
            </p:nvGrpSpPr>
            <p:grpSpPr>
              <a:xfrm>
                <a:off x="-488092" y="2109917"/>
                <a:ext cx="2751395" cy="2415746"/>
                <a:chOff x="3015049" y="1470454"/>
                <a:chExt cx="2751395" cy="2415746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03A94AED-1C0B-4300-B591-4552848A6E18}"/>
                    </a:ext>
                  </a:extLst>
                </p:cNvPr>
                <p:cNvSpPr/>
                <p:nvPr/>
              </p:nvSpPr>
              <p:spPr>
                <a:xfrm>
                  <a:off x="3443373" y="1959612"/>
                  <a:ext cx="2323071" cy="118007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1B152C16-42E4-475A-B6B0-07F5EC3ABFEB}"/>
                    </a:ext>
                  </a:extLst>
                </p:cNvPr>
                <p:cNvSpPr/>
                <p:nvPr/>
              </p:nvSpPr>
              <p:spPr>
                <a:xfrm>
                  <a:off x="3015049" y="1470454"/>
                  <a:ext cx="1581665" cy="241574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A2BF94A-9ADA-4A55-B84F-899404003153}"/>
                  </a:ext>
                </a:extLst>
              </p:cNvPr>
              <p:cNvSpPr/>
              <p:nvPr/>
            </p:nvSpPr>
            <p:spPr>
              <a:xfrm>
                <a:off x="848455" y="2154231"/>
                <a:ext cx="278027" cy="209447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FE26B1B-493F-4612-AD37-7D2A0F3926F8}"/>
                </a:ext>
              </a:extLst>
            </p:cNvPr>
            <p:cNvSpPr txBox="1"/>
            <p:nvPr/>
          </p:nvSpPr>
          <p:spPr>
            <a:xfrm>
              <a:off x="1574596" y="4357709"/>
              <a:ext cx="1909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Ambient plasma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B9B6E1F-FCA1-4E4C-BC8F-D322DFF9EBC5}"/>
                </a:ext>
              </a:extLst>
            </p:cNvPr>
            <p:cNvSpPr txBox="1"/>
            <p:nvPr/>
          </p:nvSpPr>
          <p:spPr>
            <a:xfrm>
              <a:off x="1770819" y="1608816"/>
              <a:ext cx="1740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Piston plasmas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AD41757-B402-4EBA-AC1F-2F27560D5F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1990" y="1966119"/>
              <a:ext cx="430336" cy="44962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9A292E2-8B0F-4703-8EB5-5B308B24B4F7}"/>
                </a:ext>
              </a:extLst>
            </p:cNvPr>
            <p:cNvCxnSpPr>
              <a:cxnSpLocks/>
            </p:cNvCxnSpPr>
            <p:nvPr/>
          </p:nvCxnSpPr>
          <p:spPr>
            <a:xfrm>
              <a:off x="3358146" y="1966119"/>
              <a:ext cx="385312" cy="529666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7C458F5-BB8D-4CB3-84E8-6D1ADF86DC0A}"/>
                </a:ext>
              </a:extLst>
            </p:cNvPr>
            <p:cNvSpPr txBox="1"/>
            <p:nvPr/>
          </p:nvSpPr>
          <p:spPr>
            <a:xfrm>
              <a:off x="2278008" y="1872326"/>
              <a:ext cx="49564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7030A0"/>
                  </a:solidFill>
                </a:rPr>
                <a:t>B</a:t>
              </a:r>
              <a:r>
                <a:rPr lang="en-US" sz="2400" b="1" baseline="-25000" dirty="0" err="1">
                  <a:solidFill>
                    <a:srgbClr val="7030A0"/>
                  </a:solidFill>
                </a:rPr>
                <a:t>z</a:t>
              </a:r>
              <a:endParaRPr lang="en-US" sz="24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A1FC0DF-9125-4428-AAC0-0D06D9BE5BCE}"/>
              </a:ext>
            </a:extLst>
          </p:cNvPr>
          <p:cNvGrpSpPr/>
          <p:nvPr/>
        </p:nvGrpSpPr>
        <p:grpSpPr>
          <a:xfrm>
            <a:off x="1369348" y="1393599"/>
            <a:ext cx="1274998" cy="2040998"/>
            <a:chOff x="5642973" y="3175556"/>
            <a:chExt cx="1274998" cy="204099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5436717-9942-4939-8621-7D411E2AB1D5}"/>
                </a:ext>
              </a:extLst>
            </p:cNvPr>
            <p:cNvGrpSpPr/>
            <p:nvPr/>
          </p:nvGrpSpPr>
          <p:grpSpPr>
            <a:xfrm>
              <a:off x="5642975" y="3179497"/>
              <a:ext cx="453025" cy="453025"/>
              <a:chOff x="5642975" y="3179497"/>
              <a:chExt cx="453025" cy="453025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F3B73597-A12B-4426-BDA6-89BA28AC0AA6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BB4AFC69-33B6-421D-84AC-6CB7B141DF76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883F508-B6D3-41DE-8891-28AED7068BAA}"/>
                </a:ext>
              </a:extLst>
            </p:cNvPr>
            <p:cNvGrpSpPr/>
            <p:nvPr/>
          </p:nvGrpSpPr>
          <p:grpSpPr>
            <a:xfrm>
              <a:off x="6464946" y="3175556"/>
              <a:ext cx="453025" cy="453025"/>
              <a:chOff x="5642975" y="3179497"/>
              <a:chExt cx="453025" cy="453025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31F5D6BA-ABDE-4CF0-A633-465CA5D8579C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D6E678B9-FEFF-4819-B100-E0BB03FE0C07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8326D65-F501-4E8E-A738-3CB882B0F60D}"/>
                </a:ext>
              </a:extLst>
            </p:cNvPr>
            <p:cNvGrpSpPr/>
            <p:nvPr/>
          </p:nvGrpSpPr>
          <p:grpSpPr>
            <a:xfrm>
              <a:off x="5642974" y="3965681"/>
              <a:ext cx="453025" cy="453025"/>
              <a:chOff x="5642975" y="3179497"/>
              <a:chExt cx="453025" cy="453025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75EEDE9-AFC8-4E4C-9C56-211A715B17D1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3361A51B-1A3D-4828-A428-224C97A95A46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DE801B6-DAE4-40CA-BB06-DF95B022F2A5}"/>
                </a:ext>
              </a:extLst>
            </p:cNvPr>
            <p:cNvGrpSpPr/>
            <p:nvPr/>
          </p:nvGrpSpPr>
          <p:grpSpPr>
            <a:xfrm>
              <a:off x="6464946" y="3993600"/>
              <a:ext cx="453025" cy="453025"/>
              <a:chOff x="5642975" y="3179497"/>
              <a:chExt cx="453025" cy="453025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47E4C54-6879-4EB2-9B1C-15A7A86F2EDF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044DF1B6-67FF-4E2D-A369-2692434C6C5B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6D5FE0B-E61B-4525-9EE5-3187E7A71FB2}"/>
                </a:ext>
              </a:extLst>
            </p:cNvPr>
            <p:cNvGrpSpPr/>
            <p:nvPr/>
          </p:nvGrpSpPr>
          <p:grpSpPr>
            <a:xfrm>
              <a:off x="5642973" y="4763529"/>
              <a:ext cx="453025" cy="453025"/>
              <a:chOff x="5642975" y="3179497"/>
              <a:chExt cx="453025" cy="453025"/>
            </a:xfrm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361246C2-C37F-4CE1-BD7E-822C1EEF9BF3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458536A-E931-42EA-AC05-304A8BF07EF6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660375A-D3AE-4989-84E8-D69875659DEB}"/>
                </a:ext>
              </a:extLst>
            </p:cNvPr>
            <p:cNvGrpSpPr/>
            <p:nvPr/>
          </p:nvGrpSpPr>
          <p:grpSpPr>
            <a:xfrm>
              <a:off x="6464946" y="4763529"/>
              <a:ext cx="453025" cy="453025"/>
              <a:chOff x="5642975" y="3179497"/>
              <a:chExt cx="453025" cy="453025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32F6F84D-E740-4E62-A0B9-CE4326B00726}"/>
                  </a:ext>
                </a:extLst>
              </p:cNvPr>
              <p:cNvSpPr/>
              <p:nvPr/>
            </p:nvSpPr>
            <p:spPr>
              <a:xfrm>
                <a:off x="5642975" y="3179497"/>
                <a:ext cx="453025" cy="453025"/>
              </a:xfrm>
              <a:prstGeom prst="ellipse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CC552E5-FB55-446A-BE32-6634690FC8DF}"/>
                  </a:ext>
                </a:extLst>
              </p:cNvPr>
              <p:cNvSpPr/>
              <p:nvPr/>
            </p:nvSpPr>
            <p:spPr>
              <a:xfrm>
                <a:off x="5798506" y="3335028"/>
                <a:ext cx="141962" cy="141962"/>
              </a:xfrm>
              <a:prstGeom prst="ellipse">
                <a:avLst/>
              </a:prstGeom>
              <a:solidFill>
                <a:srgbClr val="7030A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36AA45ED-B4C3-45B5-B9A0-43BA84D64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78"/>
          <a:stretch/>
        </p:blipFill>
        <p:spPr>
          <a:xfrm>
            <a:off x="4550273" y="1110195"/>
            <a:ext cx="6154204" cy="31089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12D259-F789-48C9-920D-644AECABB138}"/>
              </a:ext>
            </a:extLst>
          </p:cNvPr>
          <p:cNvSpPr txBox="1"/>
          <p:nvPr/>
        </p:nvSpPr>
        <p:spPr>
          <a:xfrm>
            <a:off x="460288" y="4310900"/>
            <a:ext cx="1168146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Angular fringe refractometry (AFR): plasma density gradients bend light rays, AFR only allows rays with specific angles (corresponding to specific density gradients) to make it to camera.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Two bright regions correspond to steep density gradient -  two shocks!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Track between frames: V = 700 km/s, ions </a:t>
            </a:r>
            <a:r>
              <a:rPr lang="en-US" sz="2400" dirty="0" err="1"/>
              <a:t>collisionless</a:t>
            </a:r>
            <a:endParaRPr lang="en-US" sz="24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368A38-FBE9-4CE6-8077-29BA6ABD7E9A}"/>
              </a:ext>
            </a:extLst>
          </p:cNvPr>
          <p:cNvSpPr txBox="1"/>
          <p:nvPr/>
        </p:nvSpPr>
        <p:spPr>
          <a:xfrm>
            <a:off x="3312" y="6492874"/>
            <a:ext cx="244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Schaeffer, PRL (2016)</a:t>
            </a:r>
          </a:p>
        </p:txBody>
      </p:sp>
    </p:spTree>
    <p:extLst>
      <p:ext uri="{BB962C8B-B14F-4D97-AF65-F5344CB8AC3E}">
        <p14:creationId xmlns:p14="http://schemas.microsoft.com/office/powerpoint/2010/main" val="1624703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E392C1E-7B2B-4815-8FFC-8E3B463194B1}"/>
              </a:ext>
            </a:extLst>
          </p:cNvPr>
          <p:cNvGrpSpPr/>
          <p:nvPr/>
        </p:nvGrpSpPr>
        <p:grpSpPr>
          <a:xfrm flipV="1">
            <a:off x="2942970" y="3373884"/>
            <a:ext cx="3158766" cy="1293118"/>
            <a:chOff x="6517006" y="2933477"/>
            <a:chExt cx="3158766" cy="1293118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69D4059-0D87-4DC0-A952-A7331565D0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36482" y="3133532"/>
              <a:ext cx="3139290" cy="1093063"/>
            </a:xfrm>
            <a:prstGeom prst="straightConnector1">
              <a:avLst/>
            </a:prstGeom>
            <a:ln w="28575">
              <a:solidFill>
                <a:srgbClr val="0BA2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56B065D-1084-4ABA-BE91-82B89431A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17006" y="2933477"/>
              <a:ext cx="3158766" cy="512617"/>
            </a:xfrm>
            <a:prstGeom prst="straightConnector1">
              <a:avLst/>
            </a:prstGeom>
            <a:ln w="28575">
              <a:solidFill>
                <a:srgbClr val="0BA2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7CF9311-DDC2-44EA-99BC-F950763542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5959" y="3038901"/>
              <a:ext cx="3119813" cy="791796"/>
            </a:xfrm>
            <a:prstGeom prst="straightConnector1">
              <a:avLst/>
            </a:prstGeom>
            <a:ln w="28575">
              <a:solidFill>
                <a:srgbClr val="0BA2F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1DD29C4-EDF2-4B8F-959C-2884F259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Collisionless</a:t>
            </a:r>
            <a:r>
              <a:rPr lang="en-US" dirty="0"/>
              <a:t> shocks: experimental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894FA-F9E0-4F56-AB5F-AB1257F73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913301"/>
            <a:ext cx="7376160" cy="5314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Proton imaging (or proton radiography)</a:t>
            </a:r>
          </a:p>
          <a:p>
            <a:r>
              <a:rPr lang="en-US" sz="2400" dirty="0"/>
              <a:t>Charged particles deflected by magnetic fields</a:t>
            </a:r>
          </a:p>
          <a:p>
            <a:r>
              <a:rPr lang="en-US" sz="2400" dirty="0"/>
              <a:t>Generate proton beam, measure proton location after plasma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Deflection angle gives magnetic field strength (along proton path)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272F7-6621-42F2-A02F-E5523FC1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431DB-7CA8-4A9B-A360-D6AC8D374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7B56B8-0F5A-4543-B1F8-F4111203D684}"/>
              </a:ext>
            </a:extLst>
          </p:cNvPr>
          <p:cNvSpPr txBox="1"/>
          <p:nvPr/>
        </p:nvSpPr>
        <p:spPr>
          <a:xfrm>
            <a:off x="3312" y="6492874"/>
            <a:ext cx="244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Schaeffer, PRL (2016)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C88E3A-FE48-4EED-AB9D-FF4FE4FA4301}"/>
              </a:ext>
            </a:extLst>
          </p:cNvPr>
          <p:cNvCxnSpPr/>
          <p:nvPr/>
        </p:nvCxnSpPr>
        <p:spPr>
          <a:xfrm>
            <a:off x="1796692" y="3379590"/>
            <a:ext cx="830580" cy="0"/>
          </a:xfrm>
          <a:prstGeom prst="straightConnector1">
            <a:avLst/>
          </a:prstGeom>
          <a:ln w="28575">
            <a:solidFill>
              <a:srgbClr val="0BA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6C7BD1-7C2C-4449-A91B-3C87C3BD3A2E}"/>
              </a:ext>
            </a:extLst>
          </p:cNvPr>
          <p:cNvCxnSpPr/>
          <p:nvPr/>
        </p:nvCxnSpPr>
        <p:spPr>
          <a:xfrm>
            <a:off x="1796692" y="3764129"/>
            <a:ext cx="830580" cy="0"/>
          </a:xfrm>
          <a:prstGeom prst="straightConnector1">
            <a:avLst/>
          </a:prstGeom>
          <a:ln w="28575">
            <a:solidFill>
              <a:srgbClr val="0BA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8A7CBF-85A4-44CE-8D93-797407E1C522}"/>
              </a:ext>
            </a:extLst>
          </p:cNvPr>
          <p:cNvCxnSpPr/>
          <p:nvPr/>
        </p:nvCxnSpPr>
        <p:spPr>
          <a:xfrm>
            <a:off x="1796692" y="4161154"/>
            <a:ext cx="830580" cy="0"/>
          </a:xfrm>
          <a:prstGeom prst="straightConnector1">
            <a:avLst/>
          </a:prstGeom>
          <a:ln w="28575">
            <a:solidFill>
              <a:srgbClr val="0BA2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CF4C745-0A12-455F-B871-BBE8BDEEBB5C}"/>
              </a:ext>
            </a:extLst>
          </p:cNvPr>
          <p:cNvSpPr txBox="1"/>
          <p:nvPr/>
        </p:nvSpPr>
        <p:spPr>
          <a:xfrm>
            <a:off x="1644028" y="2882214"/>
            <a:ext cx="11340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BA2FA"/>
                </a:solidFill>
              </a:rPr>
              <a:t>Protons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75EAC2C-A1CA-4711-9D39-EA127025C742}"/>
              </a:ext>
            </a:extLst>
          </p:cNvPr>
          <p:cNvGrpSpPr/>
          <p:nvPr/>
        </p:nvGrpSpPr>
        <p:grpSpPr>
          <a:xfrm>
            <a:off x="4339899" y="3317582"/>
            <a:ext cx="403860" cy="403860"/>
            <a:chOff x="7951470" y="4010487"/>
            <a:chExt cx="403860" cy="403860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018F1CB-E908-49BB-9ED9-C090CD2BC452}"/>
                </a:ext>
              </a:extLst>
            </p:cNvPr>
            <p:cNvSpPr/>
            <p:nvPr/>
          </p:nvSpPr>
          <p:spPr>
            <a:xfrm>
              <a:off x="7951470" y="4010487"/>
              <a:ext cx="403860" cy="403860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15DCEE5-D863-42FC-8838-4602C82A9B74}"/>
                </a:ext>
              </a:extLst>
            </p:cNvPr>
            <p:cNvSpPr/>
            <p:nvPr/>
          </p:nvSpPr>
          <p:spPr>
            <a:xfrm>
              <a:off x="8065770" y="4127797"/>
              <a:ext cx="167407" cy="167407"/>
            </a:xfrm>
            <a:prstGeom prst="ellipse">
              <a:avLst/>
            </a:prstGeom>
            <a:solidFill>
              <a:srgbClr val="7030A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F1BB60E7-66AA-4377-A50A-A7DAE9AE6F6C}"/>
              </a:ext>
            </a:extLst>
          </p:cNvPr>
          <p:cNvSpPr txBox="1"/>
          <p:nvPr/>
        </p:nvSpPr>
        <p:spPr>
          <a:xfrm>
            <a:off x="4827389" y="3205991"/>
            <a:ext cx="4571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B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92B864-932A-4482-A823-FE8227202C53}"/>
              </a:ext>
            </a:extLst>
          </p:cNvPr>
          <p:cNvGrpSpPr/>
          <p:nvPr/>
        </p:nvGrpSpPr>
        <p:grpSpPr>
          <a:xfrm>
            <a:off x="4339899" y="3979831"/>
            <a:ext cx="403860" cy="403860"/>
            <a:chOff x="7970946" y="4037863"/>
            <a:chExt cx="403860" cy="40386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A71ECBD-7BE0-4BC1-97D6-005BE9B86FFA}"/>
                </a:ext>
              </a:extLst>
            </p:cNvPr>
            <p:cNvSpPr/>
            <p:nvPr/>
          </p:nvSpPr>
          <p:spPr>
            <a:xfrm>
              <a:off x="7970946" y="4037863"/>
              <a:ext cx="403860" cy="403860"/>
            </a:xfrm>
            <a:prstGeom prst="ellipse">
              <a:avLst/>
            </a:prstGeom>
            <a:noFill/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32E0FC-3663-4847-B568-6110B68AFEEA}"/>
                </a:ext>
              </a:extLst>
            </p:cNvPr>
            <p:cNvSpPr/>
            <p:nvPr/>
          </p:nvSpPr>
          <p:spPr>
            <a:xfrm>
              <a:off x="8085246" y="4155173"/>
              <a:ext cx="167407" cy="167407"/>
            </a:xfrm>
            <a:prstGeom prst="ellipse">
              <a:avLst/>
            </a:prstGeom>
            <a:solidFill>
              <a:srgbClr val="7030A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BFF6EA8F-5B0B-40F5-AEC0-FC195C624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640" y="648677"/>
            <a:ext cx="4364328" cy="468188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6D99C78-F0FE-4AD7-9407-6E41822C5348}"/>
              </a:ext>
            </a:extLst>
          </p:cNvPr>
          <p:cNvSpPr txBox="1"/>
          <p:nvPr/>
        </p:nvSpPr>
        <p:spPr>
          <a:xfrm>
            <a:off x="7970520" y="713426"/>
            <a:ext cx="347471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i="1" dirty="0"/>
              <a:t>Dark = more protons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A172B83-8418-4FE2-A84B-C6DF6F2FF5CC}"/>
              </a:ext>
            </a:extLst>
          </p:cNvPr>
          <p:cNvSpPr txBox="1"/>
          <p:nvPr/>
        </p:nvSpPr>
        <p:spPr>
          <a:xfrm>
            <a:off x="7894773" y="5360465"/>
            <a:ext cx="34002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Magnetic field jump x2</a:t>
            </a:r>
          </a:p>
          <a:p>
            <a:r>
              <a:rPr lang="en-US" sz="2400" dirty="0"/>
              <a:t>Density jump x4</a:t>
            </a:r>
          </a:p>
          <a:p>
            <a:r>
              <a:rPr lang="en-US" sz="2400" dirty="0"/>
              <a:t>= a shock!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A2729D-1B71-45D3-8804-F78DD5C49DF0}"/>
              </a:ext>
            </a:extLst>
          </p:cNvPr>
          <p:cNvSpPr/>
          <p:nvPr/>
        </p:nvSpPr>
        <p:spPr>
          <a:xfrm>
            <a:off x="6263640" y="2989618"/>
            <a:ext cx="173270" cy="189480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BE1DC11-F4B4-4564-9782-3BC84FB1600C}"/>
              </a:ext>
            </a:extLst>
          </p:cNvPr>
          <p:cNvSpPr txBox="1"/>
          <p:nvPr/>
        </p:nvSpPr>
        <p:spPr>
          <a:xfrm>
            <a:off x="6423803" y="3689582"/>
            <a:ext cx="778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Film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46AEFAF-CE8A-47A6-B71B-6A6AB85BEFB5}"/>
                  </a:ext>
                </a:extLst>
              </p:cNvPr>
              <p:cNvSpPr txBox="1"/>
              <p:nvPr/>
            </p:nvSpPr>
            <p:spPr>
              <a:xfrm>
                <a:off x="3612975" y="2569969"/>
                <a:ext cx="211500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𝑞𝑣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46AEFAF-CE8A-47A6-B71B-6A6AB85BE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975" y="2569969"/>
                <a:ext cx="2115003" cy="492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8422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21C9F1A2-E099-4102-ABD4-A7A06E5D3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6"/>
          <a:stretch/>
        </p:blipFill>
        <p:spPr>
          <a:xfrm>
            <a:off x="604419" y="1296805"/>
            <a:ext cx="4395949" cy="443286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B95DF88-C7CE-48CA-8321-51D91062525F}"/>
              </a:ext>
            </a:extLst>
          </p:cNvPr>
          <p:cNvSpPr/>
          <p:nvPr/>
        </p:nvSpPr>
        <p:spPr>
          <a:xfrm>
            <a:off x="5970531" y="1146992"/>
            <a:ext cx="5165124" cy="149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5E7BA8C-A953-47E1-A67F-30BB696EFB33}"/>
              </a:ext>
            </a:extLst>
          </p:cNvPr>
          <p:cNvSpPr txBox="1"/>
          <p:nvPr/>
        </p:nvSpPr>
        <p:spPr>
          <a:xfrm>
            <a:off x="1832962" y="2558859"/>
            <a:ext cx="13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Current </a:t>
            </a:r>
          </a:p>
          <a:p>
            <a:r>
              <a:rPr lang="en-GB" sz="2800" dirty="0"/>
              <a:t>sheet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C1A6CD-21D1-40B6-9A67-0BB6AB0E0157}"/>
              </a:ext>
            </a:extLst>
          </p:cNvPr>
          <p:cNvCxnSpPr>
            <a:cxnSpLocks/>
          </p:cNvCxnSpPr>
          <p:nvPr/>
        </p:nvCxnSpPr>
        <p:spPr>
          <a:xfrm>
            <a:off x="2928023" y="3330087"/>
            <a:ext cx="375350" cy="2616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163F703-FEB2-4E7F-B528-BCCE922B4364}"/>
              </a:ext>
            </a:extLst>
          </p:cNvPr>
          <p:cNvSpPr txBox="1"/>
          <p:nvPr/>
        </p:nvSpPr>
        <p:spPr>
          <a:xfrm>
            <a:off x="1608859" y="333008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DE2D48"/>
                </a:solidFill>
              </a:rPr>
              <a:t>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657F16-2998-453E-85C9-4BDF1C672609}"/>
              </a:ext>
            </a:extLst>
          </p:cNvPr>
          <p:cNvSpPr txBox="1"/>
          <p:nvPr/>
        </p:nvSpPr>
        <p:spPr>
          <a:xfrm>
            <a:off x="513798" y="333008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3E57AB"/>
                </a:solidFill>
              </a:rPr>
              <a:t>B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Reconnection: astrophysical setting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11310-CD16-4792-836C-580DC81A6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FB637-4322-44B1-8B83-EFDE0AA2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479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>
            <a:extLst>
              <a:ext uri="{FF2B5EF4-FFF2-40B4-BE49-F238E27FC236}">
                <a16:creationId xmlns:a16="http://schemas.microsoft.com/office/drawing/2014/main" id="{21C9F1A2-E099-4102-ABD4-A7A06E5D34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36"/>
          <a:stretch/>
        </p:blipFill>
        <p:spPr>
          <a:xfrm>
            <a:off x="604419" y="1296805"/>
            <a:ext cx="4395949" cy="443286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013C409-CB61-49BC-95CF-06154EE48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1042" y="1243655"/>
            <a:ext cx="4702861" cy="459678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5E7BA8C-A953-47E1-A67F-30BB696EFB33}"/>
              </a:ext>
            </a:extLst>
          </p:cNvPr>
          <p:cNvSpPr txBox="1"/>
          <p:nvPr/>
        </p:nvSpPr>
        <p:spPr>
          <a:xfrm>
            <a:off x="1832962" y="2558859"/>
            <a:ext cx="13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Current </a:t>
            </a:r>
          </a:p>
          <a:p>
            <a:r>
              <a:rPr lang="en-GB" sz="2800" dirty="0"/>
              <a:t>sheet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FC1A6CD-21D1-40B6-9A67-0BB6AB0E0157}"/>
              </a:ext>
            </a:extLst>
          </p:cNvPr>
          <p:cNvCxnSpPr>
            <a:cxnSpLocks/>
          </p:cNvCxnSpPr>
          <p:nvPr/>
        </p:nvCxnSpPr>
        <p:spPr>
          <a:xfrm>
            <a:off x="2928023" y="3330087"/>
            <a:ext cx="375350" cy="2616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163F703-FEB2-4E7F-B528-BCCE922B4364}"/>
              </a:ext>
            </a:extLst>
          </p:cNvPr>
          <p:cNvSpPr txBox="1"/>
          <p:nvPr/>
        </p:nvSpPr>
        <p:spPr>
          <a:xfrm>
            <a:off x="1608859" y="333008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DE2D48"/>
                </a:solidFill>
              </a:rPr>
              <a:t>B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657F16-2998-453E-85C9-4BDF1C672609}"/>
              </a:ext>
            </a:extLst>
          </p:cNvPr>
          <p:cNvSpPr txBox="1"/>
          <p:nvPr/>
        </p:nvSpPr>
        <p:spPr>
          <a:xfrm>
            <a:off x="513798" y="333008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3E57AB"/>
                </a:solidFill>
              </a:rPr>
              <a:t>B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Reconnection: astrophysical setting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6E80A-389B-442B-8C07-7A4233D4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FB637-4322-44B1-8B83-EFDE0AA2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5CE602-2C99-4560-8D5E-9F1BD655A1C8}"/>
              </a:ext>
            </a:extLst>
          </p:cNvPr>
          <p:cNvSpPr txBox="1"/>
          <p:nvPr/>
        </p:nvSpPr>
        <p:spPr>
          <a:xfrm>
            <a:off x="5731554" y="741908"/>
            <a:ext cx="5299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Prediction: 1000 yrs. Reality</a:t>
            </a:r>
            <a:r>
              <a:rPr lang="en-US" sz="2400"/>
              <a:t>: 10 </a:t>
            </a:r>
            <a:r>
              <a:rPr lang="en-US" sz="2400" dirty="0"/>
              <a:t>minutes!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8620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58C2-0820-4A88-AAD6-0B3E94A0C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Magnetic Reconnection: astrophysical setting</a:t>
            </a:r>
            <a:endParaRPr lang="en-GB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B6B0E-5ADC-4E07-B219-EC0C53C3B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FE5DE-DBBE-4091-AC50-07F005B0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CB7A0-62F8-4BD3-ADE5-EF64439F323C}"/>
              </a:ext>
            </a:extLst>
          </p:cNvPr>
          <p:cNvGrpSpPr/>
          <p:nvPr/>
        </p:nvGrpSpPr>
        <p:grpSpPr>
          <a:xfrm>
            <a:off x="604419" y="1296805"/>
            <a:ext cx="6894062" cy="4432869"/>
            <a:chOff x="604419" y="1461565"/>
            <a:chExt cx="6894062" cy="443286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CEAAA6EB-D1F5-42EA-84CB-D0CE8ED61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419" y="1461565"/>
              <a:ext cx="6894062" cy="443286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B94D541-7D86-4137-9125-4E6C238AF47F}"/>
                </a:ext>
              </a:extLst>
            </p:cNvPr>
            <p:cNvSpPr txBox="1"/>
            <p:nvPr/>
          </p:nvSpPr>
          <p:spPr>
            <a:xfrm>
              <a:off x="6001373" y="2598995"/>
              <a:ext cx="1461297" cy="1363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Strong</a:t>
              </a:r>
              <a:r>
                <a:rPr lang="en-GB" sz="2800" dirty="0" err="1"/>
                <a:t>ly</a:t>
              </a:r>
              <a:r>
                <a:rPr lang="en-GB" sz="2800" dirty="0"/>
                <a:t> </a:t>
              </a:r>
            </a:p>
            <a:p>
              <a:r>
                <a:rPr lang="en-GB" sz="2800" dirty="0"/>
                <a:t>sheared </a:t>
              </a:r>
            </a:p>
            <a:p>
              <a:r>
                <a:rPr lang="en-GB" sz="2800" dirty="0"/>
                <a:t>flows</a:t>
              </a:r>
              <a:endParaRPr lang="en-US" sz="2800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F94F321-9C03-46E9-83CE-7A262AED88BC}"/>
                </a:ext>
              </a:extLst>
            </p:cNvPr>
            <p:cNvGrpSpPr/>
            <p:nvPr/>
          </p:nvGrpSpPr>
          <p:grpSpPr>
            <a:xfrm>
              <a:off x="3660733" y="2747297"/>
              <a:ext cx="1806752" cy="1363405"/>
              <a:chOff x="8009570" y="2711300"/>
              <a:chExt cx="1806752" cy="1384995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46E2BE2-241B-4C83-BF89-1B68EA3BF1C1}"/>
                  </a:ext>
                </a:extLst>
              </p:cNvPr>
              <p:cNvSpPr txBox="1"/>
              <p:nvPr/>
            </p:nvSpPr>
            <p:spPr>
              <a:xfrm>
                <a:off x="8009570" y="2711300"/>
                <a:ext cx="1495922" cy="1384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Multiple </a:t>
                </a:r>
              </a:p>
              <a:p>
                <a:r>
                  <a:rPr lang="en-US" sz="2800" dirty="0"/>
                  <a:t>current </a:t>
                </a:r>
              </a:p>
              <a:p>
                <a:r>
                  <a:rPr lang="en-US" sz="2800" dirty="0"/>
                  <a:t>sheets</a:t>
                </a:r>
                <a:endParaRPr lang="en-GB" sz="2800" dirty="0"/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7244BFB9-7088-4547-97AE-10B55690D0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62435" y="3117185"/>
                <a:ext cx="553887" cy="2575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2018E70-CA25-40C4-B62E-8A4864E8C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2435" y="3374685"/>
                <a:ext cx="524601" cy="57095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E9920922-D2B2-43FA-8586-D4FA9E43D45F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flipH="1" flipV="1">
              <a:off x="5604573" y="2825582"/>
              <a:ext cx="396800" cy="4551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8B45FD77-7E67-4602-A7AF-D5260A583DD2}"/>
                </a:ext>
              </a:extLst>
            </p:cNvPr>
            <p:cNvCxnSpPr>
              <a:cxnSpLocks/>
              <a:stCxn id="37" idx="1"/>
            </p:cNvCxnSpPr>
            <p:nvPr/>
          </p:nvCxnSpPr>
          <p:spPr>
            <a:xfrm flipH="1">
              <a:off x="5604573" y="3280698"/>
              <a:ext cx="396800" cy="22862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114CAFF9-3422-4465-A3F0-6F294F6F29F3}"/>
              </a:ext>
            </a:extLst>
          </p:cNvPr>
          <p:cNvSpPr/>
          <p:nvPr/>
        </p:nvSpPr>
        <p:spPr>
          <a:xfrm>
            <a:off x="6583031" y="4935070"/>
            <a:ext cx="56089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/>
            <a:r>
              <a:rPr lang="en-GB" sz="2400" b="1" dirty="0"/>
              <a:t>Overview of recent theory:</a:t>
            </a:r>
          </a:p>
          <a:p>
            <a:pPr marL="304800" indent="-304800"/>
            <a:r>
              <a:rPr lang="en-GB" sz="2400" dirty="0"/>
              <a:t>Loureiro, N. F., &amp; </a:t>
            </a:r>
            <a:r>
              <a:rPr lang="en-GB" sz="2400" dirty="0" err="1"/>
              <a:t>Uzdensky</a:t>
            </a:r>
            <a:r>
              <a:rPr lang="en-GB" sz="2400" dirty="0"/>
              <a:t>, D. A.(2015). </a:t>
            </a:r>
          </a:p>
          <a:p>
            <a:pPr marL="304800" indent="-304800"/>
            <a:r>
              <a:rPr lang="en-GB" sz="2400" dirty="0"/>
              <a:t>PPCF, </a:t>
            </a:r>
            <a:r>
              <a:rPr lang="en-GB" sz="2400" i="1" dirty="0"/>
              <a:t>58</a:t>
            </a:r>
            <a:r>
              <a:rPr lang="en-GB" sz="2400" dirty="0"/>
              <a:t>, 014021 </a:t>
            </a:r>
            <a:endParaRPr lang="en-GB" sz="2400" dirty="0">
              <a:effectLst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6A224ED-CB8E-437F-B540-F87B3D153666}"/>
              </a:ext>
            </a:extLst>
          </p:cNvPr>
          <p:cNvSpPr txBox="1"/>
          <p:nvPr/>
        </p:nvSpPr>
        <p:spPr>
          <a:xfrm>
            <a:off x="1608859" y="333008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DE2D48"/>
                </a:solidFill>
              </a:rPr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7760162-859F-47B7-A6B5-6D4BA06D0DC7}"/>
              </a:ext>
            </a:extLst>
          </p:cNvPr>
          <p:cNvSpPr txBox="1"/>
          <p:nvPr/>
        </p:nvSpPr>
        <p:spPr>
          <a:xfrm>
            <a:off x="513798" y="3330087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i="1" dirty="0">
                <a:solidFill>
                  <a:srgbClr val="3E57AB"/>
                </a:solidFill>
              </a:rPr>
              <a:t>B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3686CFC-FDE4-4253-B6EA-B74384458035}"/>
              </a:ext>
            </a:extLst>
          </p:cNvPr>
          <p:cNvSpPr txBox="1"/>
          <p:nvPr/>
        </p:nvSpPr>
        <p:spPr>
          <a:xfrm>
            <a:off x="1832962" y="2558859"/>
            <a:ext cx="137563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Current </a:t>
            </a:r>
          </a:p>
          <a:p>
            <a:r>
              <a:rPr lang="en-GB" sz="2800" dirty="0"/>
              <a:t>sheet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7EEAD69-DDAC-4AE8-81F8-06AC7F2F2604}"/>
              </a:ext>
            </a:extLst>
          </p:cNvPr>
          <p:cNvCxnSpPr>
            <a:cxnSpLocks/>
          </p:cNvCxnSpPr>
          <p:nvPr/>
        </p:nvCxnSpPr>
        <p:spPr>
          <a:xfrm>
            <a:off x="2928023" y="3330087"/>
            <a:ext cx="375350" cy="2616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345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reconnection: experimental setup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6B3C-0BE6-47B0-A197-CB544272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85534" y="1413718"/>
            <a:ext cx="2588095" cy="3838100"/>
            <a:chOff x="605591" y="1720096"/>
            <a:chExt cx="2588095" cy="3838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91" y="1720096"/>
              <a:ext cx="2588095" cy="38381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899638" y="3232484"/>
              <a:ext cx="8929" cy="1763239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978630" y="2499615"/>
              <a:ext cx="876866" cy="34368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2855496" y="2935705"/>
              <a:ext cx="5347" cy="2085484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10776" y="2005856"/>
              <a:ext cx="1618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7030A0"/>
                  </a:solidFill>
                </a:rPr>
                <a:t>Current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4E20248-910F-49BB-BBAC-30469B0E198A}"/>
              </a:ext>
            </a:extLst>
          </p:cNvPr>
          <p:cNvSpPr txBox="1"/>
          <p:nvPr/>
        </p:nvSpPr>
        <p:spPr>
          <a:xfrm>
            <a:off x="3883483" y="934437"/>
            <a:ext cx="2253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Dime for scale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E0EFDF-CD30-4D60-A5C2-F3CE29FD0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814" y="2005027"/>
            <a:ext cx="2862584" cy="28116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1C34088-C314-4BCE-8570-729BADBB6F8E}"/>
              </a:ext>
            </a:extLst>
          </p:cNvPr>
          <p:cNvSpPr txBox="1"/>
          <p:nvPr/>
        </p:nvSpPr>
        <p:spPr>
          <a:xfrm>
            <a:off x="417880" y="5334401"/>
            <a:ext cx="2323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7030A0"/>
                </a:solidFill>
                <a:latin typeface="Lucida Sans Typewriter" panose="020B0509030504030204" pitchFamily="49" charset="0"/>
                <a:cs typeface="Times New Roman" panose="02020603050405020304" pitchFamily="18" charset="0"/>
              </a:rPr>
              <a:t>I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 </a:t>
            </a:r>
            <a:r>
              <a:rPr lang="en-GB" sz="2800" dirty="0">
                <a:solidFill>
                  <a:srgbClr val="7030A0"/>
                </a:solidFill>
                <a:cs typeface="Times New Roman" panose="02020603050405020304" pitchFamily="18" charset="0"/>
              </a:rPr>
              <a:t>MA, 100-300 ns rise time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4395B8-AFFC-4541-9A6A-176E5C511295}"/>
              </a:ext>
            </a:extLst>
          </p:cNvPr>
          <p:cNvSpPr txBox="1"/>
          <p:nvPr/>
        </p:nvSpPr>
        <p:spPr>
          <a:xfrm>
            <a:off x="9708970" y="641313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Hare, PRL (2017)</a:t>
            </a:r>
          </a:p>
        </p:txBody>
      </p:sp>
    </p:spTree>
    <p:extLst>
      <p:ext uri="{BB962C8B-B14F-4D97-AF65-F5344CB8AC3E}">
        <p14:creationId xmlns:p14="http://schemas.microsoft.com/office/powerpoint/2010/main" val="400173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reconnection: experimental setup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6B3C-0BE6-47B0-A197-CB5442721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285534" y="1413718"/>
            <a:ext cx="2588095" cy="3838100"/>
            <a:chOff x="605591" y="1720096"/>
            <a:chExt cx="2588095" cy="38381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591" y="1720096"/>
              <a:ext cx="2588095" cy="3838100"/>
            </a:xfrm>
            <a:prstGeom prst="rect">
              <a:avLst/>
            </a:prstGeom>
          </p:spPr>
        </p:pic>
        <p:cxnSp>
          <p:nvCxnSpPr>
            <p:cNvPr id="8" name="Straight Arrow Connector 7"/>
            <p:cNvCxnSpPr/>
            <p:nvPr/>
          </p:nvCxnSpPr>
          <p:spPr>
            <a:xfrm>
              <a:off x="1899638" y="3232484"/>
              <a:ext cx="8929" cy="1763239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1978630" y="2499615"/>
              <a:ext cx="876866" cy="343680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2855496" y="2935705"/>
              <a:ext cx="5347" cy="2085484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10776" y="2005856"/>
              <a:ext cx="1618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7030A0"/>
                  </a:solidFill>
                </a:rPr>
                <a:t>Current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270245" y="1269612"/>
            <a:ext cx="3994483" cy="3982206"/>
            <a:chOff x="3347974" y="1480125"/>
            <a:chExt cx="3994483" cy="398220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7974" y="1772513"/>
              <a:ext cx="3994483" cy="368981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561242" y="3536474"/>
              <a:ext cx="61587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0" b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076047" y="1480125"/>
              <a:ext cx="4267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3200" b="1" dirty="0">
                  <a:solidFill>
                    <a:srgbClr val="D87100"/>
                  </a:solidFill>
                </a:rPr>
                <a:t>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89F3B-C891-48A0-A874-2C68FC62E05D}"/>
                  </a:ext>
                </a:extLst>
              </p:cNvPr>
              <p:cNvSpPr txBox="1"/>
              <p:nvPr/>
            </p:nvSpPr>
            <p:spPr>
              <a:xfrm>
                <a:off x="7661345" y="1800552"/>
                <a:ext cx="4731718" cy="34512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Current </a:t>
                </a:r>
                <a:r>
                  <a:rPr lang="en-US" sz="2400" b="1" dirty="0"/>
                  <a:t>heats</a:t>
                </a:r>
                <a:r>
                  <a:rPr lang="en-US" sz="2400" dirty="0"/>
                  <a:t> the wires &amp; generates the </a:t>
                </a:r>
                <a:r>
                  <a:rPr lang="en-US" sz="2400" b="1" dirty="0"/>
                  <a:t>magnetic field</a:t>
                </a:r>
              </a:p>
              <a:p>
                <a:r>
                  <a:rPr lang="en-US" sz="2400" dirty="0"/>
                  <a:t>which </a:t>
                </a:r>
                <a:r>
                  <a:rPr lang="en-US" sz="2400" b="1" dirty="0"/>
                  <a:t>accelerates</a:t>
                </a:r>
                <a:r>
                  <a:rPr lang="en-US" sz="2400" dirty="0"/>
                  <a:t> the plasma</a:t>
                </a:r>
                <a:br>
                  <a:rPr lang="en-US" sz="2400" dirty="0"/>
                </a:br>
                <a:endParaRPr lang="en-US" sz="2400" dirty="0"/>
              </a:p>
              <a:p>
                <a:pPr/>
                <a:r>
                  <a:rPr lang="en-US" sz="2400" dirty="0"/>
                  <a:t>Result: energy components in rough equipartition,</a:t>
                </a:r>
                <a:br>
                  <a:rPr lang="en-US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𝒕𝒉</m:t>
                          </m:r>
                        </m:sub>
                      </m:sSub>
                      <m:r>
                        <a:rPr lang="en-US" sz="2400" b="1" i="1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𝒌𝒊𝒏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  <a:p>
                <a:r>
                  <a:rPr lang="en-US" sz="2400" dirty="0"/>
                  <a:t>Similar to astrophysical systems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E489F3B-C891-48A0-A874-2C68FC62E0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345" y="1800552"/>
                <a:ext cx="4731718" cy="3451266"/>
              </a:xfrm>
              <a:prstGeom prst="rect">
                <a:avLst/>
              </a:prstGeom>
              <a:blipFill>
                <a:blip r:embed="rId4"/>
                <a:stretch>
                  <a:fillRect l="-2062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60AF654-6977-4451-832A-9B1B6569AA8E}"/>
              </a:ext>
            </a:extLst>
          </p:cNvPr>
          <p:cNvSpPr txBox="1"/>
          <p:nvPr/>
        </p:nvSpPr>
        <p:spPr>
          <a:xfrm>
            <a:off x="417880" y="5334401"/>
            <a:ext cx="23234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7030A0"/>
                </a:solidFill>
                <a:latin typeface="Lucida Sans Typewriter" panose="020B0509030504030204" pitchFamily="49" charset="0"/>
                <a:cs typeface="Times New Roman" panose="02020603050405020304" pitchFamily="18" charset="0"/>
              </a:rPr>
              <a:t>I</a:t>
            </a:r>
            <a:r>
              <a:rPr lang="en-GB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 </a:t>
            </a:r>
            <a:r>
              <a:rPr lang="en-GB" sz="2800" dirty="0">
                <a:solidFill>
                  <a:srgbClr val="7030A0"/>
                </a:solidFill>
                <a:cs typeface="Times New Roman" panose="02020603050405020304" pitchFamily="18" charset="0"/>
              </a:rPr>
              <a:t>MA, 100-300 ns rise time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AD7EBA4-4219-43FE-9AC9-0F9D17FF7A5A}"/>
              </a:ext>
            </a:extLst>
          </p:cNvPr>
          <p:cNvSpPr txBox="1"/>
          <p:nvPr/>
        </p:nvSpPr>
        <p:spPr>
          <a:xfrm>
            <a:off x="9708970" y="641313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Hare, PRL (2017)</a:t>
            </a:r>
          </a:p>
        </p:txBody>
      </p:sp>
    </p:spTree>
    <p:extLst>
      <p:ext uri="{BB962C8B-B14F-4D97-AF65-F5344CB8AC3E}">
        <p14:creationId xmlns:p14="http://schemas.microsoft.com/office/powerpoint/2010/main" val="1756340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2FAB0-88E2-4963-AB08-E7A8C1A69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Magnetic Reconnection from Double Exploding Wire Arrays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0B40C3-29DF-4A87-8C86-447E0977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29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E011DE14-E960-44B4-BF57-270E57E0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FC4D656-C3E2-4603-99B2-10C7B8839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6" y="648677"/>
            <a:ext cx="8416298" cy="5949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A5C739-0984-4EF9-BF5F-19C17A61FE90}"/>
              </a:ext>
            </a:extLst>
          </p:cNvPr>
          <p:cNvSpPr txBox="1"/>
          <p:nvPr/>
        </p:nvSpPr>
        <p:spPr>
          <a:xfrm>
            <a:off x="7657461" y="1811036"/>
            <a:ext cx="4731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Drive two exploding arrays in </a:t>
            </a:r>
            <a:r>
              <a:rPr lang="en-US" sz="2400" b="1" dirty="0"/>
              <a:t>parallel</a:t>
            </a:r>
            <a:r>
              <a:rPr lang="en-US" sz="2400" dirty="0"/>
              <a:t>: collides flows with </a:t>
            </a:r>
            <a:r>
              <a:rPr lang="en-US" sz="2400" b="1" dirty="0"/>
              <a:t>opposite magnetic fields</a:t>
            </a:r>
            <a:r>
              <a:rPr lang="en-US" sz="2400" dirty="0"/>
              <a:t>, forming a </a:t>
            </a:r>
            <a:r>
              <a:rPr lang="en-US" sz="2400" b="1" dirty="0"/>
              <a:t>reconnection layer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A2F28-38A4-459C-8AB0-E13EF4DCC365}"/>
              </a:ext>
            </a:extLst>
          </p:cNvPr>
          <p:cNvSpPr txBox="1"/>
          <p:nvPr/>
        </p:nvSpPr>
        <p:spPr>
          <a:xfrm>
            <a:off x="9708970" y="641313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Hare, PRL (2017)</a:t>
            </a:r>
          </a:p>
        </p:txBody>
      </p:sp>
    </p:spTree>
    <p:extLst>
      <p:ext uri="{BB962C8B-B14F-4D97-AF65-F5344CB8AC3E}">
        <p14:creationId xmlns:p14="http://schemas.microsoft.com/office/powerpoint/2010/main" val="423946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A3051-7E6A-4B83-AE19-0F6DD951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Flows in Plasma are Complex and Fascinating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1BE90-10B0-46E5-99FB-B41773BBE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43B86-CF2A-4F2A-B4F4-A83B50955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3</a:t>
            </a:fld>
            <a:endParaRPr lang="en-GB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C2EA65C-226E-40C9-A00C-1D6C2FE842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41" y="745572"/>
            <a:ext cx="8381717" cy="5747302"/>
          </a:xfrm>
        </p:spPr>
      </p:pic>
    </p:spTree>
    <p:extLst>
      <p:ext uri="{BB962C8B-B14F-4D97-AF65-F5344CB8AC3E}">
        <p14:creationId xmlns:p14="http://schemas.microsoft.com/office/powerpoint/2010/main" val="12188328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7F164-F6D0-48CA-B675-99213F611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Diagnosing reconnection in the laboratory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A4D190-2387-4655-9F78-CCA3A80A7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30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5E30A-A556-4F49-AF0A-27E505ADB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F212E83-A57F-406D-B82D-D4216D656E31}"/>
              </a:ext>
            </a:extLst>
          </p:cNvPr>
          <p:cNvGrpSpPr/>
          <p:nvPr/>
        </p:nvGrpSpPr>
        <p:grpSpPr>
          <a:xfrm>
            <a:off x="606683" y="1756605"/>
            <a:ext cx="3190653" cy="4602891"/>
            <a:chOff x="926460" y="988541"/>
            <a:chExt cx="3489021" cy="503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694D241-BE77-4C3F-8D7D-9013C8DD64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85" t="11150" r="7828" b="2714"/>
            <a:stretch/>
          </p:blipFill>
          <p:spPr>
            <a:xfrm rot="5400000">
              <a:off x="154310" y="1760691"/>
              <a:ext cx="5033322" cy="3489021"/>
            </a:xfrm>
            <a:prstGeom prst="rect">
              <a:avLst/>
            </a:prstGeom>
            <a:ln w="57150">
              <a:noFill/>
            </a:ln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454AA04-DFCE-419B-843A-AAD42B305D9F}"/>
                </a:ext>
              </a:extLst>
            </p:cNvPr>
            <p:cNvSpPr/>
            <p:nvPr/>
          </p:nvSpPr>
          <p:spPr>
            <a:xfrm>
              <a:off x="1145872" y="2270410"/>
              <a:ext cx="100668" cy="1006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854FED3-D5C1-45B6-9D43-F4F559BD8E52}"/>
                </a:ext>
              </a:extLst>
            </p:cNvPr>
            <p:cNvSpPr/>
            <p:nvPr/>
          </p:nvSpPr>
          <p:spPr>
            <a:xfrm>
              <a:off x="1426152" y="2953204"/>
              <a:ext cx="100668" cy="1006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A3B36D9-4B54-4AB9-AE8C-BE3918415B31}"/>
                </a:ext>
              </a:extLst>
            </p:cNvPr>
            <p:cNvSpPr/>
            <p:nvPr/>
          </p:nvSpPr>
          <p:spPr>
            <a:xfrm>
              <a:off x="1439598" y="3687990"/>
              <a:ext cx="100668" cy="1006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BED983-1D03-461D-8BA7-9CE1246DC5E4}"/>
                </a:ext>
              </a:extLst>
            </p:cNvPr>
            <p:cNvSpPr/>
            <p:nvPr/>
          </p:nvSpPr>
          <p:spPr>
            <a:xfrm>
              <a:off x="1136816" y="4321798"/>
              <a:ext cx="100668" cy="10066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5FA22B2-A1E6-432C-B7C4-82BA6DC1FFB9}"/>
                </a:ext>
              </a:extLst>
            </p:cNvPr>
            <p:cNvGrpSpPr/>
            <p:nvPr/>
          </p:nvGrpSpPr>
          <p:grpSpPr>
            <a:xfrm flipH="1">
              <a:off x="3732730" y="2270410"/>
              <a:ext cx="364231" cy="2152056"/>
              <a:chOff x="1254122" y="2523478"/>
              <a:chExt cx="364231" cy="215205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F8B6BD04-C7BB-4D97-A62F-F1435D220825}"/>
                  </a:ext>
                </a:extLst>
              </p:cNvPr>
              <p:cNvSpPr/>
              <p:nvPr/>
            </p:nvSpPr>
            <p:spPr>
              <a:xfrm>
                <a:off x="1304456" y="2523478"/>
                <a:ext cx="100668" cy="1006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6E0A1A81-11E5-48C3-B4E3-806877527CAF}"/>
                  </a:ext>
                </a:extLst>
              </p:cNvPr>
              <p:cNvSpPr/>
              <p:nvPr/>
            </p:nvSpPr>
            <p:spPr>
              <a:xfrm>
                <a:off x="1517685" y="3256606"/>
                <a:ext cx="100668" cy="1006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0E8FC4CA-2140-4AC2-BAC1-1D0D3AA43090}"/>
                  </a:ext>
                </a:extLst>
              </p:cNvPr>
              <p:cNvSpPr/>
              <p:nvPr/>
            </p:nvSpPr>
            <p:spPr>
              <a:xfrm>
                <a:off x="1517685" y="3941058"/>
                <a:ext cx="100668" cy="1006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90E9D173-32E5-476C-A2BF-A7C97FDABC03}"/>
                  </a:ext>
                </a:extLst>
              </p:cNvPr>
              <p:cNvSpPr/>
              <p:nvPr/>
            </p:nvSpPr>
            <p:spPr>
              <a:xfrm>
                <a:off x="1254122" y="4574866"/>
                <a:ext cx="100668" cy="10066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A62CFF-D65F-4DD8-864F-F664964DDD80}"/>
              </a:ext>
            </a:extLst>
          </p:cNvPr>
          <p:cNvGrpSpPr/>
          <p:nvPr/>
        </p:nvGrpSpPr>
        <p:grpSpPr>
          <a:xfrm>
            <a:off x="3479824" y="1513709"/>
            <a:ext cx="5002401" cy="5093318"/>
            <a:chOff x="4226480" y="632858"/>
            <a:chExt cx="6479215" cy="659697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02241B-CB1C-4966-9EFA-DBCFDD9AE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480" y="632858"/>
              <a:ext cx="6479215" cy="6479214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975EC34-F1F4-4BA5-ACF7-5AC1EB9A7C15}"/>
                </a:ext>
              </a:extLst>
            </p:cNvPr>
            <p:cNvGrpSpPr/>
            <p:nvPr/>
          </p:nvGrpSpPr>
          <p:grpSpPr>
            <a:xfrm>
              <a:off x="6779367" y="1034842"/>
              <a:ext cx="1322149" cy="883079"/>
              <a:chOff x="1999052" y="1957362"/>
              <a:chExt cx="1322149" cy="883079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2D27B3A-0078-4FB3-835C-D8F288C8FE92}"/>
                  </a:ext>
                </a:extLst>
              </p:cNvPr>
              <p:cNvGrpSpPr/>
              <p:nvPr/>
            </p:nvGrpSpPr>
            <p:grpSpPr>
              <a:xfrm>
                <a:off x="2930087" y="2464315"/>
                <a:ext cx="376126" cy="376126"/>
                <a:chOff x="1905344" y="3158780"/>
                <a:chExt cx="576244" cy="576244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C0B68CD-A837-49DF-ABD6-97B6AC6A7371}"/>
                    </a:ext>
                  </a:extLst>
                </p:cNvPr>
                <p:cNvSpPr/>
                <p:nvPr/>
              </p:nvSpPr>
              <p:spPr>
                <a:xfrm>
                  <a:off x="1905344" y="3158780"/>
                  <a:ext cx="576244" cy="5762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CC930CB-E224-49A6-96B5-94A006CCE282}"/>
                    </a:ext>
                  </a:extLst>
                </p:cNvPr>
                <p:cNvCxnSpPr>
                  <a:stCxn id="26" idx="1"/>
                  <a:endCxn id="26" idx="5"/>
                </p:cNvCxnSpPr>
                <p:nvPr/>
              </p:nvCxnSpPr>
              <p:spPr>
                <a:xfrm>
                  <a:off x="1989733" y="3243169"/>
                  <a:ext cx="407466" cy="40746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936B263-6DB7-4E64-A845-FFCA995DB033}"/>
                    </a:ext>
                  </a:extLst>
                </p:cNvPr>
                <p:cNvCxnSpPr>
                  <a:stCxn id="26" idx="7"/>
                  <a:endCxn id="26" idx="3"/>
                </p:cNvCxnSpPr>
                <p:nvPr/>
              </p:nvCxnSpPr>
              <p:spPr>
                <a:xfrm flipH="1">
                  <a:off x="1989733" y="3243169"/>
                  <a:ext cx="407466" cy="407466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D8CA4C5-1CC5-4D8D-B250-6ECF0372A9AE}"/>
                  </a:ext>
                </a:extLst>
              </p:cNvPr>
              <p:cNvGrpSpPr/>
              <p:nvPr/>
            </p:nvGrpSpPr>
            <p:grpSpPr>
              <a:xfrm>
                <a:off x="1999052" y="2456987"/>
                <a:ext cx="376126" cy="376126"/>
                <a:chOff x="2828375" y="3281549"/>
                <a:chExt cx="576244" cy="576244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4908B2EC-64BF-4F4E-810D-0AA882E0E00A}"/>
                    </a:ext>
                  </a:extLst>
                </p:cNvPr>
                <p:cNvSpPr/>
                <p:nvPr/>
              </p:nvSpPr>
              <p:spPr>
                <a:xfrm>
                  <a:off x="2828375" y="3281549"/>
                  <a:ext cx="576244" cy="5762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6CC4EBC3-FC83-45B8-AD26-13D83A61FC4F}"/>
                    </a:ext>
                  </a:extLst>
                </p:cNvPr>
                <p:cNvSpPr/>
                <p:nvPr/>
              </p:nvSpPr>
              <p:spPr>
                <a:xfrm>
                  <a:off x="3031491" y="3463990"/>
                  <a:ext cx="176683" cy="176683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BD9B7C6-6E5D-4310-A1B5-2FA23A1A1154}"/>
                  </a:ext>
                </a:extLst>
              </p:cNvPr>
              <p:cNvSpPr txBox="1"/>
              <p:nvPr/>
            </p:nvSpPr>
            <p:spPr>
              <a:xfrm>
                <a:off x="2033346" y="1977424"/>
                <a:ext cx="3866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b="1" i="1" dirty="0"/>
                  <a:t>B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2F10CC-EEC3-4138-A82C-8A983C7CBDCB}"/>
                  </a:ext>
                </a:extLst>
              </p:cNvPr>
              <p:cNvSpPr txBox="1"/>
              <p:nvPr/>
            </p:nvSpPr>
            <p:spPr>
              <a:xfrm>
                <a:off x="2934557" y="1957362"/>
                <a:ext cx="38664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800" b="1" i="1" dirty="0"/>
                  <a:t>B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ED8CFAD-D9CF-42C0-9B45-AB4E673C5793}"/>
                </a:ext>
              </a:extLst>
            </p:cNvPr>
            <p:cNvGrpSpPr/>
            <p:nvPr/>
          </p:nvGrpSpPr>
          <p:grpSpPr>
            <a:xfrm>
              <a:off x="4667646" y="5577758"/>
              <a:ext cx="1527177" cy="1652073"/>
              <a:chOff x="5958766" y="2400815"/>
              <a:chExt cx="1527177" cy="1652073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F5E5CAED-2A48-48F8-8F91-2D3649DB24EF}"/>
                  </a:ext>
                </a:extLst>
              </p:cNvPr>
              <p:cNvCxnSpPr/>
              <p:nvPr/>
            </p:nvCxnSpPr>
            <p:spPr>
              <a:xfrm flipV="1">
                <a:off x="6324219" y="2908120"/>
                <a:ext cx="0" cy="99060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E026A25B-9EC6-4613-997C-4EE0F47F1079}"/>
                  </a:ext>
                </a:extLst>
              </p:cNvPr>
              <p:cNvCxnSpPr/>
              <p:nvPr/>
            </p:nvCxnSpPr>
            <p:spPr>
              <a:xfrm>
                <a:off x="6295645" y="3898723"/>
                <a:ext cx="923924" cy="19050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5E79DE-CF91-48A3-A000-4FCCFAF7C9A7}"/>
                  </a:ext>
                </a:extLst>
              </p:cNvPr>
              <p:cNvSpPr txBox="1"/>
              <p:nvPr/>
            </p:nvSpPr>
            <p:spPr>
              <a:xfrm>
                <a:off x="5958766" y="2400815"/>
                <a:ext cx="3465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/>
                  <a:t>z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19D31F9-5549-44DA-B3AD-678C90D1BDAD}"/>
                  </a:ext>
                </a:extLst>
              </p:cNvPr>
              <p:cNvSpPr txBox="1"/>
              <p:nvPr/>
            </p:nvSpPr>
            <p:spPr>
              <a:xfrm>
                <a:off x="7123343" y="3468112"/>
                <a:ext cx="362600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/>
                  <a:t>x</a:t>
                </a:r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DB2290-3EB5-4512-B13C-B5E0C95C96C4}"/>
              </a:ext>
            </a:extLst>
          </p:cNvPr>
          <p:cNvGrpSpPr/>
          <p:nvPr/>
        </p:nvGrpSpPr>
        <p:grpSpPr>
          <a:xfrm>
            <a:off x="221281" y="5256897"/>
            <a:ext cx="1155537" cy="1364740"/>
            <a:chOff x="6153186" y="1743073"/>
            <a:chExt cx="1500958" cy="1772697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68F2CE3C-5E79-468E-9087-8CA2EC7EBDA3}"/>
                </a:ext>
              </a:extLst>
            </p:cNvPr>
            <p:cNvCxnSpPr/>
            <p:nvPr/>
          </p:nvCxnSpPr>
          <p:spPr>
            <a:xfrm flipV="1">
              <a:off x="6481216" y="2346899"/>
              <a:ext cx="0" cy="9906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67FF8FD-2076-4FF1-8218-A5299C352202}"/>
                </a:ext>
              </a:extLst>
            </p:cNvPr>
            <p:cNvCxnSpPr/>
            <p:nvPr/>
          </p:nvCxnSpPr>
          <p:spPr>
            <a:xfrm>
              <a:off x="6452642" y="3337499"/>
              <a:ext cx="923924" cy="1905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A52367-CF38-45CF-AB55-64F59164276F}"/>
                </a:ext>
              </a:extLst>
            </p:cNvPr>
            <p:cNvSpPr txBox="1"/>
            <p:nvPr/>
          </p:nvSpPr>
          <p:spPr>
            <a:xfrm>
              <a:off x="6153186" y="1743073"/>
              <a:ext cx="3706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CCC8E99-FD39-40F7-A150-7FBFD21CC673}"/>
                </a:ext>
              </a:extLst>
            </p:cNvPr>
            <p:cNvSpPr txBox="1"/>
            <p:nvPr/>
          </p:nvSpPr>
          <p:spPr>
            <a:xfrm>
              <a:off x="7291543" y="2930995"/>
              <a:ext cx="3626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200" dirty="0"/>
                <a:t>x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20DD0F-2611-4BCB-B4E4-6F60DE5D7B2E}"/>
                  </a:ext>
                </a:extLst>
              </p:cNvPr>
              <p:cNvSpPr txBox="1"/>
              <p:nvPr/>
            </p:nvSpPr>
            <p:spPr>
              <a:xfrm>
                <a:off x="647321" y="695652"/>
                <a:ext cx="3109377" cy="844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Laser interferometry: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20DD0F-2611-4BCB-B4E4-6F60DE5D7B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21" y="695652"/>
                <a:ext cx="3109377" cy="844975"/>
              </a:xfrm>
              <a:prstGeom prst="rect">
                <a:avLst/>
              </a:prstGeom>
              <a:blipFill>
                <a:blip r:embed="rId5"/>
                <a:stretch>
                  <a:fillRect l="-2941" t="-5036" r="-2549" b="-1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425CC6-99A4-4170-B7FA-A8D1D6D275E0}"/>
                  </a:ext>
                </a:extLst>
              </p:cNvPr>
              <p:cNvSpPr txBox="1"/>
              <p:nvPr/>
            </p:nvSpPr>
            <p:spPr>
              <a:xfrm>
                <a:off x="4668806" y="719962"/>
                <a:ext cx="2624436" cy="876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Faraday Imaging: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𝒍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7425CC6-99A4-4170-B7FA-A8D1D6D275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806" y="719962"/>
                <a:ext cx="2624436" cy="876074"/>
              </a:xfrm>
              <a:prstGeom prst="rect">
                <a:avLst/>
              </a:prstGeom>
              <a:blipFill>
                <a:blip r:embed="rId6"/>
                <a:stretch>
                  <a:fillRect l="-3721" t="-4861" r="-2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>
            <a:extLst>
              <a:ext uri="{FF2B5EF4-FFF2-40B4-BE49-F238E27FC236}">
                <a16:creationId xmlns:a16="http://schemas.microsoft.com/office/drawing/2014/main" id="{BA776317-7BB5-4225-9F59-773D9684A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39" y="1625782"/>
            <a:ext cx="2452957" cy="4741186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3F79016-46E2-4656-8C5E-65867081C26D}"/>
              </a:ext>
            </a:extLst>
          </p:cNvPr>
          <p:cNvGrpSpPr>
            <a:grpSpLocks noChangeAspect="1"/>
          </p:cNvGrpSpPr>
          <p:nvPr/>
        </p:nvGrpSpPr>
        <p:grpSpPr>
          <a:xfrm>
            <a:off x="10758898" y="1841537"/>
            <a:ext cx="1206801" cy="4968000"/>
            <a:chOff x="5829309" y="1680440"/>
            <a:chExt cx="1182951" cy="486981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C96AD98-EAAC-4E7D-BB46-EDC5F6B1AFA5}"/>
                </a:ext>
              </a:extLst>
            </p:cNvPr>
            <p:cNvGrpSpPr/>
            <p:nvPr/>
          </p:nvGrpSpPr>
          <p:grpSpPr>
            <a:xfrm>
              <a:off x="5829309" y="1807710"/>
              <a:ext cx="1182951" cy="4742543"/>
              <a:chOff x="5590029" y="1807710"/>
              <a:chExt cx="1182951" cy="4742543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4D90965-2709-4FD0-926A-711F2D21CF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12" t="15680" r="12562" b="13042"/>
              <a:stretch/>
            </p:blipFill>
            <p:spPr>
              <a:xfrm>
                <a:off x="5590029" y="1807710"/>
                <a:ext cx="1182951" cy="4184470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37C6CF8B-326C-4DE4-B414-D808177F12F5}"/>
                  </a:ext>
                </a:extLst>
              </p:cNvPr>
              <p:cNvSpPr txBox="1"/>
              <p:nvPr/>
            </p:nvSpPr>
            <p:spPr>
              <a:xfrm>
                <a:off x="5924061" y="5965478"/>
                <a:ext cx="514885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3200" dirty="0">
                    <a:solidFill>
                      <a:srgbClr val="FF0000"/>
                    </a:solidFill>
                  </a:rPr>
                  <a:t>λ</a:t>
                </a:r>
                <a:r>
                  <a:rPr lang="en-GB" sz="3200" baseline="-25000" dirty="0">
                    <a:solidFill>
                      <a:srgbClr val="FF0000"/>
                    </a:solidFill>
                  </a:rPr>
                  <a:t>0</a:t>
                </a:r>
                <a:endParaRPr lang="en-GB" sz="320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39C7DF0-EE2B-4BC4-8A13-1F4D073043B3}"/>
                </a:ext>
              </a:extLst>
            </p:cNvPr>
            <p:cNvCxnSpPr/>
            <p:nvPr/>
          </p:nvCxnSpPr>
          <p:spPr>
            <a:xfrm>
              <a:off x="6434417" y="5965478"/>
              <a:ext cx="0" cy="1437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8A82988-6E8B-4364-AC79-C2A39C8764A6}"/>
                </a:ext>
              </a:extLst>
            </p:cNvPr>
            <p:cNvCxnSpPr/>
            <p:nvPr/>
          </p:nvCxnSpPr>
          <p:spPr>
            <a:xfrm>
              <a:off x="6434417" y="1680440"/>
              <a:ext cx="0" cy="14377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907F373-3A16-4DCC-B5AC-FEF2AC0D5DDD}"/>
                  </a:ext>
                </a:extLst>
              </p:cNvPr>
              <p:cNvSpPr txBox="1"/>
              <p:nvPr/>
            </p:nvSpPr>
            <p:spPr>
              <a:xfrm>
                <a:off x="8786202" y="749167"/>
                <a:ext cx="304807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Thomson scattering: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907F373-3A16-4DCC-B5AC-FEF2AC0D5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202" y="749167"/>
                <a:ext cx="3048079" cy="830997"/>
              </a:xfrm>
              <a:prstGeom prst="rect">
                <a:avLst/>
              </a:prstGeom>
              <a:blipFill>
                <a:blip r:embed="rId9"/>
                <a:stretch>
                  <a:fillRect l="-3000" t="-5147" r="-2600"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8337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1B02C4-10DE-44E8-B37A-514C17DBD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30" y="602460"/>
            <a:ext cx="3165808" cy="611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and Temperature (Thomson Scattering)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A65F-3AFD-4592-9D30-7B290008B530}" type="slidenum">
              <a:rPr lang="en-GB" smtClean="0"/>
              <a:t>31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75903" y="830367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08473C-860D-413A-9B5A-994F0233083B}"/>
              </a:ext>
            </a:extLst>
          </p:cNvPr>
          <p:cNvSpPr txBox="1"/>
          <p:nvPr/>
        </p:nvSpPr>
        <p:spPr>
          <a:xfrm>
            <a:off x="307308" y="6171684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CFCD-BAC2-4172-BB05-D0B8F8B3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pic>
        <p:nvPicPr>
          <p:cNvPr id="34" name="Content Placeholder 10">
            <a:extLst>
              <a:ext uri="{FF2B5EF4-FFF2-40B4-BE49-F238E27FC236}">
                <a16:creationId xmlns:a16="http://schemas.microsoft.com/office/drawing/2014/main" id="{A87A5E46-7579-4638-B273-864999591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78" y="1990261"/>
            <a:ext cx="1918310" cy="35854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81784-E37D-4A5E-8C5C-F0E3AD9FBD9A}"/>
                  </a:ext>
                </a:extLst>
              </p:cNvPr>
              <p:cNvSpPr txBox="1"/>
              <p:nvPr/>
            </p:nvSpPr>
            <p:spPr>
              <a:xfrm>
                <a:off x="5730240" y="1714500"/>
                <a:ext cx="5623560" cy="4617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Electrons in the plasma scatter light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Light is Doppler shifted and scatters from waves in the plasma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Resonance when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400" dirty="0"/>
                  <a:t> or (energy/momentum) match</a:t>
                </a:r>
                <a:br>
                  <a:rPr lang="en-US" sz="2400" dirty="0"/>
                </a:br>
                <a:br>
                  <a:rPr lang="en-US" sz="2400" dirty="0"/>
                </a:br>
                <a:r>
                  <a:rPr lang="en-US" sz="2400" dirty="0"/>
                  <a:t>Ion acoustic waves: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 ±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𝐼𝐴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400" b="0" dirty="0"/>
                  <a:t> (two peaks)</a:t>
                </a:r>
                <a:br>
                  <a:rPr lang="en-US" sz="2400" b="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𝐼𝐴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)/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2400" b="0" dirty="0"/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  <a:p>
                <a:pPr>
                  <a:spcBef>
                    <a:spcPts val="600"/>
                  </a:spcBef>
                </a:pPr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681784-E37D-4A5E-8C5C-F0E3AD9FBD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0240" y="1714500"/>
                <a:ext cx="5623560" cy="4617611"/>
              </a:xfrm>
              <a:prstGeom prst="rect">
                <a:avLst/>
              </a:prstGeom>
              <a:blipFill>
                <a:blip r:embed="rId4"/>
                <a:stretch>
                  <a:fillRect l="-1408" t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0624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30198BA5-3DB1-47B1-A89C-36D732DFD495}"/>
              </a:ext>
            </a:extLst>
          </p:cNvPr>
          <p:cNvGrpSpPr/>
          <p:nvPr/>
        </p:nvGrpSpPr>
        <p:grpSpPr>
          <a:xfrm>
            <a:off x="6745106" y="701109"/>
            <a:ext cx="5266679" cy="5874145"/>
            <a:chOff x="7172945" y="704782"/>
            <a:chExt cx="5266679" cy="58741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A62E0B1-A03B-4B90-91B9-929084B39F64}"/>
                </a:ext>
              </a:extLst>
            </p:cNvPr>
            <p:cNvGrpSpPr/>
            <p:nvPr/>
          </p:nvGrpSpPr>
          <p:grpSpPr>
            <a:xfrm>
              <a:off x="7172945" y="704782"/>
              <a:ext cx="4461208" cy="5874145"/>
              <a:chOff x="7505700" y="701109"/>
              <a:chExt cx="4461208" cy="587414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0AD025A-1A68-4C73-B56E-FF065091E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3977"/>
              <a:stretch/>
            </p:blipFill>
            <p:spPr>
              <a:xfrm>
                <a:off x="7505700" y="701109"/>
                <a:ext cx="4461208" cy="5874145"/>
              </a:xfrm>
              <a:prstGeom prst="rect">
                <a:avLst/>
              </a:prstGeom>
            </p:spPr>
          </p:pic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2019D08-9CC7-4DF7-A532-A87CAE379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04880" y="3990975"/>
                <a:ext cx="377270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F2CE08-5194-4489-B95F-D351DF1940A8}"/>
                </a:ext>
              </a:extLst>
            </p:cNvPr>
            <p:cNvSpPr/>
            <p:nvPr/>
          </p:nvSpPr>
          <p:spPr>
            <a:xfrm>
              <a:off x="9667327" y="3641994"/>
              <a:ext cx="2772297" cy="584775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</a:rPr>
                <a:t>Overall shift: </a:t>
              </a:r>
              <a:r>
                <a:rPr lang="en-US" sz="3200" dirty="0" err="1">
                  <a:solidFill>
                    <a:srgbClr val="7030A0"/>
                  </a:solidFill>
                </a:rPr>
                <a:t>V</a:t>
              </a:r>
              <a:r>
                <a:rPr lang="en-US" sz="3200" baseline="-25000" dirty="0" err="1">
                  <a:solidFill>
                    <a:srgbClr val="7030A0"/>
                  </a:solidFill>
                </a:rPr>
                <a:t>fi</a:t>
              </a:r>
              <a:endParaRPr lang="en-GB" sz="3200" dirty="0">
                <a:solidFill>
                  <a:srgbClr val="7030A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452C39B-C9E1-44BD-AC1A-400F9B5814EA}"/>
              </a:ext>
            </a:extLst>
          </p:cNvPr>
          <p:cNvSpPr txBox="1"/>
          <p:nvPr/>
        </p:nvSpPr>
        <p:spPr>
          <a:xfrm>
            <a:off x="7190788" y="642077"/>
            <a:ext cx="326153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Collective scattering </a:t>
            </a:r>
            <a:br>
              <a:rPr lang="en-US" sz="2400" dirty="0"/>
            </a:br>
            <a:r>
              <a:rPr lang="en-US" sz="2400" dirty="0"/>
              <a:t>from Ion Acoustic Waves</a:t>
            </a:r>
            <a:endParaRPr lang="en-GB" sz="2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1B02C4-10DE-44E8-B37A-514C17DBD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30" y="602460"/>
            <a:ext cx="3165808" cy="611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and Temperature (Thomson Scattering)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A65F-3AFD-4592-9D30-7B290008B530}" type="slidenum">
              <a:rPr lang="en-GB" smtClean="0"/>
              <a:t>32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75903" y="830367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08473C-860D-413A-9B5A-994F0233083B}"/>
              </a:ext>
            </a:extLst>
          </p:cNvPr>
          <p:cNvSpPr txBox="1"/>
          <p:nvPr/>
        </p:nvSpPr>
        <p:spPr>
          <a:xfrm>
            <a:off x="307308" y="6171684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CFCD-BAC2-4172-BB05-D0B8F8B3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pic>
        <p:nvPicPr>
          <p:cNvPr id="34" name="Content Placeholder 10">
            <a:extLst>
              <a:ext uri="{FF2B5EF4-FFF2-40B4-BE49-F238E27FC236}">
                <a16:creationId xmlns:a16="http://schemas.microsoft.com/office/drawing/2014/main" id="{A87A5E46-7579-4638-B273-864999591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78" y="1990261"/>
            <a:ext cx="1918310" cy="358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867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1B02C4-10DE-44E8-B37A-514C17DBD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30" y="602460"/>
            <a:ext cx="3165808" cy="61190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A65F-3AFD-4592-9D30-7B290008B530}" type="slidenum">
              <a:rPr lang="en-GB" smtClean="0"/>
              <a:t>33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75903" y="830367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08473C-860D-413A-9B5A-994F0233083B}"/>
              </a:ext>
            </a:extLst>
          </p:cNvPr>
          <p:cNvSpPr txBox="1"/>
          <p:nvPr/>
        </p:nvSpPr>
        <p:spPr>
          <a:xfrm>
            <a:off x="307308" y="6171684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CFCD-BAC2-4172-BB05-D0B8F8B3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198BA5-3DB1-47B1-A89C-36D732DFD495}"/>
              </a:ext>
            </a:extLst>
          </p:cNvPr>
          <p:cNvGrpSpPr/>
          <p:nvPr/>
        </p:nvGrpSpPr>
        <p:grpSpPr>
          <a:xfrm>
            <a:off x="6745106" y="701109"/>
            <a:ext cx="5266679" cy="5874145"/>
            <a:chOff x="7172945" y="704782"/>
            <a:chExt cx="5266679" cy="58741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A62E0B1-A03B-4B90-91B9-929084B39F64}"/>
                </a:ext>
              </a:extLst>
            </p:cNvPr>
            <p:cNvGrpSpPr/>
            <p:nvPr/>
          </p:nvGrpSpPr>
          <p:grpSpPr>
            <a:xfrm>
              <a:off x="7172945" y="704782"/>
              <a:ext cx="4461208" cy="5874145"/>
              <a:chOff x="7505700" y="701109"/>
              <a:chExt cx="4461208" cy="587414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0AD025A-1A68-4C73-B56E-FF065091E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977"/>
              <a:stretch/>
            </p:blipFill>
            <p:spPr>
              <a:xfrm>
                <a:off x="7505700" y="701109"/>
                <a:ext cx="4461208" cy="5874145"/>
              </a:xfrm>
              <a:prstGeom prst="rect">
                <a:avLst/>
              </a:prstGeom>
            </p:spPr>
          </p:pic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E41AD3-3B41-4203-A4E4-966DEC348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5" y="2657475"/>
                <a:ext cx="952500" cy="0"/>
              </a:xfrm>
              <a:prstGeom prst="straightConnector1">
                <a:avLst/>
              </a:prstGeom>
              <a:ln w="76200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2019D08-9CC7-4DF7-A532-A87CAE379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04880" y="3990975"/>
                <a:ext cx="377270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9649A3-1389-42DA-8E3A-DEA019373C80}"/>
                </a:ext>
              </a:extLst>
            </p:cNvPr>
            <p:cNvSpPr/>
            <p:nvPr/>
          </p:nvSpPr>
          <p:spPr>
            <a:xfrm>
              <a:off x="9512036" y="2191896"/>
              <a:ext cx="2679964" cy="584775"/>
            </a:xfrm>
            <a:prstGeom prst="rect">
              <a:avLst/>
            </a:prstGeom>
            <a:solidFill>
              <a:srgbClr val="FFFFFF">
                <a:alpha val="56078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</a:rPr>
                <a:t>Separation: </a:t>
              </a:r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</a:rPr>
                <a:t>ZT</a:t>
              </a:r>
              <a:r>
                <a:rPr lang="en-US" sz="3200" baseline="-25000" dirty="0" err="1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F2CE08-5194-4489-B95F-D351DF1940A8}"/>
                </a:ext>
              </a:extLst>
            </p:cNvPr>
            <p:cNvSpPr/>
            <p:nvPr/>
          </p:nvSpPr>
          <p:spPr>
            <a:xfrm>
              <a:off x="9667327" y="3641994"/>
              <a:ext cx="2772297" cy="584775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</a:rPr>
                <a:t>Overall shift: </a:t>
              </a:r>
              <a:r>
                <a:rPr lang="en-US" sz="3200" dirty="0" err="1">
                  <a:solidFill>
                    <a:srgbClr val="7030A0"/>
                  </a:solidFill>
                </a:rPr>
                <a:t>V</a:t>
              </a:r>
              <a:r>
                <a:rPr lang="en-US" sz="3200" baseline="-25000" dirty="0" err="1">
                  <a:solidFill>
                    <a:srgbClr val="7030A0"/>
                  </a:solidFill>
                </a:rPr>
                <a:t>fi</a:t>
              </a:r>
              <a:endParaRPr lang="en-GB" sz="32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4" name="Content Placeholder 10">
            <a:extLst>
              <a:ext uri="{FF2B5EF4-FFF2-40B4-BE49-F238E27FC236}">
                <a16:creationId xmlns:a16="http://schemas.microsoft.com/office/drawing/2014/main" id="{A87A5E46-7579-4638-B273-864999591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78" y="1990261"/>
            <a:ext cx="1918310" cy="3585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95F8199-FEC7-4B0F-B1C2-1DA0EE4BACAA}"/>
              </a:ext>
            </a:extLst>
          </p:cNvPr>
          <p:cNvSpPr txBox="1"/>
          <p:nvPr/>
        </p:nvSpPr>
        <p:spPr>
          <a:xfrm>
            <a:off x="7190788" y="642077"/>
            <a:ext cx="326153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Collective scattering </a:t>
            </a:r>
            <a:br>
              <a:rPr lang="en-US" sz="2400" dirty="0"/>
            </a:br>
            <a:r>
              <a:rPr lang="en-US" sz="2400" dirty="0"/>
              <a:t>from Ion Acoustic Waves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and Temperature (Thomson Scattering)</a:t>
            </a:r>
          </a:p>
        </p:txBody>
      </p:sp>
    </p:spTree>
    <p:extLst>
      <p:ext uri="{BB962C8B-B14F-4D97-AF65-F5344CB8AC3E}">
        <p14:creationId xmlns:p14="http://schemas.microsoft.com/office/powerpoint/2010/main" val="2345410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1B02C4-10DE-44E8-B37A-514C17DBD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30" y="602460"/>
            <a:ext cx="3165808" cy="61190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A65F-3AFD-4592-9D30-7B290008B530}" type="slidenum">
              <a:rPr lang="en-GB" smtClean="0"/>
              <a:t>34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75903" y="830367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08473C-860D-413A-9B5A-994F0233083B}"/>
              </a:ext>
            </a:extLst>
          </p:cNvPr>
          <p:cNvSpPr txBox="1"/>
          <p:nvPr/>
        </p:nvSpPr>
        <p:spPr>
          <a:xfrm>
            <a:off x="307308" y="6171684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CFCD-BAC2-4172-BB05-D0B8F8B3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198BA5-3DB1-47B1-A89C-36D732DFD495}"/>
              </a:ext>
            </a:extLst>
          </p:cNvPr>
          <p:cNvGrpSpPr/>
          <p:nvPr/>
        </p:nvGrpSpPr>
        <p:grpSpPr>
          <a:xfrm>
            <a:off x="6136377" y="701109"/>
            <a:ext cx="5875408" cy="5874145"/>
            <a:chOff x="6564216" y="704782"/>
            <a:chExt cx="5875408" cy="58741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A62E0B1-A03B-4B90-91B9-929084B39F64}"/>
                </a:ext>
              </a:extLst>
            </p:cNvPr>
            <p:cNvGrpSpPr/>
            <p:nvPr/>
          </p:nvGrpSpPr>
          <p:grpSpPr>
            <a:xfrm>
              <a:off x="7172945" y="704782"/>
              <a:ext cx="4461208" cy="5874145"/>
              <a:chOff x="7505700" y="701109"/>
              <a:chExt cx="4461208" cy="587414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0AD025A-1A68-4C73-B56E-FF065091E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977"/>
              <a:stretch/>
            </p:blipFill>
            <p:spPr>
              <a:xfrm>
                <a:off x="7505700" y="701109"/>
                <a:ext cx="4461208" cy="5874145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B84947F-91B7-4FEF-B7DA-00F6C2402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8700" y="3562350"/>
                <a:ext cx="371475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E41AD3-3B41-4203-A4E4-966DEC348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5" y="2657475"/>
                <a:ext cx="952500" cy="0"/>
              </a:xfrm>
              <a:prstGeom prst="straightConnector1">
                <a:avLst/>
              </a:prstGeom>
              <a:ln w="76200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2019D08-9CC7-4DF7-A532-A87CAE379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04880" y="3990975"/>
                <a:ext cx="377270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5B5B21-6B71-4CC1-B965-B62F8EDB48AD}"/>
                </a:ext>
              </a:extLst>
            </p:cNvPr>
            <p:cNvSpPr/>
            <p:nvPr/>
          </p:nvSpPr>
          <p:spPr>
            <a:xfrm>
              <a:off x="6564216" y="3107001"/>
              <a:ext cx="1717137" cy="58477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</a:rPr>
                <a:t>Width: </a:t>
              </a:r>
              <a:r>
                <a:rPr lang="en-US" sz="3200" dirty="0" err="1">
                  <a:solidFill>
                    <a:schemeClr val="accent6"/>
                  </a:solidFill>
                </a:rPr>
                <a:t>T</a:t>
              </a:r>
              <a:r>
                <a:rPr lang="en-US" sz="3200" baseline="-25000" dirty="0" err="1">
                  <a:solidFill>
                    <a:schemeClr val="accent6"/>
                  </a:solidFill>
                </a:rPr>
                <a:t>i</a:t>
              </a:r>
              <a:endParaRPr lang="en-US" sz="3200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9649A3-1389-42DA-8E3A-DEA019373C80}"/>
                </a:ext>
              </a:extLst>
            </p:cNvPr>
            <p:cNvSpPr/>
            <p:nvPr/>
          </p:nvSpPr>
          <p:spPr>
            <a:xfrm>
              <a:off x="9512036" y="2191896"/>
              <a:ext cx="2679964" cy="584775"/>
            </a:xfrm>
            <a:prstGeom prst="rect">
              <a:avLst/>
            </a:prstGeom>
            <a:solidFill>
              <a:srgbClr val="FFFFFF">
                <a:alpha val="56078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</a:rPr>
                <a:t>Separation: </a:t>
              </a:r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</a:rPr>
                <a:t>ZT</a:t>
              </a:r>
              <a:r>
                <a:rPr lang="en-US" sz="3200" baseline="-25000" dirty="0" err="1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F2CE08-5194-4489-B95F-D351DF1940A8}"/>
                </a:ext>
              </a:extLst>
            </p:cNvPr>
            <p:cNvSpPr/>
            <p:nvPr/>
          </p:nvSpPr>
          <p:spPr>
            <a:xfrm>
              <a:off x="9667327" y="3641994"/>
              <a:ext cx="2772297" cy="584775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</a:rPr>
                <a:t>Overall shift: </a:t>
              </a:r>
              <a:r>
                <a:rPr lang="en-US" sz="3200" dirty="0" err="1">
                  <a:solidFill>
                    <a:srgbClr val="7030A0"/>
                  </a:solidFill>
                </a:rPr>
                <a:t>V</a:t>
              </a:r>
              <a:r>
                <a:rPr lang="en-US" sz="3200" baseline="-25000" dirty="0" err="1">
                  <a:solidFill>
                    <a:srgbClr val="7030A0"/>
                  </a:solidFill>
                </a:rPr>
                <a:t>fi</a:t>
              </a:r>
              <a:endParaRPr lang="en-GB" sz="32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4" name="Content Placeholder 10">
            <a:extLst>
              <a:ext uri="{FF2B5EF4-FFF2-40B4-BE49-F238E27FC236}">
                <a16:creationId xmlns:a16="http://schemas.microsoft.com/office/drawing/2014/main" id="{A87A5E46-7579-4638-B273-864999591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78" y="1990261"/>
            <a:ext cx="1918310" cy="3585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84A0DC2-FC4C-453E-86D8-F40D2C1E9680}"/>
              </a:ext>
            </a:extLst>
          </p:cNvPr>
          <p:cNvSpPr txBox="1"/>
          <p:nvPr/>
        </p:nvSpPr>
        <p:spPr>
          <a:xfrm>
            <a:off x="7190788" y="642077"/>
            <a:ext cx="326153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Collective scattering </a:t>
            </a:r>
            <a:br>
              <a:rPr lang="en-US" sz="2400" dirty="0"/>
            </a:br>
            <a:r>
              <a:rPr lang="en-US" sz="2400" dirty="0"/>
              <a:t>from Ion Acoustic Waves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and Temperature (Thomson Scattering)</a:t>
            </a:r>
          </a:p>
        </p:txBody>
      </p:sp>
    </p:spTree>
    <p:extLst>
      <p:ext uri="{BB962C8B-B14F-4D97-AF65-F5344CB8AC3E}">
        <p14:creationId xmlns:p14="http://schemas.microsoft.com/office/powerpoint/2010/main" val="458397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1B02C4-10DE-44E8-B37A-514C17DBD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30" y="602460"/>
            <a:ext cx="3165808" cy="611901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8A65F-3AFD-4592-9D30-7B290008B530}" type="slidenum">
              <a:rPr lang="en-GB" smtClean="0"/>
              <a:t>35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75903" y="830367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08473C-860D-413A-9B5A-994F0233083B}"/>
              </a:ext>
            </a:extLst>
          </p:cNvPr>
          <p:cNvSpPr txBox="1"/>
          <p:nvPr/>
        </p:nvSpPr>
        <p:spPr>
          <a:xfrm>
            <a:off x="307308" y="6171684"/>
            <a:ext cx="1923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Fibre Optic Bundle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9CFCD-BAC2-4172-BB05-D0B8F8B3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0198BA5-3DB1-47B1-A89C-36D732DFD495}"/>
              </a:ext>
            </a:extLst>
          </p:cNvPr>
          <p:cNvGrpSpPr/>
          <p:nvPr/>
        </p:nvGrpSpPr>
        <p:grpSpPr>
          <a:xfrm>
            <a:off x="5036443" y="701109"/>
            <a:ext cx="6975342" cy="5874145"/>
            <a:chOff x="5464282" y="704782"/>
            <a:chExt cx="6975342" cy="587414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A62E0B1-A03B-4B90-91B9-929084B39F64}"/>
                </a:ext>
              </a:extLst>
            </p:cNvPr>
            <p:cNvGrpSpPr/>
            <p:nvPr/>
          </p:nvGrpSpPr>
          <p:grpSpPr>
            <a:xfrm>
              <a:off x="7172945" y="704782"/>
              <a:ext cx="4461208" cy="5874145"/>
              <a:chOff x="7505700" y="701109"/>
              <a:chExt cx="4461208" cy="587414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0AD025A-1A68-4C73-B56E-FF065091E3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3977"/>
              <a:stretch/>
            </p:blipFill>
            <p:spPr>
              <a:xfrm>
                <a:off x="7505700" y="701109"/>
                <a:ext cx="4461208" cy="5874145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BCB8B2C6-8D09-4E0C-BF4D-245E69AA72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5" y="1685925"/>
                <a:ext cx="0" cy="971550"/>
              </a:xfrm>
              <a:prstGeom prst="straightConnector1">
                <a:avLst/>
              </a:prstGeom>
              <a:ln w="57150">
                <a:solidFill>
                  <a:srgbClr val="FFB329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8B84947F-91B7-4FEF-B7DA-00F6C2402E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48700" y="3562350"/>
                <a:ext cx="371475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5E41AD3-3B41-4203-A4E4-966DEC348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475" y="2657475"/>
                <a:ext cx="952500" cy="0"/>
              </a:xfrm>
              <a:prstGeom prst="straightConnector1">
                <a:avLst/>
              </a:prstGeom>
              <a:ln w="76200">
                <a:solidFill>
                  <a:schemeClr val="accent2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2019D08-9CC7-4DF7-A532-A87CAE379A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04880" y="3990975"/>
                <a:ext cx="377270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5B5B21-6B71-4CC1-B965-B62F8EDB48AD}"/>
                </a:ext>
              </a:extLst>
            </p:cNvPr>
            <p:cNvSpPr/>
            <p:nvPr/>
          </p:nvSpPr>
          <p:spPr>
            <a:xfrm>
              <a:off x="6564216" y="3107001"/>
              <a:ext cx="1717137" cy="584775"/>
            </a:xfrm>
            <a:prstGeom prst="rect">
              <a:avLst/>
            </a:prstGeom>
            <a:solidFill>
              <a:srgbClr val="FFFFFF">
                <a:alpha val="85098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accent6"/>
                  </a:solidFill>
                </a:rPr>
                <a:t>Width: </a:t>
              </a:r>
              <a:r>
                <a:rPr lang="en-US" sz="3200" dirty="0" err="1">
                  <a:solidFill>
                    <a:schemeClr val="accent6"/>
                  </a:solidFill>
                </a:rPr>
                <a:t>T</a:t>
              </a:r>
              <a:r>
                <a:rPr lang="en-US" sz="3200" baseline="-25000" dirty="0" err="1">
                  <a:solidFill>
                    <a:schemeClr val="accent6"/>
                  </a:solidFill>
                </a:rPr>
                <a:t>i</a:t>
              </a:r>
              <a:endParaRPr lang="en-US" sz="3200" baseline="-25000" dirty="0">
                <a:solidFill>
                  <a:schemeClr val="accent6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9649A3-1389-42DA-8E3A-DEA019373C80}"/>
                </a:ext>
              </a:extLst>
            </p:cNvPr>
            <p:cNvSpPr/>
            <p:nvPr/>
          </p:nvSpPr>
          <p:spPr>
            <a:xfrm>
              <a:off x="9512036" y="2191896"/>
              <a:ext cx="2679964" cy="584775"/>
            </a:xfrm>
            <a:prstGeom prst="rect">
              <a:avLst/>
            </a:prstGeom>
            <a:solidFill>
              <a:srgbClr val="FFFFFF">
                <a:alpha val="56078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</a:rPr>
                <a:t>Separation: </a:t>
              </a:r>
              <a:r>
                <a:rPr lang="en-US" sz="3200" dirty="0" err="1">
                  <a:solidFill>
                    <a:schemeClr val="accent2">
                      <a:lumMod val="75000"/>
                    </a:schemeClr>
                  </a:solidFill>
                </a:rPr>
                <a:t>ZT</a:t>
              </a:r>
              <a:r>
                <a:rPr lang="en-US" sz="3200" baseline="-25000" dirty="0" err="1">
                  <a:solidFill>
                    <a:schemeClr val="accent2">
                      <a:lumMod val="75000"/>
                    </a:schemeClr>
                  </a:solidFill>
                </a:rPr>
                <a:t>e</a:t>
              </a:r>
              <a:endParaRPr lang="en-US" sz="3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DE8B9F6-EF20-4AE8-9DEB-16C84A3CAA44}"/>
                </a:ext>
              </a:extLst>
            </p:cNvPr>
            <p:cNvSpPr/>
            <p:nvPr/>
          </p:nvSpPr>
          <p:spPr>
            <a:xfrm>
              <a:off x="5464282" y="1882985"/>
              <a:ext cx="2652073" cy="584775"/>
            </a:xfrm>
            <a:prstGeom prst="rect">
              <a:avLst/>
            </a:prstGeom>
            <a:solidFill>
              <a:srgbClr val="FFFFFF">
                <a:alpha val="85882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FFB329"/>
                  </a:solidFill>
                </a:rPr>
                <a:t>Asymmetry: </a:t>
              </a:r>
              <a:r>
                <a:rPr lang="en-US" sz="3200" dirty="0" err="1">
                  <a:solidFill>
                    <a:srgbClr val="FFB329"/>
                  </a:solidFill>
                </a:rPr>
                <a:t>u</a:t>
              </a:r>
              <a:r>
                <a:rPr lang="en-US" sz="3200" baseline="-25000" dirty="0" err="1">
                  <a:solidFill>
                    <a:srgbClr val="FFB329"/>
                  </a:solidFill>
                </a:rPr>
                <a:t>d</a:t>
              </a:r>
              <a:endParaRPr lang="en-US" sz="3200" dirty="0">
                <a:solidFill>
                  <a:srgbClr val="FFB329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F2CE08-5194-4489-B95F-D351DF1940A8}"/>
                </a:ext>
              </a:extLst>
            </p:cNvPr>
            <p:cNvSpPr/>
            <p:nvPr/>
          </p:nvSpPr>
          <p:spPr>
            <a:xfrm>
              <a:off x="9667327" y="3641994"/>
              <a:ext cx="2772297" cy="584775"/>
            </a:xfrm>
            <a:prstGeom prst="rect">
              <a:avLst/>
            </a:prstGeom>
            <a:solidFill>
              <a:srgbClr val="FFFFFF">
                <a:alpha val="52157"/>
              </a:srgbClr>
            </a:solidFill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rgbClr val="7030A0"/>
                  </a:solidFill>
                </a:rPr>
                <a:t>Overall shift: </a:t>
              </a:r>
              <a:r>
                <a:rPr lang="en-US" sz="3200" dirty="0" err="1">
                  <a:solidFill>
                    <a:srgbClr val="7030A0"/>
                  </a:solidFill>
                </a:rPr>
                <a:t>V</a:t>
              </a:r>
              <a:r>
                <a:rPr lang="en-US" sz="3200" baseline="-25000" dirty="0" err="1">
                  <a:solidFill>
                    <a:srgbClr val="7030A0"/>
                  </a:solidFill>
                </a:rPr>
                <a:t>fi</a:t>
              </a:r>
              <a:endParaRPr lang="en-GB" sz="32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34" name="Content Placeholder 10">
            <a:extLst>
              <a:ext uri="{FF2B5EF4-FFF2-40B4-BE49-F238E27FC236}">
                <a16:creationId xmlns:a16="http://schemas.microsoft.com/office/drawing/2014/main" id="{A87A5E46-7579-4638-B273-864999591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78" y="1990261"/>
            <a:ext cx="1918310" cy="358541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C99EF2-6B86-4B9B-88D1-20BB48E403F1}"/>
              </a:ext>
            </a:extLst>
          </p:cNvPr>
          <p:cNvSpPr txBox="1"/>
          <p:nvPr/>
        </p:nvSpPr>
        <p:spPr>
          <a:xfrm>
            <a:off x="7190788" y="642077"/>
            <a:ext cx="3261535" cy="83099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Collective scattering </a:t>
            </a:r>
            <a:br>
              <a:rPr lang="en-US" sz="2400" dirty="0"/>
            </a:br>
            <a:r>
              <a:rPr lang="en-US" sz="2400" dirty="0"/>
              <a:t>from Ion Acoustic Waves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Velocity and Temperature (Thomson Scattering)</a:t>
            </a:r>
          </a:p>
        </p:txBody>
      </p:sp>
    </p:spTree>
    <p:extLst>
      <p:ext uri="{BB962C8B-B14F-4D97-AF65-F5344CB8AC3E}">
        <p14:creationId xmlns:p14="http://schemas.microsoft.com/office/powerpoint/2010/main" val="19775944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Carbon: Anomalous Heating in the Reconnection Layer</a:t>
            </a:r>
          </a:p>
        </p:txBody>
      </p:sp>
      <p:pic>
        <p:nvPicPr>
          <p:cNvPr id="36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8" t="72" b="4174"/>
          <a:stretch/>
        </p:blipFill>
        <p:spPr>
          <a:xfrm>
            <a:off x="3860759" y="1855903"/>
            <a:ext cx="3871786" cy="4189519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AA783-A828-478D-AE0A-296F3E86A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81" y="2538288"/>
            <a:ext cx="370521" cy="575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40" y="3363204"/>
            <a:ext cx="810806" cy="5237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670" y="4200116"/>
            <a:ext cx="704346" cy="47655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833742" y="712832"/>
            <a:ext cx="8804141" cy="821851"/>
            <a:chOff x="1683158" y="1270905"/>
            <a:chExt cx="8804141" cy="8218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1683158" y="1270905"/>
                  <a:ext cx="8804141" cy="51815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𝐿h</m:t>
                        </m:r>
                        <m:d>
                          <m:d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𝑚𝑎𝑔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𝑘𝑖𝑛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400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𝑡h</m:t>
                                </m:r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400" i="1">
                                    <a:solidFill>
                                      <a:schemeClr val="accent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158" y="1270905"/>
                  <a:ext cx="8804141" cy="51815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TextBox 19"/>
            <p:cNvSpPr txBox="1"/>
            <p:nvPr/>
          </p:nvSpPr>
          <p:spPr>
            <a:xfrm>
              <a:off x="2859285" y="1720525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~50%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64084" y="1723424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~25%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83810" y="1723424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6D03BD"/>
                  </a:solidFill>
                </a:rPr>
                <a:t>~25%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011718" y="1142523"/>
            <a:ext cx="2018956" cy="369332"/>
            <a:chOff x="3758031" y="3098138"/>
            <a:chExt cx="2018956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3758031" y="3098138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4">
                      <a:lumMod val="75000"/>
                    </a:schemeClr>
                  </a:solidFill>
                </a:rPr>
                <a:t>~40%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7757" y="3098138"/>
              <a:ext cx="699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6D03BD"/>
                  </a:solidFill>
                </a:rPr>
                <a:t>~60%</a:t>
              </a:r>
            </a:p>
          </p:txBody>
        </p:sp>
      </p:grpSp>
      <p:cxnSp>
        <p:nvCxnSpPr>
          <p:cNvPr id="26" name="Straight Connector 25"/>
          <p:cNvCxnSpPr>
            <a:cxnSpLocks/>
          </p:cNvCxnSpPr>
          <p:nvPr/>
        </p:nvCxnSpPr>
        <p:spPr>
          <a:xfrm flipH="1">
            <a:off x="4657527" y="2844562"/>
            <a:ext cx="99927" cy="3118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cxnSpLocks/>
          </p:cNvCxnSpPr>
          <p:nvPr/>
        </p:nvCxnSpPr>
        <p:spPr>
          <a:xfrm flipH="1">
            <a:off x="5084297" y="3867797"/>
            <a:ext cx="86004" cy="3323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 flipH="1">
            <a:off x="5325882" y="4643409"/>
            <a:ext cx="83062" cy="300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5788996" y="4643409"/>
            <a:ext cx="7656" cy="300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F6DF04-B2B9-4003-B80E-027DF976A98B}"/>
              </a:ext>
            </a:extLst>
          </p:cNvPr>
          <p:cNvGrpSpPr/>
          <p:nvPr/>
        </p:nvGrpSpPr>
        <p:grpSpPr>
          <a:xfrm>
            <a:off x="8793952" y="2941039"/>
            <a:ext cx="2127569" cy="1697239"/>
            <a:chOff x="6743338" y="3825282"/>
            <a:chExt cx="2127569" cy="16972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B44CA136-E45B-4229-85D2-EBBBDA743470}"/>
                    </a:ext>
                  </a:extLst>
                </p:cNvPr>
                <p:cNvSpPr/>
                <p:nvPr/>
              </p:nvSpPr>
              <p:spPr>
                <a:xfrm>
                  <a:off x="6743338" y="4457336"/>
                  <a:ext cx="212756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𝑣𝑖𝑠𝑐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GB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800 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30" name="Rectangle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43338" y="4457336"/>
                  <a:ext cx="2127569" cy="461665"/>
                </a:xfrm>
                <a:prstGeom prst="rect">
                  <a:avLst/>
                </a:prstGeom>
                <a:blipFill>
                  <a:blip r:embed="rId17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83B2C105-F890-4A35-A24E-7F2F702C72E9}"/>
                    </a:ext>
                  </a:extLst>
                </p:cNvPr>
                <p:cNvSpPr/>
                <p:nvPr/>
              </p:nvSpPr>
              <p:spPr>
                <a:xfrm>
                  <a:off x="6824385" y="5060856"/>
                  <a:ext cx="204652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𝑟𝑒𝑠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GB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350 </m:t>
                        </m:r>
                        <m:r>
                          <m:rPr>
                            <m:sty m:val="p"/>
                          </m:rPr>
                          <a:rPr lang="en-GB" sz="24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24385" y="5060856"/>
                  <a:ext cx="2046522" cy="46166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095AF204-7D69-4FF1-9978-7F8F29335072}"/>
                    </a:ext>
                  </a:extLst>
                </p:cNvPr>
                <p:cNvSpPr/>
                <p:nvPr/>
              </p:nvSpPr>
              <p:spPr>
                <a:xfrm>
                  <a:off x="6774535" y="3825282"/>
                  <a:ext cx="1921231" cy="4901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τ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𝑒𝑥𝑝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≈50 </m:t>
                        </m:r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ns</m:t>
                        </m:r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4535" y="3825282"/>
                  <a:ext cx="1921231" cy="490199"/>
                </a:xfrm>
                <a:prstGeom prst="rect">
                  <a:avLst/>
                </a:prstGeom>
                <a:blipFill>
                  <a:blip r:embed="rId19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49785B5C-789E-4772-9590-D28243022A1B}"/>
              </a:ext>
            </a:extLst>
          </p:cNvPr>
          <p:cNvSpPr txBox="1"/>
          <p:nvPr/>
        </p:nvSpPr>
        <p:spPr>
          <a:xfrm>
            <a:off x="8355618" y="2013565"/>
            <a:ext cx="288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2"/>
                </a:solidFill>
              </a:rPr>
              <a:t>Classical heating is too slow: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876E0B-2E6A-411C-8127-8ADEAB14CD7F}"/>
                  </a:ext>
                </a:extLst>
              </p:cNvPr>
              <p:cNvSpPr/>
              <p:nvPr/>
            </p:nvSpPr>
            <p:spPr>
              <a:xfrm>
                <a:off x="8703576" y="4985577"/>
                <a:ext cx="2404936" cy="490199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none" lIns="72000" rIns="7200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𝑣𝑖𝑠𝑐</m:t>
                        </m:r>
                      </m:sub>
                    </m:sSub>
                  </m:oMath>
                </a14:m>
                <a:r>
                  <a:rPr lang="en-GB" sz="24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τ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𝑟𝑒𝑠</m:t>
                        </m:r>
                      </m:sub>
                    </m:sSub>
                  </m:oMath>
                </a14:m>
                <a:endParaRPr lang="en-GB" sz="24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3876E0B-2E6A-411C-8127-8ADEAB14CD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3576" y="4985577"/>
                <a:ext cx="2404936" cy="490199"/>
              </a:xfrm>
              <a:prstGeom prst="rect">
                <a:avLst/>
              </a:prstGeom>
              <a:blipFill>
                <a:blip r:embed="rId20"/>
                <a:stretch>
                  <a:fillRect t="-4651" b="-18605"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E1EB7C49-CFE9-4108-B778-A4FB1B1649DB}"/>
              </a:ext>
            </a:extLst>
          </p:cNvPr>
          <p:cNvGrpSpPr/>
          <p:nvPr/>
        </p:nvGrpSpPr>
        <p:grpSpPr>
          <a:xfrm>
            <a:off x="618626" y="1421488"/>
            <a:ext cx="2699959" cy="4327051"/>
            <a:chOff x="226243" y="1938690"/>
            <a:chExt cx="2694359" cy="431807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D7E4636-2BD5-4773-9375-9B07140AA4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47" t="2496" r="2449" b="4421"/>
            <a:stretch/>
          </p:blipFill>
          <p:spPr>
            <a:xfrm>
              <a:off x="226243" y="2443077"/>
              <a:ext cx="2286966" cy="3813689"/>
            </a:xfrm>
            <a:prstGeom prst="rect">
              <a:avLst/>
            </a:prstGeom>
            <a:ln>
              <a:noFill/>
            </a:ln>
          </p:spPr>
        </p:pic>
        <p:sp>
          <p:nvSpPr>
            <p:cNvPr id="39" name="Down Arrow 31">
              <a:extLst>
                <a:ext uri="{FF2B5EF4-FFF2-40B4-BE49-F238E27FC236}">
                  <a16:creationId xmlns:a16="http://schemas.microsoft.com/office/drawing/2014/main" id="{A85F92A3-C0AC-4012-B10B-95B2CD1D356E}"/>
                </a:ext>
              </a:extLst>
            </p:cNvPr>
            <p:cNvSpPr/>
            <p:nvPr/>
          </p:nvSpPr>
          <p:spPr>
            <a:xfrm rot="10800000">
              <a:off x="1239521" y="1989301"/>
              <a:ext cx="272716" cy="387447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Down Arrow 32">
              <a:extLst>
                <a:ext uri="{FF2B5EF4-FFF2-40B4-BE49-F238E27FC236}">
                  <a16:creationId xmlns:a16="http://schemas.microsoft.com/office/drawing/2014/main" id="{0BCFFF34-74A4-45B3-926D-D5644BBDD733}"/>
                </a:ext>
              </a:extLst>
            </p:cNvPr>
            <p:cNvSpPr/>
            <p:nvPr/>
          </p:nvSpPr>
          <p:spPr>
            <a:xfrm rot="5400000">
              <a:off x="1685776" y="3977844"/>
              <a:ext cx="248551" cy="425116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B5EA2C2-B573-4FE4-B2EC-810D3868D4A0}"/>
                </a:ext>
              </a:extLst>
            </p:cNvPr>
            <p:cNvSpPr/>
            <p:nvPr/>
          </p:nvSpPr>
          <p:spPr>
            <a:xfrm>
              <a:off x="1246099" y="5530529"/>
              <a:ext cx="711649" cy="6709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i="1" dirty="0">
                  <a:solidFill>
                    <a:schemeClr val="bg1"/>
                  </a:solidFill>
                </a:rPr>
                <a:t>2</a:t>
              </a:r>
              <a:r>
                <a:rPr lang="el-GR" sz="2800" i="1" dirty="0">
                  <a:solidFill>
                    <a:schemeClr val="bg1"/>
                  </a:solidFill>
                </a:rPr>
                <a:t>δ</a:t>
              </a:r>
              <a:endParaRPr lang="en-GB" sz="2800" i="1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7AB9BE7-50CB-4702-A8F0-BD3AB26B49FC}"/>
                </a:ext>
              </a:extLst>
            </p:cNvPr>
            <p:cNvSpPr/>
            <p:nvPr/>
          </p:nvSpPr>
          <p:spPr>
            <a:xfrm>
              <a:off x="523661" y="3916707"/>
              <a:ext cx="664370" cy="6709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800" i="1" dirty="0">
                  <a:solidFill>
                    <a:schemeClr val="bg1"/>
                  </a:solidFill>
                </a:rPr>
                <a:t>2L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2182A1DD-B0D6-4669-9409-C6FE60B57636}"/>
                </a:ext>
              </a:extLst>
            </p:cNvPr>
            <p:cNvCxnSpPr>
              <a:cxnSpLocks/>
            </p:cNvCxnSpPr>
            <p:nvPr/>
          </p:nvCxnSpPr>
          <p:spPr>
            <a:xfrm>
              <a:off x="1190099" y="2489469"/>
              <a:ext cx="0" cy="3710916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77C47D87-F5C9-4F0C-8C97-A55DB045E3A5}"/>
                </a:ext>
              </a:extLst>
            </p:cNvPr>
            <p:cNvCxnSpPr>
              <a:cxnSpLocks/>
            </p:cNvCxnSpPr>
            <p:nvPr/>
          </p:nvCxnSpPr>
          <p:spPr>
            <a:xfrm>
              <a:off x="1190099" y="6197448"/>
              <a:ext cx="42750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B733469-6DFB-46B1-BD59-416477F265C5}"/>
                    </a:ext>
                  </a:extLst>
                </p:cNvPr>
                <p:cNvSpPr txBox="1"/>
                <p:nvPr/>
              </p:nvSpPr>
              <p:spPr>
                <a:xfrm>
                  <a:off x="2529859" y="3953597"/>
                  <a:ext cx="390743" cy="4736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</m:sub>
                        </m:sSub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9DE5C01-8900-45EB-BEFC-3CAF7C0BFB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859" y="3953597"/>
                  <a:ext cx="390743" cy="473610"/>
                </a:xfrm>
                <a:prstGeom prst="rect">
                  <a:avLst/>
                </a:prstGeom>
                <a:blipFill>
                  <a:blip r:embed="rId15"/>
                  <a:stretch>
                    <a:fillRect l="-26563" r="-25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5F384B3D-4817-4D8B-9CF2-57AF2976AAB5}"/>
                    </a:ext>
                  </a:extLst>
                </p:cNvPr>
                <p:cNvSpPr txBox="1"/>
                <p:nvPr/>
              </p:nvSpPr>
              <p:spPr>
                <a:xfrm>
                  <a:off x="1474184" y="1938690"/>
                  <a:ext cx="830541" cy="4736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</m:oMath>
                    </m:oMathPara>
                  </a14:m>
                  <a:endParaRPr lang="en-GB" sz="2400" dirty="0"/>
                </a:p>
              </p:txBody>
            </p:sp>
          </mc:Choice>
          <mc:Fallback xmlns="">
            <p:sp>
              <p:nvSpPr>
                <p:cNvPr id="109" name="TextBox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4184" y="1938690"/>
                  <a:ext cx="830541" cy="473610"/>
                </a:xfrm>
                <a:prstGeom prst="rect">
                  <a:avLst/>
                </a:prstGeom>
                <a:blipFill>
                  <a:blip r:embed="rId16"/>
                  <a:stretch>
                    <a:fillRect l="-9434" r="-1887" b="-1311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227BE0C-9D77-463E-B637-452ACE85E70D}"/>
              </a:ext>
            </a:extLst>
          </p:cNvPr>
          <p:cNvSpPr txBox="1"/>
          <p:nvPr/>
        </p:nvSpPr>
        <p:spPr>
          <a:xfrm>
            <a:off x="9708970" y="641313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Hare, PRL (2017)</a:t>
            </a:r>
          </a:p>
        </p:txBody>
      </p:sp>
    </p:spTree>
    <p:extLst>
      <p:ext uri="{BB962C8B-B14F-4D97-AF65-F5344CB8AC3E}">
        <p14:creationId xmlns:p14="http://schemas.microsoft.com/office/powerpoint/2010/main" val="2284042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3D2A2DB-473D-4813-96FD-5FD98F540C31}"/>
              </a:ext>
            </a:extLst>
          </p:cNvPr>
          <p:cNvGrpSpPr/>
          <p:nvPr/>
        </p:nvGrpSpPr>
        <p:grpSpPr>
          <a:xfrm>
            <a:off x="780132" y="724156"/>
            <a:ext cx="10257262" cy="6133843"/>
            <a:chOff x="1571916" y="1447195"/>
            <a:chExt cx="9048167" cy="54108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D900B7-23DB-4A8C-98C0-C6D8475D4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1916" y="1447195"/>
              <a:ext cx="9048167" cy="541080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456ACBD-080A-4EE7-90B2-A2C7E4286E74}"/>
                </a:ext>
              </a:extLst>
            </p:cNvPr>
            <p:cNvGrpSpPr/>
            <p:nvPr/>
          </p:nvGrpSpPr>
          <p:grpSpPr>
            <a:xfrm>
              <a:off x="5646386" y="4156862"/>
              <a:ext cx="1638205" cy="2013595"/>
              <a:chOff x="4128514" y="3893070"/>
              <a:chExt cx="1427959" cy="17703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EE84B7-0061-4144-8ED7-B68284E4F810}"/>
                  </a:ext>
                </a:extLst>
              </p:cNvPr>
              <p:cNvSpPr/>
              <p:nvPr/>
            </p:nvSpPr>
            <p:spPr>
              <a:xfrm>
                <a:off x="4128514" y="3893070"/>
                <a:ext cx="1426465" cy="176554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C65A5610-026E-4390-B55F-BEEEAE827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0008" y="3897872"/>
                <a:ext cx="1426465" cy="176554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67715EC-9338-4DAE-816B-7A5D7B58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Plasmoids</a:t>
            </a:r>
            <a:r>
              <a:rPr lang="en-GB" dirty="0"/>
              <a:t> observed in emission, density &amp; B-field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B0E927-12F9-49AF-AC7F-34ACC19E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37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AF746F-8394-4600-B111-4BBEA686E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8B4431-9BA4-431F-BD48-05A13214ED8E}"/>
              </a:ext>
            </a:extLst>
          </p:cNvPr>
          <p:cNvSpPr txBox="1"/>
          <p:nvPr/>
        </p:nvSpPr>
        <p:spPr>
          <a:xfrm>
            <a:off x="9708970" y="641313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Hare, PRL (2017)</a:t>
            </a:r>
          </a:p>
        </p:txBody>
      </p:sp>
    </p:spTree>
    <p:extLst>
      <p:ext uri="{BB962C8B-B14F-4D97-AF65-F5344CB8AC3E}">
        <p14:creationId xmlns:p14="http://schemas.microsoft.com/office/powerpoint/2010/main" val="15860784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4A00-9F9D-4F32-82EF-F18C645C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8676"/>
          </a:xfrm>
        </p:spPr>
        <p:txBody>
          <a:bodyPr/>
          <a:lstStyle/>
          <a:p>
            <a:r>
              <a:rPr lang="en-US" dirty="0"/>
              <a:t>Three laboratory astrophysics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E129C-CB5B-4BA6-923E-7D8116E3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38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C49FF-DE34-4970-A7AF-5C30714F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740E9-C032-4DFD-BDA6-E81924706F35}"/>
              </a:ext>
            </a:extLst>
          </p:cNvPr>
          <p:cNvSpPr txBox="1"/>
          <p:nvPr/>
        </p:nvSpPr>
        <p:spPr>
          <a:xfrm>
            <a:off x="4610615" y="656746"/>
            <a:ext cx="297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venir Next LT Pro" panose="020B0504020202020204" pitchFamily="34" charset="0"/>
              </a:rPr>
              <a:t>Collisionless</a:t>
            </a:r>
            <a:r>
              <a:rPr lang="en-US" sz="2400" dirty="0">
                <a:latin typeface="Avenir Next LT Pro" panose="020B0504020202020204" pitchFamily="34" charset="0"/>
              </a:rPr>
              <a:t> Shocks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E5C48-F21A-45D0-9880-B11CC0DFD3A6}"/>
              </a:ext>
            </a:extLst>
          </p:cNvPr>
          <p:cNvSpPr txBox="1"/>
          <p:nvPr/>
        </p:nvSpPr>
        <p:spPr>
          <a:xfrm>
            <a:off x="8610985" y="656746"/>
            <a:ext cx="351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Magnetic Reconnection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71728-0776-455C-B3B3-384898DA6285}"/>
              </a:ext>
            </a:extLst>
          </p:cNvPr>
          <p:cNvSpPr txBox="1"/>
          <p:nvPr/>
        </p:nvSpPr>
        <p:spPr>
          <a:xfrm>
            <a:off x="566870" y="657623"/>
            <a:ext cx="308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Flux Rope Eruptions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3C1470-984E-4685-AF27-A579279370D9}"/>
              </a:ext>
            </a:extLst>
          </p:cNvPr>
          <p:cNvCxnSpPr>
            <a:cxnSpLocks/>
          </p:cNvCxnSpPr>
          <p:nvPr/>
        </p:nvCxnSpPr>
        <p:spPr>
          <a:xfrm>
            <a:off x="3966521" y="852616"/>
            <a:ext cx="0" cy="5350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AC6F57-589B-4DCA-8C97-E18BC21AC2BA}"/>
              </a:ext>
            </a:extLst>
          </p:cNvPr>
          <p:cNvCxnSpPr>
            <a:cxnSpLocks/>
          </p:cNvCxnSpPr>
          <p:nvPr/>
        </p:nvCxnSpPr>
        <p:spPr>
          <a:xfrm>
            <a:off x="8110150" y="852616"/>
            <a:ext cx="0" cy="53007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0D671FF-D9CD-43C6-B03B-3124CC28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6" y="3846384"/>
            <a:ext cx="3403587" cy="2425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6E00E5-EDE8-4B22-B5E1-46042D24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5" y="1415424"/>
            <a:ext cx="3719151" cy="2130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0DB140-0C82-4DF8-AFEE-2070DC42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038" y="3558337"/>
            <a:ext cx="3659658" cy="2914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FA75F-BA66-493F-AAE1-1AC8600AED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7077"/>
          <a:stretch/>
        </p:blipFill>
        <p:spPr>
          <a:xfrm>
            <a:off x="4717311" y="1451213"/>
            <a:ext cx="2463112" cy="2025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54F1DC-8877-4E7A-A908-58C90C70A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36" y="3729262"/>
            <a:ext cx="3881807" cy="2744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5D7B3-4EFE-483A-876D-E4F7E1C32D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r="7890"/>
          <a:stretch/>
        </p:blipFill>
        <p:spPr>
          <a:xfrm>
            <a:off x="8657966" y="1451213"/>
            <a:ext cx="3043883" cy="2025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07D740-06BD-4A83-8D0F-6D5FFFE325DD}"/>
              </a:ext>
            </a:extLst>
          </p:cNvPr>
          <p:cNvSpPr txBox="1"/>
          <p:nvPr/>
        </p:nvSpPr>
        <p:spPr>
          <a:xfrm>
            <a:off x="835400" y="1046092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885D4C-0085-4B41-B33E-30D3B6AE6972}"/>
              </a:ext>
            </a:extLst>
          </p:cNvPr>
          <p:cNvSpPr txBox="1"/>
          <p:nvPr/>
        </p:nvSpPr>
        <p:spPr>
          <a:xfrm>
            <a:off x="4815501" y="1041030"/>
            <a:ext cx="244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Schaeffer, PRL (2016)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12CB2-5E98-41D8-8245-2EF87CA06872}"/>
              </a:ext>
            </a:extLst>
          </p:cNvPr>
          <p:cNvSpPr txBox="1"/>
          <p:nvPr/>
        </p:nvSpPr>
        <p:spPr>
          <a:xfrm>
            <a:off x="9330901" y="104103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Hare, PRL (2017)</a:t>
            </a:r>
          </a:p>
        </p:txBody>
      </p:sp>
    </p:spTree>
    <p:extLst>
      <p:ext uri="{BB962C8B-B14F-4D97-AF65-F5344CB8AC3E}">
        <p14:creationId xmlns:p14="http://schemas.microsoft.com/office/powerpoint/2010/main" val="39673575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2340B8-50B0-45FA-8CEC-A521BD36D66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3200" dirty="0"/>
                  <a:t>PUFFIN will drive around 1 MA with a 1.5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smtClean="0">
                        <a:latin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GB" sz="3200" dirty="0"/>
                  <a:t>s rise time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22340B8-50B0-45FA-8CEC-A521BD36D6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250" t="-9434" b="-23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AD6D5B-DD76-492D-9D4B-AD7D8478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39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B9D41B-1D21-456C-9D37-894C5752F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93A2AE-DE8E-4030-93D4-445AEB6CCBD0}"/>
              </a:ext>
            </a:extLst>
          </p:cNvPr>
          <p:cNvSpPr txBox="1"/>
          <p:nvPr/>
        </p:nvSpPr>
        <p:spPr>
          <a:xfrm>
            <a:off x="7642359" y="5402640"/>
            <a:ext cx="352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venir Next LT Pro" panose="020B0504020202020204" pitchFamily="34" charset="0"/>
              </a:rPr>
              <a:t>40 kJ energy to load</a:t>
            </a:r>
            <a:endParaRPr lang="en-GB" sz="2800" dirty="0">
              <a:latin typeface="Avenir Next LT Pro" panose="020B05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DB9B01-19FB-48C6-9FF0-E4E0BB44AC54}"/>
              </a:ext>
            </a:extLst>
          </p:cNvPr>
          <p:cNvSpPr txBox="1"/>
          <p:nvPr/>
        </p:nvSpPr>
        <p:spPr>
          <a:xfrm>
            <a:off x="8153400" y="5999539"/>
            <a:ext cx="2473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venir Next LT Pro" panose="020B0504020202020204" pitchFamily="34" charset="0"/>
              </a:rPr>
              <a:t>puffin.mit.edu</a:t>
            </a:r>
            <a:endParaRPr lang="en-GB" sz="2800" i="1" dirty="0">
              <a:latin typeface="Avenir Next LT Pro" panose="020B05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C232E6-DA62-457F-B0EA-64DDE77B9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677"/>
            <a:ext cx="6956655" cy="5874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228F6-3FC3-4510-95CD-832AA5731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950" y="732028"/>
            <a:ext cx="4410755" cy="4587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4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C7B1-0571-43A7-9EC8-D7A5D2A13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8676"/>
          </a:xfrm>
        </p:spPr>
        <p:txBody>
          <a:bodyPr/>
          <a:lstStyle/>
          <a:p>
            <a:r>
              <a:rPr lang="en-US" dirty="0"/>
              <a:t>Why Laboratory Astrophysics?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7F1C7-924F-42EE-8E1B-6B938D06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67" y="921180"/>
            <a:ext cx="5475202" cy="415846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Space is very (very) far away, hard to observe</a:t>
            </a:r>
          </a:p>
          <a:p>
            <a:endParaRPr lang="en-US" sz="2400" dirty="0"/>
          </a:p>
          <a:p>
            <a:r>
              <a:rPr lang="en-US" sz="2400" dirty="0"/>
              <a:t>Astrophysical theories poorly constrained by observation</a:t>
            </a:r>
          </a:p>
          <a:p>
            <a:endParaRPr lang="en-US" sz="2400" dirty="0"/>
          </a:p>
          <a:p>
            <a:r>
              <a:rPr lang="en-US" sz="2400" dirty="0"/>
              <a:t>Simulations only have the physics you put in – unknown unknowns</a:t>
            </a:r>
          </a:p>
          <a:p>
            <a:endParaRPr lang="en-US" sz="2400" dirty="0"/>
          </a:p>
          <a:p>
            <a:r>
              <a:rPr lang="en-US" sz="2400" dirty="0"/>
              <a:t>Laboratory experiments are “easy” to diagnose, but less extreme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01B24C-D3CF-4A77-A765-237981C92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4FD3B7-1E4F-4DD1-B8A1-B936D2E4F121}"/>
              </a:ext>
            </a:extLst>
          </p:cNvPr>
          <p:cNvSpPr/>
          <p:nvPr/>
        </p:nvSpPr>
        <p:spPr>
          <a:xfrm>
            <a:off x="715106" y="5928078"/>
            <a:ext cx="107617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latin typeface="Avenir Next LT Pro" panose="020B0504020202020204" pitchFamily="34" charset="0"/>
              </a:rPr>
              <a:t>Combine theory, observations, experiments and simulations!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B5FDA9-E184-47FD-BE30-A31403A70FCF}"/>
              </a:ext>
            </a:extLst>
          </p:cNvPr>
          <p:cNvGrpSpPr/>
          <p:nvPr/>
        </p:nvGrpSpPr>
        <p:grpSpPr>
          <a:xfrm>
            <a:off x="6353995" y="3569810"/>
            <a:ext cx="2999579" cy="2074631"/>
            <a:chOff x="4405819" y="2281237"/>
            <a:chExt cx="3318956" cy="229552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05F25C-A1E4-447D-B4B4-9620BDAA0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225" y="2281237"/>
              <a:ext cx="3257550" cy="22955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40817F-6B13-4D9B-85ED-59B215A04BBE}"/>
                </a:ext>
              </a:extLst>
            </p:cNvPr>
            <p:cNvSpPr txBox="1"/>
            <p:nvPr/>
          </p:nvSpPr>
          <p:spPr>
            <a:xfrm>
              <a:off x="4405819" y="4287380"/>
              <a:ext cx="245143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P.M. </a:t>
              </a:r>
              <a:r>
                <a:rPr lang="en-US" sz="1200" dirty="0" err="1">
                  <a:solidFill>
                    <a:schemeClr val="bg1"/>
                  </a:solidFill>
                </a:rPr>
                <a:t>Bellan</a:t>
              </a:r>
              <a:r>
                <a:rPr lang="en-US" sz="1200" dirty="0">
                  <a:solidFill>
                    <a:schemeClr val="bg1"/>
                  </a:solidFill>
                </a:rPr>
                <a:t>, Physics of Plasmas 2009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F18DB0-9028-42B4-9BC8-3EC346FBF708}"/>
              </a:ext>
            </a:extLst>
          </p:cNvPr>
          <p:cNvGrpSpPr/>
          <p:nvPr/>
        </p:nvGrpSpPr>
        <p:grpSpPr>
          <a:xfrm>
            <a:off x="9293692" y="737639"/>
            <a:ext cx="2647877" cy="2650099"/>
            <a:chOff x="9513303" y="661347"/>
            <a:chExt cx="2647877" cy="26500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41C361F-1E78-4829-8467-A79C88D8C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5656" y="661347"/>
              <a:ext cx="2515524" cy="26500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C830FC3-D457-4BDB-838F-59292E467B88}"/>
                </a:ext>
              </a:extLst>
            </p:cNvPr>
            <p:cNvSpPr txBox="1"/>
            <p:nvPr/>
          </p:nvSpPr>
          <p:spPr>
            <a:xfrm>
              <a:off x="9640444" y="3010207"/>
              <a:ext cx="138025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 </a:t>
              </a:r>
              <a:r>
                <a:rPr lang="en-US" sz="1200" dirty="0" err="1"/>
                <a:t>Maruta</a:t>
              </a:r>
              <a:r>
                <a:rPr lang="en-US" sz="1200" dirty="0"/>
                <a:t> </a:t>
              </a:r>
              <a:r>
                <a:rPr lang="en-US" sz="1200" dirty="0" err="1"/>
                <a:t>ApJ</a:t>
              </a:r>
              <a:r>
                <a:rPr lang="en-US" sz="1200" dirty="0"/>
                <a:t> 2001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EA86579-E2C5-4DF7-A9E4-28A74E080A6E}"/>
                </a:ext>
              </a:extLst>
            </p:cNvPr>
            <p:cNvSpPr txBox="1"/>
            <p:nvPr/>
          </p:nvSpPr>
          <p:spPr>
            <a:xfrm>
              <a:off x="9513303" y="695211"/>
              <a:ext cx="8414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Theory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F700D3B2-8628-440C-A194-7E2BE35E378A}"/>
              </a:ext>
            </a:extLst>
          </p:cNvPr>
          <p:cNvSpPr txBox="1"/>
          <p:nvPr/>
        </p:nvSpPr>
        <p:spPr>
          <a:xfrm>
            <a:off x="6409492" y="3547120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Simulation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773BC-79A7-4077-B3C8-5CDE038F309C}"/>
              </a:ext>
            </a:extLst>
          </p:cNvPr>
          <p:cNvGrpSpPr/>
          <p:nvPr/>
        </p:nvGrpSpPr>
        <p:grpSpPr>
          <a:xfrm>
            <a:off x="9420833" y="3466244"/>
            <a:ext cx="2717025" cy="2202615"/>
            <a:chOff x="9420833" y="3466244"/>
            <a:chExt cx="2717025" cy="22026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21A7F5-7AC5-4420-B342-20C7ACB846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4360"/>
            <a:stretch/>
          </p:blipFill>
          <p:spPr>
            <a:xfrm>
              <a:off x="9485127" y="3561298"/>
              <a:ext cx="2652731" cy="210756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F0B901-7247-4016-97D6-EF6D60E9B749}"/>
                </a:ext>
              </a:extLst>
            </p:cNvPr>
            <p:cNvSpPr txBox="1"/>
            <p:nvPr/>
          </p:nvSpPr>
          <p:spPr>
            <a:xfrm>
              <a:off x="9853963" y="5356251"/>
              <a:ext cx="2283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A. Ciardi, Physics of Plasmas 2007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FB0C34B-5CC6-4FC0-8505-038FE34E7D61}"/>
                </a:ext>
              </a:extLst>
            </p:cNvPr>
            <p:cNvSpPr txBox="1"/>
            <p:nvPr/>
          </p:nvSpPr>
          <p:spPr>
            <a:xfrm>
              <a:off x="9420833" y="3466244"/>
              <a:ext cx="12629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Experiment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440EC42-C1D9-41CF-8287-0347EC244DDE}"/>
              </a:ext>
            </a:extLst>
          </p:cNvPr>
          <p:cNvGrpSpPr/>
          <p:nvPr/>
        </p:nvGrpSpPr>
        <p:grpSpPr>
          <a:xfrm>
            <a:off x="6409492" y="845967"/>
            <a:ext cx="2566254" cy="2308335"/>
            <a:chOff x="6646077" y="703948"/>
            <a:chExt cx="2566254" cy="230833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E43B01B-BB63-46C6-95D9-BEB009898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077" y="728031"/>
              <a:ext cx="2566254" cy="227865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9BD3D6C-22B9-4DC9-BD70-8C3336885F16}"/>
                </a:ext>
              </a:extLst>
            </p:cNvPr>
            <p:cNvSpPr txBox="1"/>
            <p:nvPr/>
          </p:nvSpPr>
          <p:spPr>
            <a:xfrm>
              <a:off x="6646077" y="703948"/>
              <a:ext cx="13278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Observation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A3C3B8E-B913-448A-9874-0C524C506309}"/>
                </a:ext>
              </a:extLst>
            </p:cNvPr>
            <p:cNvSpPr txBox="1"/>
            <p:nvPr/>
          </p:nvSpPr>
          <p:spPr>
            <a:xfrm>
              <a:off x="6646077" y="2704506"/>
              <a:ext cx="2231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Hubble/NASA</a:t>
              </a:r>
            </a:p>
          </p:txBody>
        </p:sp>
      </p:grp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489A486-33CD-4570-8417-FA41F9FD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450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A912-F1E3-407F-863D-91C35F947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Construction underway, aiming for first plasma in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697D6-E8C7-40F0-B276-1F2C6F66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40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9904-8880-4680-8D09-F352CC0BF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B0C17-0C45-49A8-A9E3-4EC6ED4C51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6" y="1280330"/>
            <a:ext cx="3138353" cy="3954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AD4DE-C56D-4901-A83D-71BA840ED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" t="6410" r="10956" b="3974"/>
          <a:stretch/>
        </p:blipFill>
        <p:spPr>
          <a:xfrm>
            <a:off x="3498343" y="1280330"/>
            <a:ext cx="4939276" cy="3954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24502B-901F-47D5-BD8C-6493ECADDE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5" r="20605"/>
          <a:stretch/>
        </p:blipFill>
        <p:spPr>
          <a:xfrm>
            <a:off x="8614246" y="1280330"/>
            <a:ext cx="3250382" cy="39800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A1CFA53-25F9-47C9-8211-C97C8F89EDF9}"/>
              </a:ext>
            </a:extLst>
          </p:cNvPr>
          <p:cNvSpPr txBox="1"/>
          <p:nvPr/>
        </p:nvSpPr>
        <p:spPr>
          <a:xfrm>
            <a:off x="81232" y="5304178"/>
            <a:ext cx="3247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LTD5 modules arrived May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C04201-3D5B-4672-9A87-5485E3C1FB74}"/>
              </a:ext>
            </a:extLst>
          </p:cNvPr>
          <p:cNvSpPr txBox="1"/>
          <p:nvPr/>
        </p:nvSpPr>
        <p:spPr>
          <a:xfrm>
            <a:off x="3612360" y="5304178"/>
            <a:ext cx="4686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Mezzanine construction finished September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2322E7-021B-4C11-A97F-4354793CD668}"/>
              </a:ext>
            </a:extLst>
          </p:cNvPr>
          <p:cNvSpPr txBox="1"/>
          <p:nvPr/>
        </p:nvSpPr>
        <p:spPr>
          <a:xfrm>
            <a:off x="8709377" y="5304178"/>
            <a:ext cx="32191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Laser barrier finished </a:t>
            </a:r>
          </a:p>
          <a:p>
            <a:pPr algn="ctr"/>
            <a:r>
              <a:rPr lang="en-US" sz="2400" dirty="0"/>
              <a:t>March 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24AF6B-50E2-4058-A135-80985E264F37}"/>
              </a:ext>
            </a:extLst>
          </p:cNvPr>
          <p:cNvSpPr txBox="1"/>
          <p:nvPr/>
        </p:nvSpPr>
        <p:spPr>
          <a:xfrm>
            <a:off x="522906" y="6231264"/>
            <a:ext cx="2473691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venir Next LT Pro" panose="020B0504020202020204" pitchFamily="34" charset="0"/>
              </a:rPr>
              <a:t>puffin.mit.edu</a:t>
            </a:r>
            <a:endParaRPr lang="en-GB" sz="2800" i="1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381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7074CFF0-F462-46ED-9355-AA6C44F27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9577" y="6492874"/>
            <a:ext cx="4114800" cy="365125"/>
          </a:xfrm>
        </p:spPr>
        <p:txBody>
          <a:bodyPr/>
          <a:lstStyle/>
          <a:p>
            <a:r>
              <a:rPr lang="fi-FI"/>
              <a:t>jdhare@mit.edu SULI 2023</a:t>
            </a:r>
            <a:endParaRPr lang="en-GB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CD1C11C-11FA-46C2-AA41-BE045D31F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548" y="755385"/>
            <a:ext cx="3190452" cy="22553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D2CF15-F0DA-4987-BFD2-302FE2819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41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4E4116-D8FE-437A-A77A-9E0F9A63D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1068" y="777323"/>
            <a:ext cx="2996571" cy="2135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959B0E-45D6-47F4-A411-2FC461351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419" y="689642"/>
            <a:ext cx="2996571" cy="238680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EE9AE2A-4DB7-470A-903E-288C29E7A677}"/>
              </a:ext>
            </a:extLst>
          </p:cNvPr>
          <p:cNvGrpSpPr/>
          <p:nvPr/>
        </p:nvGrpSpPr>
        <p:grpSpPr>
          <a:xfrm>
            <a:off x="196630" y="777323"/>
            <a:ext cx="2355658" cy="2096798"/>
            <a:chOff x="6646077" y="728031"/>
            <a:chExt cx="2566254" cy="22842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BED0F3-66D1-4575-A4DB-521ADBFE8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077" y="728031"/>
              <a:ext cx="2566254" cy="227865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7411B8-73BD-429B-A6B0-34E0E9EF930C}"/>
                </a:ext>
              </a:extLst>
            </p:cNvPr>
            <p:cNvSpPr txBox="1"/>
            <p:nvPr/>
          </p:nvSpPr>
          <p:spPr>
            <a:xfrm>
              <a:off x="6646077" y="2704506"/>
              <a:ext cx="22312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Hubble/NASA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DC4AC4B-088F-40AF-A36C-8409580C5E6D}"/>
              </a:ext>
            </a:extLst>
          </p:cNvPr>
          <p:cNvSpPr txBox="1"/>
          <p:nvPr/>
        </p:nvSpPr>
        <p:spPr>
          <a:xfrm>
            <a:off x="159275" y="3628404"/>
            <a:ext cx="118734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Laboratory experiments can give insight into astrophysical plasma processes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Failed flux rope eruptions in gas discharge plasmas: a new regime!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err="1"/>
              <a:t>Collisionless</a:t>
            </a:r>
            <a:r>
              <a:rPr lang="en-US" sz="2400" dirty="0"/>
              <a:t> magnetized shocks driven by lasers: first laboratory evidence!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Magnetic reconnection driven by pulsed-power: fast heating and </a:t>
            </a:r>
            <a:r>
              <a:rPr lang="en-US" sz="2400" dirty="0" err="1"/>
              <a:t>plasmoids</a:t>
            </a:r>
            <a:r>
              <a:rPr lang="en-US" sz="2400" dirty="0"/>
              <a:t>!</a:t>
            </a:r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6535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2BC5-BC89-4755-99DD-618A0671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Dimensionless scaling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747E40-65C4-4A4F-BBC1-D4C585B2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FC057-C633-405A-A875-B81DCD2E3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9DC1B2-CFFE-4E9E-B7B5-671AC8CAD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64" y="945186"/>
            <a:ext cx="3300670" cy="414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2FC6D8-A963-4CD6-ADA9-5524DAB6BE1E}"/>
                  </a:ext>
                </a:extLst>
              </p:cNvPr>
              <p:cNvSpPr txBox="1"/>
              <p:nvPr/>
            </p:nvSpPr>
            <p:spPr>
              <a:xfrm>
                <a:off x="4051691" y="819604"/>
                <a:ext cx="7673546" cy="5355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venir Next LT Pro" panose="020B0504020202020204" pitchFamily="34" charset="0"/>
                  </a:rPr>
                  <a:t>Rewrite governing equations in dimensionless form</a:t>
                </a:r>
                <a:br>
                  <a:rPr lang="en-US" sz="2400" dirty="0">
                    <a:latin typeface="Avenir Next LT Pro" panose="020B0504020202020204" pitchFamily="34" charset="0"/>
                  </a:rPr>
                </a:br>
                <a:br>
                  <a:rPr lang="en-US" sz="2400" dirty="0">
                    <a:latin typeface="Avenir Next LT Pro" panose="020B0504020202020204" pitchFamily="34" charset="0"/>
                  </a:rPr>
                </a:br>
                <a:br>
                  <a:rPr lang="en-US" sz="2400" dirty="0">
                    <a:latin typeface="Avenir Next LT Pro" panose="020B0504020202020204" pitchFamily="34" charset="0"/>
                  </a:rPr>
                </a:br>
                <a:br>
                  <a:rPr lang="en-US" sz="2400" dirty="0">
                    <a:latin typeface="Avenir Next LT Pro" panose="020B0504020202020204" pitchFamily="34" charset="0"/>
                  </a:rPr>
                </a:br>
                <a:br>
                  <a:rPr lang="en-US" sz="2400" dirty="0">
                    <a:latin typeface="Avenir Next LT Pro" panose="020B0504020202020204" pitchFamily="34" charset="0"/>
                  </a:rPr>
                </a:br>
                <a:br>
                  <a:rPr lang="en-US" sz="2400" dirty="0">
                    <a:latin typeface="Avenir Next LT Pro" panose="020B0504020202020204" pitchFamily="34" charset="0"/>
                  </a:rPr>
                </a:br>
                <a:endParaRPr lang="en-US" sz="2400" dirty="0">
                  <a:latin typeface="Avenir Next LT Pro" panose="020B0504020202020204" pitchFamily="34" charset="0"/>
                </a:endParaRP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venir Next LT Pro" panose="020B0504020202020204" pitchFamily="34" charset="0"/>
                  </a:rPr>
                  <a:t>Neglect viscosity,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𝐿𝑉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≫1</m:t>
                    </m:r>
                  </m:oMath>
                </a14:m>
                <a:r>
                  <a:rPr lang="en-US" sz="2400" dirty="0">
                    <a:latin typeface="Avenir Next LT Pro" panose="020B0504020202020204" pitchFamily="34" charset="0"/>
                  </a:rPr>
                  <a:t> 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venir Next LT Pro" panose="020B0504020202020204" pitchFamily="34" charset="0"/>
                  </a:rPr>
                  <a:t>Two systems with matching dimensionless numbers and boundary conditions evolve similarly</a:t>
                </a:r>
              </a:p>
              <a:p>
                <a:pPr marL="285750" indent="-285750">
                  <a:spcBef>
                    <a:spcPts val="1200"/>
                  </a:spcBef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Avenir Next LT Pro" panose="020B0504020202020204" pitchFamily="34" charset="0"/>
                  </a:rPr>
                  <a:t>In practice, this is very, very hard:</a:t>
                </a:r>
                <a:br>
                  <a:rPr lang="en-US" sz="2400" dirty="0">
                    <a:latin typeface="Avenir Next LT Pro" panose="020B0504020202020204" pitchFamily="34" charset="0"/>
                  </a:rPr>
                </a:br>
                <a:r>
                  <a:rPr lang="en-US" sz="2400" dirty="0">
                    <a:latin typeface="Avenir Next LT Pro" panose="020B0504020202020204" pitchFamily="34" charset="0"/>
                  </a:rPr>
                  <a:t>Resort to “weak” scaling where dimensionless parameters are either &gt;&gt;1 or &lt;&lt;1 in both systems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52FC6D8-A963-4CD6-ADA9-5524DAB6B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691" y="819604"/>
                <a:ext cx="7673546" cy="5355312"/>
              </a:xfrm>
              <a:prstGeom prst="rect">
                <a:avLst/>
              </a:prstGeom>
              <a:blipFill>
                <a:blip r:embed="rId3"/>
                <a:stretch>
                  <a:fillRect l="-1113" t="-796" r="-1431" b="-1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0AFC7C5-CF0D-41E2-9F11-0F30A0127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804" y="1353009"/>
            <a:ext cx="3761586" cy="2075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977DD1-1D95-4033-9B05-06772DFEFB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8889" y="1504663"/>
            <a:ext cx="3558848" cy="129551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1F8FED-307C-4EAE-AB12-FCD82F8F7AD3}"/>
              </a:ext>
            </a:extLst>
          </p:cNvPr>
          <p:cNvSpPr txBox="1"/>
          <p:nvPr/>
        </p:nvSpPr>
        <p:spPr>
          <a:xfrm>
            <a:off x="8175547" y="2816681"/>
            <a:ext cx="323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Avenir Next LT Pro" panose="020B0504020202020204" pitchFamily="34" charset="0"/>
              </a:rPr>
              <a:t>3 </a:t>
            </a:r>
            <a:r>
              <a:rPr lang="en-US" sz="2000" i="1" dirty="0" err="1">
                <a:latin typeface="Avenir Next LT Pro" panose="020B0504020202020204" pitchFamily="34" charset="0"/>
              </a:rPr>
              <a:t>eqns</a:t>
            </a:r>
            <a:r>
              <a:rPr lang="en-US" sz="2000" i="1" dirty="0">
                <a:latin typeface="Avenir Next LT Pro" panose="020B0504020202020204" pitchFamily="34" charset="0"/>
              </a:rPr>
              <a:t>, 3 scaling variables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1B5777-027F-4154-8B57-B844BBFE08D5}"/>
              </a:ext>
            </a:extLst>
          </p:cNvPr>
          <p:cNvSpPr txBox="1"/>
          <p:nvPr/>
        </p:nvSpPr>
        <p:spPr>
          <a:xfrm>
            <a:off x="406864" y="5088286"/>
            <a:ext cx="3300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Avenir Next LT Pro" panose="020B0504020202020204" pitchFamily="34" charset="0"/>
              </a:rPr>
              <a:t>Wind tunnel experiments use dimensionless scaling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FB6A52-524A-4863-8596-A3F8EBFBF88F}"/>
              </a:ext>
            </a:extLst>
          </p:cNvPr>
          <p:cNvSpPr txBox="1"/>
          <p:nvPr/>
        </p:nvSpPr>
        <p:spPr>
          <a:xfrm>
            <a:off x="8499674" y="3191104"/>
            <a:ext cx="2582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Ryutov</a:t>
            </a:r>
            <a:r>
              <a:rPr lang="en-US" dirty="0"/>
              <a:t> et al (</a:t>
            </a:r>
            <a:r>
              <a:rPr lang="en-US" dirty="0" err="1"/>
              <a:t>PoP</a:t>
            </a:r>
            <a:r>
              <a:rPr lang="en-US" dirty="0"/>
              <a:t> 2001)</a:t>
            </a:r>
          </a:p>
        </p:txBody>
      </p:sp>
    </p:spTree>
    <p:extLst>
      <p:ext uri="{BB962C8B-B14F-4D97-AF65-F5344CB8AC3E}">
        <p14:creationId xmlns:p14="http://schemas.microsoft.com/office/powerpoint/2010/main" val="25190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4A00-9F9D-4F32-82EF-F18C645C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8676"/>
          </a:xfrm>
        </p:spPr>
        <p:txBody>
          <a:bodyPr/>
          <a:lstStyle/>
          <a:p>
            <a:r>
              <a:rPr lang="en-US" dirty="0"/>
              <a:t>Three laboratory astrophysics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E129C-CB5B-4BA6-923E-7D8116E30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C49FF-DE34-4970-A7AF-5C30714F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740E9-C032-4DFD-BDA6-E81924706F35}"/>
              </a:ext>
            </a:extLst>
          </p:cNvPr>
          <p:cNvSpPr txBox="1"/>
          <p:nvPr/>
        </p:nvSpPr>
        <p:spPr>
          <a:xfrm>
            <a:off x="4610615" y="656746"/>
            <a:ext cx="2970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venir Next LT Pro" panose="020B0504020202020204" pitchFamily="34" charset="0"/>
              </a:rPr>
              <a:t>Collisionless</a:t>
            </a:r>
            <a:r>
              <a:rPr lang="en-US" sz="2400" dirty="0">
                <a:latin typeface="Avenir Next LT Pro" panose="020B0504020202020204" pitchFamily="34" charset="0"/>
              </a:rPr>
              <a:t> Shocks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BE5C48-F21A-45D0-9880-B11CC0DFD3A6}"/>
              </a:ext>
            </a:extLst>
          </p:cNvPr>
          <p:cNvSpPr txBox="1"/>
          <p:nvPr/>
        </p:nvSpPr>
        <p:spPr>
          <a:xfrm>
            <a:off x="8610985" y="656746"/>
            <a:ext cx="3517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Magnetic Reconnection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D71728-0776-455C-B3B3-384898DA6285}"/>
              </a:ext>
            </a:extLst>
          </p:cNvPr>
          <p:cNvSpPr txBox="1"/>
          <p:nvPr/>
        </p:nvSpPr>
        <p:spPr>
          <a:xfrm>
            <a:off x="566870" y="657623"/>
            <a:ext cx="3087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LT Pro" panose="020B0504020202020204" pitchFamily="34" charset="0"/>
              </a:rPr>
              <a:t>Flux Rope Eruptions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03C1470-984E-4685-AF27-A579279370D9}"/>
              </a:ext>
            </a:extLst>
          </p:cNvPr>
          <p:cNvCxnSpPr>
            <a:cxnSpLocks/>
          </p:cNvCxnSpPr>
          <p:nvPr/>
        </p:nvCxnSpPr>
        <p:spPr>
          <a:xfrm>
            <a:off x="3966521" y="852616"/>
            <a:ext cx="0" cy="535047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AC6F57-589B-4DCA-8C97-E18BC21AC2BA}"/>
              </a:ext>
            </a:extLst>
          </p:cNvPr>
          <p:cNvCxnSpPr>
            <a:cxnSpLocks/>
          </p:cNvCxnSpPr>
          <p:nvPr/>
        </p:nvCxnSpPr>
        <p:spPr>
          <a:xfrm>
            <a:off x="8110150" y="852616"/>
            <a:ext cx="0" cy="53007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0D671FF-D9CD-43C6-B03B-3124CC284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26" y="3846384"/>
            <a:ext cx="3403587" cy="24256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46E00E5-EDE8-4B22-B5E1-46042D243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5" y="1415424"/>
            <a:ext cx="3719151" cy="21301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0DB140-0C82-4DF8-AFEE-2070DC42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038" y="3558337"/>
            <a:ext cx="3659658" cy="2914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FA75F-BA66-493F-AAE1-1AC8600AED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3" b="7077"/>
          <a:stretch/>
        </p:blipFill>
        <p:spPr>
          <a:xfrm>
            <a:off x="4717311" y="1451213"/>
            <a:ext cx="2463112" cy="20254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C54F1DC-8877-4E7A-A908-58C90C70AB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36" y="3729262"/>
            <a:ext cx="3881807" cy="27440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A5D7B3-4EFE-483A-876D-E4F7E1C32D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r="7890"/>
          <a:stretch/>
        </p:blipFill>
        <p:spPr>
          <a:xfrm>
            <a:off x="8657966" y="1451213"/>
            <a:ext cx="3043883" cy="20254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07D740-06BD-4A83-8D0F-6D5FFFE325DD}"/>
              </a:ext>
            </a:extLst>
          </p:cNvPr>
          <p:cNvSpPr txBox="1"/>
          <p:nvPr/>
        </p:nvSpPr>
        <p:spPr>
          <a:xfrm>
            <a:off x="835400" y="1046092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885D4C-0085-4B41-B33E-30D3B6AE6972}"/>
              </a:ext>
            </a:extLst>
          </p:cNvPr>
          <p:cNvSpPr txBox="1"/>
          <p:nvPr/>
        </p:nvSpPr>
        <p:spPr>
          <a:xfrm>
            <a:off x="4815501" y="1041030"/>
            <a:ext cx="2445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Schaeffer, PRL (2016)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12CB2-5E98-41D8-8245-2EF87CA06872}"/>
              </a:ext>
            </a:extLst>
          </p:cNvPr>
          <p:cNvSpPr txBox="1"/>
          <p:nvPr/>
        </p:nvSpPr>
        <p:spPr>
          <a:xfrm>
            <a:off x="9330901" y="1041030"/>
            <a:ext cx="1907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Hare, PRL (2017)</a:t>
            </a:r>
          </a:p>
        </p:txBody>
      </p:sp>
    </p:spTree>
    <p:extLst>
      <p:ext uri="{BB962C8B-B14F-4D97-AF65-F5344CB8AC3E}">
        <p14:creationId xmlns:p14="http://schemas.microsoft.com/office/powerpoint/2010/main" val="2736657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E390-265A-471A-A9C0-DFC011667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astrophysical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A60E2-4FE7-421D-A36F-41C327D9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E284A-CB48-47F8-BD2C-8AAE3C964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D2646-0461-4C6D-A588-0CA5B460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" y="1216453"/>
            <a:ext cx="7442464" cy="4875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4B30A53-FBA9-434D-BF9D-A40A8E0CF681}"/>
              </a:ext>
            </a:extLst>
          </p:cNvPr>
          <p:cNvSpPr txBox="1"/>
          <p:nvPr/>
        </p:nvSpPr>
        <p:spPr>
          <a:xfrm>
            <a:off x="7496969" y="1150068"/>
            <a:ext cx="4168459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>
                <a:latin typeface="Avenir Next LT Pro" panose="020B0504020202020204" pitchFamily="34" charset="0"/>
              </a:rPr>
              <a:t>Astrophysical system: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Satellites observe bright X-ray emission associated with coronal mass ejections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Proposed mechanism is build up of magnetic energy and then sudden eruption through instability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venir Next LT Pro" panose="020B0504020202020204" pitchFamily="34" charset="0"/>
              </a:rPr>
              <a:t>Problem: some theoretically unstable flux ropes appear stable</a:t>
            </a:r>
          </a:p>
        </p:txBody>
      </p:sp>
    </p:spTree>
    <p:extLst>
      <p:ext uri="{BB962C8B-B14F-4D97-AF65-F5344CB8AC3E}">
        <p14:creationId xmlns:p14="http://schemas.microsoft.com/office/powerpoint/2010/main" val="240409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EE89AD-ADB8-4845-B7EF-B61DBB50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5" y="1580368"/>
            <a:ext cx="5980837" cy="3980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C46F1-FCD7-49FF-BF62-C977C064B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D9249-C212-497C-A73F-718149DE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B8A65-37AB-4E28-A7F5-EFCCAF1C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E37CA-6FAC-49A2-B2EF-46CBC59C9021}"/>
              </a:ext>
            </a:extLst>
          </p:cNvPr>
          <p:cNvSpPr txBox="1"/>
          <p:nvPr/>
        </p:nvSpPr>
        <p:spPr>
          <a:xfrm>
            <a:off x="115955" y="6432284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C528E-CBD9-4C61-AE38-385D9D871FF0}"/>
              </a:ext>
            </a:extLst>
          </p:cNvPr>
          <p:cNvSpPr/>
          <p:nvPr/>
        </p:nvSpPr>
        <p:spPr>
          <a:xfrm>
            <a:off x="356992" y="3864279"/>
            <a:ext cx="720246" cy="6263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F04B34-63B6-408C-8974-A845CD8A5BB8}"/>
              </a:ext>
            </a:extLst>
          </p:cNvPr>
          <p:cNvSpPr/>
          <p:nvPr/>
        </p:nvSpPr>
        <p:spPr>
          <a:xfrm>
            <a:off x="382044" y="2167376"/>
            <a:ext cx="720246" cy="225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401117-54C9-415E-8C55-D5EA83AEB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0" b="95200" l="9832" r="89651">
                        <a14:foregroundMark x1="46831" y1="4800" x2="49030" y2="5900"/>
                        <a14:foregroundMark x1="44890" y1="89000" x2="53687" y2="90300"/>
                        <a14:foregroundMark x1="53687" y1="90300" x2="53687" y2="90200"/>
                        <a14:foregroundMark x1="45796" y1="92000" x2="46701" y2="92600"/>
                        <a14:foregroundMark x1="52911" y1="95200" x2="53687" y2="94800"/>
                        <a14:foregroundMark x1="45149" y1="94600" x2="46960" y2="94700"/>
                        <a14:foregroundMark x1="46184" y1="92600" x2="46831" y2="94900"/>
                        <a14:foregroundMark x1="45408" y1="93600" x2="46572" y2="93000"/>
                        <a14:foregroundMark x1="44631" y1="94300" x2="47607" y2="94100"/>
                        <a14:foregroundMark x1="45278" y1="94700" x2="46831" y2="93400"/>
                        <a14:foregroundMark x1="45666" y1="94300" x2="48771" y2="9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42" y="3198521"/>
            <a:ext cx="1639298" cy="20830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AD278CD-802A-4B6E-90B2-70E055489FBD}"/>
              </a:ext>
            </a:extLst>
          </p:cNvPr>
          <p:cNvSpPr txBox="1"/>
          <p:nvPr/>
        </p:nvSpPr>
        <p:spPr>
          <a:xfrm>
            <a:off x="6522720" y="2501843"/>
            <a:ext cx="2382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Person for scale</a:t>
            </a:r>
          </a:p>
        </p:txBody>
      </p:sp>
    </p:spTree>
    <p:extLst>
      <p:ext uri="{BB962C8B-B14F-4D97-AF65-F5344CB8AC3E}">
        <p14:creationId xmlns:p14="http://schemas.microsoft.com/office/powerpoint/2010/main" val="18213079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EE89AD-ADB8-4845-B7EF-B61DBB504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5" y="1580368"/>
            <a:ext cx="5980837" cy="39808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BC46F1-FCD7-49FF-BF62-C977C064B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Flux Rope Eruptions: 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38D77-BAC6-4884-B585-2B9750E25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6542" y="914400"/>
            <a:ext cx="5197258" cy="5262563"/>
          </a:xfrm>
        </p:spPr>
        <p:txBody>
          <a:bodyPr>
            <a:normAutofit/>
          </a:bodyPr>
          <a:lstStyle/>
          <a:p>
            <a:r>
              <a:rPr lang="en-US" sz="2400" dirty="0"/>
              <a:t>Used the vessel and coils from MRX (Magnetic Reconnection </a:t>
            </a:r>
            <a:r>
              <a:rPr lang="en-US" sz="2400" dirty="0" err="1"/>
              <a:t>eXperiment</a:t>
            </a:r>
            <a:r>
              <a:rPr lang="en-US" sz="2400" dirty="0"/>
              <a:t>, PPPL)</a:t>
            </a:r>
          </a:p>
          <a:p>
            <a:r>
              <a:rPr lang="en-US" sz="2400" dirty="0"/>
              <a:t>Added new “arcade” coils and electrodes to produce flux rope</a:t>
            </a:r>
          </a:p>
          <a:p>
            <a:r>
              <a:rPr lang="en-US" sz="2400" dirty="0"/>
              <a:t>Combination of magnetic field coils enables production of theoretical unstable and stable flux ropes</a:t>
            </a:r>
          </a:p>
          <a:p>
            <a:r>
              <a:rPr lang="en-US" sz="2400" dirty="0"/>
              <a:t>Diagnostics: fast camera, magnetic probe array</a:t>
            </a:r>
          </a:p>
          <a:p>
            <a:r>
              <a:rPr lang="en-US" sz="2400" dirty="0"/>
              <a:t>Both laboratory and solar plasma dynamics dominated by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FD9249-C212-497C-A73F-718149DE5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F2891-5960-4966-A2C3-36BC95CB334B}" type="slidenum">
              <a:rPr lang="en-GB" smtClean="0"/>
              <a:t>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B8A65-37AB-4E28-A7F5-EFCCAF1C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jdhare@mit.edu SULI 2023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E37CA-6FAC-49A2-B2EF-46CBC59C9021}"/>
              </a:ext>
            </a:extLst>
          </p:cNvPr>
          <p:cNvSpPr txBox="1"/>
          <p:nvPr/>
        </p:nvSpPr>
        <p:spPr>
          <a:xfrm>
            <a:off x="115955" y="6432284"/>
            <a:ext cx="238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venir Next LT Pro" panose="020B0504020202020204" pitchFamily="34" charset="0"/>
              </a:rPr>
              <a:t>Myers, Nature (2015)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C528E-CBD9-4C61-AE38-385D9D871FF0}"/>
              </a:ext>
            </a:extLst>
          </p:cNvPr>
          <p:cNvSpPr/>
          <p:nvPr/>
        </p:nvSpPr>
        <p:spPr>
          <a:xfrm>
            <a:off x="356992" y="3864279"/>
            <a:ext cx="720246" cy="6263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F04B34-63B6-408C-8974-A845CD8A5BB8}"/>
              </a:ext>
            </a:extLst>
          </p:cNvPr>
          <p:cNvSpPr/>
          <p:nvPr/>
        </p:nvSpPr>
        <p:spPr>
          <a:xfrm>
            <a:off x="382044" y="2167376"/>
            <a:ext cx="720246" cy="2250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168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0.75"/>
  <p:tag name="ORIGINALWIDTH" val="193.5"/>
  <p:tag name="OUTPUTDPI" val="1200"/>
  <p:tag name="LATEXADDIN" val="\documentclass{article}&#10;\usepackage{amsmath}&#10;\pagestyle{empty}&#10;\begin{document}&#10;&#10;\[\frac{B^2}{2\mu_0}\]&#10;&#10;&#10;\end{document}"/>
  <p:tag name="IGUANATEXSIZE" val="20"/>
  <p:tag name="IGUANATEXCURSOR" val="101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.75"/>
  <p:tag name="ORIGINALWIDTH" val="423.75"/>
  <p:tag name="OUTPUTDPI" val="1200"/>
  <p:tag name="LATEXADDIN" val="\documentclass{article}&#10;\usepackage{amsmath}&#10;\pagestyle{empty}&#10;\begin{document}&#10;&#10;\[\frac{n_i m_i V^2}{2}\]&#10;&#10;&#10;\end{document}"/>
  <p:tag name="IGUANATEXSIZE" val="20"/>
  <p:tag name="IGUANATEXCURSOR" val="103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5.75"/>
  <p:tag name="ORIGINALWIDTH" val="378"/>
  <p:tag name="OUTPUTDPI" val="1200"/>
  <p:tag name="LATEXADDIN" val="\documentclass{article}&#10;\usepackage{amsmath}&#10;\pagestyle{empty}&#10;\begin{document}&#10;&#10;\[\frac{3 k_B nT}{2}\]&#10;&#10;&#10;\end{document}"/>
  <p:tag name="IGUANATEXSIZE" val="20"/>
  <p:tag name="IGUANATEXCURSOR" val="96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mit_puff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t_puffin" id="{79DA3E68-F481-43D3-9C73-B8C266AA2D6A}" vid="{8E0AF10B-078B-4A3E-A187-1462BE58A5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mit_puffin</Template>
  <TotalTime>5380</TotalTime>
  <Words>1959</Words>
  <Application>Microsoft Office PowerPoint</Application>
  <PresentationFormat>Widescreen</PresentationFormat>
  <Paragraphs>370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Avenir Next LT Pro</vt:lpstr>
      <vt:lpstr>Calibri</vt:lpstr>
      <vt:lpstr>Calibri Light</vt:lpstr>
      <vt:lpstr>Cambria Math</vt:lpstr>
      <vt:lpstr>Lucida Sans Typewriter</vt:lpstr>
      <vt:lpstr>Times New Roman</vt:lpstr>
      <vt:lpstr>mit_puffin</vt:lpstr>
      <vt:lpstr>Astrophysical Plasmas in the Laboratory</vt:lpstr>
      <vt:lpstr>Introduction</vt:lpstr>
      <vt:lpstr>Energy Flows in Plasma are Complex and Fascinating</vt:lpstr>
      <vt:lpstr>Why Laboratory Astrophysics?</vt:lpstr>
      <vt:lpstr>Dimensionless scaling</vt:lpstr>
      <vt:lpstr>Three laboratory astrophysics experiments</vt:lpstr>
      <vt:lpstr>Flux Rope Eruptions: astrophysical system</vt:lpstr>
      <vt:lpstr>Flux Rope Eruptions: experimental setup</vt:lpstr>
      <vt:lpstr>Flux Rope Eruptions: experimental setup</vt:lpstr>
      <vt:lpstr>Flux rope eruptions: experimental results</vt:lpstr>
      <vt:lpstr>Flux rope eruptions: experimental results</vt:lpstr>
      <vt:lpstr>Flux rope eruptions: experimental results</vt:lpstr>
      <vt:lpstr>Flux rope eruptions: experimental results</vt:lpstr>
      <vt:lpstr>Flux rope eruptions: experimental results</vt:lpstr>
      <vt:lpstr>Flux rope eruptions: experimental results</vt:lpstr>
      <vt:lpstr>Flux rope eruptions: experimental results</vt:lpstr>
      <vt:lpstr>Collisionless shocks: astrophysical setting</vt:lpstr>
      <vt:lpstr>Collisionless shocks: astrophysical setting</vt:lpstr>
      <vt:lpstr>Collisionless shocks: experimental setup</vt:lpstr>
      <vt:lpstr>Collisionless shocks: experimental setup</vt:lpstr>
      <vt:lpstr>Collisionless shocks: experimental results</vt:lpstr>
      <vt:lpstr>Collisionless shocks: experimental results</vt:lpstr>
      <vt:lpstr>Collisionless shocks: experimental results</vt:lpstr>
      <vt:lpstr>Magnetic Reconnection: astrophysical setting</vt:lpstr>
      <vt:lpstr>Magnetic Reconnection: astrophysical setting</vt:lpstr>
      <vt:lpstr>Magnetic Reconnection: astrophysical setting</vt:lpstr>
      <vt:lpstr>Magnetic reconnection: experimental setup</vt:lpstr>
      <vt:lpstr>Magnetic reconnection: experimental setup</vt:lpstr>
      <vt:lpstr>Magnetic Reconnection from Double Exploding Wire Arrays</vt:lpstr>
      <vt:lpstr>Diagnosing reconnection in the laboratory</vt:lpstr>
      <vt:lpstr>Velocity and Temperature (Thomson Scattering)</vt:lpstr>
      <vt:lpstr>Velocity and Temperature (Thomson Scattering)</vt:lpstr>
      <vt:lpstr>Velocity and Temperature (Thomson Scattering)</vt:lpstr>
      <vt:lpstr>Velocity and Temperature (Thomson Scattering)</vt:lpstr>
      <vt:lpstr>Velocity and Temperature (Thomson Scattering)</vt:lpstr>
      <vt:lpstr>Carbon: Anomalous Heating in the Reconnection Layer</vt:lpstr>
      <vt:lpstr>Plasmoids observed in emission, density &amp; B-field</vt:lpstr>
      <vt:lpstr>Three laboratory astrophysics experiments</vt:lpstr>
      <vt:lpstr>PUFFIN will drive around 1 MA with a 1.5 μs rise time </vt:lpstr>
      <vt:lpstr>Construction underway, aiming for first plasma in 2023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Pulsed Power Driven Turbulent Reconnection Platforms</dc:title>
  <dc:creator>Hare, Jack D</dc:creator>
  <cp:lastModifiedBy>Hare, Jack D</cp:lastModifiedBy>
  <cp:revision>111</cp:revision>
  <dcterms:created xsi:type="dcterms:W3CDTF">2022-02-11T13:09:54Z</dcterms:created>
  <dcterms:modified xsi:type="dcterms:W3CDTF">2023-06-09T12:29:05Z</dcterms:modified>
</cp:coreProperties>
</file>