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26_2BCBCD4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3"/>
  </p:notesMasterIdLst>
  <p:sldIdLst>
    <p:sldId id="294" r:id="rId2"/>
    <p:sldId id="273" r:id="rId3"/>
    <p:sldId id="298" r:id="rId4"/>
    <p:sldId id="618" r:id="rId5"/>
    <p:sldId id="297" r:id="rId6"/>
    <p:sldId id="305" r:id="rId7"/>
    <p:sldId id="306" r:id="rId8"/>
    <p:sldId id="620" r:id="rId9"/>
    <p:sldId id="619" r:id="rId10"/>
    <p:sldId id="286" r:id="rId11"/>
    <p:sldId id="308" r:id="rId12"/>
    <p:sldId id="309" r:id="rId13"/>
    <p:sldId id="310" r:id="rId14"/>
    <p:sldId id="311" r:id="rId15"/>
    <p:sldId id="312" r:id="rId16"/>
    <p:sldId id="314" r:id="rId17"/>
    <p:sldId id="307" r:id="rId18"/>
    <p:sldId id="300" r:id="rId19"/>
    <p:sldId id="301" r:id="rId20"/>
    <p:sldId id="304" r:id="rId21"/>
    <p:sldId id="303" r:id="rId22"/>
    <p:sldId id="614" r:id="rId23"/>
    <p:sldId id="302" r:id="rId24"/>
    <p:sldId id="538" r:id="rId25"/>
    <p:sldId id="606" r:id="rId26"/>
    <p:sldId id="612" r:id="rId27"/>
    <p:sldId id="616" r:id="rId28"/>
    <p:sldId id="282" r:id="rId29"/>
    <p:sldId id="615" r:id="rId30"/>
    <p:sldId id="296" r:id="rId31"/>
    <p:sldId id="617" r:id="rId32"/>
  </p:sldIdLst>
  <p:sldSz cx="10160000" cy="5715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hYRvs0w9PZY2H4mmNcNCAGtls8H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8FBBDA-E4C5-0FE5-2079-3AA0C26367BA}" name="Lane Carasik" initials="LC" userId="S::lbcarasik@vcu.edu::c0cfaef3-1116-4607-b596-143f22ad72a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e Carasik" initials="" lastIdx="4" clrIdx="0"/>
  <p:cmAuthor id="1" name="James Vulcanoff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AC020A-2673-4D7E-89C3-9BCACFF3C991}">
  <a:tblStyle styleId="{3CAC020A-2673-4D7E-89C3-9BCACFF3C9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266" autoAdjust="0"/>
    <p:restoredTop sz="96327" autoAdjust="0"/>
  </p:normalViewPr>
  <p:slideViewPr>
    <p:cSldViewPr snapToGrid="0">
      <p:cViewPr varScale="1">
        <p:scale>
          <a:sx n="154" d="100"/>
          <a:sy n="154" d="100"/>
        </p:scale>
        <p:origin x="304" y="184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omments/modernComment_126_2BCBC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9FE787-FE55-3C4A-AD59-6E29E6601902}" authorId="{528FBBDA-E4C5-0FE5-2079-3AA0C26367BA}" created="2022-06-08T04:06:50.56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5923540" sldId="294"/>
      <ac:spMk id="6" creationId="{39D8BF55-AC5B-439C-84C5-EBFFDD60F230}"/>
      <ac:txMk cp="49">
        <ac:context len="50" hash="2754182463"/>
      </ac:txMk>
    </ac:txMkLst>
    <p188:pos x="2754280" y="729182"/>
    <p188:txBody>
      <a:bodyPr/>
      <a:lstStyle/>
      <a:p>
        <a:r>
          <a:rPr lang="en-US"/>
          <a:t>This should be my email unless we have discussed	 this otherwise.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School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8F0DB-FC4C-46D2-B5E9-714C95A9D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55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1744758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638377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3667324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2263490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3459531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3743915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4117153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1262329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938157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84247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Twisted tubes cause more mixing of the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Cause greater turbulence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turbulence = better heat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Better heat transfer = more efficient = more power more money/less fuel/less coolant cause salts $$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Specifically were interested in the flow around the outside of the tubes</a:t>
            </a:r>
          </a:p>
        </p:txBody>
      </p:sp>
    </p:spTree>
    <p:extLst>
      <p:ext uri="{BB962C8B-B14F-4D97-AF65-F5344CB8AC3E}">
        <p14:creationId xmlns:p14="http://schemas.microsoft.com/office/powerpoint/2010/main" val="53517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3861891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1093790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3772102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and modeled using Nek5000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Open source, CFD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of Fortran77 and C, uses SEM to solve the unsteady NS </a:t>
            </a:r>
            <a:r>
              <a:rPr lang="en-US" dirty="0" err="1"/>
              <a:t>eqns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Capable of different modeling techniques such as DNS, and LES/RANS for turbulence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Nek5000 is primarily used for CFD modeling in the nuclear industry and has been extensively verified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264348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1839A49-02F2-F144-9A4D-44B4DB99E2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9C7368DA-762D-7D4F-A750-7A3950CB98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FA9D7D7C-E5AD-4C4E-84E6-73288B5F6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4BEBB8A-D4C7-2741-8B01-F578CA50725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342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1839A49-02F2-F144-9A4D-44B4DB99E2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9C7368DA-762D-7D4F-A750-7A3950CB98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FA9D7D7C-E5AD-4C4E-84E6-73288B5F6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4BEBB8A-D4C7-2741-8B01-F578CA507251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055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3378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22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25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22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Twisted tubes cause more mixing of the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Cause greater turbulence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turbulence = better heat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Better heat transfer = more efficient = more power more money/less fuel/less coolant cause salts $$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Specifically were interested in the flow around the outside of the tubes</a:t>
            </a:r>
          </a:p>
        </p:txBody>
      </p:sp>
    </p:spTree>
    <p:extLst>
      <p:ext uri="{BB962C8B-B14F-4D97-AF65-F5344CB8AC3E}">
        <p14:creationId xmlns:p14="http://schemas.microsoft.com/office/powerpoint/2010/main" val="2036418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36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80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Twisted tubes cause more mixing of the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Cause greater turbulence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turbulence = better heat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Better heat transfer = more efficient = more power more money/less fuel/less coolant cause salts $$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Specifically were interested in the flow around the outside of the tubes</a:t>
            </a:r>
          </a:p>
        </p:txBody>
      </p:sp>
    </p:spTree>
    <p:extLst>
      <p:ext uri="{BB962C8B-B14F-4D97-AF65-F5344CB8AC3E}">
        <p14:creationId xmlns:p14="http://schemas.microsoft.com/office/powerpoint/2010/main" val="33415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Twisted tubes cause more mixing of the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Cause greater turbulence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turbulence = better heat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Better heat transfer = more efficient = more power more money/less fuel/less coolant cause salts $$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Specifically were interested in the flow around the outside of the tubes</a:t>
            </a:r>
          </a:p>
        </p:txBody>
      </p:sp>
    </p:spTree>
    <p:extLst>
      <p:ext uri="{BB962C8B-B14F-4D97-AF65-F5344CB8AC3E}">
        <p14:creationId xmlns:p14="http://schemas.microsoft.com/office/powerpoint/2010/main" val="288733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Twisted tubes cause more mixing of the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Cause greater turbulence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turbulence = better heat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Better heat transfer = more efficient = more power more money/less fuel/less coolant cause salts $$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Specifically were interested in the flow around the outside of the tubes</a:t>
            </a:r>
          </a:p>
        </p:txBody>
      </p:sp>
    </p:spTree>
    <p:extLst>
      <p:ext uri="{BB962C8B-B14F-4D97-AF65-F5344CB8AC3E}">
        <p14:creationId xmlns:p14="http://schemas.microsoft.com/office/powerpoint/2010/main" val="1498875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Twisted tubes cause more mixing of the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Cause greater turbulence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turbulence = better heat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Better heat transfer = more efficient = more power more money/less fuel/less coolant cause salts $$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Specifically were interested in the flow around the outside of the tubes</a:t>
            </a:r>
          </a:p>
        </p:txBody>
      </p:sp>
    </p:spTree>
    <p:extLst>
      <p:ext uri="{BB962C8B-B14F-4D97-AF65-F5344CB8AC3E}">
        <p14:creationId xmlns:p14="http://schemas.microsoft.com/office/powerpoint/2010/main" val="1948606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Twisted tubes cause more mixing of the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Cause greater turbulence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turbulence = better heat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Better heat transfer = more efficient = more power more money/less fuel/less coolant cause salts $$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Specifically were interested in the flow around the outside of the tubes</a:t>
            </a:r>
          </a:p>
        </p:txBody>
      </p:sp>
    </p:spTree>
    <p:extLst>
      <p:ext uri="{BB962C8B-B14F-4D97-AF65-F5344CB8AC3E}">
        <p14:creationId xmlns:p14="http://schemas.microsoft.com/office/powerpoint/2010/main" val="1100237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Twisted tubes cause more mixing of the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Cause greater turbulence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turbulence = better heat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Better heat transfer = more efficient = more power more money/less fuel/less coolant cause salts $$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Specifically were interested in the flow around the outside of the tubes</a:t>
            </a:r>
          </a:p>
        </p:txBody>
      </p:sp>
    </p:spTree>
    <p:extLst>
      <p:ext uri="{BB962C8B-B14F-4D97-AF65-F5344CB8AC3E}">
        <p14:creationId xmlns:p14="http://schemas.microsoft.com/office/powerpoint/2010/main" val="231804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508000" y="1333504"/>
            <a:ext cx="91440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lvl1pPr marL="507995" lvl="0" indent="-38099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15990" lvl="1" indent="-38099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523985" lvl="2" indent="-38099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031980" lvl="3" indent="-38099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539975" lvl="4" indent="-38099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047970" lvl="5" indent="-38099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555964" lvl="6" indent="-38099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063959" lvl="7" indent="-38099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571954" lvl="8" indent="-38099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" name="Google Shape;21;p21" descr="vcu-ppt-footer-gray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52060"/>
            <a:ext cx="6561407" cy="662940"/>
          </a:xfrm>
          <a:prstGeom prst="rect">
            <a:avLst/>
          </a:prstGeom>
          <a:noFill/>
          <a:ln>
            <a:noFill/>
          </a:ln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"/>
          <p:cNvSpPr txBox="1"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body" idx="1"/>
          </p:nvPr>
        </p:nvSpPr>
        <p:spPr>
          <a:xfrm>
            <a:off x="508000" y="1333504"/>
            <a:ext cx="4487333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lvl1pPr marL="507995" lvl="0" indent="-409218" algn="l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444"/>
            </a:lvl1pPr>
            <a:lvl2pPr marL="1015990" lvl="1" indent="-388052" algn="l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2111"/>
            </a:lvl2pPr>
            <a:lvl3pPr marL="1523985" lvl="2" indent="-366885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78"/>
            </a:lvl3pPr>
            <a:lvl4pPr marL="2031980" lvl="3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556"/>
            </a:lvl4pPr>
            <a:lvl5pPr marL="2539975" lvl="4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556"/>
            </a:lvl5pPr>
            <a:lvl6pPr marL="3047970" lvl="5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556"/>
            </a:lvl6pPr>
            <a:lvl7pPr marL="3555964" lvl="6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556"/>
            </a:lvl7pPr>
            <a:lvl8pPr marL="4063959" lvl="7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556"/>
            </a:lvl8pPr>
            <a:lvl9pPr marL="4571954" lvl="8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556"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2"/>
          </p:nvPr>
        </p:nvSpPr>
        <p:spPr>
          <a:xfrm>
            <a:off x="5164667" y="1333504"/>
            <a:ext cx="4487333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lvl1pPr marL="507995" lvl="0" indent="-409218" algn="l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444"/>
            </a:lvl1pPr>
            <a:lvl2pPr marL="1015990" lvl="1" indent="-388052" algn="l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2111"/>
            </a:lvl2pPr>
            <a:lvl3pPr marL="1523985" lvl="2" indent="-366885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78"/>
            </a:lvl3pPr>
            <a:lvl4pPr marL="2031980" lvl="3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556"/>
            </a:lvl4pPr>
            <a:lvl5pPr marL="2539975" lvl="4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556"/>
            </a:lvl5pPr>
            <a:lvl6pPr marL="3047970" lvl="5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556"/>
            </a:lvl6pPr>
            <a:lvl7pPr marL="3555964" lvl="6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556"/>
            </a:lvl7pPr>
            <a:lvl8pPr marL="4063959" lvl="7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556"/>
            </a:lvl8pPr>
            <a:lvl9pPr marL="4571954" lvl="8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556"/>
            </a:lvl9pPr>
          </a:lstStyle>
          <a:p>
            <a:endParaRPr/>
          </a:p>
        </p:txBody>
      </p:sp>
      <p:pic>
        <p:nvPicPr>
          <p:cNvPr id="30" name="Google Shape;30;p23" descr="vcu-ppt-footer-gray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52060"/>
            <a:ext cx="6561407" cy="662940"/>
          </a:xfrm>
          <a:prstGeom prst="rect">
            <a:avLst/>
          </a:prstGeom>
          <a:noFill/>
          <a:ln>
            <a:noFill/>
          </a:ln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b" anchorCtr="0">
            <a:normAutofit/>
          </a:bodyPr>
          <a:lstStyle>
            <a:lvl1pPr marL="507995" lvl="0" indent="-253997" algn="l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2111" b="1"/>
            </a:lvl1pPr>
            <a:lvl2pPr marL="1015990" lvl="1" indent="-253997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78" b="1"/>
            </a:lvl2pPr>
            <a:lvl3pPr marL="1523985" lvl="2" indent="-253997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56" b="1"/>
            </a:lvl3pPr>
            <a:lvl4pPr marL="2031980" lvl="3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4pPr>
            <a:lvl5pPr marL="2539975" lvl="4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5pPr>
            <a:lvl6pPr marL="3047970" lvl="5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6pPr>
            <a:lvl7pPr marL="3555964" lvl="6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7pPr>
            <a:lvl8pPr marL="4063959" lvl="7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8pPr>
            <a:lvl9pPr marL="4571954" lvl="8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2"/>
          </p:nvPr>
        </p:nvSpPr>
        <p:spPr>
          <a:xfrm>
            <a:off x="508000" y="1812396"/>
            <a:ext cx="4489098" cy="329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lvl1pPr marL="507995" lvl="0" indent="-388052" algn="l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2111"/>
            </a:lvl1pPr>
            <a:lvl2pPr marL="1015990" lvl="1" indent="-366885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78"/>
            </a:lvl2pPr>
            <a:lvl3pPr marL="1523985" lvl="2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556"/>
            </a:lvl3pPr>
            <a:lvl4pPr marL="2031980" lvl="3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333"/>
            </a:lvl4pPr>
            <a:lvl5pPr marL="2539975" lvl="4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333"/>
            </a:lvl5pPr>
            <a:lvl6pPr marL="3047970" lvl="5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333"/>
            </a:lvl6pPr>
            <a:lvl7pPr marL="3555964" lvl="6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333"/>
            </a:lvl7pPr>
            <a:lvl8pPr marL="4063959" lvl="7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333"/>
            </a:lvl8pPr>
            <a:lvl9pPr marL="4571954" lvl="8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333"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3"/>
          </p:nvPr>
        </p:nvSpPr>
        <p:spPr>
          <a:xfrm>
            <a:off x="5161144" y="1279262"/>
            <a:ext cx="4490861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b" anchorCtr="0">
            <a:normAutofit/>
          </a:bodyPr>
          <a:lstStyle>
            <a:lvl1pPr marL="507995" lvl="0" indent="-253997" algn="l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2111" b="1"/>
            </a:lvl1pPr>
            <a:lvl2pPr marL="1015990" lvl="1" indent="-253997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78" b="1"/>
            </a:lvl2pPr>
            <a:lvl3pPr marL="1523985" lvl="2" indent="-253997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56" b="1"/>
            </a:lvl3pPr>
            <a:lvl4pPr marL="2031980" lvl="3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4pPr>
            <a:lvl5pPr marL="2539975" lvl="4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5pPr>
            <a:lvl6pPr marL="3047970" lvl="5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6pPr>
            <a:lvl7pPr marL="3555964" lvl="6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7pPr>
            <a:lvl8pPr marL="4063959" lvl="7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8pPr>
            <a:lvl9pPr marL="4571954" lvl="8" indent="-25399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333" b="1"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4"/>
          </p:nvPr>
        </p:nvSpPr>
        <p:spPr>
          <a:xfrm>
            <a:off x="5161144" y="1812396"/>
            <a:ext cx="4490861" cy="329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lvl1pPr marL="507995" lvl="0" indent="-388052" algn="l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2111"/>
            </a:lvl1pPr>
            <a:lvl2pPr marL="1015990" lvl="1" indent="-366885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78"/>
            </a:lvl2pPr>
            <a:lvl3pPr marL="1523985" lvl="2" indent="-352774" algn="l">
              <a:lnSpc>
                <a:spcPct val="100000"/>
              </a:lnSpc>
              <a:spcBef>
                <a:spcPts val="31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556"/>
            </a:lvl3pPr>
            <a:lvl4pPr marL="2031980" lvl="3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333"/>
            </a:lvl4pPr>
            <a:lvl5pPr marL="2539975" lvl="4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333"/>
            </a:lvl5pPr>
            <a:lvl6pPr marL="3047970" lvl="5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333"/>
            </a:lvl6pPr>
            <a:lvl7pPr marL="3555964" lvl="6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333"/>
            </a:lvl7pPr>
            <a:lvl8pPr marL="4063959" lvl="7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333"/>
            </a:lvl8pPr>
            <a:lvl9pPr marL="4571954" lvl="8" indent="-33866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333"/>
            </a:lvl9pPr>
          </a:lstStyle>
          <a:p>
            <a:endParaRPr/>
          </a:p>
        </p:txBody>
      </p:sp>
      <p:pic>
        <p:nvPicPr>
          <p:cNvPr id="37" name="Google Shape;37;p24" descr="vcu-ppt-footer-gray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52060"/>
            <a:ext cx="6561407" cy="662940"/>
          </a:xfrm>
          <a:prstGeom prst="rect">
            <a:avLst/>
          </a:prstGeom>
          <a:noFill/>
          <a:ln>
            <a:noFill/>
          </a:ln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25" descr="vcu-ppt-footer-gray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52060"/>
            <a:ext cx="6561407" cy="662940"/>
          </a:xfrm>
          <a:prstGeom prst="rect">
            <a:avLst/>
          </a:prstGeom>
          <a:noFill/>
          <a:ln>
            <a:noFill/>
          </a:ln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6" descr="vcu-ppt-footer-gray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52060"/>
            <a:ext cx="6561407" cy="662940"/>
          </a:xfrm>
          <a:prstGeom prst="rect">
            <a:avLst/>
          </a:prstGeom>
          <a:noFill/>
          <a:ln>
            <a:noFill/>
          </a:ln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>
            <a:spLocks noGrp="1"/>
          </p:cNvSpPr>
          <p:nvPr>
            <p:ph type="title"/>
          </p:nvPr>
        </p:nvSpPr>
        <p:spPr>
          <a:xfrm>
            <a:off x="508005" y="227542"/>
            <a:ext cx="3342570" cy="96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778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1"/>
          </p:nvPr>
        </p:nvSpPr>
        <p:spPr>
          <a:xfrm>
            <a:off x="3972278" y="227546"/>
            <a:ext cx="5679722" cy="487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lvl1pPr marL="507995" lvl="0" indent="-430385" algn="l">
              <a:lnSpc>
                <a:spcPct val="100000"/>
              </a:lnSpc>
              <a:spcBef>
                <a:spcPts val="556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778"/>
            </a:lvl1pPr>
            <a:lvl2pPr marL="1015990" lvl="1" indent="-409218" algn="l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444"/>
            </a:lvl2pPr>
            <a:lvl3pPr marL="1523985" lvl="2" indent="-388052" algn="l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2111"/>
            </a:lvl3pPr>
            <a:lvl4pPr marL="2031980" lvl="3" indent="-366885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78"/>
            </a:lvl4pPr>
            <a:lvl5pPr marL="2539975" lvl="4" indent="-366885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78"/>
            </a:lvl5pPr>
            <a:lvl6pPr marL="3047970" lvl="5" indent="-366885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78"/>
            </a:lvl6pPr>
            <a:lvl7pPr marL="3555964" lvl="6" indent="-366885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78"/>
            </a:lvl7pPr>
            <a:lvl8pPr marL="4063959" lvl="7" indent="-366885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78"/>
            </a:lvl8pPr>
            <a:lvl9pPr marL="4571954" lvl="8" indent="-366885" algn="l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78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2"/>
          </p:nvPr>
        </p:nvSpPr>
        <p:spPr>
          <a:xfrm>
            <a:off x="508005" y="1195920"/>
            <a:ext cx="3342570" cy="390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lvl1pPr marL="507995" lvl="0" indent="-253997" algn="l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22"/>
            </a:lvl1pPr>
            <a:lvl2pPr marL="1015990" lvl="1" indent="-253997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000"/>
            </a:lvl2pPr>
            <a:lvl3pPr marL="1523985" lvl="2" indent="-253997" algn="l">
              <a:lnSpc>
                <a:spcPct val="100000"/>
              </a:lnSpc>
              <a:spcBef>
                <a:spcPts val="178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89"/>
            </a:lvl3pPr>
            <a:lvl4pPr marL="2031980" lvl="3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4pPr>
            <a:lvl5pPr marL="2539975" lvl="4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5pPr>
            <a:lvl6pPr marL="3047970" lvl="5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6pPr>
            <a:lvl7pPr marL="3555964" lvl="6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7pPr>
            <a:lvl8pPr marL="4063959" lvl="7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8pPr>
            <a:lvl9pPr marL="4571954" lvl="8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9pPr>
          </a:lstStyle>
          <a:p>
            <a:endParaRPr/>
          </a:p>
        </p:txBody>
      </p:sp>
      <p:pic>
        <p:nvPicPr>
          <p:cNvPr id="47" name="Google Shape;47;p27" descr="vcu-ppt-footer-gray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52060"/>
            <a:ext cx="6561407" cy="662940"/>
          </a:xfrm>
          <a:prstGeom prst="rect">
            <a:avLst/>
          </a:prstGeom>
          <a:noFill/>
          <a:ln>
            <a:noFill/>
          </a:ln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title"/>
          </p:nvPr>
        </p:nvSpPr>
        <p:spPr>
          <a:xfrm>
            <a:off x="1991431" y="4000502"/>
            <a:ext cx="6096000" cy="472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778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>
            <a:spLocks noGrp="1"/>
          </p:cNvSpPr>
          <p:nvPr>
            <p:ph type="pic" idx="2"/>
          </p:nvPr>
        </p:nvSpPr>
        <p:spPr>
          <a:xfrm>
            <a:off x="1991431" y="510646"/>
            <a:ext cx="6096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55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4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1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1"/>
          </p:nvPr>
        </p:nvSpPr>
        <p:spPr>
          <a:xfrm>
            <a:off x="1991431" y="4472784"/>
            <a:ext cx="6096000" cy="67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lvl1pPr marL="507995" lvl="0" indent="-253997" algn="l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22"/>
            </a:lvl1pPr>
            <a:lvl2pPr marL="1015990" lvl="1" indent="-253997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000"/>
            </a:lvl2pPr>
            <a:lvl3pPr marL="1523985" lvl="2" indent="-253997" algn="l">
              <a:lnSpc>
                <a:spcPct val="100000"/>
              </a:lnSpc>
              <a:spcBef>
                <a:spcPts val="178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89"/>
            </a:lvl3pPr>
            <a:lvl4pPr marL="2031980" lvl="3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4pPr>
            <a:lvl5pPr marL="2539975" lvl="4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5pPr>
            <a:lvl6pPr marL="3047970" lvl="5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6pPr>
            <a:lvl7pPr marL="3555964" lvl="6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7pPr>
            <a:lvl8pPr marL="4063959" lvl="7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8pPr>
            <a:lvl9pPr marL="4571954" lvl="8" indent="-253997" algn="l">
              <a:lnSpc>
                <a:spcPct val="10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78"/>
            </a:lvl9pPr>
          </a:lstStyle>
          <a:p>
            <a:endParaRPr/>
          </a:p>
        </p:txBody>
      </p:sp>
      <p:pic>
        <p:nvPicPr>
          <p:cNvPr id="52" name="Google Shape;52;p28" descr="vcu-ppt-footer-gray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52060"/>
            <a:ext cx="6561407" cy="662940"/>
          </a:xfrm>
          <a:prstGeom prst="rect">
            <a:avLst/>
          </a:prstGeom>
          <a:noFill/>
          <a:ln>
            <a:noFill/>
          </a:ln>
          <a:effectLst>
            <a:outerShdw blurRad="152400" dist="25400" dir="16200000" sx="102000" sy="102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7BED4B5-9168-41CD-8C5E-B7B4E8B3AC55}"/>
              </a:ext>
            </a:extLst>
          </p:cNvPr>
          <p:cNvSpPr/>
          <p:nvPr userDrawn="1"/>
        </p:nvSpPr>
        <p:spPr>
          <a:xfrm>
            <a:off x="8742277" y="89274"/>
            <a:ext cx="1071264" cy="1068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pic>
        <p:nvPicPr>
          <p:cNvPr id="7" name="Picture 6" descr="vcu-ppt-footer-cove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391559"/>
            <a:ext cx="10203339" cy="3386943"/>
          </a:xfrm>
          <a:prstGeom prst="rect">
            <a:avLst/>
          </a:prstGeom>
        </p:spPr>
      </p:pic>
      <p:pic>
        <p:nvPicPr>
          <p:cNvPr id="8" name="Picture 7" descr="vcu_brand_mark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7" y="4875620"/>
            <a:ext cx="1950098" cy="574448"/>
          </a:xfrm>
          <a:prstGeom prst="rect">
            <a:avLst/>
          </a:prstGeom>
        </p:spPr>
      </p:pic>
      <p:sp>
        <p:nvSpPr>
          <p:cNvPr id="6" name="Title 9"/>
          <p:cNvSpPr>
            <a:spLocks noGrp="1"/>
          </p:cNvSpPr>
          <p:nvPr>
            <p:ph type="title" hasCustomPrompt="1"/>
          </p:nvPr>
        </p:nvSpPr>
        <p:spPr>
          <a:xfrm>
            <a:off x="538616" y="3852829"/>
            <a:ext cx="9144000" cy="952500"/>
          </a:xfrm>
          <a:prstGeom prst="rect">
            <a:avLst/>
          </a:prstGeom>
        </p:spPr>
        <p:txBody>
          <a:bodyPr vert="horz"/>
          <a:lstStyle>
            <a:lvl1pPr algn="l">
              <a:defRPr sz="3556" baseline="0"/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617" y="3344829"/>
            <a:ext cx="6321071" cy="50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7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or presenter name</a:t>
            </a:r>
          </a:p>
        </p:txBody>
      </p:sp>
      <p:sp>
        <p:nvSpPr>
          <p:cNvPr id="10" name="Title 9"/>
          <p:cNvSpPr txBox="1">
            <a:spLocks/>
          </p:cNvSpPr>
          <p:nvPr userDrawn="1"/>
        </p:nvSpPr>
        <p:spPr>
          <a:xfrm>
            <a:off x="2482795" y="4875620"/>
            <a:ext cx="7199822" cy="574448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b="0" dirty="0"/>
              <a:t>School of Engineering</a:t>
            </a:r>
          </a:p>
          <a:p>
            <a:r>
              <a:rPr lang="en-US" sz="1556" b="0" dirty="0"/>
              <a:t>Mechanical and Nuclear Engineering</a:t>
            </a:r>
          </a:p>
        </p:txBody>
      </p:sp>
      <p:pic>
        <p:nvPicPr>
          <p:cNvPr id="11" name="Picture 2" descr="https://lh4.googleusercontent.com/RYTkVmxpvrraq0YSeRho5tAGETrhfWA2PLUrI-JGgap5Zy-UH32t0P77pem3vqZ4MG2yGJcm9-ORISdzizIKlQvG7CX99Jtoom8aDTATvcRKrrrmoNbZBnHYqSe6hwhbHjQqOZxk">
            <a:extLst>
              <a:ext uri="{FF2B5EF4-FFF2-40B4-BE49-F238E27FC236}">
                <a16:creationId xmlns:a16="http://schemas.microsoft.com/office/drawing/2014/main" id="{D16F2A47-1BB0-48BA-A9A9-7E58FD3959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82" y="88849"/>
            <a:ext cx="1126180" cy="1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62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508000" y="1333504"/>
            <a:ext cx="91440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/>
          <p:nvPr/>
        </p:nvSpPr>
        <p:spPr>
          <a:xfrm>
            <a:off x="7567083" y="5293056"/>
            <a:ext cx="2370667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2" tIns="39611" rIns="79222" bIns="39611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t>‹#›</a:t>
            </a:fld>
            <a:endParaRPr sz="10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6_2BCBCD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hyperlink" Target="mailto:lbcarasik@vcu.edu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4" Type="http://schemas.openxmlformats.org/officeDocument/2006/relationships/image" Target="../media/image82.t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ZOZfX_TaWAHZOgn8CRjpqRElp5Dd-GaY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kxhTMc8tyEo&amp;list=PLZOZfX_TaWAE7uM59dIBr-rH73WTJCcp_&amp;ab_channel=CPPMechEngTutorials" TargetMode="External"/><Relationship Id="rId5" Type="http://schemas.openxmlformats.org/officeDocument/2006/relationships/hyperlink" Target="https://www.youtube.com/watch?v=PXjZ7xEAqsU&amp;list=PLZOZfX_TaWAH0baRhA8OosWVbEsJK5sPe&amp;ab_channel=CPPMechEngTutorials" TargetMode="External"/><Relationship Id="rId4" Type="http://schemas.openxmlformats.org/officeDocument/2006/relationships/hyperlink" Target="https://www.youtube.com/watch?v=clVwKynHpB0&amp;list=PLZOZfX_TaWAGocs2k5QmTL44OKOl7rn34&amp;ab_channel=CPPMechEngTutorial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YHiuJDRAvI079ZIX9AUPxvBGsRZ7k413/vie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fluids603011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F98C79-18EE-410B-A40E-CB00BB206DC6}"/>
              </a:ext>
            </a:extLst>
          </p:cNvPr>
          <p:cNvSpPr/>
          <p:nvPr/>
        </p:nvSpPr>
        <p:spPr>
          <a:xfrm>
            <a:off x="0" y="4280604"/>
            <a:ext cx="10160001" cy="1490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6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" y="121726"/>
            <a:ext cx="3728358" cy="4736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9D8BF55-AC5B-439C-84C5-EBFFDD60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4" y="4065031"/>
            <a:ext cx="9653944" cy="808912"/>
          </a:xfrm>
        </p:spPr>
        <p:txBody>
          <a:bodyPr>
            <a:noAutofit/>
          </a:bodyPr>
          <a:lstStyle/>
          <a:p>
            <a:pPr>
              <a:spcBef>
                <a:spcPts val="556"/>
              </a:spcBef>
              <a:buClr>
                <a:srgbClr val="000000"/>
              </a:buClr>
              <a:buSzPts val="2500"/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Lane B. Carasi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PT Sans"/>
                <a:cs typeface="PT Sans"/>
                <a:sym typeface="PT Sans"/>
              </a:rPr>
              <a:t>k, Ph.D. – Happy Pride Month!</a:t>
            </a:r>
            <a:endParaRPr lang="en-US" sz="2000" dirty="0">
              <a:latin typeface="+mj-lt"/>
            </a:endParaRPr>
          </a:p>
        </p:txBody>
      </p:sp>
      <p:sp>
        <p:nvSpPr>
          <p:cNvPr id="11" name="Google Shape;63;p1">
            <a:extLst>
              <a:ext uri="{FF2B5EF4-FFF2-40B4-BE49-F238E27FC236}">
                <a16:creationId xmlns:a16="http://schemas.microsoft.com/office/drawing/2014/main" id="{0B3422A2-CD9A-4D63-99C6-9678A98E1F57}"/>
              </a:ext>
            </a:extLst>
          </p:cNvPr>
          <p:cNvSpPr txBox="1"/>
          <p:nvPr/>
        </p:nvSpPr>
        <p:spPr>
          <a:xfrm>
            <a:off x="32074" y="4735014"/>
            <a:ext cx="10095851" cy="97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000" tIns="0" rIns="39611" bIns="0" anchor="b" anchorCtr="0">
            <a:normAutofit/>
          </a:bodyPr>
          <a:lstStyle/>
          <a:p>
            <a:pPr>
              <a:buSzPts val="1800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luids in Advanced Systems and Technology (FAST) Research Group, Virginia Commonwealth University</a:t>
            </a:r>
          </a:p>
          <a:p>
            <a:pPr>
              <a:buSzPts val="1800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800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Email: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lbcarasik@vcu.edu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– Group Website: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fastresearchgroup.weebly.com</a:t>
            </a:r>
            <a:endParaRPr dirty="0">
              <a:solidFill>
                <a:schemeClr val="tx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C5F0E3F-73BB-3E07-6B79-640496B58227}"/>
              </a:ext>
            </a:extLst>
          </p:cNvPr>
          <p:cNvSpPr txBox="1">
            <a:spLocks/>
          </p:cNvSpPr>
          <p:nvPr/>
        </p:nvSpPr>
        <p:spPr>
          <a:xfrm>
            <a:off x="0" y="3222271"/>
            <a:ext cx="8508380" cy="10583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vert="horz" wrap="square" lIns="79222" tIns="39611" rIns="79222" bIns="3961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  <a:defRPr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556"/>
              </a:spcBef>
              <a:buClr>
                <a:srgbClr val="000000"/>
              </a:buClr>
              <a:buSzPts val="2500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Heat Removal for First Wall Components, Blankets, and Power Conversion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8" descr="Progress Pride Flag Initiative: Office of Equity - Northwestern University">
            <a:extLst>
              <a:ext uri="{FF2B5EF4-FFF2-40B4-BE49-F238E27FC236}">
                <a16:creationId xmlns:a16="http://schemas.microsoft.com/office/drawing/2014/main" id="{83026DE0-3707-64C0-8A87-79C9EFD8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28" y="4081915"/>
            <a:ext cx="1337781" cy="8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235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83" y="916436"/>
            <a:ext cx="9788850" cy="3882128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Cooling of components to prevent degradation and damage</a:t>
            </a:r>
          </a:p>
          <a:p>
            <a:r>
              <a:rPr lang="en-US" sz="2222" dirty="0">
                <a:latin typeface="+mn-lt"/>
              </a:rPr>
              <a:t>Why use fusion devices at all?</a:t>
            </a:r>
          </a:p>
          <a:p>
            <a:pPr lvl="1"/>
            <a:r>
              <a:rPr lang="en-US" sz="1922" dirty="0">
                <a:latin typeface="+mn-lt"/>
              </a:rPr>
              <a:t>Power generation</a:t>
            </a: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Why Heat Removal? (System Level)</a:t>
            </a:r>
          </a:p>
        </p:txBody>
      </p:sp>
      <p:pic>
        <p:nvPicPr>
          <p:cNvPr id="8194" name="Picture 2" descr="A fusion power plant could provide clean, carbon-free energy with an essentially unlimited fuel supply. From the point of view of electrical power generation, the fusion device is just another heat source that could be used in a conventional thermal conversion cycle.">
            <a:extLst>
              <a:ext uri="{FF2B5EF4-FFF2-40B4-BE49-F238E27FC236}">
                <a16:creationId xmlns:a16="http://schemas.microsoft.com/office/drawing/2014/main" id="{57BAA5FB-07AF-CFAB-9FF4-47D2410F4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26545"/>
          <a:stretch/>
        </p:blipFill>
        <p:spPr bwMode="auto">
          <a:xfrm>
            <a:off x="793750" y="2165465"/>
            <a:ext cx="8572500" cy="354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E1448-9EF2-8D92-7DA2-DAA2768242FA}"/>
              </a:ext>
            </a:extLst>
          </p:cNvPr>
          <p:cNvSpPr/>
          <p:nvPr/>
        </p:nvSpPr>
        <p:spPr>
          <a:xfrm>
            <a:off x="5596731" y="2111474"/>
            <a:ext cx="3093196" cy="74602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Generation Schematic for a Fusion Device -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Plasma Science and Fusion Center (PSFC)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EC34C7-F34D-6C7D-69B4-BD75D34DA127}"/>
              </a:ext>
            </a:extLst>
          </p:cNvPr>
          <p:cNvSpPr/>
          <p:nvPr/>
        </p:nvSpPr>
        <p:spPr>
          <a:xfrm>
            <a:off x="1747403" y="5433984"/>
            <a:ext cx="4046568" cy="229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news.mit.edu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/2018/nas-report-right-path-fusion-energy-1221</a:t>
            </a:r>
          </a:p>
        </p:txBody>
      </p:sp>
    </p:spTree>
    <p:extLst>
      <p:ext uri="{BB962C8B-B14F-4D97-AF65-F5344CB8AC3E}">
        <p14:creationId xmlns:p14="http://schemas.microsoft.com/office/powerpoint/2010/main" val="980005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83" y="916436"/>
            <a:ext cx="9788850" cy="3882128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Based on a Rankine power cycle that is built upon centuries of experience in the power industry</a:t>
            </a: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System Level – Power Cycles</a:t>
            </a:r>
          </a:p>
        </p:txBody>
      </p:sp>
      <p:pic>
        <p:nvPicPr>
          <p:cNvPr id="8194" name="Picture 2" descr="A fusion power plant could provide clean, carbon-free energy with an essentially unlimited fuel supply. From the point of view of electrical power generation, the fusion device is just another heat source that could be used in a conventional thermal conversion cycle.">
            <a:extLst>
              <a:ext uri="{FF2B5EF4-FFF2-40B4-BE49-F238E27FC236}">
                <a16:creationId xmlns:a16="http://schemas.microsoft.com/office/drawing/2014/main" id="{57BAA5FB-07AF-CFAB-9FF4-47D2410F4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26545"/>
          <a:stretch/>
        </p:blipFill>
        <p:spPr bwMode="auto">
          <a:xfrm>
            <a:off x="793750" y="2165465"/>
            <a:ext cx="8572500" cy="354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E1448-9EF2-8D92-7DA2-DAA2768242FA}"/>
              </a:ext>
            </a:extLst>
          </p:cNvPr>
          <p:cNvSpPr/>
          <p:nvPr/>
        </p:nvSpPr>
        <p:spPr>
          <a:xfrm>
            <a:off x="5513604" y="2163429"/>
            <a:ext cx="3093196" cy="74602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Generation Schematic for a Fusion Device -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Plasma Science and Fusion Center (PSFC)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EC34C7-F34D-6C7D-69B4-BD75D34DA127}"/>
              </a:ext>
            </a:extLst>
          </p:cNvPr>
          <p:cNvSpPr/>
          <p:nvPr/>
        </p:nvSpPr>
        <p:spPr>
          <a:xfrm>
            <a:off x="1747403" y="5433984"/>
            <a:ext cx="4046568" cy="229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news.mit.edu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/2018/nas-report-right-path-fusion-energy-1221</a:t>
            </a:r>
          </a:p>
        </p:txBody>
      </p:sp>
    </p:spTree>
    <p:extLst>
      <p:ext uri="{BB962C8B-B14F-4D97-AF65-F5344CB8AC3E}">
        <p14:creationId xmlns:p14="http://schemas.microsoft.com/office/powerpoint/2010/main" val="3249120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83" y="916436"/>
            <a:ext cx="9788850" cy="3882128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Regardless of heat source, most power generation results in the same thing, boiling water to spin a turbine that causes a generator to create electricity.</a:t>
            </a: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System Level – Power Cycles</a:t>
            </a:r>
          </a:p>
        </p:txBody>
      </p:sp>
      <p:pic>
        <p:nvPicPr>
          <p:cNvPr id="8194" name="Picture 2" descr="A fusion power plant could provide clean, carbon-free energy with an essentially unlimited fuel supply. From the point of view of electrical power generation, the fusion device is just another heat source that could be used in a conventional thermal conversion cycle.">
            <a:extLst>
              <a:ext uri="{FF2B5EF4-FFF2-40B4-BE49-F238E27FC236}">
                <a16:creationId xmlns:a16="http://schemas.microsoft.com/office/drawing/2014/main" id="{57BAA5FB-07AF-CFAB-9FF4-47D2410F4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26545"/>
          <a:stretch/>
        </p:blipFill>
        <p:spPr bwMode="auto">
          <a:xfrm>
            <a:off x="793750" y="2165465"/>
            <a:ext cx="8572500" cy="354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E1448-9EF2-8D92-7DA2-DAA2768242FA}"/>
              </a:ext>
            </a:extLst>
          </p:cNvPr>
          <p:cNvSpPr/>
          <p:nvPr/>
        </p:nvSpPr>
        <p:spPr>
          <a:xfrm>
            <a:off x="5513604" y="2163429"/>
            <a:ext cx="3093196" cy="74602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Generation Schematic for a Fusion Device -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Plasma Science and Fusion Center (PSFC)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EC34C7-F34D-6C7D-69B4-BD75D34DA127}"/>
              </a:ext>
            </a:extLst>
          </p:cNvPr>
          <p:cNvSpPr/>
          <p:nvPr/>
        </p:nvSpPr>
        <p:spPr>
          <a:xfrm>
            <a:off x="1747403" y="5433984"/>
            <a:ext cx="4046568" cy="229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news.mit.edu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/2018/nas-report-right-path-fusion-energy-1221</a:t>
            </a:r>
          </a:p>
        </p:txBody>
      </p:sp>
    </p:spTree>
    <p:extLst>
      <p:ext uri="{BB962C8B-B14F-4D97-AF65-F5344CB8AC3E}">
        <p14:creationId xmlns:p14="http://schemas.microsoft.com/office/powerpoint/2010/main" val="2836390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83" y="916436"/>
            <a:ext cx="9788850" cy="3882128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There are two common forms of power cycles that could be used:</a:t>
            </a:r>
          </a:p>
          <a:p>
            <a:pPr lvl="1"/>
            <a:r>
              <a:rPr lang="en-US" sz="1922" dirty="0">
                <a:latin typeface="+mn-lt"/>
              </a:rPr>
              <a:t>Rankine (Liquid - water based)</a:t>
            </a:r>
          </a:p>
          <a:p>
            <a:pPr lvl="1"/>
            <a:r>
              <a:rPr lang="en-US" sz="1922" dirty="0">
                <a:latin typeface="+mn-lt"/>
              </a:rPr>
              <a:t>Brayton (Gas – helium or others based)</a:t>
            </a:r>
          </a:p>
          <a:p>
            <a:pPr marL="126999" indent="0">
              <a:buNone/>
            </a:pPr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System Level – Power Cycles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EC34C7-F34D-6C7D-69B4-BD75D34DA127}"/>
              </a:ext>
            </a:extLst>
          </p:cNvPr>
          <p:cNvSpPr/>
          <p:nvPr/>
        </p:nvSpPr>
        <p:spPr>
          <a:xfrm>
            <a:off x="3372599" y="5212081"/>
            <a:ext cx="3414801" cy="374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energyeducation.ca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/encyclopedia/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Rankine_cycle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energyeducation.ca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/encyclopedia/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Brayton_cycle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A5A46DE-8FE4-375E-4409-83E6A53DB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8" y="2038235"/>
            <a:ext cx="3888438" cy="30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4B03010C-50A9-C134-5610-9B63203BD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23" y="2440938"/>
            <a:ext cx="5470804" cy="23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F33488-14FE-40BF-C2D3-E120087E956F}"/>
              </a:ext>
            </a:extLst>
          </p:cNvPr>
          <p:cNvSpPr/>
          <p:nvPr/>
        </p:nvSpPr>
        <p:spPr>
          <a:xfrm>
            <a:off x="6439099" y="4473349"/>
            <a:ext cx="1510651" cy="463393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Brayton Cycle</a:t>
            </a:r>
          </a:p>
        </p:txBody>
      </p:sp>
    </p:spTree>
    <p:extLst>
      <p:ext uri="{BB962C8B-B14F-4D97-AF65-F5344CB8AC3E}">
        <p14:creationId xmlns:p14="http://schemas.microsoft.com/office/powerpoint/2010/main" val="3145562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83" y="916436"/>
            <a:ext cx="5503384" cy="3882128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Both cycles can be made more complex with reheating, regeneration, multiple stages, to maximize the amount of useful energy out vs. heat in</a:t>
            </a: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r>
              <a:rPr lang="en-US" sz="2222" dirty="0">
                <a:latin typeface="+mn-lt"/>
              </a:rPr>
              <a:t>In this case, the T</a:t>
            </a:r>
            <a:r>
              <a:rPr lang="en-US" sz="2222" baseline="-25000" dirty="0">
                <a:latin typeface="+mn-lt"/>
              </a:rPr>
              <a:t>H</a:t>
            </a:r>
            <a:r>
              <a:rPr lang="en-US" sz="2222" dirty="0">
                <a:latin typeface="+mn-lt"/>
              </a:rPr>
              <a:t> or T</a:t>
            </a:r>
            <a:r>
              <a:rPr lang="en-US" sz="2222" baseline="-25000" dirty="0">
                <a:latin typeface="+mn-lt"/>
              </a:rPr>
              <a:t>C</a:t>
            </a:r>
            <a:r>
              <a:rPr lang="en-US" sz="2222" dirty="0">
                <a:latin typeface="+mn-lt"/>
              </a:rPr>
              <a:t> are the hottest and coldest reservoir temperatures.  </a:t>
            </a:r>
            <a:endParaRPr lang="en-US" sz="1922" dirty="0">
              <a:latin typeface="+mn-lt"/>
            </a:endParaRPr>
          </a:p>
          <a:p>
            <a:pPr marL="126999" indent="0">
              <a:buNone/>
            </a:pPr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System Level – Power Cycles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EC34C7-F34D-6C7D-69B4-BD75D34DA127}"/>
              </a:ext>
            </a:extLst>
          </p:cNvPr>
          <p:cNvSpPr/>
          <p:nvPr/>
        </p:nvSpPr>
        <p:spPr>
          <a:xfrm>
            <a:off x="6040985" y="5320147"/>
            <a:ext cx="3414801" cy="2493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energyeducation.ca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/encyclopedia/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Rankine_cycle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A5A46DE-8FE4-375E-4409-83E6A53DB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166" y="1264343"/>
            <a:ext cx="3888438" cy="30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8B6A21-A9C9-9709-9D19-1825804028A4}"/>
                  </a:ext>
                </a:extLst>
              </p:cNvPr>
              <p:cNvSpPr txBox="1"/>
              <p:nvPr/>
            </p:nvSpPr>
            <p:spPr>
              <a:xfrm>
                <a:off x="157583" y="2782686"/>
                <a:ext cx="5646906" cy="6346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𝑊𝑜𝑟𝑘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𝑂𝑢𝑡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𝐻𝑒𝑎𝑡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𝐼𝑛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8B6A21-A9C9-9709-9D19-182580402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83" y="2782686"/>
                <a:ext cx="5646906" cy="634661"/>
              </a:xfrm>
              <a:prstGeom prst="rect">
                <a:avLst/>
              </a:prstGeom>
              <a:blipFill>
                <a:blip r:embed="rId4"/>
                <a:stretch>
                  <a:fillRect t="-5769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259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83" y="916435"/>
            <a:ext cx="5503384" cy="4262393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Both cycles can be made more complex with reheating, regeneration, multiple stages, to maximize the amount of useful energy out vs. heat in</a:t>
            </a: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r>
              <a:rPr lang="en-US" sz="2222" dirty="0">
                <a:latin typeface="+mn-lt"/>
              </a:rPr>
              <a:t>We have a few options, lower our final heat sink temperature, raise our operating temperature, but never can reach ideal efficiencies.</a:t>
            </a:r>
            <a:endParaRPr lang="en-US" sz="1922" dirty="0">
              <a:latin typeface="+mn-lt"/>
            </a:endParaRPr>
          </a:p>
          <a:p>
            <a:pPr marL="126999" indent="0">
              <a:buNone/>
            </a:pPr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System Level – Power Cycles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EC34C7-F34D-6C7D-69B4-BD75D34DA127}"/>
              </a:ext>
            </a:extLst>
          </p:cNvPr>
          <p:cNvSpPr/>
          <p:nvPr/>
        </p:nvSpPr>
        <p:spPr>
          <a:xfrm>
            <a:off x="6040985" y="5320147"/>
            <a:ext cx="3414801" cy="2493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energyeducation.ca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/encyclopedia/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Rankine_cycle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A5A46DE-8FE4-375E-4409-83E6A53DB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166" y="1264343"/>
            <a:ext cx="3888438" cy="30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8B6A21-A9C9-9709-9D19-1825804028A4}"/>
                  </a:ext>
                </a:extLst>
              </p:cNvPr>
              <p:cNvSpPr txBox="1"/>
              <p:nvPr/>
            </p:nvSpPr>
            <p:spPr>
              <a:xfrm>
                <a:off x="157583" y="2782686"/>
                <a:ext cx="5646906" cy="6346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𝑊𝑜𝑟𝑘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𝑂𝑢𝑡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𝐻𝑒𝑎𝑡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𝐼𝑛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8B6A21-A9C9-9709-9D19-182580402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83" y="2782686"/>
                <a:ext cx="5646906" cy="634661"/>
              </a:xfrm>
              <a:prstGeom prst="rect">
                <a:avLst/>
              </a:prstGeom>
              <a:blipFill>
                <a:blip r:embed="rId4"/>
                <a:stretch>
                  <a:fillRect t="-5769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5639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83" y="916435"/>
            <a:ext cx="4522482" cy="4262393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A critical aspect of heat removal is ensuring we understand the heat transfer mechanisms that control our power cycle capabilities, material temperature limits, and instrumentation/control schemes.</a:t>
            </a:r>
            <a:endParaRPr lang="en-US" sz="1922" dirty="0">
              <a:latin typeface="+mn-lt"/>
            </a:endParaRPr>
          </a:p>
          <a:p>
            <a:pPr marL="126999" indent="0">
              <a:buNone/>
            </a:pPr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System Level – Heat Removal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FCBA05-FDF7-7ABE-83E6-793BF8C419CA}"/>
              </a:ext>
            </a:extLst>
          </p:cNvPr>
          <p:cNvSpPr/>
          <p:nvPr/>
        </p:nvSpPr>
        <p:spPr>
          <a:xfrm>
            <a:off x="1747403" y="5423239"/>
            <a:ext cx="2932662" cy="229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ITER Organization, 2021, https://www.iter.org/</a:t>
            </a:r>
          </a:p>
        </p:txBody>
      </p:sp>
      <p:pic>
        <p:nvPicPr>
          <p:cNvPr id="8" name="Picture 2" descr=" (Click to view larger version...)">
            <a:extLst>
              <a:ext uri="{FF2B5EF4-FFF2-40B4-BE49-F238E27FC236}">
                <a16:creationId xmlns:a16="http://schemas.microsoft.com/office/drawing/2014/main" id="{29DDBBC0-4089-C7E4-3721-B5AC21A3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959765"/>
            <a:ext cx="2797050" cy="37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 (Click to view larger version...)">
            <a:extLst>
              <a:ext uri="{FF2B5EF4-FFF2-40B4-BE49-F238E27FC236}">
                <a16:creationId xmlns:a16="http://schemas.microsoft.com/office/drawing/2014/main" id="{12DE9F0F-7186-ACBD-5181-BB9F96B90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/>
          <a:stretch/>
        </p:blipFill>
        <p:spPr bwMode="auto">
          <a:xfrm>
            <a:off x="7075795" y="1218578"/>
            <a:ext cx="2917950" cy="35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ECFF6E-3A25-04DB-9C84-5CB7CFB47A77}"/>
              </a:ext>
            </a:extLst>
          </p:cNvPr>
          <p:cNvSpPr/>
          <p:nvPr/>
        </p:nvSpPr>
        <p:spPr>
          <a:xfrm>
            <a:off x="6734995" y="4692623"/>
            <a:ext cx="1365940" cy="49460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Blanket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(~4.5 MW/m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351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83" y="916436"/>
            <a:ext cx="9788850" cy="3882128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Heat Transfer occurs whenever there is a temperature difference between two objects</a:t>
            </a: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Heat Transfer Mechanisms</a:t>
            </a:r>
          </a:p>
        </p:txBody>
      </p:sp>
      <p:pic>
        <p:nvPicPr>
          <p:cNvPr id="10" name="Picture 9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28FAEBC6-AA81-64BA-A317-EBB52FA60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153" y="1823373"/>
            <a:ext cx="7777709" cy="3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38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75" y="733556"/>
            <a:ext cx="9788850" cy="3882128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Heat Transfer occurs in:</a:t>
            </a:r>
          </a:p>
          <a:p>
            <a:pPr lvl="1"/>
            <a:r>
              <a:rPr lang="en-US" sz="1922" dirty="0">
                <a:latin typeface="+mn-lt"/>
              </a:rPr>
              <a:t>Solids – Gases – Fluids – Plasmas - Others?</a:t>
            </a:r>
          </a:p>
          <a:p>
            <a:pPr lvl="1"/>
            <a:r>
              <a:rPr lang="en-US" sz="1922" dirty="0">
                <a:latin typeface="+mn-lt"/>
              </a:rPr>
              <a:t>As a continuum (not individual particles) </a:t>
            </a: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Heat Transfer Mechanisms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E4CE4-3C6E-F987-E96F-D4946A5D610D}"/>
              </a:ext>
            </a:extLst>
          </p:cNvPr>
          <p:cNvSpPr/>
          <p:nvPr/>
        </p:nvSpPr>
        <p:spPr>
          <a:xfrm>
            <a:off x="2870437" y="2150876"/>
            <a:ext cx="4419118" cy="58658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Very General Conservation of Energy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68C536-F412-2C28-60A5-1C557DACDF84}"/>
                  </a:ext>
                </a:extLst>
              </p:cNvPr>
              <p:cNvSpPr txBox="1"/>
              <p:nvPr/>
            </p:nvSpPr>
            <p:spPr>
              <a:xfrm>
                <a:off x="2748141" y="3437467"/>
                <a:ext cx="4663713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𝐷h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68C536-F412-2C28-60A5-1C557DACD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141" y="3437467"/>
                <a:ext cx="4663713" cy="701218"/>
              </a:xfrm>
              <a:prstGeom prst="rect">
                <a:avLst/>
              </a:prstGeom>
              <a:blipFill>
                <a:blip r:embed="rId3"/>
                <a:stretch>
                  <a:fillRect l="-815" t="-3571" r="-815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475335F-BE71-86A2-EB40-F4294DFF9331}"/>
              </a:ext>
            </a:extLst>
          </p:cNvPr>
          <p:cNvSpPr/>
          <p:nvPr/>
        </p:nvSpPr>
        <p:spPr>
          <a:xfrm>
            <a:off x="3871757" y="2857500"/>
            <a:ext cx="2416485" cy="459926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Enthalpy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7F82C7-3187-8DFE-F1E5-8ADB90843C6C}"/>
                  </a:ext>
                </a:extLst>
              </p:cNvPr>
              <p:cNvSpPr txBox="1"/>
              <p:nvPr/>
            </p:nvSpPr>
            <p:spPr>
              <a:xfrm>
                <a:off x="3053384" y="4838693"/>
                <a:ext cx="4053225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𝐷𝑇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′′′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l-G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7F82C7-3187-8DFE-F1E5-8ADB90843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384" y="4838693"/>
                <a:ext cx="4053225" cy="518540"/>
              </a:xfrm>
              <a:prstGeom prst="rect">
                <a:avLst/>
              </a:prstGeom>
              <a:blipFill>
                <a:blip r:embed="rId4"/>
                <a:stretch>
                  <a:fillRect l="-938" t="-2439" r="-625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2B3CC2A3-8BB1-C327-D8E4-56D46E242B4F}"/>
              </a:ext>
            </a:extLst>
          </p:cNvPr>
          <p:cNvSpPr/>
          <p:nvPr/>
        </p:nvSpPr>
        <p:spPr>
          <a:xfrm>
            <a:off x="3709640" y="4258726"/>
            <a:ext cx="2740714" cy="459926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Temperature Formulation</a:t>
            </a:r>
          </a:p>
        </p:txBody>
      </p:sp>
    </p:spTree>
    <p:extLst>
      <p:ext uri="{BB962C8B-B14F-4D97-AF65-F5344CB8AC3E}">
        <p14:creationId xmlns:p14="http://schemas.microsoft.com/office/powerpoint/2010/main" val="299736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5574" y="849934"/>
                <a:ext cx="9788850" cy="3882128"/>
              </a:xfrm>
            </p:spPr>
            <p:txBody>
              <a:bodyPr>
                <a:normAutofit/>
              </a:bodyPr>
              <a:lstStyle/>
              <a:p>
                <a:r>
                  <a:rPr lang="en-US" sz="2222" dirty="0">
                    <a:latin typeface="+mn-lt"/>
                  </a:rPr>
                  <a:t>Heat Conduction (Conductive Heat Transfer)+</a:t>
                </a:r>
              </a:p>
              <a:p>
                <a:pPr lvl="1"/>
                <a:r>
                  <a:rPr lang="en-US" sz="1922" dirty="0">
                    <a:latin typeface="+mn-lt"/>
                  </a:rPr>
                  <a:t>Can occur within an object and between objects in contact</a:t>
                </a:r>
              </a:p>
              <a:p>
                <a:pPr lvl="1"/>
                <a:r>
                  <a:rPr lang="en-US" sz="1922" dirty="0">
                    <a:latin typeface="+mn-lt"/>
                  </a:rPr>
                  <a:t>Described using diffusion operator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22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922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m:rPr>
                        <m:sty m:val="p"/>
                      </m:rPr>
                      <a:rPr lang="en-US" sz="1922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922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922" dirty="0">
                    <a:latin typeface="+mn-lt"/>
                  </a:rPr>
                  <a:t>) in the energy equation</a:t>
                </a:r>
              </a:p>
              <a:p>
                <a:pPr marL="126999" indent="0">
                  <a:buNone/>
                </a:pPr>
                <a:endParaRPr lang="en-US" sz="2222" dirty="0">
                  <a:latin typeface="+mn-lt"/>
                </a:endParaRPr>
              </a:p>
              <a:p>
                <a:pPr marL="126999" indent="0">
                  <a:buNone/>
                </a:pPr>
                <a:endParaRPr lang="en-US" sz="2222" dirty="0">
                  <a:latin typeface="+mn-lt"/>
                </a:endParaRPr>
              </a:p>
              <a:p>
                <a:pPr marL="126999" indent="0">
                  <a:buNone/>
                </a:pPr>
                <a:endParaRPr lang="en-US" sz="2222" dirty="0">
                  <a:latin typeface="+mn-lt"/>
                </a:endParaRPr>
              </a:p>
              <a:p>
                <a:pPr marL="126999" indent="0">
                  <a:buNone/>
                </a:pPr>
                <a:endParaRPr lang="en-US" sz="2222" dirty="0">
                  <a:latin typeface="+mn-lt"/>
                </a:endParaRPr>
              </a:p>
              <a:p>
                <a:pPr marL="126999" indent="0">
                  <a:buNone/>
                </a:pPr>
                <a:endParaRPr lang="en-US" sz="2222" dirty="0">
                  <a:latin typeface="+mn-lt"/>
                </a:endParaRPr>
              </a:p>
              <a:p>
                <a:endParaRPr lang="en-US" sz="2222" dirty="0">
                  <a:latin typeface="+mn-lt"/>
                </a:endParaRPr>
              </a:p>
              <a:p>
                <a:endParaRPr lang="en-US" sz="2222" dirty="0">
                  <a:latin typeface="+mn-lt"/>
                </a:endParaRPr>
              </a:p>
              <a:p>
                <a:endParaRPr lang="en-US" sz="2222" dirty="0">
                  <a:latin typeface="+mn-lt"/>
                </a:endParaRPr>
              </a:p>
              <a:p>
                <a:endParaRPr lang="en-US" sz="2222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5574" y="849934"/>
                <a:ext cx="9788850" cy="388212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Heat Transfer Mechanisms</a:t>
            </a:r>
          </a:p>
        </p:txBody>
      </p:sp>
      <p:pic>
        <p:nvPicPr>
          <p:cNvPr id="5" name="Picture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6FFF86A4-021F-7377-AAC4-B6A0BDA3D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189" y="2072046"/>
            <a:ext cx="5025621" cy="36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7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How’d I get here? </a:t>
            </a:r>
          </a:p>
        </p:txBody>
      </p:sp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66A24522-191B-A67D-7456-57A3B5E9C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72" y="3265705"/>
            <a:ext cx="3175000" cy="1130300"/>
          </a:xfrm>
          <a:prstGeom prst="rect">
            <a:avLst/>
          </a:prstGeom>
        </p:spPr>
      </p:pic>
      <p:pic>
        <p:nvPicPr>
          <p:cNvPr id="1028" name="Picture 4" descr="Texas A&amp;M University - College Station - FIRE">
            <a:extLst>
              <a:ext uri="{FF2B5EF4-FFF2-40B4-BE49-F238E27FC236}">
                <a16:creationId xmlns:a16="http://schemas.microsoft.com/office/drawing/2014/main" id="{712EFED5-6718-C8C4-06B0-0E423E635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48" y="879853"/>
            <a:ext cx="2385852" cy="238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University of Tennessee Logo | Brand Guidelines">
            <a:extLst>
              <a:ext uri="{FF2B5EF4-FFF2-40B4-BE49-F238E27FC236}">
                <a16:creationId xmlns:a16="http://schemas.microsoft.com/office/drawing/2014/main" id="{D8F9994F-B492-FDCC-AC0D-8DFD7AEF9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21014" r="16744" b="21130"/>
          <a:stretch/>
        </p:blipFill>
        <p:spPr bwMode="auto">
          <a:xfrm>
            <a:off x="4125434" y="974540"/>
            <a:ext cx="2555710" cy="17475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480DE0-6EBA-E971-6247-66BFA61D7AAD}"/>
              </a:ext>
            </a:extLst>
          </p:cNvPr>
          <p:cNvSpPr/>
          <p:nvPr/>
        </p:nvSpPr>
        <p:spPr>
          <a:xfrm>
            <a:off x="693937" y="4480472"/>
            <a:ext cx="2303269" cy="543309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r>
              <a:rPr lang="en-US" sz="1556" dirty="0">
                <a:solidFill>
                  <a:schemeClr val="tx1"/>
                </a:solidFill>
              </a:rPr>
              <a:t>Middle Georgia College</a:t>
            </a:r>
          </a:p>
          <a:p>
            <a:pPr algn="ctr"/>
            <a:r>
              <a:rPr lang="en-US" sz="1556" dirty="0">
                <a:solidFill>
                  <a:schemeClr val="tx1"/>
                </a:solidFill>
              </a:rPr>
              <a:t>Associates in Math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F5FCE2-A653-06C1-1D9B-E88773F8E7EA}"/>
              </a:ext>
            </a:extLst>
          </p:cNvPr>
          <p:cNvSpPr/>
          <p:nvPr/>
        </p:nvSpPr>
        <p:spPr>
          <a:xfrm>
            <a:off x="4062324" y="2801945"/>
            <a:ext cx="2681930" cy="99508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B.S. in Nuclear Engineering</a:t>
            </a:r>
          </a:p>
          <a:p>
            <a:pPr algn="ctr"/>
            <a:r>
              <a:rPr lang="en-US" sz="1556" dirty="0">
                <a:solidFill>
                  <a:schemeClr val="tx1"/>
                </a:solidFill>
              </a:rPr>
              <a:t>Undergrad research in experimental thermal hydraulics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159635-B793-E90B-39F7-48720DDCBAFB}"/>
              </a:ext>
            </a:extLst>
          </p:cNvPr>
          <p:cNvSpPr/>
          <p:nvPr/>
        </p:nvSpPr>
        <p:spPr>
          <a:xfrm>
            <a:off x="7118108" y="3265705"/>
            <a:ext cx="2789289" cy="73584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Ph.D. in Nuclear Engineering</a:t>
            </a:r>
          </a:p>
          <a:p>
            <a:pPr algn="ctr"/>
            <a:r>
              <a:rPr lang="en-US" sz="1556" dirty="0">
                <a:solidFill>
                  <a:schemeClr val="tx1"/>
                </a:solidFill>
              </a:rPr>
              <a:t>Coursework in Aero, Mech, and Civil</a:t>
            </a:r>
          </a:p>
        </p:txBody>
      </p:sp>
      <p:pic>
        <p:nvPicPr>
          <p:cNvPr id="1038" name="Picture 14" descr="The Perfect Weekend in Atlanta | Condé Nast Traveler">
            <a:extLst>
              <a:ext uri="{FF2B5EF4-FFF2-40B4-BE49-F238E27FC236}">
                <a16:creationId xmlns:a16="http://schemas.microsoft.com/office/drawing/2014/main" id="{FABD94D2-2C0D-F207-53BE-58B4E19C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6" y="914400"/>
            <a:ext cx="3500064" cy="19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511D1BF-3D8C-E821-4DB7-75DAF584FC65}"/>
              </a:ext>
            </a:extLst>
          </p:cNvPr>
          <p:cNvSpPr/>
          <p:nvPr/>
        </p:nvSpPr>
        <p:spPr>
          <a:xfrm>
            <a:off x="953773" y="2875373"/>
            <a:ext cx="1969329" cy="31136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ATL - Getty Images</a:t>
            </a:r>
          </a:p>
        </p:txBody>
      </p:sp>
      <p:pic>
        <p:nvPicPr>
          <p:cNvPr id="1040" name="Picture 16" descr="Neyland Stadium">
            <a:extLst>
              <a:ext uri="{FF2B5EF4-FFF2-40B4-BE49-F238E27FC236}">
                <a16:creationId xmlns:a16="http://schemas.microsoft.com/office/drawing/2014/main" id="{7A683E9D-5C51-303C-952A-F45BC36C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26" y="3855838"/>
            <a:ext cx="3233598" cy="182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B0B10E6-BE42-C1AF-253F-69A12E23D195}"/>
              </a:ext>
            </a:extLst>
          </p:cNvPr>
          <p:cNvSpPr/>
          <p:nvPr/>
        </p:nvSpPr>
        <p:spPr>
          <a:xfrm>
            <a:off x="4877930" y="5352210"/>
            <a:ext cx="1091589" cy="31136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 err="1">
                <a:solidFill>
                  <a:schemeClr val="tx1"/>
                </a:solidFill>
              </a:rPr>
              <a:t>knoxnews</a:t>
            </a:r>
            <a:endParaRPr lang="en-US" sz="1556" dirty="0">
              <a:solidFill>
                <a:schemeClr val="tx1"/>
              </a:solidFill>
            </a:endParaRPr>
          </a:p>
        </p:txBody>
      </p:sp>
      <p:pic>
        <p:nvPicPr>
          <p:cNvPr id="1042" name="Picture 18" descr="Progress Pride Flag Initiative: Office of Equity - Northwestern University">
            <a:extLst>
              <a:ext uri="{FF2B5EF4-FFF2-40B4-BE49-F238E27FC236}">
                <a16:creationId xmlns:a16="http://schemas.microsoft.com/office/drawing/2014/main" id="{886F07EE-3C02-A490-9D87-7C38805F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43" y="4104763"/>
            <a:ext cx="2294217" cy="14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959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7583" y="916436"/>
                <a:ext cx="9788850" cy="3882128"/>
              </a:xfrm>
            </p:spPr>
            <p:txBody>
              <a:bodyPr>
                <a:normAutofit/>
              </a:bodyPr>
              <a:lstStyle/>
              <a:p>
                <a:r>
                  <a:rPr lang="en-US" sz="2222" dirty="0">
                    <a:latin typeface="+mn-lt"/>
                  </a:rPr>
                  <a:t>Heat Convection (Convective Heat Transfer)</a:t>
                </a:r>
              </a:p>
              <a:p>
                <a:pPr lvl="1"/>
                <a:r>
                  <a:rPr lang="en-US" sz="1922" dirty="0">
                    <a:latin typeface="+mn-lt"/>
                  </a:rPr>
                  <a:t>Involves a fluid (liquid or gas) that is moving due to mechanical or buoyant forces</a:t>
                </a:r>
              </a:p>
              <a:p>
                <a:pPr lvl="1"/>
                <a:r>
                  <a:rPr lang="en-US" sz="1922" dirty="0">
                    <a:latin typeface="+mn-lt"/>
                  </a:rPr>
                  <a:t>Described using the advective operator (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922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22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en-US" sz="1922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1922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922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922" dirty="0">
                    <a:latin typeface="+mn-lt"/>
                  </a:rPr>
                  <a:t> or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922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22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en-US" sz="192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192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922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1922" dirty="0"/>
                  <a:t> </a:t>
                </a:r>
                <a:r>
                  <a:rPr lang="en-US" sz="1922" dirty="0">
                    <a:latin typeface="+mn-lt"/>
                  </a:rPr>
                  <a:t>)</a:t>
                </a:r>
              </a:p>
              <a:p>
                <a:endParaRPr lang="en-US" sz="2222" dirty="0">
                  <a:latin typeface="+mn-lt"/>
                </a:endParaRPr>
              </a:p>
              <a:p>
                <a:endParaRPr lang="en-US" sz="2222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7583" y="916436"/>
                <a:ext cx="9788850" cy="388212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Heat Transfer Mechanisms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1061B3D-B2F8-9033-FB3B-73AF19668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84"/>
          <a:stretch/>
        </p:blipFill>
        <p:spPr>
          <a:xfrm>
            <a:off x="1582290" y="2527068"/>
            <a:ext cx="6995419" cy="318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68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02" y="849730"/>
            <a:ext cx="9788850" cy="3882128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Heat Convection (Convective Heat Transfer)</a:t>
            </a:r>
          </a:p>
          <a:p>
            <a:pPr lvl="1"/>
            <a:r>
              <a:rPr lang="en-US" sz="1922" dirty="0">
                <a:latin typeface="+mn-lt"/>
              </a:rPr>
              <a:t>Two forms (Free/Natural and Forced Convection)</a:t>
            </a: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Heat Transfer Mechanisms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236C9-4C18-4454-4EF6-917A4F390632}"/>
                  </a:ext>
                </a:extLst>
              </p:cNvPr>
              <p:cNvSpPr txBox="1"/>
              <p:nvPr/>
            </p:nvSpPr>
            <p:spPr>
              <a:xfrm>
                <a:off x="508000" y="1849222"/>
                <a:ext cx="3132204" cy="287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𝑐𝑜𝑛𝑣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𝐻𝑇𝐶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𝑤𝑎𝑙𝑙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𝑏𝑢𝑙𝑘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𝑆𝐴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236C9-4C18-4454-4EF6-917A4F390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1849222"/>
                <a:ext cx="3132204" cy="287515"/>
              </a:xfrm>
              <a:prstGeom prst="rect">
                <a:avLst/>
              </a:prstGeom>
              <a:blipFill>
                <a:blip r:embed="rId3"/>
                <a:stretch>
                  <a:fillRect l="-1210" t="-8333" r="-806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9C8FA3-DE38-363A-6DB4-62A52B3A129D}"/>
                  </a:ext>
                </a:extLst>
              </p:cNvPr>
              <p:cNvSpPr/>
              <p:nvPr/>
            </p:nvSpPr>
            <p:spPr>
              <a:xfrm>
                <a:off x="1170089" y="2147026"/>
                <a:ext cx="1574470" cy="7290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𝐻𝑇𝐶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𝑘𝑁𝑢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9C8FA3-DE38-363A-6DB4-62A52B3A12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089" y="2147026"/>
                <a:ext cx="1574470" cy="729046"/>
              </a:xfrm>
              <a:prstGeom prst="rect">
                <a:avLst/>
              </a:prstGeom>
              <a:blipFill>
                <a:blip r:embed="rId4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60101A-F0A7-84CA-E06D-7A7B74EA7067}"/>
                  </a:ext>
                </a:extLst>
              </p:cNvPr>
              <p:cNvSpPr txBox="1"/>
              <p:nvPr/>
            </p:nvSpPr>
            <p:spPr>
              <a:xfrm>
                <a:off x="705890" y="3929453"/>
                <a:ext cx="26073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𝑆𝑢𝑟𝑓𝑎𝑐𝑒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60101A-F0A7-84CA-E06D-7A7B74EA7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90" y="3929453"/>
                <a:ext cx="2607316" cy="276999"/>
              </a:xfrm>
              <a:prstGeom prst="rect">
                <a:avLst/>
              </a:prstGeom>
              <a:blipFill>
                <a:blip r:embed="rId5"/>
                <a:stretch>
                  <a:fillRect l="-1449" t="-4348" r="-193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0BD4A7-0E2C-5EDB-4361-EDE4D4E81CD6}"/>
                  </a:ext>
                </a:extLst>
              </p:cNvPr>
              <p:cNvSpPr txBox="1"/>
              <p:nvPr/>
            </p:nvSpPr>
            <p:spPr>
              <a:xfrm>
                <a:off x="508000" y="3245404"/>
                <a:ext cx="32366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𝑤𝑎𝑙𝑙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𝑊𝑎𝑙𝑙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(°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0BD4A7-0E2C-5EDB-4361-EDE4D4E81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3245404"/>
                <a:ext cx="3236655" cy="276999"/>
              </a:xfrm>
              <a:prstGeom prst="rect">
                <a:avLst/>
              </a:prstGeom>
              <a:blipFill>
                <a:blip r:embed="rId6"/>
                <a:stretch>
                  <a:fillRect l="-781" t="-4348" r="-1953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F3E237-9E3D-3BDE-12C4-89650A7C35C8}"/>
                  </a:ext>
                </a:extLst>
              </p:cNvPr>
              <p:cNvSpPr txBox="1"/>
              <p:nvPr/>
            </p:nvSpPr>
            <p:spPr>
              <a:xfrm>
                <a:off x="426118" y="3572896"/>
                <a:ext cx="38484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𝑏𝑢𝑙𝑘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𝐵𝑢𝑙𝑘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𝐹𝑙𝑢𝑖𝑑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(°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F3E237-9E3D-3BDE-12C4-89650A7C3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18" y="3572896"/>
                <a:ext cx="3848489" cy="276999"/>
              </a:xfrm>
              <a:prstGeom prst="rect">
                <a:avLst/>
              </a:prstGeom>
              <a:blipFill>
                <a:blip r:embed="rId7"/>
                <a:stretch>
                  <a:fillRect l="-658" t="-4348" r="-1645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F0A3F8-F813-00DB-8672-D2ABEE01F958}"/>
                  </a:ext>
                </a:extLst>
              </p:cNvPr>
              <p:cNvSpPr/>
              <p:nvPr/>
            </p:nvSpPr>
            <p:spPr>
              <a:xfrm>
                <a:off x="181982" y="2876072"/>
                <a:ext cx="37842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𝐻𝑇𝐶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𝐻𝑒𝑎𝑡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𝑇𝑟𝑎𝑛𝑠𝑓𝑒𝑟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𝐶𝑜𝑒𝑓𝑓𝑖𝑐𝑖𝑒𝑛𝑡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F0A3F8-F813-00DB-8672-D2ABEE01F9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2" y="2876072"/>
                <a:ext cx="3784241" cy="369332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Chart&#10;&#10;Description automatically generated with medium confidence">
            <a:extLst>
              <a:ext uri="{FF2B5EF4-FFF2-40B4-BE49-F238E27FC236}">
                <a16:creationId xmlns:a16="http://schemas.microsoft.com/office/drawing/2014/main" id="{C15F2C34-622A-D1BA-8F56-2D2263A58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0407" y="1673815"/>
            <a:ext cx="5568950" cy="4041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1E0AC6C-F9FC-D16F-104C-8B055C8064BC}"/>
                  </a:ext>
                </a:extLst>
              </p:cNvPr>
              <p:cNvSpPr/>
              <p:nvPr/>
            </p:nvSpPr>
            <p:spPr>
              <a:xfrm>
                <a:off x="318733" y="4206452"/>
                <a:ext cx="338163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𝑁𝑢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𝑁𝑜𝑛𝑑𝑖𝑚𝑒𝑛𝑠𝑖𝑜𝑛𝑎𝑙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𝐻𝑒𝑎𝑡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𝑇𝑟𝑎𝑛𝑠𝑓𝑒𝑟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𝐶𝑜𝑒𝑓𝑓𝑖𝑐𝑖𝑒𝑛𝑡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𝑁𝑢𝑠𝑠𝑒𝑙𝑡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1E0AC6C-F9FC-D16F-104C-8B055C806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33" y="4206452"/>
                <a:ext cx="3381630" cy="923330"/>
              </a:xfrm>
              <a:prstGeom prst="rect">
                <a:avLst/>
              </a:prstGeom>
              <a:blipFill>
                <a:blip r:embed="rId10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3803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02" y="849730"/>
            <a:ext cx="9788850" cy="905403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Heat Convection (Convective Heat Transfer)</a:t>
            </a:r>
          </a:p>
          <a:p>
            <a:pPr lvl="1"/>
            <a:r>
              <a:rPr lang="en-US" sz="1922" dirty="0">
                <a:latin typeface="+mn-lt"/>
              </a:rPr>
              <a:t>Two forms (Free/Natural and Forced Convection)</a:t>
            </a: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Heat Transfer Mechanisms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E8E751-C14E-CE6C-AA7D-8DF33CAFC938}"/>
                  </a:ext>
                </a:extLst>
              </p:cNvPr>
              <p:cNvSpPr txBox="1"/>
              <p:nvPr/>
            </p:nvSpPr>
            <p:spPr>
              <a:xfrm>
                <a:off x="862524" y="1764130"/>
                <a:ext cx="3009414" cy="287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𝑐𝑜𝑛𝑣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𝐻𝑇𝐶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𝑤𝑎𝑙𝑙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𝑆𝐴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E8E751-C14E-CE6C-AA7D-8DF33CAFC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524" y="1764130"/>
                <a:ext cx="3009414" cy="287515"/>
              </a:xfrm>
              <a:prstGeom prst="rect">
                <a:avLst/>
              </a:prstGeom>
              <a:blipFill>
                <a:blip r:embed="rId3"/>
                <a:stretch>
                  <a:fillRect t="-8333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9C8FA3-DE38-363A-6DB4-62A52B3A129D}"/>
                  </a:ext>
                </a:extLst>
              </p:cNvPr>
              <p:cNvSpPr/>
              <p:nvPr/>
            </p:nvSpPr>
            <p:spPr>
              <a:xfrm>
                <a:off x="1631058" y="2515207"/>
                <a:ext cx="1438150" cy="665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𝐻𝑇𝐶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𝑘𝑁𝑢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9C8FA3-DE38-363A-6DB4-62A52B3A12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058" y="2515207"/>
                <a:ext cx="1438150" cy="665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8406E02-40AE-3656-7A4E-4CB7CC283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322" y="1755133"/>
            <a:ext cx="5331678" cy="3959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6012BE-53E7-F4AC-7ED1-AE4A10B3B4B4}"/>
                  </a:ext>
                </a:extLst>
              </p:cNvPr>
              <p:cNvSpPr txBox="1"/>
              <p:nvPr/>
            </p:nvSpPr>
            <p:spPr>
              <a:xfrm>
                <a:off x="1025350" y="3938591"/>
                <a:ext cx="26073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𝑆𝑢𝑟𝑓𝑎𝑐𝑒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6012BE-53E7-F4AC-7ED1-AE4A10B3B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50" y="3938591"/>
                <a:ext cx="2607316" cy="276999"/>
              </a:xfrm>
              <a:prstGeom prst="rect">
                <a:avLst/>
              </a:prstGeom>
              <a:blipFill>
                <a:blip r:embed="rId6"/>
                <a:stretch>
                  <a:fillRect l="-1449" t="-4348" r="-2415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BA3BDC-79C5-87F0-B909-F0FB52F9421D}"/>
                  </a:ext>
                </a:extLst>
              </p:cNvPr>
              <p:cNvSpPr txBox="1"/>
              <p:nvPr/>
            </p:nvSpPr>
            <p:spPr>
              <a:xfrm>
                <a:off x="827460" y="3254542"/>
                <a:ext cx="32366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𝑤𝑎𝑙𝑙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𝑊𝑎𝑙𝑙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(°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BA3BDC-79C5-87F0-B909-F0FB52F94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60" y="3254542"/>
                <a:ext cx="3236655" cy="276999"/>
              </a:xfrm>
              <a:prstGeom prst="rect">
                <a:avLst/>
              </a:prstGeom>
              <a:blipFill>
                <a:blip r:embed="rId7"/>
                <a:stretch>
                  <a:fillRect l="-1172" t="-4545" r="-1563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CFBC19-C599-F06A-9F4E-8074775BACF4}"/>
                  </a:ext>
                </a:extLst>
              </p:cNvPr>
              <p:cNvSpPr txBox="1"/>
              <p:nvPr/>
            </p:nvSpPr>
            <p:spPr>
              <a:xfrm>
                <a:off x="745578" y="3582034"/>
                <a:ext cx="34004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𝐴𝑚𝑏𝑖𝑒𝑛𝑡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𝑇𝑒𝑚𝑝𝑒𝑟𝑎𝑡𝑢𝑟𝑒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(°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CFBC19-C599-F06A-9F4E-8074775BA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78" y="3582034"/>
                <a:ext cx="3400418" cy="276999"/>
              </a:xfrm>
              <a:prstGeom prst="rect">
                <a:avLst/>
              </a:prstGeom>
              <a:blipFill>
                <a:blip r:embed="rId8"/>
                <a:stretch>
                  <a:fillRect l="-743" t="-4545" r="-1859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28EE58A-A9D7-0F54-B953-B094733CBE4D}"/>
                  </a:ext>
                </a:extLst>
              </p:cNvPr>
              <p:cNvSpPr/>
              <p:nvPr/>
            </p:nvSpPr>
            <p:spPr>
              <a:xfrm>
                <a:off x="574791" y="2145875"/>
                <a:ext cx="37842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𝐻𝑇𝐶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𝐻𝑒𝑎𝑡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𝑇𝑟𝑎𝑛𝑠𝑓𝑒𝑟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𝐶𝑜𝑒𝑓𝑓𝑖𝑐𝑖𝑒𝑛𝑡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28EE58A-A9D7-0F54-B953-B094733CB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91" y="2145875"/>
                <a:ext cx="3784241" cy="369332"/>
              </a:xfrm>
              <a:prstGeom prst="rect">
                <a:avLst/>
              </a:prstGeom>
              <a:blipFill>
                <a:blip r:embed="rId9"/>
                <a:stretch>
                  <a:fillRect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431F8AB-3167-24E0-9BA5-C2748A762562}"/>
                  </a:ext>
                </a:extLst>
              </p:cNvPr>
              <p:cNvSpPr/>
              <p:nvPr/>
            </p:nvSpPr>
            <p:spPr>
              <a:xfrm>
                <a:off x="659318" y="4215590"/>
                <a:ext cx="338163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𝑁𝑢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𝑁𝑜𝑛𝑑𝑖𝑚𝑒𝑛𝑠𝑖𝑜𝑛𝑎𝑙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𝐻𝑒𝑎𝑡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𝑇𝑟𝑎𝑛𝑠𝑓𝑒𝑟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𝐶𝑜𝑒𝑓𝑓𝑖𝑐𝑖𝑒𝑛𝑡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𝑁𝑢𝑠𝑠𝑒𝑙𝑡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431F8AB-3167-24E0-9BA5-C2748A762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18" y="4215590"/>
                <a:ext cx="3381630" cy="923330"/>
              </a:xfrm>
              <a:prstGeom prst="rect">
                <a:avLst/>
              </a:prstGeom>
              <a:blipFill>
                <a:blip r:embed="rId10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5671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83" y="916436"/>
            <a:ext cx="9788850" cy="3882128"/>
          </a:xfrm>
        </p:spPr>
        <p:txBody>
          <a:bodyPr>
            <a:normAutofit/>
          </a:bodyPr>
          <a:lstStyle/>
          <a:p>
            <a:r>
              <a:rPr lang="en-US" sz="2222" dirty="0">
                <a:latin typeface="+mn-lt"/>
              </a:rPr>
              <a:t>Heat Radiation (Irradiative Heat Transfer)</a:t>
            </a:r>
          </a:p>
          <a:p>
            <a:pPr marL="126999" indent="0">
              <a:buNone/>
            </a:pPr>
            <a:endParaRPr lang="en-US" sz="2222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56CB3-23C2-6F3D-9BFE-21A0135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Heat Transfer Mechanisms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C8679BC-8D8E-030A-5A76-7A4600674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158" y="1472965"/>
            <a:ext cx="5817165" cy="38175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DAF417-5BCC-ADF5-7DCE-803EA2EAE536}"/>
                  </a:ext>
                </a:extLst>
              </p:cNvPr>
              <p:cNvSpPr txBox="1"/>
              <p:nvPr/>
            </p:nvSpPr>
            <p:spPr>
              <a:xfrm>
                <a:off x="505327" y="1539467"/>
                <a:ext cx="2754087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𝜀𝜎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𝐻𝑜𝑡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𝐶𝑜𝑙𝑑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𝑆𝐴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DAF417-5BCC-ADF5-7DCE-803EA2EAE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27" y="1539467"/>
                <a:ext cx="2754087" cy="312650"/>
              </a:xfrm>
              <a:prstGeom prst="rect">
                <a:avLst/>
              </a:prstGeom>
              <a:blipFill>
                <a:blip r:embed="rId4"/>
                <a:stretch>
                  <a:fillRect l="-1835" t="-8000" r="-137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BBF9B5C-A371-CAAB-A379-11F2915D82E3}"/>
                  </a:ext>
                </a:extLst>
              </p:cNvPr>
              <p:cNvSpPr/>
              <p:nvPr/>
            </p:nvSpPr>
            <p:spPr>
              <a:xfrm>
                <a:off x="574767" y="2079846"/>
                <a:ext cx="2384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𝐸𝑚𝑖𝑠𝑠𝑖𝑡𝑖𝑣𝑖𝑡𝑦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(−)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BBF9B5C-A371-CAAB-A379-11F2915D82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67" y="2079846"/>
                <a:ext cx="2384051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903787-670C-5C1A-9013-4E643562396B}"/>
                  </a:ext>
                </a:extLst>
              </p:cNvPr>
              <p:cNvSpPr/>
              <p:nvPr/>
            </p:nvSpPr>
            <p:spPr>
              <a:xfrm>
                <a:off x="157583" y="2475148"/>
                <a:ext cx="3325450" cy="1184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𝑆𝑡𝑒𝑓𝑎𝑛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𝐵𝑜𝑙𝑡𝑧𝑚𝑎𝑛𝑛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𝐶𝑜𝑛𝑠𝑡𝑎𝑛𝑡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−5.6703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903787-670C-5C1A-9013-4E6435623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83" y="2475148"/>
                <a:ext cx="3325450" cy="11842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E4495E-CBD2-4611-D394-CE4C8589F80F}"/>
                  </a:ext>
                </a:extLst>
              </p:cNvPr>
              <p:cNvSpPr txBox="1"/>
              <p:nvPr/>
            </p:nvSpPr>
            <p:spPr>
              <a:xfrm>
                <a:off x="494202" y="3731503"/>
                <a:ext cx="2776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𝐻𝑜𝑡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𝐻𝑜𝑡𝑡𝑒𝑟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𝑆𝑢𝑟𝑓𝑎𝑐𝑒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E4495E-CBD2-4611-D394-CE4C8589F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02" y="3731503"/>
                <a:ext cx="2776337" cy="276999"/>
              </a:xfrm>
              <a:prstGeom prst="rect">
                <a:avLst/>
              </a:prstGeom>
              <a:blipFill>
                <a:blip r:embed="rId7"/>
                <a:stretch>
                  <a:fillRect l="-909" r="-2273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CCB168-82EF-30FF-5E05-E23E6373A431}"/>
                  </a:ext>
                </a:extLst>
              </p:cNvPr>
              <p:cNvSpPr txBox="1"/>
              <p:nvPr/>
            </p:nvSpPr>
            <p:spPr>
              <a:xfrm>
                <a:off x="459321" y="4080622"/>
                <a:ext cx="28380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𝐶𝑜𝑙𝑑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𝐶𝑜𝑙𝑑𝑒𝑟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𝑆𝑢𝑟𝑓𝑎𝑐𝑒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CCB168-82EF-30FF-5E05-E23E6373A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1" y="4080622"/>
                <a:ext cx="2838085" cy="276999"/>
              </a:xfrm>
              <a:prstGeom prst="rect">
                <a:avLst/>
              </a:prstGeom>
              <a:blipFill>
                <a:blip r:embed="rId8"/>
                <a:stretch>
                  <a:fillRect l="-1339" t="-4348" r="-223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1C7DA4-F214-727A-ABA5-D08FC4800C44}"/>
                  </a:ext>
                </a:extLst>
              </p:cNvPr>
              <p:cNvSpPr txBox="1"/>
              <p:nvPr/>
            </p:nvSpPr>
            <p:spPr>
              <a:xfrm>
                <a:off x="516650" y="4447340"/>
                <a:ext cx="26073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𝑆𝑢𝑟𝑓𝑎𝑐𝑒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1C7DA4-F214-727A-ABA5-D08FC4800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50" y="4447340"/>
                <a:ext cx="2607316" cy="276999"/>
              </a:xfrm>
              <a:prstGeom prst="rect">
                <a:avLst/>
              </a:prstGeom>
              <a:blipFill>
                <a:blip r:embed="rId9"/>
                <a:stretch>
                  <a:fillRect l="-1456" t="-4545" r="-2913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7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7ACC4-6A05-0648-AF52-A80DF9814038}"/>
              </a:ext>
            </a:extLst>
          </p:cNvPr>
          <p:cNvSpPr/>
          <p:nvPr/>
        </p:nvSpPr>
        <p:spPr>
          <a:xfrm>
            <a:off x="1428750" y="5080000"/>
            <a:ext cx="7302500" cy="44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F5B24-57E9-4E4A-B89F-FB43440BDBD6}"/>
              </a:ext>
            </a:extLst>
          </p:cNvPr>
          <p:cNvSpPr/>
          <p:nvPr/>
        </p:nvSpPr>
        <p:spPr>
          <a:xfrm>
            <a:off x="1428750" y="712489"/>
            <a:ext cx="7302500" cy="661458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take advantage of surrogate fluids for molten salts, liquid metals, and gases to do scaled heat transfer and fluid dynamics experiments. </a:t>
            </a:r>
          </a:p>
        </p:txBody>
      </p:sp>
      <p:sp>
        <p:nvSpPr>
          <p:cNvPr id="15361" name="Rectangle 2">
            <a:extLst>
              <a:ext uri="{FF2B5EF4-FFF2-40B4-BE49-F238E27FC236}">
                <a16:creationId xmlns:a16="http://schemas.microsoft.com/office/drawing/2014/main" id="{3AEF91E0-CA0E-EC4C-AB16-84C28F62871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70000" y="33074"/>
            <a:ext cx="7620000" cy="90222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Scaling and Similitude for Fusion Device Design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D891A2C-4EFD-8841-A97E-5BF0E0EF7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81" y="1396274"/>
            <a:ext cx="5122638" cy="280796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B30C6FA-F086-AB45-A6C9-0F9F64355271}"/>
              </a:ext>
            </a:extLst>
          </p:cNvPr>
          <p:cNvGrpSpPr/>
          <p:nvPr/>
        </p:nvGrpSpPr>
        <p:grpSpPr>
          <a:xfrm>
            <a:off x="1428750" y="4232939"/>
            <a:ext cx="2930607" cy="1032270"/>
            <a:chOff x="-87731" y="4861431"/>
            <a:chExt cx="3516729" cy="1238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839A506C-EE69-EB4B-8FA8-F17F1A2AF095}"/>
                    </a:ext>
                  </a:extLst>
                </p:cNvPr>
                <p:cNvSpPr/>
                <p:nvPr/>
              </p:nvSpPr>
              <p:spPr>
                <a:xfrm>
                  <a:off x="1911315" y="5552619"/>
                  <a:ext cx="1168552" cy="5475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𝑅𝑒</m:t>
                        </m:r>
                        <m:r>
                          <a:rPr lang="en-US" sz="1167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1167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67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1167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sSub>
                              <m:sSubPr>
                                <m:ctrlPr>
                                  <a:rPr lang="en-US" sz="1167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167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167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167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oMath>
                    </m:oMathPara>
                  </a14:m>
                  <a:endParaRPr lang="en-US" sz="1167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839A506C-EE69-EB4B-8FA8-F17F1A2AF0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15" y="5552619"/>
                  <a:ext cx="1168552" cy="54753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10E5FEC-4659-034C-9B0A-09BC58D1198B}"/>
                    </a:ext>
                  </a:extLst>
                </p:cNvPr>
                <p:cNvSpPr/>
                <p:nvPr/>
              </p:nvSpPr>
              <p:spPr>
                <a:xfrm>
                  <a:off x="273014" y="5583973"/>
                  <a:ext cx="996273" cy="4848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167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167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r>
                              <a:rPr lang="en-US" sz="1167">
                                <a:latin typeface="Cambria Math" panose="02040503050406030204" pitchFamily="18" charset="0"/>
                              </a:rPr>
                              <m:t>= </m:t>
                            </m:r>
                            <m:f>
                              <m:fPr>
                                <m:ctrlPr>
                                  <a:rPr lang="en-US" sz="1167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167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sSub>
                                  <m:sSubPr>
                                    <m:ctrlPr>
                                      <a:rPr lang="en-US" sz="1167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67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167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167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1167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10E5FEC-4659-034C-9B0A-09BC58D119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14" y="5583973"/>
                  <a:ext cx="996273" cy="48482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ACB9FF-6622-8B46-8931-C82F1316FE23}"/>
                </a:ext>
              </a:extLst>
            </p:cNvPr>
            <p:cNvSpPr/>
            <p:nvPr/>
          </p:nvSpPr>
          <p:spPr>
            <a:xfrm>
              <a:off x="-87731" y="4861431"/>
              <a:ext cx="3516729" cy="603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Relevant scaling parameters/non-dimensional numbers: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F60248-25F0-FE4A-B071-7EB86251AC4B}"/>
              </a:ext>
            </a:extLst>
          </p:cNvPr>
          <p:cNvGrpSpPr/>
          <p:nvPr/>
        </p:nvGrpSpPr>
        <p:grpSpPr>
          <a:xfrm>
            <a:off x="5619178" y="4224869"/>
            <a:ext cx="2476500" cy="1087069"/>
            <a:chOff x="3874070" y="5036418"/>
            <a:chExt cx="2971800" cy="130448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EBB9C96-79CC-E441-8081-ACC46CAF073C}"/>
                </a:ext>
              </a:extLst>
            </p:cNvPr>
            <p:cNvSpPr/>
            <p:nvPr/>
          </p:nvSpPr>
          <p:spPr>
            <a:xfrm>
              <a:off x="3874070" y="5036418"/>
              <a:ext cx="2971800" cy="603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Desired Heat Transfer/Fluid Dynamics Design Information: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640D0B8-3661-B74A-9A58-ABA452F49E90}"/>
                    </a:ext>
                  </a:extLst>
                </p:cNvPr>
                <p:cNvSpPr/>
                <p:nvPr/>
              </p:nvSpPr>
              <p:spPr>
                <a:xfrm>
                  <a:off x="3965793" y="5663503"/>
                  <a:ext cx="2521691" cy="3263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𝐻𝑇𝐶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𝑅𝑒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𝑃𝑟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𝐺𝑒𝑜𝑚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𝐵𝐶𝑠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67" dirty="0"/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640D0B8-3661-B74A-9A58-ABA452F49E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5793" y="5663503"/>
                  <a:ext cx="2521691" cy="326321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3E27186-485B-3248-AF1E-E690C33C56C7}"/>
                    </a:ext>
                  </a:extLst>
                </p:cNvPr>
                <p:cNvSpPr/>
                <p:nvPr/>
              </p:nvSpPr>
              <p:spPr>
                <a:xfrm>
                  <a:off x="4250293" y="6014581"/>
                  <a:ext cx="1702620" cy="3263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𝑑𝑃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𝑅𝑒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𝐺𝑒𝑜𝑚</m:t>
                        </m:r>
                        <m:r>
                          <a:rPr lang="en-US" sz="1167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67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3E27186-485B-3248-AF1E-E690C33C56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0293" y="6014581"/>
                  <a:ext cx="1702620" cy="326321"/>
                </a:xfrm>
                <a:prstGeom prst="rect">
                  <a:avLst/>
                </a:prstGeom>
                <a:blipFill>
                  <a:blip r:embed="rId7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7DE90A6-FF3B-9A47-9B6D-544FF06C0F03}"/>
              </a:ext>
            </a:extLst>
          </p:cNvPr>
          <p:cNvCxnSpPr>
            <a:cxnSpLocks/>
          </p:cNvCxnSpPr>
          <p:nvPr/>
        </p:nvCxnSpPr>
        <p:spPr>
          <a:xfrm>
            <a:off x="4438805" y="5055218"/>
            <a:ext cx="1254071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7">
            <a:extLst>
              <a:ext uri="{FF2B5EF4-FFF2-40B4-BE49-F238E27FC236}">
                <a16:creationId xmlns:a16="http://schemas.microsoft.com/office/drawing/2014/main" id="{183BD1CE-A968-1246-856C-A28467C55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214" y="5347149"/>
            <a:ext cx="8097421" cy="3173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800" dirty="0">
                <a:cs typeface="Arial" panose="020B0604020202020204" pitchFamily="34" charset="0"/>
              </a:rPr>
              <a:t>Cabral, A., et al., “Identification of Surrogate Fluids for Molten Salt Coolants used in Energy Systems Applications including Concentrated Solar and Nuclear Power Plants,” Int. J. Energy Res., Vol. 46(3), pp. 3554-3571, 2022</a:t>
            </a:r>
          </a:p>
          <a:p>
            <a:pPr>
              <a:spcBef>
                <a:spcPct val="0"/>
              </a:spcBef>
              <a:buNone/>
            </a:pPr>
            <a:endParaRPr lang="en-US" altLang="en-US" sz="583" dirty="0">
              <a:latin typeface="PT Sans" panose="020B0503020203020204" pitchFamily="34" charset="77"/>
            </a:endParaRPr>
          </a:p>
          <a:p>
            <a:pPr>
              <a:spcBef>
                <a:spcPct val="0"/>
              </a:spcBef>
              <a:buNone/>
            </a:pPr>
            <a:br>
              <a:rPr lang="en-US" altLang="en-US" sz="583" dirty="0">
                <a:latin typeface="PT Sans" panose="020B0503020203020204" pitchFamily="34" charset="77"/>
              </a:rPr>
            </a:br>
            <a:endParaRPr lang="en-US" altLang="en-US" sz="583" dirty="0">
              <a:latin typeface="PT Sans" panose="020B0503020203020204" pitchFamily="34" charset="77"/>
            </a:endParaRPr>
          </a:p>
          <a:p>
            <a:pPr>
              <a:spcBef>
                <a:spcPct val="0"/>
              </a:spcBef>
              <a:buNone/>
            </a:pPr>
            <a:endParaRPr lang="en-US" altLang="en-US" sz="583" dirty="0"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4861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7ACC4-6A05-0648-AF52-A80DF9814038}"/>
              </a:ext>
            </a:extLst>
          </p:cNvPr>
          <p:cNvSpPr/>
          <p:nvPr/>
        </p:nvSpPr>
        <p:spPr>
          <a:xfrm>
            <a:off x="1428750" y="5080000"/>
            <a:ext cx="7302500" cy="44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 dirty="0"/>
          </a:p>
        </p:txBody>
      </p:sp>
      <p:sp>
        <p:nvSpPr>
          <p:cNvPr id="15361" name="Rectangle 2">
            <a:extLst>
              <a:ext uri="{FF2B5EF4-FFF2-40B4-BE49-F238E27FC236}">
                <a16:creationId xmlns:a16="http://schemas.microsoft.com/office/drawing/2014/main" id="{3AEF91E0-CA0E-EC4C-AB16-84C28F62871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69999" y="-11316"/>
            <a:ext cx="7620000" cy="902229"/>
          </a:xfrm>
        </p:spPr>
        <p:txBody>
          <a:bodyPr/>
          <a:lstStyle/>
          <a:p>
            <a:pPr eaLnBrk="1" hangingPunct="1"/>
            <a:r>
              <a:rPr lang="en-US" altLang="en-US" sz="3333" dirty="0">
                <a:latin typeface="Arial" panose="020B0604020202020204" pitchFamily="34" charset="0"/>
                <a:cs typeface="Arial" panose="020B0604020202020204" pitchFamily="34" charset="0"/>
              </a:rPr>
              <a:t>Similitude of Heat Transfer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555F2F13-7CC8-A54A-ABCD-764DCF6DD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09" y="3937000"/>
            <a:ext cx="2121775" cy="1612133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DD7EDFAD-3CF2-1143-BBFB-30F02611E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698500"/>
            <a:ext cx="2126128" cy="1615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F8B079-CFDF-7C4E-A0A7-212BCB56F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2286000"/>
            <a:ext cx="2121776" cy="16694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B39936-6FE3-104B-AD8E-FA9396C0D71F}"/>
              </a:ext>
            </a:extLst>
          </p:cNvPr>
          <p:cNvSpPr/>
          <p:nvPr/>
        </p:nvSpPr>
        <p:spPr>
          <a:xfrm>
            <a:off x="4506893" y="807062"/>
            <a:ext cx="1099508" cy="271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67" dirty="0">
                <a:latin typeface="Arial" panose="020B0604020202020204" pitchFamily="34" charset="0"/>
                <a:cs typeface="Arial" panose="020B0604020202020204" pitchFamily="34" charset="0"/>
              </a:rPr>
              <a:t>Fluorides: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6D4B38-4490-754D-8BCA-2FA61B6F160B}"/>
              </a:ext>
            </a:extLst>
          </p:cNvPr>
          <p:cNvSpPr/>
          <p:nvPr/>
        </p:nvSpPr>
        <p:spPr>
          <a:xfrm>
            <a:off x="4507280" y="2214621"/>
            <a:ext cx="1099508" cy="271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67" dirty="0">
                <a:latin typeface="Arial" panose="020B0604020202020204" pitchFamily="34" charset="0"/>
                <a:cs typeface="Arial" panose="020B0604020202020204" pitchFamily="34" charset="0"/>
              </a:rPr>
              <a:t>Chlorides: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117AAE-3D53-104D-A59C-DB95713019E7}"/>
              </a:ext>
            </a:extLst>
          </p:cNvPr>
          <p:cNvSpPr/>
          <p:nvPr/>
        </p:nvSpPr>
        <p:spPr>
          <a:xfrm>
            <a:off x="4501364" y="3846162"/>
            <a:ext cx="1099508" cy="271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67" dirty="0">
                <a:latin typeface="Arial" panose="020B0604020202020204" pitchFamily="34" charset="0"/>
                <a:cs typeface="Arial" panose="020B0604020202020204" pitchFamily="34" charset="0"/>
              </a:rPr>
              <a:t>Nitrates: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B81D06-1CC6-174A-8C29-3F0B359E1481}"/>
              </a:ext>
            </a:extLst>
          </p:cNvPr>
          <p:cNvCxnSpPr>
            <a:cxnSpLocks/>
          </p:cNvCxnSpPr>
          <p:nvPr/>
        </p:nvCxnSpPr>
        <p:spPr>
          <a:xfrm>
            <a:off x="3957247" y="1492773"/>
            <a:ext cx="2057400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50DE734-44BE-BC44-B468-118AF133C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20" y="749687"/>
            <a:ext cx="2125980" cy="1576683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06F067B5-1DA2-A34F-BC78-A56269978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3968679"/>
            <a:ext cx="2118360" cy="1574800"/>
          </a:xfrm>
          <a:prstGeom prst="rect">
            <a:avLst/>
          </a:prstGeom>
        </p:spPr>
      </p:pic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36927FB0-B976-F341-8178-706FAE0071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3" y="2325909"/>
            <a:ext cx="2118360" cy="1629508"/>
          </a:xfrm>
          <a:prstGeom prst="rect">
            <a:avLst/>
          </a:prstGeom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55CA708C-7DA5-E342-BCEF-56966EC30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4" y="5522943"/>
            <a:ext cx="7526310" cy="1589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83" dirty="0">
                <a:cs typeface="Arial" panose="020B0604020202020204" pitchFamily="34" charset="0"/>
              </a:rPr>
              <a:t>Cabral, A., et al., “Identification of Surrogate Fluids for Molten Salt Coolants used in Energy Systems Applications including Concentrated Solar and Nuclear Power Plants,” Int. J. Energy Res., Vol. 46(3), pp. 3554-3571, 2022</a:t>
            </a:r>
          </a:p>
          <a:p>
            <a:pPr>
              <a:spcBef>
                <a:spcPct val="0"/>
              </a:spcBef>
              <a:buNone/>
            </a:pPr>
            <a:endParaRPr lang="en-US" altLang="en-US" sz="583" dirty="0">
              <a:latin typeface="PT Sans" panose="020B0503020203020204" pitchFamily="34" charset="77"/>
            </a:endParaRPr>
          </a:p>
          <a:p>
            <a:pPr>
              <a:spcBef>
                <a:spcPct val="0"/>
              </a:spcBef>
              <a:buNone/>
            </a:pPr>
            <a:br>
              <a:rPr lang="en-US" altLang="en-US" sz="583" dirty="0">
                <a:latin typeface="PT Sans" panose="020B0503020203020204" pitchFamily="34" charset="77"/>
              </a:rPr>
            </a:br>
            <a:endParaRPr lang="en-US" altLang="en-US" sz="583" dirty="0">
              <a:latin typeface="PT Sans" panose="020B0503020203020204" pitchFamily="34" charset="77"/>
            </a:endParaRPr>
          </a:p>
          <a:p>
            <a:pPr>
              <a:spcBef>
                <a:spcPct val="0"/>
              </a:spcBef>
              <a:buNone/>
            </a:pPr>
            <a:endParaRPr lang="en-US" altLang="en-US" sz="583" dirty="0">
              <a:latin typeface="PT Sans" panose="020B0503020203020204" pitchFamily="34" charset="77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8FBB14-88D9-464D-9028-2215F2BD79C6}"/>
              </a:ext>
            </a:extLst>
          </p:cNvPr>
          <p:cNvCxnSpPr>
            <a:cxnSpLocks/>
          </p:cNvCxnSpPr>
          <p:nvPr/>
        </p:nvCxnSpPr>
        <p:spPr>
          <a:xfrm>
            <a:off x="3957247" y="3060300"/>
            <a:ext cx="2057400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AC0065C-68D9-CA4C-A3F2-6B47A1598F1B}"/>
              </a:ext>
            </a:extLst>
          </p:cNvPr>
          <p:cNvCxnSpPr>
            <a:cxnSpLocks/>
          </p:cNvCxnSpPr>
          <p:nvPr/>
        </p:nvCxnSpPr>
        <p:spPr>
          <a:xfrm>
            <a:off x="3963275" y="4635500"/>
            <a:ext cx="2057400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71A9E21-B907-0C4C-B8C9-CCC7ADBCC683}"/>
                  </a:ext>
                </a:extLst>
              </p:cNvPr>
              <p:cNvSpPr/>
              <p:nvPr/>
            </p:nvSpPr>
            <p:spPr>
              <a:xfrm>
                <a:off x="4475084" y="1550265"/>
                <a:ext cx="973793" cy="456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67" i="1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sz="1167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167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67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167" i="1">
                              <a:latin typeface="Cambria Math" panose="02040503050406030204" pitchFamily="18" charset="0"/>
                            </a:rPr>
                            <m:t>𝑢</m:t>
                          </m:r>
                          <m:sSub>
                            <m:sSubPr>
                              <m:ctrlPr>
                                <a:rPr lang="en-US" sz="1167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67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167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r>
                            <a:rPr lang="en-US" sz="1167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US" sz="1167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71A9E21-B907-0C4C-B8C9-CCC7ADBCC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4" y="1550265"/>
                <a:ext cx="973793" cy="4562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40A340A-2EF2-5F4D-AD32-AE861FFEBE2C}"/>
                  </a:ext>
                </a:extLst>
              </p:cNvPr>
              <p:cNvSpPr/>
              <p:nvPr/>
            </p:nvSpPr>
            <p:spPr>
              <a:xfrm>
                <a:off x="4501364" y="3141431"/>
                <a:ext cx="830227" cy="4040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167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167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sz="1167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sz="1167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67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en-US" sz="1167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67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167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67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1167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40A340A-2EF2-5F4D-AD32-AE861FFEBE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364" y="3141431"/>
                <a:ext cx="830227" cy="4040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A3F6FD-036F-334B-833D-B390738C5EE1}"/>
                  </a:ext>
                </a:extLst>
              </p:cNvPr>
              <p:cNvSpPr/>
              <p:nvPr/>
            </p:nvSpPr>
            <p:spPr>
              <a:xfrm>
                <a:off x="3860692" y="4756079"/>
                <a:ext cx="2101409" cy="271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167" i="1">
                          <a:latin typeface="Cambria Math" panose="02040503050406030204" pitchFamily="18" charset="0"/>
                        </a:rPr>
                        <m:t>𝐻𝑇𝐶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𝐺𝑒𝑜𝑚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𝐵𝐶𝑠</m:t>
                      </m:r>
                      <m:r>
                        <a:rPr lang="en-US" sz="1167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167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A3F6FD-036F-334B-833D-B390738C5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92" y="4756079"/>
                <a:ext cx="2101409" cy="271934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3279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C57C0F-1D3C-4ABE-A123-33BCCFF46E13}"/>
              </a:ext>
            </a:extLst>
          </p:cNvPr>
          <p:cNvSpPr txBox="1">
            <a:spLocks/>
          </p:cNvSpPr>
          <p:nvPr/>
        </p:nvSpPr>
        <p:spPr>
          <a:xfrm>
            <a:off x="202995" y="825500"/>
            <a:ext cx="5773856" cy="4064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33" dirty="0">
                <a:latin typeface="Arial" panose="020B0604020202020204" pitchFamily="34" charset="0"/>
                <a:cs typeface="Arial" panose="020B0604020202020204" pitchFamily="34" charset="0"/>
              </a:rPr>
              <a:t>Different forms of heat transfer enhancements exists:</a:t>
            </a:r>
          </a:p>
          <a:p>
            <a:r>
              <a:rPr lang="en-US" sz="1833" dirty="0">
                <a:latin typeface="Arial" panose="020B0604020202020204" pitchFamily="34" charset="0"/>
                <a:cs typeface="Arial" panose="020B0604020202020204" pitchFamily="34" charset="0"/>
              </a:rPr>
              <a:t>Swirl flow inserts</a:t>
            </a:r>
          </a:p>
          <a:p>
            <a:r>
              <a:rPr lang="en-US" sz="1833" dirty="0">
                <a:latin typeface="Arial" panose="020B0604020202020204" pitchFamily="34" charset="0"/>
                <a:cs typeface="Arial" panose="020B0604020202020204" pitchFamily="34" charset="0"/>
              </a:rPr>
              <a:t>Internal fins</a:t>
            </a:r>
          </a:p>
          <a:p>
            <a:r>
              <a:rPr lang="en-US" sz="1833" dirty="0">
                <a:latin typeface="Arial" panose="020B0604020202020204" pitchFamily="34" charset="0"/>
                <a:cs typeface="Arial" panose="020B0604020202020204" pitchFamily="34" charset="0"/>
              </a:rPr>
              <a:t>Rifling/grooves</a:t>
            </a:r>
          </a:p>
          <a:p>
            <a:r>
              <a:rPr lang="en-US" sz="1833" dirty="0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</a:p>
          <a:p>
            <a:endParaRPr lang="en-US" sz="18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33" dirty="0">
                <a:latin typeface="Arial" panose="020B0604020202020204" pitchFamily="34" charset="0"/>
                <a:cs typeface="Arial" panose="020B0604020202020204" pitchFamily="34" charset="0"/>
              </a:rPr>
              <a:t>Performance quantified by the</a:t>
            </a:r>
          </a:p>
          <a:p>
            <a:pPr marL="0" indent="0">
              <a:buNone/>
            </a:pPr>
            <a:r>
              <a:rPr lang="en-US" sz="1833" dirty="0">
                <a:latin typeface="Arial" panose="020B0604020202020204" pitchFamily="34" charset="0"/>
                <a:cs typeface="Arial" panose="020B0604020202020204" pitchFamily="34" charset="0"/>
              </a:rPr>
              <a:t>Thermal Performance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9B018DA-F7CA-4226-9155-F0D3B1608011}"/>
                  </a:ext>
                </a:extLst>
              </p:cNvPr>
              <p:cNvSpPr/>
              <p:nvPr/>
            </p:nvSpPr>
            <p:spPr>
              <a:xfrm>
                <a:off x="1799038" y="3652451"/>
                <a:ext cx="2122697" cy="1067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. = </m:t>
                      </m:r>
                      <m:r>
                        <m:rPr>
                          <m:sty m:val="p"/>
                        </m:rPr>
                        <a:rPr lang="el-GR" sz="1600" i="1"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𝑁𝑢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167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9B018DA-F7CA-4226-9155-F0D3B16080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038" y="3652451"/>
                <a:ext cx="2122697" cy="1067215"/>
              </a:xfrm>
              <a:prstGeom prst="rect">
                <a:avLst/>
              </a:prstGeom>
              <a:blipFill>
                <a:blip r:embed="rId3"/>
                <a:stretch>
                  <a:fillRect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649D2163-3EF8-F44F-8394-C2F158D16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-91424"/>
            <a:ext cx="10160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Heat Transfer Enhancements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DF3F882-E1A3-0C43-9C94-7953200CC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56" y="4103087"/>
            <a:ext cx="4916990" cy="157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strolex Twisted Tube Heat Exchanger, For Industrial, | ID: 22423300791">
            <a:extLst>
              <a:ext uri="{FF2B5EF4-FFF2-40B4-BE49-F238E27FC236}">
                <a16:creationId xmlns:a16="http://schemas.microsoft.com/office/drawing/2014/main" id="{EC341646-0BBF-C243-A35D-1902C8989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2" y="731153"/>
            <a:ext cx="2247930" cy="172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F10E58D-DE89-FD41-9AB8-9AA869933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9372" y="2487128"/>
            <a:ext cx="2538989" cy="161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547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91928AD-FACB-AD8C-4221-9A076622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Computational Fluid Dynamics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8BAF11-0B1E-27FE-C3BB-A3F3FB18B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6" y="817209"/>
            <a:ext cx="4039129" cy="2367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D2D6B1-A57F-F4F7-21BE-BC0E79B3E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4018" b="5177"/>
          <a:stretch/>
        </p:blipFill>
        <p:spPr>
          <a:xfrm>
            <a:off x="498971" y="3149089"/>
            <a:ext cx="3863509" cy="2433712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916B38-6FE9-59E0-C8FB-75F921FE1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103" y="817209"/>
            <a:ext cx="2949613" cy="2367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2DA984-1B53-7E6A-9274-05CD03586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938" y="3185048"/>
            <a:ext cx="3015875" cy="2319482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DFA954A5-3CAA-5DD1-EFA9-F54BBF424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965" y="5542223"/>
            <a:ext cx="8238389" cy="1661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45720" rIns="0" bIns="4572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" dirty="0">
                <a:latin typeface="+mj-lt"/>
              </a:rPr>
              <a:t>Tutwiler, S., Shaver, D., Carasik, L. B., “Determination of Aspect Ratio Influence on Flow and Heat Transfer Behavior in Twisted Elliptical Tubes for Molten Salt Applications,” Adv. In Thermal Hydraulics,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A2BF29-13FE-9532-A790-80B2AD83DFBF}"/>
              </a:ext>
            </a:extLst>
          </p:cNvPr>
          <p:cNvSpPr/>
          <p:nvPr/>
        </p:nvSpPr>
        <p:spPr>
          <a:xfrm>
            <a:off x="4946154" y="2757891"/>
            <a:ext cx="1807922" cy="738664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Data Reduction (Triangles are Simulations)</a:t>
            </a:r>
          </a:p>
        </p:txBody>
      </p:sp>
    </p:spTree>
    <p:extLst>
      <p:ext uri="{BB962C8B-B14F-4D97-AF65-F5344CB8AC3E}">
        <p14:creationId xmlns:p14="http://schemas.microsoft.com/office/powerpoint/2010/main" val="2636891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diagram, surface chart&#10;&#10;Description automatically generated">
            <a:extLst>
              <a:ext uri="{FF2B5EF4-FFF2-40B4-BE49-F238E27FC236}">
                <a16:creationId xmlns:a16="http://schemas.microsoft.com/office/drawing/2014/main" id="{24BF9341-AA8D-B1A0-317E-0DA2548FA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4835" r="15492" b="8127"/>
          <a:stretch/>
        </p:blipFill>
        <p:spPr>
          <a:xfrm>
            <a:off x="497567" y="678587"/>
            <a:ext cx="4507297" cy="25876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91928AD-FACB-AD8C-4221-9A076622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Experimental Fluid Dynamics</a:t>
            </a:r>
          </a:p>
        </p:txBody>
      </p:sp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5C3C5F0A-20E2-E209-969F-73D0238D3F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12905" r="11324" b="3001"/>
          <a:stretch/>
        </p:blipFill>
        <p:spPr>
          <a:xfrm>
            <a:off x="508000" y="3266207"/>
            <a:ext cx="4517730" cy="218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74684-FDA8-6F4D-998F-339DBB8B3C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23" t="5806" r="8521" b="4837"/>
          <a:stretch/>
        </p:blipFill>
        <p:spPr>
          <a:xfrm>
            <a:off x="5938098" y="2961408"/>
            <a:ext cx="3604029" cy="2449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06D6F5-F6EE-4228-A629-EB06872FE8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46" r="18854"/>
          <a:stretch/>
        </p:blipFill>
        <p:spPr>
          <a:xfrm rot="5400000">
            <a:off x="6677043" y="-153301"/>
            <a:ext cx="2126140" cy="4067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ECC6C286-269A-1A94-5604-F31EDA5BA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05" y="5522137"/>
            <a:ext cx="9387389" cy="1960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800" dirty="0">
                <a:latin typeface="+mj-lt"/>
              </a:rPr>
              <a:t>Wiggins, C., et al., “Noninvasive interrogation of local flow phenomena in twisted tape swirled flow via positron emission particle tracking (PEPT),” </a:t>
            </a:r>
            <a:r>
              <a:rPr lang="en-US" altLang="en-US" sz="800" dirty="0" err="1">
                <a:latin typeface="+mj-lt"/>
              </a:rPr>
              <a:t>Nuc</a:t>
            </a:r>
            <a:r>
              <a:rPr lang="en-US" altLang="en-US" sz="800" dirty="0">
                <a:latin typeface="+mj-lt"/>
              </a:rPr>
              <a:t>. Eng. Des., Vol.  387,  pp. 1116012022, 2022.</a:t>
            </a:r>
            <a:br>
              <a:rPr lang="en-US" altLang="en-US" sz="700" dirty="0">
                <a:latin typeface="PT Sans" panose="020B0503020203020204" pitchFamily="34" charset="77"/>
              </a:rPr>
            </a:br>
            <a:endParaRPr lang="en-US" altLang="en-US" sz="700" dirty="0">
              <a:latin typeface="PT Sans" panose="020B0503020203020204" pitchFamily="34" charset="77"/>
            </a:endParaRPr>
          </a:p>
          <a:p>
            <a:pPr algn="just">
              <a:spcBef>
                <a:spcPct val="0"/>
              </a:spcBef>
              <a:buNone/>
            </a:pPr>
            <a:endParaRPr lang="en-US" altLang="en-US" sz="700" dirty="0">
              <a:latin typeface="PT Sans" panose="020B0503020203020204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441DBB-AD45-E063-C272-3050AC81C544}"/>
              </a:ext>
            </a:extLst>
          </p:cNvPr>
          <p:cNvSpPr/>
          <p:nvPr/>
        </p:nvSpPr>
        <p:spPr>
          <a:xfrm>
            <a:off x="5782732" y="873743"/>
            <a:ext cx="2112282" cy="738664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cs typeface="Arial" panose="020B0604020202020204" pitchFamily="34" charset="0"/>
              </a:rPr>
              <a:t>Particle tracking within pebble bed fusion device geometries</a:t>
            </a:r>
          </a:p>
        </p:txBody>
      </p:sp>
    </p:spTree>
    <p:extLst>
      <p:ext uri="{BB962C8B-B14F-4D97-AF65-F5344CB8AC3E}">
        <p14:creationId xmlns:p14="http://schemas.microsoft.com/office/powerpoint/2010/main" val="3543672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914400"/>
            <a:ext cx="9144000" cy="4710219"/>
          </a:xfrm>
        </p:spPr>
        <p:txBody>
          <a:bodyPr>
            <a:noAutofit/>
          </a:bodyPr>
          <a:lstStyle/>
          <a:p>
            <a:pPr marL="126999" indent="0" algn="ctr">
              <a:buNone/>
            </a:pPr>
            <a:r>
              <a:rPr lang="en-US" sz="3200" dirty="0">
                <a:latin typeface="+mn-lt"/>
              </a:rPr>
              <a:t>Thanks to Dr. Arturo Dominguez, PFURO, DOE FES, US DOE Office of Science, and more for this opportunity!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1928AD-FACB-AD8C-4221-9A076622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420615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How’d I get here?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F59929-AA55-8A68-DF04-E4833FAE7892}"/>
              </a:ext>
            </a:extLst>
          </p:cNvPr>
          <p:cNvSpPr/>
          <p:nvPr/>
        </p:nvSpPr>
        <p:spPr>
          <a:xfrm>
            <a:off x="386493" y="1767008"/>
            <a:ext cx="2821311" cy="39419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Summer REU (NSF CREATE)</a:t>
            </a:r>
          </a:p>
        </p:txBody>
      </p:sp>
      <p:pic>
        <p:nvPicPr>
          <p:cNvPr id="1032" name="Picture 8" descr="Feb. 24 - Georgia Tech-Savannah to offer in-person OSHA courses in 2022 |  Georgia Business News | savannahbusinessjournal.com">
            <a:extLst>
              <a:ext uri="{FF2B5EF4-FFF2-40B4-BE49-F238E27FC236}">
                <a16:creationId xmlns:a16="http://schemas.microsoft.com/office/drawing/2014/main" id="{2737035D-21A8-A110-2999-4ABCAADBF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27908" r="5590" b="25504"/>
          <a:stretch/>
        </p:blipFill>
        <p:spPr bwMode="auto">
          <a:xfrm>
            <a:off x="508000" y="1285064"/>
            <a:ext cx="2555710" cy="4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C7180A-BFA9-9038-6FAE-6AB0CBF42CA2}"/>
              </a:ext>
            </a:extLst>
          </p:cNvPr>
          <p:cNvSpPr/>
          <p:nvPr/>
        </p:nvSpPr>
        <p:spPr>
          <a:xfrm>
            <a:off x="3274472" y="2141176"/>
            <a:ext cx="2254034" cy="39419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Undergrad Research</a:t>
            </a:r>
          </a:p>
        </p:txBody>
      </p:sp>
      <p:pic>
        <p:nvPicPr>
          <p:cNvPr id="3074" name="Picture 2" descr="Tennessee Valley Authority - Wikipedia">
            <a:extLst>
              <a:ext uri="{FF2B5EF4-FFF2-40B4-BE49-F238E27FC236}">
                <a16:creationId xmlns:a16="http://schemas.microsoft.com/office/drawing/2014/main" id="{587DB692-A914-7931-920A-9407AE77E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072" y="901995"/>
            <a:ext cx="1210629" cy="12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7A82E1-664F-3651-E126-CF4439B64299}"/>
              </a:ext>
            </a:extLst>
          </p:cNvPr>
          <p:cNvSpPr/>
          <p:nvPr/>
        </p:nvSpPr>
        <p:spPr>
          <a:xfrm>
            <a:off x="5903637" y="2160765"/>
            <a:ext cx="1657498" cy="39419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Summer Intern</a:t>
            </a:r>
          </a:p>
        </p:txBody>
      </p:sp>
      <p:pic>
        <p:nvPicPr>
          <p:cNvPr id="3076" name="Picture 4" descr="Westinghouse Electric Corporation - Wikipedia">
            <a:extLst>
              <a:ext uri="{FF2B5EF4-FFF2-40B4-BE49-F238E27FC236}">
                <a16:creationId xmlns:a16="http://schemas.microsoft.com/office/drawing/2014/main" id="{DFF4135B-E205-8813-EE5A-C302D10A3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1" y="845180"/>
            <a:ext cx="1319645" cy="1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C34D66-5BAA-EF25-B88F-7B2589E5F94D}"/>
              </a:ext>
            </a:extLst>
          </p:cNvPr>
          <p:cNvSpPr/>
          <p:nvPr/>
        </p:nvSpPr>
        <p:spPr>
          <a:xfrm>
            <a:off x="8009134" y="2180656"/>
            <a:ext cx="1657498" cy="39419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Summer Intern</a:t>
            </a:r>
          </a:p>
        </p:txBody>
      </p:sp>
      <p:pic>
        <p:nvPicPr>
          <p:cNvPr id="3080" name="Picture 8" descr="Imperial College London, United Kingdom | Study.eu">
            <a:extLst>
              <a:ext uri="{FF2B5EF4-FFF2-40B4-BE49-F238E27FC236}">
                <a16:creationId xmlns:a16="http://schemas.microsoft.com/office/drawing/2014/main" id="{91BE8F8A-080F-1163-C457-D5023BF51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4" y="2787065"/>
            <a:ext cx="3175000" cy="83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806D5B-DB25-5C57-13E4-57036ABF6C70}"/>
              </a:ext>
            </a:extLst>
          </p:cNvPr>
          <p:cNvSpPr/>
          <p:nvPr/>
        </p:nvSpPr>
        <p:spPr>
          <a:xfrm>
            <a:off x="801213" y="3682013"/>
            <a:ext cx="1926261" cy="39419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Visiting Researcher</a:t>
            </a:r>
          </a:p>
        </p:txBody>
      </p:sp>
      <p:pic>
        <p:nvPicPr>
          <p:cNvPr id="21" name="Picture 6" descr="The University of Tennessee Logo | Brand Guidelines">
            <a:extLst>
              <a:ext uri="{FF2B5EF4-FFF2-40B4-BE49-F238E27FC236}">
                <a16:creationId xmlns:a16="http://schemas.microsoft.com/office/drawing/2014/main" id="{9F7021A9-401A-D58F-DEF4-C03460720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21014" r="16744" b="21130"/>
          <a:stretch/>
        </p:blipFill>
        <p:spPr bwMode="auto">
          <a:xfrm>
            <a:off x="3516267" y="885448"/>
            <a:ext cx="1770445" cy="12106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82" name="Picture 10" descr="LLNL Panel Sheds Light on Gender Bias in the Scientific Community">
            <a:extLst>
              <a:ext uri="{FF2B5EF4-FFF2-40B4-BE49-F238E27FC236}">
                <a16:creationId xmlns:a16="http://schemas.microsoft.com/office/drawing/2014/main" id="{52ED58EE-BEF6-C73C-FABD-E465214BE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89" y="2639484"/>
            <a:ext cx="3056021" cy="117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7A47CF6-125F-AF0B-CAA7-C47A65E7008B}"/>
              </a:ext>
            </a:extLst>
          </p:cNvPr>
          <p:cNvSpPr/>
          <p:nvPr/>
        </p:nvSpPr>
        <p:spPr>
          <a:xfrm>
            <a:off x="4455585" y="3804157"/>
            <a:ext cx="1248829" cy="39419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Grad Intern</a:t>
            </a:r>
          </a:p>
        </p:txBody>
      </p:sp>
      <p:pic>
        <p:nvPicPr>
          <p:cNvPr id="3084" name="Picture 12" descr="Argonne's Fifth Quantum Computing Tutorial | Chicago Quantum Exchange">
            <a:extLst>
              <a:ext uri="{FF2B5EF4-FFF2-40B4-BE49-F238E27FC236}">
                <a16:creationId xmlns:a16="http://schemas.microsoft.com/office/drawing/2014/main" id="{95281BBE-2AB0-C733-D172-8F1D6E7A8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734" y="2681356"/>
            <a:ext cx="3113426" cy="108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8956E38-AA0A-6103-57D7-EE57A668E612}"/>
              </a:ext>
            </a:extLst>
          </p:cNvPr>
          <p:cNvSpPr/>
          <p:nvPr/>
        </p:nvSpPr>
        <p:spPr>
          <a:xfrm>
            <a:off x="7704620" y="3656902"/>
            <a:ext cx="1349653" cy="39419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Grad Intern</a:t>
            </a:r>
          </a:p>
        </p:txBody>
      </p:sp>
      <p:pic>
        <p:nvPicPr>
          <p:cNvPr id="3086" name="Picture 14" descr="Kairos Power Jobs and Company Culture">
            <a:extLst>
              <a:ext uri="{FF2B5EF4-FFF2-40B4-BE49-F238E27FC236}">
                <a16:creationId xmlns:a16="http://schemas.microsoft.com/office/drawing/2014/main" id="{CE431365-1B44-3FB1-4C3C-D8592B75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74" y="4218306"/>
            <a:ext cx="1852815" cy="82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lobal First Power, Ultra Safe Nuclear Corporation and Ontario Power  Generation Form Joint Venture to Own, Operate Micro Modular Reactor Project  at Chalk River">
            <a:extLst>
              <a:ext uri="{FF2B5EF4-FFF2-40B4-BE49-F238E27FC236}">
                <a16:creationId xmlns:a16="http://schemas.microsoft.com/office/drawing/2014/main" id="{1DE10BFB-5462-266D-68C3-1639850B0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21" y="4198347"/>
            <a:ext cx="1657499" cy="86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28B4024-1C5C-5C14-9F23-3D49DD9BE864}"/>
              </a:ext>
            </a:extLst>
          </p:cNvPr>
          <p:cNvSpPr/>
          <p:nvPr/>
        </p:nvSpPr>
        <p:spPr>
          <a:xfrm>
            <a:off x="2957444" y="4864644"/>
            <a:ext cx="1498141" cy="39419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CFD Engineer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D918E8-67CB-F659-D422-199EDC77FD7E}"/>
              </a:ext>
            </a:extLst>
          </p:cNvPr>
          <p:cNvSpPr/>
          <p:nvPr/>
        </p:nvSpPr>
        <p:spPr>
          <a:xfrm>
            <a:off x="5919474" y="4864643"/>
            <a:ext cx="1912791" cy="5217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Nuclear Thermal Fluids Engineer</a:t>
            </a:r>
          </a:p>
        </p:txBody>
      </p:sp>
    </p:spTree>
    <p:extLst>
      <p:ext uri="{BB962C8B-B14F-4D97-AF65-F5344CB8AC3E}">
        <p14:creationId xmlns:p14="http://schemas.microsoft.com/office/powerpoint/2010/main" val="132389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75C534-3314-5E26-252D-F3C5FFAAF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4" y="819598"/>
            <a:ext cx="8961751" cy="48232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07A77E4-7329-D445-D746-2DF7B1C9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51486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914400"/>
            <a:ext cx="9144000" cy="4710219"/>
          </a:xfrm>
        </p:spPr>
        <p:txBody>
          <a:bodyPr>
            <a:noAutofit/>
          </a:bodyPr>
          <a:lstStyle/>
          <a:p>
            <a:pPr marL="126999" indent="0" algn="ctr">
              <a:buNone/>
            </a:pPr>
            <a:r>
              <a:rPr lang="en-US" sz="1600" i="1" dirty="0">
                <a:solidFill>
                  <a:schemeClr val="tx1"/>
                </a:solidFill>
                <a:latin typeface="+mn-lt"/>
              </a:rPr>
              <a:t>Heat Transfer Lectures:</a:t>
            </a:r>
            <a:endParaRPr lang="en-US" sz="1600" i="1" dirty="0">
              <a:solidFill>
                <a:schemeClr val="tx1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6999" indent="0" algn="ctr">
              <a:buNone/>
            </a:pPr>
            <a:r>
              <a:rPr lang="en-US" sz="1600" dirty="0">
                <a:solidFill>
                  <a:srgbClr val="0000FF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https://www.youtube.com/playlist?list=PLZOZfX_TaWAHZOgn8CRjpqRElp5Dd-GaY</a:t>
            </a:r>
            <a:endParaRPr lang="en-US" sz="1600" dirty="0">
              <a:solidFill>
                <a:srgbClr val="0000FF"/>
              </a:solidFill>
              <a:latin typeface="+mn-lt"/>
            </a:endParaRPr>
          </a:p>
          <a:p>
            <a:pPr marL="126999" indent="0" algn="ctr">
              <a:buNone/>
            </a:pPr>
            <a:endParaRPr lang="en-US" sz="1600" dirty="0">
              <a:latin typeface="+mn-lt"/>
            </a:endParaRPr>
          </a:p>
          <a:p>
            <a:pPr marL="126999" indent="0" algn="ctr">
              <a:buNone/>
            </a:pPr>
            <a:r>
              <a:rPr lang="en-US" sz="1600" i="1" dirty="0">
                <a:latin typeface="+mn-lt"/>
              </a:rPr>
              <a:t>Fluid Mechanics Lectures:</a:t>
            </a:r>
          </a:p>
          <a:p>
            <a:pPr marL="126999" indent="0" algn="ctr">
              <a:buNone/>
            </a:pPr>
            <a:r>
              <a:rPr lang="en-US" sz="1600" dirty="0">
                <a:latin typeface="+mn-lt"/>
                <a:hlinkClick r:id="rId4"/>
              </a:rPr>
              <a:t>https://www.youtube.com/watch?v=clVwKynHpB0&amp;list=PLZOZfX_TaWAGocs2k5QmTL44OKOl7rn34&amp;ab_channel=CPPMechEngTutorials</a:t>
            </a:r>
            <a:endParaRPr lang="en-US" sz="1600" dirty="0">
              <a:latin typeface="+mn-lt"/>
            </a:endParaRPr>
          </a:p>
          <a:p>
            <a:pPr marL="126999" indent="0" algn="ctr">
              <a:buNone/>
            </a:pPr>
            <a:r>
              <a:rPr lang="en-US" sz="1600" dirty="0">
                <a:latin typeface="+mn-lt"/>
                <a:hlinkClick r:id="rId5"/>
              </a:rPr>
              <a:t>https://www.youtube.com/watch?v=PXjZ7xEAqsU&amp;list=PLZOZfX_TaWAH0baRhA8OosWVbEsJK5sPe&amp;ab_channel=CPPMechEngTutorials</a:t>
            </a:r>
            <a:endParaRPr lang="en-US" sz="1600" dirty="0">
              <a:latin typeface="+mn-lt"/>
            </a:endParaRPr>
          </a:p>
          <a:p>
            <a:pPr marL="126999" indent="0" algn="ctr">
              <a:buNone/>
            </a:pPr>
            <a:r>
              <a:rPr lang="en-US" sz="1600" dirty="0">
                <a:latin typeface="+mn-lt"/>
                <a:hlinkClick r:id="rId6"/>
              </a:rPr>
              <a:t>https://www.youtube.com/watch?v=kxhTMc8tyEo&amp;list=PLZOZfX_TaWAE7uM59dIBr-rH73WTJCcp_&amp;ab_channel=CPPMechEngTutorials</a:t>
            </a:r>
            <a:endParaRPr lang="en-US" sz="1600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1928AD-FACB-AD8C-4221-9A076622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212489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What am I doing in the Fusion Community?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F59929-AA55-8A68-DF04-E4833FAE7892}"/>
              </a:ext>
            </a:extLst>
          </p:cNvPr>
          <p:cNvSpPr/>
          <p:nvPr/>
        </p:nvSpPr>
        <p:spPr>
          <a:xfrm>
            <a:off x="736795" y="4592348"/>
            <a:ext cx="2088259" cy="68903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FS&amp;T Associate Editor (2022-Present)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C34D66-5BAA-EF25-B88F-7B2589E5F94D}"/>
              </a:ext>
            </a:extLst>
          </p:cNvPr>
          <p:cNvSpPr/>
          <p:nvPr/>
        </p:nvSpPr>
        <p:spPr>
          <a:xfrm>
            <a:off x="3689021" y="4707273"/>
            <a:ext cx="2242213" cy="8105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ITER Workshop Participant and </a:t>
            </a:r>
            <a:r>
              <a:rPr lang="en-US" sz="1556" dirty="0">
                <a:solidFill>
                  <a:schemeClr val="tx1"/>
                </a:solidFill>
                <a:hlinkClick r:id="rId3"/>
              </a:rPr>
              <a:t>Report</a:t>
            </a:r>
            <a:r>
              <a:rPr lang="en-US" sz="1556" dirty="0">
                <a:solidFill>
                  <a:schemeClr val="tx1"/>
                </a:solidFill>
              </a:rPr>
              <a:t> Writing Support (2022)</a:t>
            </a:r>
          </a:p>
        </p:txBody>
      </p:sp>
      <p:pic>
        <p:nvPicPr>
          <p:cNvPr id="5" name="Picture 4" descr="A green cover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605C879B-18E9-8140-6578-569314C59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81" y="778134"/>
            <a:ext cx="2923089" cy="3802255"/>
          </a:xfrm>
          <a:prstGeom prst="rect">
            <a:avLst/>
          </a:prstGeom>
        </p:spPr>
      </p:pic>
      <p:pic>
        <p:nvPicPr>
          <p:cNvPr id="9" name="Picture 8" descr="A picture containing text, font, poster, logo&#10;&#10;Description automatically generated">
            <a:extLst>
              <a:ext uri="{FF2B5EF4-FFF2-40B4-BE49-F238E27FC236}">
                <a16:creationId xmlns:a16="http://schemas.microsoft.com/office/drawing/2014/main" id="{61237293-DEA4-2C5F-1170-BB4CCFE67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151" y="787517"/>
            <a:ext cx="2781955" cy="39197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AAD05A-9ADE-5E9B-9931-F48791749AD3}"/>
              </a:ext>
            </a:extLst>
          </p:cNvPr>
          <p:cNvSpPr/>
          <p:nvPr/>
        </p:nvSpPr>
        <p:spPr>
          <a:xfrm>
            <a:off x="6960953" y="3903313"/>
            <a:ext cx="2781955" cy="68903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" tIns="39624" rIns="79248" bIns="39624" rtlCol="0" anchor="ctr"/>
          <a:lstStyle/>
          <a:p>
            <a:pPr algn="ctr"/>
            <a:r>
              <a:rPr lang="en-US" sz="1556" dirty="0">
                <a:solidFill>
                  <a:schemeClr val="tx1"/>
                </a:solidFill>
              </a:rPr>
              <a:t>Liquid Immersion Fusion Blanket Senior Design Team!</a:t>
            </a: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5ACD936-EEEA-8E57-B6CC-C5328877A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343" y="1218722"/>
            <a:ext cx="3724419" cy="247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786039-249E-440B-7078-AE2CE5D44766}"/>
              </a:ext>
            </a:extLst>
          </p:cNvPr>
          <p:cNvSpPr txBox="1">
            <a:spLocks/>
          </p:cNvSpPr>
          <p:nvPr/>
        </p:nvSpPr>
        <p:spPr>
          <a:xfrm>
            <a:off x="157583" y="916436"/>
            <a:ext cx="9788850" cy="388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7995" marR="0" lvl="0" indent="-38099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15990" marR="0" lvl="1" indent="-38099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85" marR="0" lvl="2" indent="-38099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31980" marR="0" lvl="3" indent="-38099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39975" marR="0" lvl="4" indent="-38099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70" marR="0" lvl="5" indent="-38099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55964" marR="0" lvl="6" indent="-38099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63959" marR="0" lvl="7" indent="-38099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571954" marR="0" lvl="8" indent="-38099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222" dirty="0">
                <a:latin typeface="+mn-lt"/>
              </a:rPr>
              <a:t>First Wall Components within Fusion Devices</a:t>
            </a:r>
          </a:p>
          <a:p>
            <a:r>
              <a:rPr lang="en-US" sz="2222" dirty="0">
                <a:latin typeface="+mn-lt"/>
              </a:rPr>
              <a:t>System Level Viewpoint</a:t>
            </a:r>
          </a:p>
          <a:p>
            <a:r>
              <a:rPr lang="en-US" sz="2222" dirty="0">
                <a:latin typeface="+mn-lt"/>
              </a:rPr>
              <a:t>Power Conversion Thermodynamic Cycles</a:t>
            </a:r>
          </a:p>
          <a:p>
            <a:r>
              <a:rPr lang="en-US" sz="2222" dirty="0">
                <a:latin typeface="+mn-lt"/>
              </a:rPr>
              <a:t>Component Level Heat Removal Mechanisms</a:t>
            </a: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  <a:p>
            <a:endParaRPr lang="en-US" sz="2222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077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9144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First Wall Components within Fusion Devices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12D9B1-EB46-8925-99BC-13F42B7907B2}"/>
              </a:ext>
            </a:extLst>
          </p:cNvPr>
          <p:cNvSpPr/>
          <p:nvPr/>
        </p:nvSpPr>
        <p:spPr>
          <a:xfrm>
            <a:off x="1747403" y="5423239"/>
            <a:ext cx="2816284" cy="229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ITER Organization, 2021, https://www.iter.org/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61669-5CEA-6C6A-55DD-72B0A7555C24}"/>
              </a:ext>
            </a:extLst>
          </p:cNvPr>
          <p:cNvSpPr/>
          <p:nvPr/>
        </p:nvSpPr>
        <p:spPr>
          <a:xfrm>
            <a:off x="1981722" y="4737047"/>
            <a:ext cx="1052824" cy="336772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ITER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EC5DF-83AE-1459-E115-CA23905F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466" r="17500" b="5415"/>
          <a:stretch/>
        </p:blipFill>
        <p:spPr>
          <a:xfrm>
            <a:off x="285634" y="990600"/>
            <a:ext cx="4445000" cy="373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B0E71F-C4B8-159A-4A0C-845D96297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461" y="1023708"/>
            <a:ext cx="5352297" cy="36021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80908-2A6E-DDE9-865C-2E1462CEFCB2}"/>
              </a:ext>
            </a:extLst>
          </p:cNvPr>
          <p:cNvSpPr/>
          <p:nvPr/>
        </p:nvSpPr>
        <p:spPr>
          <a:xfrm>
            <a:off x="6034179" y="4800600"/>
            <a:ext cx="3093196" cy="55279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Plasma Facing Component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 (Up to 20 MW/m</a:t>
            </a:r>
            <a:r>
              <a:rPr lang="en-US" sz="1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2493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9144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First Wall Components within Fusion Devices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12D9B1-EB46-8925-99BC-13F42B7907B2}"/>
              </a:ext>
            </a:extLst>
          </p:cNvPr>
          <p:cNvSpPr/>
          <p:nvPr/>
        </p:nvSpPr>
        <p:spPr>
          <a:xfrm>
            <a:off x="1747403" y="5423239"/>
            <a:ext cx="2932662" cy="229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ITER Organization, 2021, https://www.iter.org/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61669-5CEA-6C6A-55DD-72B0A7555C24}"/>
              </a:ext>
            </a:extLst>
          </p:cNvPr>
          <p:cNvSpPr/>
          <p:nvPr/>
        </p:nvSpPr>
        <p:spPr>
          <a:xfrm>
            <a:off x="1747403" y="4721159"/>
            <a:ext cx="1052824" cy="336772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ITER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EC5DF-83AE-1459-E115-CA23905F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466" r="17500" b="5415"/>
          <a:stretch/>
        </p:blipFill>
        <p:spPr>
          <a:xfrm>
            <a:off x="0" y="958823"/>
            <a:ext cx="4445000" cy="3733800"/>
          </a:xfrm>
          <a:prstGeom prst="rect">
            <a:avLst/>
          </a:prstGeom>
        </p:spPr>
      </p:pic>
      <p:pic>
        <p:nvPicPr>
          <p:cNvPr id="6146" name="Picture 2" descr=" (Click to view larger version...)">
            <a:extLst>
              <a:ext uri="{FF2B5EF4-FFF2-40B4-BE49-F238E27FC236}">
                <a16:creationId xmlns:a16="http://schemas.microsoft.com/office/drawing/2014/main" id="{1DB2A309-CC39-AF56-03D2-FA44E308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959765"/>
            <a:ext cx="2797050" cy="37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 (Click to view larger version...)">
            <a:extLst>
              <a:ext uri="{FF2B5EF4-FFF2-40B4-BE49-F238E27FC236}">
                <a16:creationId xmlns:a16="http://schemas.microsoft.com/office/drawing/2014/main" id="{35A7BB6B-8B0F-2782-1E7B-F2AA8146B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/>
          <a:stretch/>
        </p:blipFill>
        <p:spPr bwMode="auto">
          <a:xfrm>
            <a:off x="7075795" y="1218578"/>
            <a:ext cx="2917950" cy="35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80908-2A6E-DDE9-865C-2E1462CEFCB2}"/>
              </a:ext>
            </a:extLst>
          </p:cNvPr>
          <p:cNvSpPr/>
          <p:nvPr/>
        </p:nvSpPr>
        <p:spPr>
          <a:xfrm>
            <a:off x="6734995" y="4692623"/>
            <a:ext cx="1365940" cy="49460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Blanket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(~4.5 MW/m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5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Dual Cooled Lead Lithium Concept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12D9B1-EB46-8925-99BC-13F42B7907B2}"/>
              </a:ext>
            </a:extLst>
          </p:cNvPr>
          <p:cNvSpPr/>
          <p:nvPr/>
        </p:nvSpPr>
        <p:spPr>
          <a:xfrm>
            <a:off x="2654274" y="5334815"/>
            <a:ext cx="4740057" cy="229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Smolentsev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Fluids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2021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110; </a:t>
            </a:r>
            <a:r>
              <a:rPr lang="en-US" sz="1000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  <a:hlinkClick r:id="rId3"/>
              </a:rPr>
              <a:t>https://doi.org/10.3390/fluids6030110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F80908-2A6E-DDE9-865C-2E1462CEFCB2}"/>
              </a:ext>
            </a:extLst>
          </p:cNvPr>
          <p:cNvSpPr/>
          <p:nvPr/>
        </p:nvSpPr>
        <p:spPr>
          <a:xfrm>
            <a:off x="2491865" y="4876986"/>
            <a:ext cx="5176270" cy="377043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of the DCLL with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PbLi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Helium 1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wall cooling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Fluids 06 00110 g004 550">
            <a:extLst>
              <a:ext uri="{FF2B5EF4-FFF2-40B4-BE49-F238E27FC236}">
                <a16:creationId xmlns:a16="http://schemas.microsoft.com/office/drawing/2014/main" id="{54CD838A-B9CD-D787-3359-A8342FBF4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08" y="996182"/>
            <a:ext cx="4576846" cy="37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luids 06 00110 g003 550">
            <a:extLst>
              <a:ext uri="{FF2B5EF4-FFF2-40B4-BE49-F238E27FC236}">
                <a16:creationId xmlns:a16="http://schemas.microsoft.com/office/drawing/2014/main" id="{3098767A-8318-CE87-DBFF-0C30F326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22" y="1535185"/>
            <a:ext cx="5271778" cy="250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9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Liquid Immersion Blanket Concept (ARC)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12D9B1-EB46-8925-99BC-13F42B7907B2}"/>
              </a:ext>
            </a:extLst>
          </p:cNvPr>
          <p:cNvSpPr/>
          <p:nvPr/>
        </p:nvSpPr>
        <p:spPr>
          <a:xfrm>
            <a:off x="2130528" y="5334937"/>
            <a:ext cx="5525853" cy="229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S. Ferry, 2023, https://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suli.pppl.gov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/2023/course/SULI%202023%20presentation.pdf</a:t>
            </a:r>
          </a:p>
        </p:txBody>
      </p:sp>
      <p:pic>
        <p:nvPicPr>
          <p:cNvPr id="8" name="Picture 7" descr="A picture containing clock, brand, watch, design&#10;&#10;Description automatically generated">
            <a:extLst>
              <a:ext uri="{FF2B5EF4-FFF2-40B4-BE49-F238E27FC236}">
                <a16:creationId xmlns:a16="http://schemas.microsoft.com/office/drawing/2014/main" id="{6FD65ABA-D263-6338-DBBA-9F7001E82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2" b="2803"/>
          <a:stretch/>
        </p:blipFill>
        <p:spPr>
          <a:xfrm>
            <a:off x="189857" y="729819"/>
            <a:ext cx="9407197" cy="43622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80908-2A6E-DDE9-865C-2E1462CEFCB2}"/>
              </a:ext>
            </a:extLst>
          </p:cNvPr>
          <p:cNvSpPr/>
          <p:nvPr/>
        </p:nvSpPr>
        <p:spPr>
          <a:xfrm>
            <a:off x="3895012" y="4920904"/>
            <a:ext cx="1570106" cy="336773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Overview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A fusion power plant could provide clean, carbon-free energy with an essentially unlimited fuel supply. From the point of view of electrical power generation, the fusion device is just another heat source that could be used in a conventional thermal conversion cycle.">
            <a:extLst>
              <a:ext uri="{FF2B5EF4-FFF2-40B4-BE49-F238E27FC236}">
                <a16:creationId xmlns:a16="http://schemas.microsoft.com/office/drawing/2014/main" id="{D8FDC1A5-0EAB-9843-1913-EABD9F715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r="5017" b="26545"/>
          <a:stretch/>
        </p:blipFill>
        <p:spPr bwMode="auto">
          <a:xfrm>
            <a:off x="6457553" y="729819"/>
            <a:ext cx="3593750" cy="156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700AEF-FD17-C521-198C-D5C4EFFC3DEE}"/>
              </a:ext>
            </a:extLst>
          </p:cNvPr>
          <p:cNvSpPr/>
          <p:nvPr/>
        </p:nvSpPr>
        <p:spPr>
          <a:xfrm>
            <a:off x="7113033" y="2296462"/>
            <a:ext cx="2282790" cy="336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news.mit.edu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/2018/nas-report-right-path-fusion-energy-1221</a:t>
            </a:r>
          </a:p>
        </p:txBody>
      </p:sp>
    </p:spTree>
    <p:extLst>
      <p:ext uri="{BB962C8B-B14F-4D97-AF65-F5344CB8AC3E}">
        <p14:creationId xmlns:p14="http://schemas.microsoft.com/office/powerpoint/2010/main" val="33381038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25830</TotalTime>
  <Words>2762</Words>
  <Application>Microsoft Macintosh PowerPoint</Application>
  <PresentationFormat>Custom</PresentationFormat>
  <Paragraphs>327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PT Sans</vt:lpstr>
      <vt:lpstr>Arial</vt:lpstr>
      <vt:lpstr>Calibri</vt:lpstr>
      <vt:lpstr>Cambria Math</vt:lpstr>
      <vt:lpstr>1_Office Theme</vt:lpstr>
      <vt:lpstr>Lane B. Carasik, Ph.D. – Happy Pride Month!</vt:lpstr>
      <vt:lpstr>How’d I get here? </vt:lpstr>
      <vt:lpstr>How’d I get here? </vt:lpstr>
      <vt:lpstr>What am I doing in the Fusion Community?</vt:lpstr>
      <vt:lpstr>Outline</vt:lpstr>
      <vt:lpstr>First Wall Components within Fusion Devices</vt:lpstr>
      <vt:lpstr>First Wall Components within Fusion Devices</vt:lpstr>
      <vt:lpstr>Dual Cooled Lead Lithium Concept </vt:lpstr>
      <vt:lpstr>Liquid Immersion Blanket Concept (ARC)</vt:lpstr>
      <vt:lpstr>Why Heat Removal? (System Level)</vt:lpstr>
      <vt:lpstr>System Level – Power Cycles</vt:lpstr>
      <vt:lpstr>System Level – Power Cycles</vt:lpstr>
      <vt:lpstr>System Level – Power Cycles</vt:lpstr>
      <vt:lpstr>System Level – Power Cycles</vt:lpstr>
      <vt:lpstr>System Level – Power Cycles</vt:lpstr>
      <vt:lpstr>System Level – Heat Removal</vt:lpstr>
      <vt:lpstr>Heat Transfer Mechanisms</vt:lpstr>
      <vt:lpstr>Heat Transfer Mechanisms</vt:lpstr>
      <vt:lpstr>Heat Transfer Mechanisms</vt:lpstr>
      <vt:lpstr>Heat Transfer Mechanisms</vt:lpstr>
      <vt:lpstr>Heat Transfer Mechanisms</vt:lpstr>
      <vt:lpstr>Heat Transfer Mechanisms</vt:lpstr>
      <vt:lpstr>Heat Transfer Mechanisms</vt:lpstr>
      <vt:lpstr>Scaling and Similitude for Fusion Device Design</vt:lpstr>
      <vt:lpstr>Similitude of Heat Transfer</vt:lpstr>
      <vt:lpstr>PowerPoint Presentation</vt:lpstr>
      <vt:lpstr>Computational Fluid Dynamics</vt:lpstr>
      <vt:lpstr>Experimental Fluid Dynamics</vt:lpstr>
      <vt:lpstr>Acknowledgements</vt:lpstr>
      <vt:lpstr>Thank you!</vt:lpstr>
      <vt:lpstr>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CFD Simulations of Rifled Tubes for Molten Salt Reactor Heat Exchangers  Paper ID: 35283</dc:title>
  <dc:creator>Cody Wiggins</dc:creator>
  <cp:lastModifiedBy>Lane Carasik</cp:lastModifiedBy>
  <cp:revision>260</cp:revision>
  <cp:lastPrinted>2022-06-27T00:08:45Z</cp:lastPrinted>
  <dcterms:created xsi:type="dcterms:W3CDTF">2019-10-29T14:46:34Z</dcterms:created>
  <dcterms:modified xsi:type="dcterms:W3CDTF">2023-06-14T17:36:25Z</dcterms:modified>
</cp:coreProperties>
</file>