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1556" r:id="rId2"/>
    <p:sldId id="1563" r:id="rId3"/>
    <p:sldId id="1571" r:id="rId4"/>
    <p:sldId id="1564" r:id="rId5"/>
    <p:sldId id="1560" r:id="rId6"/>
    <p:sldId id="1561" r:id="rId7"/>
    <p:sldId id="1567" r:id="rId8"/>
    <p:sldId id="1568" r:id="rId9"/>
    <p:sldId id="1557" r:id="rId10"/>
    <p:sldId id="1558" r:id="rId11"/>
    <p:sldId id="1569" r:id="rId12"/>
    <p:sldId id="1565" r:id="rId13"/>
    <p:sldId id="1566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egment" id="{64E5CD43-365A-244D-A5EC-3DA1A7747E14}">
          <p14:sldIdLst>
            <p14:sldId id="1556"/>
            <p14:sldId id="1563"/>
            <p14:sldId id="1571"/>
            <p14:sldId id="1564"/>
            <p14:sldId id="1560"/>
            <p14:sldId id="1561"/>
            <p14:sldId id="1567"/>
            <p14:sldId id="1568"/>
            <p14:sldId id="1557"/>
            <p14:sldId id="1558"/>
            <p14:sldId id="1569"/>
            <p14:sldId id="1565"/>
            <p14:sldId id="1566"/>
          </p14:sldIdLst>
        </p14:section>
      </p14:sectionLst>
    </p:ext>
    <p:ext uri="{EFAFB233-063F-42B5-8137-9DF3F51BA10A}">
      <p15:sldGuideLst xmlns:p15="http://schemas.microsoft.com/office/powerpoint/2012/main">
        <p15:guide id="2" pos="360" userDrawn="1">
          <p15:clr>
            <a:srgbClr val="A4A3A4"/>
          </p15:clr>
        </p15:guide>
        <p15:guide id="3" orient="horz" pos="22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Shang" initials="S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440"/>
    <a:srgbClr val="FFFFFF"/>
    <a:srgbClr val="FE9A99"/>
    <a:srgbClr val="FF9300"/>
    <a:srgbClr val="99CCFF"/>
    <a:srgbClr val="C1D679"/>
    <a:srgbClr val="E2864E"/>
    <a:srgbClr val="8C0000"/>
    <a:srgbClr val="315B79"/>
    <a:srgbClr val="E3E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08" autoAdjust="0"/>
    <p:restoredTop sz="89835" autoAdjust="0"/>
  </p:normalViewPr>
  <p:slideViewPr>
    <p:cSldViewPr snapToGrid="0">
      <p:cViewPr varScale="1">
        <p:scale>
          <a:sx n="138" d="100"/>
          <a:sy n="138" d="100"/>
        </p:scale>
        <p:origin x="200" y="688"/>
      </p:cViewPr>
      <p:guideLst>
        <p:guide pos="360"/>
        <p:guide orient="horz" pos="22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539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9E2E-54B0-464C-9ED3-95D9E507ED6B}" type="datetimeFigureOut">
              <a:rPr lang="en-US" smtClean="0"/>
              <a:pPr/>
              <a:t>6/25/21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5C80-61E8-754D-8058-AD475F7132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006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1D1A9-26DA-174D-84FB-00854B775934}" type="datetimeFigureOut">
              <a:rPr lang="en-US" smtClean="0"/>
              <a:pPr/>
              <a:t>6/25/21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9BB2C-60BD-2E42-B11D-19D8677026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8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049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78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76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8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49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39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88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15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036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135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40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08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9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6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95003"/>
            <a:ext cx="8229600" cy="819397"/>
          </a:xfrm>
          <a:prstGeom prst="rect">
            <a:avLst/>
          </a:prstGeom>
          <a:noFill/>
          <a:effectLst/>
        </p:spPr>
        <p:txBody>
          <a:bodyPr vert="horz" lIns="91440" rIns="9144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A2B750-6618-3949-8A86-FD7E6DA5B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0347" y="4860265"/>
            <a:ext cx="405864" cy="278721"/>
          </a:xfrm>
          <a:prstGeom prst="rect">
            <a:avLst/>
          </a:prstGeom>
        </p:spPr>
        <p:txBody>
          <a:bodyPr vert="horz" wrap="square" tIns="91440" bIns="91440" rtlCol="0" anchor="ctr" anchorCtr="0">
            <a:noAutofit/>
          </a:bodyPr>
          <a:lstStyle>
            <a:lvl1pPr algn="l" eaLnBrk="1" latinLnBrk="0" hangingPunct="1">
              <a:defRPr kumimoji="0" sz="900" b="0" i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621BA9E-024D-DE4D-A8C8-2AC39C7987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175148"/>
            <a:ext cx="8585199" cy="3022779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95003"/>
            <a:ext cx="8229600" cy="819397"/>
          </a:xfrm>
          <a:prstGeom prst="rect">
            <a:avLst/>
          </a:prstGeom>
          <a:noFill/>
          <a:effectLst/>
        </p:spPr>
        <p:txBody>
          <a:bodyPr vert="horz" lIns="91440" rIns="9144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A2B750-6618-3949-8A86-FD7E6DA5B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0347" y="4860265"/>
            <a:ext cx="405864" cy="278721"/>
          </a:xfrm>
          <a:prstGeom prst="rect">
            <a:avLst/>
          </a:prstGeom>
        </p:spPr>
        <p:txBody>
          <a:bodyPr vert="horz" wrap="square" tIns="91440" bIns="91440" rtlCol="0" anchor="ctr" anchorCtr="0">
            <a:noAutofit/>
          </a:bodyPr>
          <a:lstStyle>
            <a:lvl1pPr algn="l" eaLnBrk="1" latinLnBrk="0" hangingPunct="1">
              <a:defRPr kumimoji="0" sz="900" b="0" i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621BA9E-024D-DE4D-A8C8-2AC39C798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D5F84-D913-AD41-92E1-4A04F2D7FACD}"/>
              </a:ext>
            </a:extLst>
          </p:cNvPr>
          <p:cNvSpPr/>
          <p:nvPr userDrawn="1"/>
        </p:nvSpPr>
        <p:spPr bwMode="auto">
          <a:xfrm>
            <a:off x="0" y="4310486"/>
            <a:ext cx="9144000" cy="5475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35D9C-6A91-5142-ABED-3ED4744BE36C}"/>
              </a:ext>
            </a:extLst>
          </p:cNvPr>
          <p:cNvSpPr/>
          <p:nvPr userDrawn="1"/>
        </p:nvSpPr>
        <p:spPr>
          <a:xfrm>
            <a:off x="0" y="4310486"/>
            <a:ext cx="9144000" cy="547555"/>
          </a:xfrm>
          <a:prstGeom prst="rect">
            <a:avLst/>
          </a:prstGeom>
        </p:spPr>
        <p:txBody>
          <a:bodyPr wrap="square" lIns="274320" rIns="274320" bIns="91440" anchor="ctr" anchorCtr="0">
            <a:noAutofit/>
          </a:bodyPr>
          <a:lstStyle/>
          <a:p>
            <a:pPr marL="0" lvl="1" algn="ctr"/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1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95003"/>
            <a:ext cx="8229600" cy="819397"/>
          </a:xfrm>
          <a:prstGeom prst="rect">
            <a:avLst/>
          </a:prstGeom>
          <a:noFill/>
          <a:effectLst/>
        </p:spPr>
        <p:txBody>
          <a:bodyPr vert="horz" lIns="91440" rIns="9144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A2B750-6618-3949-8A86-FD7E6DA5B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0347" y="4860265"/>
            <a:ext cx="405864" cy="278721"/>
          </a:xfrm>
          <a:prstGeom prst="rect">
            <a:avLst/>
          </a:prstGeom>
        </p:spPr>
        <p:txBody>
          <a:bodyPr vert="horz" wrap="square" tIns="91440" bIns="91440" rtlCol="0" anchor="ctr" anchorCtr="0">
            <a:noAutofit/>
          </a:bodyPr>
          <a:lstStyle>
            <a:lvl1pPr algn="l" eaLnBrk="1" latinLnBrk="0" hangingPunct="1">
              <a:defRPr kumimoji="0" sz="900" b="0" i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621BA9E-024D-DE4D-A8C8-2AC39C798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15384-9068-8244-B7CA-3FAD9326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D1039-4E27-AF4A-9334-F6E2F7860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5055C2-7F7F-9843-84F5-073428543F98}"/>
              </a:ext>
            </a:extLst>
          </p:cNvPr>
          <p:cNvSpPr/>
          <p:nvPr userDrawn="1"/>
        </p:nvSpPr>
        <p:spPr bwMode="auto">
          <a:xfrm>
            <a:off x="0" y="4310486"/>
            <a:ext cx="9144000" cy="5475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839E5F-154E-EC4F-85E5-BC80D0FD18EC}"/>
              </a:ext>
            </a:extLst>
          </p:cNvPr>
          <p:cNvSpPr/>
          <p:nvPr userDrawn="1"/>
        </p:nvSpPr>
        <p:spPr bwMode="auto">
          <a:xfrm>
            <a:off x="81138" y="4762500"/>
            <a:ext cx="322087" cy="322087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E53E4-5620-7840-8A4C-C35A0BC45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13" y="4762500"/>
            <a:ext cx="34234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6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48028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46B408-AE0F-8147-9708-E132061D0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0347" y="4860265"/>
            <a:ext cx="405864" cy="278721"/>
          </a:xfrm>
          <a:prstGeom prst="rect">
            <a:avLst/>
          </a:prstGeom>
        </p:spPr>
        <p:txBody>
          <a:bodyPr vert="horz" wrap="square" tIns="91440" bIns="91440" rtlCol="0" anchor="ctr" anchorCtr="0">
            <a:noAutofit/>
          </a:bodyPr>
          <a:lstStyle>
            <a:lvl1pPr algn="l" eaLnBrk="1" latinLnBrk="0" hangingPunct="1">
              <a:defRPr kumimoji="0" sz="900" b="0" i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621BA9E-024D-DE4D-A8C8-2AC39C798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08"/>
            <a:ext cx="8229600" cy="871721"/>
          </a:xfrm>
          <a:prstGeom prst="rect">
            <a:avLst/>
          </a:prstGeom>
          <a:noFill/>
          <a:effectLst/>
        </p:spPr>
        <p:txBody>
          <a:bodyPr vert="horz" lIns="91440" tIns="91440" rIns="91440" bIns="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 and if its over than drop the 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347" y="4860265"/>
            <a:ext cx="405864" cy="278721"/>
          </a:xfrm>
          <a:prstGeom prst="rect">
            <a:avLst/>
          </a:prstGeom>
        </p:spPr>
        <p:txBody>
          <a:bodyPr vert="horz" wrap="square" tIns="91440" bIns="91440" rtlCol="0" anchor="ctr" anchorCtr="0">
            <a:noAutofit/>
          </a:bodyPr>
          <a:lstStyle>
            <a:lvl1pPr algn="l" eaLnBrk="1" latinLnBrk="0" hangingPunct="1">
              <a:defRPr kumimoji="0" sz="900" b="0" i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621BA9E-024D-DE4D-A8C8-2AC39C798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1175148"/>
            <a:ext cx="8585199" cy="3528494"/>
          </a:xfrm>
          <a:prstGeom prst="rect">
            <a:avLst/>
          </a:prstGeom>
        </p:spPr>
        <p:txBody>
          <a:bodyPr vert="horz" lIns="54864" tIns="45720" rtlCol="0">
            <a:no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4514B9-810A-D44C-A62E-5BCDBD7F57D7}"/>
              </a:ext>
            </a:extLst>
          </p:cNvPr>
          <p:cNvCxnSpPr>
            <a:cxnSpLocks/>
          </p:cNvCxnSpPr>
          <p:nvPr userDrawn="1"/>
        </p:nvCxnSpPr>
        <p:spPr>
          <a:xfrm>
            <a:off x="8640347" y="4934973"/>
            <a:ext cx="0" cy="139360"/>
          </a:xfrm>
          <a:prstGeom prst="line">
            <a:avLst/>
          </a:prstGeom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6BDCE7-C04A-024F-B229-C74B3FAB04FB}"/>
              </a:ext>
            </a:extLst>
          </p:cNvPr>
          <p:cNvCxnSpPr>
            <a:cxnSpLocks/>
          </p:cNvCxnSpPr>
          <p:nvPr userDrawn="1"/>
        </p:nvCxnSpPr>
        <p:spPr>
          <a:xfrm>
            <a:off x="254000" y="917729"/>
            <a:ext cx="8663709" cy="0"/>
          </a:xfrm>
          <a:prstGeom prst="line">
            <a:avLst/>
          </a:prstGeom>
          <a:ln w="63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2A95F4-039C-154F-BB11-5DDBCA8851A1}"/>
              </a:ext>
            </a:extLst>
          </p:cNvPr>
          <p:cNvCxnSpPr/>
          <p:nvPr userDrawn="1"/>
        </p:nvCxnSpPr>
        <p:spPr>
          <a:xfrm>
            <a:off x="332509" y="641684"/>
            <a:ext cx="0" cy="350808"/>
          </a:xfrm>
          <a:prstGeom prst="line">
            <a:avLst/>
          </a:prstGeom>
          <a:ln w="6350" cap="flat" cmpd="sng" algn="ctr">
            <a:solidFill>
              <a:srgbClr val="355D7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53B39A-F120-F743-B9A6-21CA6C779618}"/>
              </a:ext>
            </a:extLst>
          </p:cNvPr>
          <p:cNvCxnSpPr>
            <a:cxnSpLocks/>
          </p:cNvCxnSpPr>
          <p:nvPr userDrawn="1"/>
        </p:nvCxnSpPr>
        <p:spPr>
          <a:xfrm>
            <a:off x="0" y="4855752"/>
            <a:ext cx="9144000" cy="0"/>
          </a:xfrm>
          <a:prstGeom prst="line">
            <a:avLst/>
          </a:prstGeom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2" r:id="rId2"/>
    <p:sldLayoutId id="2147483675" r:id="rId3"/>
    <p:sldLayoutId id="2147483676" r:id="rId4"/>
    <p:sldLayoutId id="2147483677" r:id="rId5"/>
    <p:sldLayoutId id="2147483672" r:id="rId6"/>
  </p:sldLayoutIdLst>
  <p:hf hdr="0" ftr="0" dt="0"/>
  <p:txStyles>
    <p:titleStyle>
      <a:lvl1pPr algn="l" rtl="0" eaLnBrk="1" latinLnBrk="0" hangingPunct="1">
        <a:lnSpc>
          <a:spcPts val="3400"/>
        </a:lnSpc>
        <a:spcBef>
          <a:spcPct val="0"/>
        </a:spcBef>
        <a:buNone/>
        <a:defRPr kumimoji="0" sz="3200" b="0" i="0" kern="1200" baseline="0">
          <a:solidFill>
            <a:srgbClr val="355D7E"/>
          </a:solidFill>
          <a:effectLst/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10896" indent="-192024" algn="l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" charset="2"/>
        <a:buChar char="§"/>
        <a:defRPr kumimoji="0"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77240" indent="-182880" algn="l" rtl="0" eaLnBrk="1" latinLnBrk="0" hangingPunct="1">
        <a:lnSpc>
          <a:spcPts val="1920"/>
        </a:lnSpc>
        <a:spcBef>
          <a:spcPts val="0"/>
        </a:spcBef>
        <a:spcAft>
          <a:spcPts val="600"/>
        </a:spcAft>
        <a:buClr>
          <a:schemeClr val="accent2"/>
        </a:buClr>
        <a:buSzPct val="90000"/>
        <a:buFont typeface="Lucida Grande"/>
        <a:buChar char="-"/>
        <a:defRPr kumimoji="0" sz="16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b="0" i="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3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png"/><Relationship Id="rId5" Type="http://schemas.openxmlformats.org/officeDocument/2006/relationships/image" Target="../media/image13.tiff"/><Relationship Id="rId10" Type="http://schemas.openxmlformats.org/officeDocument/2006/relationships/image" Target="../media/image18.jpg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orms/d/e/1FAIpQLSfjYpVHF683wzOgtndZ6sFpGVxxra3R1ZYWqmqD_68z8h8L-A/viewform?usp=sf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docs.google.com/forms/d/e/1FAIpQLSe66RJ3qtoFwWDVCZs2kfu99LOM_eDUH3LQN3xgJ0QG8mVFfg/viewform?usp=sf_li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ngage.aps.org/dpp/meetings/annual-meet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gage.aps.org/dpp/programs/education-outreach/graduate-da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ss.pppl.gov/202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9IxLDdzB_FEff_IT_i59lWULIBrkEEH_xJXaJMNcckp5n9g/viewform?usp=sf_lin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YOU’VE MADE IT TO THE END!!!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0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457200" y="1584194"/>
            <a:ext cx="720255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Thank you for joining us on this whirlwind of plasma physics and fusion energy science talks!</a:t>
            </a:r>
          </a:p>
          <a:p>
            <a:pPr marL="39688">
              <a:buSzPct val="1250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We hope these talks gave you a taste of the many challenges that are still out there.  </a:t>
            </a:r>
          </a:p>
          <a:p>
            <a:pPr marL="39688">
              <a:buSzPct val="1250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We need you to help us solve them!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169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Special thanks </a:t>
            </a:r>
            <a:r>
              <a:rPr lang="en-US" spc="-100"/>
              <a:t>to my </a:t>
            </a:r>
            <a:r>
              <a:rPr lang="en-US" spc="-100" dirty="0"/>
              <a:t>incredible partner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D2D1D9-FE49-214B-BF3E-DA39F9D76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674" y="1288264"/>
            <a:ext cx="4262673" cy="319813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91A24FD-F32E-C349-9AAB-3BA72CE0AEDF}"/>
              </a:ext>
            </a:extLst>
          </p:cNvPr>
          <p:cNvSpPr>
            <a:spLocks/>
          </p:cNvSpPr>
          <p:nvPr/>
        </p:nvSpPr>
        <p:spPr bwMode="auto">
          <a:xfrm>
            <a:off x="457200" y="1777355"/>
            <a:ext cx="386015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With my son at home during the second week of the course, and both of us working from home, running a course like this means all of the home workload of an energetic dog and a bored toddler fell on her. 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THANK YOU CAROLINA!</a:t>
            </a:r>
          </a:p>
        </p:txBody>
      </p:sp>
    </p:spTree>
    <p:extLst>
      <p:ext uri="{BB962C8B-B14F-4D97-AF65-F5344CB8AC3E}">
        <p14:creationId xmlns:p14="http://schemas.microsoft.com/office/powerpoint/2010/main" val="3863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Thanks to the “Intro Course Brain Trust”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0B867D8-FF54-8447-A954-2B268BC7A1E8}"/>
              </a:ext>
            </a:extLst>
          </p:cNvPr>
          <p:cNvSpPr>
            <a:spLocks/>
          </p:cNvSpPr>
          <p:nvPr/>
        </p:nvSpPr>
        <p:spPr bwMode="auto">
          <a:xfrm>
            <a:off x="457200" y="1415547"/>
            <a:ext cx="8229600" cy="279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The Intro Course Brain Trust is the group of scientists from different topical groups and institutions, that helped with the speaker/topic selection and format of the course.  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8D896-83F4-DA4B-BF93-61A5A4248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27" y="2631287"/>
            <a:ext cx="870508" cy="97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DCEC56-9E46-2A48-872E-DC6DF5C0C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02" y="2631287"/>
            <a:ext cx="870508" cy="97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747E8-04AA-7E49-9F6D-207D93E75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252" y="2631287"/>
            <a:ext cx="870508" cy="974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D0FB7-65E8-F942-A18D-13513D3D0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777" y="2631287"/>
            <a:ext cx="870508" cy="974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88D8B4-2A3D-9546-991D-58DA30AEC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202" y="2631287"/>
            <a:ext cx="870508" cy="974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C9D24-748A-3942-BE5D-769C2D1797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0727" y="2631287"/>
            <a:ext cx="870508" cy="9749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348A1D-C5D7-DF40-8987-528A4BD266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3677" y="2657174"/>
            <a:ext cx="854665" cy="957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4A86E4-4690-4B44-A3C7-2C605FC3C171}"/>
              </a:ext>
            </a:extLst>
          </p:cNvPr>
          <p:cNvSpPr txBox="1"/>
          <p:nvPr/>
        </p:nvSpPr>
        <p:spPr>
          <a:xfrm>
            <a:off x="296894" y="3614399"/>
            <a:ext cx="62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Steffi</a:t>
            </a:r>
          </a:p>
          <a:p>
            <a:pPr algn="ctr"/>
            <a:r>
              <a:rPr lang="en-US" sz="1600" dirty="0"/>
              <a:t>Diem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CA946-CC2D-764A-80E4-0A9C4CAE497D}"/>
              </a:ext>
            </a:extLst>
          </p:cNvPr>
          <p:cNvSpPr txBox="1"/>
          <p:nvPr/>
        </p:nvSpPr>
        <p:spPr>
          <a:xfrm>
            <a:off x="1496604" y="3560069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Will</a:t>
            </a:r>
          </a:p>
          <a:p>
            <a:pPr algn="ctr"/>
            <a:r>
              <a:rPr lang="en-US" sz="1600" dirty="0"/>
              <a:t>Fox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3E47C-2AFE-B149-8B27-BCA83780A4A6}"/>
              </a:ext>
            </a:extLst>
          </p:cNvPr>
          <p:cNvSpPr txBox="1"/>
          <p:nvPr/>
        </p:nvSpPr>
        <p:spPr>
          <a:xfrm>
            <a:off x="2232923" y="3559529"/>
            <a:ext cx="1252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Walter</a:t>
            </a:r>
          </a:p>
          <a:p>
            <a:pPr algn="ctr"/>
            <a:r>
              <a:rPr lang="en-US" sz="1600" dirty="0" err="1"/>
              <a:t>Guttenfelder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694F08-39FE-E243-A4D0-1FD7A0B9A6C0}"/>
              </a:ext>
            </a:extLst>
          </p:cNvPr>
          <p:cNvSpPr txBox="1"/>
          <p:nvPr/>
        </p:nvSpPr>
        <p:spPr>
          <a:xfrm>
            <a:off x="3451210" y="3559529"/>
            <a:ext cx="119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Eva</a:t>
            </a:r>
          </a:p>
          <a:p>
            <a:pPr algn="ctr"/>
            <a:r>
              <a:rPr lang="en-US" sz="1600" dirty="0" err="1"/>
              <a:t>Kostadinova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0423B1-C3B3-0041-BCCA-681F2AD60801}"/>
              </a:ext>
            </a:extLst>
          </p:cNvPr>
          <p:cNvSpPr txBox="1"/>
          <p:nvPr/>
        </p:nvSpPr>
        <p:spPr>
          <a:xfrm>
            <a:off x="4835642" y="3559529"/>
            <a:ext cx="8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Florian</a:t>
            </a:r>
          </a:p>
          <a:p>
            <a:pPr algn="ctr"/>
            <a:r>
              <a:rPr lang="en-US" sz="1600" dirty="0" err="1"/>
              <a:t>Laggner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5CF49A-044A-0F48-A474-5A77EE4D01A5}"/>
              </a:ext>
            </a:extLst>
          </p:cNvPr>
          <p:cNvSpPr txBox="1"/>
          <p:nvPr/>
        </p:nvSpPr>
        <p:spPr>
          <a:xfrm>
            <a:off x="6076771" y="3559528"/>
            <a:ext cx="546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Ane</a:t>
            </a:r>
            <a:endParaRPr lang="en-US" sz="1600" dirty="0"/>
          </a:p>
          <a:p>
            <a:pPr algn="ctr"/>
            <a:r>
              <a:rPr lang="en-US" sz="1600" dirty="0"/>
              <a:t>Lasa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48BE22-EB64-2C44-993D-10133B667FBE}"/>
              </a:ext>
            </a:extLst>
          </p:cNvPr>
          <p:cNvSpPr txBox="1"/>
          <p:nvPr/>
        </p:nvSpPr>
        <p:spPr>
          <a:xfrm>
            <a:off x="7060991" y="3559527"/>
            <a:ext cx="763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Oak</a:t>
            </a:r>
          </a:p>
          <a:p>
            <a:pPr algn="ctr"/>
            <a:r>
              <a:rPr lang="en-US" sz="1600" dirty="0"/>
              <a:t>Nelson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5398CA-1DEB-594C-AECA-4AD98C3BA0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128" t="4833" r="17316" b="39012"/>
          <a:stretch/>
        </p:blipFill>
        <p:spPr>
          <a:xfrm>
            <a:off x="8037033" y="2657174"/>
            <a:ext cx="804919" cy="9782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FB2CD2-D466-4A4D-B58A-34B1E61D1BCF}"/>
              </a:ext>
            </a:extLst>
          </p:cNvPr>
          <p:cNvSpPr txBox="1"/>
          <p:nvPr/>
        </p:nvSpPr>
        <p:spPr>
          <a:xfrm>
            <a:off x="8070877" y="3559527"/>
            <a:ext cx="763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Louise</a:t>
            </a:r>
          </a:p>
          <a:p>
            <a:pPr algn="ctr"/>
            <a:r>
              <a:rPr lang="en-US" sz="1600" dirty="0"/>
              <a:t>Ferris</a:t>
            </a:r>
          </a:p>
        </p:txBody>
      </p:sp>
    </p:spTree>
    <p:extLst>
      <p:ext uri="{BB962C8B-B14F-4D97-AF65-F5344CB8AC3E}">
        <p14:creationId xmlns:p14="http://schemas.microsoft.com/office/powerpoint/2010/main" val="228512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Thanks to Deedee and Harry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BA0A478-4B50-2D48-A983-93D982B65ED7}"/>
              </a:ext>
            </a:extLst>
          </p:cNvPr>
          <p:cNvSpPr>
            <a:spLocks/>
          </p:cNvSpPr>
          <p:nvPr/>
        </p:nvSpPr>
        <p:spPr bwMode="auto">
          <a:xfrm>
            <a:off x="383309" y="2043061"/>
            <a:ext cx="3860157" cy="138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Special thanks to my colleagues,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Deedee Ortiz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, Program Manager at the Science Education Department, and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Harry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Tsamutalis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Jr,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A/V Technician.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83E5D4-7D54-F540-BDD8-0398AA60E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409"/>
          <a:stretch/>
        </p:blipFill>
        <p:spPr>
          <a:xfrm>
            <a:off x="6605738" y="2056176"/>
            <a:ext cx="1828800" cy="1367507"/>
          </a:xfrm>
          <a:prstGeom prst="rect">
            <a:avLst/>
          </a:prstGeom>
        </p:spPr>
      </p:pic>
      <p:pic>
        <p:nvPicPr>
          <p:cNvPr id="3074" name="Picture 2" descr="https://lh3.googleusercontent.com/nOlROLyHWe8LBd2Lptas5ry-a1GYRL4sK9JK5iLQGYS9jaX547HTSxYbMHlD0eQvPrL_x7r8w-HBnlEmBhidZ72mtKB_O5ZYq21tVKUYqvImc2HUiNN0AYiobNbuU3BKLRAmbuEcacI">
            <a:extLst>
              <a:ext uri="{FF2B5EF4-FFF2-40B4-BE49-F238E27FC236}">
                <a16:creationId xmlns:a16="http://schemas.microsoft.com/office/drawing/2014/main" id="{B4FD2598-CA5E-804F-82EF-5DDF42B3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67" y="2052083"/>
            <a:ext cx="182372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1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Finally, of course, thanks to all of the speakers!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E1671-4C0B-9647-98F6-47206BB3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79" y="1012106"/>
            <a:ext cx="3156879" cy="1741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BF7D1-E71F-8640-95AD-EE403E1EF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524" y="1444798"/>
            <a:ext cx="3286305" cy="1856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44A35-CD40-8C49-A573-37AC54BEB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812" y="2997475"/>
            <a:ext cx="3135345" cy="17891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C4D612-3FF9-504F-8BE9-0A5A0EE2D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524" y="3358154"/>
            <a:ext cx="3286305" cy="9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1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How did we do?!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457200" y="1362521"/>
            <a:ext cx="720255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PLEASE fill out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  <a:hlinkClick r:id="rId4"/>
              </a:rPr>
              <a:t>this survey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(also in the chat)</a:t>
            </a:r>
          </a:p>
          <a:p>
            <a:pPr marL="39688">
              <a:buSzPct val="1250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Please help us gauge what the impact was and help us improve it for next year</a:t>
            </a:r>
          </a:p>
          <a:p>
            <a:pPr marL="39688">
              <a:buSzPct val="1250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Previous feedback has led to changes (e.g. 45m talks vs. 1.5hr talks in the past)</a:t>
            </a:r>
          </a:p>
        </p:txBody>
      </p:sp>
    </p:spTree>
    <p:extLst>
      <p:ext uri="{BB962C8B-B14F-4D97-AF65-F5344CB8AC3E}">
        <p14:creationId xmlns:p14="http://schemas.microsoft.com/office/powerpoint/2010/main" val="539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Certificates of Completion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240146" y="1307658"/>
            <a:ext cx="4396509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We’ve received several questions about providing a certificate of completion.  </a:t>
            </a:r>
          </a:p>
          <a:p>
            <a:pPr marL="39688">
              <a:buSzPct val="125000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We weren’t planning on providing them (and never have in the past), but we have the zoom attendance so it should be doable</a:t>
            </a:r>
          </a:p>
          <a:p>
            <a:pPr marL="39688">
              <a:buSzPct val="125000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If you attended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more than 20 talks (i.e. 20 or more hours in the zoom webinar)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and would like a certificate like the one shown, please fill out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  <a:hlinkClick r:id="rId4"/>
              </a:rPr>
              <a:t>this form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Please be judicious/patient…Deedee and I will be doing it and we’re exhausted.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7DE70-638E-EC4F-93DD-F93DD6052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022" y="1307658"/>
            <a:ext cx="3963800" cy="3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4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APS-DPP in Pittsburgh or remote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457200" y="1118359"/>
            <a:ext cx="480752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Present your work at the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  <a:hlinkClick r:id="rId4"/>
              </a:rPr>
              <a:t>2021 APS-DPP conference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!  It will be a hybrid conference so remote presentations will likely still be an option.</a:t>
            </a:r>
          </a:p>
          <a:p>
            <a:pPr marL="39688">
              <a:buSzPct val="1250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All abstract submissions are due July 15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.  (APS fees are free the first year, $25 after that for undergrads)</a:t>
            </a:r>
          </a:p>
          <a:p>
            <a:pPr marL="39688">
              <a:buSzPct val="1250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These presentations look good on your resume!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32767-37C7-094D-896B-BF7798E44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837" y="1118359"/>
            <a:ext cx="2739018" cy="1538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2B539-D513-8347-A900-882CBECF2BC7}"/>
              </a:ext>
            </a:extLst>
          </p:cNvPr>
          <p:cNvSpPr txBox="1"/>
          <p:nvPr/>
        </p:nvSpPr>
        <p:spPr>
          <a:xfrm>
            <a:off x="5460553" y="2656404"/>
            <a:ext cx="317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Fellow course participant was awarded an outstanding poster award (“presented” by the 2020 DPP Chair, Prof. </a:t>
            </a:r>
            <a:r>
              <a:rPr lang="en-US" sz="1200" i="1" dirty="0" err="1"/>
              <a:t>Zweibel</a:t>
            </a:r>
            <a:r>
              <a:rPr lang="en-US" sz="1200" i="1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A7FB0-C9C2-7449-96BA-CD4A8C9CA6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76" r="25768" b="57919"/>
          <a:stretch/>
        </p:blipFill>
        <p:spPr>
          <a:xfrm>
            <a:off x="5460553" y="3573639"/>
            <a:ext cx="1019761" cy="1135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CE7834-4A4F-8F47-A4C5-0E5C7F0B06F3}"/>
              </a:ext>
            </a:extLst>
          </p:cNvPr>
          <p:cNvSpPr txBox="1"/>
          <p:nvPr/>
        </p:nvSpPr>
        <p:spPr>
          <a:xfrm>
            <a:off x="6480314" y="3467622"/>
            <a:ext cx="2358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Breaking News: Brandon’s 2021 SULI  mentor, Dr. Elizabeth Paul was just awarded the 2021 Marshall </a:t>
            </a:r>
            <a:r>
              <a:rPr lang="en-US" sz="1400" b="1" dirty="0" err="1"/>
              <a:t>Rosenbluth</a:t>
            </a:r>
            <a:r>
              <a:rPr lang="en-US" sz="1400" b="1" dirty="0"/>
              <a:t> outstanding thesis award!!!</a:t>
            </a:r>
          </a:p>
        </p:txBody>
      </p:sp>
    </p:spTree>
    <p:extLst>
      <p:ext uri="{BB962C8B-B14F-4D97-AF65-F5344CB8AC3E}">
        <p14:creationId xmlns:p14="http://schemas.microsoft.com/office/powerpoint/2010/main" val="20412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Run with the Discord Server!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457200" y="1194259"/>
            <a:ext cx="781215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I loved seeing so much activity on the Discord Server!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It’s served not only to continue conversations with the speakers, but also for you to meet one another and share professional/personal info.  Love it!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We’ll also be putting updates about the talk uploads, seminars, job/internship opportunities throughout the summer and beyond.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But this is meant for you, so please keep on using it and finding ways for it to be useful for you!</a:t>
            </a:r>
          </a:p>
        </p:txBody>
      </p:sp>
    </p:spTree>
    <p:extLst>
      <p:ext uri="{BB962C8B-B14F-4D97-AF65-F5344CB8AC3E}">
        <p14:creationId xmlns:p14="http://schemas.microsoft.com/office/powerpoint/2010/main" val="172838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2021 APS-DPP Graduate School Day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214645" y="1122379"/>
            <a:ext cx="480993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APS-DPP will be hosting its second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  <a:hlinkClick r:id="rId3"/>
              </a:rPr>
              <a:t>Graduate School Day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sometime late summer/early fall.  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This is a chance to find out where a lot of the research highlighted during the course is being conducted and how to apply.  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Also find out some tips about the application process, GRE, qualifiers, fees etc.  (e.g. you may be able to wave application fees sometimes)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Find out about fellowships and other graduate opportunities from DOE, NSF, NASA, etc.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62996-C3BA-434A-8B4E-9C0054443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325" y="1835366"/>
            <a:ext cx="3692954" cy="1840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4EE9A-959F-3348-AE9E-714F427E3553}"/>
              </a:ext>
            </a:extLst>
          </p:cNvPr>
          <p:cNvSpPr txBox="1"/>
          <p:nvPr/>
        </p:nvSpPr>
        <p:spPr>
          <a:xfrm>
            <a:off x="5150325" y="3676073"/>
            <a:ext cx="353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Dr. Vanessa Gonzalez-Perez gave a “Demystifying the grad school application process” workshop in 2020 </a:t>
            </a:r>
          </a:p>
        </p:txBody>
      </p:sp>
    </p:spTree>
    <p:extLst>
      <p:ext uri="{BB962C8B-B14F-4D97-AF65-F5344CB8AC3E}">
        <p14:creationId xmlns:p14="http://schemas.microsoft.com/office/powerpoint/2010/main" val="401815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PPPL Graduate Summer School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214645" y="1122379"/>
            <a:ext cx="480993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PPPL will be hosting its 4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annual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  <a:hlinkClick r:id="rId3"/>
              </a:rPr>
              <a:t>Graduate Summer School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the week of August 16-20. 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As with the 2020 version, the summer school will be fully remote.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Topics and agenda are still being developed, but visit site for past talks which are also recorded as with this course.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Target audience is incoming, 1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st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and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maaaybe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2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nd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 year grads (early in graduate school).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Audience is MUCH more limited than this course,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application will open soon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4EE9A-959F-3348-AE9E-714F427E3553}"/>
              </a:ext>
            </a:extLst>
          </p:cNvPr>
          <p:cNvSpPr txBox="1"/>
          <p:nvPr/>
        </p:nvSpPr>
        <p:spPr>
          <a:xfrm>
            <a:off x="5291222" y="3214255"/>
            <a:ext cx="3536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2018 Graduate Summer School Cohort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1DDD3-50F0-BF4A-A85C-C6A13740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162" y="1821929"/>
            <a:ext cx="3567638" cy="1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Sign up to mailing list to find out about all these events and more!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134283F-083C-FF44-9653-13516D909AD8}"/>
              </a:ext>
            </a:extLst>
          </p:cNvPr>
          <p:cNvSpPr>
            <a:spLocks/>
          </p:cNvSpPr>
          <p:nvPr/>
        </p:nvSpPr>
        <p:spPr bwMode="auto">
          <a:xfrm>
            <a:off x="214645" y="1122379"/>
            <a:ext cx="4098737" cy="19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If you registered, you should’ve seen a question asking to sign up for a mailing list. 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If you clicked “yes”, you will be getting emails about events, internships, workshops, etc.  </a:t>
            </a: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If you didn’t register or clicked ”no” and are now regretting it…worry not!  You can register to the mailing list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  <a:hlinkClick r:id="rId3"/>
              </a:rPr>
              <a:t>here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charset="0"/>
            </a:endParaRPr>
          </a:p>
          <a:p>
            <a:pPr marL="39688">
              <a:buSzPct val="125000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charset="0"/>
              </a:rPr>
              <a:t>You can “unsubscribe” at any time and I promise not to sell you stuff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1B8EF-DAA0-314B-A5E1-48415F1D8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115" y="3187730"/>
            <a:ext cx="3953164" cy="1096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57D5C-71E4-0E42-BAA9-715B19301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115" y="1122379"/>
            <a:ext cx="4061708" cy="120844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755D58-A728-CC42-980E-26F7CCFC088B}"/>
              </a:ext>
            </a:extLst>
          </p:cNvPr>
          <p:cNvCxnSpPr>
            <a:cxnSpLocks/>
          </p:cNvCxnSpPr>
          <p:nvPr/>
        </p:nvCxnSpPr>
        <p:spPr>
          <a:xfrm>
            <a:off x="3482109" y="1588655"/>
            <a:ext cx="1209964" cy="0"/>
          </a:xfrm>
          <a:prstGeom prst="straightConnector1">
            <a:avLst/>
          </a:prstGeom>
          <a:ln w="38100" cap="flat" cmpd="sng" algn="ctr">
            <a:solidFill>
              <a:srgbClr val="355D7E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6D0A8D-6E3D-394E-8CC3-5C8C8602C22B}"/>
              </a:ext>
            </a:extLst>
          </p:cNvPr>
          <p:cNvCxnSpPr>
            <a:cxnSpLocks/>
          </p:cNvCxnSpPr>
          <p:nvPr/>
        </p:nvCxnSpPr>
        <p:spPr>
          <a:xfrm>
            <a:off x="3362036" y="3911600"/>
            <a:ext cx="1209964" cy="0"/>
          </a:xfrm>
          <a:prstGeom prst="straightConnector1">
            <a:avLst/>
          </a:prstGeom>
          <a:ln w="38100" cap="flat" cmpd="sng" algn="ctr">
            <a:solidFill>
              <a:srgbClr val="355D7E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186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886F6-2A15-6344-8C42-521DAB8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Thanks to the grads for the networking sessions!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25-40D2-BC47-83EE-B96B218BE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21BA9E-024D-DE4D-A8C8-2AC39C7987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574EA53-1642-0647-B5A6-6E35BDDD3554}"/>
              </a:ext>
            </a:extLst>
          </p:cNvPr>
          <p:cNvSpPr/>
          <p:nvPr/>
        </p:nvSpPr>
        <p:spPr bwMode="auto">
          <a:xfrm>
            <a:off x="13020381" y="4262778"/>
            <a:ext cx="2003153" cy="1289489"/>
          </a:xfrm>
          <a:prstGeom prst="roundRect">
            <a:avLst/>
          </a:prstGeom>
          <a:gradFill>
            <a:gsLst>
              <a:gs pos="54000">
                <a:schemeClr val="bg1"/>
              </a:gs>
              <a:gs pos="100000">
                <a:srgbClr val="FF9440"/>
              </a:gs>
            </a:gsLst>
            <a:lin ang="5400000" scaled="0"/>
          </a:gradFill>
          <a:ln w="28575" cmpd="sng">
            <a:solidFill>
              <a:srgbClr val="FF944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97BEAE-2139-C644-8464-34BE2B68B76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838" r="2242"/>
          <a:stretch/>
        </p:blipFill>
        <p:spPr>
          <a:xfrm>
            <a:off x="13193922" y="3844067"/>
            <a:ext cx="1664208" cy="1094929"/>
          </a:xfrm>
          <a:prstGeom prst="round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F34A12-BACC-3442-A109-6B5166699484}"/>
              </a:ext>
            </a:extLst>
          </p:cNvPr>
          <p:cNvSpPr txBox="1"/>
          <p:nvPr/>
        </p:nvSpPr>
        <p:spPr>
          <a:xfrm>
            <a:off x="13082978" y="4987665"/>
            <a:ext cx="187795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dirty="0">
                <a:solidFill>
                  <a:srgbClr val="000000"/>
                </a:solidFill>
              </a:rPr>
              <a:t>Theory and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7960E-E5D4-4A40-A113-899AF10A5925}"/>
              </a:ext>
            </a:extLst>
          </p:cNvPr>
          <p:cNvSpPr txBox="1"/>
          <p:nvPr/>
        </p:nvSpPr>
        <p:spPr>
          <a:xfrm>
            <a:off x="112645" y="1628412"/>
            <a:ext cx="19178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Carlos Cartagena</a:t>
            </a:r>
            <a:endParaRPr lang="en-US" dirty="0"/>
          </a:p>
          <a:p>
            <a:r>
              <a:rPr lang="en-US" b="1" dirty="0"/>
              <a:t>Will </a:t>
            </a:r>
            <a:r>
              <a:rPr lang="en-US" b="1" dirty="0" err="1"/>
              <a:t>DeShazer</a:t>
            </a:r>
            <a:endParaRPr lang="en-US" dirty="0"/>
          </a:p>
          <a:p>
            <a:r>
              <a:rPr lang="en-US" b="1" dirty="0"/>
              <a:t>Nathan </a:t>
            </a:r>
            <a:r>
              <a:rPr lang="en-US" b="1" dirty="0" err="1"/>
              <a:t>deOliveira</a:t>
            </a:r>
            <a:endParaRPr lang="en-US" b="1" dirty="0"/>
          </a:p>
          <a:p>
            <a:r>
              <a:rPr lang="en-US" b="1" dirty="0"/>
              <a:t>Sam Frank</a:t>
            </a:r>
            <a:endParaRPr lang="en-US" dirty="0"/>
          </a:p>
          <a:p>
            <a:r>
              <a:rPr lang="en-US" b="1" dirty="0"/>
              <a:t>Oak Nelson</a:t>
            </a:r>
          </a:p>
          <a:p>
            <a:r>
              <a:rPr lang="en-US" b="1" dirty="0"/>
              <a:t>Rebecca </a:t>
            </a:r>
            <a:r>
              <a:rPr lang="en-US" b="1" dirty="0" err="1"/>
              <a:t>Masline</a:t>
            </a:r>
            <a:endParaRPr lang="en-US" b="1" dirty="0"/>
          </a:p>
          <a:p>
            <a:r>
              <a:rPr lang="en-US" b="1" dirty="0"/>
              <a:t>Akash Shah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B474D1-9ADA-424F-8D04-F529E81AAAE6}"/>
              </a:ext>
            </a:extLst>
          </p:cNvPr>
          <p:cNvSpPr txBox="1"/>
          <p:nvPr/>
        </p:nvSpPr>
        <p:spPr>
          <a:xfrm>
            <a:off x="2201420" y="1628412"/>
            <a:ext cx="15273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Tony Qian</a:t>
            </a:r>
            <a:endParaRPr lang="en-US" dirty="0"/>
          </a:p>
          <a:p>
            <a:r>
              <a:rPr lang="en-US" b="1" dirty="0"/>
              <a:t>Eric </a:t>
            </a:r>
            <a:r>
              <a:rPr lang="en-US" b="1" dirty="0" err="1"/>
              <a:t>Emdee</a:t>
            </a:r>
            <a:endParaRPr lang="en-US" dirty="0"/>
          </a:p>
          <a:p>
            <a:r>
              <a:rPr lang="en-US" b="1" dirty="0"/>
              <a:t>Alex </a:t>
            </a:r>
            <a:r>
              <a:rPr lang="en-US" b="1" dirty="0" err="1"/>
              <a:t>LeViness</a:t>
            </a:r>
            <a:endParaRPr lang="en-US" dirty="0"/>
          </a:p>
          <a:p>
            <a:r>
              <a:rPr lang="en-US" b="1" dirty="0" err="1"/>
              <a:t>Hima</a:t>
            </a:r>
            <a:r>
              <a:rPr lang="en-US" b="1" dirty="0"/>
              <a:t> </a:t>
            </a:r>
            <a:r>
              <a:rPr lang="en-US" b="1" dirty="0" err="1"/>
              <a:t>Winarto</a:t>
            </a:r>
            <a:endParaRPr lang="en-US" dirty="0"/>
          </a:p>
          <a:p>
            <a:r>
              <a:rPr lang="en-US" b="1" dirty="0"/>
              <a:t>Rory Colin</a:t>
            </a:r>
            <a:endParaRPr lang="en-US" dirty="0"/>
          </a:p>
          <a:p>
            <a:r>
              <a:rPr lang="en-US" b="1" dirty="0"/>
              <a:t>Daniel </a:t>
            </a:r>
            <a:r>
              <a:rPr lang="en-US" b="1" dirty="0" err="1"/>
              <a:t>Dudt</a:t>
            </a:r>
            <a:endParaRPr lang="en-US" dirty="0"/>
          </a:p>
          <a:p>
            <a:r>
              <a:rPr lang="en-US" b="1" dirty="0" err="1"/>
              <a:t>MIchael</a:t>
            </a:r>
            <a:r>
              <a:rPr lang="en-US" b="1" dirty="0"/>
              <a:t> May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7A102-CFCA-8845-ADC7-1939C95DEF52}"/>
              </a:ext>
            </a:extLst>
          </p:cNvPr>
          <p:cNvSpPr txBox="1"/>
          <p:nvPr/>
        </p:nvSpPr>
        <p:spPr>
          <a:xfrm>
            <a:off x="4144450" y="1628412"/>
            <a:ext cx="18070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Liona</a:t>
            </a:r>
            <a:r>
              <a:rPr lang="en-US" b="1" dirty="0"/>
              <a:t> Fan-Chiang</a:t>
            </a:r>
            <a:endParaRPr lang="en-US" dirty="0"/>
          </a:p>
          <a:p>
            <a:r>
              <a:rPr lang="en-US" b="1" dirty="0"/>
              <a:t>Louise Ferris</a:t>
            </a:r>
          </a:p>
          <a:p>
            <a:r>
              <a:rPr lang="en-US" b="1" dirty="0"/>
              <a:t>Phil Travis</a:t>
            </a:r>
            <a:endParaRPr lang="en-US" dirty="0"/>
          </a:p>
          <a:p>
            <a:r>
              <a:rPr lang="en-US" b="1" dirty="0"/>
              <a:t>Quinn Pratt</a:t>
            </a:r>
            <a:endParaRPr lang="en-US" dirty="0"/>
          </a:p>
          <a:p>
            <a:r>
              <a:rPr lang="en-US" b="1" dirty="0"/>
              <a:t>Adrianna Angulo</a:t>
            </a:r>
            <a:endParaRPr lang="en-US" dirty="0"/>
          </a:p>
          <a:p>
            <a:r>
              <a:rPr lang="en-US" b="1" dirty="0"/>
              <a:t>Jill Peery</a:t>
            </a:r>
          </a:p>
          <a:p>
            <a:r>
              <a:rPr lang="en-US" b="1" dirty="0"/>
              <a:t>Dario </a:t>
            </a:r>
            <a:r>
              <a:rPr lang="en-US" b="1" dirty="0" err="1"/>
              <a:t>Panici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FEC54F-5349-CA4D-8A00-4AD8FBD005D5}"/>
              </a:ext>
            </a:extLst>
          </p:cNvPr>
          <p:cNvSpPr txBox="1"/>
          <p:nvPr/>
        </p:nvSpPr>
        <p:spPr>
          <a:xfrm>
            <a:off x="6437512" y="1628412"/>
            <a:ext cx="27303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Carolyn Schaefer </a:t>
            </a:r>
            <a:endParaRPr lang="en-US" dirty="0"/>
          </a:p>
          <a:p>
            <a:r>
              <a:rPr lang="en-US" b="1" dirty="0"/>
              <a:t>Ryan </a:t>
            </a:r>
            <a:r>
              <a:rPr lang="en-US" b="1" dirty="0" err="1"/>
              <a:t>Chaban</a:t>
            </a:r>
            <a:endParaRPr lang="en-US" dirty="0"/>
          </a:p>
          <a:p>
            <a:r>
              <a:rPr lang="en-US" b="1" dirty="0"/>
              <a:t>Richard </a:t>
            </a:r>
            <a:r>
              <a:rPr lang="en-US" b="1" dirty="0" err="1"/>
              <a:t>Reksoatmodjo</a:t>
            </a:r>
            <a:endParaRPr lang="en-US" dirty="0"/>
          </a:p>
          <a:p>
            <a:r>
              <a:rPr lang="en-US" b="1" dirty="0"/>
              <a:t>Genevieve </a:t>
            </a:r>
            <a:r>
              <a:rPr lang="en-US" b="1" dirty="0" err="1"/>
              <a:t>DeGrandchamp</a:t>
            </a:r>
            <a:endParaRPr lang="en-US" b="1" dirty="0"/>
          </a:p>
          <a:p>
            <a:r>
              <a:rPr lang="en-US" b="1" dirty="0"/>
              <a:t>Harry </a:t>
            </a:r>
            <a:r>
              <a:rPr lang="en-US" b="1" dirty="0" err="1"/>
              <a:t>Fetsch</a:t>
            </a:r>
            <a:endParaRPr lang="en-US" b="1" dirty="0"/>
          </a:p>
          <a:p>
            <a:r>
              <a:rPr lang="en-US" b="1" dirty="0"/>
              <a:t>Yasmeen </a:t>
            </a:r>
            <a:r>
              <a:rPr lang="en-US" b="1" dirty="0" err="1"/>
              <a:t>Musthafa</a:t>
            </a:r>
            <a:endParaRPr lang="en-US" b="1" dirty="0"/>
          </a:p>
          <a:p>
            <a:r>
              <a:rPr lang="en-US" b="1" dirty="0" err="1"/>
              <a:t>Suying</a:t>
            </a:r>
            <a:r>
              <a:rPr lang="en-US" b="1" dirty="0"/>
              <a:t> </a:t>
            </a:r>
            <a:r>
              <a:rPr lang="en-US" b="1" dirty="0" err="1"/>
              <a:t>Jin</a:t>
            </a:r>
            <a:endParaRPr lang="en-US" b="1" dirty="0"/>
          </a:p>
          <a:p>
            <a:r>
              <a:rPr lang="en-US" b="1" dirty="0"/>
              <a:t>Sophia Sanchez-</a:t>
            </a:r>
            <a:r>
              <a:rPr lang="en-US" b="1" dirty="0" err="1"/>
              <a:t>Maes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373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O_DDST_May_2015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rgbClr val="984807"/>
        </a:solidFill>
        <a:ln w="9525">
          <a:noFill/>
          <a:miter lim="800000"/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6350" cap="flat" cmpd="sng" algn="ctr">
          <a:solidFill>
            <a:srgbClr val="355D7E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ST_theme_Apr2010.thmx</Template>
  <TotalTime>120125</TotalTime>
  <Words>948</Words>
  <Application>Microsoft Macintosh PowerPoint</Application>
  <PresentationFormat>On-screen Show (16:9)</PresentationFormat>
  <Paragraphs>143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Lucida Grande</vt:lpstr>
      <vt:lpstr>Verdana</vt:lpstr>
      <vt:lpstr>Wingdings</vt:lpstr>
      <vt:lpstr>Wingdings 2</vt:lpstr>
      <vt:lpstr>DO_DDST_May_2015</vt:lpstr>
      <vt:lpstr>YOU’VE MADE IT TO THE END!!!</vt:lpstr>
      <vt:lpstr>How did we do?!</vt:lpstr>
      <vt:lpstr>Certificates of Completion</vt:lpstr>
      <vt:lpstr>APS-DPP in Pittsburgh or remote</vt:lpstr>
      <vt:lpstr>Run with the Discord Server! </vt:lpstr>
      <vt:lpstr>2021 APS-DPP Graduate School Day</vt:lpstr>
      <vt:lpstr>PPPL Graduate Summer School</vt:lpstr>
      <vt:lpstr>Sign up to mailing list to find out about all these events and more!</vt:lpstr>
      <vt:lpstr>Thanks to the grads for the networking sessions!</vt:lpstr>
      <vt:lpstr>Special thanks to my incredible partner</vt:lpstr>
      <vt:lpstr>Thanks to the “Intro Course Brain Trust”</vt:lpstr>
      <vt:lpstr>Thanks to Deedee and Harry </vt:lpstr>
      <vt:lpstr>Finally, of course, thanks to all of the speakers!</vt:lpstr>
    </vt:vector>
  </TitlesOfParts>
  <Company>LLNL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LLNL Update</dc:title>
  <dc:creator>Stephanie Shang</dc:creator>
  <cp:lastModifiedBy>arturo dominguez</cp:lastModifiedBy>
  <cp:revision>2775</cp:revision>
  <cp:lastPrinted>2021-06-25T19:32:46Z</cp:lastPrinted>
  <dcterms:created xsi:type="dcterms:W3CDTF">2011-11-22T03:03:28Z</dcterms:created>
  <dcterms:modified xsi:type="dcterms:W3CDTF">2021-06-25T19:37:40Z</dcterms:modified>
</cp:coreProperties>
</file>