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_background=000000&amp;cropx1=6&amp;cropx2=412&amp;cropy1=4&amp;cropy2=410"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42"/>
  </p:notesMasterIdLst>
  <p:handoutMasterIdLst>
    <p:handoutMasterId r:id="rId43"/>
  </p:handoutMasterIdLst>
  <p:sldIdLst>
    <p:sldId id="1329" r:id="rId2"/>
    <p:sldId id="1344" r:id="rId3"/>
    <p:sldId id="1560" r:id="rId4"/>
    <p:sldId id="1347" r:id="rId5"/>
    <p:sldId id="1446" r:id="rId6"/>
    <p:sldId id="1562" r:id="rId7"/>
    <p:sldId id="1479" r:id="rId8"/>
    <p:sldId id="1561" r:id="rId9"/>
    <p:sldId id="1481" r:id="rId10"/>
    <p:sldId id="1485" r:id="rId11"/>
    <p:sldId id="1525" r:id="rId12"/>
    <p:sldId id="1527" r:id="rId13"/>
    <p:sldId id="1526" r:id="rId14"/>
    <p:sldId id="1564" r:id="rId15"/>
    <p:sldId id="1567" r:id="rId16"/>
    <p:sldId id="1566" r:id="rId17"/>
    <p:sldId id="1539" r:id="rId18"/>
    <p:sldId id="1540" r:id="rId19"/>
    <p:sldId id="1541" r:id="rId20"/>
    <p:sldId id="1565" r:id="rId21"/>
    <p:sldId id="1542" r:id="rId22"/>
    <p:sldId id="1544" r:id="rId23"/>
    <p:sldId id="1545" r:id="rId24"/>
    <p:sldId id="1546" r:id="rId25"/>
    <p:sldId id="1547" r:id="rId26"/>
    <p:sldId id="1568" r:id="rId27"/>
    <p:sldId id="1548" r:id="rId28"/>
    <p:sldId id="1549" r:id="rId29"/>
    <p:sldId id="1558" r:id="rId30"/>
    <p:sldId id="1551" r:id="rId31"/>
    <p:sldId id="1552" r:id="rId32"/>
    <p:sldId id="1528" r:id="rId33"/>
    <p:sldId id="1529" r:id="rId34"/>
    <p:sldId id="1530" r:id="rId35"/>
    <p:sldId id="1532" r:id="rId36"/>
    <p:sldId id="1533" r:id="rId37"/>
    <p:sldId id="1534" r:id="rId38"/>
    <p:sldId id="1553" r:id="rId39"/>
    <p:sldId id="1554" r:id="rId40"/>
    <p:sldId id="1556"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egment" id="{64E5CD43-365A-244D-A5EC-3DA1A7747E14}">
          <p14:sldIdLst>
            <p14:sldId id="1329"/>
            <p14:sldId id="1344"/>
            <p14:sldId id="1560"/>
            <p14:sldId id="1347"/>
            <p14:sldId id="1446"/>
            <p14:sldId id="1562"/>
            <p14:sldId id="1479"/>
            <p14:sldId id="1561"/>
            <p14:sldId id="1481"/>
            <p14:sldId id="1485"/>
            <p14:sldId id="1525"/>
            <p14:sldId id="1527"/>
            <p14:sldId id="1526"/>
            <p14:sldId id="1564"/>
            <p14:sldId id="1567"/>
            <p14:sldId id="1566"/>
            <p14:sldId id="1539"/>
            <p14:sldId id="1540"/>
            <p14:sldId id="1541"/>
            <p14:sldId id="1565"/>
            <p14:sldId id="1542"/>
            <p14:sldId id="1544"/>
            <p14:sldId id="1545"/>
            <p14:sldId id="1546"/>
            <p14:sldId id="1547"/>
            <p14:sldId id="1568"/>
            <p14:sldId id="1548"/>
            <p14:sldId id="1549"/>
            <p14:sldId id="1558"/>
            <p14:sldId id="1551"/>
            <p14:sldId id="1552"/>
            <p14:sldId id="1528"/>
            <p14:sldId id="1529"/>
            <p14:sldId id="1530"/>
            <p14:sldId id="1532"/>
            <p14:sldId id="1533"/>
            <p14:sldId id="1534"/>
            <p14:sldId id="1553"/>
            <p14:sldId id="1554"/>
            <p14:sldId id="1556"/>
          </p14:sldIdLst>
        </p14:section>
      </p14:sectionLst>
    </p:ext>
    <p:ext uri="{EFAFB233-063F-42B5-8137-9DF3F51BA10A}">
      <p15:sldGuideLst xmlns:p15="http://schemas.microsoft.com/office/powerpoint/2012/main">
        <p15:guide id="2" pos="360" userDrawn="1">
          <p15:clr>
            <a:srgbClr val="A4A3A4"/>
          </p15:clr>
        </p15:guide>
        <p15:guide id="3" orient="horz" pos="22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Shang" initials="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9440"/>
    <a:srgbClr val="FFFFFF"/>
    <a:srgbClr val="FE9A99"/>
    <a:srgbClr val="FF9300"/>
    <a:srgbClr val="99CCFF"/>
    <a:srgbClr val="C1D679"/>
    <a:srgbClr val="E2864E"/>
    <a:srgbClr val="8C0000"/>
    <a:srgbClr val="315B79"/>
    <a:srgbClr val="E3E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53" autoAdjust="0"/>
    <p:restoredTop sz="89835" autoAdjust="0"/>
  </p:normalViewPr>
  <p:slideViewPr>
    <p:cSldViewPr snapToGrid="0">
      <p:cViewPr>
        <p:scale>
          <a:sx n="120" d="100"/>
          <a:sy n="120" d="100"/>
        </p:scale>
        <p:origin x="832" y="840"/>
      </p:cViewPr>
      <p:guideLst>
        <p:guide pos="360"/>
        <p:guide orient="horz" pos="2268"/>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snapToObjects="1">
      <p:cViewPr varScale="1">
        <p:scale>
          <a:sx n="166" d="100"/>
          <a:sy n="166" d="100"/>
        </p:scale>
        <p:origin x="539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329E2E-54B0-464C-9ED3-95D9E507ED6B}" type="datetimeFigureOut">
              <a:rPr lang="en-US" smtClean="0"/>
              <a:pPr/>
              <a:t>6/12/21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715C80-61E8-754D-8058-AD475F713224}" type="slidenum">
              <a:rPr lang="en-US" smtClean="0"/>
              <a:pPr/>
              <a:t>‹#›</a:t>
            </a:fld>
            <a:endParaRPr lang="en-US"/>
          </a:p>
        </p:txBody>
      </p:sp>
    </p:spTree>
    <p:extLst>
      <p:ext uri="{BB962C8B-B14F-4D97-AF65-F5344CB8AC3E}">
        <p14:creationId xmlns:p14="http://schemas.microsoft.com/office/powerpoint/2010/main" val="4276600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1D1A9-26DA-174D-84FB-00854B775934}" type="datetimeFigureOut">
              <a:rPr lang="en-US" smtClean="0"/>
              <a:pPr/>
              <a:t>6/12/21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69BB2C-60BD-2E42-B11D-19D8677026BF}" type="slidenum">
              <a:rPr lang="en-US" smtClean="0"/>
              <a:pPr/>
              <a:t>‹#›</a:t>
            </a:fld>
            <a:endParaRPr lang="en-US"/>
          </a:p>
        </p:txBody>
      </p:sp>
    </p:spTree>
    <p:extLst>
      <p:ext uri="{BB962C8B-B14F-4D97-AF65-F5344CB8AC3E}">
        <p14:creationId xmlns:p14="http://schemas.microsoft.com/office/powerpoint/2010/main" val="35129863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050" kern="1200">
        <a:solidFill>
          <a:schemeClr val="tx1"/>
        </a:solidFill>
        <a:latin typeface="+mn-lt"/>
        <a:ea typeface="+mn-ea"/>
        <a:cs typeface="+mn-cs"/>
      </a:defRPr>
    </a:lvl2pPr>
    <a:lvl3pPr marL="914400" algn="l" defTabSz="457200" rtl="0" eaLnBrk="1" latinLnBrk="0" hangingPunct="1">
      <a:defRPr sz="1050" kern="1200">
        <a:solidFill>
          <a:schemeClr val="tx1"/>
        </a:solidFill>
        <a:latin typeface="+mn-lt"/>
        <a:ea typeface="+mn-ea"/>
        <a:cs typeface="+mn-cs"/>
      </a:defRPr>
    </a:lvl3pPr>
    <a:lvl4pPr marL="1371600" algn="l" defTabSz="457200" rtl="0" eaLnBrk="1" latinLnBrk="0" hangingPunct="1">
      <a:defRPr sz="1050" kern="1200">
        <a:solidFill>
          <a:schemeClr val="tx1"/>
        </a:solidFill>
        <a:latin typeface="+mn-lt"/>
        <a:ea typeface="+mn-ea"/>
        <a:cs typeface="+mn-cs"/>
      </a:defRPr>
    </a:lvl4pPr>
    <a:lvl5pPr marL="1828800" algn="l" defTabSz="457200" rtl="0" eaLnBrk="1" latinLnBrk="0" hangingPunct="1">
      <a:defRPr sz="105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0</a:t>
            </a:fld>
            <a:endParaRPr lang="en-US"/>
          </a:p>
        </p:txBody>
      </p:sp>
    </p:spTree>
    <p:extLst>
      <p:ext uri="{BB962C8B-B14F-4D97-AF65-F5344CB8AC3E}">
        <p14:creationId xmlns:p14="http://schemas.microsoft.com/office/powerpoint/2010/main" val="139357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11</a:t>
            </a:fld>
            <a:endParaRPr lang="en-US"/>
          </a:p>
        </p:txBody>
      </p:sp>
    </p:spTree>
    <p:extLst>
      <p:ext uri="{BB962C8B-B14F-4D97-AF65-F5344CB8AC3E}">
        <p14:creationId xmlns:p14="http://schemas.microsoft.com/office/powerpoint/2010/main" val="28036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12</a:t>
            </a:fld>
            <a:endParaRPr lang="en-US"/>
          </a:p>
        </p:txBody>
      </p:sp>
    </p:spTree>
    <p:extLst>
      <p:ext uri="{BB962C8B-B14F-4D97-AF65-F5344CB8AC3E}">
        <p14:creationId xmlns:p14="http://schemas.microsoft.com/office/powerpoint/2010/main" val="50064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13</a:t>
            </a:fld>
            <a:endParaRPr lang="en-US"/>
          </a:p>
        </p:txBody>
      </p:sp>
    </p:spTree>
    <p:extLst>
      <p:ext uri="{BB962C8B-B14F-4D97-AF65-F5344CB8AC3E}">
        <p14:creationId xmlns:p14="http://schemas.microsoft.com/office/powerpoint/2010/main" val="1501143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28</a:t>
            </a:fld>
            <a:endParaRPr lang="en-US"/>
          </a:p>
        </p:txBody>
      </p:sp>
    </p:spTree>
    <p:extLst>
      <p:ext uri="{BB962C8B-B14F-4D97-AF65-F5344CB8AC3E}">
        <p14:creationId xmlns:p14="http://schemas.microsoft.com/office/powerpoint/2010/main" val="56413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29</a:t>
            </a:fld>
            <a:endParaRPr lang="en-US"/>
          </a:p>
        </p:txBody>
      </p:sp>
    </p:spTree>
    <p:extLst>
      <p:ext uri="{BB962C8B-B14F-4D97-AF65-F5344CB8AC3E}">
        <p14:creationId xmlns:p14="http://schemas.microsoft.com/office/powerpoint/2010/main" val="2551366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31</a:t>
            </a:fld>
            <a:endParaRPr lang="en-US"/>
          </a:p>
        </p:txBody>
      </p:sp>
    </p:spTree>
    <p:extLst>
      <p:ext uri="{BB962C8B-B14F-4D97-AF65-F5344CB8AC3E}">
        <p14:creationId xmlns:p14="http://schemas.microsoft.com/office/powerpoint/2010/main" val="41928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4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a:t>
            </a:fld>
            <a:endParaRPr lang="en-US"/>
          </a:p>
        </p:txBody>
      </p:sp>
    </p:spTree>
    <p:extLst>
      <p:ext uri="{BB962C8B-B14F-4D97-AF65-F5344CB8AC3E}">
        <p14:creationId xmlns:p14="http://schemas.microsoft.com/office/powerpoint/2010/main" val="26007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2</a:t>
            </a:fld>
            <a:endParaRPr lang="en-US"/>
          </a:p>
        </p:txBody>
      </p:sp>
    </p:spTree>
    <p:extLst>
      <p:ext uri="{BB962C8B-B14F-4D97-AF65-F5344CB8AC3E}">
        <p14:creationId xmlns:p14="http://schemas.microsoft.com/office/powerpoint/2010/main" val="377667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3</a:t>
            </a:fld>
            <a:endParaRPr lang="en-US"/>
          </a:p>
        </p:txBody>
      </p:sp>
    </p:spTree>
    <p:extLst>
      <p:ext uri="{BB962C8B-B14F-4D97-AF65-F5344CB8AC3E}">
        <p14:creationId xmlns:p14="http://schemas.microsoft.com/office/powerpoint/2010/main" val="378074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4</a:t>
            </a:fld>
            <a:endParaRPr lang="en-US"/>
          </a:p>
        </p:txBody>
      </p:sp>
    </p:spTree>
    <p:extLst>
      <p:ext uri="{BB962C8B-B14F-4D97-AF65-F5344CB8AC3E}">
        <p14:creationId xmlns:p14="http://schemas.microsoft.com/office/powerpoint/2010/main" val="147736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5</a:t>
            </a:fld>
            <a:endParaRPr lang="en-US"/>
          </a:p>
        </p:txBody>
      </p:sp>
    </p:spTree>
    <p:extLst>
      <p:ext uri="{BB962C8B-B14F-4D97-AF65-F5344CB8AC3E}">
        <p14:creationId xmlns:p14="http://schemas.microsoft.com/office/powerpoint/2010/main" val="1010717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8</a:t>
            </a:fld>
            <a:endParaRPr lang="en-US"/>
          </a:p>
        </p:txBody>
      </p:sp>
    </p:spTree>
    <p:extLst>
      <p:ext uri="{BB962C8B-B14F-4D97-AF65-F5344CB8AC3E}">
        <p14:creationId xmlns:p14="http://schemas.microsoft.com/office/powerpoint/2010/main" val="11864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9</a:t>
            </a:fld>
            <a:endParaRPr lang="en-US"/>
          </a:p>
        </p:txBody>
      </p:sp>
    </p:spTree>
    <p:extLst>
      <p:ext uri="{BB962C8B-B14F-4D97-AF65-F5344CB8AC3E}">
        <p14:creationId xmlns:p14="http://schemas.microsoft.com/office/powerpoint/2010/main" val="4618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10</a:t>
            </a:fld>
            <a:endParaRPr lang="en-US"/>
          </a:p>
        </p:txBody>
      </p:sp>
    </p:spTree>
    <p:extLst>
      <p:ext uri="{BB962C8B-B14F-4D97-AF65-F5344CB8AC3E}">
        <p14:creationId xmlns:p14="http://schemas.microsoft.com/office/powerpoint/2010/main" val="172504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6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p:txBody>
      </p:sp>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1175148"/>
            <a:ext cx="8585199" cy="3022779"/>
          </a:xfrm>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p:txBody>
      </p:sp>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
        <p:nvSpPr>
          <p:cNvPr id="6" name="Rectangle 5">
            <a:extLst>
              <a:ext uri="{FF2B5EF4-FFF2-40B4-BE49-F238E27FC236}">
                <a16:creationId xmlns:a16="http://schemas.microsoft.com/office/drawing/2014/main" id="{ECFD5F84-D913-AD41-92E1-4A04F2D7FACD}"/>
              </a:ext>
            </a:extLst>
          </p:cNvPr>
          <p:cNvSpPr/>
          <p:nvPr userDrawn="1"/>
        </p:nvSpPr>
        <p:spPr bwMode="auto">
          <a:xfrm>
            <a:off x="0" y="4310486"/>
            <a:ext cx="9144000" cy="547555"/>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Rectangle 6">
            <a:extLst>
              <a:ext uri="{FF2B5EF4-FFF2-40B4-BE49-F238E27FC236}">
                <a16:creationId xmlns:a16="http://schemas.microsoft.com/office/drawing/2014/main" id="{4F635D9C-6A91-5142-ABED-3ED4744BE36C}"/>
              </a:ext>
            </a:extLst>
          </p:cNvPr>
          <p:cNvSpPr/>
          <p:nvPr userDrawn="1"/>
        </p:nvSpPr>
        <p:spPr>
          <a:xfrm>
            <a:off x="0" y="4310486"/>
            <a:ext cx="9144000" cy="547555"/>
          </a:xfrm>
          <a:prstGeom prst="rect">
            <a:avLst/>
          </a:prstGeom>
        </p:spPr>
        <p:txBody>
          <a:bodyPr wrap="square" lIns="274320" rIns="274320" bIns="91440" anchor="ctr" anchorCtr="0">
            <a:noAutofit/>
          </a:bodyPr>
          <a:lstStyle/>
          <a:p>
            <a:pPr marL="0" lvl="1" algn="ctr"/>
            <a:endParaRPr lang="en-US"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8101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95003"/>
            <a:ext cx="8229600" cy="819397"/>
          </a:xfrm>
          <a:prstGeom prst="rect">
            <a:avLst/>
          </a:prstGeom>
          <a:noFill/>
          <a:effectLst/>
        </p:spPr>
        <p:txBody>
          <a:bodyPr vert="horz" lIns="91440" rIns="91440" rtlCol="0" anchor="b" anchorCtr="0">
            <a:noAutofit/>
            <a:scene3d>
              <a:camera prst="orthographicFront"/>
              <a:lightRig rig="threePt" dir="t">
                <a:rot lat="0" lon="0" rev="4800000"/>
              </a:lightRig>
            </a:scene3d>
            <a:sp3d prstMaterial="matte"/>
          </a:bodyPr>
          <a:lstStyle/>
          <a:p>
            <a:r>
              <a:rPr kumimoji="0" lang="en-US" dirty="0"/>
              <a:t>Click to edit Master title style</a:t>
            </a:r>
          </a:p>
        </p:txBody>
      </p:sp>
      <p:sp>
        <p:nvSpPr>
          <p:cNvPr id="5" name="Slide Number Placeholder 5">
            <a:extLst>
              <a:ext uri="{FF2B5EF4-FFF2-40B4-BE49-F238E27FC236}">
                <a16:creationId xmlns:a16="http://schemas.microsoft.com/office/drawing/2014/main" id="{89A2B750-6618-3949-8A86-FD7E6DA5B6B2}"/>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Tree>
    <p:extLst>
      <p:ext uri="{BB962C8B-B14F-4D97-AF65-F5344CB8AC3E}">
        <p14:creationId xmlns:p14="http://schemas.microsoft.com/office/powerpoint/2010/main" val="327866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5384-9068-8244-B7CA-3FAD932603A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DD1039-4E27-AF4A-9334-F6E2F7860BAA}"/>
              </a:ext>
            </a:extLst>
          </p:cNvPr>
          <p:cNvSpPr>
            <a:spLocks noGrp="1"/>
          </p:cNvSpPr>
          <p:nvPr>
            <p:ph type="sldNum" sz="quarter" idx="10"/>
          </p:nvPr>
        </p:nvSpPr>
        <p:spPr/>
        <p:txBody>
          <a:bodyPr/>
          <a:lstStyle/>
          <a:p>
            <a:fld id="{F621BA9E-024D-DE4D-A8C8-2AC39C7987FF}" type="slidenum">
              <a:rPr lang="en-US" smtClean="0"/>
              <a:pPr/>
              <a:t>‹#›</a:t>
            </a:fld>
            <a:endParaRPr lang="en-US" dirty="0"/>
          </a:p>
        </p:txBody>
      </p:sp>
      <p:sp>
        <p:nvSpPr>
          <p:cNvPr id="4" name="Rectangle 3">
            <a:extLst>
              <a:ext uri="{FF2B5EF4-FFF2-40B4-BE49-F238E27FC236}">
                <a16:creationId xmlns:a16="http://schemas.microsoft.com/office/drawing/2014/main" id="{505055C2-7F7F-9843-84F5-073428543F98}"/>
              </a:ext>
            </a:extLst>
          </p:cNvPr>
          <p:cNvSpPr/>
          <p:nvPr userDrawn="1"/>
        </p:nvSpPr>
        <p:spPr bwMode="auto">
          <a:xfrm>
            <a:off x="0" y="4310486"/>
            <a:ext cx="9144000" cy="547555"/>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7" name="Oval 6">
            <a:extLst>
              <a:ext uri="{FF2B5EF4-FFF2-40B4-BE49-F238E27FC236}">
                <a16:creationId xmlns:a16="http://schemas.microsoft.com/office/drawing/2014/main" id="{3C839E5F-154E-EC4F-85E5-BC80D0FD18EC}"/>
              </a:ext>
            </a:extLst>
          </p:cNvPr>
          <p:cNvSpPr/>
          <p:nvPr userDrawn="1"/>
        </p:nvSpPr>
        <p:spPr bwMode="auto">
          <a:xfrm>
            <a:off x="81138" y="4762500"/>
            <a:ext cx="322087" cy="322087"/>
          </a:xfrm>
          <a:prstGeom prst="ellipse">
            <a:avLst/>
          </a:prstGeom>
          <a:solidFill>
            <a:schemeClr val="bg1"/>
          </a:solidFill>
          <a:ln w="19050">
            <a:solidFill>
              <a:srgbClr val="FFFFFF"/>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8" name="Picture 7">
            <a:extLst>
              <a:ext uri="{FF2B5EF4-FFF2-40B4-BE49-F238E27FC236}">
                <a16:creationId xmlns:a16="http://schemas.microsoft.com/office/drawing/2014/main" id="{A9AE53E4-5620-7840-8A4C-C35A0BC4542D}"/>
              </a:ext>
            </a:extLst>
          </p:cNvPr>
          <p:cNvPicPr>
            <a:picLocks noChangeAspect="1"/>
          </p:cNvPicPr>
          <p:nvPr userDrawn="1"/>
        </p:nvPicPr>
        <p:blipFill>
          <a:blip r:embed="rId2"/>
          <a:stretch>
            <a:fillRect/>
          </a:stretch>
        </p:blipFill>
        <p:spPr>
          <a:xfrm>
            <a:off x="71613" y="4762500"/>
            <a:ext cx="342348" cy="381000"/>
          </a:xfrm>
          <a:prstGeom prst="rect">
            <a:avLst/>
          </a:prstGeom>
        </p:spPr>
      </p:pic>
    </p:spTree>
    <p:extLst>
      <p:ext uri="{BB962C8B-B14F-4D97-AF65-F5344CB8AC3E}">
        <p14:creationId xmlns:p14="http://schemas.microsoft.com/office/powerpoint/2010/main" val="1491464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bwMode="auto">
          <a:xfrm>
            <a:off x="0" y="0"/>
            <a:ext cx="9144000" cy="4802878"/>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4" name="Slide Number Placeholder 5">
            <a:extLst>
              <a:ext uri="{FF2B5EF4-FFF2-40B4-BE49-F238E27FC236}">
                <a16:creationId xmlns:a16="http://schemas.microsoft.com/office/drawing/2014/main" id="{DF46B408-AE0F-8147-9708-E132061D0E45}"/>
              </a:ext>
            </a:extLst>
          </p:cNvPr>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Tree>
    <p:extLst>
      <p:ext uri="{BB962C8B-B14F-4D97-AF65-F5344CB8AC3E}">
        <p14:creationId xmlns:p14="http://schemas.microsoft.com/office/powerpoint/2010/main" val="3801337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008"/>
            <a:ext cx="8229600" cy="871721"/>
          </a:xfrm>
          <a:prstGeom prst="rect">
            <a:avLst/>
          </a:prstGeom>
          <a:noFill/>
          <a:effectLst/>
        </p:spPr>
        <p:txBody>
          <a:bodyPr vert="horz" lIns="91440" tIns="91440" rIns="91440" bIns="0" rtlCol="0" anchor="b" anchorCtr="0">
            <a:noAutofit/>
            <a:scene3d>
              <a:camera prst="orthographicFront"/>
              <a:lightRig rig="threePt" dir="t">
                <a:rot lat="0" lon="0" rev="4800000"/>
              </a:lightRig>
            </a:scene3d>
            <a:sp3d prstMaterial="matte"/>
          </a:bodyPr>
          <a:lstStyle/>
          <a:p>
            <a:r>
              <a:rPr kumimoji="0" lang="en-US" dirty="0"/>
              <a:t>Click to edit Master title style and if its over than drop the line</a:t>
            </a:r>
          </a:p>
        </p:txBody>
      </p:sp>
      <p:sp>
        <p:nvSpPr>
          <p:cNvPr id="6" name="Slide Number Placeholder 5"/>
          <p:cNvSpPr>
            <a:spLocks noGrp="1"/>
          </p:cNvSpPr>
          <p:nvPr>
            <p:ph type="sldNum" sz="quarter" idx="4"/>
          </p:nvPr>
        </p:nvSpPr>
        <p:spPr>
          <a:xfrm>
            <a:off x="8640347" y="4860265"/>
            <a:ext cx="405864" cy="278721"/>
          </a:xfrm>
          <a:prstGeom prst="rect">
            <a:avLst/>
          </a:prstGeom>
        </p:spPr>
        <p:txBody>
          <a:bodyPr vert="horz" wrap="square" tIns="91440" bIns="91440" rtlCol="0" anchor="ctr" anchorCtr="0">
            <a:noAutofit/>
          </a:bodyPr>
          <a:lstStyle>
            <a:lvl1pPr algn="l" eaLnBrk="1" latinLnBrk="0" hangingPunct="1">
              <a:defRPr kumimoji="0" sz="900" b="0" i="0">
                <a:solidFill>
                  <a:schemeClr val="bg1">
                    <a:lumMod val="50000"/>
                  </a:schemeClr>
                </a:solidFill>
                <a:latin typeface="Calibri Light" panose="020F0302020204030204" pitchFamily="34" charset="0"/>
                <a:cs typeface="Calibri Light" panose="020F0302020204030204" pitchFamily="34" charset="0"/>
              </a:defRPr>
            </a:lvl1pPr>
          </a:lstStyle>
          <a:p>
            <a:fld id="{F621BA9E-024D-DE4D-A8C8-2AC39C7987FF}" type="slidenum">
              <a:rPr lang="en-US" smtClean="0"/>
              <a:pPr/>
              <a:t>‹#›</a:t>
            </a:fld>
            <a:endParaRPr lang="en-US" dirty="0"/>
          </a:p>
        </p:txBody>
      </p:sp>
      <p:sp>
        <p:nvSpPr>
          <p:cNvPr id="3" name="Text Placeholder 2"/>
          <p:cNvSpPr>
            <a:spLocks noGrp="1"/>
          </p:cNvSpPr>
          <p:nvPr>
            <p:ph type="body" idx="1"/>
          </p:nvPr>
        </p:nvSpPr>
        <p:spPr>
          <a:xfrm>
            <a:off x="332509" y="1175148"/>
            <a:ext cx="8585199" cy="3528494"/>
          </a:xfrm>
          <a:prstGeom prst="rect">
            <a:avLst/>
          </a:prstGeom>
        </p:spPr>
        <p:txBody>
          <a:bodyPr vert="horz" lIns="54864" tIns="45720" rtlCol="0">
            <a:noAutofit/>
          </a:bodyPr>
          <a:lstStyle/>
          <a:p>
            <a:pPr lvl="0" eaLnBrk="1" latinLnBrk="0" hangingPunct="1"/>
            <a:r>
              <a:rPr kumimoji="0" lang="en-US" dirty="0"/>
              <a:t>Click to edit Master text styles</a:t>
            </a:r>
          </a:p>
          <a:p>
            <a:pPr lvl="1" eaLnBrk="1" latinLnBrk="0" hangingPunct="1"/>
            <a:r>
              <a:rPr kumimoji="0" lang="en-US" dirty="0"/>
              <a:t>Second level</a:t>
            </a:r>
          </a:p>
        </p:txBody>
      </p:sp>
      <p:cxnSp>
        <p:nvCxnSpPr>
          <p:cNvPr id="9" name="Straight Connector 8">
            <a:extLst>
              <a:ext uri="{FF2B5EF4-FFF2-40B4-BE49-F238E27FC236}">
                <a16:creationId xmlns:a16="http://schemas.microsoft.com/office/drawing/2014/main" id="{834514B9-810A-D44C-A62E-5BCDBD7F57D7}"/>
              </a:ext>
            </a:extLst>
          </p:cNvPr>
          <p:cNvCxnSpPr>
            <a:cxnSpLocks/>
          </p:cNvCxnSpPr>
          <p:nvPr userDrawn="1"/>
        </p:nvCxnSpPr>
        <p:spPr>
          <a:xfrm>
            <a:off x="8640347" y="4934973"/>
            <a:ext cx="0" cy="139360"/>
          </a:xfrm>
          <a:prstGeom prst="line">
            <a:avLst/>
          </a:prstGeom>
          <a:ln w="635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6BDCE7-C04A-024F-B229-C74B3FAB04FB}"/>
              </a:ext>
            </a:extLst>
          </p:cNvPr>
          <p:cNvCxnSpPr>
            <a:cxnSpLocks/>
          </p:cNvCxnSpPr>
          <p:nvPr userDrawn="1"/>
        </p:nvCxnSpPr>
        <p:spPr>
          <a:xfrm>
            <a:off x="254000" y="917729"/>
            <a:ext cx="8663709" cy="0"/>
          </a:xfrm>
          <a:prstGeom prst="line">
            <a:avLst/>
          </a:prstGeom>
          <a:ln w="6350" cap="flat" cmpd="sng" algn="ctr">
            <a:solidFill>
              <a:schemeClr val="accent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82A95F4-039C-154F-BB11-5DDBCA8851A1}"/>
              </a:ext>
            </a:extLst>
          </p:cNvPr>
          <p:cNvCxnSpPr/>
          <p:nvPr userDrawn="1"/>
        </p:nvCxnSpPr>
        <p:spPr>
          <a:xfrm>
            <a:off x="332509" y="641684"/>
            <a:ext cx="0" cy="350808"/>
          </a:xfrm>
          <a:prstGeom prst="line">
            <a:avLst/>
          </a:prstGeom>
          <a:ln w="6350" cap="flat" cmpd="sng" algn="ctr">
            <a:solidFill>
              <a:srgbClr val="355D7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353B39A-F120-F743-B9A6-21CA6C779618}"/>
              </a:ext>
            </a:extLst>
          </p:cNvPr>
          <p:cNvCxnSpPr>
            <a:cxnSpLocks/>
          </p:cNvCxnSpPr>
          <p:nvPr userDrawn="1"/>
        </p:nvCxnSpPr>
        <p:spPr>
          <a:xfrm>
            <a:off x="0" y="4855752"/>
            <a:ext cx="9144000" cy="0"/>
          </a:xfrm>
          <a:prstGeom prst="line">
            <a:avLst/>
          </a:prstGeom>
          <a:ln w="12700" cap="flat" cmpd="sng" algn="ctr">
            <a:solidFill>
              <a:schemeClr val="accent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4" r:id="rId1"/>
    <p:sldLayoutId id="2147483662" r:id="rId2"/>
    <p:sldLayoutId id="2147483675" r:id="rId3"/>
    <p:sldLayoutId id="2147483676" r:id="rId4"/>
    <p:sldLayoutId id="2147483677" r:id="rId5"/>
    <p:sldLayoutId id="2147483672" r:id="rId6"/>
  </p:sldLayoutIdLst>
  <p:hf hdr="0" ftr="0" dt="0"/>
  <p:txStyles>
    <p:titleStyle>
      <a:lvl1pPr algn="l" rtl="0" eaLnBrk="1" latinLnBrk="0" hangingPunct="1">
        <a:lnSpc>
          <a:spcPts val="3400"/>
        </a:lnSpc>
        <a:spcBef>
          <a:spcPct val="0"/>
        </a:spcBef>
        <a:buNone/>
        <a:defRPr kumimoji="0" sz="3200" b="0" i="0" kern="1200" baseline="0">
          <a:solidFill>
            <a:srgbClr val="355D7E"/>
          </a:solidFill>
          <a:effectLst/>
          <a:latin typeface="Calibri Light" panose="020F0302020204030204" pitchFamily="34" charset="0"/>
          <a:ea typeface="+mj-ea"/>
          <a:cs typeface="Calibri Light" panose="020F0302020204030204" pitchFamily="34" charset="0"/>
        </a:defRPr>
      </a:lvl1pPr>
    </p:titleStyle>
    <p:bodyStyle>
      <a:lvl1pPr marL="310896" indent="-192024" algn="l" rtl="0" eaLnBrk="1" latinLnBrk="0" hangingPunct="1">
        <a:lnSpc>
          <a:spcPts val="2200"/>
        </a:lnSpc>
        <a:spcBef>
          <a:spcPts val="0"/>
        </a:spcBef>
        <a:spcAft>
          <a:spcPts val="600"/>
        </a:spcAft>
        <a:buClr>
          <a:schemeClr val="accent2"/>
        </a:buClr>
        <a:buSzPct val="100000"/>
        <a:buFont typeface="Wingdings" charset="2"/>
        <a:buChar char="§"/>
        <a:defRPr kumimoji="0" sz="2000" b="0" i="0" kern="1200">
          <a:solidFill>
            <a:schemeClr val="tx1"/>
          </a:solidFill>
          <a:latin typeface="Calibri Light" panose="020F0302020204030204" pitchFamily="34" charset="0"/>
          <a:ea typeface="+mn-ea"/>
          <a:cs typeface="Calibri Light" panose="020F0302020204030204" pitchFamily="34" charset="0"/>
        </a:defRPr>
      </a:lvl1pPr>
      <a:lvl2pPr marL="777240" indent="-182880" algn="l" rtl="0" eaLnBrk="1" latinLnBrk="0" hangingPunct="1">
        <a:lnSpc>
          <a:spcPts val="1920"/>
        </a:lnSpc>
        <a:spcBef>
          <a:spcPts val="0"/>
        </a:spcBef>
        <a:spcAft>
          <a:spcPts val="600"/>
        </a:spcAft>
        <a:buClr>
          <a:schemeClr val="accent2"/>
        </a:buClr>
        <a:buSzPct val="90000"/>
        <a:buFont typeface="Lucida Grande"/>
        <a:buChar char="-"/>
        <a:defRPr kumimoji="0" sz="1600" b="0" i="0" kern="1200" baseline="0">
          <a:solidFill>
            <a:schemeClr val="tx1"/>
          </a:solidFill>
          <a:latin typeface="Calibri Light" panose="020F0302020204030204" pitchFamily="34" charset="0"/>
          <a:ea typeface="+mn-ea"/>
          <a:cs typeface="Calibri Light" panose="020F0302020204030204" pitchFamily="34" charset="0"/>
        </a:defRPr>
      </a:lvl2pPr>
      <a:lvl3pPr marL="1085850" indent="-401638" algn="l" rtl="0" eaLnBrk="1" latinLnBrk="0" hangingPunct="1">
        <a:spcBef>
          <a:spcPts val="0"/>
        </a:spcBef>
        <a:spcAft>
          <a:spcPts val="600"/>
        </a:spcAft>
        <a:buClrTx/>
        <a:buSzPct val="90000"/>
        <a:buFont typeface="Lucida Grande"/>
        <a:buChar char="—"/>
        <a:defRPr kumimoji="0" sz="2000" b="0" i="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b="0" i="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b="0" i="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uli.pppl.gov/2020/cour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pppl.gov/pfuro" TargetMode="External"/><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_background=000000&amp;cropx1=6&amp;cropx2=412&amp;cropy1=4&amp;cropy2=410"/><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tiff"/><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www.nytimes.com/2021/03/15/technology/artificial-intelligence-google-bias.html" TargetMode="External"/><Relationship Id="rId13" Type="http://schemas.openxmlformats.org/officeDocument/2006/relationships/hyperlink" Target="https://www.bbc.com/mundo/noticias-america-latina-52922526" TargetMode="External"/><Relationship Id="rId3" Type="http://schemas.openxmlformats.org/officeDocument/2006/relationships/hyperlink" Target="https://en.wikipedia.org/wiki/Juneteenth" TargetMode="External"/><Relationship Id="rId7" Type="http://schemas.openxmlformats.org/officeDocument/2006/relationships/hyperlink" Target="https://www.nature.com/articles/d41586-019-03228-6" TargetMode="External"/><Relationship Id="rId12" Type="http://schemas.openxmlformats.org/officeDocument/2006/relationships/hyperlink" Target="https://news.trust.org/item/20200605102712-km2vc/" TargetMode="External"/><Relationship Id="rId2" Type="http://schemas.openxmlformats.org/officeDocument/2006/relationships/hyperlink" Target="https://www.latimes.com/lifestyle/story/2020-06-18/what-is-juneteenth" TargetMode="External"/><Relationship Id="rId1" Type="http://schemas.openxmlformats.org/officeDocument/2006/relationships/slideLayout" Target="../slideLayouts/slideLayout4.xml"/><Relationship Id="rId6" Type="http://schemas.openxmlformats.org/officeDocument/2006/relationships/hyperlink" Target="https://www.juneteenthny.com/" TargetMode="External"/><Relationship Id="rId11" Type="http://schemas.openxmlformats.org/officeDocument/2006/relationships/hyperlink" Target="https://www.aclu.org/news/racial-justice/ending-systemic-racism-requires-ensuring-systemic-equality/" TargetMode="External"/><Relationship Id="rId5" Type="http://schemas.openxmlformats.org/officeDocument/2006/relationships/hyperlink" Target="https://www.nytimes.com/2021/05/19/business/media/nikole-hannah-jones-unc.html" TargetMode="External"/><Relationship Id="rId15" Type="http://schemas.openxmlformats.org/officeDocument/2006/relationships/image" Target="../media/image50.tiff"/><Relationship Id="rId10" Type="http://schemas.openxmlformats.org/officeDocument/2006/relationships/hyperlink" Target="https://science.sciencemag.org/content/369/6510/1440.2" TargetMode="External"/><Relationship Id="rId4" Type="http://schemas.openxmlformats.org/officeDocument/2006/relationships/hyperlink" Target="https://www.nytimes.com/interactive/2019/08/14/magazine/1619-america-slavery.html" TargetMode="External"/><Relationship Id="rId9" Type="http://schemas.openxmlformats.org/officeDocument/2006/relationships/hyperlink" Target="https://neuro.hms.harvard.edu/community-building/theme-j/responses-10-common-criticisms-anti-racism-action-stem/there-no-evidence" TargetMode="External"/><Relationship Id="rId14" Type="http://schemas.openxmlformats.org/officeDocument/2006/relationships/hyperlink" Target="https://www.weforum.org/agenda/2020/06/why-systemic-racism-is-not-just-an-american-proble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26.xml.rels><?xml version="1.0" encoding="UTF-8" standalone="yes"?>
<Relationships xmlns="http://schemas.openxmlformats.org/package/2006/relationships"><Relationship Id="rId3" Type="http://schemas.openxmlformats.org/officeDocument/2006/relationships/hyperlink" Target="https://www.plasmapy.org/" TargetMode="External"/><Relationship Id="rId2" Type="http://schemas.openxmlformats.org/officeDocument/2006/relationships/hyperlink" Target="https://docs.google.com/document/d/1xrnLLJmMWIkCqwnDJsfeenIBf1NaReo_ZTMEM4p507g/edit?usp=sharing" TargetMode="External"/><Relationship Id="rId1" Type="http://schemas.openxmlformats.org/officeDocument/2006/relationships/slideLayout" Target="../slideLayouts/slideLayout4.xml"/><Relationship Id="rId4" Type="http://schemas.openxmlformats.org/officeDocument/2006/relationships/image" Target="../media/image67.tiff"/></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2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tif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hyperlink" Target="https://engage.aps.org/dpp/meetings/annual-meet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contributor-covenant.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76.tiff"/><Relationship Id="rId7" Type="http://schemas.openxmlformats.org/officeDocument/2006/relationships/image" Target="../media/image86.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tiff"/><Relationship Id="rId5" Type="http://schemas.openxmlformats.org/officeDocument/2006/relationships/image" Target="../media/image84.tiff"/><Relationship Id="rId10" Type="http://schemas.openxmlformats.org/officeDocument/2006/relationships/image" Target="../media/image89.jpg"/><Relationship Id="rId4" Type="http://schemas.openxmlformats.org/officeDocument/2006/relationships/image" Target="../media/image83.tiff"/><Relationship Id="rId9" Type="http://schemas.openxmlformats.org/officeDocument/2006/relationships/image" Target="../media/image88.tiff"/></Relationships>
</file>

<file path=ppt/slides/_rels/slide3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819768-5857-E449-A9F8-BFCCA6463A01}"/>
              </a:ext>
            </a:extLst>
          </p:cNvPr>
          <p:cNvPicPr>
            <a:picLocks noChangeAspect="1"/>
          </p:cNvPicPr>
          <p:nvPr/>
        </p:nvPicPr>
        <p:blipFill rotWithShape="1">
          <a:blip r:embed="rId3"/>
          <a:srcRect t="11146" b="35701"/>
          <a:stretch/>
        </p:blipFill>
        <p:spPr>
          <a:xfrm>
            <a:off x="0" y="-1"/>
            <a:ext cx="9144000" cy="4860265"/>
          </a:xfrm>
          <a:prstGeom prst="rect">
            <a:avLst/>
          </a:prstGeom>
        </p:spPr>
      </p:pic>
      <p:sp>
        <p:nvSpPr>
          <p:cNvPr id="3" name="Rectangle 2">
            <a:extLst>
              <a:ext uri="{FF2B5EF4-FFF2-40B4-BE49-F238E27FC236}">
                <a16:creationId xmlns:a16="http://schemas.microsoft.com/office/drawing/2014/main" id="{B5FB26A4-6236-F641-962F-2DDB2263A726}"/>
              </a:ext>
            </a:extLst>
          </p:cNvPr>
          <p:cNvSpPr/>
          <p:nvPr/>
        </p:nvSpPr>
        <p:spPr bwMode="auto">
          <a:xfrm>
            <a:off x="0" y="3320865"/>
            <a:ext cx="9144000" cy="1822635"/>
          </a:xfrm>
          <a:prstGeom prst="rect">
            <a:avLst/>
          </a:prstGeom>
          <a:solidFill>
            <a:schemeClr val="bg1"/>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1" name="TextBox 10">
            <a:extLst>
              <a:ext uri="{FF2B5EF4-FFF2-40B4-BE49-F238E27FC236}">
                <a16:creationId xmlns:a16="http://schemas.microsoft.com/office/drawing/2014/main" id="{E465BC10-8D5E-0141-A23B-10F3DCD13C9A}"/>
              </a:ext>
            </a:extLst>
          </p:cNvPr>
          <p:cNvSpPr txBox="1"/>
          <p:nvPr/>
        </p:nvSpPr>
        <p:spPr>
          <a:xfrm>
            <a:off x="0" y="3713308"/>
            <a:ext cx="6431839" cy="1095941"/>
          </a:xfrm>
          <a:prstGeom prst="rect">
            <a:avLst/>
          </a:prstGeom>
          <a:noFill/>
        </p:spPr>
        <p:txBody>
          <a:bodyPr wrap="square" rtlCol="0" anchor="ctr" anchorCtr="0">
            <a:noAutofit/>
          </a:bodyPr>
          <a:lstStyle/>
          <a:p>
            <a:pPr algn="r">
              <a:lnSpc>
                <a:spcPts val="4040"/>
              </a:lnSpc>
            </a:pPr>
            <a:r>
              <a:rPr lang="en-US" sz="2800" dirty="0">
                <a:latin typeface="Open Sans" panose="020B0606030504020204" pitchFamily="34" charset="0"/>
                <a:ea typeface="Open Sans" panose="020B0606030504020204" pitchFamily="34" charset="0"/>
                <a:cs typeface="Open Sans" panose="020B0606030504020204" pitchFamily="34" charset="0"/>
              </a:rPr>
              <a:t>Introduction to the Introduction to Fusion Energy and Plasma Physics Course</a:t>
            </a:r>
          </a:p>
        </p:txBody>
      </p:sp>
      <p:cxnSp>
        <p:nvCxnSpPr>
          <p:cNvPr id="13" name="Straight Connector 12">
            <a:extLst>
              <a:ext uri="{FF2B5EF4-FFF2-40B4-BE49-F238E27FC236}">
                <a16:creationId xmlns:a16="http://schemas.microsoft.com/office/drawing/2014/main" id="{9D044A7D-6944-024E-8BEF-3525A02C86E4}"/>
              </a:ext>
            </a:extLst>
          </p:cNvPr>
          <p:cNvCxnSpPr/>
          <p:nvPr/>
        </p:nvCxnSpPr>
        <p:spPr>
          <a:xfrm>
            <a:off x="6541999" y="3589928"/>
            <a:ext cx="0" cy="1342700"/>
          </a:xfrm>
          <a:prstGeom prst="line">
            <a:avLst/>
          </a:prstGeom>
          <a:ln w="12700" cap="rnd" cmpd="sng" algn="ctr">
            <a:solidFill>
              <a:srgbClr val="355D7E"/>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500AD14-6F65-CC4E-8053-30B6DB7C0C81}"/>
              </a:ext>
            </a:extLst>
          </p:cNvPr>
          <p:cNvSpPr/>
          <p:nvPr/>
        </p:nvSpPr>
        <p:spPr bwMode="auto">
          <a:xfrm>
            <a:off x="0" y="3275146"/>
            <a:ext cx="9144000" cy="45719"/>
          </a:xfrm>
          <a:prstGeom prst="rect">
            <a:avLst/>
          </a:prstGeom>
          <a:solidFill>
            <a:srgbClr val="315B79"/>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6" name="TextBox 15">
            <a:extLst>
              <a:ext uri="{FF2B5EF4-FFF2-40B4-BE49-F238E27FC236}">
                <a16:creationId xmlns:a16="http://schemas.microsoft.com/office/drawing/2014/main" id="{21A3367E-FC89-6E48-9D90-A2E91DAB70E1}"/>
              </a:ext>
            </a:extLst>
          </p:cNvPr>
          <p:cNvSpPr txBox="1"/>
          <p:nvPr/>
        </p:nvSpPr>
        <p:spPr>
          <a:xfrm>
            <a:off x="6699181" y="3893207"/>
            <a:ext cx="2332075"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Arturo Dominguez</a:t>
            </a:r>
          </a:p>
        </p:txBody>
      </p:sp>
      <p:sp>
        <p:nvSpPr>
          <p:cNvPr id="17" name="TextBox 16">
            <a:extLst>
              <a:ext uri="{FF2B5EF4-FFF2-40B4-BE49-F238E27FC236}">
                <a16:creationId xmlns:a16="http://schemas.microsoft.com/office/drawing/2014/main" id="{7AB8CFAB-C8F3-5641-87A8-E823B2AACBFB}"/>
              </a:ext>
            </a:extLst>
          </p:cNvPr>
          <p:cNvSpPr txBox="1"/>
          <p:nvPr/>
        </p:nvSpPr>
        <p:spPr>
          <a:xfrm>
            <a:off x="6702435" y="4167063"/>
            <a:ext cx="2218661" cy="461665"/>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Senior Program Leader, Science Education Department</a:t>
            </a:r>
          </a:p>
        </p:txBody>
      </p:sp>
      <p:pic>
        <p:nvPicPr>
          <p:cNvPr id="4" name="Picture 3">
            <a:extLst>
              <a:ext uri="{FF2B5EF4-FFF2-40B4-BE49-F238E27FC236}">
                <a16:creationId xmlns:a16="http://schemas.microsoft.com/office/drawing/2014/main" id="{659474A3-C836-6645-A23C-11304B14D37E}"/>
              </a:ext>
            </a:extLst>
          </p:cNvPr>
          <p:cNvPicPr>
            <a:picLocks noChangeAspect="1"/>
          </p:cNvPicPr>
          <p:nvPr/>
        </p:nvPicPr>
        <p:blipFill>
          <a:blip r:embed="rId4"/>
          <a:stretch>
            <a:fillRect/>
          </a:stretch>
        </p:blipFill>
        <p:spPr>
          <a:xfrm>
            <a:off x="6815549" y="3773213"/>
            <a:ext cx="975794" cy="195000"/>
          </a:xfrm>
          <a:prstGeom prst="rect">
            <a:avLst/>
          </a:prstGeom>
        </p:spPr>
      </p:pic>
    </p:spTree>
    <p:extLst>
      <p:ext uri="{BB962C8B-B14F-4D97-AF65-F5344CB8AC3E}">
        <p14:creationId xmlns:p14="http://schemas.microsoft.com/office/powerpoint/2010/main" val="3035212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p:txBody>
          <a:bodyPr/>
          <a:lstStyle/>
          <a:p>
            <a:r>
              <a:rPr lang="en-US" dirty="0">
                <a:latin typeface="Calibri" panose="020F0502020204030204" pitchFamily="34" charset="0"/>
              </a:rPr>
              <a:t>Changes during the pandemic</a:t>
            </a:r>
            <a:endParaRPr lang="en-US" dirty="0"/>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28599" y="967070"/>
            <a:ext cx="7982893"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Fully Remote</a:t>
            </a:r>
          </a:p>
          <a:p>
            <a:pPr marL="382588" indent="-342900">
              <a:buSzPct val="125000"/>
              <a:buFont typeface="Arial"/>
              <a:buChar char="•"/>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2 weeks long, but 4.5 hours a day</a:t>
            </a:r>
          </a:p>
          <a:p>
            <a:pPr marL="382588" indent="-342900">
              <a:buSzPct val="125000"/>
              <a:buFont typeface="Arial"/>
              <a:buChar char="•"/>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Shorter talks (50+10 minutes, vs. 90 minutes)</a:t>
            </a:r>
          </a:p>
          <a:p>
            <a:pPr marL="382588" indent="-342900">
              <a:buSzPct val="125000"/>
              <a:buFont typeface="Arial"/>
              <a:buChar char="•"/>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Many more talks (30 speakers vs. 15 in the past)!</a:t>
            </a:r>
          </a:p>
          <a:p>
            <a:pPr marL="382588" indent="-342900">
              <a:buSzPct val="125000"/>
              <a:buFont typeface="Arial"/>
              <a:buChar char="•"/>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Many more participants!</a:t>
            </a:r>
          </a:p>
          <a:p>
            <a:pPr marL="39688">
              <a:buSzPct val="125000"/>
            </a:pPr>
            <a:endParaRPr lang="en-US" dirty="0">
              <a:latin typeface="Verdana"/>
              <a:ea typeface="ＭＳ Ｐゴシック" charset="0"/>
              <a:cs typeface="Verdana"/>
              <a:sym typeface="Arial" charset="0"/>
            </a:endParaRPr>
          </a:p>
          <a:p>
            <a:pPr marL="382588" indent="-342900">
              <a:buSzPct val="125000"/>
              <a:buFont typeface="Arial"/>
              <a:buChar char="•"/>
            </a:pPr>
            <a:r>
              <a:rPr lang="en-US" dirty="0">
                <a:latin typeface="Verdana"/>
                <a:ea typeface="ＭＳ Ｐゴシック" charset="0"/>
                <a:cs typeface="Verdana"/>
                <a:sym typeface="Arial" charset="0"/>
              </a:rPr>
              <a:t>Broader scope, covering the full spectrum of topics under the Fusion Energy Sciences and Plasma Physics umbrella</a:t>
            </a:r>
            <a:endParaRPr lang="en-US" dirty="0">
              <a:solidFill>
                <a:schemeClr val="accent4">
                  <a:lumMod val="75000"/>
                </a:schemeClr>
              </a:solidFill>
              <a:latin typeface="Verdana"/>
              <a:ea typeface="ＭＳ Ｐゴシック" charset="0"/>
              <a:cs typeface="Verdana"/>
              <a:sym typeface="Arial" charset="0"/>
            </a:endParaRPr>
          </a:p>
          <a:p>
            <a:pPr marL="382588" indent="-342900">
              <a:buSzPct val="125000"/>
              <a:buFont typeface="Arial"/>
              <a:buChar char="•"/>
            </a:pPr>
            <a:endParaRPr lang="en-US" dirty="0">
              <a:solidFill>
                <a:schemeClr val="accent4">
                  <a:lumMod val="75000"/>
                </a:schemeClr>
              </a:solidFill>
              <a:latin typeface="Verdana"/>
              <a:ea typeface="ＭＳ Ｐゴシック" charset="0"/>
              <a:cs typeface="Verdana"/>
              <a:sym typeface="Arial" charset="0"/>
            </a:endParaRPr>
          </a:p>
          <a:p>
            <a:pPr marL="382588" indent="-342900">
              <a:buSzPct val="125000"/>
              <a:buFont typeface="Arial"/>
              <a:buChar char="•"/>
            </a:pPr>
            <a:endParaRPr lang="en-US" dirty="0">
              <a:solidFill>
                <a:schemeClr val="accent4">
                  <a:lumMod val="75000"/>
                </a:schemeClr>
              </a:solidFill>
              <a:latin typeface="Verdana"/>
              <a:ea typeface="ＭＳ Ｐゴシック" charset="0"/>
              <a:cs typeface="Verdana"/>
              <a:sym typeface="Arial" charset="0"/>
            </a:endParaRPr>
          </a:p>
          <a:p>
            <a:pPr marL="39688">
              <a:buSzPct val="125000"/>
            </a:pPr>
            <a:endParaRPr lang="en-US" dirty="0">
              <a:latin typeface="Verdana"/>
              <a:ea typeface="ＭＳ Ｐゴシック" charset="0"/>
              <a:cs typeface="Verdana"/>
              <a:sym typeface="Arial" charset="0"/>
            </a:endParaRPr>
          </a:p>
        </p:txBody>
      </p:sp>
    </p:spTree>
    <p:extLst>
      <p:ext uri="{BB962C8B-B14F-4D97-AF65-F5344CB8AC3E}">
        <p14:creationId xmlns:p14="http://schemas.microsoft.com/office/powerpoint/2010/main" val="26745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a:xfrm>
            <a:off x="457199" y="95003"/>
            <a:ext cx="8482405" cy="819397"/>
          </a:xfrm>
        </p:spPr>
        <p:txBody>
          <a:bodyPr/>
          <a:lstStyle/>
          <a:p>
            <a:r>
              <a:rPr lang="en-US" dirty="0"/>
              <a:t>All lectures are free to watch and will be posted</a:t>
            </a:r>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169167" y="1108298"/>
            <a:ext cx="8587558" cy="336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sz="1500" dirty="0">
                <a:latin typeface="Verdana"/>
                <a:ea typeface="ＭＳ Ｐゴシック" charset="0"/>
                <a:cs typeface="Verdana"/>
                <a:sym typeface="Arial" charset="0"/>
              </a:rPr>
              <a:t>All lectures will be streamed via Zoom Webinar.  No registration is need.</a:t>
            </a:r>
          </a:p>
          <a:p>
            <a:pPr marL="325438" indent="-285750">
              <a:buSzPct val="125000"/>
              <a:buFont typeface="Arial" panose="020B0604020202020204" pitchFamily="34" charset="0"/>
              <a:buChar char="•"/>
            </a:pPr>
            <a:endParaRPr lang="en-US" sz="15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500" dirty="0">
                <a:latin typeface="Verdana"/>
                <a:ea typeface="ＭＳ Ｐゴシック" charset="0"/>
                <a:cs typeface="Verdana"/>
                <a:sym typeface="Arial" charset="0"/>
              </a:rPr>
              <a:t>Enrollees, i.e. those who filled out the google form on the site and which we could fit, will have a Zoom-Brady-Bunch-Square, will get priority for questions, join the hallway discussions, and will join the networking events.</a:t>
            </a:r>
          </a:p>
          <a:p>
            <a:pPr marL="325438" indent="-285750">
              <a:buSzPct val="125000"/>
              <a:buFont typeface="Arial" panose="020B0604020202020204" pitchFamily="34" charset="0"/>
              <a:buChar char="•"/>
            </a:pPr>
            <a:endParaRPr lang="en-US" sz="15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500" dirty="0">
                <a:latin typeface="Verdana"/>
                <a:ea typeface="ＭＳ Ｐゴシック" charset="0"/>
                <a:cs typeface="Verdana"/>
                <a:sym typeface="Arial" charset="0"/>
              </a:rPr>
              <a:t>Webinar participants can ask questions using the ask/chat feature.</a:t>
            </a:r>
          </a:p>
          <a:p>
            <a:pPr marL="325438" indent="-285750">
              <a:buSzPct val="125000"/>
              <a:buFont typeface="Arial" panose="020B0604020202020204" pitchFamily="34" charset="0"/>
              <a:buChar char="•"/>
            </a:pPr>
            <a:endParaRPr lang="en-US" sz="15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500" dirty="0">
                <a:latin typeface="Verdana"/>
                <a:ea typeface="ＭＳ Ｐゴシック" charset="0"/>
                <a:cs typeface="Verdana"/>
                <a:sym typeface="Arial" charset="0"/>
              </a:rPr>
              <a:t>ALL written questions should be directed at the hosts and we will hold them for the Q/A portion.</a:t>
            </a:r>
          </a:p>
          <a:p>
            <a:pPr marL="325438" indent="-285750">
              <a:buSzPct val="125000"/>
              <a:buFont typeface="Arial" panose="020B0604020202020204" pitchFamily="34" charset="0"/>
              <a:buChar char="•"/>
            </a:pPr>
            <a:endParaRPr lang="en-US" sz="15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500" dirty="0">
                <a:latin typeface="Verdana"/>
                <a:ea typeface="ＭＳ Ｐゴシック" charset="0"/>
                <a:cs typeface="Verdana"/>
                <a:sym typeface="Arial" charset="0"/>
              </a:rPr>
              <a:t>As has been done since 2015,  the course lectures and the speaker videos will be posted on </a:t>
            </a:r>
            <a:r>
              <a:rPr lang="en-US" sz="1500" dirty="0">
                <a:latin typeface="Verdana"/>
                <a:ea typeface="ＭＳ Ｐゴシック" charset="0"/>
                <a:cs typeface="Verdana"/>
                <a:sym typeface="Arial" charset="0"/>
                <a:hlinkClick r:id="rId3"/>
              </a:rPr>
              <a:t>the site</a:t>
            </a:r>
            <a:r>
              <a:rPr lang="en-US" sz="1500" dirty="0">
                <a:latin typeface="Verdana"/>
                <a:ea typeface="ＭＳ Ｐゴシック" charset="0"/>
                <a:cs typeface="Verdana"/>
                <a:sym typeface="Arial" charset="0"/>
              </a:rPr>
              <a:t>.  </a:t>
            </a:r>
          </a:p>
        </p:txBody>
      </p:sp>
    </p:spTree>
    <p:extLst>
      <p:ext uri="{BB962C8B-B14F-4D97-AF65-F5344CB8AC3E}">
        <p14:creationId xmlns:p14="http://schemas.microsoft.com/office/powerpoint/2010/main" val="3038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a:xfrm>
            <a:off x="457199" y="95003"/>
            <a:ext cx="8482405" cy="819397"/>
          </a:xfrm>
        </p:spPr>
        <p:txBody>
          <a:bodyPr/>
          <a:lstStyle/>
          <a:p>
            <a:r>
              <a:rPr lang="en-US" dirty="0"/>
              <a:t>We had way more submissions than we could handle!</a:t>
            </a:r>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169167" y="1549362"/>
            <a:ext cx="8587558" cy="2925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dirty="0">
                <a:latin typeface="Verdana"/>
                <a:ea typeface="ＭＳ Ｐゴシック" charset="0"/>
                <a:cs typeface="Verdana"/>
                <a:sym typeface="Arial" charset="0"/>
              </a:rPr>
              <a:t>We were pleasantly surprised by the number and breadth of enrollment submissions (&gt;500)!</a:t>
            </a:r>
          </a:p>
          <a:p>
            <a:pPr marL="325438" indent="-285750">
              <a:buSzPct val="125000"/>
              <a:buFont typeface="Arial" panose="020B0604020202020204" pitchFamily="34" charset="0"/>
              <a:buChar char="•"/>
            </a:pPr>
            <a:endParaRPr lang="en-US"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dirty="0">
                <a:latin typeface="Verdana"/>
                <a:ea typeface="ＭＳ Ｐゴシック" charset="0"/>
                <a:cs typeface="Verdana"/>
                <a:sym typeface="Arial" charset="0"/>
              </a:rPr>
              <a:t>Submissions included undergraduate students, grad students, postdocs, researchers, professors and general public. </a:t>
            </a:r>
          </a:p>
          <a:p>
            <a:pPr marL="325438" indent="-285750">
              <a:buSzPct val="125000"/>
              <a:buFont typeface="Arial" panose="020B0604020202020204" pitchFamily="34" charset="0"/>
              <a:buChar char="•"/>
            </a:pPr>
            <a:endParaRPr lang="en-US"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dirty="0">
                <a:latin typeface="Verdana"/>
                <a:ea typeface="ＭＳ Ｐゴシック" charset="0"/>
                <a:cs typeface="Verdana"/>
                <a:sym typeface="Arial" charset="0"/>
              </a:rPr>
              <a:t>Because of technical limitations, we could only enroll ~300 participants so priority has been given to undergraduates conducting fusion/plasma research.</a:t>
            </a:r>
          </a:p>
        </p:txBody>
      </p:sp>
    </p:spTree>
    <p:extLst>
      <p:ext uri="{BB962C8B-B14F-4D97-AF65-F5344CB8AC3E}">
        <p14:creationId xmlns:p14="http://schemas.microsoft.com/office/powerpoint/2010/main" val="39792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a:xfrm>
            <a:off x="457199" y="95003"/>
            <a:ext cx="8482405" cy="819397"/>
          </a:xfrm>
        </p:spPr>
        <p:txBody>
          <a:bodyPr/>
          <a:lstStyle/>
          <a:p>
            <a:r>
              <a:rPr lang="en-US" dirty="0">
                <a:latin typeface="Calibri" panose="020F0502020204030204" pitchFamily="34" charset="0"/>
              </a:rPr>
              <a:t>A birds-eye view of the undergrads</a:t>
            </a:r>
            <a:endParaRPr lang="en-US" dirty="0"/>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41780" y="1587478"/>
            <a:ext cx="5984488" cy="336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1400" dirty="0">
                <a:latin typeface="Verdana"/>
                <a:ea typeface="ＭＳ Ｐゴシック" charset="0"/>
                <a:cs typeface="Verdana"/>
                <a:sym typeface="Arial" charset="0"/>
              </a:rPr>
              <a:t>Many enrollees are conducting internships/summer research.  Some of the programs are:</a:t>
            </a:r>
          </a:p>
          <a:p>
            <a:pPr marL="39688">
              <a:buSzPct val="125000"/>
            </a:pPr>
            <a:endParaRPr lang="en-US" sz="1400" dirty="0">
              <a:latin typeface="Verdana"/>
              <a:ea typeface="ＭＳ Ｐゴシック" charset="0"/>
              <a:cs typeface="Verdana"/>
              <a:sym typeface="Arial" charset="0"/>
            </a:endParaRPr>
          </a:p>
          <a:p>
            <a:pPr marL="382588" indent="-342900">
              <a:buSzPct val="125000"/>
              <a:buFont typeface="Arial"/>
              <a:buChar char="•"/>
            </a:pPr>
            <a:r>
              <a:rPr lang="en-US" sz="1400" dirty="0">
                <a:latin typeface="Verdana"/>
                <a:ea typeface="ＭＳ Ｐゴシック" charset="0"/>
                <a:cs typeface="Verdana"/>
                <a:sym typeface="Arial" charset="0"/>
              </a:rPr>
              <a:t>Science Undergraduate Laboratory Internship Program (SULI) and Community College Internship (CCI), run by DOE. </a:t>
            </a:r>
          </a:p>
          <a:p>
            <a:pPr marL="382588" indent="-342900">
              <a:buSzPct val="125000"/>
              <a:buFont typeface="Arial"/>
              <a:buChar char="•"/>
            </a:pPr>
            <a:endParaRPr lang="en-US" sz="1400" dirty="0">
              <a:latin typeface="Verdana"/>
              <a:ea typeface="ＭＳ Ｐゴシック" charset="0"/>
              <a:cs typeface="Verdana"/>
              <a:sym typeface="Arial" charset="0"/>
            </a:endParaRPr>
          </a:p>
          <a:p>
            <a:pPr marL="382588" indent="-342900">
              <a:buSzPct val="125000"/>
              <a:buFont typeface="Arial"/>
              <a:buChar char="•"/>
            </a:pPr>
            <a:r>
              <a:rPr lang="en-US" sz="1400" dirty="0">
                <a:latin typeface="Verdana"/>
                <a:ea typeface="ＭＳ Ｐゴシック" charset="0"/>
                <a:cs typeface="Verdana"/>
                <a:sym typeface="Arial" charset="0"/>
              </a:rPr>
              <a:t>NSF funded REUs and the Alabama Plasma Internship Prog.</a:t>
            </a:r>
          </a:p>
          <a:p>
            <a:pPr marL="382588" indent="-342900">
              <a:buSzPct val="125000"/>
              <a:buFont typeface="Arial"/>
              <a:buChar char="•"/>
            </a:pPr>
            <a:endParaRPr lang="en-US" sz="1400" dirty="0">
              <a:latin typeface="Verdana"/>
              <a:ea typeface="ＭＳ Ｐゴシック" charset="0"/>
              <a:cs typeface="Verdana"/>
              <a:sym typeface="Arial" charset="0"/>
            </a:endParaRPr>
          </a:p>
          <a:p>
            <a:pPr marL="382588" indent="-342900">
              <a:buSzPct val="125000"/>
              <a:buFont typeface="Arial"/>
              <a:buChar char="•"/>
            </a:pPr>
            <a:r>
              <a:rPr lang="en-US" sz="1400" dirty="0">
                <a:latin typeface="Verdana"/>
                <a:ea typeface="ＭＳ Ｐゴシック" charset="0"/>
                <a:cs typeface="Verdana"/>
                <a:sym typeface="Arial" charset="0"/>
              </a:rPr>
              <a:t>Students doing internships at their own colleges</a:t>
            </a:r>
          </a:p>
          <a:p>
            <a:pPr marL="382588" indent="-342900">
              <a:buSzPct val="125000"/>
              <a:buFont typeface="Arial"/>
              <a:buChar char="•"/>
            </a:pPr>
            <a:endParaRPr lang="en-US" sz="1400" dirty="0">
              <a:latin typeface="Verdana"/>
              <a:ea typeface="ＭＳ Ｐゴシック" charset="0"/>
              <a:cs typeface="Verdana"/>
              <a:sym typeface="Arial" charset="0"/>
            </a:endParaRPr>
          </a:p>
          <a:p>
            <a:pPr marL="382588" indent="-342900">
              <a:buSzPct val="125000"/>
              <a:buFont typeface="Arial"/>
              <a:buChar char="•"/>
            </a:pPr>
            <a:r>
              <a:rPr lang="en-US" sz="1400" dirty="0">
                <a:latin typeface="Verdana"/>
                <a:ea typeface="ＭＳ Ｐゴシック" charset="0"/>
                <a:cs typeface="Verdana"/>
                <a:sym typeface="Arial" charset="0"/>
              </a:rPr>
              <a:t>Private companies developing fusion</a:t>
            </a:r>
          </a:p>
          <a:p>
            <a:pPr marL="382588" indent="-342900">
              <a:buSzPct val="125000"/>
              <a:buFont typeface="Arial"/>
              <a:buChar char="•"/>
            </a:pPr>
            <a:endParaRPr lang="en-US" sz="1400" dirty="0">
              <a:latin typeface="Verdana"/>
              <a:ea typeface="ＭＳ Ｐゴシック" charset="0"/>
              <a:cs typeface="Verdana"/>
              <a:sym typeface="Arial" charset="0"/>
            </a:endParaRPr>
          </a:p>
          <a:p>
            <a:pPr marL="382588" indent="-342900">
              <a:buSzPct val="125000"/>
              <a:buFont typeface="Arial"/>
              <a:buChar char="•"/>
            </a:pPr>
            <a:r>
              <a:rPr lang="en-US" sz="1400" dirty="0">
                <a:latin typeface="Verdana"/>
                <a:ea typeface="ＭＳ Ｐゴシック" charset="0"/>
                <a:cs typeface="Verdana"/>
                <a:sym typeface="Arial" charset="0"/>
              </a:rPr>
              <a:t>Plasma and Fusion Undergraduate Research Opportunities (PFURO) program</a:t>
            </a:r>
          </a:p>
        </p:txBody>
      </p:sp>
      <p:pic>
        <p:nvPicPr>
          <p:cNvPr id="4" name="Picture 3">
            <a:extLst>
              <a:ext uri="{FF2B5EF4-FFF2-40B4-BE49-F238E27FC236}">
                <a16:creationId xmlns:a16="http://schemas.microsoft.com/office/drawing/2014/main" id="{A2ACA158-9BAA-BA41-8A69-4168F8EC51AF}"/>
              </a:ext>
            </a:extLst>
          </p:cNvPr>
          <p:cNvPicPr>
            <a:picLocks noChangeAspect="1"/>
          </p:cNvPicPr>
          <p:nvPr/>
        </p:nvPicPr>
        <p:blipFill>
          <a:blip r:embed="rId3"/>
          <a:stretch>
            <a:fillRect/>
          </a:stretch>
        </p:blipFill>
        <p:spPr>
          <a:xfrm>
            <a:off x="6372520" y="1773124"/>
            <a:ext cx="2567083" cy="1712944"/>
          </a:xfrm>
          <a:prstGeom prst="rect">
            <a:avLst/>
          </a:prstGeom>
        </p:spPr>
      </p:pic>
      <p:sp>
        <p:nvSpPr>
          <p:cNvPr id="7" name="Rectangle 2">
            <a:extLst>
              <a:ext uri="{FF2B5EF4-FFF2-40B4-BE49-F238E27FC236}">
                <a16:creationId xmlns:a16="http://schemas.microsoft.com/office/drawing/2014/main" id="{A22E4EB0-62FD-7F48-B7C2-0D4DE9DD03E3}"/>
              </a:ext>
            </a:extLst>
          </p:cNvPr>
          <p:cNvSpPr>
            <a:spLocks/>
          </p:cNvSpPr>
          <p:nvPr/>
        </p:nvSpPr>
        <p:spPr bwMode="auto">
          <a:xfrm>
            <a:off x="241780" y="984621"/>
            <a:ext cx="8371360" cy="851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1500" dirty="0">
                <a:latin typeface="Verdana"/>
                <a:ea typeface="ＭＳ Ｐゴシック" charset="0"/>
                <a:cs typeface="Verdana"/>
                <a:sym typeface="Arial" charset="0"/>
              </a:rPr>
              <a:t>Undergraduate enrollees are based in the US and in many other countries, including: Mexico, India, Philippines, Colombia, UK, and many more!</a:t>
            </a:r>
          </a:p>
        </p:txBody>
      </p:sp>
      <p:sp>
        <p:nvSpPr>
          <p:cNvPr id="5" name="TextBox 4">
            <a:extLst>
              <a:ext uri="{FF2B5EF4-FFF2-40B4-BE49-F238E27FC236}">
                <a16:creationId xmlns:a16="http://schemas.microsoft.com/office/drawing/2014/main" id="{0BDAAC5C-C084-7B46-896E-891393539B66}"/>
              </a:ext>
            </a:extLst>
          </p:cNvPr>
          <p:cNvSpPr txBox="1"/>
          <p:nvPr/>
        </p:nvSpPr>
        <p:spPr>
          <a:xfrm>
            <a:off x="6552731" y="3518827"/>
            <a:ext cx="2386872" cy="307777"/>
          </a:xfrm>
          <a:prstGeom prst="rect">
            <a:avLst/>
          </a:prstGeom>
          <a:noFill/>
        </p:spPr>
        <p:txBody>
          <a:bodyPr wrap="none" rtlCol="0">
            <a:spAutoFit/>
          </a:bodyPr>
          <a:lstStyle/>
          <a:p>
            <a:r>
              <a:rPr lang="en-US" sz="1400" i="1" dirty="0"/>
              <a:t>2019 Intro Course Participants</a:t>
            </a:r>
          </a:p>
        </p:txBody>
      </p:sp>
    </p:spTree>
    <p:extLst>
      <p:ext uri="{BB962C8B-B14F-4D97-AF65-F5344CB8AC3E}">
        <p14:creationId xmlns:p14="http://schemas.microsoft.com/office/powerpoint/2010/main" val="4107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a:xfrm>
            <a:off x="457199" y="95003"/>
            <a:ext cx="8482405" cy="819397"/>
          </a:xfrm>
        </p:spPr>
        <p:txBody>
          <a:bodyPr/>
          <a:lstStyle/>
          <a:p>
            <a:r>
              <a:rPr lang="en-US" dirty="0">
                <a:latin typeface="Calibri" panose="020F0502020204030204" pitchFamily="34" charset="0"/>
              </a:rPr>
              <a:t>Plasma and Fusion Undergraduate Research Opportunities (PFURO) Program</a:t>
            </a:r>
            <a:endParaRPr lang="en-US" dirty="0"/>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20515" y="1119646"/>
            <a:ext cx="5202090" cy="336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1400" dirty="0">
                <a:latin typeface="Verdana"/>
                <a:ea typeface="ＭＳ Ｐゴシック" charset="0"/>
                <a:cs typeface="Verdana"/>
                <a:sym typeface="Arial" charset="0"/>
              </a:rPr>
              <a:t>A new program that we’d like to highlight is Plasma and Fusion Undergraduate Research Opportunities (PFURO).</a:t>
            </a:r>
          </a:p>
          <a:p>
            <a:pPr marL="39688">
              <a:buSzPct val="125000"/>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Funded by the DOE Office of Fusion Energy Sciences</a:t>
            </a:r>
          </a:p>
          <a:p>
            <a:pPr marL="325438" indent="-285750">
              <a:buSzPct val="125000"/>
              <a:buFont typeface="Arial" panose="020B0604020202020204" pitchFamily="34" charset="0"/>
              <a:buChar char="•"/>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Managed by PPPL and the US Fusion Outreach Team</a:t>
            </a:r>
          </a:p>
          <a:p>
            <a:pPr marL="325438" indent="-285750">
              <a:buSzPct val="125000"/>
              <a:buFont typeface="Arial" panose="020B0604020202020204" pitchFamily="34" charset="0"/>
              <a:buChar char="•"/>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Students from different schools all over the country were selected to conduct research at universities and other undergraduate institutions.</a:t>
            </a:r>
          </a:p>
          <a:p>
            <a:pPr marL="325438" indent="-285750">
              <a:buSzPct val="125000"/>
              <a:buFont typeface="Arial" panose="020B0604020202020204" pitchFamily="34" charset="0"/>
              <a:buChar char="•"/>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8 spots were allocated in this pilot year, with the hope of expanding in future years</a:t>
            </a:r>
          </a:p>
          <a:p>
            <a:pPr marL="325438" indent="-285750">
              <a:buSzPct val="125000"/>
              <a:buFont typeface="Arial" panose="020B0604020202020204" pitchFamily="34" charset="0"/>
              <a:buChar char="•"/>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Fully remote in 2021, hopefully in-person in 2022.</a:t>
            </a:r>
          </a:p>
          <a:p>
            <a:pPr marL="325438" indent="-285750">
              <a:buSzPct val="125000"/>
              <a:buFont typeface="Arial" panose="020B0604020202020204" pitchFamily="34" charset="0"/>
              <a:buChar char="•"/>
            </a:pPr>
            <a:endParaRPr lang="en-US" sz="1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1400" dirty="0">
                <a:latin typeface="Verdana"/>
                <a:ea typeface="ＭＳ Ｐゴシック" charset="0"/>
                <a:cs typeface="Verdana"/>
                <a:sym typeface="Arial" charset="0"/>
              </a:rPr>
              <a:t>Visit </a:t>
            </a:r>
            <a:r>
              <a:rPr lang="en-US" sz="1400" dirty="0">
                <a:latin typeface="Verdana"/>
                <a:ea typeface="ＭＳ Ｐゴシック" charset="0"/>
                <a:cs typeface="Verdana"/>
                <a:sym typeface="Arial" charset="0"/>
                <a:hlinkClick r:id="rId3"/>
              </a:rPr>
              <a:t>www.pppl.gov/pfuro</a:t>
            </a:r>
            <a:r>
              <a:rPr lang="en-US" sz="1400" dirty="0">
                <a:latin typeface="Verdana"/>
                <a:ea typeface="ＭＳ Ｐゴシック" charset="0"/>
                <a:cs typeface="Verdana"/>
                <a:sym typeface="Arial" charset="0"/>
              </a:rPr>
              <a:t> for more details</a:t>
            </a:r>
          </a:p>
        </p:txBody>
      </p:sp>
      <p:grpSp>
        <p:nvGrpSpPr>
          <p:cNvPr id="27" name="Group 26">
            <a:extLst>
              <a:ext uri="{FF2B5EF4-FFF2-40B4-BE49-F238E27FC236}">
                <a16:creationId xmlns:a16="http://schemas.microsoft.com/office/drawing/2014/main" id="{A3615740-0FBB-D246-9A30-BA8E241E79EF}"/>
              </a:ext>
            </a:extLst>
          </p:cNvPr>
          <p:cNvGrpSpPr/>
          <p:nvPr/>
        </p:nvGrpSpPr>
        <p:grpSpPr>
          <a:xfrm>
            <a:off x="5737316" y="1041309"/>
            <a:ext cx="2948034" cy="3648742"/>
            <a:chOff x="5737316" y="1041309"/>
            <a:chExt cx="2948034" cy="3648742"/>
          </a:xfrm>
        </p:grpSpPr>
        <p:pic>
          <p:nvPicPr>
            <p:cNvPr id="8" name="Picture 7">
              <a:extLst>
                <a:ext uri="{FF2B5EF4-FFF2-40B4-BE49-F238E27FC236}">
                  <a16:creationId xmlns:a16="http://schemas.microsoft.com/office/drawing/2014/main" id="{97FF4CDC-0891-F74E-87D7-19A359F8C036}"/>
                </a:ext>
              </a:extLst>
            </p:cNvPr>
            <p:cNvPicPr>
              <a:picLocks noChangeAspect="1"/>
            </p:cNvPicPr>
            <p:nvPr/>
          </p:nvPicPr>
          <p:blipFill rotWithShape="1">
            <a:blip r:embed="rId4"/>
            <a:srcRect l="22976" t="14201" r="24055" b="15891"/>
            <a:stretch/>
          </p:blipFill>
          <p:spPr>
            <a:xfrm>
              <a:off x="7569494" y="1746382"/>
              <a:ext cx="689919" cy="910558"/>
            </a:xfrm>
            <a:prstGeom prst="rect">
              <a:avLst/>
            </a:prstGeom>
          </p:spPr>
        </p:pic>
        <p:pic>
          <p:nvPicPr>
            <p:cNvPr id="10" name="Picture 9">
              <a:extLst>
                <a:ext uri="{FF2B5EF4-FFF2-40B4-BE49-F238E27FC236}">
                  <a16:creationId xmlns:a16="http://schemas.microsoft.com/office/drawing/2014/main" id="{128E66C3-F44B-D241-97A7-387622AB1073}"/>
                </a:ext>
              </a:extLst>
            </p:cNvPr>
            <p:cNvPicPr>
              <a:picLocks noChangeAspect="1"/>
            </p:cNvPicPr>
            <p:nvPr/>
          </p:nvPicPr>
          <p:blipFill>
            <a:blip r:embed="rId5"/>
            <a:stretch>
              <a:fillRect/>
            </a:stretch>
          </p:blipFill>
          <p:spPr>
            <a:xfrm>
              <a:off x="7514390" y="2736982"/>
              <a:ext cx="941572" cy="459016"/>
            </a:xfrm>
            <a:prstGeom prst="rect">
              <a:avLst/>
            </a:prstGeom>
          </p:spPr>
        </p:pic>
        <p:pic>
          <p:nvPicPr>
            <p:cNvPr id="12" name="Picture 11">
              <a:extLst>
                <a:ext uri="{FF2B5EF4-FFF2-40B4-BE49-F238E27FC236}">
                  <a16:creationId xmlns:a16="http://schemas.microsoft.com/office/drawing/2014/main" id="{7C0C6081-CACA-D142-914B-891EF0931040}"/>
                </a:ext>
              </a:extLst>
            </p:cNvPr>
            <p:cNvPicPr>
              <a:picLocks noChangeAspect="1"/>
            </p:cNvPicPr>
            <p:nvPr/>
          </p:nvPicPr>
          <p:blipFill>
            <a:blip r:embed="rId6"/>
            <a:stretch>
              <a:fillRect/>
            </a:stretch>
          </p:blipFill>
          <p:spPr>
            <a:xfrm>
              <a:off x="6052644" y="2647017"/>
              <a:ext cx="865925" cy="475972"/>
            </a:xfrm>
            <a:prstGeom prst="rect">
              <a:avLst/>
            </a:prstGeom>
          </p:spPr>
        </p:pic>
        <p:pic>
          <p:nvPicPr>
            <p:cNvPr id="14" name="Picture 13">
              <a:extLst>
                <a:ext uri="{FF2B5EF4-FFF2-40B4-BE49-F238E27FC236}">
                  <a16:creationId xmlns:a16="http://schemas.microsoft.com/office/drawing/2014/main" id="{FBFCF697-49EB-8F44-8BE3-91F11347B1A4}"/>
                </a:ext>
              </a:extLst>
            </p:cNvPr>
            <p:cNvPicPr>
              <a:picLocks noChangeAspect="1"/>
            </p:cNvPicPr>
            <p:nvPr/>
          </p:nvPicPr>
          <p:blipFill rotWithShape="1">
            <a:blip r:embed="rId7"/>
            <a:srcRect l="11860" t="17284" r="10931" b="13348"/>
            <a:stretch/>
          </p:blipFill>
          <p:spPr>
            <a:xfrm>
              <a:off x="7482170" y="3493693"/>
              <a:ext cx="1132705" cy="395764"/>
            </a:xfrm>
            <a:prstGeom prst="rect">
              <a:avLst/>
            </a:prstGeom>
          </p:spPr>
        </p:pic>
        <p:pic>
          <p:nvPicPr>
            <p:cNvPr id="16" name="Picture 15">
              <a:extLst>
                <a:ext uri="{FF2B5EF4-FFF2-40B4-BE49-F238E27FC236}">
                  <a16:creationId xmlns:a16="http://schemas.microsoft.com/office/drawing/2014/main" id="{89A1C3C6-B1EC-1B4D-BFE8-3CF25001EC83}"/>
                </a:ext>
              </a:extLst>
            </p:cNvPr>
            <p:cNvPicPr>
              <a:picLocks noChangeAspect="1"/>
            </p:cNvPicPr>
            <p:nvPr/>
          </p:nvPicPr>
          <p:blipFill rotWithShape="1">
            <a:blip r:embed="rId8"/>
            <a:srcRect l="15855" t="15507" r="17034" b="15852"/>
            <a:stretch/>
          </p:blipFill>
          <p:spPr>
            <a:xfrm>
              <a:off x="5992502" y="1798885"/>
              <a:ext cx="894232" cy="609743"/>
            </a:xfrm>
            <a:prstGeom prst="rect">
              <a:avLst/>
            </a:prstGeom>
          </p:spPr>
        </p:pic>
        <p:pic>
          <p:nvPicPr>
            <p:cNvPr id="18" name="Picture 17">
              <a:extLst>
                <a:ext uri="{FF2B5EF4-FFF2-40B4-BE49-F238E27FC236}">
                  <a16:creationId xmlns:a16="http://schemas.microsoft.com/office/drawing/2014/main" id="{427D4058-8A5F-C04C-BBBF-FEB0ECFAC6C8}"/>
                </a:ext>
              </a:extLst>
            </p:cNvPr>
            <p:cNvPicPr>
              <a:picLocks noChangeAspect="1"/>
            </p:cNvPicPr>
            <p:nvPr/>
          </p:nvPicPr>
          <p:blipFill rotWithShape="1">
            <a:blip r:embed="rId9"/>
            <a:srcRect l="13920" t="21537" r="9934" b="14276"/>
            <a:stretch/>
          </p:blipFill>
          <p:spPr>
            <a:xfrm>
              <a:off x="5838710" y="3233188"/>
              <a:ext cx="1353879" cy="733647"/>
            </a:xfrm>
            <a:prstGeom prst="rect">
              <a:avLst/>
            </a:prstGeom>
          </p:spPr>
        </p:pic>
        <p:pic>
          <p:nvPicPr>
            <p:cNvPr id="22" name="Picture 21">
              <a:extLst>
                <a:ext uri="{FF2B5EF4-FFF2-40B4-BE49-F238E27FC236}">
                  <a16:creationId xmlns:a16="http://schemas.microsoft.com/office/drawing/2014/main" id="{192E5357-F679-EF42-AAB4-D7FAF0874EF1}"/>
                </a:ext>
              </a:extLst>
            </p:cNvPr>
            <p:cNvPicPr>
              <a:picLocks noChangeAspect="1"/>
            </p:cNvPicPr>
            <p:nvPr/>
          </p:nvPicPr>
          <p:blipFill rotWithShape="1">
            <a:blip r:embed="rId10"/>
            <a:srcRect l="14419" t="16452" r="16294" b="21262"/>
            <a:stretch/>
          </p:blipFill>
          <p:spPr>
            <a:xfrm>
              <a:off x="5838710" y="4115417"/>
              <a:ext cx="1201816" cy="567189"/>
            </a:xfrm>
            <a:prstGeom prst="rect">
              <a:avLst/>
            </a:prstGeom>
          </p:spPr>
        </p:pic>
        <p:pic>
          <p:nvPicPr>
            <p:cNvPr id="24" name="Picture 23">
              <a:extLst>
                <a:ext uri="{FF2B5EF4-FFF2-40B4-BE49-F238E27FC236}">
                  <a16:creationId xmlns:a16="http://schemas.microsoft.com/office/drawing/2014/main" id="{2E476270-FFFB-2A4A-8752-F34719D7CDB0}"/>
                </a:ext>
              </a:extLst>
            </p:cNvPr>
            <p:cNvPicPr>
              <a:picLocks noChangeAspect="1"/>
            </p:cNvPicPr>
            <p:nvPr/>
          </p:nvPicPr>
          <p:blipFill>
            <a:blip r:embed="rId11"/>
            <a:stretch>
              <a:fillRect/>
            </a:stretch>
          </p:blipFill>
          <p:spPr>
            <a:xfrm>
              <a:off x="7456631" y="4114663"/>
              <a:ext cx="1228719" cy="575388"/>
            </a:xfrm>
            <a:prstGeom prst="rect">
              <a:avLst/>
            </a:prstGeom>
          </p:spPr>
        </p:pic>
        <p:sp>
          <p:nvSpPr>
            <p:cNvPr id="26" name="TextBox 25">
              <a:extLst>
                <a:ext uri="{FF2B5EF4-FFF2-40B4-BE49-F238E27FC236}">
                  <a16:creationId xmlns:a16="http://schemas.microsoft.com/office/drawing/2014/main" id="{E1C56B70-6C0F-084C-95F1-CD616A6C5024}"/>
                </a:ext>
              </a:extLst>
            </p:cNvPr>
            <p:cNvSpPr txBox="1"/>
            <p:nvPr/>
          </p:nvSpPr>
          <p:spPr>
            <a:xfrm>
              <a:off x="5737316" y="1041309"/>
              <a:ext cx="2811256" cy="646331"/>
            </a:xfrm>
            <a:prstGeom prst="rect">
              <a:avLst/>
            </a:prstGeom>
            <a:noFill/>
          </p:spPr>
          <p:txBody>
            <a:bodyPr wrap="square" rtlCol="0">
              <a:spAutoFit/>
            </a:bodyPr>
            <a:lstStyle/>
            <a:p>
              <a:pPr algn="ctr"/>
              <a:r>
                <a:rPr lang="en-US" b="1" dirty="0"/>
                <a:t>2021 participants will conduct research at:</a:t>
              </a:r>
            </a:p>
          </p:txBody>
        </p:sp>
      </p:grpSp>
    </p:spTree>
    <p:extLst>
      <p:ext uri="{BB962C8B-B14F-4D97-AF65-F5344CB8AC3E}">
        <p14:creationId xmlns:p14="http://schemas.microsoft.com/office/powerpoint/2010/main" val="41140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077A18-8E95-7A4B-95BF-86FEF93DF8AA}"/>
              </a:ext>
            </a:extLst>
          </p:cNvPr>
          <p:cNvSpPr>
            <a:spLocks noGrp="1"/>
          </p:cNvSpPr>
          <p:nvPr>
            <p:ph type="sldNum" sz="quarter" idx="4"/>
          </p:nvPr>
        </p:nvSpPr>
        <p:spPr/>
        <p:txBody>
          <a:bodyPr/>
          <a:lstStyle/>
          <a:p>
            <a:fld id="{F621BA9E-024D-DE4D-A8C8-2AC39C7987FF}" type="slidenum">
              <a:rPr lang="en-US" smtClean="0"/>
              <a:pPr/>
              <a:t>14</a:t>
            </a:fld>
            <a:endParaRPr lang="en-US" dirty="0"/>
          </a:p>
        </p:txBody>
      </p:sp>
      <p:sp>
        <p:nvSpPr>
          <p:cNvPr id="3" name="TextBox 2">
            <a:extLst>
              <a:ext uri="{FF2B5EF4-FFF2-40B4-BE49-F238E27FC236}">
                <a16:creationId xmlns:a16="http://schemas.microsoft.com/office/drawing/2014/main" id="{C18222D5-D51B-544F-B07E-18845C840D14}"/>
              </a:ext>
            </a:extLst>
          </p:cNvPr>
          <p:cNvSpPr txBox="1"/>
          <p:nvPr/>
        </p:nvSpPr>
        <p:spPr>
          <a:xfrm>
            <a:off x="2041450" y="1945759"/>
            <a:ext cx="5009641" cy="1200329"/>
          </a:xfrm>
          <a:prstGeom prst="rect">
            <a:avLst/>
          </a:prstGeom>
          <a:noFill/>
        </p:spPr>
        <p:txBody>
          <a:bodyPr wrap="none" rtlCol="0">
            <a:spAutoFit/>
          </a:bodyPr>
          <a:lstStyle/>
          <a:p>
            <a:r>
              <a:rPr lang="en-US" sz="3600" b="1" dirty="0"/>
              <a:t>WHAT TO EXPECT IN THE </a:t>
            </a:r>
          </a:p>
          <a:p>
            <a:r>
              <a:rPr lang="en-US" sz="3600" b="1" dirty="0"/>
              <a:t>NEXT COUPLE OF WEEKS</a:t>
            </a:r>
          </a:p>
        </p:txBody>
      </p:sp>
    </p:spTree>
    <p:extLst>
      <p:ext uri="{BB962C8B-B14F-4D97-AF65-F5344CB8AC3E}">
        <p14:creationId xmlns:p14="http://schemas.microsoft.com/office/powerpoint/2010/main" val="3914681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Today (6/14) we’ll begin with Fusion</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15</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427172" y="1301536"/>
            <a:ext cx="5297777" cy="168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2000" dirty="0" err="1">
                <a:latin typeface="Verdana" panose="020B0604030504040204" pitchFamily="34" charset="0"/>
                <a:ea typeface="Verdana" panose="020B0604030504040204" pitchFamily="34" charset="0"/>
                <a:cs typeface="Verdana" panose="020B0604030504040204" pitchFamily="34" charset="0"/>
                <a:sym typeface="Arial" charset="0"/>
              </a:rPr>
              <a:t>Mr</a:t>
            </a: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 Malcolm Handley (Strong Atomics)) will motivate the US and global need for fusion energy by discussing the current energy context.</a:t>
            </a:r>
          </a:p>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427172" y="3157505"/>
            <a:ext cx="5213175" cy="168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Dr. Cami Collins (ORNL) will present the promise and challenges of fusion energy.  And highlight the science and technology to make it happen </a:t>
            </a:r>
          </a:p>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5" name="Picture 4">
            <a:extLst>
              <a:ext uri="{FF2B5EF4-FFF2-40B4-BE49-F238E27FC236}">
                <a16:creationId xmlns:a16="http://schemas.microsoft.com/office/drawing/2014/main" id="{9A5AA74D-4BD6-1046-A9D8-C6AE3C3A1732}"/>
              </a:ext>
            </a:extLst>
          </p:cNvPr>
          <p:cNvPicPr>
            <a:picLocks noChangeAspect="1"/>
          </p:cNvPicPr>
          <p:nvPr/>
        </p:nvPicPr>
        <p:blipFill>
          <a:blip r:embed="rId2"/>
          <a:stretch>
            <a:fillRect/>
          </a:stretch>
        </p:blipFill>
        <p:spPr>
          <a:xfrm>
            <a:off x="305685" y="1066799"/>
            <a:ext cx="2182333" cy="3498661"/>
          </a:xfrm>
          <a:prstGeom prst="rect">
            <a:avLst/>
          </a:prstGeom>
        </p:spPr>
      </p:pic>
      <p:pic>
        <p:nvPicPr>
          <p:cNvPr id="6" name="Picture 5">
            <a:extLst>
              <a:ext uri="{FF2B5EF4-FFF2-40B4-BE49-F238E27FC236}">
                <a16:creationId xmlns:a16="http://schemas.microsoft.com/office/drawing/2014/main" id="{BC32781D-CE7E-0A46-B80C-AC204FE782BB}"/>
              </a:ext>
            </a:extLst>
          </p:cNvPr>
          <p:cNvPicPr>
            <a:picLocks noChangeAspect="1"/>
          </p:cNvPicPr>
          <p:nvPr/>
        </p:nvPicPr>
        <p:blipFill>
          <a:blip r:embed="rId3"/>
          <a:stretch>
            <a:fillRect/>
          </a:stretch>
        </p:blipFill>
        <p:spPr>
          <a:xfrm>
            <a:off x="2012506" y="2363195"/>
            <a:ext cx="816428" cy="914400"/>
          </a:xfrm>
          <a:prstGeom prst="rect">
            <a:avLst/>
          </a:prstGeom>
        </p:spPr>
      </p:pic>
      <p:pic>
        <p:nvPicPr>
          <p:cNvPr id="7" name="Picture 6">
            <a:extLst>
              <a:ext uri="{FF2B5EF4-FFF2-40B4-BE49-F238E27FC236}">
                <a16:creationId xmlns:a16="http://schemas.microsoft.com/office/drawing/2014/main" id="{9E767415-4BB4-3C4A-A6D0-5C47595093A4}"/>
              </a:ext>
            </a:extLst>
          </p:cNvPr>
          <p:cNvPicPr>
            <a:picLocks noChangeAspect="1"/>
          </p:cNvPicPr>
          <p:nvPr/>
        </p:nvPicPr>
        <p:blipFill>
          <a:blip r:embed="rId4"/>
          <a:stretch>
            <a:fillRect/>
          </a:stretch>
        </p:blipFill>
        <p:spPr>
          <a:xfrm>
            <a:off x="2141165" y="3651060"/>
            <a:ext cx="816429" cy="914400"/>
          </a:xfrm>
          <a:prstGeom prst="rect">
            <a:avLst/>
          </a:prstGeom>
        </p:spPr>
      </p:pic>
    </p:spTree>
    <p:extLst>
      <p:ext uri="{BB962C8B-B14F-4D97-AF65-F5344CB8AC3E}">
        <p14:creationId xmlns:p14="http://schemas.microsoft.com/office/powerpoint/2010/main" val="18666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Tomorrow (6/15) we will talk Plasma</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16</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539264" y="1147634"/>
            <a:ext cx="5297777" cy="734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a:t>
            </a:r>
            <a:r>
              <a:rPr lang="en-US" dirty="0" err="1">
                <a:latin typeface="Verdana" panose="020B0604030504040204" pitchFamily="34" charset="0"/>
                <a:ea typeface="Verdana" panose="020B0604030504040204" pitchFamily="34" charset="0"/>
                <a:cs typeface="Verdana" panose="020B0604030504040204" pitchFamily="34" charset="0"/>
                <a:sym typeface="Arial" charset="0"/>
              </a:rPr>
              <a:t>Lorin</a:t>
            </a:r>
            <a:r>
              <a:rPr lang="en-US" dirty="0">
                <a:latin typeface="Verdana" panose="020B0604030504040204" pitchFamily="34" charset="0"/>
                <a:ea typeface="Verdana" panose="020B0604030504040204" pitchFamily="34" charset="0"/>
                <a:cs typeface="Verdana" panose="020B0604030504040204" pitchFamily="34" charset="0"/>
                <a:sym typeface="Arial" charset="0"/>
              </a:rPr>
              <a:t> Matthews (Baylor) will introduce basic concepts in plasma physics and frame the field</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Amina Hussein (University of Alberta) will analyze the motion of ionized particles under the influence of electric and magnetic fields</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Antoine </a:t>
            </a:r>
            <a:r>
              <a:rPr lang="en-US" dirty="0" err="1">
                <a:latin typeface="Verdana" panose="020B0604030504040204" pitchFamily="34" charset="0"/>
                <a:ea typeface="Verdana" panose="020B0604030504040204" pitchFamily="34" charset="0"/>
                <a:cs typeface="Verdana" panose="020B0604030504040204" pitchFamily="34" charset="0"/>
                <a:sym typeface="Arial" charset="0"/>
              </a:rPr>
              <a:t>Cerfon</a:t>
            </a:r>
            <a:r>
              <a:rPr lang="en-US" dirty="0">
                <a:latin typeface="Verdana" panose="020B0604030504040204" pitchFamily="34" charset="0"/>
                <a:ea typeface="Verdana" panose="020B0604030504040204" pitchFamily="34" charset="0"/>
                <a:cs typeface="Verdana" panose="020B0604030504040204" pitchFamily="34" charset="0"/>
                <a:sym typeface="Arial" charset="0"/>
              </a:rPr>
              <a:t> (NYU) will explore another analytical approximation of plasmas, their dynamics as a fluid</a:t>
            </a: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1936049"/>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4" y="2852064"/>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768078"/>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6" name="Picture 15">
            <a:extLst>
              <a:ext uri="{FF2B5EF4-FFF2-40B4-BE49-F238E27FC236}">
                <a16:creationId xmlns:a16="http://schemas.microsoft.com/office/drawing/2014/main" id="{2A2C352F-502C-7941-9C29-8B80A982B218}"/>
              </a:ext>
            </a:extLst>
          </p:cNvPr>
          <p:cNvPicPr>
            <a:picLocks noChangeAspect="1"/>
          </p:cNvPicPr>
          <p:nvPr/>
        </p:nvPicPr>
        <p:blipFill rotWithShape="1">
          <a:blip r:embed="rId2"/>
          <a:srcRect r="63337"/>
          <a:stretch/>
        </p:blipFill>
        <p:spPr>
          <a:xfrm>
            <a:off x="305685" y="1066799"/>
            <a:ext cx="800101" cy="3498661"/>
          </a:xfrm>
          <a:prstGeom prst="rect">
            <a:avLst/>
          </a:prstGeom>
        </p:spPr>
      </p:pic>
      <p:pic>
        <p:nvPicPr>
          <p:cNvPr id="10" name="Picture 9">
            <a:extLst>
              <a:ext uri="{FF2B5EF4-FFF2-40B4-BE49-F238E27FC236}">
                <a16:creationId xmlns:a16="http://schemas.microsoft.com/office/drawing/2014/main" id="{EE964B74-37AA-5D46-95D2-BC39A13F2893}"/>
              </a:ext>
            </a:extLst>
          </p:cNvPr>
          <p:cNvPicPr>
            <a:picLocks noChangeAspect="1"/>
          </p:cNvPicPr>
          <p:nvPr/>
        </p:nvPicPr>
        <p:blipFill>
          <a:blip r:embed="rId3"/>
          <a:stretch>
            <a:fillRect/>
          </a:stretch>
        </p:blipFill>
        <p:spPr>
          <a:xfrm>
            <a:off x="1105786" y="1066798"/>
            <a:ext cx="1935126" cy="3524693"/>
          </a:xfrm>
          <a:prstGeom prst="rect">
            <a:avLst/>
          </a:prstGeom>
        </p:spPr>
      </p:pic>
      <p:pic>
        <p:nvPicPr>
          <p:cNvPr id="11" name="Picture 10">
            <a:extLst>
              <a:ext uri="{FF2B5EF4-FFF2-40B4-BE49-F238E27FC236}">
                <a16:creationId xmlns:a16="http://schemas.microsoft.com/office/drawing/2014/main" id="{D271502E-9433-1A41-940F-DE13188C2EC5}"/>
              </a:ext>
            </a:extLst>
          </p:cNvPr>
          <p:cNvPicPr>
            <a:picLocks noChangeAspect="1"/>
          </p:cNvPicPr>
          <p:nvPr/>
        </p:nvPicPr>
        <p:blipFill>
          <a:blip r:embed="rId4"/>
          <a:stretch>
            <a:fillRect/>
          </a:stretch>
        </p:blipFill>
        <p:spPr>
          <a:xfrm>
            <a:off x="2632697" y="1533056"/>
            <a:ext cx="816429" cy="914400"/>
          </a:xfrm>
          <a:prstGeom prst="rect">
            <a:avLst/>
          </a:prstGeom>
        </p:spPr>
      </p:pic>
      <p:pic>
        <p:nvPicPr>
          <p:cNvPr id="12" name="Picture 11">
            <a:extLst>
              <a:ext uri="{FF2B5EF4-FFF2-40B4-BE49-F238E27FC236}">
                <a16:creationId xmlns:a16="http://schemas.microsoft.com/office/drawing/2014/main" id="{5BBE7565-9C31-4344-A5B2-B5D944730EDB}"/>
              </a:ext>
            </a:extLst>
          </p:cNvPr>
          <p:cNvPicPr>
            <a:picLocks noChangeAspect="1"/>
          </p:cNvPicPr>
          <p:nvPr/>
        </p:nvPicPr>
        <p:blipFill>
          <a:blip r:embed="rId5"/>
          <a:stretch>
            <a:fillRect/>
          </a:stretch>
        </p:blipFill>
        <p:spPr>
          <a:xfrm>
            <a:off x="2632697" y="2599854"/>
            <a:ext cx="816429" cy="914400"/>
          </a:xfrm>
          <a:prstGeom prst="rect">
            <a:avLst/>
          </a:prstGeom>
        </p:spPr>
      </p:pic>
      <p:pic>
        <p:nvPicPr>
          <p:cNvPr id="13" name="Picture 12">
            <a:extLst>
              <a:ext uri="{FF2B5EF4-FFF2-40B4-BE49-F238E27FC236}">
                <a16:creationId xmlns:a16="http://schemas.microsoft.com/office/drawing/2014/main" id="{0C8E16F0-2003-B340-9734-6D9FEC0EA018}"/>
              </a:ext>
            </a:extLst>
          </p:cNvPr>
          <p:cNvPicPr>
            <a:picLocks noChangeAspect="1"/>
          </p:cNvPicPr>
          <p:nvPr/>
        </p:nvPicPr>
        <p:blipFill>
          <a:blip r:embed="rId6"/>
          <a:stretch>
            <a:fillRect/>
          </a:stretch>
        </p:blipFill>
        <p:spPr>
          <a:xfrm>
            <a:off x="2625652" y="3633317"/>
            <a:ext cx="816429" cy="914400"/>
          </a:xfrm>
          <a:prstGeom prst="rect">
            <a:avLst/>
          </a:prstGeom>
        </p:spPr>
      </p:pic>
    </p:spTree>
    <p:extLst>
      <p:ext uri="{BB962C8B-B14F-4D97-AF65-F5344CB8AC3E}">
        <p14:creationId xmlns:p14="http://schemas.microsoft.com/office/powerpoint/2010/main" val="23200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Wednesday (6/16) we will continue to explore plasmas</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17</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609690" y="1388279"/>
            <a:ext cx="5300394" cy="3177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We continue the introduction to plasmas with Dr. Adelle Wright (PPPL) who will explore the Magnetohydrodynamical (MHD) model of plasmas. </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Felix Parra Diaz (Oxford) will discuss the ubiquitous and important phenomenon of plasma turbulence.</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Royce James will highlight the role of waves in plasmas.</a:t>
            </a: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6" name="Picture 15">
            <a:extLst>
              <a:ext uri="{FF2B5EF4-FFF2-40B4-BE49-F238E27FC236}">
                <a16:creationId xmlns:a16="http://schemas.microsoft.com/office/drawing/2014/main" id="{1218A0D0-402E-174B-BDB2-D3D66123DFB9}"/>
              </a:ext>
            </a:extLst>
          </p:cNvPr>
          <p:cNvPicPr>
            <a:picLocks noChangeAspect="1"/>
          </p:cNvPicPr>
          <p:nvPr/>
        </p:nvPicPr>
        <p:blipFill rotWithShape="1">
          <a:blip r:embed="rId2"/>
          <a:srcRect r="63337"/>
          <a:stretch/>
        </p:blipFill>
        <p:spPr>
          <a:xfrm>
            <a:off x="305685" y="1066799"/>
            <a:ext cx="800101" cy="3498661"/>
          </a:xfrm>
          <a:prstGeom prst="rect">
            <a:avLst/>
          </a:prstGeom>
        </p:spPr>
      </p:pic>
      <p:pic>
        <p:nvPicPr>
          <p:cNvPr id="5" name="Picture 4">
            <a:extLst>
              <a:ext uri="{FF2B5EF4-FFF2-40B4-BE49-F238E27FC236}">
                <a16:creationId xmlns:a16="http://schemas.microsoft.com/office/drawing/2014/main" id="{54F25D53-5A07-104F-B6DF-AA144E2D766D}"/>
              </a:ext>
            </a:extLst>
          </p:cNvPr>
          <p:cNvPicPr>
            <a:picLocks noChangeAspect="1"/>
          </p:cNvPicPr>
          <p:nvPr/>
        </p:nvPicPr>
        <p:blipFill>
          <a:blip r:embed="rId3"/>
          <a:stretch>
            <a:fillRect/>
          </a:stretch>
        </p:blipFill>
        <p:spPr>
          <a:xfrm>
            <a:off x="1105785" y="1069297"/>
            <a:ext cx="2122377" cy="3485529"/>
          </a:xfrm>
          <a:prstGeom prst="rect">
            <a:avLst/>
          </a:prstGeom>
        </p:spPr>
      </p:pic>
      <p:pic>
        <p:nvPicPr>
          <p:cNvPr id="6" name="Picture 5">
            <a:extLst>
              <a:ext uri="{FF2B5EF4-FFF2-40B4-BE49-F238E27FC236}">
                <a16:creationId xmlns:a16="http://schemas.microsoft.com/office/drawing/2014/main" id="{DDB68A53-8C23-C048-B0A7-AF37D4E1D728}"/>
              </a:ext>
            </a:extLst>
          </p:cNvPr>
          <p:cNvPicPr>
            <a:picLocks noChangeAspect="1"/>
          </p:cNvPicPr>
          <p:nvPr/>
        </p:nvPicPr>
        <p:blipFill>
          <a:blip r:embed="rId4"/>
          <a:stretch>
            <a:fillRect/>
          </a:stretch>
        </p:blipFill>
        <p:spPr>
          <a:xfrm>
            <a:off x="2626715" y="1463685"/>
            <a:ext cx="816429" cy="914400"/>
          </a:xfrm>
          <a:prstGeom prst="rect">
            <a:avLst/>
          </a:prstGeom>
        </p:spPr>
      </p:pic>
      <p:pic>
        <p:nvPicPr>
          <p:cNvPr id="7" name="Picture 6">
            <a:extLst>
              <a:ext uri="{FF2B5EF4-FFF2-40B4-BE49-F238E27FC236}">
                <a16:creationId xmlns:a16="http://schemas.microsoft.com/office/drawing/2014/main" id="{CB5278C1-C59E-1940-BAED-F93F393089D8}"/>
              </a:ext>
            </a:extLst>
          </p:cNvPr>
          <p:cNvPicPr>
            <a:picLocks noChangeAspect="1"/>
          </p:cNvPicPr>
          <p:nvPr/>
        </p:nvPicPr>
        <p:blipFill>
          <a:blip r:embed="rId5"/>
          <a:stretch>
            <a:fillRect/>
          </a:stretch>
        </p:blipFill>
        <p:spPr>
          <a:xfrm>
            <a:off x="2330531" y="2642290"/>
            <a:ext cx="816429" cy="914400"/>
          </a:xfrm>
          <a:prstGeom prst="rect">
            <a:avLst/>
          </a:prstGeom>
        </p:spPr>
      </p:pic>
      <p:pic>
        <p:nvPicPr>
          <p:cNvPr id="13" name="Picture 12">
            <a:extLst>
              <a:ext uri="{FF2B5EF4-FFF2-40B4-BE49-F238E27FC236}">
                <a16:creationId xmlns:a16="http://schemas.microsoft.com/office/drawing/2014/main" id="{D7535ABF-B384-D541-A3D3-72A74F2B8ED2}"/>
              </a:ext>
            </a:extLst>
          </p:cNvPr>
          <p:cNvPicPr>
            <a:picLocks noChangeAspect="1"/>
          </p:cNvPicPr>
          <p:nvPr/>
        </p:nvPicPr>
        <p:blipFill>
          <a:blip r:embed="rId6"/>
          <a:stretch>
            <a:fillRect/>
          </a:stretch>
        </p:blipFill>
        <p:spPr>
          <a:xfrm>
            <a:off x="2173227" y="3707097"/>
            <a:ext cx="816429" cy="914400"/>
          </a:xfrm>
          <a:prstGeom prst="rect">
            <a:avLst/>
          </a:prstGeom>
        </p:spPr>
      </p:pic>
    </p:spTree>
    <p:extLst>
      <p:ext uri="{BB962C8B-B14F-4D97-AF65-F5344CB8AC3E}">
        <p14:creationId xmlns:p14="http://schemas.microsoft.com/office/powerpoint/2010/main" val="10982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Thursday (6/17) we will concentrate on astrophysical plasmas</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18</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464314" y="1294807"/>
            <a:ext cx="5131037" cy="2763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Connecting Day 3 and Day 4, Dr. </a:t>
            </a:r>
            <a:r>
              <a:rPr lang="en-US" dirty="0" err="1">
                <a:latin typeface="Verdana" panose="020B0604030504040204" pitchFamily="34" charset="0"/>
                <a:ea typeface="Verdana" panose="020B0604030504040204" pitchFamily="34" charset="0"/>
                <a:cs typeface="Verdana" panose="020B0604030504040204" pitchFamily="34" charset="0"/>
                <a:sym typeface="Arial" charset="0"/>
              </a:rPr>
              <a:t>Fulvia</a:t>
            </a:r>
            <a:r>
              <a:rPr lang="en-US" dirty="0">
                <a:latin typeface="Verdana" panose="020B0604030504040204" pitchFamily="34" charset="0"/>
                <a:ea typeface="Verdana" panose="020B0604030504040204" pitchFamily="34" charset="0"/>
                <a:cs typeface="Verdana" panose="020B0604030504040204" pitchFamily="34" charset="0"/>
                <a:sym typeface="Arial" charset="0"/>
              </a:rPr>
              <a:t> Pucci (JPL) will discuss magnetic reconnection</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Dr. Rosa Tatiana </a:t>
            </a:r>
            <a:r>
              <a:rPr lang="en-US" dirty="0" err="1">
                <a:latin typeface="Verdana" panose="020B0604030504040204" pitchFamily="34" charset="0"/>
                <a:ea typeface="Verdana" panose="020B0604030504040204" pitchFamily="34" charset="0"/>
                <a:cs typeface="Verdana" panose="020B0604030504040204" pitchFamily="34" charset="0"/>
                <a:sym typeface="Arial" charset="0"/>
              </a:rPr>
              <a:t>Niembro</a:t>
            </a:r>
            <a:r>
              <a:rPr lang="en-US" dirty="0">
                <a:latin typeface="Verdana" panose="020B0604030504040204" pitchFamily="34" charset="0"/>
                <a:ea typeface="Verdana" panose="020B0604030504040204" pitchFamily="34" charset="0"/>
                <a:cs typeface="Verdana" panose="020B0604030504040204" pitchFamily="34" charset="0"/>
                <a:sym typeface="Arial" charset="0"/>
              </a:rPr>
              <a:t> Hernández (Harvard Smithsonian CFA) will touch upon plasmas within the solar system.</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Prof. Ellen </a:t>
            </a:r>
            <a:r>
              <a:rPr lang="en-US" dirty="0" err="1">
                <a:latin typeface="Verdana" panose="020B0604030504040204" pitchFamily="34" charset="0"/>
                <a:ea typeface="Verdana" panose="020B0604030504040204" pitchFamily="34" charset="0"/>
                <a:cs typeface="Verdana" panose="020B0604030504040204" pitchFamily="34" charset="0"/>
                <a:sym typeface="Arial" charset="0"/>
              </a:rPr>
              <a:t>Zweibel</a:t>
            </a:r>
            <a:r>
              <a:rPr lang="en-US" dirty="0">
                <a:latin typeface="Verdana" panose="020B0604030504040204" pitchFamily="34" charset="0"/>
                <a:ea typeface="Verdana" panose="020B0604030504040204" pitchFamily="34" charset="0"/>
                <a:cs typeface="Verdana" panose="020B0604030504040204" pitchFamily="34" charset="0"/>
                <a:sym typeface="Arial" charset="0"/>
              </a:rPr>
              <a:t> (UW Madison) will discuss astrophysical plasmas at larger scales</a:t>
            </a:r>
          </a:p>
          <a:p>
            <a:pPr marL="382588" indent="-342900">
              <a:buSzPct val="12500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0" name="Picture 9">
            <a:extLst>
              <a:ext uri="{FF2B5EF4-FFF2-40B4-BE49-F238E27FC236}">
                <a16:creationId xmlns:a16="http://schemas.microsoft.com/office/drawing/2014/main" id="{C36B99CD-55B0-3047-A815-02E02626E03E}"/>
              </a:ext>
            </a:extLst>
          </p:cNvPr>
          <p:cNvPicPr>
            <a:picLocks noChangeAspect="1"/>
          </p:cNvPicPr>
          <p:nvPr/>
        </p:nvPicPr>
        <p:blipFill>
          <a:blip r:embed="rId2"/>
          <a:stretch>
            <a:fillRect/>
          </a:stretch>
        </p:blipFill>
        <p:spPr>
          <a:xfrm>
            <a:off x="1031358" y="1066799"/>
            <a:ext cx="1724328" cy="3448656"/>
          </a:xfrm>
          <a:prstGeom prst="rect">
            <a:avLst/>
          </a:prstGeom>
        </p:spPr>
      </p:pic>
      <p:pic>
        <p:nvPicPr>
          <p:cNvPr id="12" name="Picture 11">
            <a:extLst>
              <a:ext uri="{FF2B5EF4-FFF2-40B4-BE49-F238E27FC236}">
                <a16:creationId xmlns:a16="http://schemas.microsoft.com/office/drawing/2014/main" id="{7E3F2585-8F90-2649-AD80-1114B2B7787F}"/>
              </a:ext>
            </a:extLst>
          </p:cNvPr>
          <p:cNvPicPr>
            <a:picLocks noChangeAspect="1"/>
          </p:cNvPicPr>
          <p:nvPr/>
        </p:nvPicPr>
        <p:blipFill>
          <a:blip r:embed="rId3"/>
          <a:stretch>
            <a:fillRect/>
          </a:stretch>
        </p:blipFill>
        <p:spPr>
          <a:xfrm>
            <a:off x="322730" y="1066799"/>
            <a:ext cx="708628" cy="3448656"/>
          </a:xfrm>
          <a:prstGeom prst="rect">
            <a:avLst/>
          </a:prstGeom>
        </p:spPr>
      </p:pic>
      <p:pic>
        <p:nvPicPr>
          <p:cNvPr id="13" name="Picture 12">
            <a:extLst>
              <a:ext uri="{FF2B5EF4-FFF2-40B4-BE49-F238E27FC236}">
                <a16:creationId xmlns:a16="http://schemas.microsoft.com/office/drawing/2014/main" id="{475FF2ED-ADDF-6244-9FD4-C353C0937F54}"/>
              </a:ext>
            </a:extLst>
          </p:cNvPr>
          <p:cNvPicPr>
            <a:picLocks noChangeAspect="1"/>
          </p:cNvPicPr>
          <p:nvPr/>
        </p:nvPicPr>
        <p:blipFill>
          <a:blip r:embed="rId4"/>
          <a:stretch>
            <a:fillRect/>
          </a:stretch>
        </p:blipFill>
        <p:spPr>
          <a:xfrm>
            <a:off x="2367833" y="2412104"/>
            <a:ext cx="816429" cy="914400"/>
          </a:xfrm>
          <a:prstGeom prst="rect">
            <a:avLst/>
          </a:prstGeom>
        </p:spPr>
      </p:pic>
      <p:pic>
        <p:nvPicPr>
          <p:cNvPr id="17" name="Picture 16">
            <a:extLst>
              <a:ext uri="{FF2B5EF4-FFF2-40B4-BE49-F238E27FC236}">
                <a16:creationId xmlns:a16="http://schemas.microsoft.com/office/drawing/2014/main" id="{859417E3-CE46-7648-BB94-7D04D24F4D0D}"/>
              </a:ext>
            </a:extLst>
          </p:cNvPr>
          <p:cNvPicPr>
            <a:picLocks noChangeAspect="1"/>
          </p:cNvPicPr>
          <p:nvPr/>
        </p:nvPicPr>
        <p:blipFill>
          <a:blip r:embed="rId5"/>
          <a:stretch>
            <a:fillRect/>
          </a:stretch>
        </p:blipFill>
        <p:spPr>
          <a:xfrm>
            <a:off x="2367833" y="1246899"/>
            <a:ext cx="816429" cy="914400"/>
          </a:xfrm>
          <a:prstGeom prst="rect">
            <a:avLst/>
          </a:prstGeom>
        </p:spPr>
      </p:pic>
      <p:pic>
        <p:nvPicPr>
          <p:cNvPr id="19" name="Picture 18">
            <a:extLst>
              <a:ext uri="{FF2B5EF4-FFF2-40B4-BE49-F238E27FC236}">
                <a16:creationId xmlns:a16="http://schemas.microsoft.com/office/drawing/2014/main" id="{07413991-BDFE-3A4B-B28C-D1FF84901142}"/>
              </a:ext>
            </a:extLst>
          </p:cNvPr>
          <p:cNvPicPr>
            <a:picLocks noChangeAspect="1"/>
          </p:cNvPicPr>
          <p:nvPr/>
        </p:nvPicPr>
        <p:blipFill>
          <a:blip r:embed="rId6"/>
          <a:stretch>
            <a:fillRect/>
          </a:stretch>
        </p:blipFill>
        <p:spPr>
          <a:xfrm>
            <a:off x="2367833" y="3601055"/>
            <a:ext cx="816429" cy="914400"/>
          </a:xfrm>
          <a:prstGeom prst="rect">
            <a:avLst/>
          </a:prstGeom>
        </p:spPr>
      </p:pic>
    </p:spTree>
    <p:extLst>
      <p:ext uri="{BB962C8B-B14F-4D97-AF65-F5344CB8AC3E}">
        <p14:creationId xmlns:p14="http://schemas.microsoft.com/office/powerpoint/2010/main" val="2809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9D547-1D4F-7C47-8C80-5E3F391DEDAF}"/>
              </a:ext>
            </a:extLst>
          </p:cNvPr>
          <p:cNvPicPr>
            <a:picLocks noChangeAspect="1"/>
          </p:cNvPicPr>
          <p:nvPr/>
        </p:nvPicPr>
        <p:blipFill>
          <a:blip r:embed="rId3"/>
          <a:stretch>
            <a:fillRect/>
          </a:stretch>
        </p:blipFill>
        <p:spPr>
          <a:xfrm>
            <a:off x="2509035" y="1029117"/>
            <a:ext cx="1203256" cy="1203256"/>
          </a:xfrm>
          <a:prstGeom prst="rect">
            <a:avLst/>
          </a:prstGeom>
        </p:spPr>
      </p:pic>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p:txBody>
          <a:bodyPr/>
          <a:lstStyle/>
          <a:p>
            <a:r>
              <a:rPr lang="en-US" dirty="0">
                <a:latin typeface="Calibri" panose="020F0502020204030204" pitchFamily="34" charset="0"/>
              </a:rPr>
              <a:t>First, a bit about myself</a:t>
            </a:r>
            <a:endParaRPr lang="en-US" dirty="0"/>
          </a:p>
        </p:txBody>
      </p:sp>
      <p:sp>
        <p:nvSpPr>
          <p:cNvPr id="4" name="Slide Number Placeholder 3">
            <a:extLst>
              <a:ext uri="{FF2B5EF4-FFF2-40B4-BE49-F238E27FC236}">
                <a16:creationId xmlns:a16="http://schemas.microsoft.com/office/drawing/2014/main" id="{2CB360BC-1B35-9544-92D8-268E96E82F97}"/>
              </a:ext>
            </a:extLst>
          </p:cNvPr>
          <p:cNvSpPr>
            <a:spLocks noGrp="1"/>
          </p:cNvSpPr>
          <p:nvPr>
            <p:ph type="sldNum" sz="quarter" idx="4"/>
          </p:nvPr>
        </p:nvSpPr>
        <p:spPr/>
        <p:txBody>
          <a:bodyPr/>
          <a:lstStyle/>
          <a:p>
            <a:fld id="{F621BA9E-024D-DE4D-A8C8-2AC39C7987FF}" type="slidenum">
              <a:rPr lang="en-US" smtClean="0"/>
              <a:pPr/>
              <a:t>1</a:t>
            </a:fld>
            <a:endParaRPr lang="en-US" dirty="0"/>
          </a:p>
        </p:txBody>
      </p:sp>
      <p:pic>
        <p:nvPicPr>
          <p:cNvPr id="5" name="Picture 4" descr="texas-longhorn-logo.jpg">
            <a:extLst>
              <a:ext uri="{FF2B5EF4-FFF2-40B4-BE49-F238E27FC236}">
                <a16:creationId xmlns:a16="http://schemas.microsoft.com/office/drawing/2014/main" id="{DADEE7A2-1C59-2049-9D9C-FEEC704F1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10" y="3391715"/>
            <a:ext cx="2319408" cy="1159705"/>
          </a:xfrm>
          <a:prstGeom prst="rect">
            <a:avLst/>
          </a:prstGeom>
        </p:spPr>
      </p:pic>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28600" y="1004234"/>
            <a:ext cx="2764909" cy="1361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a:buChar char="•"/>
            </a:pPr>
            <a:r>
              <a:rPr lang="en-US" dirty="0">
                <a:latin typeface="Verdana"/>
                <a:ea typeface="ＭＳ Ｐゴシック" charset="0"/>
                <a:cs typeface="Verdana"/>
                <a:sym typeface="Arial" charset="0"/>
              </a:rPr>
              <a:t>From Bogotá, Colombia</a:t>
            </a:r>
          </a:p>
          <a:p>
            <a:pPr marL="382588" indent="-342900">
              <a:buSzPct val="125000"/>
              <a:buFont typeface="Arial"/>
              <a:buChar char="•"/>
            </a:pPr>
            <a:r>
              <a:rPr lang="en-US" dirty="0">
                <a:latin typeface="Verdana"/>
                <a:ea typeface="ＭＳ Ｐゴシック" charset="0"/>
                <a:cs typeface="Verdana"/>
                <a:sym typeface="Arial" charset="0"/>
              </a:rPr>
              <a:t>Started studying physics at the National University of Colombia at Bogota.</a:t>
            </a:r>
          </a:p>
        </p:txBody>
      </p:sp>
      <p:pic>
        <p:nvPicPr>
          <p:cNvPr id="8" name="Picture 7" descr="20090831111107376.jpg">
            <a:extLst>
              <a:ext uri="{FF2B5EF4-FFF2-40B4-BE49-F238E27FC236}">
                <a16:creationId xmlns:a16="http://schemas.microsoft.com/office/drawing/2014/main" id="{543BB864-2B55-9645-B317-A7979EA0B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670" y="1011933"/>
            <a:ext cx="1121973" cy="1697920"/>
          </a:xfrm>
          <a:prstGeom prst="rect">
            <a:avLst/>
          </a:prstGeom>
        </p:spPr>
      </p:pic>
      <p:sp>
        <p:nvSpPr>
          <p:cNvPr id="11" name="Rectangle 2">
            <a:extLst>
              <a:ext uri="{FF2B5EF4-FFF2-40B4-BE49-F238E27FC236}">
                <a16:creationId xmlns:a16="http://schemas.microsoft.com/office/drawing/2014/main" id="{49362B86-3A23-DD43-A4B5-97BDFA3CA219}"/>
              </a:ext>
            </a:extLst>
          </p:cNvPr>
          <p:cNvSpPr>
            <a:spLocks/>
          </p:cNvSpPr>
          <p:nvPr/>
        </p:nvSpPr>
        <p:spPr bwMode="auto">
          <a:xfrm>
            <a:off x="4141971" y="3057168"/>
            <a:ext cx="224889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a:buChar char="•"/>
            </a:pPr>
            <a:r>
              <a:rPr lang="en-US" dirty="0">
                <a:latin typeface="Verdana"/>
                <a:ea typeface="ＭＳ Ｐゴシック" charset="0"/>
                <a:cs typeface="Verdana"/>
                <a:sym typeface="Arial" charset="0"/>
              </a:rPr>
              <a:t>Now I’m at the Princeton Plasma Physics Lab (GO TIGERS!)</a:t>
            </a:r>
          </a:p>
        </p:txBody>
      </p:sp>
      <p:pic>
        <p:nvPicPr>
          <p:cNvPr id="12" name="Picture 11" descr="Arturo_inside_C-mod_crop.jpg">
            <a:extLst>
              <a:ext uri="{FF2B5EF4-FFF2-40B4-BE49-F238E27FC236}">
                <a16:creationId xmlns:a16="http://schemas.microsoft.com/office/drawing/2014/main" id="{348D5DD4-2080-B14D-A29D-FFC031E86B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383" y="1004234"/>
            <a:ext cx="1255645" cy="1705619"/>
          </a:xfrm>
          <a:prstGeom prst="rect">
            <a:avLst/>
          </a:prstGeom>
        </p:spPr>
      </p:pic>
      <p:pic>
        <p:nvPicPr>
          <p:cNvPr id="14" name="Picture 13" descr="tiger-at-giants-stadium1-247x375.jpg">
            <a:extLst>
              <a:ext uri="{FF2B5EF4-FFF2-40B4-BE49-F238E27FC236}">
                <a16:creationId xmlns:a16="http://schemas.microsoft.com/office/drawing/2014/main" id="{80DD8B38-859A-F443-A92F-06C9EB9235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8245" y="2996905"/>
            <a:ext cx="1099723" cy="1669620"/>
          </a:xfrm>
          <a:prstGeom prst="rect">
            <a:avLst/>
          </a:prstGeom>
        </p:spPr>
      </p:pic>
      <p:sp>
        <p:nvSpPr>
          <p:cNvPr id="15" name="Rectangle 2">
            <a:extLst>
              <a:ext uri="{FF2B5EF4-FFF2-40B4-BE49-F238E27FC236}">
                <a16:creationId xmlns:a16="http://schemas.microsoft.com/office/drawing/2014/main" id="{3CE23C81-FA9B-964C-8046-DC529167F066}"/>
              </a:ext>
            </a:extLst>
          </p:cNvPr>
          <p:cNvSpPr>
            <a:spLocks/>
          </p:cNvSpPr>
          <p:nvPr/>
        </p:nvSpPr>
        <p:spPr bwMode="auto">
          <a:xfrm>
            <a:off x="295781" y="3266934"/>
            <a:ext cx="3505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a:buChar char="•"/>
            </a:pPr>
            <a:r>
              <a:rPr lang="en-US" dirty="0">
                <a:latin typeface="Verdana"/>
                <a:ea typeface="ＭＳ Ｐゴシック" charset="0"/>
                <a:cs typeface="Verdana"/>
                <a:sym typeface="Arial" charset="0"/>
              </a:rPr>
              <a:t>Transferred to University of Texas at Austin where I finished undergrad (HOOK’EM HORNS!)</a:t>
            </a:r>
          </a:p>
        </p:txBody>
      </p:sp>
      <p:sp>
        <p:nvSpPr>
          <p:cNvPr id="17" name="Rectangle 2">
            <a:extLst>
              <a:ext uri="{FF2B5EF4-FFF2-40B4-BE49-F238E27FC236}">
                <a16:creationId xmlns:a16="http://schemas.microsoft.com/office/drawing/2014/main" id="{4467D2CC-C5E5-F543-88BF-B98B1C923CA3}"/>
              </a:ext>
            </a:extLst>
          </p:cNvPr>
          <p:cNvSpPr>
            <a:spLocks/>
          </p:cNvSpPr>
          <p:nvPr/>
        </p:nvSpPr>
        <p:spPr bwMode="auto">
          <a:xfrm>
            <a:off x="4039966" y="1060509"/>
            <a:ext cx="266360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a:buChar char="•"/>
            </a:pPr>
            <a:r>
              <a:rPr lang="en-US" dirty="0">
                <a:latin typeface="Verdana"/>
                <a:ea typeface="ＭＳ Ｐゴシック" charset="0"/>
                <a:cs typeface="Verdana"/>
                <a:sym typeface="Arial" charset="0"/>
              </a:rPr>
              <a:t>Did my graduate work at MIT, in Boston on </a:t>
            </a:r>
            <a:r>
              <a:rPr lang="en-US" b="1" dirty="0">
                <a:latin typeface="Verdana"/>
                <a:ea typeface="ＭＳ Ｐゴシック" charset="0"/>
                <a:cs typeface="Verdana"/>
                <a:sym typeface="Arial" charset="0"/>
              </a:rPr>
              <a:t>fusion</a:t>
            </a:r>
            <a:r>
              <a:rPr lang="en-US" dirty="0">
                <a:latin typeface="Verdana"/>
                <a:ea typeface="ＭＳ Ｐゴシック" charset="0"/>
                <a:cs typeface="Verdana"/>
                <a:sym typeface="Arial" charset="0"/>
              </a:rPr>
              <a:t> </a:t>
            </a:r>
            <a:r>
              <a:rPr lang="en-US" b="1" dirty="0">
                <a:latin typeface="Verdana"/>
                <a:ea typeface="ＭＳ Ｐゴシック" charset="0"/>
                <a:cs typeface="Verdana"/>
                <a:sym typeface="Arial" charset="0"/>
              </a:rPr>
              <a:t>plasmas</a:t>
            </a:r>
            <a:r>
              <a:rPr lang="en-US" dirty="0">
                <a:latin typeface="Verdana"/>
                <a:ea typeface="ＭＳ Ｐゴシック" charset="0"/>
                <a:cs typeface="Verdana"/>
                <a:sym typeface="Arial" charset="0"/>
              </a:rPr>
              <a:t> (GO BEAVERS!)</a:t>
            </a:r>
          </a:p>
        </p:txBody>
      </p:sp>
      <p:pic>
        <p:nvPicPr>
          <p:cNvPr id="19" name="Picture 18">
            <a:extLst>
              <a:ext uri="{FF2B5EF4-FFF2-40B4-BE49-F238E27FC236}">
                <a16:creationId xmlns:a16="http://schemas.microsoft.com/office/drawing/2014/main" id="{747958E3-2029-1F47-92CB-C198278822AD}"/>
              </a:ext>
            </a:extLst>
          </p:cNvPr>
          <p:cNvPicPr>
            <a:picLocks noChangeAspect="1"/>
          </p:cNvPicPr>
          <p:nvPr/>
        </p:nvPicPr>
        <p:blipFill rotWithShape="1">
          <a:blip r:embed="rId8"/>
          <a:srcRect t="23575"/>
          <a:stretch/>
        </p:blipFill>
        <p:spPr>
          <a:xfrm>
            <a:off x="6364318" y="3121949"/>
            <a:ext cx="1515774" cy="1544576"/>
          </a:xfrm>
          <a:prstGeom prst="rect">
            <a:avLst/>
          </a:prstGeom>
        </p:spPr>
      </p:pic>
    </p:spTree>
    <p:extLst>
      <p:ext uri="{BB962C8B-B14F-4D97-AF65-F5344CB8AC3E}">
        <p14:creationId xmlns:p14="http://schemas.microsoft.com/office/powerpoint/2010/main" val="277892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Thursday (6/17) we will also have the first of two networking sessions</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19</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464314" y="1624416"/>
            <a:ext cx="5131037" cy="2763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Day 4 will also feature the first of two network sessions in which the group will be divided into groups of ~10-20 and will meet with current graduate students in the field.  This is a space to ask questions about grad schools, the grad experience, the field, etc.</a:t>
            </a: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0" name="Picture 9">
            <a:extLst>
              <a:ext uri="{FF2B5EF4-FFF2-40B4-BE49-F238E27FC236}">
                <a16:creationId xmlns:a16="http://schemas.microsoft.com/office/drawing/2014/main" id="{C36B99CD-55B0-3047-A815-02E02626E03E}"/>
              </a:ext>
            </a:extLst>
          </p:cNvPr>
          <p:cNvPicPr>
            <a:picLocks noChangeAspect="1"/>
          </p:cNvPicPr>
          <p:nvPr/>
        </p:nvPicPr>
        <p:blipFill>
          <a:blip r:embed="rId2"/>
          <a:stretch>
            <a:fillRect/>
          </a:stretch>
        </p:blipFill>
        <p:spPr>
          <a:xfrm>
            <a:off x="1031358" y="1066799"/>
            <a:ext cx="1724328" cy="3448656"/>
          </a:xfrm>
          <a:prstGeom prst="rect">
            <a:avLst/>
          </a:prstGeom>
        </p:spPr>
      </p:pic>
      <p:pic>
        <p:nvPicPr>
          <p:cNvPr id="12" name="Picture 11">
            <a:extLst>
              <a:ext uri="{FF2B5EF4-FFF2-40B4-BE49-F238E27FC236}">
                <a16:creationId xmlns:a16="http://schemas.microsoft.com/office/drawing/2014/main" id="{7E3F2585-8F90-2649-AD80-1114B2B7787F}"/>
              </a:ext>
            </a:extLst>
          </p:cNvPr>
          <p:cNvPicPr>
            <a:picLocks noChangeAspect="1"/>
          </p:cNvPicPr>
          <p:nvPr/>
        </p:nvPicPr>
        <p:blipFill>
          <a:blip r:embed="rId3"/>
          <a:stretch>
            <a:fillRect/>
          </a:stretch>
        </p:blipFill>
        <p:spPr>
          <a:xfrm>
            <a:off x="322730" y="1066799"/>
            <a:ext cx="708628" cy="3448656"/>
          </a:xfrm>
          <a:prstGeom prst="rect">
            <a:avLst/>
          </a:prstGeom>
        </p:spPr>
      </p:pic>
      <p:sp>
        <p:nvSpPr>
          <p:cNvPr id="4" name="Rectangle 3">
            <a:extLst>
              <a:ext uri="{FF2B5EF4-FFF2-40B4-BE49-F238E27FC236}">
                <a16:creationId xmlns:a16="http://schemas.microsoft.com/office/drawing/2014/main" id="{8A3EF307-D6A8-0541-9F56-F5552691A976}"/>
              </a:ext>
            </a:extLst>
          </p:cNvPr>
          <p:cNvSpPr/>
          <p:nvPr/>
        </p:nvSpPr>
        <p:spPr bwMode="auto">
          <a:xfrm>
            <a:off x="1031358" y="3929443"/>
            <a:ext cx="1724328" cy="302315"/>
          </a:xfrm>
          <a:prstGeom prst="rect">
            <a:avLst/>
          </a:prstGeom>
          <a:noFill/>
          <a:ln w="28575">
            <a:solidFill>
              <a:schemeClr val="tx1"/>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42927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Friday (6/18) Princeton and PPPL will be celebrating Juneteenth – NO COURSE</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20</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487719" y="1068281"/>
            <a:ext cx="5637008" cy="734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Juneteenth is a holiday commemorating the emancipation of enslaved people in the US.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It commemorates the day in 1865 when enslaved people of Texas, then the most remote region of the Confederacy, finally learned slavery had been abolished.</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In celebration of </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Juneteenth</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Princeton U and PPPL will be closed on Friday, June 18th.</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2"/>
              </a:rPr>
              <a:t>We</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3"/>
              </a:rPr>
              <a:t>welcome</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you to take some time to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4"/>
              </a:rPr>
              <a:t>learn</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5"/>
              </a:rPr>
              <a:t>about</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6"/>
              </a:rPr>
              <a:t>Juneteenth</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and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7"/>
              </a:rPr>
              <a:t>about</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8"/>
              </a:rPr>
              <a:t>ongoing</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9"/>
              </a:rPr>
              <a:t>systemic</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10"/>
              </a:rPr>
              <a:t>racism</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in the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11"/>
              </a:rPr>
              <a:t>US</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and in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12"/>
              </a:rPr>
              <a:t>your</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13"/>
              </a:rPr>
              <a:t>own</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14"/>
              </a:rPr>
              <a:t>country</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4" name="Picture 3">
            <a:extLst>
              <a:ext uri="{FF2B5EF4-FFF2-40B4-BE49-F238E27FC236}">
                <a16:creationId xmlns:a16="http://schemas.microsoft.com/office/drawing/2014/main" id="{812E6CB1-D6CE-6F40-BB82-B5F110EA56D6}"/>
              </a:ext>
            </a:extLst>
          </p:cNvPr>
          <p:cNvPicPr>
            <a:picLocks noChangeAspect="1"/>
          </p:cNvPicPr>
          <p:nvPr/>
        </p:nvPicPr>
        <p:blipFill>
          <a:blip r:embed="rId15"/>
          <a:stretch>
            <a:fillRect/>
          </a:stretch>
        </p:blipFill>
        <p:spPr>
          <a:xfrm>
            <a:off x="6447757" y="1259624"/>
            <a:ext cx="1915731" cy="2551814"/>
          </a:xfrm>
          <a:prstGeom prst="rect">
            <a:avLst/>
          </a:prstGeom>
        </p:spPr>
      </p:pic>
      <p:sp>
        <p:nvSpPr>
          <p:cNvPr id="17" name="TextBox 16">
            <a:extLst>
              <a:ext uri="{FF2B5EF4-FFF2-40B4-BE49-F238E27FC236}">
                <a16:creationId xmlns:a16="http://schemas.microsoft.com/office/drawing/2014/main" id="{86B6B968-23F5-E94A-9558-5A07B7F58473}"/>
              </a:ext>
            </a:extLst>
          </p:cNvPr>
          <p:cNvSpPr txBox="1"/>
          <p:nvPr/>
        </p:nvSpPr>
        <p:spPr>
          <a:xfrm>
            <a:off x="6292538" y="3841770"/>
            <a:ext cx="2315502" cy="523220"/>
          </a:xfrm>
          <a:prstGeom prst="rect">
            <a:avLst/>
          </a:prstGeom>
          <a:noFill/>
        </p:spPr>
        <p:txBody>
          <a:bodyPr wrap="square" rtlCol="0">
            <a:spAutoFit/>
          </a:bodyPr>
          <a:lstStyle/>
          <a:p>
            <a:r>
              <a:rPr lang="en-US" sz="1400" i="1" dirty="0"/>
              <a:t>Plaque in Galveston commemorating Juneteenth</a:t>
            </a:r>
          </a:p>
        </p:txBody>
      </p:sp>
    </p:spTree>
    <p:extLst>
      <p:ext uri="{BB962C8B-B14F-4D97-AF65-F5344CB8AC3E}">
        <p14:creationId xmlns:p14="http://schemas.microsoft.com/office/powerpoint/2010/main" val="5742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Saturday and Sunday, we rest</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21</a:t>
            </a:fld>
            <a:endParaRPr lang="en-US" dirty="0"/>
          </a:p>
        </p:txBody>
      </p:sp>
      <p:pic>
        <p:nvPicPr>
          <p:cNvPr id="4" name="Picture 3">
            <a:extLst>
              <a:ext uri="{FF2B5EF4-FFF2-40B4-BE49-F238E27FC236}">
                <a16:creationId xmlns:a16="http://schemas.microsoft.com/office/drawing/2014/main" id="{F34CF99B-AB0D-5B45-975C-46E35F5D8D88}"/>
              </a:ext>
            </a:extLst>
          </p:cNvPr>
          <p:cNvPicPr>
            <a:picLocks noChangeAspect="1"/>
          </p:cNvPicPr>
          <p:nvPr/>
        </p:nvPicPr>
        <p:blipFill rotWithShape="1">
          <a:blip r:embed="rId2"/>
          <a:srcRect t="28701" b="27645"/>
          <a:stretch/>
        </p:blipFill>
        <p:spPr>
          <a:xfrm>
            <a:off x="0" y="914400"/>
            <a:ext cx="9144000" cy="3945866"/>
          </a:xfrm>
          <a:prstGeom prst="rect">
            <a:avLst/>
          </a:prstGeom>
        </p:spPr>
      </p:pic>
    </p:spTree>
    <p:extLst>
      <p:ext uri="{BB962C8B-B14F-4D97-AF65-F5344CB8AC3E}">
        <p14:creationId xmlns:p14="http://schemas.microsoft.com/office/powerpoint/2010/main" val="3892128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On Day 5 (6/21) we will explore magnetic confinement fusion</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22</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2764613" y="1451860"/>
            <a:ext cx="5637008" cy="2872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We begin our second week with magnetic confinement schemes.  Dr.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Kathreen</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Thome</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(GA) will discuss the most studied configuration, the tokamak </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Elizabeth Paul (PPPL) will present on the second most studied MFE device, the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stellarator</a:t>
            </a: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Simon Woodruff will close the day with the exciting realm of alternative configurations and alternative paths to fusion energy.</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5" name="Picture 4">
            <a:extLst>
              <a:ext uri="{FF2B5EF4-FFF2-40B4-BE49-F238E27FC236}">
                <a16:creationId xmlns:a16="http://schemas.microsoft.com/office/drawing/2014/main" id="{36609268-2586-4A4B-9367-CA1778D062E5}"/>
              </a:ext>
            </a:extLst>
          </p:cNvPr>
          <p:cNvPicPr>
            <a:picLocks noChangeAspect="1"/>
          </p:cNvPicPr>
          <p:nvPr/>
        </p:nvPicPr>
        <p:blipFill>
          <a:blip r:embed="rId2"/>
          <a:stretch>
            <a:fillRect/>
          </a:stretch>
        </p:blipFill>
        <p:spPr>
          <a:xfrm>
            <a:off x="861620" y="994763"/>
            <a:ext cx="1041607" cy="3638390"/>
          </a:xfrm>
          <a:prstGeom prst="rect">
            <a:avLst/>
          </a:prstGeom>
        </p:spPr>
      </p:pic>
      <p:pic>
        <p:nvPicPr>
          <p:cNvPr id="8" name="Picture 7">
            <a:extLst>
              <a:ext uri="{FF2B5EF4-FFF2-40B4-BE49-F238E27FC236}">
                <a16:creationId xmlns:a16="http://schemas.microsoft.com/office/drawing/2014/main" id="{11D1D623-A232-1247-80AC-EE9A86ADE775}"/>
              </a:ext>
            </a:extLst>
          </p:cNvPr>
          <p:cNvPicPr>
            <a:picLocks noChangeAspect="1"/>
          </p:cNvPicPr>
          <p:nvPr/>
        </p:nvPicPr>
        <p:blipFill>
          <a:blip r:embed="rId3"/>
          <a:stretch>
            <a:fillRect/>
          </a:stretch>
        </p:blipFill>
        <p:spPr>
          <a:xfrm>
            <a:off x="274654" y="1005396"/>
            <a:ext cx="597599" cy="3635995"/>
          </a:xfrm>
          <a:prstGeom prst="rect">
            <a:avLst/>
          </a:prstGeom>
        </p:spPr>
      </p:pic>
      <p:pic>
        <p:nvPicPr>
          <p:cNvPr id="10" name="Picture 9">
            <a:extLst>
              <a:ext uri="{FF2B5EF4-FFF2-40B4-BE49-F238E27FC236}">
                <a16:creationId xmlns:a16="http://schemas.microsoft.com/office/drawing/2014/main" id="{B5CD8C4E-9477-9F43-8096-340D727A57A2}"/>
              </a:ext>
            </a:extLst>
          </p:cNvPr>
          <p:cNvPicPr>
            <a:picLocks noChangeAspect="1"/>
          </p:cNvPicPr>
          <p:nvPr/>
        </p:nvPicPr>
        <p:blipFill>
          <a:blip r:embed="rId4"/>
          <a:stretch>
            <a:fillRect/>
          </a:stretch>
        </p:blipFill>
        <p:spPr>
          <a:xfrm>
            <a:off x="1523764" y="1350187"/>
            <a:ext cx="816429" cy="914400"/>
          </a:xfrm>
          <a:prstGeom prst="rect">
            <a:avLst/>
          </a:prstGeom>
        </p:spPr>
      </p:pic>
      <p:pic>
        <p:nvPicPr>
          <p:cNvPr id="11" name="Picture 10">
            <a:extLst>
              <a:ext uri="{FF2B5EF4-FFF2-40B4-BE49-F238E27FC236}">
                <a16:creationId xmlns:a16="http://schemas.microsoft.com/office/drawing/2014/main" id="{45E90A00-C8D5-A246-90B4-9E3C7B7F4054}"/>
              </a:ext>
            </a:extLst>
          </p:cNvPr>
          <p:cNvPicPr>
            <a:picLocks noChangeAspect="1"/>
          </p:cNvPicPr>
          <p:nvPr/>
        </p:nvPicPr>
        <p:blipFill>
          <a:blip r:embed="rId5"/>
          <a:stretch>
            <a:fillRect/>
          </a:stretch>
        </p:blipFill>
        <p:spPr>
          <a:xfrm>
            <a:off x="1654767" y="3409728"/>
            <a:ext cx="816429" cy="914400"/>
          </a:xfrm>
          <a:prstGeom prst="rect">
            <a:avLst/>
          </a:prstGeom>
        </p:spPr>
      </p:pic>
      <p:pic>
        <p:nvPicPr>
          <p:cNvPr id="12" name="Picture 11">
            <a:extLst>
              <a:ext uri="{FF2B5EF4-FFF2-40B4-BE49-F238E27FC236}">
                <a16:creationId xmlns:a16="http://schemas.microsoft.com/office/drawing/2014/main" id="{2BB9D302-AFFA-8242-AED3-2546BB396E54}"/>
              </a:ext>
            </a:extLst>
          </p:cNvPr>
          <p:cNvPicPr>
            <a:picLocks noChangeAspect="1"/>
          </p:cNvPicPr>
          <p:nvPr/>
        </p:nvPicPr>
        <p:blipFill>
          <a:blip r:embed="rId6"/>
          <a:stretch>
            <a:fillRect/>
          </a:stretch>
        </p:blipFill>
        <p:spPr>
          <a:xfrm>
            <a:off x="1581015" y="2378085"/>
            <a:ext cx="816429" cy="914400"/>
          </a:xfrm>
          <a:prstGeom prst="rect">
            <a:avLst/>
          </a:prstGeom>
        </p:spPr>
      </p:pic>
    </p:spTree>
    <p:extLst>
      <p:ext uri="{BB962C8B-B14F-4D97-AF65-F5344CB8AC3E}">
        <p14:creationId xmlns:p14="http://schemas.microsoft.com/office/powerpoint/2010/main" val="17932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Day 6 (6/22) we will focus on the walls with a detour into computational physics</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23</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427333" y="1131274"/>
            <a:ext cx="5637008" cy="3670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Jerome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Guterl</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(GA) will introduce the topic of Plasma-Materials interactions with a physics overview of the challenges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Tyler Abrams (GA) will continue the PMI conversation and discuss the state of the art in the field.</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We switch topics with Prof. Bill Dorland (U. Maryland) who will introduce a topic that will be relevant to the majority of the audience conducting remote research: Computational methods in plasma physics.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7" name="Picture 16">
            <a:extLst>
              <a:ext uri="{FF2B5EF4-FFF2-40B4-BE49-F238E27FC236}">
                <a16:creationId xmlns:a16="http://schemas.microsoft.com/office/drawing/2014/main" id="{8584BE61-E078-5945-99D3-6BE3B2D22AAC}"/>
              </a:ext>
            </a:extLst>
          </p:cNvPr>
          <p:cNvPicPr>
            <a:picLocks noChangeAspect="1"/>
          </p:cNvPicPr>
          <p:nvPr/>
        </p:nvPicPr>
        <p:blipFill>
          <a:blip r:embed="rId2"/>
          <a:stretch>
            <a:fillRect/>
          </a:stretch>
        </p:blipFill>
        <p:spPr>
          <a:xfrm>
            <a:off x="274654" y="1005396"/>
            <a:ext cx="597599" cy="3635995"/>
          </a:xfrm>
          <a:prstGeom prst="rect">
            <a:avLst/>
          </a:prstGeom>
        </p:spPr>
      </p:pic>
      <p:pic>
        <p:nvPicPr>
          <p:cNvPr id="10" name="Picture 9">
            <a:extLst>
              <a:ext uri="{FF2B5EF4-FFF2-40B4-BE49-F238E27FC236}">
                <a16:creationId xmlns:a16="http://schemas.microsoft.com/office/drawing/2014/main" id="{D5861C8C-753E-DD47-A665-94A8A87266C4}"/>
              </a:ext>
            </a:extLst>
          </p:cNvPr>
          <p:cNvPicPr>
            <a:picLocks noChangeAspect="1"/>
          </p:cNvPicPr>
          <p:nvPr/>
        </p:nvPicPr>
        <p:blipFill>
          <a:blip r:embed="rId3"/>
          <a:stretch>
            <a:fillRect/>
          </a:stretch>
        </p:blipFill>
        <p:spPr>
          <a:xfrm>
            <a:off x="872254" y="1003249"/>
            <a:ext cx="1275524" cy="3638142"/>
          </a:xfrm>
          <a:prstGeom prst="rect">
            <a:avLst/>
          </a:prstGeom>
        </p:spPr>
      </p:pic>
      <p:pic>
        <p:nvPicPr>
          <p:cNvPr id="11" name="Picture 10">
            <a:extLst>
              <a:ext uri="{FF2B5EF4-FFF2-40B4-BE49-F238E27FC236}">
                <a16:creationId xmlns:a16="http://schemas.microsoft.com/office/drawing/2014/main" id="{0F5B39FB-EFD7-9848-9C17-0562146128ED}"/>
              </a:ext>
            </a:extLst>
          </p:cNvPr>
          <p:cNvPicPr>
            <a:picLocks noChangeAspect="1"/>
          </p:cNvPicPr>
          <p:nvPr/>
        </p:nvPicPr>
        <p:blipFill>
          <a:blip r:embed="rId4"/>
          <a:stretch>
            <a:fillRect/>
          </a:stretch>
        </p:blipFill>
        <p:spPr>
          <a:xfrm>
            <a:off x="1921245" y="1139855"/>
            <a:ext cx="816429" cy="914400"/>
          </a:xfrm>
          <a:prstGeom prst="rect">
            <a:avLst/>
          </a:prstGeom>
        </p:spPr>
      </p:pic>
      <p:pic>
        <p:nvPicPr>
          <p:cNvPr id="12" name="Picture 11">
            <a:extLst>
              <a:ext uri="{FF2B5EF4-FFF2-40B4-BE49-F238E27FC236}">
                <a16:creationId xmlns:a16="http://schemas.microsoft.com/office/drawing/2014/main" id="{5BFB1EA3-6AB3-3D4F-97A4-1B4AEDB360E0}"/>
              </a:ext>
            </a:extLst>
          </p:cNvPr>
          <p:cNvPicPr>
            <a:picLocks noChangeAspect="1"/>
          </p:cNvPicPr>
          <p:nvPr/>
        </p:nvPicPr>
        <p:blipFill>
          <a:blip r:embed="rId5"/>
          <a:stretch>
            <a:fillRect/>
          </a:stretch>
        </p:blipFill>
        <p:spPr>
          <a:xfrm>
            <a:off x="1931413" y="3551513"/>
            <a:ext cx="816429" cy="914400"/>
          </a:xfrm>
          <a:prstGeom prst="rect">
            <a:avLst/>
          </a:prstGeom>
        </p:spPr>
      </p:pic>
      <p:pic>
        <p:nvPicPr>
          <p:cNvPr id="13" name="Picture 12">
            <a:extLst>
              <a:ext uri="{FF2B5EF4-FFF2-40B4-BE49-F238E27FC236}">
                <a16:creationId xmlns:a16="http://schemas.microsoft.com/office/drawing/2014/main" id="{F25A1D80-59D1-474A-9202-11A564A9F731}"/>
              </a:ext>
            </a:extLst>
          </p:cNvPr>
          <p:cNvPicPr>
            <a:picLocks noChangeAspect="1"/>
          </p:cNvPicPr>
          <p:nvPr/>
        </p:nvPicPr>
        <p:blipFill>
          <a:blip r:embed="rId6"/>
          <a:stretch>
            <a:fillRect/>
          </a:stretch>
        </p:blipFill>
        <p:spPr>
          <a:xfrm>
            <a:off x="1937020" y="2364532"/>
            <a:ext cx="816429" cy="914400"/>
          </a:xfrm>
          <a:prstGeom prst="rect">
            <a:avLst/>
          </a:prstGeom>
        </p:spPr>
      </p:pic>
    </p:spTree>
    <p:extLst>
      <p:ext uri="{BB962C8B-B14F-4D97-AF65-F5344CB8AC3E}">
        <p14:creationId xmlns:p14="http://schemas.microsoft.com/office/powerpoint/2010/main" val="43413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Day 7 (6/23): Structural materials, tritium systems, and computational workshop </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24</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049792" y="1360700"/>
            <a:ext cx="5637008" cy="242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Day 7 will start with a discussion of the materials considerations in building reactors led by Dr. Sara Ferry (MIT)</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Heena</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Mutha</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(CFS) will discuss the systems necessary to deal with tritium in fusion devices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 second half of the day will be a hands-on computational workshop led by members of the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PlasmaPy</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team: Dr. Nick Murphy (CFA) and Dr. Peter Heuer (LLE).  </a:t>
            </a: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8" name="Picture 7">
            <a:extLst>
              <a:ext uri="{FF2B5EF4-FFF2-40B4-BE49-F238E27FC236}">
                <a16:creationId xmlns:a16="http://schemas.microsoft.com/office/drawing/2014/main" id="{B2C0CD5E-B8A7-CB49-9BD6-28ADB9E12CAD}"/>
              </a:ext>
            </a:extLst>
          </p:cNvPr>
          <p:cNvPicPr>
            <a:picLocks noChangeAspect="1"/>
          </p:cNvPicPr>
          <p:nvPr/>
        </p:nvPicPr>
        <p:blipFill>
          <a:blip r:embed="rId2"/>
          <a:stretch>
            <a:fillRect/>
          </a:stretch>
        </p:blipFill>
        <p:spPr>
          <a:xfrm>
            <a:off x="276070" y="1065244"/>
            <a:ext cx="553645" cy="3625702"/>
          </a:xfrm>
          <a:prstGeom prst="rect">
            <a:avLst/>
          </a:prstGeom>
        </p:spPr>
      </p:pic>
      <p:pic>
        <p:nvPicPr>
          <p:cNvPr id="13" name="Picture 12">
            <a:extLst>
              <a:ext uri="{FF2B5EF4-FFF2-40B4-BE49-F238E27FC236}">
                <a16:creationId xmlns:a16="http://schemas.microsoft.com/office/drawing/2014/main" id="{E283DEDB-E94E-7640-AE97-B44B66F50E05}"/>
              </a:ext>
            </a:extLst>
          </p:cNvPr>
          <p:cNvPicPr>
            <a:picLocks noChangeAspect="1"/>
          </p:cNvPicPr>
          <p:nvPr/>
        </p:nvPicPr>
        <p:blipFill>
          <a:blip r:embed="rId3"/>
          <a:stretch>
            <a:fillRect/>
          </a:stretch>
        </p:blipFill>
        <p:spPr>
          <a:xfrm>
            <a:off x="826849" y="1065243"/>
            <a:ext cx="1469784" cy="3640751"/>
          </a:xfrm>
          <a:prstGeom prst="rect">
            <a:avLst/>
          </a:prstGeom>
        </p:spPr>
      </p:pic>
      <p:pic>
        <p:nvPicPr>
          <p:cNvPr id="17" name="Picture 16">
            <a:extLst>
              <a:ext uri="{FF2B5EF4-FFF2-40B4-BE49-F238E27FC236}">
                <a16:creationId xmlns:a16="http://schemas.microsoft.com/office/drawing/2014/main" id="{546D66F3-BC20-9D41-BDE4-39F3B8F871EE}"/>
              </a:ext>
            </a:extLst>
          </p:cNvPr>
          <p:cNvPicPr>
            <a:picLocks noChangeAspect="1"/>
          </p:cNvPicPr>
          <p:nvPr/>
        </p:nvPicPr>
        <p:blipFill>
          <a:blip r:embed="rId4"/>
          <a:stretch>
            <a:fillRect/>
          </a:stretch>
        </p:blipFill>
        <p:spPr>
          <a:xfrm>
            <a:off x="2205420" y="953542"/>
            <a:ext cx="816429" cy="914400"/>
          </a:xfrm>
          <a:prstGeom prst="rect">
            <a:avLst/>
          </a:prstGeom>
        </p:spPr>
      </p:pic>
      <p:pic>
        <p:nvPicPr>
          <p:cNvPr id="18" name="Picture 17">
            <a:extLst>
              <a:ext uri="{FF2B5EF4-FFF2-40B4-BE49-F238E27FC236}">
                <a16:creationId xmlns:a16="http://schemas.microsoft.com/office/drawing/2014/main" id="{208BF0C4-DABA-0649-B402-32429DA6CE43}"/>
              </a:ext>
            </a:extLst>
          </p:cNvPr>
          <p:cNvPicPr>
            <a:picLocks noChangeAspect="1"/>
          </p:cNvPicPr>
          <p:nvPr/>
        </p:nvPicPr>
        <p:blipFill>
          <a:blip r:embed="rId5"/>
          <a:stretch>
            <a:fillRect/>
          </a:stretch>
        </p:blipFill>
        <p:spPr>
          <a:xfrm>
            <a:off x="2205420" y="2018785"/>
            <a:ext cx="816429" cy="914400"/>
          </a:xfrm>
          <a:prstGeom prst="rect">
            <a:avLst/>
          </a:prstGeom>
        </p:spPr>
      </p:pic>
      <p:pic>
        <p:nvPicPr>
          <p:cNvPr id="19" name="Picture 18">
            <a:extLst>
              <a:ext uri="{FF2B5EF4-FFF2-40B4-BE49-F238E27FC236}">
                <a16:creationId xmlns:a16="http://schemas.microsoft.com/office/drawing/2014/main" id="{2E02763C-5D1B-684A-B0CB-902DA2F9B2D2}"/>
              </a:ext>
            </a:extLst>
          </p:cNvPr>
          <p:cNvPicPr>
            <a:picLocks noChangeAspect="1"/>
          </p:cNvPicPr>
          <p:nvPr/>
        </p:nvPicPr>
        <p:blipFill>
          <a:blip r:embed="rId6"/>
          <a:stretch>
            <a:fillRect/>
          </a:stretch>
        </p:blipFill>
        <p:spPr>
          <a:xfrm>
            <a:off x="2205420" y="2967677"/>
            <a:ext cx="816429" cy="914400"/>
          </a:xfrm>
          <a:prstGeom prst="rect">
            <a:avLst/>
          </a:prstGeom>
        </p:spPr>
      </p:pic>
      <p:pic>
        <p:nvPicPr>
          <p:cNvPr id="20" name="Picture 19">
            <a:extLst>
              <a:ext uri="{FF2B5EF4-FFF2-40B4-BE49-F238E27FC236}">
                <a16:creationId xmlns:a16="http://schemas.microsoft.com/office/drawing/2014/main" id="{C7F16212-2A71-0C47-84CC-697542D7CE99}"/>
              </a:ext>
            </a:extLst>
          </p:cNvPr>
          <p:cNvPicPr>
            <a:picLocks noChangeAspect="1"/>
          </p:cNvPicPr>
          <p:nvPr/>
        </p:nvPicPr>
        <p:blipFill>
          <a:blip r:embed="rId7"/>
          <a:stretch>
            <a:fillRect/>
          </a:stretch>
        </p:blipFill>
        <p:spPr>
          <a:xfrm>
            <a:off x="2205420" y="3916569"/>
            <a:ext cx="816429" cy="914400"/>
          </a:xfrm>
          <a:prstGeom prst="rect">
            <a:avLst/>
          </a:prstGeom>
        </p:spPr>
      </p:pic>
    </p:spTree>
    <p:extLst>
      <p:ext uri="{BB962C8B-B14F-4D97-AF65-F5344CB8AC3E}">
        <p14:creationId xmlns:p14="http://schemas.microsoft.com/office/powerpoint/2010/main" val="41903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Computational Workshop</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25</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457200" y="1168008"/>
            <a:ext cx="5637008" cy="242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 computational workshop will be a “hands-on” event organized by the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PlasmaPy</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team, led by Dr. Nick Murphy and Dr. Peter Heuer.</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This workshop will require you to have the Anaconda Python environment installed in your computer.</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In order to ensure the time is spent on the content and not on the setup, we’ve put together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2"/>
              </a:rPr>
              <a:t>this document</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laying out the steps for installation. </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4" name="Picture 3">
            <a:hlinkClick r:id="rId3"/>
            <a:extLst>
              <a:ext uri="{FF2B5EF4-FFF2-40B4-BE49-F238E27FC236}">
                <a16:creationId xmlns:a16="http://schemas.microsoft.com/office/drawing/2014/main" id="{A4CA7809-F889-3F48-9345-3E22932F8730}"/>
              </a:ext>
            </a:extLst>
          </p:cNvPr>
          <p:cNvPicPr>
            <a:picLocks noChangeAspect="1"/>
          </p:cNvPicPr>
          <p:nvPr/>
        </p:nvPicPr>
        <p:blipFill>
          <a:blip r:embed="rId4"/>
          <a:stretch>
            <a:fillRect/>
          </a:stretch>
        </p:blipFill>
        <p:spPr>
          <a:xfrm>
            <a:off x="6886215" y="2022859"/>
            <a:ext cx="1270000" cy="1422400"/>
          </a:xfrm>
          <a:prstGeom prst="rect">
            <a:avLst/>
          </a:prstGeom>
        </p:spPr>
      </p:pic>
      <p:sp>
        <p:nvSpPr>
          <p:cNvPr id="5" name="TextBox 4">
            <a:extLst>
              <a:ext uri="{FF2B5EF4-FFF2-40B4-BE49-F238E27FC236}">
                <a16:creationId xmlns:a16="http://schemas.microsoft.com/office/drawing/2014/main" id="{9A79E11A-2BB6-4140-8326-BBF07BF38882}"/>
              </a:ext>
            </a:extLst>
          </p:cNvPr>
          <p:cNvSpPr txBox="1"/>
          <p:nvPr/>
        </p:nvSpPr>
        <p:spPr>
          <a:xfrm>
            <a:off x="7013808" y="1831134"/>
            <a:ext cx="1104854" cy="369332"/>
          </a:xfrm>
          <a:prstGeom prst="rect">
            <a:avLst/>
          </a:prstGeom>
          <a:noFill/>
        </p:spPr>
        <p:txBody>
          <a:bodyPr wrap="none" rtlCol="0">
            <a:spAutoFit/>
          </a:bodyPr>
          <a:lstStyle/>
          <a:p>
            <a:r>
              <a:rPr lang="en-US" b="1" dirty="0" err="1"/>
              <a:t>PlasmaPy</a:t>
            </a:r>
            <a:endParaRPr lang="en-US" b="1" dirty="0"/>
          </a:p>
        </p:txBody>
      </p:sp>
    </p:spTree>
    <p:extLst>
      <p:ext uri="{BB962C8B-B14F-4D97-AF65-F5344CB8AC3E}">
        <p14:creationId xmlns:p14="http://schemas.microsoft.com/office/powerpoint/2010/main" val="3238447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Day 8 (6/24): Low temperature plasmas, High energy density, and networking</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26</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2883457" y="1115881"/>
            <a:ext cx="5637008" cy="242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Day 8 will start with a broad overview of the physics of low-temperature plasmas given by Prof. Amy Wendt (U. Wisconsin)</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There will be a brief detour into high-energy density plasmas, specifically laser-driven ones, given by Dr. Elizabeth Merritt (LANL).</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We will venture back into low temperature plasmas with a discussion on applications led by Prof. John Foster.</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 day will conclude with the second networking session event</a:t>
            </a: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7" name="Picture 16">
            <a:extLst>
              <a:ext uri="{FF2B5EF4-FFF2-40B4-BE49-F238E27FC236}">
                <a16:creationId xmlns:a16="http://schemas.microsoft.com/office/drawing/2014/main" id="{2F3402C0-8D1E-0B4C-B36D-F926D329CC7E}"/>
              </a:ext>
            </a:extLst>
          </p:cNvPr>
          <p:cNvPicPr>
            <a:picLocks noChangeAspect="1"/>
          </p:cNvPicPr>
          <p:nvPr/>
        </p:nvPicPr>
        <p:blipFill>
          <a:blip r:embed="rId2"/>
          <a:stretch>
            <a:fillRect/>
          </a:stretch>
        </p:blipFill>
        <p:spPr>
          <a:xfrm>
            <a:off x="276070" y="1065244"/>
            <a:ext cx="553645" cy="3625702"/>
          </a:xfrm>
          <a:prstGeom prst="rect">
            <a:avLst/>
          </a:prstGeom>
        </p:spPr>
      </p:pic>
      <p:pic>
        <p:nvPicPr>
          <p:cNvPr id="6" name="Picture 5">
            <a:extLst>
              <a:ext uri="{FF2B5EF4-FFF2-40B4-BE49-F238E27FC236}">
                <a16:creationId xmlns:a16="http://schemas.microsoft.com/office/drawing/2014/main" id="{83F95FB8-3998-514C-B2A0-6CDC8B572677}"/>
              </a:ext>
            </a:extLst>
          </p:cNvPr>
          <p:cNvPicPr>
            <a:picLocks noChangeAspect="1"/>
          </p:cNvPicPr>
          <p:nvPr/>
        </p:nvPicPr>
        <p:blipFill>
          <a:blip r:embed="rId3"/>
          <a:stretch>
            <a:fillRect/>
          </a:stretch>
        </p:blipFill>
        <p:spPr>
          <a:xfrm>
            <a:off x="829715" y="1148315"/>
            <a:ext cx="1137308" cy="3518965"/>
          </a:xfrm>
          <a:prstGeom prst="rect">
            <a:avLst/>
          </a:prstGeom>
        </p:spPr>
      </p:pic>
      <p:pic>
        <p:nvPicPr>
          <p:cNvPr id="8" name="Picture 7">
            <a:extLst>
              <a:ext uri="{FF2B5EF4-FFF2-40B4-BE49-F238E27FC236}">
                <a16:creationId xmlns:a16="http://schemas.microsoft.com/office/drawing/2014/main" id="{C8458C26-6F39-A04D-8279-1FA5F4A6157A}"/>
              </a:ext>
            </a:extLst>
          </p:cNvPr>
          <p:cNvPicPr>
            <a:picLocks noChangeAspect="1"/>
          </p:cNvPicPr>
          <p:nvPr/>
        </p:nvPicPr>
        <p:blipFill>
          <a:blip r:embed="rId4"/>
          <a:stretch>
            <a:fillRect/>
          </a:stretch>
        </p:blipFill>
        <p:spPr>
          <a:xfrm>
            <a:off x="1934294" y="3152505"/>
            <a:ext cx="816429" cy="914400"/>
          </a:xfrm>
          <a:prstGeom prst="rect">
            <a:avLst/>
          </a:prstGeom>
        </p:spPr>
      </p:pic>
      <p:pic>
        <p:nvPicPr>
          <p:cNvPr id="12" name="Picture 11">
            <a:extLst>
              <a:ext uri="{FF2B5EF4-FFF2-40B4-BE49-F238E27FC236}">
                <a16:creationId xmlns:a16="http://schemas.microsoft.com/office/drawing/2014/main" id="{9CFE5D9B-3A27-ED4E-9F3B-750DDA4BB925}"/>
              </a:ext>
            </a:extLst>
          </p:cNvPr>
          <p:cNvPicPr>
            <a:picLocks noChangeAspect="1"/>
          </p:cNvPicPr>
          <p:nvPr/>
        </p:nvPicPr>
        <p:blipFill>
          <a:blip r:embed="rId5"/>
          <a:stretch>
            <a:fillRect/>
          </a:stretch>
        </p:blipFill>
        <p:spPr>
          <a:xfrm>
            <a:off x="1936714" y="2202835"/>
            <a:ext cx="816429" cy="914400"/>
          </a:xfrm>
          <a:prstGeom prst="rect">
            <a:avLst/>
          </a:prstGeom>
        </p:spPr>
      </p:pic>
      <p:pic>
        <p:nvPicPr>
          <p:cNvPr id="13" name="Picture 12">
            <a:extLst>
              <a:ext uri="{FF2B5EF4-FFF2-40B4-BE49-F238E27FC236}">
                <a16:creationId xmlns:a16="http://schemas.microsoft.com/office/drawing/2014/main" id="{21607D3B-7E3E-D04F-A589-FA4C70CC0C95}"/>
              </a:ext>
            </a:extLst>
          </p:cNvPr>
          <p:cNvPicPr>
            <a:picLocks noChangeAspect="1"/>
          </p:cNvPicPr>
          <p:nvPr/>
        </p:nvPicPr>
        <p:blipFill>
          <a:blip r:embed="rId6"/>
          <a:stretch>
            <a:fillRect/>
          </a:stretch>
        </p:blipFill>
        <p:spPr>
          <a:xfrm>
            <a:off x="1925022" y="1258644"/>
            <a:ext cx="816429" cy="914400"/>
          </a:xfrm>
          <a:prstGeom prst="rect">
            <a:avLst/>
          </a:prstGeom>
        </p:spPr>
      </p:pic>
    </p:spTree>
    <p:extLst>
      <p:ext uri="{BB962C8B-B14F-4D97-AF65-F5344CB8AC3E}">
        <p14:creationId xmlns:p14="http://schemas.microsoft.com/office/powerpoint/2010/main" val="14850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Day 9 (6/25): LTP+HEDP part II and closing</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27</a:t>
            </a:fld>
            <a:endParaRPr lang="en-US" dirty="0"/>
          </a:p>
        </p:txBody>
      </p:sp>
      <p:sp>
        <p:nvSpPr>
          <p:cNvPr id="22" name="Rectangle 2">
            <a:extLst>
              <a:ext uri="{FF2B5EF4-FFF2-40B4-BE49-F238E27FC236}">
                <a16:creationId xmlns:a16="http://schemas.microsoft.com/office/drawing/2014/main" id="{FAD4561E-46CD-5D4B-A495-D69413E184B7}"/>
              </a:ext>
            </a:extLst>
          </p:cNvPr>
          <p:cNvSpPr>
            <a:spLocks/>
          </p:cNvSpPr>
          <p:nvPr/>
        </p:nvSpPr>
        <p:spPr bwMode="auto">
          <a:xfrm>
            <a:off x="3143126" y="1399852"/>
            <a:ext cx="5637008" cy="242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Prof. Ed Thomas Jr. (Auburn) will conclude the low temperature plasmas section with a discussion on complex plasmas.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Dr. Stephanie Hansen (Sandia) will continue the HEDP section introducing pulsed-power driven plasmas.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Prof. Louise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Willingale</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(U. Michigan) will conclude the HEDP </a:t>
            </a:r>
            <a:r>
              <a:rPr lang="en-US" sz="1600" dirty="0" err="1">
                <a:latin typeface="Verdana" panose="020B0604030504040204" pitchFamily="34" charset="0"/>
                <a:ea typeface="Verdana" panose="020B0604030504040204" pitchFamily="34" charset="0"/>
                <a:cs typeface="Verdana" panose="020B0604030504040204" pitchFamily="34" charset="0"/>
                <a:sym typeface="Arial" charset="0"/>
              </a:rPr>
              <a:t>secition</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and the course, with a discussion on short-pulse driven relativistic plasmas.</a:t>
            </a:r>
          </a:p>
          <a:p>
            <a:pPr marL="382588" indent="-34290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23" name="Rectangle 2">
            <a:extLst>
              <a:ext uri="{FF2B5EF4-FFF2-40B4-BE49-F238E27FC236}">
                <a16:creationId xmlns:a16="http://schemas.microsoft.com/office/drawing/2014/main" id="{1273DF1F-A22D-6145-AF21-3E6C448A3BA6}"/>
              </a:ext>
            </a:extLst>
          </p:cNvPr>
          <p:cNvSpPr>
            <a:spLocks/>
          </p:cNvSpPr>
          <p:nvPr/>
        </p:nvSpPr>
        <p:spPr bwMode="auto">
          <a:xfrm>
            <a:off x="3539264" y="2022111"/>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4" name="Rectangle 2">
            <a:extLst>
              <a:ext uri="{FF2B5EF4-FFF2-40B4-BE49-F238E27FC236}">
                <a16:creationId xmlns:a16="http://schemas.microsoft.com/office/drawing/2014/main" id="{6E8EC34A-C70F-FC41-8DF5-C68A4F819146}"/>
              </a:ext>
            </a:extLst>
          </p:cNvPr>
          <p:cNvSpPr>
            <a:spLocks/>
          </p:cNvSpPr>
          <p:nvPr/>
        </p:nvSpPr>
        <p:spPr bwMode="auto">
          <a:xfrm>
            <a:off x="3539263" y="3099490"/>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
        <p:nvSpPr>
          <p:cNvPr id="15" name="Rectangle 2">
            <a:extLst>
              <a:ext uri="{FF2B5EF4-FFF2-40B4-BE49-F238E27FC236}">
                <a16:creationId xmlns:a16="http://schemas.microsoft.com/office/drawing/2014/main" id="{F10E0632-3DE3-F244-876E-90AE055DCE35}"/>
              </a:ext>
            </a:extLst>
          </p:cNvPr>
          <p:cNvSpPr>
            <a:spLocks/>
          </p:cNvSpPr>
          <p:nvPr/>
        </p:nvSpPr>
        <p:spPr bwMode="auto">
          <a:xfrm>
            <a:off x="3539264" y="3929443"/>
            <a:ext cx="5408959" cy="71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17" name="Picture 16">
            <a:extLst>
              <a:ext uri="{FF2B5EF4-FFF2-40B4-BE49-F238E27FC236}">
                <a16:creationId xmlns:a16="http://schemas.microsoft.com/office/drawing/2014/main" id="{3A576593-FBB2-B34D-9F5F-D3DAACCCCC15}"/>
              </a:ext>
            </a:extLst>
          </p:cNvPr>
          <p:cNvPicPr>
            <a:picLocks noChangeAspect="1"/>
          </p:cNvPicPr>
          <p:nvPr/>
        </p:nvPicPr>
        <p:blipFill>
          <a:blip r:embed="rId2"/>
          <a:stretch>
            <a:fillRect/>
          </a:stretch>
        </p:blipFill>
        <p:spPr>
          <a:xfrm>
            <a:off x="274654" y="1005396"/>
            <a:ext cx="597599" cy="3635995"/>
          </a:xfrm>
          <a:prstGeom prst="rect">
            <a:avLst/>
          </a:prstGeom>
        </p:spPr>
      </p:pic>
      <p:pic>
        <p:nvPicPr>
          <p:cNvPr id="9" name="Picture 8">
            <a:extLst>
              <a:ext uri="{FF2B5EF4-FFF2-40B4-BE49-F238E27FC236}">
                <a16:creationId xmlns:a16="http://schemas.microsoft.com/office/drawing/2014/main" id="{A1989B93-C429-B04E-B63D-CA7FC9533EC7}"/>
              </a:ext>
            </a:extLst>
          </p:cNvPr>
          <p:cNvPicPr>
            <a:picLocks noChangeAspect="1"/>
          </p:cNvPicPr>
          <p:nvPr/>
        </p:nvPicPr>
        <p:blipFill>
          <a:blip r:embed="rId3"/>
          <a:stretch>
            <a:fillRect/>
          </a:stretch>
        </p:blipFill>
        <p:spPr>
          <a:xfrm>
            <a:off x="862616" y="1018099"/>
            <a:ext cx="1178835" cy="3623291"/>
          </a:xfrm>
          <a:prstGeom prst="rect">
            <a:avLst/>
          </a:prstGeom>
        </p:spPr>
      </p:pic>
      <p:pic>
        <p:nvPicPr>
          <p:cNvPr id="10" name="Picture 9">
            <a:extLst>
              <a:ext uri="{FF2B5EF4-FFF2-40B4-BE49-F238E27FC236}">
                <a16:creationId xmlns:a16="http://schemas.microsoft.com/office/drawing/2014/main" id="{353AD1DD-664E-DB45-A45A-EF2E8A2831F9}"/>
              </a:ext>
            </a:extLst>
          </p:cNvPr>
          <p:cNvPicPr>
            <a:picLocks noChangeAspect="1"/>
          </p:cNvPicPr>
          <p:nvPr/>
        </p:nvPicPr>
        <p:blipFill>
          <a:blip r:embed="rId4"/>
          <a:stretch>
            <a:fillRect/>
          </a:stretch>
        </p:blipFill>
        <p:spPr>
          <a:xfrm>
            <a:off x="1962212" y="1228308"/>
            <a:ext cx="816429" cy="914400"/>
          </a:xfrm>
          <a:prstGeom prst="rect">
            <a:avLst/>
          </a:prstGeom>
        </p:spPr>
      </p:pic>
      <p:pic>
        <p:nvPicPr>
          <p:cNvPr id="11" name="Picture 10">
            <a:extLst>
              <a:ext uri="{FF2B5EF4-FFF2-40B4-BE49-F238E27FC236}">
                <a16:creationId xmlns:a16="http://schemas.microsoft.com/office/drawing/2014/main" id="{1ED8684B-512D-1048-8A75-A0AE5C6FDA48}"/>
              </a:ext>
            </a:extLst>
          </p:cNvPr>
          <p:cNvPicPr>
            <a:picLocks noChangeAspect="1"/>
          </p:cNvPicPr>
          <p:nvPr/>
        </p:nvPicPr>
        <p:blipFill>
          <a:blip r:embed="rId5"/>
          <a:stretch>
            <a:fillRect/>
          </a:stretch>
        </p:blipFill>
        <p:spPr>
          <a:xfrm>
            <a:off x="1973928" y="2276859"/>
            <a:ext cx="816429" cy="914400"/>
          </a:xfrm>
          <a:prstGeom prst="rect">
            <a:avLst/>
          </a:prstGeom>
        </p:spPr>
      </p:pic>
      <p:pic>
        <p:nvPicPr>
          <p:cNvPr id="13" name="Picture 12">
            <a:extLst>
              <a:ext uri="{FF2B5EF4-FFF2-40B4-BE49-F238E27FC236}">
                <a16:creationId xmlns:a16="http://schemas.microsoft.com/office/drawing/2014/main" id="{6829902B-40D8-894C-AE53-6044B8A25DDE}"/>
              </a:ext>
            </a:extLst>
          </p:cNvPr>
          <p:cNvPicPr>
            <a:picLocks noChangeAspect="1"/>
          </p:cNvPicPr>
          <p:nvPr/>
        </p:nvPicPr>
        <p:blipFill>
          <a:blip r:embed="rId6"/>
          <a:stretch>
            <a:fillRect/>
          </a:stretch>
        </p:blipFill>
        <p:spPr>
          <a:xfrm>
            <a:off x="2009061" y="3371017"/>
            <a:ext cx="816429" cy="914400"/>
          </a:xfrm>
          <a:prstGeom prst="rect">
            <a:avLst/>
          </a:prstGeom>
        </p:spPr>
      </p:pic>
    </p:spTree>
    <p:extLst>
      <p:ext uri="{BB962C8B-B14F-4D97-AF65-F5344CB8AC3E}">
        <p14:creationId xmlns:p14="http://schemas.microsoft.com/office/powerpoint/2010/main" val="105004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We’ve started a Discord server for the incoming fusion/plasma community!</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28</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sp>
        <p:nvSpPr>
          <p:cNvPr id="32" name="Rectangle 2">
            <a:extLst>
              <a:ext uri="{FF2B5EF4-FFF2-40B4-BE49-F238E27FC236}">
                <a16:creationId xmlns:a16="http://schemas.microsoft.com/office/drawing/2014/main" id="{151A3B18-1991-EF4A-B36C-9BA3C391D129}"/>
              </a:ext>
            </a:extLst>
          </p:cNvPr>
          <p:cNvSpPr>
            <a:spLocks/>
          </p:cNvSpPr>
          <p:nvPr/>
        </p:nvSpPr>
        <p:spPr bwMode="auto">
          <a:xfrm>
            <a:off x="191387" y="1084438"/>
            <a:ext cx="8495414" cy="2790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Last summer, we created a venue to let the participants of this course, and, in general, undergrads and grads just starting out in the road of fusion and plasma physics, talk to each other and learn about summer opportunities.  Conversations continued beyond the summer.</a:t>
            </a:r>
          </a:p>
          <a:p>
            <a:pPr marL="325438" indent="-28575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pic>
        <p:nvPicPr>
          <p:cNvPr id="5" name="Picture 4">
            <a:extLst>
              <a:ext uri="{FF2B5EF4-FFF2-40B4-BE49-F238E27FC236}">
                <a16:creationId xmlns:a16="http://schemas.microsoft.com/office/drawing/2014/main" id="{79D2DA83-0A68-E948-BB13-0E3A041C3408}"/>
              </a:ext>
            </a:extLst>
          </p:cNvPr>
          <p:cNvPicPr>
            <a:picLocks noChangeAspect="1"/>
          </p:cNvPicPr>
          <p:nvPr/>
        </p:nvPicPr>
        <p:blipFill rotWithShape="1">
          <a:blip r:embed="rId4"/>
          <a:srcRect l="14355" t="24923" r="12827" b="27437"/>
          <a:stretch/>
        </p:blipFill>
        <p:spPr>
          <a:xfrm>
            <a:off x="4845208" y="479949"/>
            <a:ext cx="1231501" cy="371853"/>
          </a:xfrm>
          <a:prstGeom prst="rect">
            <a:avLst/>
          </a:prstGeom>
        </p:spPr>
      </p:pic>
      <p:sp>
        <p:nvSpPr>
          <p:cNvPr id="13" name="Rectangle 2">
            <a:extLst>
              <a:ext uri="{FF2B5EF4-FFF2-40B4-BE49-F238E27FC236}">
                <a16:creationId xmlns:a16="http://schemas.microsoft.com/office/drawing/2014/main" id="{6466D35A-2C76-8548-AE9A-4F3F5EFFE4FD}"/>
              </a:ext>
            </a:extLst>
          </p:cNvPr>
          <p:cNvSpPr>
            <a:spLocks/>
          </p:cNvSpPr>
          <p:nvPr/>
        </p:nvSpPr>
        <p:spPr bwMode="auto">
          <a:xfrm>
            <a:off x="191387" y="2669286"/>
            <a:ext cx="4267028" cy="2790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With the help of Nigel DaSilva and Louise Ferris, we’ve created and maintained a Discord server for this purpose.  Enrollees were all invited to join.</a:t>
            </a:r>
          </a:p>
        </p:txBody>
      </p:sp>
      <p:pic>
        <p:nvPicPr>
          <p:cNvPr id="7" name="Picture 6">
            <a:extLst>
              <a:ext uri="{FF2B5EF4-FFF2-40B4-BE49-F238E27FC236}">
                <a16:creationId xmlns:a16="http://schemas.microsoft.com/office/drawing/2014/main" id="{F36C72ED-305E-394E-B2E0-B91E946498F7}"/>
              </a:ext>
            </a:extLst>
          </p:cNvPr>
          <p:cNvPicPr>
            <a:picLocks noChangeAspect="1"/>
          </p:cNvPicPr>
          <p:nvPr/>
        </p:nvPicPr>
        <p:blipFill rotWithShape="1">
          <a:blip r:embed="rId5"/>
          <a:srcRect b="13982"/>
          <a:stretch/>
        </p:blipFill>
        <p:spPr>
          <a:xfrm>
            <a:off x="5008826" y="2593576"/>
            <a:ext cx="1069463" cy="1280160"/>
          </a:xfrm>
          <a:prstGeom prst="rect">
            <a:avLst/>
          </a:prstGeom>
        </p:spPr>
      </p:pic>
      <p:sp>
        <p:nvSpPr>
          <p:cNvPr id="8" name="TextBox 7">
            <a:extLst>
              <a:ext uri="{FF2B5EF4-FFF2-40B4-BE49-F238E27FC236}">
                <a16:creationId xmlns:a16="http://schemas.microsoft.com/office/drawing/2014/main" id="{7448C7B3-E7C1-2844-B8AE-898F70B79E70}"/>
              </a:ext>
            </a:extLst>
          </p:cNvPr>
          <p:cNvSpPr txBox="1"/>
          <p:nvPr/>
        </p:nvSpPr>
        <p:spPr>
          <a:xfrm>
            <a:off x="6187280" y="3926020"/>
            <a:ext cx="2956720" cy="646331"/>
          </a:xfrm>
          <a:prstGeom prst="rect">
            <a:avLst/>
          </a:prstGeom>
          <a:noFill/>
        </p:spPr>
        <p:txBody>
          <a:bodyPr wrap="square" rtlCol="0">
            <a:spAutoFit/>
          </a:bodyPr>
          <a:lstStyle/>
          <a:p>
            <a:pPr algn="ctr"/>
            <a:r>
              <a:rPr lang="en-US" sz="1200" dirty="0"/>
              <a:t>Louise Ferris, 2020 LANL SULI</a:t>
            </a:r>
          </a:p>
          <a:p>
            <a:pPr algn="ctr"/>
            <a:r>
              <a:rPr lang="en-US" sz="1200" dirty="0"/>
              <a:t>Incoming UW-Madison</a:t>
            </a:r>
          </a:p>
          <a:p>
            <a:pPr algn="ctr"/>
            <a:r>
              <a:rPr lang="en-US" sz="1200" dirty="0"/>
              <a:t>grad student</a:t>
            </a:r>
          </a:p>
        </p:txBody>
      </p:sp>
      <p:pic>
        <p:nvPicPr>
          <p:cNvPr id="6" name="Picture 5">
            <a:extLst>
              <a:ext uri="{FF2B5EF4-FFF2-40B4-BE49-F238E27FC236}">
                <a16:creationId xmlns:a16="http://schemas.microsoft.com/office/drawing/2014/main" id="{942AE8C6-4271-EE4B-9FDF-1944F93BDD01}"/>
              </a:ext>
            </a:extLst>
          </p:cNvPr>
          <p:cNvPicPr>
            <a:picLocks noChangeAspect="1"/>
          </p:cNvPicPr>
          <p:nvPr/>
        </p:nvPicPr>
        <p:blipFill rotWithShape="1">
          <a:blip r:embed="rId6"/>
          <a:srcRect l="20128" t="4833" r="17316" b="39012"/>
          <a:stretch/>
        </p:blipFill>
        <p:spPr>
          <a:xfrm>
            <a:off x="7130716" y="2573454"/>
            <a:ext cx="1069848" cy="1300282"/>
          </a:xfrm>
          <a:prstGeom prst="rect">
            <a:avLst/>
          </a:prstGeom>
        </p:spPr>
      </p:pic>
      <p:sp>
        <p:nvSpPr>
          <p:cNvPr id="14" name="TextBox 13">
            <a:extLst>
              <a:ext uri="{FF2B5EF4-FFF2-40B4-BE49-F238E27FC236}">
                <a16:creationId xmlns:a16="http://schemas.microsoft.com/office/drawing/2014/main" id="{213C0665-E1C0-664F-BC5A-66193039551E}"/>
              </a:ext>
            </a:extLst>
          </p:cNvPr>
          <p:cNvSpPr txBox="1"/>
          <p:nvPr/>
        </p:nvSpPr>
        <p:spPr>
          <a:xfrm>
            <a:off x="4065198" y="3939612"/>
            <a:ext cx="2956720" cy="646331"/>
          </a:xfrm>
          <a:prstGeom prst="rect">
            <a:avLst/>
          </a:prstGeom>
          <a:noFill/>
        </p:spPr>
        <p:txBody>
          <a:bodyPr wrap="square" rtlCol="0">
            <a:spAutoFit/>
          </a:bodyPr>
          <a:lstStyle/>
          <a:p>
            <a:pPr algn="ctr"/>
            <a:r>
              <a:rPr lang="en-US" sz="1200" dirty="0"/>
              <a:t>Nigel DaSilva, 2020 PPPL SULI</a:t>
            </a:r>
          </a:p>
          <a:p>
            <a:pPr algn="ctr"/>
            <a:r>
              <a:rPr lang="en-US" sz="1200" dirty="0"/>
              <a:t>Incoming Columbia</a:t>
            </a:r>
          </a:p>
          <a:p>
            <a:pPr algn="ctr"/>
            <a:r>
              <a:rPr lang="en-US" sz="1200" dirty="0"/>
              <a:t>grad student</a:t>
            </a:r>
          </a:p>
        </p:txBody>
      </p:sp>
    </p:spTree>
    <p:extLst>
      <p:ext uri="{BB962C8B-B14F-4D97-AF65-F5344CB8AC3E}">
        <p14:creationId xmlns:p14="http://schemas.microsoft.com/office/powerpoint/2010/main" val="10998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13" grpId="0"/>
      <p:bldP spid="8" grpId="0"/>
      <p:bldP spid="8" grpId="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B360BC-1B35-9544-92D8-268E96E82F97}"/>
              </a:ext>
            </a:extLst>
          </p:cNvPr>
          <p:cNvSpPr>
            <a:spLocks noGrp="1"/>
          </p:cNvSpPr>
          <p:nvPr>
            <p:ph type="sldNum" sz="quarter" idx="4"/>
          </p:nvPr>
        </p:nvSpPr>
        <p:spPr/>
        <p:txBody>
          <a:bodyPr/>
          <a:lstStyle/>
          <a:p>
            <a:fld id="{F621BA9E-024D-DE4D-A8C8-2AC39C7987FF}" type="slidenum">
              <a:rPr lang="en-US" smtClean="0"/>
              <a:pPr/>
              <a:t>2</a:t>
            </a:fld>
            <a:endParaRPr lang="en-US" dirty="0"/>
          </a:p>
        </p:txBody>
      </p:sp>
      <p:pic>
        <p:nvPicPr>
          <p:cNvPr id="1026" name="Picture 2" descr="https://lh6.googleusercontent.com/5BiEcKwEZRU3D5DTHP7LOuwnGChFvzrRR8EoZ9wOWzNJA8TnjY6xRZbEEobO3QScgncUd5Q6RGMf3WTEOfUqhlY4cwHWuzntKA9MvZAIUn6pQskPjzH15a5Hu7vEX80U-seyD3nJTpw">
            <a:extLst>
              <a:ext uri="{FF2B5EF4-FFF2-40B4-BE49-F238E27FC236}">
                <a16:creationId xmlns:a16="http://schemas.microsoft.com/office/drawing/2014/main" id="{276BC03F-FBB5-AE49-ABD4-C0CB3D8CA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84" y="953376"/>
            <a:ext cx="6876288" cy="386791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C1A554D0-34EB-3845-A0FE-AFBA4E805F0C}"/>
              </a:ext>
            </a:extLst>
          </p:cNvPr>
          <p:cNvSpPr txBox="1">
            <a:spLocks/>
          </p:cNvSpPr>
          <p:nvPr/>
        </p:nvSpPr>
        <p:spPr>
          <a:xfrm>
            <a:off x="609600" y="137675"/>
            <a:ext cx="8229600" cy="819397"/>
          </a:xfrm>
          <a:prstGeom prst="rect">
            <a:avLst/>
          </a:prstGeom>
          <a:noFill/>
          <a:effectLst/>
        </p:spPr>
        <p:txBody>
          <a:bodyPr vert="horz" lIns="91440" tIns="91440" rIns="91440" bIns="0" rtlCol="0" anchor="b" anchorCtr="0">
            <a:noAutofit/>
            <a:scene3d>
              <a:camera prst="orthographicFront"/>
              <a:lightRig rig="threePt" dir="t">
                <a:rot lat="0" lon="0" rev="4800000"/>
              </a:lightRig>
            </a:scene3d>
            <a:sp3d prstMaterial="matte"/>
          </a:bodyPr>
          <a:lstStyle>
            <a:lvl1pPr algn="l" rtl="0" eaLnBrk="1" latinLnBrk="0" hangingPunct="1">
              <a:lnSpc>
                <a:spcPts val="3400"/>
              </a:lnSpc>
              <a:spcBef>
                <a:spcPct val="0"/>
              </a:spcBef>
              <a:buNone/>
              <a:defRPr kumimoji="0" sz="3200" b="0" i="0" kern="1200" baseline="0">
                <a:solidFill>
                  <a:srgbClr val="355D7E"/>
                </a:solidFill>
                <a:effectLst/>
                <a:latin typeface="Calibri Light" panose="020F0302020204030204" pitchFamily="34" charset="0"/>
                <a:ea typeface="+mj-ea"/>
                <a:cs typeface="Calibri Light" panose="020F0302020204030204" pitchFamily="34" charset="0"/>
              </a:defRPr>
            </a:lvl1pPr>
          </a:lstStyle>
          <a:p>
            <a:pPr defTabSz="914400"/>
            <a:r>
              <a:rPr lang="en-US" dirty="0">
                <a:latin typeface="Calibri" panose="020F0502020204030204" pitchFamily="34" charset="0"/>
              </a:rPr>
              <a:t>PPPL is one of 17 Department of Energy national laboratories</a:t>
            </a:r>
            <a:endParaRPr lang="en-US" dirty="0"/>
          </a:p>
        </p:txBody>
      </p:sp>
    </p:spTree>
    <p:extLst>
      <p:ext uri="{BB962C8B-B14F-4D97-AF65-F5344CB8AC3E}">
        <p14:creationId xmlns:p14="http://schemas.microsoft.com/office/powerpoint/2010/main" val="1410385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Continue the conversations with the speakers!</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29</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sp>
        <p:nvSpPr>
          <p:cNvPr id="32" name="Rectangle 2">
            <a:extLst>
              <a:ext uri="{FF2B5EF4-FFF2-40B4-BE49-F238E27FC236}">
                <a16:creationId xmlns:a16="http://schemas.microsoft.com/office/drawing/2014/main" id="{151A3B18-1991-EF4A-B36C-9BA3C391D129}"/>
              </a:ext>
            </a:extLst>
          </p:cNvPr>
          <p:cNvSpPr>
            <a:spLocks/>
          </p:cNvSpPr>
          <p:nvPr/>
        </p:nvSpPr>
        <p:spPr bwMode="auto">
          <a:xfrm>
            <a:off x="480426" y="1392927"/>
            <a:ext cx="8183147" cy="2790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Some speakers will be able to stick around after their talks to continue discussions.  We will share a “Hallway Discussions” zoom link with enrollees.  We will announce if speakers will be available and when.  </a:t>
            </a:r>
          </a:p>
          <a:p>
            <a:pPr marL="325438" indent="-28575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We will also have Discord channels for each topic to continue discussions and we’re inviting the speakers to join (we’ll also send them the questions that arise there). </a:t>
            </a:r>
          </a:p>
          <a:p>
            <a:pPr marL="325438" indent="-28575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Tree>
    <p:extLst>
      <p:ext uri="{BB962C8B-B14F-4D97-AF65-F5344CB8AC3E}">
        <p14:creationId xmlns:p14="http://schemas.microsoft.com/office/powerpoint/2010/main" val="70079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APS-DPP abstract submissions</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30</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sp>
        <p:nvSpPr>
          <p:cNvPr id="32" name="Rectangle 2">
            <a:extLst>
              <a:ext uri="{FF2B5EF4-FFF2-40B4-BE49-F238E27FC236}">
                <a16:creationId xmlns:a16="http://schemas.microsoft.com/office/drawing/2014/main" id="{151A3B18-1991-EF4A-B36C-9BA3C391D129}"/>
              </a:ext>
            </a:extLst>
          </p:cNvPr>
          <p:cNvSpPr>
            <a:spLocks/>
          </p:cNvSpPr>
          <p:nvPr/>
        </p:nvSpPr>
        <p:spPr bwMode="auto">
          <a:xfrm>
            <a:off x="457200" y="1191379"/>
            <a:ext cx="8229600" cy="315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 American Physical Society Division of Plasma Physics (APS-DPP) meeting is scheduled for the week of November 8-12 @ Pittsburgh, PA.  The conference will be held as a hybrid in-person/remote event.  Visit the </a:t>
            </a:r>
            <a:r>
              <a:rPr lang="en-US" sz="1600" dirty="0">
                <a:latin typeface="Verdana" panose="020B0604030504040204" pitchFamily="34" charset="0"/>
                <a:ea typeface="Verdana" panose="020B0604030504040204" pitchFamily="34" charset="0"/>
                <a:cs typeface="Verdana" panose="020B0604030504040204" pitchFamily="34" charset="0"/>
                <a:sym typeface="Arial" charset="0"/>
                <a:hlinkClick r:id="rId4"/>
              </a:rPr>
              <a:t>meeting website</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for up to date information.</a:t>
            </a:r>
          </a:p>
          <a:p>
            <a:pPr marL="325438" indent="-28575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As with every year, undergraduates are invited to present their research at a dedicated poster session. There were more than 100 undergraduate posters at the 2020 APS-DPP meeting!</a:t>
            </a:r>
          </a:p>
          <a:p>
            <a:pPr marL="325438" indent="-285750">
              <a:buSzPct val="125000"/>
              <a:buFont typeface="Arial" panose="020B0604020202020204" pitchFamily="34" charset="0"/>
              <a:buChar char="•"/>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All poster abstract submissions are due July 15</a:t>
            </a:r>
            <a:r>
              <a:rPr lang="en-US" sz="1600" b="1" baseline="30000" dirty="0">
                <a:latin typeface="Verdana" panose="020B0604030504040204" pitchFamily="34" charset="0"/>
                <a:ea typeface="Verdana" panose="020B0604030504040204" pitchFamily="34" charset="0"/>
                <a:cs typeface="Verdana" panose="020B0604030504040204" pitchFamily="34" charset="0"/>
                <a:sym typeface="Arial" charset="0"/>
              </a:rPr>
              <a:t>th</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 and can be submitted on the </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hlinkClick r:id="rId4"/>
              </a:rPr>
              <a:t>meeting website</a:t>
            </a:r>
            <a:endParaRPr lang="en-US" sz="1600" b="1"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endParaRPr lang="en-US" sz="1600" b="1" dirty="0">
              <a:latin typeface="Verdana" panose="020B0604030504040204" pitchFamily="34" charset="0"/>
              <a:ea typeface="Verdana" panose="020B0604030504040204" pitchFamily="34" charset="0"/>
              <a:cs typeface="Verdana" panose="020B0604030504040204" pitchFamily="34" charset="0"/>
              <a:sym typeface="Arial" charset="0"/>
            </a:endParaRPr>
          </a:p>
          <a:p>
            <a:pPr marL="325438" indent="-285750">
              <a:buSzPct val="12500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Registration and APS membership is free for undergrads!</a:t>
            </a:r>
          </a:p>
        </p:txBody>
      </p:sp>
      <p:pic>
        <p:nvPicPr>
          <p:cNvPr id="2" name="Picture 1">
            <a:extLst>
              <a:ext uri="{FF2B5EF4-FFF2-40B4-BE49-F238E27FC236}">
                <a16:creationId xmlns:a16="http://schemas.microsoft.com/office/drawing/2014/main" id="{9C4FE8C5-7241-BB40-B89C-4163A06EBB24}"/>
              </a:ext>
            </a:extLst>
          </p:cNvPr>
          <p:cNvPicPr>
            <a:picLocks noChangeAspect="1"/>
          </p:cNvPicPr>
          <p:nvPr/>
        </p:nvPicPr>
        <p:blipFill>
          <a:blip r:embed="rId5"/>
          <a:stretch>
            <a:fillRect/>
          </a:stretch>
        </p:blipFill>
        <p:spPr>
          <a:xfrm>
            <a:off x="6830831" y="308924"/>
            <a:ext cx="947355" cy="486480"/>
          </a:xfrm>
          <a:prstGeom prst="rect">
            <a:avLst/>
          </a:prstGeom>
        </p:spPr>
      </p:pic>
      <p:pic>
        <p:nvPicPr>
          <p:cNvPr id="5" name="Picture 4">
            <a:extLst>
              <a:ext uri="{FF2B5EF4-FFF2-40B4-BE49-F238E27FC236}">
                <a16:creationId xmlns:a16="http://schemas.microsoft.com/office/drawing/2014/main" id="{BC08BBC0-EE4F-BF4A-98BC-80EB2CD91AC3}"/>
              </a:ext>
            </a:extLst>
          </p:cNvPr>
          <p:cNvPicPr>
            <a:picLocks noChangeAspect="1"/>
          </p:cNvPicPr>
          <p:nvPr/>
        </p:nvPicPr>
        <p:blipFill>
          <a:blip r:embed="rId6"/>
          <a:stretch>
            <a:fillRect/>
          </a:stretch>
        </p:blipFill>
        <p:spPr>
          <a:xfrm>
            <a:off x="5449908" y="142465"/>
            <a:ext cx="1286558" cy="771935"/>
          </a:xfrm>
          <a:prstGeom prst="rect">
            <a:avLst/>
          </a:prstGeom>
        </p:spPr>
      </p:pic>
    </p:spTree>
    <p:extLst>
      <p:ext uri="{BB962C8B-B14F-4D97-AF65-F5344CB8AC3E}">
        <p14:creationId xmlns:p14="http://schemas.microsoft.com/office/powerpoint/2010/main" val="27148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F4602-2F44-1244-99E4-60F384EC6A22}"/>
              </a:ext>
            </a:extLst>
          </p:cNvPr>
          <p:cNvPicPr>
            <a:picLocks noChangeAspect="1"/>
          </p:cNvPicPr>
          <p:nvPr/>
        </p:nvPicPr>
        <p:blipFill>
          <a:blip r:embed="rId3">
            <a:alphaModFix amt="15000"/>
          </a:blip>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p:txBody>
          <a:bodyPr/>
          <a:lstStyle/>
          <a:p>
            <a:r>
              <a:rPr lang="en-US" sz="2800" dirty="0">
                <a:latin typeface="+mj-lt"/>
                <a:ea typeface="Verdana" panose="020B0604030504040204" pitchFamily="34" charset="0"/>
                <a:cs typeface="Verdana" panose="020B0604030504040204" pitchFamily="34" charset="0"/>
              </a:rPr>
              <a:t>These are not normal times and we should acknowledge this</a:t>
            </a:r>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14951" y="1118318"/>
            <a:ext cx="7982893"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SzPct val="125000"/>
              <a:buFont typeface="Arial" panose="020B0604020202020204" pitchFamily="34" charset="0"/>
              <a:buChar char="•"/>
            </a:pPr>
            <a:r>
              <a:rPr lang="en-US" sz="2400" dirty="0">
                <a:latin typeface="Verdana"/>
                <a:ea typeface="ＭＳ Ｐゴシック" charset="0"/>
                <a:cs typeface="Verdana"/>
                <a:sym typeface="Arial" charset="0"/>
              </a:rPr>
              <a:t>The reason the course is remote is because we are living during a pandemic.  </a:t>
            </a:r>
          </a:p>
          <a:p>
            <a:pPr marL="325438" indent="-285750">
              <a:buSzPct val="125000"/>
              <a:buFont typeface="Arial" panose="020B0604020202020204" pitchFamily="34" charset="0"/>
              <a:buChar char="•"/>
            </a:pPr>
            <a:endParaRPr lang="en-US" sz="2400"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2400" dirty="0">
                <a:latin typeface="Verdana"/>
                <a:ea typeface="ＭＳ Ｐゴシック" charset="0"/>
                <a:cs typeface="Verdana"/>
                <a:sym typeface="Arial" charset="0"/>
              </a:rPr>
              <a:t>All talks are recorded and will be posted, so practice self-care.  Take rests, sit out when you’re exhausted, stretch, stay hydrated, etc.  </a:t>
            </a:r>
          </a:p>
          <a:p>
            <a:pPr marL="325438" indent="-285750">
              <a:buSzPct val="125000"/>
              <a:buFont typeface="Arial" panose="020B0604020202020204" pitchFamily="34" charset="0"/>
              <a:buChar char="•"/>
            </a:pPr>
            <a:endParaRPr lang="en-US" sz="2400" b="1" dirty="0">
              <a:latin typeface="Verdana"/>
              <a:ea typeface="ＭＳ Ｐゴシック" charset="0"/>
              <a:cs typeface="Verdana"/>
              <a:sym typeface="Arial" charset="0"/>
            </a:endParaRPr>
          </a:p>
          <a:p>
            <a:pPr marL="325438" indent="-285750">
              <a:buSzPct val="125000"/>
              <a:buFont typeface="Arial" panose="020B0604020202020204" pitchFamily="34" charset="0"/>
              <a:buChar char="•"/>
            </a:pPr>
            <a:r>
              <a:rPr lang="en-US" sz="2400" b="1" dirty="0">
                <a:latin typeface="Verdana"/>
                <a:ea typeface="ＭＳ Ｐゴシック" charset="0"/>
                <a:cs typeface="Verdana"/>
                <a:sym typeface="Arial" charset="0"/>
              </a:rPr>
              <a:t>YOUR HEALTH AND WELL BEING ARE THE PRIORITY! </a:t>
            </a:r>
            <a:endParaRPr lang="en-US" sz="2400" dirty="0">
              <a:latin typeface="Verdana"/>
              <a:ea typeface="ＭＳ Ｐゴシック" charset="0"/>
              <a:cs typeface="Verdana"/>
              <a:sym typeface="Arial" charset="0"/>
            </a:endParaRPr>
          </a:p>
        </p:txBody>
      </p:sp>
    </p:spTree>
    <p:extLst>
      <p:ext uri="{BB962C8B-B14F-4D97-AF65-F5344CB8AC3E}">
        <p14:creationId xmlns:p14="http://schemas.microsoft.com/office/powerpoint/2010/main" val="28845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31D2F-E4C9-FD4F-97F5-57D5E62D3263}"/>
              </a:ext>
            </a:extLst>
          </p:cNvPr>
          <p:cNvSpPr>
            <a:spLocks noGrp="1"/>
          </p:cNvSpPr>
          <p:nvPr>
            <p:ph type="title"/>
          </p:nvPr>
        </p:nvSpPr>
        <p:spPr>
          <a:xfrm>
            <a:off x="196953" y="82238"/>
            <a:ext cx="8700918" cy="819397"/>
          </a:xfrm>
        </p:spPr>
        <p:txBody>
          <a:bodyPr/>
          <a:lstStyle/>
          <a:p>
            <a:r>
              <a:rPr lang="en-US" sz="2800" dirty="0"/>
              <a:t>A healthy culture of diversity, equity and inclusion is needed for the future of fusion energy and plasma physics </a:t>
            </a:r>
          </a:p>
        </p:txBody>
      </p:sp>
      <p:sp>
        <p:nvSpPr>
          <p:cNvPr id="4" name="Slide Number Placeholder 3">
            <a:extLst>
              <a:ext uri="{FF2B5EF4-FFF2-40B4-BE49-F238E27FC236}">
                <a16:creationId xmlns:a16="http://schemas.microsoft.com/office/drawing/2014/main" id="{83A6C2D0-27FE-7849-86BE-5376C9F8C524}"/>
              </a:ext>
            </a:extLst>
          </p:cNvPr>
          <p:cNvSpPr>
            <a:spLocks noGrp="1"/>
          </p:cNvSpPr>
          <p:nvPr>
            <p:ph type="sldNum" sz="quarter" idx="4"/>
          </p:nvPr>
        </p:nvSpPr>
        <p:spPr/>
        <p:txBody>
          <a:bodyPr/>
          <a:lstStyle/>
          <a:p>
            <a:fld id="{F621BA9E-024D-DE4D-A8C8-2AC39C7987FF}" type="slidenum">
              <a:rPr lang="en-US" smtClean="0"/>
              <a:pPr/>
              <a:t>32</a:t>
            </a:fld>
            <a:endParaRPr lang="en-US" dirty="0"/>
          </a:p>
        </p:txBody>
      </p:sp>
      <p:sp>
        <p:nvSpPr>
          <p:cNvPr id="8" name="Rectangle 2">
            <a:extLst>
              <a:ext uri="{FF2B5EF4-FFF2-40B4-BE49-F238E27FC236}">
                <a16:creationId xmlns:a16="http://schemas.microsoft.com/office/drawing/2014/main" id="{DFD40729-E3B5-D546-9F09-5240081D1720}"/>
              </a:ext>
            </a:extLst>
          </p:cNvPr>
          <p:cNvSpPr>
            <a:spLocks/>
          </p:cNvSpPr>
          <p:nvPr/>
        </p:nvSpPr>
        <p:spPr bwMode="auto">
          <a:xfrm>
            <a:off x="196953" y="1353994"/>
            <a:ext cx="8149025" cy="196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The US fusion energy and plasma physics community has a poor record on diversity, equity and inclusion, as evidenced by the few women and underrepresented minorities in the field as compared to other physics and engineering fields.</a:t>
            </a:r>
          </a:p>
        </p:txBody>
      </p:sp>
      <p:sp>
        <p:nvSpPr>
          <p:cNvPr id="13" name="Rectangle 2">
            <a:extLst>
              <a:ext uri="{FF2B5EF4-FFF2-40B4-BE49-F238E27FC236}">
                <a16:creationId xmlns:a16="http://schemas.microsoft.com/office/drawing/2014/main" id="{191440A6-1F07-384D-8BD4-04B6D77A12EB}"/>
              </a:ext>
            </a:extLst>
          </p:cNvPr>
          <p:cNvSpPr>
            <a:spLocks/>
          </p:cNvSpPr>
          <p:nvPr/>
        </p:nvSpPr>
        <p:spPr bwMode="auto">
          <a:xfrm>
            <a:off x="196953" y="3067165"/>
            <a:ext cx="7941207" cy="17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sym typeface="Arial" charset="0"/>
              </a:rPr>
              <a:t>Recent community-wide strategic plans have, for the first time, acknowledged these problems and put forth initial plans to address them.  But an inclusive climate is the only way to start.</a:t>
            </a:r>
          </a:p>
        </p:txBody>
      </p:sp>
    </p:spTree>
    <p:extLst>
      <p:ext uri="{BB962C8B-B14F-4D97-AF65-F5344CB8AC3E}">
        <p14:creationId xmlns:p14="http://schemas.microsoft.com/office/powerpoint/2010/main" val="5625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3CA8D-8E03-0141-B4F7-B3D6649FCBCE}"/>
              </a:ext>
            </a:extLst>
          </p:cNvPr>
          <p:cNvSpPr>
            <a:spLocks noGrp="1"/>
          </p:cNvSpPr>
          <p:nvPr>
            <p:ph type="title"/>
          </p:nvPr>
        </p:nvSpPr>
        <p:spPr/>
        <p:txBody>
          <a:bodyPr/>
          <a:lstStyle/>
          <a:p>
            <a:r>
              <a:rPr lang="en-US" dirty="0"/>
              <a:t>Code of conduct</a:t>
            </a:r>
          </a:p>
        </p:txBody>
      </p:sp>
      <p:sp>
        <p:nvSpPr>
          <p:cNvPr id="4" name="Slide Number Placeholder 3">
            <a:extLst>
              <a:ext uri="{FF2B5EF4-FFF2-40B4-BE49-F238E27FC236}">
                <a16:creationId xmlns:a16="http://schemas.microsoft.com/office/drawing/2014/main" id="{40791775-A236-B741-805C-0EEAD18DDC02}"/>
              </a:ext>
            </a:extLst>
          </p:cNvPr>
          <p:cNvSpPr>
            <a:spLocks noGrp="1"/>
          </p:cNvSpPr>
          <p:nvPr>
            <p:ph type="sldNum" sz="quarter" idx="4"/>
          </p:nvPr>
        </p:nvSpPr>
        <p:spPr/>
        <p:txBody>
          <a:bodyPr/>
          <a:lstStyle/>
          <a:p>
            <a:fld id="{F621BA9E-024D-DE4D-A8C8-2AC39C7987FF}" type="slidenum">
              <a:rPr lang="en-US" smtClean="0"/>
              <a:pPr/>
              <a:t>33</a:t>
            </a:fld>
            <a:endParaRPr lang="en-US" dirty="0"/>
          </a:p>
        </p:txBody>
      </p:sp>
      <p:sp>
        <p:nvSpPr>
          <p:cNvPr id="5" name="Rectangle 2">
            <a:extLst>
              <a:ext uri="{FF2B5EF4-FFF2-40B4-BE49-F238E27FC236}">
                <a16:creationId xmlns:a16="http://schemas.microsoft.com/office/drawing/2014/main" id="{70C2949B-2215-0F4D-A508-F67658614121}"/>
              </a:ext>
            </a:extLst>
          </p:cNvPr>
          <p:cNvSpPr>
            <a:spLocks/>
          </p:cNvSpPr>
          <p:nvPr/>
        </p:nvSpPr>
        <p:spPr bwMode="auto">
          <a:xfrm>
            <a:off x="365077" y="1270128"/>
            <a:ext cx="8413845"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2100" dirty="0">
                <a:latin typeface="Verdana" panose="020B0604030504040204" pitchFamily="34" charset="0"/>
                <a:ea typeface="Verdana" panose="020B0604030504040204" pitchFamily="34" charset="0"/>
                <a:cs typeface="Verdana" panose="020B0604030504040204" pitchFamily="34" charset="0"/>
                <a:sym typeface="Arial" charset="0"/>
              </a:rPr>
              <a:t>Since this is a public forum we ask speakers and participants to:</a:t>
            </a:r>
          </a:p>
          <a:p>
            <a:pPr marL="39688">
              <a:buSzPct val="125000"/>
            </a:pPr>
            <a:endParaRPr lang="en-US" sz="2100" dirty="0">
              <a:latin typeface="Verdana" panose="020B0604030504040204" pitchFamily="34" charset="0"/>
              <a:ea typeface="Verdana" panose="020B0604030504040204" pitchFamily="34" charset="0"/>
              <a:cs typeface="Verdana" panose="020B0604030504040204" pitchFamily="34" charset="0"/>
              <a:sym typeface="Arial" charset="0"/>
            </a:endParaRPr>
          </a:p>
          <a:p>
            <a:pPr marL="342900" indent="-342900" fontAlgn="base">
              <a:buFont typeface="Arial" panose="020B0604020202020204" pitchFamily="34" charset="0"/>
              <a:buChar char="•"/>
            </a:pPr>
            <a:r>
              <a:rPr lang="en-US" sz="2100" dirty="0">
                <a:latin typeface="Verdana" panose="020B0604030504040204" pitchFamily="34" charset="0"/>
                <a:ea typeface="Verdana" panose="020B0604030504040204" pitchFamily="34" charset="0"/>
                <a:cs typeface="Verdana" panose="020B0604030504040204" pitchFamily="34" charset="0"/>
              </a:rPr>
              <a:t>Make participation in our community a harassment-free experience for everyone</a:t>
            </a:r>
          </a:p>
          <a:p>
            <a:pPr marL="342900" indent="-342900" fontAlgn="base">
              <a:buFont typeface="Arial" panose="020B0604020202020204" pitchFamily="34" charset="0"/>
              <a:buChar char="•"/>
            </a:pPr>
            <a:endParaRPr lang="en-US" sz="2100" dirty="0">
              <a:latin typeface="Verdana" panose="020B0604030504040204" pitchFamily="34" charset="0"/>
              <a:ea typeface="Verdana" panose="020B0604030504040204" pitchFamily="34" charset="0"/>
              <a:cs typeface="Verdana" panose="020B0604030504040204" pitchFamily="34" charset="0"/>
            </a:endParaRPr>
          </a:p>
          <a:p>
            <a:pPr marL="342900" indent="-342900" fontAlgn="base">
              <a:buFont typeface="Arial" panose="020B0604020202020204" pitchFamily="34" charset="0"/>
              <a:buChar char="•"/>
            </a:pPr>
            <a:r>
              <a:rPr lang="en-US" sz="2100" dirty="0">
                <a:latin typeface="Verdana" panose="020B0604030504040204" pitchFamily="34" charset="0"/>
                <a:ea typeface="Verdana" panose="020B0604030504040204" pitchFamily="34" charset="0"/>
                <a:cs typeface="Verdana" panose="020B0604030504040204" pitchFamily="34" charset="0"/>
              </a:rPr>
              <a:t>Act in ways that contribute to an open, welcoming, diverse, inclusive, and healthy community</a:t>
            </a:r>
          </a:p>
          <a:p>
            <a:pPr marL="342900" indent="-342900" fontAlgn="base">
              <a:buFont typeface="Arial" panose="020B0604020202020204" pitchFamily="34" charset="0"/>
              <a:buChar char="•"/>
            </a:pPr>
            <a:endParaRPr lang="en-US" sz="2100" dirty="0">
              <a:latin typeface="Verdana" panose="020B0604030504040204" pitchFamily="34" charset="0"/>
              <a:ea typeface="Verdana" panose="020B0604030504040204" pitchFamily="34" charset="0"/>
              <a:cs typeface="Verdana" panose="020B0604030504040204" pitchFamily="34" charset="0"/>
            </a:endParaRPr>
          </a:p>
          <a:p>
            <a:pPr marL="342900" indent="-342900" fontAlgn="base">
              <a:buFont typeface="Arial" panose="020B0604020202020204" pitchFamily="34" charset="0"/>
              <a:buChar char="•"/>
            </a:pPr>
            <a:r>
              <a:rPr lang="en-US" sz="2100" dirty="0">
                <a:latin typeface="Verdana" panose="020B0604030504040204" pitchFamily="34" charset="0"/>
                <a:ea typeface="Verdana" panose="020B0604030504040204" pitchFamily="34" charset="0"/>
                <a:cs typeface="Verdana" panose="020B0604030504040204" pitchFamily="34" charset="0"/>
              </a:rPr>
              <a:t>We align with the </a:t>
            </a:r>
            <a:r>
              <a:rPr lang="en-US" sz="2100" dirty="0">
                <a:latin typeface="Verdana" panose="020B0604030504040204" pitchFamily="34" charset="0"/>
                <a:ea typeface="Verdana" panose="020B0604030504040204" pitchFamily="34" charset="0"/>
                <a:cs typeface="Verdana" panose="020B0604030504040204" pitchFamily="34" charset="0"/>
                <a:hlinkClick r:id="rId2"/>
              </a:rPr>
              <a:t>Contributor Covenant Code of Conduct</a:t>
            </a:r>
            <a:r>
              <a:rPr lang="en-US" sz="2100" dirty="0">
                <a:latin typeface="Verdana" panose="020B0604030504040204" pitchFamily="34" charset="0"/>
                <a:ea typeface="Verdana" panose="020B0604030504040204" pitchFamily="34" charset="0"/>
                <a:cs typeface="Verdana" panose="020B0604030504040204" pitchFamily="34" charset="0"/>
              </a:rPr>
              <a:t> </a:t>
            </a:r>
          </a:p>
          <a:p>
            <a:pPr marL="39688">
              <a:buSzPct val="125000"/>
            </a:pPr>
            <a:endParaRPr lang="en-US" sz="2100" dirty="0">
              <a:latin typeface="Verdana" panose="020B0604030504040204" pitchFamily="34" charset="0"/>
              <a:ea typeface="Verdana" panose="020B0604030504040204" pitchFamily="34" charset="0"/>
              <a:cs typeface="Verdana" panose="020B0604030504040204" pitchFamily="34" charset="0"/>
              <a:sym typeface="Arial" charset="0"/>
            </a:endParaRPr>
          </a:p>
        </p:txBody>
      </p:sp>
    </p:spTree>
    <p:extLst>
      <p:ext uri="{BB962C8B-B14F-4D97-AF65-F5344CB8AC3E}">
        <p14:creationId xmlns:p14="http://schemas.microsoft.com/office/powerpoint/2010/main" val="37690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3CA8D-8E03-0141-B4F7-B3D6649FCBCE}"/>
              </a:ext>
            </a:extLst>
          </p:cNvPr>
          <p:cNvSpPr>
            <a:spLocks noGrp="1"/>
          </p:cNvSpPr>
          <p:nvPr>
            <p:ph type="title"/>
          </p:nvPr>
        </p:nvSpPr>
        <p:spPr/>
        <p:txBody>
          <a:bodyPr/>
          <a:lstStyle/>
          <a:p>
            <a:r>
              <a:rPr lang="en-US" dirty="0"/>
              <a:t>Code of conduct: Unacceptable Behaviors</a:t>
            </a:r>
          </a:p>
        </p:txBody>
      </p:sp>
      <p:sp>
        <p:nvSpPr>
          <p:cNvPr id="4" name="Slide Number Placeholder 3">
            <a:extLst>
              <a:ext uri="{FF2B5EF4-FFF2-40B4-BE49-F238E27FC236}">
                <a16:creationId xmlns:a16="http://schemas.microsoft.com/office/drawing/2014/main" id="{40791775-A236-B741-805C-0EEAD18DDC02}"/>
              </a:ext>
            </a:extLst>
          </p:cNvPr>
          <p:cNvSpPr>
            <a:spLocks noGrp="1"/>
          </p:cNvSpPr>
          <p:nvPr>
            <p:ph type="sldNum" sz="quarter" idx="4"/>
          </p:nvPr>
        </p:nvSpPr>
        <p:spPr/>
        <p:txBody>
          <a:bodyPr/>
          <a:lstStyle/>
          <a:p>
            <a:fld id="{F621BA9E-024D-DE4D-A8C8-2AC39C7987FF}" type="slidenum">
              <a:rPr lang="en-US" smtClean="0"/>
              <a:pPr/>
              <a:t>34</a:t>
            </a:fld>
            <a:endParaRPr lang="en-US" dirty="0"/>
          </a:p>
        </p:txBody>
      </p:sp>
      <p:sp>
        <p:nvSpPr>
          <p:cNvPr id="5" name="Rectangle 2">
            <a:extLst>
              <a:ext uri="{FF2B5EF4-FFF2-40B4-BE49-F238E27FC236}">
                <a16:creationId xmlns:a16="http://schemas.microsoft.com/office/drawing/2014/main" id="{70C2949B-2215-0F4D-A508-F67658614121}"/>
              </a:ext>
            </a:extLst>
          </p:cNvPr>
          <p:cNvSpPr>
            <a:spLocks/>
          </p:cNvSpPr>
          <p:nvPr/>
        </p:nvSpPr>
        <p:spPr bwMode="auto">
          <a:xfrm>
            <a:off x="457200" y="1270128"/>
            <a:ext cx="7982893"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The use of sexualized language or imagery, and sexual attention or advances of any kind</a:t>
            </a:r>
          </a:p>
          <a:p>
            <a:pPr marL="382588" indent="-34290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Trolling, insulting or derogatory comments, and personal attacks</a:t>
            </a:r>
          </a:p>
          <a:p>
            <a:pPr marL="382588" indent="-34290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Public or private harassment</a:t>
            </a:r>
          </a:p>
          <a:p>
            <a:pPr marL="382588" indent="-342900">
              <a:buSzPct val="1250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sym typeface="Arial" charset="0"/>
              </a:rPr>
              <a:t>Other conduct which could reasonably be considered inappropriate in a professional setting</a:t>
            </a:r>
          </a:p>
        </p:txBody>
      </p:sp>
    </p:spTree>
    <p:extLst>
      <p:ext uri="{BB962C8B-B14F-4D97-AF65-F5344CB8AC3E}">
        <p14:creationId xmlns:p14="http://schemas.microsoft.com/office/powerpoint/2010/main" val="189048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3CA8D-8E03-0141-B4F7-B3D6649FCBCE}"/>
              </a:ext>
            </a:extLst>
          </p:cNvPr>
          <p:cNvSpPr>
            <a:spLocks noGrp="1"/>
          </p:cNvSpPr>
          <p:nvPr>
            <p:ph type="title"/>
          </p:nvPr>
        </p:nvSpPr>
        <p:spPr/>
        <p:txBody>
          <a:bodyPr/>
          <a:lstStyle/>
          <a:p>
            <a:r>
              <a:rPr lang="en-US" dirty="0"/>
              <a:t>Code of conduct: Positive Behaviors</a:t>
            </a:r>
          </a:p>
        </p:txBody>
      </p:sp>
      <p:sp>
        <p:nvSpPr>
          <p:cNvPr id="4" name="Slide Number Placeholder 3">
            <a:extLst>
              <a:ext uri="{FF2B5EF4-FFF2-40B4-BE49-F238E27FC236}">
                <a16:creationId xmlns:a16="http://schemas.microsoft.com/office/drawing/2014/main" id="{40791775-A236-B741-805C-0EEAD18DDC02}"/>
              </a:ext>
            </a:extLst>
          </p:cNvPr>
          <p:cNvSpPr>
            <a:spLocks noGrp="1"/>
          </p:cNvSpPr>
          <p:nvPr>
            <p:ph type="sldNum" sz="quarter" idx="4"/>
          </p:nvPr>
        </p:nvSpPr>
        <p:spPr/>
        <p:txBody>
          <a:bodyPr/>
          <a:lstStyle/>
          <a:p>
            <a:fld id="{F621BA9E-024D-DE4D-A8C8-2AC39C7987FF}" type="slidenum">
              <a:rPr lang="en-US" smtClean="0"/>
              <a:pPr/>
              <a:t>35</a:t>
            </a:fld>
            <a:endParaRPr lang="en-US" dirty="0"/>
          </a:p>
        </p:txBody>
      </p:sp>
      <p:sp>
        <p:nvSpPr>
          <p:cNvPr id="6" name="Rectangle 2">
            <a:extLst>
              <a:ext uri="{FF2B5EF4-FFF2-40B4-BE49-F238E27FC236}">
                <a16:creationId xmlns:a16="http://schemas.microsoft.com/office/drawing/2014/main" id="{1A8D69F2-4D7A-024B-88B0-703CC200ECB8}"/>
              </a:ext>
            </a:extLst>
          </p:cNvPr>
          <p:cNvSpPr>
            <a:spLocks/>
          </p:cNvSpPr>
          <p:nvPr/>
        </p:nvSpPr>
        <p:spPr bwMode="auto">
          <a:xfrm>
            <a:off x="457200" y="1229182"/>
            <a:ext cx="8482084"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r>
              <a:rPr lang="en-US" sz="2300" dirty="0">
                <a:latin typeface="Verdana" panose="020B0604030504040204" pitchFamily="34" charset="0"/>
                <a:ea typeface="Verdana" panose="020B0604030504040204" pitchFamily="34" charset="0"/>
                <a:cs typeface="Verdana" panose="020B0604030504040204" pitchFamily="34" charset="0"/>
                <a:sym typeface="Arial" charset="0"/>
              </a:rPr>
              <a:t>Demonstrating empathy and kindness</a:t>
            </a:r>
          </a:p>
          <a:p>
            <a:pPr marL="382588" indent="-342900">
              <a:buSzPct val="125000"/>
              <a:buFont typeface="Arial" panose="020B0604020202020204" pitchFamily="34" charset="0"/>
              <a:buChar char="•"/>
            </a:pPr>
            <a:endParaRPr lang="en-US" sz="23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300" dirty="0">
                <a:latin typeface="Verdana" panose="020B0604030504040204" pitchFamily="34" charset="0"/>
                <a:ea typeface="Verdana" panose="020B0604030504040204" pitchFamily="34" charset="0"/>
                <a:cs typeface="Verdana" panose="020B0604030504040204" pitchFamily="34" charset="0"/>
                <a:sym typeface="Arial" charset="0"/>
              </a:rPr>
              <a:t>Being respectful of differing opinions and experiences</a:t>
            </a:r>
          </a:p>
          <a:p>
            <a:pPr marL="382588" indent="-342900">
              <a:buSzPct val="125000"/>
              <a:buFont typeface="Arial" panose="020B0604020202020204" pitchFamily="34" charset="0"/>
              <a:buChar char="•"/>
            </a:pPr>
            <a:endParaRPr lang="en-US" sz="23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300" dirty="0">
                <a:latin typeface="Verdana" panose="020B0604030504040204" pitchFamily="34" charset="0"/>
                <a:ea typeface="Verdana" panose="020B0604030504040204" pitchFamily="34" charset="0"/>
                <a:cs typeface="Verdana" panose="020B0604030504040204" pitchFamily="34" charset="0"/>
                <a:sym typeface="Arial" charset="0"/>
              </a:rPr>
              <a:t>Giving and gracefully accepting constructive feedback</a:t>
            </a:r>
          </a:p>
          <a:p>
            <a:pPr marL="382588" indent="-342900">
              <a:buSzPct val="125000"/>
              <a:buFont typeface="Arial" panose="020B0604020202020204" pitchFamily="34" charset="0"/>
              <a:buChar char="•"/>
            </a:pPr>
            <a:endParaRPr lang="en-US" sz="23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300" dirty="0">
                <a:latin typeface="Verdana" panose="020B0604030504040204" pitchFamily="34" charset="0"/>
                <a:ea typeface="Verdana" panose="020B0604030504040204" pitchFamily="34" charset="0"/>
                <a:cs typeface="Verdana" panose="020B0604030504040204" pitchFamily="34" charset="0"/>
                <a:sym typeface="Arial" charset="0"/>
              </a:rPr>
              <a:t>Accepting responsibility and apologizing to those affected by our mistakes, and learning from the experience</a:t>
            </a:r>
          </a:p>
        </p:txBody>
      </p:sp>
    </p:spTree>
    <p:extLst>
      <p:ext uri="{BB962C8B-B14F-4D97-AF65-F5344CB8AC3E}">
        <p14:creationId xmlns:p14="http://schemas.microsoft.com/office/powerpoint/2010/main" val="24630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3CA8D-8E03-0141-B4F7-B3D6649FCBCE}"/>
              </a:ext>
            </a:extLst>
          </p:cNvPr>
          <p:cNvSpPr>
            <a:spLocks noGrp="1"/>
          </p:cNvSpPr>
          <p:nvPr>
            <p:ph type="title"/>
          </p:nvPr>
        </p:nvSpPr>
        <p:spPr/>
        <p:txBody>
          <a:bodyPr/>
          <a:lstStyle/>
          <a:p>
            <a:r>
              <a:rPr lang="en-US" dirty="0"/>
              <a:t>Code of conduct: Positive Behaviors</a:t>
            </a:r>
          </a:p>
        </p:txBody>
      </p:sp>
      <p:sp>
        <p:nvSpPr>
          <p:cNvPr id="4" name="Slide Number Placeholder 3">
            <a:extLst>
              <a:ext uri="{FF2B5EF4-FFF2-40B4-BE49-F238E27FC236}">
                <a16:creationId xmlns:a16="http://schemas.microsoft.com/office/drawing/2014/main" id="{40791775-A236-B741-805C-0EEAD18DDC02}"/>
              </a:ext>
            </a:extLst>
          </p:cNvPr>
          <p:cNvSpPr>
            <a:spLocks noGrp="1"/>
          </p:cNvSpPr>
          <p:nvPr>
            <p:ph type="sldNum" sz="quarter" idx="4"/>
          </p:nvPr>
        </p:nvSpPr>
        <p:spPr/>
        <p:txBody>
          <a:bodyPr/>
          <a:lstStyle/>
          <a:p>
            <a:fld id="{F621BA9E-024D-DE4D-A8C8-2AC39C7987FF}" type="slidenum">
              <a:rPr lang="en-US" smtClean="0"/>
              <a:pPr/>
              <a:t>36</a:t>
            </a:fld>
            <a:endParaRPr lang="en-US" dirty="0"/>
          </a:p>
        </p:txBody>
      </p:sp>
      <p:sp>
        <p:nvSpPr>
          <p:cNvPr id="6" name="Rectangle 2">
            <a:extLst>
              <a:ext uri="{FF2B5EF4-FFF2-40B4-BE49-F238E27FC236}">
                <a16:creationId xmlns:a16="http://schemas.microsoft.com/office/drawing/2014/main" id="{1A8D69F2-4D7A-024B-88B0-703CC200ECB8}"/>
              </a:ext>
            </a:extLst>
          </p:cNvPr>
          <p:cNvSpPr>
            <a:spLocks/>
          </p:cNvSpPr>
          <p:nvPr/>
        </p:nvSpPr>
        <p:spPr bwMode="auto">
          <a:xfrm>
            <a:off x="457200" y="1433901"/>
            <a:ext cx="7982893" cy="290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sym typeface="Arial" charset="0"/>
              </a:rPr>
              <a:t>Respect the pronouns of others</a:t>
            </a:r>
          </a:p>
          <a:p>
            <a:pPr marL="382588" indent="-342900">
              <a:buSzPct val="1250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sym typeface="Arial" charset="0"/>
              </a:rPr>
              <a:t>Recognize that intent is not equal to impact</a:t>
            </a:r>
          </a:p>
          <a:p>
            <a:pPr marL="382588" indent="-342900">
              <a:buSzPct val="125000"/>
              <a:buFont typeface="Arial" panose="020B0604020202020204" pitchFamily="34" charset="0"/>
              <a:buChar char="•"/>
            </a:pPr>
            <a:endParaRPr lang="en-US" sz="2400" dirty="0">
              <a:latin typeface="Verdana" panose="020B0604030504040204" pitchFamily="34" charset="0"/>
              <a:ea typeface="Verdana" panose="020B0604030504040204" pitchFamily="34" charset="0"/>
              <a:cs typeface="Verdana" panose="020B0604030504040204" pitchFamily="34" charset="0"/>
              <a:sym typeface="Arial" charset="0"/>
            </a:endParaRPr>
          </a:p>
          <a:p>
            <a:pPr marL="382588" indent="-342900">
              <a:buSzPct val="125000"/>
              <a:buFont typeface="Arial" panose="020B0604020202020204" pitchFamily="34" charset="0"/>
              <a:buChar char="•"/>
            </a:pPr>
            <a:r>
              <a:rPr lang="en-US" sz="2400" b="1" dirty="0">
                <a:latin typeface="Verdana" panose="020B0604030504040204" pitchFamily="34" charset="0"/>
                <a:ea typeface="Verdana" panose="020B0604030504040204" pitchFamily="34" charset="0"/>
                <a:cs typeface="Verdana" panose="020B0604030504040204" pitchFamily="34" charset="0"/>
                <a:sym typeface="Arial" charset="0"/>
              </a:rPr>
              <a:t>Self-Care is revolutionary!</a:t>
            </a:r>
          </a:p>
        </p:txBody>
      </p:sp>
    </p:spTree>
    <p:extLst>
      <p:ext uri="{BB962C8B-B14F-4D97-AF65-F5344CB8AC3E}">
        <p14:creationId xmlns:p14="http://schemas.microsoft.com/office/powerpoint/2010/main" val="33754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Thanks to the “Intro Course Brain Trust”</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37</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sp>
        <p:nvSpPr>
          <p:cNvPr id="10" name="Rectangle 2">
            <a:extLst>
              <a:ext uri="{FF2B5EF4-FFF2-40B4-BE49-F238E27FC236}">
                <a16:creationId xmlns:a16="http://schemas.microsoft.com/office/drawing/2014/main" id="{00B867D8-FF54-8447-A954-2B268BC7A1E8}"/>
              </a:ext>
            </a:extLst>
          </p:cNvPr>
          <p:cNvSpPr>
            <a:spLocks/>
          </p:cNvSpPr>
          <p:nvPr/>
        </p:nvSpPr>
        <p:spPr bwMode="auto">
          <a:xfrm>
            <a:off x="457200" y="1415547"/>
            <a:ext cx="8229600" cy="2790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The Intro Course Brain Trust is the group of scientists from different topical groups and institutions, that helped with the speaker/topic selection and format of the course.  Thank you!</a:t>
            </a:r>
          </a:p>
        </p:txBody>
      </p:sp>
      <p:pic>
        <p:nvPicPr>
          <p:cNvPr id="6" name="Picture 5">
            <a:extLst>
              <a:ext uri="{FF2B5EF4-FFF2-40B4-BE49-F238E27FC236}">
                <a16:creationId xmlns:a16="http://schemas.microsoft.com/office/drawing/2014/main" id="{8C48D896-83F4-DA4B-BF93-61A5A42481AB}"/>
              </a:ext>
            </a:extLst>
          </p:cNvPr>
          <p:cNvPicPr>
            <a:picLocks noChangeAspect="1"/>
          </p:cNvPicPr>
          <p:nvPr/>
        </p:nvPicPr>
        <p:blipFill>
          <a:blip r:embed="rId4"/>
          <a:stretch>
            <a:fillRect/>
          </a:stretch>
        </p:blipFill>
        <p:spPr>
          <a:xfrm>
            <a:off x="339841" y="2631287"/>
            <a:ext cx="870508" cy="974969"/>
          </a:xfrm>
          <a:prstGeom prst="rect">
            <a:avLst/>
          </a:prstGeom>
        </p:spPr>
      </p:pic>
      <p:pic>
        <p:nvPicPr>
          <p:cNvPr id="7" name="Picture 6">
            <a:extLst>
              <a:ext uri="{FF2B5EF4-FFF2-40B4-BE49-F238E27FC236}">
                <a16:creationId xmlns:a16="http://schemas.microsoft.com/office/drawing/2014/main" id="{93DCEC56-9E46-2A48-872E-DC6DF5C0C29F}"/>
              </a:ext>
            </a:extLst>
          </p:cNvPr>
          <p:cNvPicPr>
            <a:picLocks noChangeAspect="1"/>
          </p:cNvPicPr>
          <p:nvPr/>
        </p:nvPicPr>
        <p:blipFill>
          <a:blip r:embed="rId5"/>
          <a:stretch>
            <a:fillRect/>
          </a:stretch>
        </p:blipFill>
        <p:spPr>
          <a:xfrm>
            <a:off x="1580815" y="2631287"/>
            <a:ext cx="870508" cy="974969"/>
          </a:xfrm>
          <a:prstGeom prst="rect">
            <a:avLst/>
          </a:prstGeom>
        </p:spPr>
      </p:pic>
      <p:pic>
        <p:nvPicPr>
          <p:cNvPr id="8" name="Picture 7">
            <a:extLst>
              <a:ext uri="{FF2B5EF4-FFF2-40B4-BE49-F238E27FC236}">
                <a16:creationId xmlns:a16="http://schemas.microsoft.com/office/drawing/2014/main" id="{8FB747E8-04AA-7E49-9F6D-207D93E75A0E}"/>
              </a:ext>
            </a:extLst>
          </p:cNvPr>
          <p:cNvPicPr>
            <a:picLocks noChangeAspect="1"/>
          </p:cNvPicPr>
          <p:nvPr/>
        </p:nvPicPr>
        <p:blipFill>
          <a:blip r:embed="rId6"/>
          <a:stretch>
            <a:fillRect/>
          </a:stretch>
        </p:blipFill>
        <p:spPr>
          <a:xfrm>
            <a:off x="4062763" y="2631287"/>
            <a:ext cx="870508" cy="974969"/>
          </a:xfrm>
          <a:prstGeom prst="rect">
            <a:avLst/>
          </a:prstGeom>
        </p:spPr>
      </p:pic>
      <p:pic>
        <p:nvPicPr>
          <p:cNvPr id="9" name="Picture 8">
            <a:extLst>
              <a:ext uri="{FF2B5EF4-FFF2-40B4-BE49-F238E27FC236}">
                <a16:creationId xmlns:a16="http://schemas.microsoft.com/office/drawing/2014/main" id="{3B1D0FB7-65E8-F942-A18D-13513D3D05EA}"/>
              </a:ext>
            </a:extLst>
          </p:cNvPr>
          <p:cNvPicPr>
            <a:picLocks noChangeAspect="1"/>
          </p:cNvPicPr>
          <p:nvPr/>
        </p:nvPicPr>
        <p:blipFill>
          <a:blip r:embed="rId7"/>
          <a:stretch>
            <a:fillRect/>
          </a:stretch>
        </p:blipFill>
        <p:spPr>
          <a:xfrm>
            <a:off x="2821789" y="2631287"/>
            <a:ext cx="870508" cy="974969"/>
          </a:xfrm>
          <a:prstGeom prst="rect">
            <a:avLst/>
          </a:prstGeom>
        </p:spPr>
      </p:pic>
      <p:pic>
        <p:nvPicPr>
          <p:cNvPr id="12" name="Picture 11">
            <a:extLst>
              <a:ext uri="{FF2B5EF4-FFF2-40B4-BE49-F238E27FC236}">
                <a16:creationId xmlns:a16="http://schemas.microsoft.com/office/drawing/2014/main" id="{7288D8B4-2A3D-9546-991D-58DA30AEC06F}"/>
              </a:ext>
            </a:extLst>
          </p:cNvPr>
          <p:cNvPicPr>
            <a:picLocks noChangeAspect="1"/>
          </p:cNvPicPr>
          <p:nvPr/>
        </p:nvPicPr>
        <p:blipFill>
          <a:blip r:embed="rId8"/>
          <a:stretch>
            <a:fillRect/>
          </a:stretch>
        </p:blipFill>
        <p:spPr>
          <a:xfrm>
            <a:off x="6544709" y="2631287"/>
            <a:ext cx="870508" cy="974969"/>
          </a:xfrm>
          <a:prstGeom prst="rect">
            <a:avLst/>
          </a:prstGeom>
        </p:spPr>
      </p:pic>
      <p:pic>
        <p:nvPicPr>
          <p:cNvPr id="13" name="Picture 12">
            <a:extLst>
              <a:ext uri="{FF2B5EF4-FFF2-40B4-BE49-F238E27FC236}">
                <a16:creationId xmlns:a16="http://schemas.microsoft.com/office/drawing/2014/main" id="{3B5C9D24-748A-3942-BE5D-769C2D1797EF}"/>
              </a:ext>
            </a:extLst>
          </p:cNvPr>
          <p:cNvPicPr>
            <a:picLocks noChangeAspect="1"/>
          </p:cNvPicPr>
          <p:nvPr/>
        </p:nvPicPr>
        <p:blipFill>
          <a:blip r:embed="rId9"/>
          <a:stretch>
            <a:fillRect/>
          </a:stretch>
        </p:blipFill>
        <p:spPr>
          <a:xfrm>
            <a:off x="5303736" y="2631287"/>
            <a:ext cx="870508" cy="974969"/>
          </a:xfrm>
          <a:prstGeom prst="rect">
            <a:avLst/>
          </a:prstGeom>
        </p:spPr>
      </p:pic>
      <p:pic>
        <p:nvPicPr>
          <p:cNvPr id="15" name="Picture 14">
            <a:extLst>
              <a:ext uri="{FF2B5EF4-FFF2-40B4-BE49-F238E27FC236}">
                <a16:creationId xmlns:a16="http://schemas.microsoft.com/office/drawing/2014/main" id="{4C348A1D-C5D7-DF40-8987-528A4BD266C0}"/>
              </a:ext>
            </a:extLst>
          </p:cNvPr>
          <p:cNvPicPr>
            <a:picLocks noChangeAspect="1"/>
          </p:cNvPicPr>
          <p:nvPr/>
        </p:nvPicPr>
        <p:blipFill>
          <a:blip r:embed="rId10"/>
          <a:stretch>
            <a:fillRect/>
          </a:stretch>
        </p:blipFill>
        <p:spPr>
          <a:xfrm>
            <a:off x="7785682" y="2657174"/>
            <a:ext cx="854665" cy="957225"/>
          </a:xfrm>
          <a:prstGeom prst="rect">
            <a:avLst/>
          </a:prstGeom>
        </p:spPr>
      </p:pic>
      <p:sp>
        <p:nvSpPr>
          <p:cNvPr id="2" name="TextBox 1">
            <a:extLst>
              <a:ext uri="{FF2B5EF4-FFF2-40B4-BE49-F238E27FC236}">
                <a16:creationId xmlns:a16="http://schemas.microsoft.com/office/drawing/2014/main" id="{964A86E4-4690-4B44-A3C7-2C605FC3C171}"/>
              </a:ext>
            </a:extLst>
          </p:cNvPr>
          <p:cNvSpPr txBox="1"/>
          <p:nvPr/>
        </p:nvSpPr>
        <p:spPr>
          <a:xfrm>
            <a:off x="435098" y="3614399"/>
            <a:ext cx="679994" cy="646331"/>
          </a:xfrm>
          <a:prstGeom prst="rect">
            <a:avLst/>
          </a:prstGeom>
          <a:noFill/>
        </p:spPr>
        <p:txBody>
          <a:bodyPr wrap="none" rtlCol="0">
            <a:spAutoFit/>
          </a:bodyPr>
          <a:lstStyle/>
          <a:p>
            <a:pPr algn="ctr"/>
            <a:r>
              <a:rPr lang="en-US" dirty="0"/>
              <a:t>Steffi</a:t>
            </a:r>
          </a:p>
          <a:p>
            <a:pPr algn="ctr"/>
            <a:r>
              <a:rPr lang="en-US" dirty="0"/>
              <a:t>Diem</a:t>
            </a:r>
          </a:p>
        </p:txBody>
      </p:sp>
      <p:sp>
        <p:nvSpPr>
          <p:cNvPr id="16" name="TextBox 15">
            <a:extLst>
              <a:ext uri="{FF2B5EF4-FFF2-40B4-BE49-F238E27FC236}">
                <a16:creationId xmlns:a16="http://schemas.microsoft.com/office/drawing/2014/main" id="{EFECA946-CC2D-764A-80E4-0A9C4CAE497D}"/>
              </a:ext>
            </a:extLst>
          </p:cNvPr>
          <p:cNvSpPr txBox="1"/>
          <p:nvPr/>
        </p:nvSpPr>
        <p:spPr>
          <a:xfrm>
            <a:off x="1682288" y="3560069"/>
            <a:ext cx="548547" cy="646331"/>
          </a:xfrm>
          <a:prstGeom prst="rect">
            <a:avLst/>
          </a:prstGeom>
          <a:noFill/>
        </p:spPr>
        <p:txBody>
          <a:bodyPr wrap="none" rtlCol="0">
            <a:spAutoFit/>
          </a:bodyPr>
          <a:lstStyle/>
          <a:p>
            <a:pPr algn="ctr"/>
            <a:r>
              <a:rPr lang="en-US" dirty="0"/>
              <a:t>Will</a:t>
            </a:r>
          </a:p>
          <a:p>
            <a:pPr algn="ctr"/>
            <a:r>
              <a:rPr lang="en-US" dirty="0"/>
              <a:t>Fox</a:t>
            </a:r>
          </a:p>
        </p:txBody>
      </p:sp>
      <p:sp>
        <p:nvSpPr>
          <p:cNvPr id="17" name="TextBox 16">
            <a:extLst>
              <a:ext uri="{FF2B5EF4-FFF2-40B4-BE49-F238E27FC236}">
                <a16:creationId xmlns:a16="http://schemas.microsoft.com/office/drawing/2014/main" id="{C233E47C-2AFE-B149-8B27-BCA83780A4A6}"/>
              </a:ext>
            </a:extLst>
          </p:cNvPr>
          <p:cNvSpPr txBox="1"/>
          <p:nvPr/>
        </p:nvSpPr>
        <p:spPr>
          <a:xfrm>
            <a:off x="2521084" y="3559529"/>
            <a:ext cx="1386855" cy="646331"/>
          </a:xfrm>
          <a:prstGeom prst="rect">
            <a:avLst/>
          </a:prstGeom>
          <a:noFill/>
        </p:spPr>
        <p:txBody>
          <a:bodyPr wrap="none" rtlCol="0">
            <a:spAutoFit/>
          </a:bodyPr>
          <a:lstStyle/>
          <a:p>
            <a:pPr algn="ctr"/>
            <a:r>
              <a:rPr lang="en-US" dirty="0"/>
              <a:t>Walter</a:t>
            </a:r>
          </a:p>
          <a:p>
            <a:pPr algn="ctr"/>
            <a:r>
              <a:rPr lang="en-US" dirty="0" err="1"/>
              <a:t>Guttenfelder</a:t>
            </a:r>
            <a:endParaRPr lang="en-US" dirty="0"/>
          </a:p>
        </p:txBody>
      </p:sp>
      <p:sp>
        <p:nvSpPr>
          <p:cNvPr id="18" name="TextBox 17">
            <a:extLst>
              <a:ext uri="{FF2B5EF4-FFF2-40B4-BE49-F238E27FC236}">
                <a16:creationId xmlns:a16="http://schemas.microsoft.com/office/drawing/2014/main" id="{10694F08-39FE-E243-A4D0-1FD7A0B9A6C0}"/>
              </a:ext>
            </a:extLst>
          </p:cNvPr>
          <p:cNvSpPr txBox="1"/>
          <p:nvPr/>
        </p:nvSpPr>
        <p:spPr>
          <a:xfrm>
            <a:off x="3817206" y="3559529"/>
            <a:ext cx="1323247" cy="646331"/>
          </a:xfrm>
          <a:prstGeom prst="rect">
            <a:avLst/>
          </a:prstGeom>
          <a:noFill/>
        </p:spPr>
        <p:txBody>
          <a:bodyPr wrap="none" rtlCol="0">
            <a:spAutoFit/>
          </a:bodyPr>
          <a:lstStyle/>
          <a:p>
            <a:pPr algn="ctr"/>
            <a:r>
              <a:rPr lang="en-US" dirty="0"/>
              <a:t>Eva</a:t>
            </a:r>
          </a:p>
          <a:p>
            <a:pPr algn="ctr"/>
            <a:r>
              <a:rPr lang="en-US" dirty="0" err="1"/>
              <a:t>Kostadinova</a:t>
            </a:r>
            <a:endParaRPr lang="en-US" dirty="0"/>
          </a:p>
        </p:txBody>
      </p:sp>
      <p:sp>
        <p:nvSpPr>
          <p:cNvPr id="19" name="TextBox 18">
            <a:extLst>
              <a:ext uri="{FF2B5EF4-FFF2-40B4-BE49-F238E27FC236}">
                <a16:creationId xmlns:a16="http://schemas.microsoft.com/office/drawing/2014/main" id="{E70423B1-C3B3-0041-BCCA-681F2AD60801}"/>
              </a:ext>
            </a:extLst>
          </p:cNvPr>
          <p:cNvSpPr txBox="1"/>
          <p:nvPr/>
        </p:nvSpPr>
        <p:spPr>
          <a:xfrm>
            <a:off x="5309664" y="3559529"/>
            <a:ext cx="930576" cy="646331"/>
          </a:xfrm>
          <a:prstGeom prst="rect">
            <a:avLst/>
          </a:prstGeom>
          <a:noFill/>
        </p:spPr>
        <p:txBody>
          <a:bodyPr wrap="none" rtlCol="0">
            <a:spAutoFit/>
          </a:bodyPr>
          <a:lstStyle/>
          <a:p>
            <a:pPr algn="ctr"/>
            <a:r>
              <a:rPr lang="en-US" dirty="0"/>
              <a:t>Florian</a:t>
            </a:r>
          </a:p>
          <a:p>
            <a:pPr algn="ctr"/>
            <a:r>
              <a:rPr lang="en-US" dirty="0" err="1"/>
              <a:t>Laggner</a:t>
            </a:r>
            <a:endParaRPr lang="en-US" dirty="0"/>
          </a:p>
        </p:txBody>
      </p:sp>
      <p:sp>
        <p:nvSpPr>
          <p:cNvPr id="20" name="TextBox 19">
            <a:extLst>
              <a:ext uri="{FF2B5EF4-FFF2-40B4-BE49-F238E27FC236}">
                <a16:creationId xmlns:a16="http://schemas.microsoft.com/office/drawing/2014/main" id="{055CF49A-044A-0F48-A474-5A77EE4D01A5}"/>
              </a:ext>
            </a:extLst>
          </p:cNvPr>
          <p:cNvSpPr txBox="1"/>
          <p:nvPr/>
        </p:nvSpPr>
        <p:spPr>
          <a:xfrm>
            <a:off x="6605147" y="3559528"/>
            <a:ext cx="593432" cy="646331"/>
          </a:xfrm>
          <a:prstGeom prst="rect">
            <a:avLst/>
          </a:prstGeom>
          <a:noFill/>
        </p:spPr>
        <p:txBody>
          <a:bodyPr wrap="none" rtlCol="0">
            <a:spAutoFit/>
          </a:bodyPr>
          <a:lstStyle/>
          <a:p>
            <a:pPr algn="ctr"/>
            <a:r>
              <a:rPr lang="en-US" dirty="0" err="1"/>
              <a:t>Ane</a:t>
            </a:r>
            <a:endParaRPr lang="en-US" dirty="0"/>
          </a:p>
          <a:p>
            <a:pPr algn="ctr"/>
            <a:r>
              <a:rPr lang="en-US" dirty="0"/>
              <a:t>Lasa</a:t>
            </a:r>
          </a:p>
        </p:txBody>
      </p:sp>
      <p:sp>
        <p:nvSpPr>
          <p:cNvPr id="21" name="TextBox 20">
            <a:extLst>
              <a:ext uri="{FF2B5EF4-FFF2-40B4-BE49-F238E27FC236}">
                <a16:creationId xmlns:a16="http://schemas.microsoft.com/office/drawing/2014/main" id="{F448BE22-EB64-2C44-993D-10133B667FBE}"/>
              </a:ext>
            </a:extLst>
          </p:cNvPr>
          <p:cNvSpPr txBox="1"/>
          <p:nvPr/>
        </p:nvSpPr>
        <p:spPr>
          <a:xfrm>
            <a:off x="7779604" y="3559527"/>
            <a:ext cx="835485" cy="646331"/>
          </a:xfrm>
          <a:prstGeom prst="rect">
            <a:avLst/>
          </a:prstGeom>
          <a:noFill/>
        </p:spPr>
        <p:txBody>
          <a:bodyPr wrap="none" rtlCol="0">
            <a:spAutoFit/>
          </a:bodyPr>
          <a:lstStyle/>
          <a:p>
            <a:pPr algn="ctr"/>
            <a:r>
              <a:rPr lang="en-US" dirty="0"/>
              <a:t>Oak</a:t>
            </a:r>
          </a:p>
          <a:p>
            <a:pPr algn="ctr"/>
            <a:r>
              <a:rPr lang="en-US" dirty="0"/>
              <a:t>Nelson</a:t>
            </a:r>
          </a:p>
        </p:txBody>
      </p:sp>
    </p:spTree>
    <p:extLst>
      <p:ext uri="{BB962C8B-B14F-4D97-AF65-F5344CB8AC3E}">
        <p14:creationId xmlns:p14="http://schemas.microsoft.com/office/powerpoint/2010/main" val="4201534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Thanks to Deedee and Harry </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38</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sp>
        <p:nvSpPr>
          <p:cNvPr id="8" name="Rectangle 2">
            <a:extLst>
              <a:ext uri="{FF2B5EF4-FFF2-40B4-BE49-F238E27FC236}">
                <a16:creationId xmlns:a16="http://schemas.microsoft.com/office/drawing/2014/main" id="{7BA0A478-4B50-2D48-A983-93D982B65ED7}"/>
              </a:ext>
            </a:extLst>
          </p:cNvPr>
          <p:cNvSpPr>
            <a:spLocks/>
          </p:cNvSpPr>
          <p:nvPr/>
        </p:nvSpPr>
        <p:spPr bwMode="auto">
          <a:xfrm>
            <a:off x="457200" y="1713560"/>
            <a:ext cx="3860157" cy="1949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buSzPct val="125000"/>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Special thanks to my colleagues, </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Deedee Ortiz</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Program Manager at the Science Education Department, and </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Harry </a:t>
            </a:r>
            <a:r>
              <a:rPr lang="en-US" sz="1600" b="1" dirty="0" err="1">
                <a:latin typeface="Verdana" panose="020B0604030504040204" pitchFamily="34" charset="0"/>
                <a:ea typeface="Verdana" panose="020B0604030504040204" pitchFamily="34" charset="0"/>
                <a:cs typeface="Verdana" panose="020B0604030504040204" pitchFamily="34" charset="0"/>
                <a:sym typeface="Arial" charset="0"/>
              </a:rPr>
              <a:t>Tsamutalis</a:t>
            </a:r>
            <a:r>
              <a:rPr lang="en-US" sz="1600" b="1" dirty="0">
                <a:latin typeface="Verdana" panose="020B0604030504040204" pitchFamily="34" charset="0"/>
                <a:ea typeface="Verdana" panose="020B0604030504040204" pitchFamily="34" charset="0"/>
                <a:cs typeface="Verdana" panose="020B0604030504040204" pitchFamily="34" charset="0"/>
                <a:sym typeface="Arial" charset="0"/>
              </a:rPr>
              <a:t> Jr,</a:t>
            </a: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 A/V Technician.</a:t>
            </a:r>
          </a:p>
          <a:p>
            <a:pPr marL="39688">
              <a:buSzPct val="125000"/>
            </a:pPr>
            <a:endParaRPr lang="en-US" sz="1600" dirty="0">
              <a:latin typeface="Verdana" panose="020B0604030504040204" pitchFamily="34" charset="0"/>
              <a:ea typeface="Verdana" panose="020B0604030504040204" pitchFamily="34" charset="0"/>
              <a:cs typeface="Verdana" panose="020B0604030504040204" pitchFamily="34" charset="0"/>
              <a:sym typeface="Arial" charset="0"/>
            </a:endParaRPr>
          </a:p>
          <a:p>
            <a:pPr marL="39688">
              <a:buSzPct val="125000"/>
            </a:pPr>
            <a:r>
              <a:rPr lang="en-US" sz="1600" dirty="0">
                <a:latin typeface="Verdana" panose="020B0604030504040204" pitchFamily="34" charset="0"/>
                <a:ea typeface="Verdana" panose="020B0604030504040204" pitchFamily="34" charset="0"/>
                <a:cs typeface="Verdana" panose="020B0604030504040204" pitchFamily="34" charset="0"/>
                <a:sym typeface="Arial" charset="0"/>
              </a:rPr>
              <a:t>If the logistics for this course works, it’s because of their hard work.</a:t>
            </a:r>
          </a:p>
        </p:txBody>
      </p:sp>
      <p:pic>
        <p:nvPicPr>
          <p:cNvPr id="9" name="Picture 8">
            <a:extLst>
              <a:ext uri="{FF2B5EF4-FFF2-40B4-BE49-F238E27FC236}">
                <a16:creationId xmlns:a16="http://schemas.microsoft.com/office/drawing/2014/main" id="{FD83E5D4-7D54-F540-BDD8-0398AA60E2A7}"/>
              </a:ext>
            </a:extLst>
          </p:cNvPr>
          <p:cNvPicPr>
            <a:picLocks noChangeAspect="1"/>
          </p:cNvPicPr>
          <p:nvPr/>
        </p:nvPicPr>
        <p:blipFill rotWithShape="1">
          <a:blip r:embed="rId4"/>
          <a:srcRect b="30409"/>
          <a:stretch/>
        </p:blipFill>
        <p:spPr>
          <a:xfrm>
            <a:off x="6605738" y="2056176"/>
            <a:ext cx="1828800" cy="1367507"/>
          </a:xfrm>
          <a:prstGeom prst="rect">
            <a:avLst/>
          </a:prstGeom>
        </p:spPr>
      </p:pic>
      <p:pic>
        <p:nvPicPr>
          <p:cNvPr id="3074" name="Picture 2" descr="https://lh3.googleusercontent.com/nOlROLyHWe8LBd2Lptas5ry-a1GYRL4sK9JK5iLQGYS9jaX547HTSxYbMHlD0eQvPrL_x7r8w-HBnlEmBhidZ72mtKB_O5ZYq21tVKUYqvImc2HUiNN0AYiobNbuU3BKLRAmbuEcacI">
            <a:extLst>
              <a:ext uri="{FF2B5EF4-FFF2-40B4-BE49-F238E27FC236}">
                <a16:creationId xmlns:a16="http://schemas.microsoft.com/office/drawing/2014/main" id="{B4FD2598-CA5E-804F-82EF-5DDF42B31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167" y="2052083"/>
            <a:ext cx="182372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2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p:txBody>
          <a:bodyPr/>
          <a:lstStyle/>
          <a:p>
            <a:r>
              <a:rPr lang="en-US" dirty="0">
                <a:latin typeface="Calibri" panose="020F0502020204030204" pitchFamily="34" charset="0"/>
              </a:rPr>
              <a:t>PPPL is one of 17 Department of Energy national laboratories</a:t>
            </a:r>
            <a:endParaRPr lang="en-US" dirty="0"/>
          </a:p>
        </p:txBody>
      </p:sp>
      <p:sp>
        <p:nvSpPr>
          <p:cNvPr id="4" name="Slide Number Placeholder 3">
            <a:extLst>
              <a:ext uri="{FF2B5EF4-FFF2-40B4-BE49-F238E27FC236}">
                <a16:creationId xmlns:a16="http://schemas.microsoft.com/office/drawing/2014/main" id="{2CB360BC-1B35-9544-92D8-268E96E82F97}"/>
              </a:ext>
            </a:extLst>
          </p:cNvPr>
          <p:cNvSpPr>
            <a:spLocks noGrp="1"/>
          </p:cNvSpPr>
          <p:nvPr>
            <p:ph type="sldNum" sz="quarter" idx="4"/>
          </p:nvPr>
        </p:nvSpPr>
        <p:spPr/>
        <p:txBody>
          <a:bodyPr/>
          <a:lstStyle/>
          <a:p>
            <a:fld id="{F621BA9E-024D-DE4D-A8C8-2AC39C7987FF}" type="slidenum">
              <a:rPr lang="en-US" smtClean="0"/>
              <a:pPr/>
              <a:t>3</a:t>
            </a:fld>
            <a:endParaRPr lang="en-US" dirty="0"/>
          </a:p>
        </p:txBody>
      </p:sp>
      <p:pic>
        <p:nvPicPr>
          <p:cNvPr id="5" name="Picture 4" descr="DOE_lab_rainbow.png">
            <a:extLst>
              <a:ext uri="{FF2B5EF4-FFF2-40B4-BE49-F238E27FC236}">
                <a16:creationId xmlns:a16="http://schemas.microsoft.com/office/drawing/2014/main" id="{98D6C186-F8C0-9A4F-8F87-1BBF3C6E9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8684" y="986815"/>
            <a:ext cx="6546631" cy="3801034"/>
          </a:xfrm>
          <a:prstGeom prst="rect">
            <a:avLst/>
          </a:prstGeom>
        </p:spPr>
      </p:pic>
      <p:sp>
        <p:nvSpPr>
          <p:cNvPr id="2" name="Oval 1">
            <a:extLst>
              <a:ext uri="{FF2B5EF4-FFF2-40B4-BE49-F238E27FC236}">
                <a16:creationId xmlns:a16="http://schemas.microsoft.com/office/drawing/2014/main" id="{AFA6C549-2DDB-114D-8BFD-75811E6FC360}"/>
              </a:ext>
            </a:extLst>
          </p:cNvPr>
          <p:cNvSpPr/>
          <p:nvPr/>
        </p:nvSpPr>
        <p:spPr bwMode="auto">
          <a:xfrm>
            <a:off x="3433482" y="2985247"/>
            <a:ext cx="986118" cy="510988"/>
          </a:xfrm>
          <a:prstGeom prst="ellipse">
            <a:avLst/>
          </a:prstGeom>
          <a:noFill/>
          <a:ln w="28575">
            <a:solidFill>
              <a:srgbClr val="FF0000"/>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318365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6886F6-2A15-6344-8C42-521DAB8F47F9}"/>
              </a:ext>
            </a:extLst>
          </p:cNvPr>
          <p:cNvSpPr>
            <a:spLocks noGrp="1"/>
          </p:cNvSpPr>
          <p:nvPr>
            <p:ph type="title"/>
          </p:nvPr>
        </p:nvSpPr>
        <p:spPr/>
        <p:txBody>
          <a:bodyPr/>
          <a:lstStyle/>
          <a:p>
            <a:r>
              <a:rPr lang="en-US" spc="-100" dirty="0"/>
              <a:t>Finally, of course, thanks to all of the speakers!</a:t>
            </a:r>
            <a:endParaRPr lang="en-US" dirty="0"/>
          </a:p>
        </p:txBody>
      </p:sp>
      <p:sp>
        <p:nvSpPr>
          <p:cNvPr id="4" name="Slide Number Placeholder 3">
            <a:extLst>
              <a:ext uri="{FF2B5EF4-FFF2-40B4-BE49-F238E27FC236}">
                <a16:creationId xmlns:a16="http://schemas.microsoft.com/office/drawing/2014/main" id="{6A3D3D25-40D2-BC47-83EE-B96B218BECCB}"/>
              </a:ext>
            </a:extLst>
          </p:cNvPr>
          <p:cNvSpPr>
            <a:spLocks noGrp="1"/>
          </p:cNvSpPr>
          <p:nvPr>
            <p:ph type="sldNum" sz="quarter" idx="4"/>
          </p:nvPr>
        </p:nvSpPr>
        <p:spPr/>
        <p:txBody>
          <a:bodyPr/>
          <a:lstStyle/>
          <a:p>
            <a:fld id="{F621BA9E-024D-DE4D-A8C8-2AC39C7987FF}" type="slidenum">
              <a:rPr lang="en-US" smtClean="0"/>
              <a:pPr/>
              <a:t>39</a:t>
            </a:fld>
            <a:endParaRPr lang="en-US" dirty="0"/>
          </a:p>
        </p:txBody>
      </p:sp>
      <p:sp>
        <p:nvSpPr>
          <p:cNvPr id="45" name="Rounded Rectangle 44">
            <a:extLst>
              <a:ext uri="{FF2B5EF4-FFF2-40B4-BE49-F238E27FC236}">
                <a16:creationId xmlns:a16="http://schemas.microsoft.com/office/drawing/2014/main" id="{4574EA53-1642-0647-B5A6-6E35BDDD3554}"/>
              </a:ext>
            </a:extLst>
          </p:cNvPr>
          <p:cNvSpPr/>
          <p:nvPr/>
        </p:nvSpPr>
        <p:spPr bwMode="auto">
          <a:xfrm>
            <a:off x="13020381" y="4262778"/>
            <a:ext cx="2003153" cy="1289489"/>
          </a:xfrm>
          <a:prstGeom prst="roundRect">
            <a:avLst/>
          </a:prstGeom>
          <a:gradFill>
            <a:gsLst>
              <a:gs pos="54000">
                <a:schemeClr val="bg1"/>
              </a:gs>
              <a:gs pos="100000">
                <a:srgbClr val="FF9440"/>
              </a:gs>
            </a:gsLst>
            <a:lin ang="5400000" scaled="0"/>
          </a:gradFill>
          <a:ln w="28575" cmpd="sng">
            <a:solidFill>
              <a:srgbClr val="FF9440"/>
            </a:solidFill>
            <a:miter lim="800000"/>
            <a:headEnd/>
            <a:tailEnd/>
          </a:ln>
          <a:effectLst>
            <a:outerShdw blurRad="50800" dist="38100" dir="2700000" algn="tl" rotWithShape="0">
              <a:prstClr val="black">
                <a:alpha val="40000"/>
              </a:prstClr>
            </a:outerShdw>
          </a:effectLst>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46" name="Picture 45">
            <a:extLst>
              <a:ext uri="{FF2B5EF4-FFF2-40B4-BE49-F238E27FC236}">
                <a16:creationId xmlns:a16="http://schemas.microsoft.com/office/drawing/2014/main" id="{9D97BEAE-2139-C644-8464-34BE2B68B76F}"/>
              </a:ext>
            </a:extLst>
          </p:cNvPr>
          <p:cNvPicPr>
            <a:picLocks/>
          </p:cNvPicPr>
          <p:nvPr/>
        </p:nvPicPr>
        <p:blipFill rotWithShape="1">
          <a:blip r:embed="rId3"/>
          <a:srcRect l="5838" r="2242"/>
          <a:stretch/>
        </p:blipFill>
        <p:spPr>
          <a:xfrm>
            <a:off x="13193922" y="3844067"/>
            <a:ext cx="1664208" cy="1094929"/>
          </a:xfrm>
          <a:prstGeom prst="roundRect">
            <a:avLst/>
          </a:prstGeom>
        </p:spPr>
      </p:pic>
      <p:sp>
        <p:nvSpPr>
          <p:cNvPr id="47" name="TextBox 46">
            <a:extLst>
              <a:ext uri="{FF2B5EF4-FFF2-40B4-BE49-F238E27FC236}">
                <a16:creationId xmlns:a16="http://schemas.microsoft.com/office/drawing/2014/main" id="{BBF34A12-BACC-3442-A109-6B5166699484}"/>
              </a:ext>
            </a:extLst>
          </p:cNvPr>
          <p:cNvSpPr txBox="1"/>
          <p:nvPr/>
        </p:nvSpPr>
        <p:spPr>
          <a:xfrm>
            <a:off x="13082978" y="4987665"/>
            <a:ext cx="1877957" cy="579646"/>
          </a:xfrm>
          <a:prstGeom prst="rect">
            <a:avLst/>
          </a:prstGeom>
          <a:noFill/>
        </p:spPr>
        <p:txBody>
          <a:bodyPr wrap="square" rtlCol="0">
            <a:spAutoFit/>
          </a:bodyPr>
          <a:lstStyle/>
          <a:p>
            <a:pPr algn="ctr">
              <a:lnSpc>
                <a:spcPts val="1860"/>
              </a:lnSpc>
            </a:pPr>
            <a:r>
              <a:rPr lang="en-US" dirty="0">
                <a:solidFill>
                  <a:srgbClr val="000000"/>
                </a:solidFill>
              </a:rPr>
              <a:t>Theory and Simulation</a:t>
            </a:r>
          </a:p>
        </p:txBody>
      </p:sp>
      <p:pic>
        <p:nvPicPr>
          <p:cNvPr id="6" name="Picture 5">
            <a:extLst>
              <a:ext uri="{FF2B5EF4-FFF2-40B4-BE49-F238E27FC236}">
                <a16:creationId xmlns:a16="http://schemas.microsoft.com/office/drawing/2014/main" id="{68FE1671-4C0B-9647-98F6-47206BB35582}"/>
              </a:ext>
            </a:extLst>
          </p:cNvPr>
          <p:cNvPicPr>
            <a:picLocks noChangeAspect="1"/>
          </p:cNvPicPr>
          <p:nvPr/>
        </p:nvPicPr>
        <p:blipFill>
          <a:blip r:embed="rId4"/>
          <a:stretch>
            <a:fillRect/>
          </a:stretch>
        </p:blipFill>
        <p:spPr>
          <a:xfrm>
            <a:off x="765279" y="1012106"/>
            <a:ext cx="3156879" cy="1741727"/>
          </a:xfrm>
          <a:prstGeom prst="rect">
            <a:avLst/>
          </a:prstGeom>
        </p:spPr>
      </p:pic>
      <p:pic>
        <p:nvPicPr>
          <p:cNvPr id="10" name="Picture 9">
            <a:extLst>
              <a:ext uri="{FF2B5EF4-FFF2-40B4-BE49-F238E27FC236}">
                <a16:creationId xmlns:a16="http://schemas.microsoft.com/office/drawing/2014/main" id="{E7FBF7D1-E71F-8640-95AD-EE403E1EF08B}"/>
              </a:ext>
            </a:extLst>
          </p:cNvPr>
          <p:cNvPicPr>
            <a:picLocks noChangeAspect="1"/>
          </p:cNvPicPr>
          <p:nvPr/>
        </p:nvPicPr>
        <p:blipFill>
          <a:blip r:embed="rId5"/>
          <a:stretch>
            <a:fillRect/>
          </a:stretch>
        </p:blipFill>
        <p:spPr>
          <a:xfrm>
            <a:off x="4564524" y="1444798"/>
            <a:ext cx="3286305" cy="1856703"/>
          </a:xfrm>
          <a:prstGeom prst="rect">
            <a:avLst/>
          </a:prstGeom>
        </p:spPr>
      </p:pic>
      <p:pic>
        <p:nvPicPr>
          <p:cNvPr id="14" name="Picture 13">
            <a:extLst>
              <a:ext uri="{FF2B5EF4-FFF2-40B4-BE49-F238E27FC236}">
                <a16:creationId xmlns:a16="http://schemas.microsoft.com/office/drawing/2014/main" id="{B1144A35-CD40-8C49-A573-37AC54BEB097}"/>
              </a:ext>
            </a:extLst>
          </p:cNvPr>
          <p:cNvPicPr>
            <a:picLocks noChangeAspect="1"/>
          </p:cNvPicPr>
          <p:nvPr/>
        </p:nvPicPr>
        <p:blipFill>
          <a:blip r:embed="rId6"/>
          <a:stretch>
            <a:fillRect/>
          </a:stretch>
        </p:blipFill>
        <p:spPr>
          <a:xfrm>
            <a:off x="786812" y="2997475"/>
            <a:ext cx="3135345" cy="1789175"/>
          </a:xfrm>
          <a:prstGeom prst="rect">
            <a:avLst/>
          </a:prstGeom>
        </p:spPr>
      </p:pic>
      <p:pic>
        <p:nvPicPr>
          <p:cNvPr id="18" name="Picture 17">
            <a:extLst>
              <a:ext uri="{FF2B5EF4-FFF2-40B4-BE49-F238E27FC236}">
                <a16:creationId xmlns:a16="http://schemas.microsoft.com/office/drawing/2014/main" id="{0AC4D612-3FF9-504F-8BE9-0A5A0EE2D8E8}"/>
              </a:ext>
            </a:extLst>
          </p:cNvPr>
          <p:cNvPicPr>
            <a:picLocks noChangeAspect="1"/>
          </p:cNvPicPr>
          <p:nvPr/>
        </p:nvPicPr>
        <p:blipFill>
          <a:blip r:embed="rId7"/>
          <a:stretch>
            <a:fillRect/>
          </a:stretch>
        </p:blipFill>
        <p:spPr>
          <a:xfrm>
            <a:off x="4564524" y="3358154"/>
            <a:ext cx="3286305" cy="904624"/>
          </a:xfrm>
          <a:prstGeom prst="rect">
            <a:avLst/>
          </a:prstGeom>
        </p:spPr>
      </p:pic>
    </p:spTree>
    <p:extLst>
      <p:ext uri="{BB962C8B-B14F-4D97-AF65-F5344CB8AC3E}">
        <p14:creationId xmlns:p14="http://schemas.microsoft.com/office/powerpoint/2010/main" val="217916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8 Aerial.jpg">
            <a:extLst>
              <a:ext uri="{FF2B5EF4-FFF2-40B4-BE49-F238E27FC236}">
                <a16:creationId xmlns:a16="http://schemas.microsoft.com/office/drawing/2014/main" id="{EAD5B046-8732-3145-A9B7-F474348DA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08" b="10057"/>
          <a:stretch/>
        </p:blipFill>
        <p:spPr>
          <a:xfrm>
            <a:off x="0" y="44317"/>
            <a:ext cx="9144000" cy="4800122"/>
          </a:xfrm>
          <a:prstGeom prst="rect">
            <a:avLst/>
          </a:prstGeom>
        </p:spPr>
      </p:pic>
      <p:sp>
        <p:nvSpPr>
          <p:cNvPr id="2" name="Slide Number Placeholder 1">
            <a:extLst>
              <a:ext uri="{FF2B5EF4-FFF2-40B4-BE49-F238E27FC236}">
                <a16:creationId xmlns:a16="http://schemas.microsoft.com/office/drawing/2014/main" id="{D6C3684A-64E2-914E-A292-4E0E6B364E69}"/>
              </a:ext>
            </a:extLst>
          </p:cNvPr>
          <p:cNvSpPr>
            <a:spLocks noGrp="1"/>
          </p:cNvSpPr>
          <p:nvPr>
            <p:ph type="sldNum" sz="quarter" idx="4"/>
          </p:nvPr>
        </p:nvSpPr>
        <p:spPr/>
        <p:txBody>
          <a:bodyPr/>
          <a:lstStyle/>
          <a:p>
            <a:fld id="{F621BA9E-024D-DE4D-A8C8-2AC39C7987FF}" type="slidenum">
              <a:rPr lang="en-US" smtClean="0"/>
              <a:pPr/>
              <a:t>4</a:t>
            </a:fld>
            <a:endParaRPr lang="en-US" dirty="0"/>
          </a:p>
        </p:txBody>
      </p:sp>
      <p:sp>
        <p:nvSpPr>
          <p:cNvPr id="4" name="Rectangle 6">
            <a:extLst>
              <a:ext uri="{FF2B5EF4-FFF2-40B4-BE49-F238E27FC236}">
                <a16:creationId xmlns:a16="http://schemas.microsoft.com/office/drawing/2014/main" id="{06AB2161-C3C3-894E-811B-9836EBD57E45}"/>
              </a:ext>
            </a:extLst>
          </p:cNvPr>
          <p:cNvSpPr txBox="1">
            <a:spLocks noChangeArrowheads="1"/>
          </p:cNvSpPr>
          <p:nvPr/>
        </p:nvSpPr>
        <p:spPr>
          <a:xfrm>
            <a:off x="34447" y="2906212"/>
            <a:ext cx="2754827" cy="1938227"/>
          </a:xfrm>
          <a:prstGeom prst="rect">
            <a:avLst/>
          </a:prstGeom>
          <a:solidFill>
            <a:srgbClr val="FFFFFF">
              <a:alpha val="86000"/>
            </a:srgbClr>
          </a:solidFill>
          <a:effectLst/>
        </p:spPr>
        <p:txBody>
          <a:bodyPr vert="horz" lIns="365760" rIns="182880" rtlCol="0" anchor="ctr">
            <a:noAutofit/>
            <a:scene3d>
              <a:camera prst="orthographicFront"/>
              <a:lightRig rig="threePt" dir="t">
                <a:rot lat="0" lon="0" rev="4800000"/>
              </a:lightRig>
            </a:scene3d>
            <a:sp3d prstMaterial="matte"/>
          </a:bodyPr>
          <a:lstStyle/>
          <a:p>
            <a:pPr marL="227013" marR="0" lvl="0" indent="-320040" algn="l" defTabSz="914400" rtl="0" eaLnBrk="1" fontAlgn="auto" latinLnBrk="0" hangingPunct="1">
              <a:lnSpc>
                <a:spcPts val="2320"/>
              </a:lnSpc>
              <a:spcBef>
                <a:spcPct val="0"/>
              </a:spcBef>
              <a:spcAft>
                <a:spcPts val="600"/>
              </a:spcAft>
              <a:buClr>
                <a:srgbClr val="0F6FC6">
                  <a:lumMod val="50000"/>
                </a:srgbClr>
              </a:buClr>
              <a:buSzTx/>
              <a:buFont typeface="Wingdings" charset="2"/>
              <a:buChar char="§"/>
              <a:tabLst/>
              <a:defRPr/>
            </a:pPr>
            <a:endParaRPr kumimoji="0" lang="en-US" sz="2000" b="0" i="0" u="none" strike="noStrike" kern="1200" cap="none" spc="0" normalizeH="0" baseline="0" noProof="0" dirty="0">
              <a:ln>
                <a:noFill/>
              </a:ln>
              <a:solidFill>
                <a:srgbClr val="0F6FC6">
                  <a:lumMod val="50000"/>
                </a:srgbClr>
              </a:solidFill>
              <a:effectLst/>
              <a:uLnTx/>
              <a:uFillTx/>
              <a:latin typeface="Arial"/>
              <a:ea typeface="ＭＳ Ｐゴシック" pitchFamily="68" charset="-128"/>
              <a:cs typeface="Arial"/>
            </a:endParaRPr>
          </a:p>
        </p:txBody>
      </p:sp>
      <p:sp>
        <p:nvSpPr>
          <p:cNvPr id="5" name="Content Placeholder 4">
            <a:extLst>
              <a:ext uri="{FF2B5EF4-FFF2-40B4-BE49-F238E27FC236}">
                <a16:creationId xmlns:a16="http://schemas.microsoft.com/office/drawing/2014/main" id="{484E1E08-63E2-0849-AAE7-638CEA5C85C2}"/>
              </a:ext>
            </a:extLst>
          </p:cNvPr>
          <p:cNvSpPr txBox="1">
            <a:spLocks/>
          </p:cNvSpPr>
          <p:nvPr/>
        </p:nvSpPr>
        <p:spPr>
          <a:xfrm>
            <a:off x="0" y="3082170"/>
            <a:ext cx="2789274" cy="2718030"/>
          </a:xfrm>
          <a:prstGeom prst="rect">
            <a:avLst/>
          </a:prstGeom>
        </p:spPr>
        <p:txBody>
          <a:bodyPr>
            <a:noAutofit/>
          </a:bodyPr>
          <a:lstStyle>
            <a:lvl1pPr marL="310896" indent="-192024" algn="l" rtl="0" eaLnBrk="1" latinLnBrk="0" hangingPunct="1">
              <a:lnSpc>
                <a:spcPts val="2200"/>
              </a:lnSpc>
              <a:spcBef>
                <a:spcPts val="0"/>
              </a:spcBef>
              <a:spcAft>
                <a:spcPts val="600"/>
              </a:spcAft>
              <a:buClr>
                <a:schemeClr val="accent2"/>
              </a:buClr>
              <a:buSzPct val="100000"/>
              <a:buFont typeface="Wingdings" charset="2"/>
              <a:buChar char="§"/>
              <a:defRPr kumimoji="0" sz="2000" b="0" i="0" kern="1200">
                <a:solidFill>
                  <a:schemeClr val="tx1"/>
                </a:solidFill>
                <a:latin typeface="Calibri Light" panose="020F0302020204030204" pitchFamily="34" charset="0"/>
                <a:ea typeface="+mn-ea"/>
                <a:cs typeface="Calibri Light" panose="020F0302020204030204" pitchFamily="34" charset="0"/>
              </a:defRPr>
            </a:lvl1pPr>
            <a:lvl2pPr marL="777240" indent="-182880" algn="l" rtl="0" eaLnBrk="1" latinLnBrk="0" hangingPunct="1">
              <a:lnSpc>
                <a:spcPts val="1920"/>
              </a:lnSpc>
              <a:spcBef>
                <a:spcPts val="0"/>
              </a:spcBef>
              <a:spcAft>
                <a:spcPts val="600"/>
              </a:spcAft>
              <a:buClr>
                <a:schemeClr val="accent2"/>
              </a:buClr>
              <a:buSzPct val="90000"/>
              <a:buFont typeface="Lucida Grande"/>
              <a:buChar char="-"/>
              <a:defRPr kumimoji="0" sz="1600" b="0" i="0" kern="1200" baseline="0">
                <a:solidFill>
                  <a:schemeClr val="tx1"/>
                </a:solidFill>
                <a:latin typeface="Calibri Light" panose="020F0302020204030204" pitchFamily="34" charset="0"/>
                <a:ea typeface="+mn-ea"/>
                <a:cs typeface="Calibri Light" panose="020F0302020204030204" pitchFamily="34" charset="0"/>
              </a:defRPr>
            </a:lvl2pPr>
            <a:lvl3pPr marL="1085850" indent="-401638" algn="l" rtl="0" eaLnBrk="1" latinLnBrk="0" hangingPunct="1">
              <a:spcBef>
                <a:spcPts val="0"/>
              </a:spcBef>
              <a:spcAft>
                <a:spcPts val="600"/>
              </a:spcAft>
              <a:buClrTx/>
              <a:buSzPct val="90000"/>
              <a:buFont typeface="Lucida Grande"/>
              <a:buChar char="—"/>
              <a:defRPr kumimoji="0" sz="2000" b="0" i="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b="0" i="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b="0" i="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~600 employees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19 faculty (Princeton)</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~22 post-docs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~40 grad students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Operated by Princeton U.</a:t>
            </a:r>
            <a:endParaRPr lang="en-US" sz="1100" dirty="0">
              <a:latin typeface="Calibri" panose="020F0502020204030204" pitchFamily="34" charset="0"/>
              <a:cs typeface="Calibri" panose="020F0502020204030204" pitchFamily="34" charset="0"/>
            </a:endParaRPr>
          </a:p>
          <a:p>
            <a:pPr defTabSz="914400">
              <a:lnSpc>
                <a:spcPts val="2160"/>
              </a:lnSpc>
              <a:spcAft>
                <a:spcPts val="0"/>
              </a:spcAft>
            </a:pPr>
            <a:endParaRPr lang="en-US" sz="1800" dirty="0"/>
          </a:p>
        </p:txBody>
      </p:sp>
      <p:sp>
        <p:nvSpPr>
          <p:cNvPr id="9" name="Rectangle 8">
            <a:extLst>
              <a:ext uri="{FF2B5EF4-FFF2-40B4-BE49-F238E27FC236}">
                <a16:creationId xmlns:a16="http://schemas.microsoft.com/office/drawing/2014/main" id="{21229D6C-9894-B549-A3FC-052AEADB181F}"/>
              </a:ext>
            </a:extLst>
          </p:cNvPr>
          <p:cNvSpPr/>
          <p:nvPr/>
        </p:nvSpPr>
        <p:spPr bwMode="auto">
          <a:xfrm>
            <a:off x="0" y="4844439"/>
            <a:ext cx="9144000" cy="47451"/>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a:extLst>
              <a:ext uri="{FF2B5EF4-FFF2-40B4-BE49-F238E27FC236}">
                <a16:creationId xmlns:a16="http://schemas.microsoft.com/office/drawing/2014/main" id="{DFEA2F5D-04C0-7049-99FF-0CE02690AFE2}"/>
              </a:ext>
            </a:extLst>
          </p:cNvPr>
          <p:cNvSpPr/>
          <p:nvPr/>
        </p:nvSpPr>
        <p:spPr bwMode="auto">
          <a:xfrm>
            <a:off x="0" y="-3134"/>
            <a:ext cx="9144000" cy="47451"/>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3" name="Picture 2">
            <a:extLst>
              <a:ext uri="{FF2B5EF4-FFF2-40B4-BE49-F238E27FC236}">
                <a16:creationId xmlns:a16="http://schemas.microsoft.com/office/drawing/2014/main" id="{80CCD2E9-0391-AA42-AA1C-F48D4D8D2C54}"/>
              </a:ext>
            </a:extLst>
          </p:cNvPr>
          <p:cNvPicPr>
            <a:picLocks noChangeAspect="1"/>
          </p:cNvPicPr>
          <p:nvPr/>
        </p:nvPicPr>
        <p:blipFill>
          <a:blip r:embed="rId4"/>
          <a:stretch>
            <a:fillRect/>
          </a:stretch>
        </p:blipFill>
        <p:spPr>
          <a:xfrm>
            <a:off x="459360" y="2328916"/>
            <a:ext cx="1905000" cy="660400"/>
          </a:xfrm>
          <a:prstGeom prst="rect">
            <a:avLst/>
          </a:prstGeom>
        </p:spPr>
      </p:pic>
    </p:spTree>
    <p:extLst>
      <p:ext uri="{BB962C8B-B14F-4D97-AF65-F5344CB8AC3E}">
        <p14:creationId xmlns:p14="http://schemas.microsoft.com/office/powerpoint/2010/main" val="16620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8 Aerial.jpg">
            <a:extLst>
              <a:ext uri="{FF2B5EF4-FFF2-40B4-BE49-F238E27FC236}">
                <a16:creationId xmlns:a16="http://schemas.microsoft.com/office/drawing/2014/main" id="{EAD5B046-8732-3145-A9B7-F474348DA8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08" b="10057"/>
          <a:stretch/>
        </p:blipFill>
        <p:spPr>
          <a:xfrm>
            <a:off x="0" y="44317"/>
            <a:ext cx="9144000" cy="4800122"/>
          </a:xfrm>
          <a:prstGeom prst="rect">
            <a:avLst/>
          </a:prstGeom>
        </p:spPr>
      </p:pic>
      <p:sp>
        <p:nvSpPr>
          <p:cNvPr id="2" name="Slide Number Placeholder 1">
            <a:extLst>
              <a:ext uri="{FF2B5EF4-FFF2-40B4-BE49-F238E27FC236}">
                <a16:creationId xmlns:a16="http://schemas.microsoft.com/office/drawing/2014/main" id="{D6C3684A-64E2-914E-A292-4E0E6B364E69}"/>
              </a:ext>
            </a:extLst>
          </p:cNvPr>
          <p:cNvSpPr>
            <a:spLocks noGrp="1"/>
          </p:cNvSpPr>
          <p:nvPr>
            <p:ph type="sldNum" sz="quarter" idx="4"/>
          </p:nvPr>
        </p:nvSpPr>
        <p:spPr/>
        <p:txBody>
          <a:bodyPr/>
          <a:lstStyle/>
          <a:p>
            <a:fld id="{F621BA9E-024D-DE4D-A8C8-2AC39C7987FF}" type="slidenum">
              <a:rPr lang="en-US" smtClean="0"/>
              <a:pPr/>
              <a:t>5</a:t>
            </a:fld>
            <a:endParaRPr lang="en-US" dirty="0"/>
          </a:p>
        </p:txBody>
      </p:sp>
      <p:sp>
        <p:nvSpPr>
          <p:cNvPr id="4" name="Rectangle 6">
            <a:extLst>
              <a:ext uri="{FF2B5EF4-FFF2-40B4-BE49-F238E27FC236}">
                <a16:creationId xmlns:a16="http://schemas.microsoft.com/office/drawing/2014/main" id="{06AB2161-C3C3-894E-811B-9836EBD57E45}"/>
              </a:ext>
            </a:extLst>
          </p:cNvPr>
          <p:cNvSpPr txBox="1">
            <a:spLocks noChangeArrowheads="1"/>
          </p:cNvSpPr>
          <p:nvPr/>
        </p:nvSpPr>
        <p:spPr>
          <a:xfrm>
            <a:off x="34447" y="2906212"/>
            <a:ext cx="2754827" cy="1938227"/>
          </a:xfrm>
          <a:prstGeom prst="rect">
            <a:avLst/>
          </a:prstGeom>
          <a:solidFill>
            <a:srgbClr val="FFFFFF">
              <a:alpha val="86000"/>
            </a:srgbClr>
          </a:solidFill>
          <a:effectLst/>
        </p:spPr>
        <p:txBody>
          <a:bodyPr vert="horz" lIns="365760" rIns="182880" rtlCol="0" anchor="ctr">
            <a:noAutofit/>
            <a:scene3d>
              <a:camera prst="orthographicFront"/>
              <a:lightRig rig="threePt" dir="t">
                <a:rot lat="0" lon="0" rev="4800000"/>
              </a:lightRig>
            </a:scene3d>
            <a:sp3d prstMaterial="matte"/>
          </a:bodyPr>
          <a:lstStyle/>
          <a:p>
            <a:pPr marL="227013" marR="0" lvl="0" indent="-320040" algn="l" defTabSz="914400" rtl="0" eaLnBrk="1" fontAlgn="auto" latinLnBrk="0" hangingPunct="1">
              <a:lnSpc>
                <a:spcPts val="2320"/>
              </a:lnSpc>
              <a:spcBef>
                <a:spcPct val="0"/>
              </a:spcBef>
              <a:spcAft>
                <a:spcPts val="600"/>
              </a:spcAft>
              <a:buClr>
                <a:srgbClr val="0F6FC6">
                  <a:lumMod val="50000"/>
                </a:srgbClr>
              </a:buClr>
              <a:buSzTx/>
              <a:buFont typeface="Wingdings" charset="2"/>
              <a:buChar char="§"/>
              <a:tabLst/>
              <a:defRPr/>
            </a:pPr>
            <a:endParaRPr kumimoji="0" lang="en-US" sz="2000" b="0" i="0" u="none" strike="noStrike" kern="1200" cap="none" spc="0" normalizeH="0" baseline="0" noProof="0" dirty="0">
              <a:ln>
                <a:noFill/>
              </a:ln>
              <a:solidFill>
                <a:srgbClr val="0F6FC6">
                  <a:lumMod val="50000"/>
                </a:srgbClr>
              </a:solidFill>
              <a:effectLst/>
              <a:uLnTx/>
              <a:uFillTx/>
              <a:latin typeface="Arial"/>
              <a:ea typeface="ＭＳ Ｐゴシック" pitchFamily="68" charset="-128"/>
              <a:cs typeface="Arial"/>
            </a:endParaRPr>
          </a:p>
        </p:txBody>
      </p:sp>
      <p:sp>
        <p:nvSpPr>
          <p:cNvPr id="5" name="Content Placeholder 4">
            <a:extLst>
              <a:ext uri="{FF2B5EF4-FFF2-40B4-BE49-F238E27FC236}">
                <a16:creationId xmlns:a16="http://schemas.microsoft.com/office/drawing/2014/main" id="{484E1E08-63E2-0849-AAE7-638CEA5C85C2}"/>
              </a:ext>
            </a:extLst>
          </p:cNvPr>
          <p:cNvSpPr txBox="1">
            <a:spLocks/>
          </p:cNvSpPr>
          <p:nvPr/>
        </p:nvSpPr>
        <p:spPr>
          <a:xfrm>
            <a:off x="0" y="3082170"/>
            <a:ext cx="2789274" cy="2718030"/>
          </a:xfrm>
          <a:prstGeom prst="rect">
            <a:avLst/>
          </a:prstGeom>
        </p:spPr>
        <p:txBody>
          <a:bodyPr>
            <a:noAutofit/>
          </a:bodyPr>
          <a:lstStyle>
            <a:lvl1pPr marL="310896" indent="-192024" algn="l" rtl="0" eaLnBrk="1" latinLnBrk="0" hangingPunct="1">
              <a:lnSpc>
                <a:spcPts val="2200"/>
              </a:lnSpc>
              <a:spcBef>
                <a:spcPts val="0"/>
              </a:spcBef>
              <a:spcAft>
                <a:spcPts val="600"/>
              </a:spcAft>
              <a:buClr>
                <a:schemeClr val="accent2"/>
              </a:buClr>
              <a:buSzPct val="100000"/>
              <a:buFont typeface="Wingdings" charset="2"/>
              <a:buChar char="§"/>
              <a:defRPr kumimoji="0" sz="2000" b="0" i="0" kern="1200">
                <a:solidFill>
                  <a:schemeClr val="tx1"/>
                </a:solidFill>
                <a:latin typeface="Calibri Light" panose="020F0302020204030204" pitchFamily="34" charset="0"/>
                <a:ea typeface="+mn-ea"/>
                <a:cs typeface="Calibri Light" panose="020F0302020204030204" pitchFamily="34" charset="0"/>
              </a:defRPr>
            </a:lvl1pPr>
            <a:lvl2pPr marL="777240" indent="-182880" algn="l" rtl="0" eaLnBrk="1" latinLnBrk="0" hangingPunct="1">
              <a:lnSpc>
                <a:spcPts val="1920"/>
              </a:lnSpc>
              <a:spcBef>
                <a:spcPts val="0"/>
              </a:spcBef>
              <a:spcAft>
                <a:spcPts val="600"/>
              </a:spcAft>
              <a:buClr>
                <a:schemeClr val="accent2"/>
              </a:buClr>
              <a:buSzPct val="90000"/>
              <a:buFont typeface="Lucida Grande"/>
              <a:buChar char="-"/>
              <a:defRPr kumimoji="0" sz="1600" b="0" i="0" kern="1200" baseline="0">
                <a:solidFill>
                  <a:schemeClr val="tx1"/>
                </a:solidFill>
                <a:latin typeface="Calibri Light" panose="020F0302020204030204" pitchFamily="34" charset="0"/>
                <a:ea typeface="+mn-ea"/>
                <a:cs typeface="Calibri Light" panose="020F0302020204030204" pitchFamily="34" charset="0"/>
              </a:defRPr>
            </a:lvl2pPr>
            <a:lvl3pPr marL="1085850" indent="-401638" algn="l" rtl="0" eaLnBrk="1" latinLnBrk="0" hangingPunct="1">
              <a:spcBef>
                <a:spcPts val="0"/>
              </a:spcBef>
              <a:spcAft>
                <a:spcPts val="600"/>
              </a:spcAft>
              <a:buClrTx/>
              <a:buSzPct val="90000"/>
              <a:buFont typeface="Lucida Grande"/>
              <a:buChar char="—"/>
              <a:defRPr kumimoji="0" sz="2000" b="0" i="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b="0" i="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b="0" i="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~600 employees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19 faculty (Princeton)</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~22 post-docs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~40 grad students</a:t>
            </a:r>
          </a:p>
          <a:p>
            <a:pPr defTabSz="914400">
              <a:lnSpc>
                <a:spcPts val="1720"/>
              </a:lnSpc>
              <a:spcAft>
                <a:spcPts val="1200"/>
              </a:spcAft>
              <a:buClr>
                <a:schemeClr val="accent1">
                  <a:lumMod val="50000"/>
                </a:schemeClr>
              </a:buClr>
            </a:pPr>
            <a:r>
              <a:rPr lang="en-US" sz="1600" dirty="0">
                <a:latin typeface="Calibri" panose="020F0502020204030204" pitchFamily="34" charset="0"/>
                <a:cs typeface="Calibri" panose="020F0502020204030204" pitchFamily="34" charset="0"/>
              </a:rPr>
              <a:t>Operated by Princeton U.</a:t>
            </a:r>
            <a:endParaRPr lang="en-US" sz="1100" dirty="0">
              <a:latin typeface="Calibri" panose="020F0502020204030204" pitchFamily="34" charset="0"/>
              <a:cs typeface="Calibri" panose="020F0502020204030204" pitchFamily="34" charset="0"/>
            </a:endParaRPr>
          </a:p>
          <a:p>
            <a:pPr defTabSz="914400">
              <a:lnSpc>
                <a:spcPts val="2160"/>
              </a:lnSpc>
              <a:spcAft>
                <a:spcPts val="0"/>
              </a:spcAft>
            </a:pPr>
            <a:endParaRPr lang="en-US" sz="1800" dirty="0"/>
          </a:p>
        </p:txBody>
      </p:sp>
      <p:sp>
        <p:nvSpPr>
          <p:cNvPr id="9" name="Rectangle 8">
            <a:extLst>
              <a:ext uri="{FF2B5EF4-FFF2-40B4-BE49-F238E27FC236}">
                <a16:creationId xmlns:a16="http://schemas.microsoft.com/office/drawing/2014/main" id="{21229D6C-9894-B549-A3FC-052AEADB181F}"/>
              </a:ext>
            </a:extLst>
          </p:cNvPr>
          <p:cNvSpPr/>
          <p:nvPr/>
        </p:nvSpPr>
        <p:spPr bwMode="auto">
          <a:xfrm>
            <a:off x="0" y="4844439"/>
            <a:ext cx="9144000" cy="47451"/>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a:extLst>
              <a:ext uri="{FF2B5EF4-FFF2-40B4-BE49-F238E27FC236}">
                <a16:creationId xmlns:a16="http://schemas.microsoft.com/office/drawing/2014/main" id="{DFEA2F5D-04C0-7049-99FF-0CE02690AFE2}"/>
              </a:ext>
            </a:extLst>
          </p:cNvPr>
          <p:cNvSpPr/>
          <p:nvPr/>
        </p:nvSpPr>
        <p:spPr bwMode="auto">
          <a:xfrm>
            <a:off x="0" y="-3134"/>
            <a:ext cx="9144000" cy="47451"/>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pic>
        <p:nvPicPr>
          <p:cNvPr id="3" name="Picture 2">
            <a:extLst>
              <a:ext uri="{FF2B5EF4-FFF2-40B4-BE49-F238E27FC236}">
                <a16:creationId xmlns:a16="http://schemas.microsoft.com/office/drawing/2014/main" id="{80CCD2E9-0391-AA42-AA1C-F48D4D8D2C54}"/>
              </a:ext>
            </a:extLst>
          </p:cNvPr>
          <p:cNvPicPr>
            <a:picLocks noChangeAspect="1"/>
          </p:cNvPicPr>
          <p:nvPr/>
        </p:nvPicPr>
        <p:blipFill>
          <a:blip r:embed="rId4"/>
          <a:stretch>
            <a:fillRect/>
          </a:stretch>
        </p:blipFill>
        <p:spPr>
          <a:xfrm>
            <a:off x="459360" y="2328916"/>
            <a:ext cx="1905000" cy="660400"/>
          </a:xfrm>
          <a:prstGeom prst="rect">
            <a:avLst/>
          </a:prstGeom>
        </p:spPr>
      </p:pic>
      <p:sp>
        <p:nvSpPr>
          <p:cNvPr id="6" name="Oval 5">
            <a:extLst>
              <a:ext uri="{FF2B5EF4-FFF2-40B4-BE49-F238E27FC236}">
                <a16:creationId xmlns:a16="http://schemas.microsoft.com/office/drawing/2014/main" id="{57959AE5-7EA0-2048-B983-949E78CBA72E}"/>
              </a:ext>
            </a:extLst>
          </p:cNvPr>
          <p:cNvSpPr/>
          <p:nvPr/>
        </p:nvSpPr>
        <p:spPr bwMode="auto">
          <a:xfrm>
            <a:off x="5367130" y="2454965"/>
            <a:ext cx="198783" cy="198783"/>
          </a:xfrm>
          <a:prstGeom prst="ellipse">
            <a:avLst/>
          </a:prstGeom>
          <a:noFill/>
          <a:ln w="41275">
            <a:solidFill>
              <a:srgbClr val="FF9440"/>
            </a:solid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54680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Lyman Spitzer started PPPL (originally Project Matterhorn) in 1951...Birthplace of US fusion</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6</a:t>
            </a:fld>
            <a:endParaRPr lang="en-US" dirty="0"/>
          </a:p>
        </p:txBody>
      </p:sp>
      <p:pic>
        <p:nvPicPr>
          <p:cNvPr id="12" name="Picture 11">
            <a:extLst>
              <a:ext uri="{FF2B5EF4-FFF2-40B4-BE49-F238E27FC236}">
                <a16:creationId xmlns:a16="http://schemas.microsoft.com/office/drawing/2014/main" id="{B57FE8C0-3E1E-664F-9E32-23A46242D08C}"/>
              </a:ext>
            </a:extLst>
          </p:cNvPr>
          <p:cNvPicPr>
            <a:picLocks noChangeAspect="1"/>
          </p:cNvPicPr>
          <p:nvPr/>
        </p:nvPicPr>
        <p:blipFill>
          <a:blip r:embed="rId2"/>
          <a:stretch>
            <a:fillRect/>
          </a:stretch>
        </p:blipFill>
        <p:spPr>
          <a:xfrm>
            <a:off x="347516" y="1809432"/>
            <a:ext cx="5761668" cy="2750820"/>
          </a:xfrm>
          <a:prstGeom prst="rect">
            <a:avLst/>
          </a:prstGeom>
        </p:spPr>
      </p:pic>
      <p:sp>
        <p:nvSpPr>
          <p:cNvPr id="13" name="TextBox 12">
            <a:extLst>
              <a:ext uri="{FF2B5EF4-FFF2-40B4-BE49-F238E27FC236}">
                <a16:creationId xmlns:a16="http://schemas.microsoft.com/office/drawing/2014/main" id="{3E59B056-3017-3545-80B8-529D5E94A1AB}"/>
              </a:ext>
            </a:extLst>
          </p:cNvPr>
          <p:cNvSpPr txBox="1"/>
          <p:nvPr/>
        </p:nvSpPr>
        <p:spPr>
          <a:xfrm>
            <a:off x="6431280" y="1187070"/>
            <a:ext cx="1920782" cy="369332"/>
          </a:xfrm>
          <a:prstGeom prst="rect">
            <a:avLst/>
          </a:prstGeom>
          <a:noFill/>
        </p:spPr>
        <p:txBody>
          <a:bodyPr wrap="none" rtlCol="0">
            <a:spAutoFit/>
          </a:bodyPr>
          <a:lstStyle/>
          <a:p>
            <a:r>
              <a:rPr lang="en-US" dirty="0"/>
              <a:t>Founder of the lab</a:t>
            </a:r>
          </a:p>
        </p:txBody>
      </p:sp>
      <p:sp>
        <p:nvSpPr>
          <p:cNvPr id="14" name="TextBox 13">
            <a:extLst>
              <a:ext uri="{FF2B5EF4-FFF2-40B4-BE49-F238E27FC236}">
                <a16:creationId xmlns:a16="http://schemas.microsoft.com/office/drawing/2014/main" id="{9DB8FC9E-5F6E-B043-91EA-A1751BC1B18F}"/>
              </a:ext>
            </a:extLst>
          </p:cNvPr>
          <p:cNvSpPr txBox="1"/>
          <p:nvPr/>
        </p:nvSpPr>
        <p:spPr>
          <a:xfrm>
            <a:off x="3123193" y="1044747"/>
            <a:ext cx="2611997" cy="369332"/>
          </a:xfrm>
          <a:prstGeom prst="rect">
            <a:avLst/>
          </a:prstGeom>
          <a:noFill/>
        </p:spPr>
        <p:txBody>
          <a:bodyPr wrap="none" rtlCol="0">
            <a:spAutoFit/>
          </a:bodyPr>
          <a:lstStyle/>
          <a:p>
            <a:r>
              <a:rPr lang="en-US" dirty="0"/>
              <a:t>Inventor of the </a:t>
            </a:r>
            <a:r>
              <a:rPr lang="en-US" dirty="0" err="1"/>
              <a:t>Stellarator</a:t>
            </a:r>
            <a:endParaRPr lang="en-US" dirty="0"/>
          </a:p>
        </p:txBody>
      </p:sp>
      <p:sp>
        <p:nvSpPr>
          <p:cNvPr id="15" name="TextBox 14">
            <a:extLst>
              <a:ext uri="{FF2B5EF4-FFF2-40B4-BE49-F238E27FC236}">
                <a16:creationId xmlns:a16="http://schemas.microsoft.com/office/drawing/2014/main" id="{6C167B06-DD6F-8045-8774-7D7A0DE187DF}"/>
              </a:ext>
            </a:extLst>
          </p:cNvPr>
          <p:cNvSpPr txBox="1"/>
          <p:nvPr/>
        </p:nvSpPr>
        <p:spPr>
          <a:xfrm>
            <a:off x="6539716" y="3320619"/>
            <a:ext cx="2489200" cy="923330"/>
          </a:xfrm>
          <a:prstGeom prst="rect">
            <a:avLst/>
          </a:prstGeom>
          <a:noFill/>
        </p:spPr>
        <p:txBody>
          <a:bodyPr wrap="square" rtlCol="0">
            <a:spAutoFit/>
          </a:bodyPr>
          <a:lstStyle/>
          <a:p>
            <a:r>
              <a:rPr lang="en-US" dirty="0"/>
              <a:t>Proposed telescopes in outer space (hence the Spitzer Space Telescope)</a:t>
            </a:r>
          </a:p>
        </p:txBody>
      </p:sp>
      <p:sp>
        <p:nvSpPr>
          <p:cNvPr id="16" name="TextBox 15">
            <a:extLst>
              <a:ext uri="{FF2B5EF4-FFF2-40B4-BE49-F238E27FC236}">
                <a16:creationId xmlns:a16="http://schemas.microsoft.com/office/drawing/2014/main" id="{41286FF6-AAF4-8843-8AE8-C972F914E353}"/>
              </a:ext>
            </a:extLst>
          </p:cNvPr>
          <p:cNvSpPr txBox="1"/>
          <p:nvPr/>
        </p:nvSpPr>
        <p:spPr>
          <a:xfrm>
            <a:off x="6664036" y="1809432"/>
            <a:ext cx="2118295" cy="1200329"/>
          </a:xfrm>
          <a:prstGeom prst="rect">
            <a:avLst/>
          </a:prstGeom>
          <a:noFill/>
        </p:spPr>
        <p:txBody>
          <a:bodyPr wrap="square" rtlCol="0">
            <a:spAutoFit/>
          </a:bodyPr>
          <a:lstStyle/>
          <a:p>
            <a:r>
              <a:rPr lang="en-US" dirty="0"/>
              <a:t>Made countless advances in plasma physics (his name is everywhere)</a:t>
            </a:r>
          </a:p>
        </p:txBody>
      </p:sp>
      <p:sp>
        <p:nvSpPr>
          <p:cNvPr id="17" name="Right Arrow 16">
            <a:extLst>
              <a:ext uri="{FF2B5EF4-FFF2-40B4-BE49-F238E27FC236}">
                <a16:creationId xmlns:a16="http://schemas.microsoft.com/office/drawing/2014/main" id="{154DC8F8-9D9A-8746-B0AE-436BCA38D654}"/>
              </a:ext>
            </a:extLst>
          </p:cNvPr>
          <p:cNvSpPr/>
          <p:nvPr/>
        </p:nvSpPr>
        <p:spPr bwMode="auto">
          <a:xfrm rot="14466325">
            <a:off x="4370088" y="1679309"/>
            <a:ext cx="881887" cy="369068"/>
          </a:xfrm>
          <a:prstGeom prst="rightArrow">
            <a:avLst/>
          </a:prstGeom>
          <a:solidFill>
            <a:srgbClr val="984807"/>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8" name="Right Arrow 17">
            <a:extLst>
              <a:ext uri="{FF2B5EF4-FFF2-40B4-BE49-F238E27FC236}">
                <a16:creationId xmlns:a16="http://schemas.microsoft.com/office/drawing/2014/main" id="{CCBE7427-0D35-6442-9379-C47DC43829F3}"/>
              </a:ext>
            </a:extLst>
          </p:cNvPr>
          <p:cNvSpPr/>
          <p:nvPr/>
        </p:nvSpPr>
        <p:spPr bwMode="auto">
          <a:xfrm rot="18995186">
            <a:off x="5651643" y="1641181"/>
            <a:ext cx="881887" cy="369068"/>
          </a:xfrm>
          <a:prstGeom prst="rightArrow">
            <a:avLst/>
          </a:prstGeom>
          <a:solidFill>
            <a:srgbClr val="984807"/>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ight Arrow 18">
            <a:extLst>
              <a:ext uri="{FF2B5EF4-FFF2-40B4-BE49-F238E27FC236}">
                <a16:creationId xmlns:a16="http://schemas.microsoft.com/office/drawing/2014/main" id="{17931B7C-E3FE-F645-8A8F-32CE52282E81}"/>
              </a:ext>
            </a:extLst>
          </p:cNvPr>
          <p:cNvSpPr/>
          <p:nvPr/>
        </p:nvSpPr>
        <p:spPr bwMode="auto">
          <a:xfrm rot="20052690">
            <a:off x="5713803" y="2334602"/>
            <a:ext cx="881887" cy="369068"/>
          </a:xfrm>
          <a:prstGeom prst="rightArrow">
            <a:avLst/>
          </a:prstGeom>
          <a:solidFill>
            <a:srgbClr val="984807"/>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sp>
        <p:nvSpPr>
          <p:cNvPr id="20" name="Right Arrow 19">
            <a:extLst>
              <a:ext uri="{FF2B5EF4-FFF2-40B4-BE49-F238E27FC236}">
                <a16:creationId xmlns:a16="http://schemas.microsoft.com/office/drawing/2014/main" id="{270329A0-C45B-3C4A-84F2-2FAE31928628}"/>
              </a:ext>
            </a:extLst>
          </p:cNvPr>
          <p:cNvSpPr/>
          <p:nvPr/>
        </p:nvSpPr>
        <p:spPr bwMode="auto">
          <a:xfrm rot="1354184">
            <a:off x="5620773" y="3574251"/>
            <a:ext cx="881887" cy="369068"/>
          </a:xfrm>
          <a:prstGeom prst="rightArrow">
            <a:avLst/>
          </a:prstGeom>
          <a:solidFill>
            <a:srgbClr val="984807"/>
          </a:solidFill>
          <a:ln w="9525">
            <a:noFill/>
            <a:miter lim="800000"/>
            <a:headEnd/>
            <a:tailEnd/>
          </a:ln>
        </p:spPr>
        <p:txBody>
          <a:bodyPr rtlCol="0" anchor="b">
            <a:prstTxWarp prst="textNoShape">
              <a:avLst/>
            </a:prstTxWarp>
          </a:bodyPr>
          <a:lstStyle/>
          <a:p>
            <a:pPr algn="ctr">
              <a:spcBef>
                <a:spcPct val="0"/>
              </a:spcBef>
            </a:pPr>
            <a:endParaRPr lang="en-US" sz="1600" dirty="0">
              <a:solidFill>
                <a:srgbClr val="000000"/>
              </a:solidFill>
            </a:endParaRPr>
          </a:p>
        </p:txBody>
      </p:sp>
      <p:grpSp>
        <p:nvGrpSpPr>
          <p:cNvPr id="26" name="Group 25">
            <a:extLst>
              <a:ext uri="{FF2B5EF4-FFF2-40B4-BE49-F238E27FC236}">
                <a16:creationId xmlns:a16="http://schemas.microsoft.com/office/drawing/2014/main" id="{507F765E-8475-B54E-8926-6469DDFF26D7}"/>
              </a:ext>
            </a:extLst>
          </p:cNvPr>
          <p:cNvGrpSpPr/>
          <p:nvPr/>
        </p:nvGrpSpPr>
        <p:grpSpPr>
          <a:xfrm>
            <a:off x="5000367" y="2893466"/>
            <a:ext cx="789339" cy="601935"/>
            <a:chOff x="4960279" y="3104156"/>
            <a:chExt cx="789339" cy="559671"/>
          </a:xfrm>
        </p:grpSpPr>
        <p:pic>
          <p:nvPicPr>
            <p:cNvPr id="23" name="Picture 22">
              <a:extLst>
                <a:ext uri="{FF2B5EF4-FFF2-40B4-BE49-F238E27FC236}">
                  <a16:creationId xmlns:a16="http://schemas.microsoft.com/office/drawing/2014/main" id="{6B69D58F-C610-034F-A993-DA50BF76D150}"/>
                </a:ext>
              </a:extLst>
            </p:cNvPr>
            <p:cNvPicPr>
              <a:picLocks noChangeAspect="1"/>
            </p:cNvPicPr>
            <p:nvPr/>
          </p:nvPicPr>
          <p:blipFill>
            <a:blip r:embed="rId3"/>
            <a:stretch>
              <a:fillRect/>
            </a:stretch>
          </p:blipFill>
          <p:spPr>
            <a:xfrm>
              <a:off x="4960279" y="3104156"/>
              <a:ext cx="789339" cy="538490"/>
            </a:xfrm>
            <a:prstGeom prst="rect">
              <a:avLst/>
            </a:prstGeom>
          </p:spPr>
        </p:pic>
        <p:sp>
          <p:nvSpPr>
            <p:cNvPr id="24" name="TextBox 23">
              <a:extLst>
                <a:ext uri="{FF2B5EF4-FFF2-40B4-BE49-F238E27FC236}">
                  <a16:creationId xmlns:a16="http://schemas.microsoft.com/office/drawing/2014/main" id="{8E7D2134-D0B9-DC46-AEAD-9A258D008928}"/>
                </a:ext>
              </a:extLst>
            </p:cNvPr>
            <p:cNvSpPr txBox="1"/>
            <p:nvPr/>
          </p:nvSpPr>
          <p:spPr>
            <a:xfrm>
              <a:off x="5084940" y="3202162"/>
              <a:ext cx="574773" cy="461665"/>
            </a:xfrm>
            <a:prstGeom prst="rect">
              <a:avLst/>
            </a:prstGeom>
            <a:noFill/>
          </p:spPr>
          <p:txBody>
            <a:bodyPr wrap="none" rtlCol="0">
              <a:spAutoFit/>
            </a:bodyPr>
            <a:lstStyle/>
            <a:p>
              <a:r>
                <a:rPr lang="en-US" sz="1200" dirty="0">
                  <a:latin typeface="Brush Script MT" panose="03060802040406070304" pitchFamily="66" charset="-122"/>
                  <a:ea typeface="Brush Script MT" panose="03060802040406070304" pitchFamily="66" charset="-122"/>
                  <a:cs typeface="Brush Script MT" panose="03060802040406070304" pitchFamily="66" charset="-122"/>
                </a:rPr>
                <a:t>Lyman </a:t>
              </a:r>
            </a:p>
            <a:p>
              <a:endParaRPr lang="en-US" sz="1200" dirty="0">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25" name="TextBox 24">
              <a:extLst>
                <a:ext uri="{FF2B5EF4-FFF2-40B4-BE49-F238E27FC236}">
                  <a16:creationId xmlns:a16="http://schemas.microsoft.com/office/drawing/2014/main" id="{DFF2D5F8-9EF9-154F-945A-44E09D48A8A2}"/>
                </a:ext>
              </a:extLst>
            </p:cNvPr>
            <p:cNvSpPr txBox="1"/>
            <p:nvPr/>
          </p:nvSpPr>
          <p:spPr>
            <a:xfrm>
              <a:off x="5074548" y="3328477"/>
              <a:ext cx="556563" cy="276999"/>
            </a:xfrm>
            <a:prstGeom prst="rect">
              <a:avLst/>
            </a:prstGeom>
            <a:noFill/>
          </p:spPr>
          <p:txBody>
            <a:bodyPr wrap="none" rtlCol="0">
              <a:spAutoFit/>
            </a:bodyPr>
            <a:lstStyle/>
            <a:p>
              <a:r>
                <a:rPr lang="en-US" sz="1200" dirty="0">
                  <a:latin typeface="Brush Script MT" panose="03060802040406070304" pitchFamily="66" charset="-122"/>
                  <a:ea typeface="Brush Script MT" panose="03060802040406070304" pitchFamily="66" charset="-122"/>
                  <a:cs typeface="Brush Script MT" panose="03060802040406070304" pitchFamily="66" charset="-122"/>
                </a:rPr>
                <a:t>Spitzer</a:t>
              </a:r>
            </a:p>
          </p:txBody>
        </p:sp>
      </p:grpSp>
    </p:spTree>
    <p:extLst>
      <p:ext uri="{BB962C8B-B14F-4D97-AF65-F5344CB8AC3E}">
        <p14:creationId xmlns:p14="http://schemas.microsoft.com/office/powerpoint/2010/main" val="6211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2548-A4AE-DA41-82F6-5BE70E6CBFB8}"/>
              </a:ext>
            </a:extLst>
          </p:cNvPr>
          <p:cNvSpPr>
            <a:spLocks noGrp="1"/>
          </p:cNvSpPr>
          <p:nvPr>
            <p:ph type="title"/>
          </p:nvPr>
        </p:nvSpPr>
        <p:spPr/>
        <p:txBody>
          <a:bodyPr/>
          <a:lstStyle/>
          <a:p>
            <a:r>
              <a:rPr lang="en-US" dirty="0"/>
              <a:t>PPPL’s mission goes beyond fusion</a:t>
            </a:r>
          </a:p>
        </p:txBody>
      </p:sp>
      <p:sp>
        <p:nvSpPr>
          <p:cNvPr id="3" name="Slide Number Placeholder 2">
            <a:extLst>
              <a:ext uri="{FF2B5EF4-FFF2-40B4-BE49-F238E27FC236}">
                <a16:creationId xmlns:a16="http://schemas.microsoft.com/office/drawing/2014/main" id="{2C99F434-63E2-284E-97E9-DD67BBD480A8}"/>
              </a:ext>
            </a:extLst>
          </p:cNvPr>
          <p:cNvSpPr>
            <a:spLocks noGrp="1"/>
          </p:cNvSpPr>
          <p:nvPr>
            <p:ph type="sldNum" sz="quarter" idx="4"/>
          </p:nvPr>
        </p:nvSpPr>
        <p:spPr/>
        <p:txBody>
          <a:bodyPr/>
          <a:lstStyle/>
          <a:p>
            <a:fld id="{F621BA9E-024D-DE4D-A8C8-2AC39C7987FF}" type="slidenum">
              <a:rPr lang="en-US" smtClean="0"/>
              <a:pPr/>
              <a:t>7</a:t>
            </a:fld>
            <a:endParaRPr lang="en-US" dirty="0"/>
          </a:p>
        </p:txBody>
      </p:sp>
      <p:sp>
        <p:nvSpPr>
          <p:cNvPr id="4" name="Rectangle 3">
            <a:extLst>
              <a:ext uri="{FF2B5EF4-FFF2-40B4-BE49-F238E27FC236}">
                <a16:creationId xmlns:a16="http://schemas.microsoft.com/office/drawing/2014/main" id="{70428EBC-F1C4-F246-9F62-1756FEE237F3}"/>
              </a:ext>
            </a:extLst>
          </p:cNvPr>
          <p:cNvSpPr/>
          <p:nvPr/>
        </p:nvSpPr>
        <p:spPr>
          <a:xfrm>
            <a:off x="201168" y="1541301"/>
            <a:ext cx="5353202" cy="923330"/>
          </a:xfrm>
          <a:prstGeom prst="rect">
            <a:avLst/>
          </a:prstGeom>
        </p:spPr>
        <p:txBody>
          <a:bodyPr wrap="square">
            <a:spAutoFit/>
          </a:bodyPr>
          <a:lstStyle/>
          <a:p>
            <a:pPr fontAlgn="base">
              <a:spcBef>
                <a:spcPts val="360"/>
              </a:spcBef>
              <a:buFont typeface="+mj-lt"/>
              <a:buAutoNum type="arabicPeriod"/>
            </a:pPr>
            <a:r>
              <a:rPr lang="en-US" b="1" dirty="0">
                <a:solidFill>
                  <a:srgbClr val="000000"/>
                </a:solidFill>
                <a:latin typeface="Calibri" panose="020F0502020204030204" pitchFamily="34" charset="0"/>
              </a:rPr>
              <a:t>Fusion:</a:t>
            </a:r>
            <a:r>
              <a:rPr lang="en-US" dirty="0">
                <a:solidFill>
                  <a:srgbClr val="000000"/>
                </a:solidFill>
                <a:latin typeface="Calibri" panose="020F0502020204030204" pitchFamily="34" charset="0"/>
              </a:rPr>
              <a:t>  To develop the scientific knowledge and advanced engineering to enable fusion to power the U.S. and the world</a:t>
            </a:r>
          </a:p>
        </p:txBody>
      </p:sp>
      <p:pic>
        <p:nvPicPr>
          <p:cNvPr id="2050" name="Picture 2" descr="https://lh6.googleusercontent.com/-DiSHVVBqwTSSov-E1yBvZbjlqqFeG0d0jWfBAHRZuZZH_ANibu2IkgfKr8zeZibtDNT27nl2qGWPGUKM1UBRUMwfDsPtzrVmiRoR1fNGZW9PCd2TWPSL69VzD2oJZ98753kIh_U1qU">
            <a:extLst>
              <a:ext uri="{FF2B5EF4-FFF2-40B4-BE49-F238E27FC236}">
                <a16:creationId xmlns:a16="http://schemas.microsoft.com/office/drawing/2014/main" id="{8F5FB9D5-702E-2C47-B968-AAF743F22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370" y="1213386"/>
            <a:ext cx="1018646" cy="10742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6.googleusercontent.com/87NhrQRU809mbr4QnhkPA1WC6mCY9z1MpqCcU4pQnWd7FpDXdtl5_0Jm61TNlMMfEgeM_MNdmpknYbUyXbRvIARpIVAVnDzXFjJXzYlefNtAxgfIZejqNVAOqNGI0YRgS86nozXYKXI">
            <a:extLst>
              <a:ext uri="{FF2B5EF4-FFF2-40B4-BE49-F238E27FC236}">
                <a16:creationId xmlns:a16="http://schemas.microsoft.com/office/drawing/2014/main" id="{9A98B7F7-46C9-B64B-9C62-C691658A2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184" y="3552981"/>
            <a:ext cx="1346160" cy="12058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4.googleusercontent.com/8F9LCG7TOMwCok0Z7BcCW9SE9XYdUNNkgCVduPCJXMRBTCUT1gkPu3woe0s6C71GAKswJoaxZ0LBPwEm6tyFTzgnzfmSs4_GxZv-9N2coa-0P60d3faKngLUCC5QIoB8PUCjgn6x8Fg">
            <a:extLst>
              <a:ext uri="{FF2B5EF4-FFF2-40B4-BE49-F238E27FC236}">
                <a16:creationId xmlns:a16="http://schemas.microsoft.com/office/drawing/2014/main" id="{045BC838-15DC-F847-B2BC-A37039F7C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184" y="2413641"/>
            <a:ext cx="2385821" cy="937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09228E-6386-D343-ACD6-E66AF111DDD4}"/>
              </a:ext>
            </a:extLst>
          </p:cNvPr>
          <p:cNvPicPr>
            <a:picLocks noChangeAspect="1"/>
          </p:cNvPicPr>
          <p:nvPr/>
        </p:nvPicPr>
        <p:blipFill>
          <a:blip r:embed="rId5"/>
          <a:stretch>
            <a:fillRect/>
          </a:stretch>
        </p:blipFill>
        <p:spPr>
          <a:xfrm>
            <a:off x="6805209" y="1213386"/>
            <a:ext cx="1775194" cy="998842"/>
          </a:xfrm>
          <a:prstGeom prst="rect">
            <a:avLst/>
          </a:prstGeom>
        </p:spPr>
      </p:pic>
      <p:pic>
        <p:nvPicPr>
          <p:cNvPr id="6" name="Picture 5">
            <a:extLst>
              <a:ext uri="{FF2B5EF4-FFF2-40B4-BE49-F238E27FC236}">
                <a16:creationId xmlns:a16="http://schemas.microsoft.com/office/drawing/2014/main" id="{819B0C56-D6E4-544E-9FBB-15018DB046A3}"/>
              </a:ext>
            </a:extLst>
          </p:cNvPr>
          <p:cNvPicPr>
            <a:picLocks noChangeAspect="1"/>
          </p:cNvPicPr>
          <p:nvPr/>
        </p:nvPicPr>
        <p:blipFill>
          <a:blip r:embed="rId6"/>
          <a:stretch>
            <a:fillRect/>
          </a:stretch>
        </p:blipFill>
        <p:spPr>
          <a:xfrm>
            <a:off x="7432158" y="3552981"/>
            <a:ext cx="1315428" cy="1027869"/>
          </a:xfrm>
          <a:prstGeom prst="rect">
            <a:avLst/>
          </a:prstGeom>
        </p:spPr>
      </p:pic>
      <p:sp>
        <p:nvSpPr>
          <p:cNvPr id="27" name="Rectangle 26">
            <a:extLst>
              <a:ext uri="{FF2B5EF4-FFF2-40B4-BE49-F238E27FC236}">
                <a16:creationId xmlns:a16="http://schemas.microsoft.com/office/drawing/2014/main" id="{9D88859D-9917-F14D-A10A-147B9D1AC5AE}"/>
              </a:ext>
            </a:extLst>
          </p:cNvPr>
          <p:cNvSpPr/>
          <p:nvPr/>
        </p:nvSpPr>
        <p:spPr>
          <a:xfrm>
            <a:off x="201168" y="2402148"/>
            <a:ext cx="5353202" cy="974626"/>
          </a:xfrm>
          <a:prstGeom prst="rect">
            <a:avLst/>
          </a:prstGeom>
        </p:spPr>
        <p:txBody>
          <a:bodyPr wrap="square">
            <a:spAutoFit/>
          </a:bodyPr>
          <a:lstStyle/>
          <a:p>
            <a:pPr fontAlgn="base">
              <a:spcBef>
                <a:spcPts val="360"/>
              </a:spcBef>
            </a:pPr>
            <a:endParaRPr lang="en-US" dirty="0">
              <a:solidFill>
                <a:srgbClr val="E2751D"/>
              </a:solidFill>
              <a:latin typeface="Georgia" panose="02040502050405020303" pitchFamily="18" charset="0"/>
            </a:endParaRPr>
          </a:p>
          <a:p>
            <a:pPr fontAlgn="base">
              <a:spcBef>
                <a:spcPts val="360"/>
              </a:spcBef>
              <a:buFont typeface="+mj-lt"/>
              <a:buAutoNum type="arabicPeriod" startAt="2"/>
            </a:pPr>
            <a:r>
              <a:rPr lang="en-US" b="1" dirty="0">
                <a:solidFill>
                  <a:srgbClr val="000000"/>
                </a:solidFill>
                <a:latin typeface="Calibri" panose="020F0502020204030204" pitchFamily="34" charset="0"/>
              </a:rPr>
              <a:t>Plasma Manufacturing:</a:t>
            </a:r>
            <a:r>
              <a:rPr lang="en-US" dirty="0">
                <a:solidFill>
                  <a:srgbClr val="000000"/>
                </a:solidFill>
                <a:latin typeface="Calibri" panose="020F0502020204030204" pitchFamily="34" charset="0"/>
              </a:rPr>
              <a:t> To advance the science of nanoscale fabrication for industries of the future</a:t>
            </a:r>
          </a:p>
        </p:txBody>
      </p:sp>
      <p:sp>
        <p:nvSpPr>
          <p:cNvPr id="28" name="Rectangle 27">
            <a:extLst>
              <a:ext uri="{FF2B5EF4-FFF2-40B4-BE49-F238E27FC236}">
                <a16:creationId xmlns:a16="http://schemas.microsoft.com/office/drawing/2014/main" id="{A63F2A0E-5CC5-3346-B867-45B7C11CCAEF}"/>
              </a:ext>
            </a:extLst>
          </p:cNvPr>
          <p:cNvSpPr/>
          <p:nvPr/>
        </p:nvSpPr>
        <p:spPr>
          <a:xfrm>
            <a:off x="201168" y="3356822"/>
            <a:ext cx="5353202" cy="1251625"/>
          </a:xfrm>
          <a:prstGeom prst="rect">
            <a:avLst/>
          </a:prstGeom>
        </p:spPr>
        <p:txBody>
          <a:bodyPr wrap="square">
            <a:spAutoFit/>
          </a:bodyPr>
          <a:lstStyle/>
          <a:p>
            <a:pPr fontAlgn="base">
              <a:spcBef>
                <a:spcPts val="360"/>
              </a:spcBef>
              <a:buFont typeface="+mj-lt"/>
              <a:buAutoNum type="arabicPeriod" startAt="2"/>
            </a:pPr>
            <a:endParaRPr lang="en-US" dirty="0">
              <a:solidFill>
                <a:srgbClr val="E2751D"/>
              </a:solidFill>
              <a:latin typeface="Georgia" panose="02040502050405020303" pitchFamily="18" charset="0"/>
            </a:endParaRPr>
          </a:p>
          <a:p>
            <a:pPr fontAlgn="base">
              <a:spcBef>
                <a:spcPts val="360"/>
              </a:spcBef>
              <a:buFont typeface="+mj-lt"/>
              <a:buAutoNum type="arabicPeriod" startAt="3"/>
            </a:pPr>
            <a:r>
              <a:rPr lang="en-US" b="1" dirty="0">
                <a:solidFill>
                  <a:srgbClr val="000000"/>
                </a:solidFill>
                <a:latin typeface="Calibri" panose="020F0502020204030204" pitchFamily="34" charset="0"/>
              </a:rPr>
              <a:t>Frontiers of Plasmas:</a:t>
            </a:r>
            <a:r>
              <a:rPr lang="en-US" dirty="0">
                <a:solidFill>
                  <a:srgbClr val="000000"/>
                </a:solidFill>
                <a:latin typeface="Calibri" panose="020F0502020204030204" pitchFamily="34" charset="0"/>
              </a:rPr>
              <a:t>  To further the scientific understanding of plasmas from </a:t>
            </a:r>
            <a:r>
              <a:rPr lang="en-US" dirty="0" err="1">
                <a:solidFill>
                  <a:srgbClr val="000000"/>
                </a:solidFill>
                <a:latin typeface="Calibri" panose="020F0502020204030204" pitchFamily="34" charset="0"/>
              </a:rPr>
              <a:t>nano</a:t>
            </a:r>
            <a:r>
              <a:rPr lang="en-US" dirty="0">
                <a:solidFill>
                  <a:srgbClr val="000000"/>
                </a:solidFill>
                <a:latin typeface="Calibri" panose="020F0502020204030204" pitchFamily="34" charset="0"/>
              </a:rPr>
              <a:t>- to astrophysical-scales</a:t>
            </a:r>
            <a:endParaRPr lang="en-US" dirty="0">
              <a:solidFill>
                <a:srgbClr val="E2751D"/>
              </a:solidFill>
              <a:latin typeface="Georgia" panose="02040502050405020303" pitchFamily="18" charset="0"/>
            </a:endParaRPr>
          </a:p>
        </p:txBody>
      </p:sp>
      <p:sp>
        <p:nvSpPr>
          <p:cNvPr id="29" name="Rectangle 28">
            <a:extLst>
              <a:ext uri="{FF2B5EF4-FFF2-40B4-BE49-F238E27FC236}">
                <a16:creationId xmlns:a16="http://schemas.microsoft.com/office/drawing/2014/main" id="{F73A5A44-8875-1B4C-91C1-FED8B9DA1CEB}"/>
              </a:ext>
            </a:extLst>
          </p:cNvPr>
          <p:cNvSpPr/>
          <p:nvPr/>
        </p:nvSpPr>
        <p:spPr>
          <a:xfrm>
            <a:off x="201168" y="1087453"/>
            <a:ext cx="5353202" cy="400110"/>
          </a:xfrm>
          <a:prstGeom prst="rect">
            <a:avLst/>
          </a:prstGeom>
        </p:spPr>
        <p:txBody>
          <a:bodyPr wrap="square">
            <a:spAutoFit/>
          </a:bodyPr>
          <a:lstStyle/>
          <a:p>
            <a:r>
              <a:rPr lang="en-US" sz="2000" b="1" dirty="0">
                <a:solidFill>
                  <a:srgbClr val="000000"/>
                </a:solidFill>
                <a:latin typeface="Calibri" panose="020F0502020204030204" pitchFamily="34" charset="0"/>
              </a:rPr>
              <a:t>The Laboratory has three major missions:</a:t>
            </a:r>
            <a:endParaRPr lang="en-US" dirty="0"/>
          </a:p>
        </p:txBody>
      </p:sp>
    </p:spTree>
    <p:extLst>
      <p:ext uri="{BB962C8B-B14F-4D97-AF65-F5344CB8AC3E}">
        <p14:creationId xmlns:p14="http://schemas.microsoft.com/office/powerpoint/2010/main" val="7492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BC8A48-42CE-804D-8CDB-976838A160CC}"/>
              </a:ext>
            </a:extLst>
          </p:cNvPr>
          <p:cNvSpPr>
            <a:spLocks noGrp="1"/>
          </p:cNvSpPr>
          <p:nvPr>
            <p:ph type="title"/>
          </p:nvPr>
        </p:nvSpPr>
        <p:spPr/>
        <p:txBody>
          <a:bodyPr/>
          <a:lstStyle/>
          <a:p>
            <a:r>
              <a:rPr lang="en-US" dirty="0">
                <a:latin typeface="Calibri" panose="020F0502020204030204" pitchFamily="34" charset="0"/>
              </a:rPr>
              <a:t>History of the Intro to Fusion/Plasma Course</a:t>
            </a:r>
            <a:endParaRPr lang="en-US" dirty="0"/>
          </a:p>
        </p:txBody>
      </p:sp>
      <p:sp>
        <p:nvSpPr>
          <p:cNvPr id="6" name="Rectangle 2">
            <a:extLst>
              <a:ext uri="{FF2B5EF4-FFF2-40B4-BE49-F238E27FC236}">
                <a16:creationId xmlns:a16="http://schemas.microsoft.com/office/drawing/2014/main" id="{2480371B-F31C-2B43-A134-C925762E3D71}"/>
              </a:ext>
            </a:extLst>
          </p:cNvPr>
          <p:cNvSpPr>
            <a:spLocks/>
          </p:cNvSpPr>
          <p:nvPr/>
        </p:nvSpPr>
        <p:spPr bwMode="auto">
          <a:xfrm>
            <a:off x="228599" y="1158143"/>
            <a:ext cx="8354085" cy="1367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SzPct val="125000"/>
              <a:buFont typeface="Arial"/>
              <a:buChar char="•"/>
            </a:pPr>
            <a:r>
              <a:rPr lang="en-US" dirty="0">
                <a:latin typeface="Verdana"/>
                <a:ea typeface="ＭＳ Ｐゴシック" charset="0"/>
                <a:cs typeface="Verdana"/>
                <a:sym typeface="Arial" charset="0"/>
              </a:rPr>
              <a:t>Originally started in 1992 by Prof. Nat Fisch and former assistant director (and former congressman) Rush Holt, as part of the National Undergraduate Fellowship (NUF). </a:t>
            </a:r>
          </a:p>
        </p:txBody>
      </p:sp>
      <p:pic>
        <p:nvPicPr>
          <p:cNvPr id="7" name="Picture 6">
            <a:extLst>
              <a:ext uri="{FF2B5EF4-FFF2-40B4-BE49-F238E27FC236}">
                <a16:creationId xmlns:a16="http://schemas.microsoft.com/office/drawing/2014/main" id="{DD39101F-FE24-1D41-A2CD-1765ED94A624}"/>
              </a:ext>
            </a:extLst>
          </p:cNvPr>
          <p:cNvPicPr>
            <a:picLocks noChangeAspect="1"/>
          </p:cNvPicPr>
          <p:nvPr/>
        </p:nvPicPr>
        <p:blipFill rotWithShape="1">
          <a:blip r:embed="rId3"/>
          <a:srcRect l="29533" t="1" r="26977" b="-21228"/>
          <a:stretch/>
        </p:blipFill>
        <p:spPr>
          <a:xfrm>
            <a:off x="6803761" y="2124665"/>
            <a:ext cx="1778923" cy="2663469"/>
          </a:xfrm>
          <a:prstGeom prst="rect">
            <a:avLst/>
          </a:prstGeom>
        </p:spPr>
      </p:pic>
      <p:pic>
        <p:nvPicPr>
          <p:cNvPr id="16" name="Picture 15">
            <a:extLst>
              <a:ext uri="{FF2B5EF4-FFF2-40B4-BE49-F238E27FC236}">
                <a16:creationId xmlns:a16="http://schemas.microsoft.com/office/drawing/2014/main" id="{9B7B282F-0BD0-5444-AAC7-1D74A9E4DDEB}"/>
              </a:ext>
            </a:extLst>
          </p:cNvPr>
          <p:cNvPicPr>
            <a:picLocks noChangeAspect="1"/>
          </p:cNvPicPr>
          <p:nvPr/>
        </p:nvPicPr>
        <p:blipFill>
          <a:blip r:embed="rId4"/>
          <a:stretch>
            <a:fillRect/>
          </a:stretch>
        </p:blipFill>
        <p:spPr>
          <a:xfrm>
            <a:off x="228599" y="2124665"/>
            <a:ext cx="4536534" cy="2214581"/>
          </a:xfrm>
          <a:prstGeom prst="rect">
            <a:avLst/>
          </a:prstGeom>
        </p:spPr>
      </p:pic>
      <p:pic>
        <p:nvPicPr>
          <p:cNvPr id="2" name="Picture 1">
            <a:extLst>
              <a:ext uri="{FF2B5EF4-FFF2-40B4-BE49-F238E27FC236}">
                <a16:creationId xmlns:a16="http://schemas.microsoft.com/office/drawing/2014/main" id="{DE906E4B-DAD0-C641-B0E5-09ACC8192314}"/>
              </a:ext>
            </a:extLst>
          </p:cNvPr>
          <p:cNvPicPr>
            <a:picLocks noChangeAspect="1"/>
          </p:cNvPicPr>
          <p:nvPr/>
        </p:nvPicPr>
        <p:blipFill>
          <a:blip r:embed="rId5"/>
          <a:stretch>
            <a:fillRect/>
          </a:stretch>
        </p:blipFill>
        <p:spPr>
          <a:xfrm>
            <a:off x="5070767" y="2124665"/>
            <a:ext cx="1476388" cy="2214581"/>
          </a:xfrm>
          <a:prstGeom prst="rect">
            <a:avLst/>
          </a:prstGeom>
        </p:spPr>
      </p:pic>
      <p:sp>
        <p:nvSpPr>
          <p:cNvPr id="4" name="TextBox 3">
            <a:extLst>
              <a:ext uri="{FF2B5EF4-FFF2-40B4-BE49-F238E27FC236}">
                <a16:creationId xmlns:a16="http://schemas.microsoft.com/office/drawing/2014/main" id="{36E07FFA-4C5D-004D-9509-3DC751F8B1D0}"/>
              </a:ext>
            </a:extLst>
          </p:cNvPr>
          <p:cNvSpPr txBox="1"/>
          <p:nvPr/>
        </p:nvSpPr>
        <p:spPr>
          <a:xfrm>
            <a:off x="1696005" y="4339246"/>
            <a:ext cx="1601721" cy="369332"/>
          </a:xfrm>
          <a:prstGeom prst="rect">
            <a:avLst/>
          </a:prstGeom>
          <a:noFill/>
        </p:spPr>
        <p:txBody>
          <a:bodyPr wrap="none" rtlCol="0">
            <a:spAutoFit/>
          </a:bodyPr>
          <a:lstStyle/>
          <a:p>
            <a:r>
              <a:rPr lang="en-US" i="1" dirty="0"/>
              <a:t>1994 NUF class</a:t>
            </a:r>
          </a:p>
        </p:txBody>
      </p:sp>
      <p:sp>
        <p:nvSpPr>
          <p:cNvPr id="8" name="TextBox 7">
            <a:extLst>
              <a:ext uri="{FF2B5EF4-FFF2-40B4-BE49-F238E27FC236}">
                <a16:creationId xmlns:a16="http://schemas.microsoft.com/office/drawing/2014/main" id="{5B66FB03-D0A3-AB42-8456-CDD005F90136}"/>
              </a:ext>
            </a:extLst>
          </p:cNvPr>
          <p:cNvSpPr txBox="1"/>
          <p:nvPr/>
        </p:nvSpPr>
        <p:spPr>
          <a:xfrm>
            <a:off x="5242897" y="4339246"/>
            <a:ext cx="1082348" cy="369332"/>
          </a:xfrm>
          <a:prstGeom prst="rect">
            <a:avLst/>
          </a:prstGeom>
          <a:noFill/>
        </p:spPr>
        <p:txBody>
          <a:bodyPr wrap="none" rtlCol="0">
            <a:spAutoFit/>
          </a:bodyPr>
          <a:lstStyle/>
          <a:p>
            <a:r>
              <a:rPr lang="en-US" i="1" dirty="0"/>
              <a:t>Rush Holt</a:t>
            </a:r>
          </a:p>
        </p:txBody>
      </p:sp>
      <p:sp>
        <p:nvSpPr>
          <p:cNvPr id="9" name="TextBox 8">
            <a:extLst>
              <a:ext uri="{FF2B5EF4-FFF2-40B4-BE49-F238E27FC236}">
                <a16:creationId xmlns:a16="http://schemas.microsoft.com/office/drawing/2014/main" id="{811819E5-3857-5A47-81A2-9CD5A3B53FD7}"/>
              </a:ext>
            </a:extLst>
          </p:cNvPr>
          <p:cNvSpPr txBox="1"/>
          <p:nvPr/>
        </p:nvSpPr>
        <p:spPr>
          <a:xfrm>
            <a:off x="7192992" y="4339246"/>
            <a:ext cx="1045479" cy="369332"/>
          </a:xfrm>
          <a:prstGeom prst="rect">
            <a:avLst/>
          </a:prstGeom>
          <a:noFill/>
        </p:spPr>
        <p:txBody>
          <a:bodyPr wrap="none" rtlCol="0">
            <a:spAutoFit/>
          </a:bodyPr>
          <a:lstStyle/>
          <a:p>
            <a:r>
              <a:rPr lang="en-US" i="1" dirty="0"/>
              <a:t>Nat Fisch</a:t>
            </a:r>
          </a:p>
        </p:txBody>
      </p:sp>
    </p:spTree>
    <p:extLst>
      <p:ext uri="{BB962C8B-B14F-4D97-AF65-F5344CB8AC3E}">
        <p14:creationId xmlns:p14="http://schemas.microsoft.com/office/powerpoint/2010/main" val="33954511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O_DDST_May_2015">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rgbClr val="984807"/>
        </a:solidFill>
        <a:ln w="9525">
          <a:noFill/>
          <a:miter lim="800000"/>
          <a:headEnd/>
          <a:tailEnd/>
        </a:ln>
      </a:spPr>
      <a:bodyPr rtlCol="0" anchor="b">
        <a:prstTxWarp prst="textNoShape">
          <a:avLst/>
        </a:prstTxWarp>
      </a:bodyPr>
      <a:lstStyle>
        <a:defPPr algn="ctr">
          <a:spcBef>
            <a:spcPct val="0"/>
          </a:spcBef>
          <a:defRPr sz="1600" dirty="0">
            <a:solidFill>
              <a:srgbClr val="000000"/>
            </a:solidFill>
          </a:defRPr>
        </a:defPPr>
      </a:lstStyle>
    </a:spDef>
    <a:lnDef>
      <a:spPr>
        <a:ln w="6350" cap="flat" cmpd="sng" algn="ctr">
          <a:solidFill>
            <a:srgbClr val="355D7E"/>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ST_theme_Apr2010.thmx</Template>
  <TotalTime>122662</TotalTime>
  <Words>2502</Words>
  <Application>Microsoft Macintosh PowerPoint</Application>
  <PresentationFormat>On-screen Show (16:9)</PresentationFormat>
  <Paragraphs>310</Paragraphs>
  <Slides>40</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Brush Script MT</vt:lpstr>
      <vt:lpstr>ＭＳ Ｐゴシック</vt:lpstr>
      <vt:lpstr>Arial</vt:lpstr>
      <vt:lpstr>Calibri</vt:lpstr>
      <vt:lpstr>Calibri Light</vt:lpstr>
      <vt:lpstr>Georgia</vt:lpstr>
      <vt:lpstr>Lucida Grande</vt:lpstr>
      <vt:lpstr>Open Sans</vt:lpstr>
      <vt:lpstr>Verdana</vt:lpstr>
      <vt:lpstr>Wingdings</vt:lpstr>
      <vt:lpstr>Wingdings 2</vt:lpstr>
      <vt:lpstr>DO_DDST_May_2015</vt:lpstr>
      <vt:lpstr>PowerPoint Presentation</vt:lpstr>
      <vt:lpstr>First, a bit about myself</vt:lpstr>
      <vt:lpstr>PowerPoint Presentation</vt:lpstr>
      <vt:lpstr>PPPL is one of 17 Department of Energy national laboratories</vt:lpstr>
      <vt:lpstr>PowerPoint Presentation</vt:lpstr>
      <vt:lpstr>PowerPoint Presentation</vt:lpstr>
      <vt:lpstr>Lyman Spitzer started PPPL (originally Project Matterhorn) in 1951...Birthplace of US fusion</vt:lpstr>
      <vt:lpstr>PPPL’s mission goes beyond fusion</vt:lpstr>
      <vt:lpstr>History of the Intro to Fusion/Plasma Course</vt:lpstr>
      <vt:lpstr>Changes during the pandemic</vt:lpstr>
      <vt:lpstr>All lectures are free to watch and will be posted</vt:lpstr>
      <vt:lpstr>We had way more submissions than we could handle!</vt:lpstr>
      <vt:lpstr>A birds-eye view of the undergrads</vt:lpstr>
      <vt:lpstr>Plasma and Fusion Undergraduate Research Opportunities (PFURO) Program</vt:lpstr>
      <vt:lpstr>PowerPoint Presentation</vt:lpstr>
      <vt:lpstr>Today (6/14) we’ll begin with Fusion</vt:lpstr>
      <vt:lpstr>Tomorrow (6/15) we will talk Plasma</vt:lpstr>
      <vt:lpstr>Wednesday (6/16) we will continue to explore plasmas</vt:lpstr>
      <vt:lpstr>Thursday (6/17) we will concentrate on astrophysical plasmas</vt:lpstr>
      <vt:lpstr>Thursday (6/17) we will also have the first of two networking sessions</vt:lpstr>
      <vt:lpstr>Friday (6/18) Princeton and PPPL will be celebrating Juneteenth – NO COURSE</vt:lpstr>
      <vt:lpstr>Saturday and Sunday, we rest</vt:lpstr>
      <vt:lpstr>On Day 5 (6/21) we will explore magnetic confinement fusion</vt:lpstr>
      <vt:lpstr>Day 6 (6/22) we will focus on the walls with a detour into computational physics</vt:lpstr>
      <vt:lpstr>Day 7 (6/23): Structural materials, tritium systems, and computational workshop </vt:lpstr>
      <vt:lpstr>Computational Workshop</vt:lpstr>
      <vt:lpstr>Day 8 (6/24): Low temperature plasmas, High energy density, and networking</vt:lpstr>
      <vt:lpstr>Day 9 (6/25): LTP+HEDP part II and closing</vt:lpstr>
      <vt:lpstr>We’ve started a Discord server for the incoming fusion/plasma community!</vt:lpstr>
      <vt:lpstr>Continue the conversations with the speakers!</vt:lpstr>
      <vt:lpstr>APS-DPP abstract submissions</vt:lpstr>
      <vt:lpstr>These are not normal times and we should acknowledge this</vt:lpstr>
      <vt:lpstr>A healthy culture of diversity, equity and inclusion is needed for the future of fusion energy and plasma physics </vt:lpstr>
      <vt:lpstr>Code of conduct</vt:lpstr>
      <vt:lpstr>Code of conduct: Unacceptable Behaviors</vt:lpstr>
      <vt:lpstr>Code of conduct: Positive Behaviors</vt:lpstr>
      <vt:lpstr>Code of conduct: Positive Behaviors</vt:lpstr>
      <vt:lpstr>Thanks to the “Intro Course Brain Trust”</vt:lpstr>
      <vt:lpstr>Thanks to Deedee and Harry </vt:lpstr>
      <vt:lpstr>Finally, of course, thanks to all of the speakers!</vt:lpstr>
    </vt:vector>
  </TitlesOfParts>
  <Company>LLNL</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LLNL Update</dc:title>
  <dc:creator>Stephanie Shang</dc:creator>
  <cp:lastModifiedBy>arturo dominguez</cp:lastModifiedBy>
  <cp:revision>2787</cp:revision>
  <cp:lastPrinted>2021-06-14T15:41:37Z</cp:lastPrinted>
  <dcterms:created xsi:type="dcterms:W3CDTF">2011-11-22T03:03:28Z</dcterms:created>
  <dcterms:modified xsi:type="dcterms:W3CDTF">2021-06-14T18:43:05Z</dcterms:modified>
</cp:coreProperties>
</file>