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  <p:sldMasterId id="2147483695" r:id="rId2"/>
  </p:sldMasterIdLst>
  <p:notesMasterIdLst>
    <p:notesMasterId r:id="rId22"/>
  </p:notesMasterIdLst>
  <p:handoutMasterIdLst>
    <p:handoutMasterId r:id="rId23"/>
  </p:handoutMasterIdLst>
  <p:sldIdLst>
    <p:sldId id="1373" r:id="rId3"/>
    <p:sldId id="985" r:id="rId4"/>
    <p:sldId id="1374" r:id="rId5"/>
    <p:sldId id="986" r:id="rId6"/>
    <p:sldId id="990" r:id="rId7"/>
    <p:sldId id="1017" r:id="rId8"/>
    <p:sldId id="987" r:id="rId9"/>
    <p:sldId id="989" r:id="rId10"/>
    <p:sldId id="988" r:id="rId11"/>
    <p:sldId id="1057" r:id="rId12"/>
    <p:sldId id="1034" r:id="rId13"/>
    <p:sldId id="1058" r:id="rId14"/>
    <p:sldId id="1037" r:id="rId15"/>
    <p:sldId id="1038" r:id="rId16"/>
    <p:sldId id="1039" r:id="rId17"/>
    <p:sldId id="1015" r:id="rId18"/>
    <p:sldId id="1054" r:id="rId19"/>
    <p:sldId id="1055" r:id="rId20"/>
    <p:sldId id="1053" r:id="rId21"/>
  </p:sldIdLst>
  <p:sldSz cx="9144000" cy="6858000" type="letter"/>
  <p:notesSz cx="9232900" cy="6945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nd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nd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nd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nd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nd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nd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nd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nd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nd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7">
          <p15:clr>
            <a:srgbClr val="A4A3A4"/>
          </p15:clr>
        </p15:guide>
        <p15:guide id="2" pos="29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808"/>
    <p:restoredTop sz="86346"/>
  </p:normalViewPr>
  <p:slideViewPr>
    <p:cSldViewPr snapToGrid="0">
      <p:cViewPr varScale="1">
        <p:scale>
          <a:sx n="111" d="100"/>
          <a:sy n="111" d="100"/>
        </p:scale>
        <p:origin x="6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 snapToGrid="0">
      <p:cViewPr varScale="1">
        <p:scale>
          <a:sx n="120" d="100"/>
          <a:sy n="120" d="100"/>
        </p:scale>
        <p:origin x="-304" y="-104"/>
      </p:cViewPr>
      <p:guideLst>
        <p:guide orient="horz" pos="2187"/>
        <p:guide pos="29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2C96F79-56E8-F941-AF6B-A62087D3A7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8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43" tIns="0" rIns="20143" bIns="0" numCol="1" anchor="t" anchorCtr="0" compatLnSpc="1">
            <a:prstTxWarp prst="textNoShape">
              <a:avLst/>
            </a:prstTxWarp>
          </a:bodyPr>
          <a:lstStyle>
            <a:lvl1pPr defTabSz="1009650">
              <a:defRPr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84B5E75-5F4E-1E44-AE3E-074ADB3B7F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4463" y="0"/>
            <a:ext cx="4008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43" tIns="0" rIns="20143" bIns="0" numCol="1" anchor="t" anchorCtr="0" compatLnSpc="1">
            <a:prstTxWarp prst="textNoShape">
              <a:avLst/>
            </a:prstTxWarp>
          </a:bodyPr>
          <a:lstStyle>
            <a:lvl1pPr algn="r" defTabSz="1009650">
              <a:defRPr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8EBAD9B-81D7-BC4D-AAB0-92D77DA545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8763"/>
            <a:ext cx="4008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43" tIns="0" rIns="20143" bIns="0" numCol="1" anchor="b" anchorCtr="0" compatLnSpc="1">
            <a:prstTxWarp prst="textNoShape">
              <a:avLst/>
            </a:prstTxWarp>
          </a:bodyPr>
          <a:lstStyle>
            <a:lvl1pPr defTabSz="1009650">
              <a:defRPr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AD77A16-2CED-A842-B0B0-021F05A202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463" y="6608763"/>
            <a:ext cx="4008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43" tIns="0" rIns="20143" bIns="0" numCol="1" anchor="b" anchorCtr="0" compatLnSpc="1">
            <a:prstTxWarp prst="textNoShape">
              <a:avLst/>
            </a:prstTxWarp>
          </a:bodyPr>
          <a:lstStyle>
            <a:lvl1pPr algn="r" defTabSz="1009650">
              <a:defRPr i="1">
                <a:latin typeface="Times New Roman" panose="02020603050405020304" pitchFamily="18" charset="0"/>
              </a:defRPr>
            </a:lvl1pPr>
          </a:lstStyle>
          <a:p>
            <a:fld id="{50E3765A-87E9-184E-B052-B8D000130A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FDB74FC-DED2-8D43-A5B0-853D475D5B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8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43" tIns="0" rIns="20143" bIns="0" numCol="1" anchor="t" anchorCtr="0" compatLnSpc="1">
            <a:prstTxWarp prst="textNoShape">
              <a:avLst/>
            </a:prstTxWarp>
          </a:bodyPr>
          <a:lstStyle>
            <a:lvl1pPr defTabSz="1009650">
              <a:defRPr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E4B2C81-958E-AF46-8706-0B47305E25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24463" y="0"/>
            <a:ext cx="4008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43" tIns="0" rIns="20143" bIns="0" numCol="1" anchor="t" anchorCtr="0" compatLnSpc="1">
            <a:prstTxWarp prst="textNoShape">
              <a:avLst/>
            </a:prstTxWarp>
          </a:bodyPr>
          <a:lstStyle>
            <a:lvl1pPr algn="r" defTabSz="1009650">
              <a:defRPr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449813B-D924-4D4A-95F8-5CF08703FB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8763"/>
            <a:ext cx="4008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43" tIns="0" rIns="20143" bIns="0" numCol="1" anchor="b" anchorCtr="0" compatLnSpc="1">
            <a:prstTxWarp prst="textNoShape">
              <a:avLst/>
            </a:prstTxWarp>
          </a:bodyPr>
          <a:lstStyle>
            <a:lvl1pPr defTabSz="1009650">
              <a:defRPr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BE6FF19-ED30-A340-8485-BF42D4E72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463" y="6608763"/>
            <a:ext cx="4008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43" tIns="0" rIns="20143" bIns="0" numCol="1" anchor="b" anchorCtr="0" compatLnSpc="1">
            <a:prstTxWarp prst="textNoShape">
              <a:avLst/>
            </a:prstTxWarp>
          </a:bodyPr>
          <a:lstStyle>
            <a:lvl1pPr algn="r" defTabSz="1009650">
              <a:defRPr i="1">
                <a:latin typeface="Times New Roman" panose="02020603050405020304" pitchFamily="18" charset="0"/>
              </a:defRPr>
            </a:lvl1pPr>
          </a:lstStyle>
          <a:p>
            <a:fld id="{3D7DB710-AEDB-2040-9BA2-2C8F6F622A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66CC0CD-E663-414A-934E-48DD87A412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7613" y="3305175"/>
            <a:ext cx="67976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50351" rIns="99036" bIns="50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r>
              <a:rPr lang="en-US" altLang="en-US"/>
              <a:t>Second level</a:t>
            </a:r>
          </a:p>
          <a:p>
            <a:pPr lvl="0"/>
            <a:r>
              <a:rPr lang="en-US" altLang="en-US"/>
              <a:t>Third level</a:t>
            </a:r>
          </a:p>
          <a:p>
            <a:pPr lvl="0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Fifth level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7D5B1A37-0672-3B4A-A0D9-FA13F1DE8AC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86063" y="434975"/>
            <a:ext cx="3695700" cy="2771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98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1pPr>
    <a:lvl2pPr marL="463550" indent="-6350" algn="l" defTabSz="9398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27100" indent="-12700" algn="l" defTabSz="9398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89063" indent="-17463" algn="l" defTabSz="9398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52613" indent="-23813" algn="l" defTabSz="9398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87488-672C-6E45-9CE1-C8093811DB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DB710-AEDB-2040-9BA2-2C8F6F622A0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4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11C7F03E-B73A-F441-B373-E0A233E839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24463" y="6608763"/>
            <a:ext cx="4008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43" tIns="0" rIns="20143" bIns="0" anchor="b"/>
          <a:lstStyle>
            <a:lvl1pPr defTabSz="1009650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 defTabSz="1009650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81DF043-A901-2E43-B8E5-9F972D036316}" type="slidenum">
              <a:rPr lang="en-US" altLang="en-US" sz="1800" i="1">
                <a:latin typeface="Times New Roman" panose="02020603050405020304" pitchFamily="18" charset="0"/>
              </a:rPr>
              <a:pPr algn="r"/>
              <a:t>19</a:t>
            </a:fld>
            <a:endParaRPr lang="en-US" altLang="en-US" sz="1800" i="1">
              <a:latin typeface="Times New Roman" panose="02020603050405020304" pitchFamily="18" charset="0"/>
            </a:endParaRPr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EFB56C0F-E6C5-7444-9253-9FBC3298FC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2786063" y="434975"/>
            <a:ext cx="3695700" cy="2771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A5BB0F56-CD4F-4E46-85B0-C4568FBF9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613" y="3305175"/>
            <a:ext cx="6797675" cy="3108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036" tIns="50351" rIns="99036" bIns="50351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6B89B680-63EA-414C-B7FD-216820756B9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47713"/>
            <a:ext cx="8502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EE5236A-557E-B34B-86F3-F0759D7F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R. Maingi, Small ELM long talk</a:t>
            </a:r>
            <a:endParaRPr lang="en-US" altLang="en-US" sz="140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F14AFF-469D-5C46-858F-9001B224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A8B92792-CBD3-3649-8D8E-B427020D5C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9FAF35-AFB0-1348-BB4C-97CF18C2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9C652-2001-7A41-8765-8DFD11EC3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5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B665-80DC-9943-895C-13F425124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7E077B-927A-DA4B-A25B-034BC05C7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147837-53D0-C942-83DE-29A3A1B2D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>
                <a:solidFill>
                  <a:sysClr val="windowText" lastClr="000000"/>
                </a:solidFill>
              </a:rPr>
              <a:t>R. Maingi PPPL SULI 2019 lecture</a:t>
            </a:r>
            <a:endParaRPr lang="en-US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7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4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08" indent="0">
              <a:buNone/>
              <a:defRPr sz="1200"/>
            </a:lvl2pPr>
            <a:lvl3pPr marL="911821" indent="0">
              <a:buNone/>
              <a:defRPr sz="1000"/>
            </a:lvl3pPr>
            <a:lvl4pPr marL="1367730" indent="0">
              <a:buNone/>
              <a:defRPr sz="900"/>
            </a:lvl4pPr>
            <a:lvl5pPr marL="1823642" indent="0">
              <a:buNone/>
              <a:defRPr sz="900"/>
            </a:lvl5pPr>
            <a:lvl6pPr marL="2279547" indent="0">
              <a:buNone/>
              <a:defRPr sz="900"/>
            </a:lvl6pPr>
            <a:lvl7pPr marL="2735460" indent="0">
              <a:buNone/>
              <a:defRPr sz="900"/>
            </a:lvl7pPr>
            <a:lvl8pPr marL="3191365" indent="0">
              <a:buNone/>
              <a:defRPr sz="900"/>
            </a:lvl8pPr>
            <a:lvl9pPr marL="36472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DC32-58B7-9849-839F-87EEF6ECD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028C07-21F4-8740-B229-5ABBBF52B9D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7E6010-8C3A-0149-B543-883EEBD73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>
                <a:solidFill>
                  <a:sysClr val="windowText" lastClr="000000"/>
                </a:solidFill>
              </a:rPr>
              <a:t>R. Maingi PPPL SULI 2019 lecture</a:t>
            </a:r>
            <a:endParaRPr lang="en-US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5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08" indent="0">
              <a:buNone/>
              <a:defRPr sz="2800"/>
            </a:lvl2pPr>
            <a:lvl3pPr marL="911821" indent="0">
              <a:buNone/>
              <a:defRPr sz="2400"/>
            </a:lvl3pPr>
            <a:lvl4pPr marL="1367730" indent="0">
              <a:buNone/>
              <a:defRPr sz="2000"/>
            </a:lvl4pPr>
            <a:lvl5pPr marL="1823642" indent="0">
              <a:buNone/>
              <a:defRPr sz="2000"/>
            </a:lvl5pPr>
            <a:lvl6pPr marL="2279547" indent="0">
              <a:buNone/>
              <a:defRPr sz="2000"/>
            </a:lvl6pPr>
            <a:lvl7pPr marL="2735460" indent="0">
              <a:buNone/>
              <a:defRPr sz="2000"/>
            </a:lvl7pPr>
            <a:lvl8pPr marL="3191365" indent="0">
              <a:buNone/>
              <a:defRPr sz="2000"/>
            </a:lvl8pPr>
            <a:lvl9pPr marL="364727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08" indent="0">
              <a:buNone/>
              <a:defRPr sz="1200"/>
            </a:lvl2pPr>
            <a:lvl3pPr marL="911821" indent="0">
              <a:buNone/>
              <a:defRPr sz="1000"/>
            </a:lvl3pPr>
            <a:lvl4pPr marL="1367730" indent="0">
              <a:buNone/>
              <a:defRPr sz="900"/>
            </a:lvl4pPr>
            <a:lvl5pPr marL="1823642" indent="0">
              <a:buNone/>
              <a:defRPr sz="900"/>
            </a:lvl5pPr>
            <a:lvl6pPr marL="2279547" indent="0">
              <a:buNone/>
              <a:defRPr sz="900"/>
            </a:lvl6pPr>
            <a:lvl7pPr marL="2735460" indent="0">
              <a:buNone/>
              <a:defRPr sz="900"/>
            </a:lvl7pPr>
            <a:lvl8pPr marL="3191365" indent="0">
              <a:buNone/>
              <a:defRPr sz="900"/>
            </a:lvl8pPr>
            <a:lvl9pPr marL="36472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22E2-6289-D246-957B-E55D66AD3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8EB926-9776-B64E-A103-9D5483B438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370B716-6504-6340-9984-1EBE08754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>
                <a:solidFill>
                  <a:sysClr val="windowText" lastClr="000000"/>
                </a:solidFill>
              </a:rPr>
              <a:t>R. Maingi PPPL SULI 2019 lecture</a:t>
            </a:r>
            <a:endParaRPr lang="en-US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1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BA937-0128-E449-8C0C-753662053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F93C65-6801-DE45-AFDA-B357D237F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E3EF5E-F99A-DA44-9CC5-4467D6036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>
                <a:solidFill>
                  <a:sysClr val="windowText" lastClr="000000"/>
                </a:solidFill>
              </a:rPr>
              <a:t>R. Maingi PPPL SULI 2019 lecture</a:t>
            </a:r>
            <a:endParaRPr lang="en-US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3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1C381-41D9-7449-9797-6FA5D0E88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E3188C-C7BC-BA47-9617-25DA88153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73AEB7-3F5E-B341-8F5D-F730B102E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>
                <a:solidFill>
                  <a:sysClr val="windowText" lastClr="000000"/>
                </a:solidFill>
              </a:rPr>
              <a:t>R. Maingi PPPL SULI 2019 lecture</a:t>
            </a:r>
            <a:endParaRPr lang="en-US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63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b="0"/>
            </a:lvl1pPr>
          </a:lstStyle>
          <a:p>
            <a:pPr>
              <a:defRPr/>
            </a:pPr>
            <a:fld id="{0746D81B-CB02-CD4D-A56A-B8E8C1C09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A5361D-C165-0544-A97D-4CF7B9C0B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CBD86C-B0C3-1441-A10F-F1D4A88F7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>
                <a:solidFill>
                  <a:sysClr val="windowText" lastClr="000000"/>
                </a:solidFill>
              </a:rPr>
              <a:t>R. Maingi PPPL SULI 2019 lecture</a:t>
            </a:r>
            <a:endParaRPr lang="en-US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2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C0F85F2-7480-D84F-8B23-A301BBD1E1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47713"/>
            <a:ext cx="8502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B6FEE06-A11B-9940-B6E3-5AE42511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R. Maingi, Small ELM long talk</a:t>
            </a:r>
            <a:endParaRPr lang="en-US" altLang="en-US" sz="140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F51FC8-4563-334D-9B66-00488459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880F093F-3A35-1C47-B25B-EEFFDA7318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712D19-FBE7-4C4A-A027-DDA2A638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9CC4B-10B3-984F-9EEF-1ADE3ED0C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10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39DDE205-A1FD-D140-85F0-037E493619A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47713"/>
            <a:ext cx="8502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E7A7856-9BE0-6244-AD69-9EB44AEF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R. Maingi, Small ELM long talk</a:t>
            </a:r>
            <a:endParaRPr lang="en-US" altLang="en-US" sz="140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BD5AFFB-C6B0-4940-B9A3-4BB4822F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C6F4049E-C368-4549-8491-80B2B99308D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D504F47-933C-6C48-8A78-4451DA03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1FB24-4BA5-1941-AD83-598DFC6B4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1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908" indent="0" algn="ctr">
              <a:buNone/>
              <a:defRPr/>
            </a:lvl2pPr>
            <a:lvl3pPr marL="911821" indent="0" algn="ctr">
              <a:buNone/>
              <a:defRPr/>
            </a:lvl3pPr>
            <a:lvl4pPr marL="1367730" indent="0" algn="ctr">
              <a:buNone/>
              <a:defRPr/>
            </a:lvl4pPr>
            <a:lvl5pPr marL="1823642" indent="0" algn="ctr">
              <a:buNone/>
              <a:defRPr/>
            </a:lvl5pPr>
            <a:lvl6pPr marL="2279547" indent="0" algn="ctr">
              <a:buNone/>
              <a:defRPr/>
            </a:lvl6pPr>
            <a:lvl7pPr marL="2735460" indent="0" algn="ctr">
              <a:buNone/>
              <a:defRPr/>
            </a:lvl7pPr>
            <a:lvl8pPr marL="3191365" indent="0" algn="ctr">
              <a:buNone/>
              <a:defRPr/>
            </a:lvl8pPr>
            <a:lvl9pPr marL="36472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67CF-7D96-EE40-A439-4EF334887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2459F6D-F137-624B-9455-8AC23E687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BB8B95-1D04-4F42-8E02-2C082728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 dirty="0">
                <a:solidFill>
                  <a:sysClr val="windowText" lastClr="000000"/>
                </a:solidFill>
              </a:rPr>
              <a:t>R. Maingi PPPL SULI 2019 lecture</a:t>
            </a:r>
          </a:p>
        </p:txBody>
      </p:sp>
    </p:spTree>
    <p:extLst>
      <p:ext uri="{BB962C8B-B14F-4D97-AF65-F5344CB8AC3E}">
        <p14:creationId xmlns:p14="http://schemas.microsoft.com/office/powerpoint/2010/main" val="321536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7E7DC-9D17-0A4E-A77B-EADCD0123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A542F6C-E111-3E43-A85E-94E59DF3E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8F180D-EEE7-F94E-8C36-07A4B29A3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 dirty="0">
                <a:solidFill>
                  <a:sysClr val="windowText" lastClr="000000"/>
                </a:solidFill>
              </a:rPr>
              <a:t>R. Maingi PPPL SULI 2019 lecture</a:t>
            </a:r>
          </a:p>
        </p:txBody>
      </p:sp>
    </p:spTree>
    <p:extLst>
      <p:ext uri="{BB962C8B-B14F-4D97-AF65-F5344CB8AC3E}">
        <p14:creationId xmlns:p14="http://schemas.microsoft.com/office/powerpoint/2010/main" val="260438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08" indent="0">
              <a:buNone/>
              <a:defRPr sz="1800"/>
            </a:lvl2pPr>
            <a:lvl3pPr marL="911821" indent="0">
              <a:buNone/>
              <a:defRPr sz="1600"/>
            </a:lvl3pPr>
            <a:lvl4pPr marL="1367730" indent="0">
              <a:buNone/>
              <a:defRPr sz="1400"/>
            </a:lvl4pPr>
            <a:lvl5pPr marL="1823642" indent="0">
              <a:buNone/>
              <a:defRPr sz="1400"/>
            </a:lvl5pPr>
            <a:lvl6pPr marL="2279547" indent="0">
              <a:buNone/>
              <a:defRPr sz="1400"/>
            </a:lvl6pPr>
            <a:lvl7pPr marL="2735460" indent="0">
              <a:buNone/>
              <a:defRPr sz="1400"/>
            </a:lvl7pPr>
            <a:lvl8pPr marL="3191365" indent="0">
              <a:buNone/>
              <a:defRPr sz="1400"/>
            </a:lvl8pPr>
            <a:lvl9pPr marL="364727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1DDA6-804F-D348-9EEA-FE69EAC3F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8BF138-49D9-3C49-9A6A-D815C5727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F7DBA2F-0515-1B4C-982E-BC252ED7F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>
                <a:solidFill>
                  <a:sysClr val="windowText" lastClr="000000"/>
                </a:solidFill>
              </a:rPr>
              <a:t>R. Maingi PPPL SULI 2019 lecture</a:t>
            </a:r>
            <a:endParaRPr lang="en-US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8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4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4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8390-BCFA-0D42-B790-0D0E9CBF7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12CAEA-A25E-4544-8E2F-B6AF9D0F940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C39183-72C8-A84E-9E56-5E3C0DB4B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>
                <a:solidFill>
                  <a:sysClr val="windowText" lastClr="000000"/>
                </a:solidFill>
              </a:rPr>
              <a:t>R. Maingi PPPL SULI 2019 lecture</a:t>
            </a:r>
            <a:endParaRPr lang="en-US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8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8" indent="0">
              <a:buNone/>
              <a:defRPr sz="2000" b="1"/>
            </a:lvl2pPr>
            <a:lvl3pPr marL="911821" indent="0">
              <a:buNone/>
              <a:defRPr sz="1800" b="1"/>
            </a:lvl3pPr>
            <a:lvl4pPr marL="1367730" indent="0">
              <a:buNone/>
              <a:defRPr sz="1600" b="1"/>
            </a:lvl4pPr>
            <a:lvl5pPr marL="1823642" indent="0">
              <a:buNone/>
              <a:defRPr sz="1600" b="1"/>
            </a:lvl5pPr>
            <a:lvl6pPr marL="2279547" indent="0">
              <a:buNone/>
              <a:defRPr sz="1600" b="1"/>
            </a:lvl6pPr>
            <a:lvl7pPr marL="2735460" indent="0">
              <a:buNone/>
              <a:defRPr sz="1600" b="1"/>
            </a:lvl7pPr>
            <a:lvl8pPr marL="3191365" indent="0">
              <a:buNone/>
              <a:defRPr sz="1600" b="1"/>
            </a:lvl8pPr>
            <a:lvl9pPr marL="36472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8" indent="0">
              <a:buNone/>
              <a:defRPr sz="2000" b="1"/>
            </a:lvl2pPr>
            <a:lvl3pPr marL="911821" indent="0">
              <a:buNone/>
              <a:defRPr sz="1800" b="1"/>
            </a:lvl3pPr>
            <a:lvl4pPr marL="1367730" indent="0">
              <a:buNone/>
              <a:defRPr sz="1600" b="1"/>
            </a:lvl4pPr>
            <a:lvl5pPr marL="1823642" indent="0">
              <a:buNone/>
              <a:defRPr sz="1600" b="1"/>
            </a:lvl5pPr>
            <a:lvl6pPr marL="2279547" indent="0">
              <a:buNone/>
              <a:defRPr sz="1600" b="1"/>
            </a:lvl6pPr>
            <a:lvl7pPr marL="2735460" indent="0">
              <a:buNone/>
              <a:defRPr sz="1600" b="1"/>
            </a:lvl7pPr>
            <a:lvl8pPr marL="3191365" indent="0">
              <a:buNone/>
              <a:defRPr sz="1600" b="1"/>
            </a:lvl8pPr>
            <a:lvl9pPr marL="36472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588F-455A-1D4C-8308-1716B8241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D3271C1-34D7-C847-AA15-0BD37D660D9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1BC954-5A20-9442-A6F9-170F0BA0EF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>
                <a:solidFill>
                  <a:sysClr val="windowText" lastClr="000000"/>
                </a:solidFill>
              </a:rPr>
              <a:t>R. Maingi PPPL SULI 2019 lecture</a:t>
            </a:r>
            <a:endParaRPr lang="en-US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0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57AD1-E3E8-814C-90BD-7A7A25E8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E844AC-2C55-9644-B61A-2DA2B8F3D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3A0D8CC-55C3-654A-9BF9-63C920835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>
                <a:solidFill>
                  <a:sysClr val="windowText" lastClr="000000"/>
                </a:solidFill>
              </a:rPr>
              <a:t>R. Maingi PPPL SULI 2019 lecture</a:t>
            </a:r>
            <a:endParaRPr lang="en-US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>
            <a:extLst>
              <a:ext uri="{FF2B5EF4-FFF2-40B4-BE49-F238E27FC236}">
                <a16:creationId xmlns:a16="http://schemas.microsoft.com/office/drawing/2014/main" id="{953BADAB-BC28-5E42-8F18-8B55C47D4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838" tIns="47625" rIns="96838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195C7C2D-F844-F24B-823E-BF3086F94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F0AE113-B284-434D-B4C1-657DD86B5DC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730625" y="6565900"/>
            <a:ext cx="2171700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Helvetica" pitchFamily="2" charset="0"/>
              </a:defRPr>
            </a:lvl1pPr>
          </a:lstStyle>
          <a:p>
            <a:r>
              <a:rPr lang="en-US" altLang="en-US"/>
              <a:t>R. Maingi, Small ELM long talk</a:t>
            </a:r>
            <a:endParaRPr lang="en-US" altLang="en-US" sz="140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53C8D4F-68B1-EB4C-ACBB-6685FD921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11138" y="6746875"/>
            <a:ext cx="2190750" cy="111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800">
                <a:latin typeface="Helvetica" pitchFamily="2" charset="0"/>
              </a:defRPr>
            </a:lvl1pPr>
          </a:lstStyle>
          <a:p>
            <a:r>
              <a:rPr lang="en-US" altLang="en-US"/>
              <a:t>Page </a:t>
            </a:r>
            <a:fld id="{425BD4E9-3216-654D-97AA-F0D80BCF22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A38F0C2-3E26-0945-A99C-60A9ADD2B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3878263" y="6099175"/>
            <a:ext cx="1958975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2CC4B6B9-0A1D-B84D-BEB0-2F75B648A0B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AB9C0AD2-153C-604D-996F-44E8C0B7C2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79" y="6514123"/>
            <a:ext cx="929921" cy="3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32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sldNum="0" hdr="0"/>
  <p:txStyles>
    <p:titleStyle>
      <a:lvl1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  <a:ea typeface="ＭＳ Ｐゴシック" panose="020B0600070205080204" pitchFamily="34" charset="-128"/>
        </a:defRPr>
      </a:lvl2pPr>
      <a:lvl3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  <a:ea typeface="ＭＳ Ｐゴシック" panose="020B0600070205080204" pitchFamily="34" charset="-128"/>
        </a:defRPr>
      </a:lvl3pPr>
      <a:lvl4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  <a:ea typeface="ＭＳ Ｐゴシック" panose="020B0600070205080204" pitchFamily="34" charset="-128"/>
        </a:defRPr>
      </a:lvl4pPr>
      <a:lvl5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  <a:ea typeface="ＭＳ Ｐゴシック" panose="020B0600070205080204" pitchFamily="34" charset="-128"/>
        </a:defRPr>
      </a:lvl5pPr>
      <a:lvl6pPr marL="457200"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6pPr>
      <a:lvl7pPr marL="914400"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7pPr>
      <a:lvl8pPr marL="1371600"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8pPr>
      <a:lvl9pPr marL="1828800"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9pPr>
    </p:titleStyle>
    <p:bodyStyle>
      <a:lvl1pPr marL="360363" indent="-360363" algn="l" defTabSz="960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74700" indent="-300038" algn="l" defTabSz="96043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900">
          <a:solidFill>
            <a:schemeClr val="tx1"/>
          </a:solidFill>
          <a:latin typeface="+mn-lt"/>
          <a:ea typeface="ＭＳ Ｐゴシック" charset="-128"/>
        </a:defRPr>
      </a:lvl2pPr>
      <a:lvl3pPr marL="1128713" indent="-239713" algn="l" defTabSz="960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>
          <a:solidFill>
            <a:schemeClr val="tx1"/>
          </a:solidFill>
          <a:latin typeface="+mn-lt"/>
          <a:ea typeface="ＭＳ Ｐゴシック" charset="-128"/>
        </a:defRPr>
      </a:lvl3pPr>
      <a:lvl4pPr marL="1482725" indent="-239713" algn="l" defTabSz="96043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4pPr>
      <a:lvl5pPr marL="1836738" indent="-239713" algn="l" defTabSz="960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5pPr>
      <a:lvl6pPr marL="2293938" indent="-239713" algn="l" defTabSz="960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6pPr>
      <a:lvl7pPr marL="2751138" indent="-239713" algn="l" defTabSz="960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7pPr>
      <a:lvl8pPr marL="3208338" indent="-239713" algn="l" defTabSz="960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8pPr>
      <a:lvl9pPr marL="3665538" indent="-239713" algn="l" defTabSz="96043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83" tIns="45591" rIns="91183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83" tIns="45591" rIns="91183" bIns="45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3" tIns="45591" rIns="91183" bIns="4559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 i="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73CFE008-9948-164B-8106-8D66D5C5C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468318"/>
            <a:ext cx="9144000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0" y="902804"/>
            <a:ext cx="9144000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2342443" y="6505222"/>
            <a:ext cx="1270001" cy="3520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07/11/2019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593" y="6491111"/>
            <a:ext cx="4157776" cy="367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i="0" kern="0" dirty="0">
                <a:solidFill>
                  <a:sysClr val="windowText" lastClr="000000"/>
                </a:solidFill>
              </a:rPr>
              <a:t>R. Maingi PPPL SULI 2019 lecture</a:t>
            </a:r>
          </a:p>
        </p:txBody>
      </p:sp>
      <p:pic>
        <p:nvPicPr>
          <p:cNvPr id="20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" y="6525884"/>
            <a:ext cx="929921" cy="3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4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590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1821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6773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3642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ea typeface="ＭＳ Ｐゴシック" charset="-128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charset="-128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07502" indent="-2279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401" indent="-2279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9322" indent="-2279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5232" indent="-2279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8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21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30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42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47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60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65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277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29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30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31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32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33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34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35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36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37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38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39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40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41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42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43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44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45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46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47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4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49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50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51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52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53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54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55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56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5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58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59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60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61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62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63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48164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65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66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6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68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69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70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72" name="Text Box 9"/>
          <p:cNvSpPr txBox="1">
            <a:spLocks noChangeArrowheads="1"/>
          </p:cNvSpPr>
          <p:nvPr/>
        </p:nvSpPr>
        <p:spPr bwMode="auto">
          <a:xfrm>
            <a:off x="668339" y="2015760"/>
            <a:ext cx="8027986" cy="332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3" tIns="45591" rIns="91183" bIns="45591">
            <a:spAutoFit/>
          </a:bodyPr>
          <a:lstStyle>
            <a:lvl1pPr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b="1" i="0" dirty="0">
                <a:solidFill>
                  <a:srgbClr val="0000FF"/>
                </a:solidFill>
                <a:latin typeface="Arial" charset="0"/>
              </a:rPr>
              <a:t>Principles of Magnetic Confinement Fusion, including Auxiliary Heating Methods and Spectroscopic Diagnosis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Rajesh Maingi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Princeton Plasma Physics Laboratory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173" name="Text Box 10"/>
          <p:cNvSpPr txBox="1">
            <a:spLocks noChangeArrowheads="1"/>
          </p:cNvSpPr>
          <p:nvPr/>
        </p:nvSpPr>
        <p:spPr bwMode="auto">
          <a:xfrm>
            <a:off x="1672431" y="5339486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SULI summer lecture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July 11, 2019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Princeton, NJ</a:t>
            </a:r>
          </a:p>
        </p:txBody>
      </p:sp>
      <p:pic>
        <p:nvPicPr>
          <p:cNvPr id="48174" name="Picture 26" descr="PPPL_logo_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27" y="151901"/>
            <a:ext cx="1817679" cy="10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75" name="Straight Connector 3"/>
          <p:cNvCxnSpPr>
            <a:cxnSpLocks noChangeShapeType="1"/>
          </p:cNvCxnSpPr>
          <p:nvPr/>
        </p:nvCxnSpPr>
        <p:spPr bwMode="auto">
          <a:xfrm flipV="1">
            <a:off x="668338" y="1308100"/>
            <a:ext cx="8027987" cy="4921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D00C-1B5D-F54F-B643-99B93FB6C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F7E7DC-9D17-0A4E-A77B-EADCD012344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34839"/>
      </p:ext>
    </p:extLst>
  </p:cSld>
  <p:clrMapOvr>
    <a:masterClrMapping/>
  </p:clrMapOvr>
  <p:transition spd="slow" advTm="823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Footer Placeholder 4">
            <a:extLst>
              <a:ext uri="{FF2B5EF4-FFF2-40B4-BE49-F238E27FC236}">
                <a16:creationId xmlns:a16="http://schemas.microsoft.com/office/drawing/2014/main" id="{86013B9C-3E26-1F45-AD67-AEFBFED12477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8" y="6746875"/>
            <a:ext cx="219075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164795ED-DAFA-5A48-A3FE-D262388070D4}" type="slidenum">
              <a:rPr lang="en-US" altLang="en-US" sz="800">
                <a:latin typeface="Helvetica" pitchFamily="2" charset="0"/>
              </a:rPr>
              <a:pPr/>
              <a:t>10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CBDB575C-40B0-3747-8519-C24A09FAFC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5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fields confine the plasma in the direction across the magnetic field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325CF39-05D3-3F43-A773-944DA9A04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84" y="1139826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/>
          <a:p>
            <a:pPr marL="360363" indent="-360363" defTabSz="960438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kern="0" dirty="0">
                <a:latin typeface="Arial"/>
                <a:ea typeface="+mn-ea"/>
                <a:cs typeface="Arial"/>
              </a:rPr>
              <a:t>Force on a charged particle in a magnetic field: </a:t>
            </a:r>
          </a:p>
          <a:p>
            <a:pPr marL="2646363" lvl="5" indent="-360363" defTabSz="960438">
              <a:spcBef>
                <a:spcPct val="20000"/>
              </a:spcBef>
              <a:buSzPct val="100000"/>
              <a:defRPr/>
            </a:pP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	F = </a:t>
            </a:r>
            <a:r>
              <a:rPr lang="en-US" sz="2000" kern="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q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v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X B</a:t>
            </a:r>
          </a:p>
          <a:p>
            <a:pPr marL="360363" indent="-360363" defTabSz="960438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2000" kern="0" dirty="0">
              <a:latin typeface="Arial"/>
              <a:ea typeface="+mn-ea"/>
              <a:cs typeface="Arial"/>
            </a:endParaRPr>
          </a:p>
          <a:p>
            <a:pPr marL="360363" indent="-360363" defTabSz="960438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kern="0" dirty="0">
                <a:latin typeface="Arial"/>
                <a:ea typeface="+mn-ea"/>
                <a:cs typeface="Arial"/>
              </a:rPr>
              <a:t>Electromagnetic forces are much stronger than gravity!</a:t>
            </a:r>
          </a:p>
          <a:p>
            <a:pPr marL="360363" indent="-360363" defTabSz="960438" eaLnBrk="1" hangingPunct="1">
              <a:spcBef>
                <a:spcPct val="20000"/>
              </a:spcBef>
              <a:buSzPct val="100000"/>
              <a:defRPr/>
            </a:pP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			</a:t>
            </a:r>
            <a:r>
              <a:rPr lang="en-US" sz="2000" kern="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F</a:t>
            </a:r>
            <a:r>
              <a:rPr lang="en-US" sz="2000" kern="0" baseline="-2500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elec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~ q</a:t>
            </a:r>
            <a:r>
              <a:rPr lang="en-US" sz="2000" kern="0" baseline="-2500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1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q</a:t>
            </a:r>
            <a:r>
              <a:rPr lang="en-US" sz="2000" kern="0" baseline="-2500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2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/r</a:t>
            </a:r>
            <a:r>
              <a:rPr lang="en-US" sz="2000" kern="0" baseline="3000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2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, </a:t>
            </a:r>
            <a:r>
              <a:rPr lang="en-US" sz="2000" kern="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F</a:t>
            </a:r>
            <a:r>
              <a:rPr lang="en-US" sz="2000" kern="0" baseline="-2500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gravity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~ m</a:t>
            </a:r>
            <a:r>
              <a:rPr lang="en-US" sz="2000" kern="0" baseline="-2500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1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m</a:t>
            </a:r>
            <a:r>
              <a:rPr lang="en-US" sz="2000" kern="0" baseline="-2500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2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/r</a:t>
            </a:r>
            <a:r>
              <a:rPr lang="en-US" sz="2000" kern="0" baseline="3000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2</a:t>
            </a:r>
            <a:endParaRPr lang="en-US" sz="2000" kern="0" dirty="0">
              <a:solidFill>
                <a:srgbClr val="FF0000"/>
              </a:solidFill>
              <a:latin typeface="Helvetica"/>
              <a:ea typeface="+mn-ea"/>
              <a:cs typeface="Helvetica"/>
            </a:endParaRPr>
          </a:p>
          <a:p>
            <a:pPr marL="360363" indent="-360363" defTabSz="960438" eaLnBrk="1" hangingPunct="1">
              <a:spcBef>
                <a:spcPct val="20000"/>
              </a:spcBef>
              <a:buSzPct val="100000"/>
              <a:defRPr/>
            </a:pPr>
            <a:r>
              <a:rPr lang="en-US" sz="2000" kern="0" baseline="3000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					</a:t>
            </a:r>
            <a:r>
              <a:rPr lang="en-US" sz="2000" kern="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F</a:t>
            </a:r>
            <a:r>
              <a:rPr lang="en-US" sz="2000" kern="0" baseline="-2500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elec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/ </a:t>
            </a:r>
            <a:r>
              <a:rPr lang="en-US" sz="2000" kern="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F</a:t>
            </a:r>
            <a:r>
              <a:rPr lang="en-US" sz="2000" kern="0" baseline="-2500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gravity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~ 10</a:t>
            </a:r>
            <a:r>
              <a:rPr lang="en-US" sz="2000" kern="0" baseline="3000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26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for two protons!</a:t>
            </a:r>
            <a:endParaRPr lang="en-US" sz="2000" kern="0" baseline="30000" dirty="0">
              <a:latin typeface="Arial"/>
              <a:ea typeface="+mn-ea"/>
              <a:cs typeface="Arial"/>
            </a:endParaRPr>
          </a:p>
          <a:p>
            <a:pPr marL="360363" indent="-360363" defTabSz="960438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2000" kern="0" dirty="0">
              <a:latin typeface="Arial"/>
              <a:ea typeface="+mn-ea"/>
              <a:cs typeface="Arial"/>
            </a:endParaRPr>
          </a:p>
          <a:p>
            <a:pPr marL="360363" indent="-360363" defTabSz="960438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kern="0" dirty="0">
                <a:latin typeface="Arial"/>
                <a:ea typeface="+mn-ea"/>
                <a:cs typeface="Arial"/>
              </a:rPr>
              <a:t>Another way to express this:</a:t>
            </a: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  <a:ea typeface="ＭＳ Ｐゴシック" charset="-128"/>
                <a:cs typeface="Arial"/>
              </a:rPr>
              <a:t>Stars need between 5000 and 25,000 times the mass of the earth for fusion to begin, or about 10</a:t>
            </a:r>
            <a:r>
              <a:rPr lang="en-US" kern="0" baseline="30000" dirty="0">
                <a:solidFill>
                  <a:srgbClr val="0000FF"/>
                </a:solidFill>
                <a:latin typeface="Arial"/>
                <a:ea typeface="ＭＳ Ｐゴシック" charset="-128"/>
                <a:cs typeface="Arial"/>
              </a:rPr>
              <a:t>29</a:t>
            </a:r>
            <a:r>
              <a:rPr lang="en-US" kern="0" dirty="0">
                <a:solidFill>
                  <a:srgbClr val="0000FF"/>
                </a:solidFill>
                <a:latin typeface="Arial"/>
                <a:ea typeface="ＭＳ Ｐゴシック" charset="-128"/>
                <a:cs typeface="Arial"/>
              </a:rPr>
              <a:t> pounds</a:t>
            </a: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  <a:ea typeface="ＭＳ Ｐゴシック" charset="-128"/>
                <a:cs typeface="Arial"/>
              </a:rPr>
              <a:t>A new international fusion device under construction in France (ITER) uses 20 million pounds of electromagnetic coils to confine the plasma for fusion to ‘begin’</a:t>
            </a:r>
          </a:p>
          <a:p>
            <a:pPr marL="1231900" lvl="2" indent="-300038" defTabSz="960438" eaLnBrk="1" hangingPunct="1">
              <a:spcBef>
                <a:spcPct val="20000"/>
              </a:spcBef>
              <a:buSzPct val="100000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  <a:ea typeface="ＭＳ Ｐゴシック" charset="-128"/>
                <a:cs typeface="Arial"/>
              </a:rPr>
              <a:t>		</a:t>
            </a:r>
            <a:r>
              <a:rPr lang="en-US" kern="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M</a:t>
            </a:r>
            <a:r>
              <a:rPr lang="en-US" kern="0" baseline="-2500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ITER_coils</a:t>
            </a:r>
            <a:r>
              <a:rPr lang="en-US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/ </a:t>
            </a:r>
            <a:r>
              <a:rPr lang="en-US" kern="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M</a:t>
            </a:r>
            <a:r>
              <a:rPr lang="en-US" kern="0" baseline="-2500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star</a:t>
            </a:r>
            <a:r>
              <a:rPr lang="en-US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~ 10</a:t>
            </a:r>
            <a:r>
              <a:rPr lang="en-US" kern="0" baseline="3000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22</a:t>
            </a:r>
            <a:r>
              <a:rPr lang="en-US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(mechanical advantage)</a:t>
            </a:r>
          </a:p>
          <a:p>
            <a:pPr marL="1231900" lvl="2" indent="-300038" defTabSz="960438" eaLnBrk="1" hangingPunct="1">
              <a:spcBef>
                <a:spcPct val="20000"/>
              </a:spcBef>
              <a:buSzPct val="100000"/>
              <a:defRPr/>
            </a:pPr>
            <a:r>
              <a:rPr lang="en-US" kern="0" dirty="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rPr>
              <a:t>How big is that number? Think of it like a ratio of distances: </a:t>
            </a:r>
          </a:p>
          <a:p>
            <a:pPr marL="1231900" lvl="2" indent="-300038" defTabSz="960438" eaLnBrk="1" hangingPunct="1">
              <a:spcBef>
                <a:spcPct val="20000"/>
              </a:spcBef>
              <a:buSzPct val="100000"/>
              <a:defRPr/>
            </a:pPr>
            <a:r>
              <a:rPr lang="en-US" kern="0" dirty="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rPr>
              <a:t>The size of an atom to the distance between the sun and Pluto</a:t>
            </a:r>
            <a:endParaRPr lang="en-US" kern="0" dirty="0">
              <a:solidFill>
                <a:srgbClr val="0000FF"/>
              </a:solidFill>
              <a:latin typeface="Arial"/>
              <a:ea typeface="ＭＳ Ｐゴシック" charset="-128"/>
              <a:cs typeface="Arial"/>
            </a:endParaRP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kern="0" dirty="0">
              <a:solidFill>
                <a:srgbClr val="0000FF"/>
              </a:solidFill>
              <a:latin typeface="Arial"/>
              <a:ea typeface="ＭＳ Ｐゴシック" charset="-128"/>
              <a:cs typeface="Arial"/>
            </a:endParaRPr>
          </a:p>
          <a:p>
            <a:pPr marL="360363" indent="-360363" defTabSz="960438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2000" kern="0" dirty="0">
              <a:latin typeface="Arial"/>
              <a:ea typeface="+mn-ea"/>
              <a:cs typeface="Arial"/>
            </a:endParaRP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defRPr/>
            </a:pPr>
            <a:endParaRPr lang="en-US" sz="2900" kern="0" dirty="0">
              <a:latin typeface="+mn-lt"/>
              <a:ea typeface="ＭＳ Ｐゴシック" charset="-128"/>
            </a:endParaRPr>
          </a:p>
        </p:txBody>
      </p:sp>
      <p:grpSp>
        <p:nvGrpSpPr>
          <p:cNvPr id="217093" name="Group 5">
            <a:extLst>
              <a:ext uri="{FF2B5EF4-FFF2-40B4-BE49-F238E27FC236}">
                <a16:creationId xmlns:a16="http://schemas.microsoft.com/office/drawing/2014/main" id="{BAEEE617-C2BE-6B48-9EFD-22DE51F351D3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1885950"/>
            <a:ext cx="3078163" cy="457200"/>
            <a:chOff x="3413" y="1104"/>
            <a:chExt cx="1939" cy="288"/>
          </a:xfrm>
        </p:grpSpPr>
        <p:sp>
          <p:nvSpPr>
            <p:cNvPr id="217094" name="Line 6">
              <a:extLst>
                <a:ext uri="{FF2B5EF4-FFF2-40B4-BE49-F238E27FC236}">
                  <a16:creationId xmlns:a16="http://schemas.microsoft.com/office/drawing/2014/main" id="{D20A6B95-A6AA-794E-97DD-181AB21FD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" y="1240"/>
              <a:ext cx="16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7095" name="Text Box 9">
              <a:extLst>
                <a:ext uri="{FF2B5EF4-FFF2-40B4-BE49-F238E27FC236}">
                  <a16:creationId xmlns:a16="http://schemas.microsoft.com/office/drawing/2014/main" id="{D07E018F-7FB0-D94D-9071-38F2C9A74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" y="1104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B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7096" name="Group 8">
            <a:extLst>
              <a:ext uri="{FF2B5EF4-FFF2-40B4-BE49-F238E27FC236}">
                <a16:creationId xmlns:a16="http://schemas.microsoft.com/office/drawing/2014/main" id="{78367F7A-092D-BD4C-9F80-6A7961A4238F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209675"/>
            <a:ext cx="568325" cy="457200"/>
            <a:chOff x="4397" y="691"/>
            <a:chExt cx="358" cy="288"/>
          </a:xfrm>
        </p:grpSpPr>
        <p:sp>
          <p:nvSpPr>
            <p:cNvPr id="217097" name="Line 9">
              <a:extLst>
                <a:ext uri="{FF2B5EF4-FFF2-40B4-BE49-F238E27FC236}">
                  <a16:creationId xmlns:a16="http://schemas.microsoft.com/office/drawing/2014/main" id="{2EF0A8F9-599F-3845-81A0-BF20CA8A1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3" y="733"/>
              <a:ext cx="0" cy="1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098" name="Text Box 9">
              <a:extLst>
                <a:ext uri="{FF2B5EF4-FFF2-40B4-BE49-F238E27FC236}">
                  <a16:creationId xmlns:a16="http://schemas.microsoft.com/office/drawing/2014/main" id="{EEA81A13-7B63-E84D-8C9F-3C9A82944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7" y="691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v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7099" name="Group 11">
            <a:extLst>
              <a:ext uri="{FF2B5EF4-FFF2-40B4-BE49-F238E27FC236}">
                <a16:creationId xmlns:a16="http://schemas.microsoft.com/office/drawing/2014/main" id="{0E1E59A0-C1BE-914E-881C-72097B8A1269}"/>
              </a:ext>
            </a:extLst>
          </p:cNvPr>
          <p:cNvGrpSpPr>
            <a:grpSpLocks/>
          </p:cNvGrpSpPr>
          <p:nvPr/>
        </p:nvGrpSpPr>
        <p:grpSpPr bwMode="auto">
          <a:xfrm>
            <a:off x="7502525" y="1246188"/>
            <a:ext cx="568325" cy="457200"/>
            <a:chOff x="4726" y="714"/>
            <a:chExt cx="358" cy="288"/>
          </a:xfrm>
        </p:grpSpPr>
        <p:sp>
          <p:nvSpPr>
            <p:cNvPr id="217100" name="Line 12">
              <a:extLst>
                <a:ext uri="{FF2B5EF4-FFF2-40B4-BE49-F238E27FC236}">
                  <a16:creationId xmlns:a16="http://schemas.microsoft.com/office/drawing/2014/main" id="{DED5E70B-DEA2-F14F-BF58-3B6CA453A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2" y="756"/>
              <a:ext cx="0" cy="18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101" name="Text Box 9">
              <a:extLst>
                <a:ext uri="{FF2B5EF4-FFF2-40B4-BE49-F238E27FC236}">
                  <a16:creationId xmlns:a16="http://schemas.microsoft.com/office/drawing/2014/main" id="{6B3CBFED-48B2-EA4B-A010-3E294F738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714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FF0000"/>
                  </a:solidFill>
                </a:rPr>
                <a:t>F</a:t>
              </a:r>
              <a:endParaRPr lang="en-US" altLang="en-US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7102" name="Group 14">
            <a:extLst>
              <a:ext uri="{FF2B5EF4-FFF2-40B4-BE49-F238E27FC236}">
                <a16:creationId xmlns:a16="http://schemas.microsoft.com/office/drawing/2014/main" id="{BB3051AC-765C-B945-B070-58A8A940B073}"/>
              </a:ext>
            </a:extLst>
          </p:cNvPr>
          <p:cNvGrpSpPr>
            <a:grpSpLocks/>
          </p:cNvGrpSpPr>
          <p:nvPr/>
        </p:nvGrpSpPr>
        <p:grpSpPr bwMode="auto">
          <a:xfrm>
            <a:off x="6757988" y="1614488"/>
            <a:ext cx="568325" cy="457200"/>
            <a:chOff x="4250" y="933"/>
            <a:chExt cx="358" cy="288"/>
          </a:xfrm>
        </p:grpSpPr>
        <p:sp>
          <p:nvSpPr>
            <p:cNvPr id="217103" name="Oval 15">
              <a:extLst>
                <a:ext uri="{FF2B5EF4-FFF2-40B4-BE49-F238E27FC236}">
                  <a16:creationId xmlns:a16="http://schemas.microsoft.com/office/drawing/2014/main" id="{1F19648F-30C8-FD44-9C2A-3A849742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967"/>
              <a:ext cx="220" cy="220"/>
            </a:xfrm>
            <a:prstGeom prst="ellipse">
              <a:avLst/>
            </a:prstGeom>
            <a:noFill/>
            <a:ln w="31750">
              <a:solidFill>
                <a:srgbClr val="00D8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104" name="Text Box 9">
              <a:extLst>
                <a:ext uri="{FF2B5EF4-FFF2-40B4-BE49-F238E27FC236}">
                  <a16:creationId xmlns:a16="http://schemas.microsoft.com/office/drawing/2014/main" id="{4F87DAF4-5D76-144A-BC9A-C51E89979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933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accent2"/>
                  </a:solidFill>
                </a:rPr>
                <a:t>+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7105" name="Group 17">
            <a:extLst>
              <a:ext uri="{FF2B5EF4-FFF2-40B4-BE49-F238E27FC236}">
                <a16:creationId xmlns:a16="http://schemas.microsoft.com/office/drawing/2014/main" id="{D9EBD029-CC85-8046-A072-BC39FAABE833}"/>
              </a:ext>
            </a:extLst>
          </p:cNvPr>
          <p:cNvGrpSpPr>
            <a:grpSpLocks/>
          </p:cNvGrpSpPr>
          <p:nvPr/>
        </p:nvGrpSpPr>
        <p:grpSpPr bwMode="auto">
          <a:xfrm>
            <a:off x="6951663" y="2782888"/>
            <a:ext cx="1165225" cy="1047750"/>
            <a:chOff x="4379" y="1753"/>
            <a:chExt cx="734" cy="660"/>
          </a:xfrm>
        </p:grpSpPr>
        <p:grpSp>
          <p:nvGrpSpPr>
            <p:cNvPr id="217106" name="Group 18">
              <a:extLst>
                <a:ext uri="{FF2B5EF4-FFF2-40B4-BE49-F238E27FC236}">
                  <a16:creationId xmlns:a16="http://schemas.microsoft.com/office/drawing/2014/main" id="{0895BAE0-2599-3946-B145-762453DA9C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3" y="1753"/>
              <a:ext cx="358" cy="288"/>
              <a:chOff x="4250" y="933"/>
              <a:chExt cx="358" cy="288"/>
            </a:xfrm>
          </p:grpSpPr>
          <p:sp>
            <p:nvSpPr>
              <p:cNvPr id="217107" name="Oval 19">
                <a:extLst>
                  <a:ext uri="{FF2B5EF4-FFF2-40B4-BE49-F238E27FC236}">
                    <a16:creationId xmlns:a16="http://schemas.microsoft.com/office/drawing/2014/main" id="{6C8B5B26-2461-E344-A2BD-43EC24B8E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967"/>
                <a:ext cx="220" cy="220"/>
              </a:xfrm>
              <a:prstGeom prst="ellipse">
                <a:avLst/>
              </a:prstGeom>
              <a:noFill/>
              <a:ln w="31750">
                <a:solidFill>
                  <a:srgbClr val="00D8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7108" name="Text Box 9">
                <a:extLst>
                  <a:ext uri="{FF2B5EF4-FFF2-40B4-BE49-F238E27FC236}">
                    <a16:creationId xmlns:a16="http://schemas.microsoft.com/office/drawing/2014/main" id="{5105A4E5-D1E7-8D40-AE9C-AC26813C6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0" y="933"/>
                <a:ext cx="35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accent2"/>
                    </a:solidFill>
                  </a:rPr>
                  <a:t>+</a:t>
                </a:r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7109" name="Group 21">
              <a:extLst>
                <a:ext uri="{FF2B5EF4-FFF2-40B4-BE49-F238E27FC236}">
                  <a16:creationId xmlns:a16="http://schemas.microsoft.com/office/drawing/2014/main" id="{2BC25703-801B-9D42-BE62-7C55561D6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5" y="1756"/>
              <a:ext cx="358" cy="288"/>
              <a:chOff x="4250" y="933"/>
              <a:chExt cx="358" cy="288"/>
            </a:xfrm>
          </p:grpSpPr>
          <p:sp>
            <p:nvSpPr>
              <p:cNvPr id="217110" name="Oval 22">
                <a:extLst>
                  <a:ext uri="{FF2B5EF4-FFF2-40B4-BE49-F238E27FC236}">
                    <a16:creationId xmlns:a16="http://schemas.microsoft.com/office/drawing/2014/main" id="{08DD0776-E21D-F647-9665-74E3EA845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967"/>
                <a:ext cx="220" cy="220"/>
              </a:xfrm>
              <a:prstGeom prst="ellipse">
                <a:avLst/>
              </a:prstGeom>
              <a:noFill/>
              <a:ln w="31750">
                <a:solidFill>
                  <a:srgbClr val="00D8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7111" name="Text Box 9">
                <a:extLst>
                  <a:ext uri="{FF2B5EF4-FFF2-40B4-BE49-F238E27FC236}">
                    <a16:creationId xmlns:a16="http://schemas.microsoft.com/office/drawing/2014/main" id="{46F3CA4A-C44D-5344-A949-BE53BEB9BD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0" y="933"/>
                <a:ext cx="35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accent2"/>
                    </a:solidFill>
                  </a:rPr>
                  <a:t>+</a:t>
                </a:r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112" name="Text Box 9">
              <a:extLst>
                <a:ext uri="{FF2B5EF4-FFF2-40B4-BE49-F238E27FC236}">
                  <a16:creationId xmlns:a16="http://schemas.microsoft.com/office/drawing/2014/main" id="{8BD958AA-94FA-FC43-A9E2-3307C834E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9" y="1971"/>
              <a:ext cx="70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0000"/>
                  </a:solidFill>
                </a:rPr>
                <a:t>m1  m2 q1   q2</a:t>
              </a:r>
              <a:endParaRPr lang="en-US" altLang="en-US" sz="20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83D76F20-2DDA-1F4A-BB52-A8351698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47E86F4F-CFEE-4846-B9BF-40F7E197B525}" type="slidenum">
              <a:rPr lang="en-US" altLang="en-US" sz="800">
                <a:latin typeface="Helvetica" pitchFamily="2" charset="0"/>
              </a:rPr>
              <a:pPr/>
              <a:t>11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1E86659-9270-2746-9D7F-857FC2A18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0"/>
            <a:ext cx="8518525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Issue: magnetic fields don’t restrict plasma motion along the field, so plasma leaks out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8C5D80A-0F5D-2C4B-88A8-EC0C3DC1F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241425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/>
          <a:p>
            <a:pPr marL="360363" indent="-360363" defTabSz="960438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kern="0" dirty="0">
                <a:latin typeface="Arial"/>
                <a:ea typeface="+mn-ea"/>
                <a:cs typeface="Arial"/>
              </a:rPr>
              <a:t>Force on a charged particle in a magnetic field: </a:t>
            </a:r>
          </a:p>
          <a:p>
            <a:pPr marL="2646363" lvl="5" indent="-360363" defTabSz="960438">
              <a:spcBef>
                <a:spcPct val="20000"/>
              </a:spcBef>
              <a:buSzPct val="100000"/>
              <a:defRPr/>
            </a:pP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	F = </a:t>
            </a:r>
            <a:r>
              <a:rPr lang="en-US" sz="2000" kern="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q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v</a:t>
            </a:r>
            <a:r>
              <a:rPr lang="en-US" sz="2000" kern="0" dirty="0">
                <a:solidFill>
                  <a:srgbClr val="FF0000"/>
                </a:solidFill>
                <a:latin typeface="Helvetica"/>
                <a:ea typeface="+mn-ea"/>
                <a:cs typeface="Helvetica"/>
              </a:rPr>
              <a:t> X B</a:t>
            </a:r>
          </a:p>
          <a:p>
            <a:pPr marL="360363" indent="-360363" defTabSz="960438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2000" kern="0" dirty="0">
              <a:latin typeface="Arial"/>
              <a:ea typeface="+mn-ea"/>
              <a:cs typeface="Arial"/>
            </a:endParaRPr>
          </a:p>
          <a:p>
            <a:pPr marL="360363" indent="-360363" defTabSz="960438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kern="0" dirty="0">
                <a:latin typeface="Arial"/>
                <a:ea typeface="+mn-ea"/>
                <a:cs typeface="Arial"/>
              </a:rPr>
              <a:t>How to solve problem of end losses in a linear fusion device</a:t>
            </a: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  <a:ea typeface="ＭＳ Ｐゴシック" charset="-128"/>
                <a:cs typeface="Arial"/>
              </a:rPr>
              <a:t>Increase the magnetic field strength at the ends relative to center (‘magnetic mirror’), but this is imperfect</a:t>
            </a: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  <a:ea typeface="ＭＳ Ｐゴシック" charset="-128"/>
                <a:cs typeface="Arial"/>
              </a:rPr>
              <a:t>Bend the linear device into a circle: no beginning or end!</a:t>
            </a: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kern="0" dirty="0">
              <a:solidFill>
                <a:srgbClr val="0000FF"/>
              </a:solidFill>
              <a:latin typeface="Arial"/>
              <a:ea typeface="ＭＳ Ｐゴシック" charset="-128"/>
              <a:cs typeface="Arial"/>
            </a:endParaRP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kern="0" dirty="0">
              <a:solidFill>
                <a:srgbClr val="0000FF"/>
              </a:solidFill>
              <a:latin typeface="Arial"/>
              <a:ea typeface="ＭＳ Ｐゴシック" charset="-128"/>
              <a:cs typeface="Arial"/>
            </a:endParaRP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kern="0" dirty="0">
              <a:solidFill>
                <a:srgbClr val="0000FF"/>
              </a:solidFill>
              <a:latin typeface="Arial"/>
              <a:ea typeface="ＭＳ Ｐゴシック" charset="-128"/>
              <a:cs typeface="Arial"/>
            </a:endParaRP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kern="0" dirty="0">
              <a:solidFill>
                <a:srgbClr val="0000FF"/>
              </a:solidFill>
              <a:latin typeface="Arial"/>
              <a:ea typeface="ＭＳ Ｐゴシック" charset="-128"/>
              <a:cs typeface="Arial"/>
            </a:endParaRP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kern="0" dirty="0">
              <a:solidFill>
                <a:srgbClr val="0000FF"/>
              </a:solidFill>
              <a:latin typeface="Arial"/>
              <a:ea typeface="ＭＳ Ｐゴシック" charset="-128"/>
              <a:cs typeface="Arial"/>
            </a:endParaRP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kern="0" dirty="0">
              <a:solidFill>
                <a:srgbClr val="0000FF"/>
              </a:solidFill>
              <a:latin typeface="Arial"/>
              <a:ea typeface="ＭＳ Ｐゴシック" charset="-128"/>
              <a:cs typeface="Arial"/>
            </a:endParaRP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kern="0" dirty="0">
              <a:solidFill>
                <a:srgbClr val="0000FF"/>
              </a:solidFill>
              <a:latin typeface="Arial"/>
              <a:ea typeface="ＭＳ Ｐゴシック" charset="-128"/>
              <a:cs typeface="Arial"/>
            </a:endParaRP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kern="0" dirty="0">
              <a:solidFill>
                <a:srgbClr val="0000FF"/>
              </a:solidFill>
              <a:latin typeface="Arial"/>
              <a:ea typeface="ＭＳ Ｐゴシック" charset="-128"/>
              <a:cs typeface="Arial"/>
            </a:endParaRP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  <a:ea typeface="ＭＳ Ｐゴシック" charset="-128"/>
                <a:cs typeface="Arial"/>
              </a:rPr>
              <a:t>Better, but still imperfect </a:t>
            </a:r>
          </a:p>
          <a:p>
            <a:pPr marL="774700" lvl="1" indent="-300038" defTabSz="960438" eaLnBrk="1" hangingPunct="1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sz="2900" kern="0" dirty="0">
              <a:latin typeface="+mn-lt"/>
              <a:ea typeface="ＭＳ Ｐゴシック" charset="-128"/>
            </a:endParaRP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509CAF72-9780-DE43-88DF-D13258E30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29038"/>
            <a:ext cx="2957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Group 8">
            <a:extLst>
              <a:ext uri="{FF2B5EF4-FFF2-40B4-BE49-F238E27FC236}">
                <a16:creationId xmlns:a16="http://schemas.microsoft.com/office/drawing/2014/main" id="{91B40F0D-B372-E940-AF75-15A1975EF20C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3633788"/>
            <a:ext cx="2698750" cy="2906712"/>
            <a:chOff x="4931833" y="3506261"/>
            <a:chExt cx="2698750" cy="2907238"/>
          </a:xfrm>
        </p:grpSpPr>
        <p:pic>
          <p:nvPicPr>
            <p:cNvPr id="38919" name="Picture 4">
              <a:extLst>
                <a:ext uri="{FF2B5EF4-FFF2-40B4-BE49-F238E27FC236}">
                  <a16:creationId xmlns:a16="http://schemas.microsoft.com/office/drawing/2014/main" id="{6CB3FED9-6CDD-7447-B0B3-85D9359D3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833" y="3714749"/>
              <a:ext cx="2698750" cy="269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0" name="Text Box 18">
              <a:extLst>
                <a:ext uri="{FF2B5EF4-FFF2-40B4-BE49-F238E27FC236}">
                  <a16:creationId xmlns:a16="http://schemas.microsoft.com/office/drawing/2014/main" id="{3F4B2C7F-1805-6C4D-91F6-58D6A2E48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1796" y="3506261"/>
              <a:ext cx="998537" cy="45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ITER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Footer Placeholder 4">
            <a:extLst>
              <a:ext uri="{FF2B5EF4-FFF2-40B4-BE49-F238E27FC236}">
                <a16:creationId xmlns:a16="http://schemas.microsoft.com/office/drawing/2014/main" id="{D7FB52B8-4D25-D247-BE24-3E237496435A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8" y="6746875"/>
            <a:ext cx="219075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B789390F-E740-4B44-8C74-B7C4ED5B25B7}" type="slidenum">
              <a:rPr lang="en-US" altLang="en-US" sz="800">
                <a:latin typeface="Helvetica" pitchFamily="2" charset="0"/>
              </a:rPr>
              <a:pPr/>
              <a:t>12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id="{73EF541C-BB28-CD42-81D4-33FC79C755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9888" y="0"/>
            <a:ext cx="8435975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international fusion community has agreed to build ITER, a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giant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 toward energy production</a:t>
            </a:r>
          </a:p>
        </p:txBody>
      </p:sp>
      <p:grpSp>
        <p:nvGrpSpPr>
          <p:cNvPr id="218116" name="Group 8">
            <a:extLst>
              <a:ext uri="{FF2B5EF4-FFF2-40B4-BE49-F238E27FC236}">
                <a16:creationId xmlns:a16="http://schemas.microsoft.com/office/drawing/2014/main" id="{0FF3632D-1833-D141-B0BA-6337C592F7D5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1528763"/>
            <a:ext cx="4213225" cy="4483100"/>
            <a:chOff x="4931833" y="3506261"/>
            <a:chExt cx="2698750" cy="2907238"/>
          </a:xfrm>
        </p:grpSpPr>
        <p:pic>
          <p:nvPicPr>
            <p:cNvPr id="218117" name="Picture 4">
              <a:extLst>
                <a:ext uri="{FF2B5EF4-FFF2-40B4-BE49-F238E27FC236}">
                  <a16:creationId xmlns:a16="http://schemas.microsoft.com/office/drawing/2014/main" id="{85ABC214-05DE-484D-969B-08073D72B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833" y="3714749"/>
              <a:ext cx="2698750" cy="269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118" name="Text Box 18">
              <a:extLst>
                <a:ext uri="{FF2B5EF4-FFF2-40B4-BE49-F238E27FC236}">
                  <a16:creationId xmlns:a16="http://schemas.microsoft.com/office/drawing/2014/main" id="{829C6CF5-BF14-504D-A388-FB6C1134F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1919" y="3506261"/>
              <a:ext cx="998558" cy="296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ITER</a:t>
              </a: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68397BB2-A1F7-0C44-B1D4-F4D3B09A6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1379538"/>
            <a:ext cx="43640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>
            <a:lvl1pPr marL="360363" indent="-360363" defTabSz="960438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774700" indent="-300038" defTabSz="960438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Seven international partners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Being built in France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finished ~ 2018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D-T plasmas in 2026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500 MW for 1000 sec discharges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250 MW in steady state</a:t>
            </a:r>
          </a:p>
        </p:txBody>
      </p:sp>
      <p:sp>
        <p:nvSpPr>
          <p:cNvPr id="218120" name="Oval 8">
            <a:extLst>
              <a:ext uri="{FF2B5EF4-FFF2-40B4-BE49-F238E27FC236}">
                <a16:creationId xmlns:a16="http://schemas.microsoft.com/office/drawing/2014/main" id="{031E850A-31F1-184A-9390-A92E062A8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5408613"/>
            <a:ext cx="222250" cy="327025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925EFBFF-0D5E-C044-9D7B-EAD1CBF9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33481A1F-B5E3-B04C-8A81-BC8C3B0EF16D}" type="slidenum">
              <a:rPr lang="en-US" altLang="en-US" sz="800">
                <a:latin typeface="Helvetica" pitchFamily="2" charset="0"/>
              </a:rPr>
              <a:pPr/>
              <a:t>13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7E03CC2-2741-B44B-BF32-9957C16DB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888" y="0"/>
            <a:ext cx="8435975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heat up the gas to these astonishingly high plasma temperatures?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C97C890-ABDF-564A-9E06-9511C600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6365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>
            <a:lvl1pPr marL="360363" indent="-360363" defTabSz="960438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774700" indent="-300038" defTabSz="960438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Resistive heating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induce a high current through the plasma (millions of amperes)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plasma has an electrical resistance, and we get resistive or ‘ohmic’ heating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Analogous to resistive heating in a circuit: P</a:t>
            </a:r>
            <a:r>
              <a:rPr lang="en-US" altLang="en-US" sz="18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</a:t>
            </a:r>
            <a:r>
              <a:rPr lang="en-US" altLang="en-US" sz="18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  <a:r>
              <a:rPr lang="en-US" altLang="en-US" sz="1800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en-US" sz="18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Issue: as plasma gets hotter, R</a:t>
            </a:r>
            <a:r>
              <a:rPr lang="en-US" altLang="en-US" sz="18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goes down, less efficient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Wave heating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heating food, except that the right wave frequencies are determined by plasma properties and magnetic field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effective heating done by radio waves, not microwaves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Heating with energetic neutral beams, like accelerators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portion produce charged particles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are converted back to neutrals to penetrate magnetic fields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energetic neutrals transfer energy to plasma inside device</a:t>
            </a:r>
            <a:endParaRPr lang="en-US" altLang="en-US" sz="29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A00DCC69-455D-2841-992A-4073DA53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6B2DDBE0-AB80-DC4F-90CA-B700CC3A7D03}" type="slidenum">
              <a:rPr lang="en-US" altLang="en-US" sz="800">
                <a:latin typeface="Helvetica" pitchFamily="2" charset="0"/>
              </a:rPr>
              <a:pPr/>
              <a:t>14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15C73F8-C7CB-6E48-8A06-2730E7D3C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we’re successful at heating plasmas, how do we measure their properties?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C9404B-EC10-7C43-871A-4DD3DA996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6365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>
            <a:lvl1pPr marL="360363" indent="-360363" defTabSz="960438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774700" indent="-300038" defTabSz="960438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We measure passive electromagnetic radiation emission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emits in all parts of the spectrum, from the X-ray to the Infrared 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energetic emission (X-rays) come from the center, while the least energetic emission (Infrared) comes very near the wall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emission comes from the very edge of the plasma, and can be measured with (fast!) cameras</a:t>
            </a:r>
          </a:p>
          <a:p>
            <a:pPr lvl="1" eaLnBrk="1" hangingPunct="1">
              <a:spcBef>
                <a:spcPct val="20000"/>
              </a:spcBef>
              <a:buSzPct val="100000"/>
            </a:pPr>
            <a:endParaRPr lang="en-US" altLang="en-US" sz="2900">
              <a:latin typeface="Times New Roman" panose="02020603050405020304" pitchFamily="18" charset="0"/>
            </a:endParaRP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89E201B8-4D88-344F-ACCB-53682C624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052638"/>
            <a:ext cx="4960938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>
            <a:extLst>
              <a:ext uri="{FF2B5EF4-FFF2-40B4-BE49-F238E27FC236}">
                <a16:creationId xmlns:a16="http://schemas.microsoft.com/office/drawing/2014/main" id="{8E324A7D-F501-AB42-929D-96055043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A1245A7E-22F3-A04F-AE8B-033383E11AA5}" type="slidenum">
              <a:rPr lang="en-US" altLang="en-US" sz="800">
                <a:latin typeface="Helvetica" pitchFamily="2" charset="0"/>
              </a:rPr>
              <a:pPr/>
              <a:t>15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C55221E-24C3-2B46-837B-889967756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we’re successful at heating plasmas, how do we measure their properties?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FA22FC2-D587-5A4E-A097-812DC254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6365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>
            <a:lvl1pPr marL="360363" indent="-360363" defTabSz="960438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774700" indent="-300038" defTabSz="960438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measure passive electromagnetic radiation emission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emits in all parts of the spectrum, from the X-ray to the Infrared 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energetic emission (X-rays) come from the center, while the least energetic emission (Infrared) comes very near the wall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emission comes from the very edge of the plasma, and can be measured with (fast!) cameras</a:t>
            </a: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We also actively probe the plasma, e.g.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Thomson Scattering: laser beam fired at the plasma, and scattered beam properties tell us local electron density, temperature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Exchange Recombination Spectroscopy and Motional Stark Effect: we examine the interaction of the plasma with the neutral beam for information on the ion temperature, rotation speeds, and magnetic field pitch</a:t>
            </a:r>
          </a:p>
          <a:p>
            <a:pPr lvl="1" eaLnBrk="1" hangingPunct="1">
              <a:spcBef>
                <a:spcPct val="20000"/>
              </a:spcBef>
              <a:buSzPct val="100000"/>
            </a:pPr>
            <a:endParaRPr lang="en-US" altLang="en-US" sz="29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>
            <a:extLst>
              <a:ext uri="{FF2B5EF4-FFF2-40B4-BE49-F238E27FC236}">
                <a16:creationId xmlns:a16="http://schemas.microsoft.com/office/drawing/2014/main" id="{B4DB328A-89D7-E149-B9FD-1188168A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FB4B3456-4CBC-F84A-943B-E8898DB71E48}" type="slidenum">
              <a:rPr lang="en-US" altLang="en-US" sz="800">
                <a:latin typeface="Helvetica" pitchFamily="2" charset="0"/>
              </a:rPr>
              <a:pPr/>
              <a:t>16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8367E9E-48B0-6549-9A0E-14486B62A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1788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717776E-4849-364B-A8D4-629A3B4F9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14351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Fusion reaction basics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of managing interactions between the plasma and the surrounding wall -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stop the wall from melting?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Footer Placeholder 4">
            <a:extLst>
              <a:ext uri="{FF2B5EF4-FFF2-40B4-BE49-F238E27FC236}">
                <a16:creationId xmlns:a16="http://schemas.microsoft.com/office/drawing/2014/main" id="{4007A317-19FA-C74B-9EBF-1BA476D51458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8" y="6746875"/>
            <a:ext cx="219075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8D160D03-A6BE-9D4F-A1DF-46C2CE9F1350}" type="slidenum">
              <a:rPr lang="en-US" altLang="en-US" sz="800">
                <a:latin typeface="Helvetica" pitchFamily="2" charset="0"/>
              </a:rPr>
              <a:pPr/>
              <a:t>17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214019" name="Rectangle 2">
            <a:extLst>
              <a:ext uri="{FF2B5EF4-FFF2-40B4-BE49-F238E27FC236}">
                <a16:creationId xmlns:a16="http://schemas.microsoft.com/office/drawing/2014/main" id="{B0064E7A-F490-4E46-86D7-6540AF1E39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0"/>
            <a:ext cx="81788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challenge: plasma core ~ 150 million K, wall must be kept </a:t>
            </a:r>
            <a:r>
              <a:rPr lang="en-US" altLang="en-US" sz="24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K </a:t>
            </a:r>
          </a:p>
        </p:txBody>
      </p:sp>
      <p:sp>
        <p:nvSpPr>
          <p:cNvPr id="214020" name="Rectangle 3">
            <a:extLst>
              <a:ext uri="{FF2B5EF4-FFF2-40B4-BE49-F238E27FC236}">
                <a16:creationId xmlns:a16="http://schemas.microsoft.com/office/drawing/2014/main" id="{271E2402-50A2-4F44-8333-D6806DDCD2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7388" y="121285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Fusion plasmas must be kept very pure with hydrogen isotopes</a:t>
            </a:r>
          </a:p>
          <a:p>
            <a:pPr lvl="1" eaLnBrk="1" hangingPunct="1"/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Impurities from the walls cause a lot of (electron line) radiation that cools the plasma and quenches fusion</a:t>
            </a:r>
          </a:p>
          <a:p>
            <a:pPr lvl="1" eaLnBrk="1" hangingPunct="1"/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radiation gets higher as the atomic number of the impurity increases</a:t>
            </a:r>
          </a:p>
          <a:p>
            <a:pPr lvl="1" eaLnBrk="1" hangingPunct="1"/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 the other hand, the rate at which impurities are generated can decrease as the atomic number       increases </a:t>
            </a:r>
          </a:p>
          <a:p>
            <a:pPr lvl="1" eaLnBrk="1" hangingPunct="1">
              <a:buFont typeface="Lucida Grande" panose="020B0600040502020204" pitchFamily="34" charset="0"/>
              <a:buChar char="*"/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Helium is a natural by-product (“ash”) of fusion, and it can be tolerated to 10% concentration in the core</a:t>
            </a:r>
            <a:endParaRPr lang="en-US" altLang="en-US" sz="18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insure plasma purity, fusion chambers are ultra-high vacuum ~ 10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-11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atmospheres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4021" name="Group 16">
            <a:extLst>
              <a:ext uri="{FF2B5EF4-FFF2-40B4-BE49-F238E27FC236}">
                <a16:creationId xmlns:a16="http://schemas.microsoft.com/office/drawing/2014/main" id="{B3F522EB-30DC-D641-AE9D-339A38D2BCF6}"/>
              </a:ext>
            </a:extLst>
          </p:cNvPr>
          <p:cNvGrpSpPr>
            <a:grpSpLocks/>
          </p:cNvGrpSpPr>
          <p:nvPr/>
        </p:nvGrpSpPr>
        <p:grpSpPr bwMode="auto">
          <a:xfrm>
            <a:off x="7704138" y="2603500"/>
            <a:ext cx="1069975" cy="889000"/>
            <a:chOff x="7746999" y="2614085"/>
            <a:chExt cx="1068918" cy="888998"/>
          </a:xfrm>
        </p:grpSpPr>
        <p:grpSp>
          <p:nvGrpSpPr>
            <p:cNvPr id="214022" name="Group 12">
              <a:extLst>
                <a:ext uri="{FF2B5EF4-FFF2-40B4-BE49-F238E27FC236}">
                  <a16:creationId xmlns:a16="http://schemas.microsoft.com/office/drawing/2014/main" id="{D37FE668-8CF4-E343-9054-8A6ABE6F6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6999" y="2614085"/>
              <a:ext cx="529167" cy="878416"/>
              <a:chOff x="7948083" y="2688167"/>
              <a:chExt cx="529167" cy="878416"/>
            </a:xfrm>
          </p:grpSpPr>
          <p:pic>
            <p:nvPicPr>
              <p:cNvPr id="214023" name="Picture 6">
                <a:extLst>
                  <a:ext uri="{FF2B5EF4-FFF2-40B4-BE49-F238E27FC236}">
                    <a16:creationId xmlns:a16="http://schemas.microsoft.com/office/drawing/2014/main" id="{5BF0BBFE-1F33-8543-B7F7-6450C66FD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41" t="16026" r="24040" b="74377"/>
              <a:stretch>
                <a:fillRect/>
              </a:stretch>
            </p:blipFill>
            <p:spPr bwMode="auto">
              <a:xfrm>
                <a:off x="7948083" y="2688167"/>
                <a:ext cx="529167" cy="60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024" name="Picture 7">
                <a:extLst>
                  <a:ext uri="{FF2B5EF4-FFF2-40B4-BE49-F238E27FC236}">
                    <a16:creationId xmlns:a16="http://schemas.microsoft.com/office/drawing/2014/main" id="{48F16BEF-ACCB-064C-BF6F-63D077383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0417" y="3132667"/>
                <a:ext cx="433916" cy="43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4025" name="Group 13">
              <a:extLst>
                <a:ext uri="{FF2B5EF4-FFF2-40B4-BE49-F238E27FC236}">
                  <a16:creationId xmlns:a16="http://schemas.microsoft.com/office/drawing/2014/main" id="{5621970F-7A12-2649-9474-0E1BD38BBD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97334" y="2624666"/>
              <a:ext cx="518583" cy="878417"/>
              <a:chOff x="8625417" y="2688166"/>
              <a:chExt cx="518583" cy="878417"/>
            </a:xfrm>
          </p:grpSpPr>
          <p:pic>
            <p:nvPicPr>
              <p:cNvPr id="214026" name="Picture 5">
                <a:extLst>
                  <a:ext uri="{FF2B5EF4-FFF2-40B4-BE49-F238E27FC236}">
                    <a16:creationId xmlns:a16="http://schemas.microsoft.com/office/drawing/2014/main" id="{9782025D-F924-064F-B5C0-96CAFE7DE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43" t="34781" r="66049" b="55791"/>
              <a:stretch>
                <a:fillRect/>
              </a:stretch>
            </p:blipFill>
            <p:spPr bwMode="auto">
              <a:xfrm>
                <a:off x="8625417" y="2688166"/>
                <a:ext cx="518583" cy="592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027" name="Picture 8">
                <a:extLst>
                  <a:ext uri="{FF2B5EF4-FFF2-40B4-BE49-F238E27FC236}">
                    <a16:creationId xmlns:a16="http://schemas.microsoft.com/office/drawing/2014/main" id="{498A8E9B-437F-3947-B158-E4547A4F0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8917" y="3111500"/>
                <a:ext cx="455083" cy="455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4028" name="Group 17">
            <a:extLst>
              <a:ext uri="{FF2B5EF4-FFF2-40B4-BE49-F238E27FC236}">
                <a16:creationId xmlns:a16="http://schemas.microsoft.com/office/drawing/2014/main" id="{44F99903-689C-C246-B145-EB2B7DA71BD7}"/>
              </a:ext>
            </a:extLst>
          </p:cNvPr>
          <p:cNvGrpSpPr>
            <a:grpSpLocks/>
          </p:cNvGrpSpPr>
          <p:nvPr/>
        </p:nvGrpSpPr>
        <p:grpSpPr bwMode="auto">
          <a:xfrm>
            <a:off x="7735888" y="3506788"/>
            <a:ext cx="1073150" cy="879475"/>
            <a:chOff x="7863417" y="3591985"/>
            <a:chExt cx="1073149" cy="878416"/>
          </a:xfrm>
        </p:grpSpPr>
        <p:grpSp>
          <p:nvGrpSpPr>
            <p:cNvPr id="214029" name="Group 15">
              <a:extLst>
                <a:ext uri="{FF2B5EF4-FFF2-40B4-BE49-F238E27FC236}">
                  <a16:creationId xmlns:a16="http://schemas.microsoft.com/office/drawing/2014/main" id="{BF27D63B-2A3F-2941-AB67-FBE2CB907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3417" y="3598334"/>
              <a:ext cx="518583" cy="872067"/>
              <a:chOff x="8392584" y="4370916"/>
              <a:chExt cx="518583" cy="872067"/>
            </a:xfrm>
          </p:grpSpPr>
          <p:pic>
            <p:nvPicPr>
              <p:cNvPr id="214030" name="Picture 4">
                <a:extLst>
                  <a:ext uri="{FF2B5EF4-FFF2-40B4-BE49-F238E27FC236}">
                    <a16:creationId xmlns:a16="http://schemas.microsoft.com/office/drawing/2014/main" id="{488CDD1C-35EA-9D4E-A278-EBE5A3765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77" t="53198" r="66115" b="37373"/>
              <a:stretch>
                <a:fillRect/>
              </a:stretch>
            </p:blipFill>
            <p:spPr bwMode="auto">
              <a:xfrm>
                <a:off x="8392584" y="4370916"/>
                <a:ext cx="518583" cy="592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031" name="Picture 9">
                <a:extLst>
                  <a:ext uri="{FF2B5EF4-FFF2-40B4-BE49-F238E27FC236}">
                    <a16:creationId xmlns:a16="http://schemas.microsoft.com/office/drawing/2014/main" id="{3BF6348D-18B4-7645-A6A2-F90C2946E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8567" y="4809067"/>
                <a:ext cx="433916" cy="43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4032" name="Group 14">
              <a:extLst>
                <a:ext uri="{FF2B5EF4-FFF2-40B4-BE49-F238E27FC236}">
                  <a16:creationId xmlns:a16="http://schemas.microsoft.com/office/drawing/2014/main" id="{52CC1D73-B190-3843-A25C-46747D493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7399" y="3591985"/>
              <a:ext cx="529167" cy="878416"/>
              <a:chOff x="7719482" y="1507067"/>
              <a:chExt cx="529167" cy="878416"/>
            </a:xfrm>
          </p:grpSpPr>
          <p:pic>
            <p:nvPicPr>
              <p:cNvPr id="214033" name="Picture 11">
                <a:extLst>
                  <a:ext uri="{FF2B5EF4-FFF2-40B4-BE49-F238E27FC236}">
                    <a16:creationId xmlns:a16="http://schemas.microsoft.com/office/drawing/2014/main" id="{366C2537-01A9-EF4B-AEB7-1582B3E4C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41" t="16026" r="24040" b="74377"/>
              <a:stretch>
                <a:fillRect/>
              </a:stretch>
            </p:blipFill>
            <p:spPr bwMode="auto">
              <a:xfrm>
                <a:off x="7719482" y="1507067"/>
                <a:ext cx="529167" cy="60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034" name="Picture 10">
                <a:extLst>
                  <a:ext uri="{FF2B5EF4-FFF2-40B4-BE49-F238E27FC236}">
                    <a16:creationId xmlns:a16="http://schemas.microsoft.com/office/drawing/2014/main" id="{4A1B031E-035A-2143-91D5-14E819AA8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1817" y="1930400"/>
                <a:ext cx="455083" cy="455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214035" name="Straight Arrow Connector 19">
            <a:extLst>
              <a:ext uri="{FF2B5EF4-FFF2-40B4-BE49-F238E27FC236}">
                <a16:creationId xmlns:a16="http://schemas.microsoft.com/office/drawing/2014/main" id="{2EB21A58-6BA6-9B42-A12D-11C6379055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30750" y="3122613"/>
            <a:ext cx="2889250" cy="20637"/>
          </a:xfrm>
          <a:prstGeom prst="straightConnector1">
            <a:avLst/>
          </a:prstGeom>
          <a:noFill/>
          <a:ln w="31750">
            <a:solidFill>
              <a:srgbClr val="0132E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36" name="Straight Arrow Connector 20">
            <a:extLst>
              <a:ext uri="{FF2B5EF4-FFF2-40B4-BE49-F238E27FC236}">
                <a16:creationId xmlns:a16="http://schemas.microsoft.com/office/drawing/2014/main" id="{06C3DE85-3DE4-6042-8CFB-9B238E66BAD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19388" y="4132263"/>
            <a:ext cx="4778375" cy="26987"/>
          </a:xfrm>
          <a:prstGeom prst="straightConnector1">
            <a:avLst/>
          </a:prstGeom>
          <a:noFill/>
          <a:ln w="31750">
            <a:solidFill>
              <a:srgbClr val="0132E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Footer Placeholder 4">
            <a:extLst>
              <a:ext uri="{FF2B5EF4-FFF2-40B4-BE49-F238E27FC236}">
                <a16:creationId xmlns:a16="http://schemas.microsoft.com/office/drawing/2014/main" id="{3CDA93AC-F1A1-BD47-8A85-0B20D4ABE98A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8" y="6746875"/>
            <a:ext cx="219075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56A5C66D-E9AD-524E-B9D2-52CF8700FB52}" type="slidenum">
              <a:rPr lang="en-US" altLang="en-US" sz="800">
                <a:latin typeface="Helvetica" pitchFamily="2" charset="0"/>
              </a:rPr>
              <a:pPr/>
              <a:t>18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EA37117A-1E15-5742-B49B-857DE6BCD4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0"/>
            <a:ext cx="81788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Plasma-material interface: how do you keep the hot part hot and the cold part cold?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585393-9D5A-7F41-A75E-D1540A92C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212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>
            <a:lvl1pPr marL="360363" indent="-360363" defTabSz="960438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774700" indent="-300038" defTabSz="960438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Basic answer is mass difference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ITER, there is less than ½ gram of deuterium and tritium in the core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mass of ITER is nearly 50 million pounds; a fraction of this is in the plasma facing components, which will absorb the heat 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internal components of ITER will be actively cooled to keep temperature below melt limits</a:t>
            </a:r>
          </a:p>
          <a:p>
            <a:pPr lvl="1" eaLnBrk="1" hangingPunct="1">
              <a:spcBef>
                <a:spcPct val="20000"/>
              </a:spcBef>
              <a:buSzPct val="100000"/>
              <a:buFont typeface="Lucida Grande" panose="020B0600040502020204" pitchFamily="34" charset="0"/>
              <a:buChar char="*"/>
            </a:pPr>
            <a:endParaRPr lang="en-US" altLang="en-US" sz="2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present technological heat flux removal limit is about 10 million W/m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rocket nozzle has average heat flux of 1 million W/m</a:t>
            </a:r>
            <a:r>
              <a:rPr lang="en-US" altLang="en-US" sz="2000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 eaLnBrk="1" hangingPunct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sun’s radiant heat flux on earth ~ 1400 W/m</a:t>
            </a:r>
            <a:r>
              <a:rPr lang="en-US" altLang="en-US" sz="2000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20000"/>
              </a:spcBef>
              <a:buSzPct val="100000"/>
              <a:buFontTx/>
              <a:buChar char="•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45" name="Picture 6">
            <a:extLst>
              <a:ext uri="{FF2B5EF4-FFF2-40B4-BE49-F238E27FC236}">
                <a16:creationId xmlns:a16="http://schemas.microsoft.com/office/drawing/2014/main" id="{ADD15389-E1FB-9441-82D8-E65274E5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4700588"/>
            <a:ext cx="7159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46" name="Group 9">
            <a:extLst>
              <a:ext uri="{FF2B5EF4-FFF2-40B4-BE49-F238E27FC236}">
                <a16:creationId xmlns:a16="http://schemas.microsoft.com/office/drawing/2014/main" id="{0F697B22-260D-8746-A9AC-EA52529450B5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5848350"/>
            <a:ext cx="1816100" cy="914400"/>
            <a:chOff x="3249083" y="5943600"/>
            <a:chExt cx="1817038" cy="914400"/>
          </a:xfrm>
        </p:grpSpPr>
        <p:pic>
          <p:nvPicPr>
            <p:cNvPr id="215047" name="Picture 7">
              <a:extLst>
                <a:ext uri="{FF2B5EF4-FFF2-40B4-BE49-F238E27FC236}">
                  <a16:creationId xmlns:a16="http://schemas.microsoft.com/office/drawing/2014/main" id="{EEB8AB91-A436-EA46-A311-65C0306AC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084" y="5943600"/>
              <a:ext cx="10550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48" name="Picture 8">
              <a:extLst>
                <a:ext uri="{FF2B5EF4-FFF2-40B4-BE49-F238E27FC236}">
                  <a16:creationId xmlns:a16="http://schemas.microsoft.com/office/drawing/2014/main" id="{085A3623-A7C7-1A46-BF69-E72241DB1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083" y="6096001"/>
              <a:ext cx="740833" cy="74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Number Placeholder 3">
            <a:extLst>
              <a:ext uri="{FF2B5EF4-FFF2-40B4-BE49-F238E27FC236}">
                <a16:creationId xmlns:a16="http://schemas.microsoft.com/office/drawing/2014/main" id="{869AEE72-28FB-4D40-9F74-F23BF7C1F582}"/>
              </a:ext>
            </a:extLst>
          </p:cNvPr>
          <p:cNvSpPr txBox="1">
            <a:spLocks noGrp="1"/>
          </p:cNvSpPr>
          <p:nvPr/>
        </p:nvSpPr>
        <p:spPr bwMode="auto">
          <a:xfrm>
            <a:off x="3730625" y="6565900"/>
            <a:ext cx="2171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9C23A17-002F-AC40-8C04-EBC380E91DC9}" type="slidenum">
              <a:rPr lang="en-US" altLang="en-US" sz="800">
                <a:latin typeface="Helvetica" pitchFamily="2" charset="0"/>
              </a:rPr>
              <a:pPr algn="r"/>
              <a:t>19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203779" name="Rectangle 2">
            <a:extLst>
              <a:ext uri="{FF2B5EF4-FFF2-40B4-BE49-F238E27FC236}">
                <a16:creationId xmlns:a16="http://schemas.microsoft.com/office/drawing/2014/main" id="{914B1DFB-9C0E-0242-95F0-1DCAD05C72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is an exciting research area with engaging science and technology</a:t>
            </a: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780" name="Text Box 7">
            <a:extLst>
              <a:ext uri="{FF2B5EF4-FFF2-40B4-BE49-F238E27FC236}">
                <a16:creationId xmlns:a16="http://schemas.microsoft.com/office/drawing/2014/main" id="{A382771F-F035-1740-8F4D-E83CC89C7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2541588"/>
            <a:ext cx="2354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33EEC633-EDE8-4E4D-AA4B-23A8BD26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1585913"/>
            <a:ext cx="78295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D8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688975" indent="-233363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" pitchFamily="2" charset="0"/>
              <a:buChar char="•"/>
            </a:pPr>
            <a:r>
              <a:rPr lang="en-US" altLang="en-US" dirty="0">
                <a:latin typeface="Helvetica" pitchFamily="2" charset="0"/>
              </a:rPr>
              <a:t>Vibrant area with substantial domestic and international effort</a:t>
            </a:r>
          </a:p>
          <a:p>
            <a:pPr>
              <a:buFont typeface="Times" pitchFamily="2" charset="0"/>
              <a:buChar char="•"/>
            </a:pPr>
            <a:endParaRPr lang="en-US" altLang="en-US" dirty="0">
              <a:latin typeface="Helvetica" pitchFamily="2" charset="0"/>
            </a:endParaRPr>
          </a:p>
          <a:p>
            <a:pPr>
              <a:buFont typeface="Times" pitchFamily="2" charset="0"/>
              <a:buChar char="•"/>
            </a:pPr>
            <a:r>
              <a:rPr lang="en-US" altLang="en-US" dirty="0">
                <a:latin typeface="Helvetica" pitchFamily="2" charset="0"/>
              </a:rPr>
              <a:t>Engineering the plasma-material interface is critical to the success of fusion</a:t>
            </a:r>
          </a:p>
          <a:p>
            <a:pPr>
              <a:buFont typeface="Times" pitchFamily="2" charset="0"/>
              <a:buChar char="•"/>
            </a:pPr>
            <a:endParaRPr lang="en-US" altLang="en-US" dirty="0">
              <a:latin typeface="Helvetica" pitchFamily="2" charset="0"/>
            </a:endParaRPr>
          </a:p>
          <a:p>
            <a:pPr>
              <a:buFont typeface="Times" pitchFamily="2" charset="0"/>
              <a:buChar char="•"/>
            </a:pPr>
            <a:r>
              <a:rPr lang="en-US" altLang="en-US" dirty="0">
                <a:latin typeface="Helvetica" pitchFamily="2" charset="0"/>
              </a:rPr>
              <a:t>Students can make meaningful contributions!</a:t>
            </a:r>
          </a:p>
          <a:p>
            <a:pPr>
              <a:buFont typeface="Times" pitchFamily="2" charset="0"/>
              <a:buChar char="•"/>
            </a:pPr>
            <a:endParaRPr lang="en-US" altLang="en-US" dirty="0">
              <a:latin typeface="Helvetica" pitchFamily="2" charset="0"/>
            </a:endParaRPr>
          </a:p>
          <a:p>
            <a:pPr>
              <a:buFont typeface="Times" pitchFamily="2" charset="0"/>
              <a:buChar char="•"/>
            </a:pPr>
            <a:endParaRPr lang="en-US" altLang="en-US" dirty="0">
              <a:latin typeface="Helvetica" pitchFamily="2" charset="0"/>
            </a:endParaRPr>
          </a:p>
          <a:p>
            <a:r>
              <a:rPr lang="en-US" altLang="en-US" i="1" dirty="0">
                <a:solidFill>
                  <a:srgbClr val="0000FF"/>
                </a:solidFill>
                <a:latin typeface="Helvetica" pitchFamily="2" charset="0"/>
              </a:rPr>
              <a:t>Thank you for your attention, and this opportunity!</a:t>
            </a:r>
            <a:endParaRPr lang="en-US" altLang="en-US" sz="3200" dirty="0">
              <a:latin typeface="Helvetica" pitchFamily="2" charset="0"/>
            </a:endParaRPr>
          </a:p>
        </p:txBody>
      </p:sp>
    </p:spTree>
  </p:cSld>
  <p:clrMapOvr>
    <a:masterClrMapping/>
  </p:clrMapOvr>
  <p:transition advTm="8381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C73E9E4A-13C7-7D45-95FE-AF0E4DDD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8EC015BB-3D0C-DB49-B156-10F1E9297FAD}" type="slidenum">
              <a:rPr lang="en-US" altLang="en-US" sz="800">
                <a:latin typeface="Helvetica" pitchFamily="2" charset="0"/>
              </a:rPr>
              <a:pPr/>
              <a:t>2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3D105F5-C5D9-CC48-9E92-5B9F581D8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1788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energy research because we have a 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looming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worldwide energy crisis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5BAB66E-9DB1-144E-AC42-35466C80A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14351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World energy use will double by ~ 2045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Continued reliance on fossil fuel will likely cause unacceptable climate changes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substantial R&amp;D program is needed to develop alternative sources of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Nuclear power from fission plants should be the bridge to the future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000" i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Improved public education needed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Fusion energy R &amp; D is one of the high-risk, high-reward ventures in the U.S. and abroad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>
            <a:extLst>
              <a:ext uri="{FF2B5EF4-FFF2-40B4-BE49-F238E27FC236}">
                <a16:creationId xmlns:a16="http://schemas.microsoft.com/office/drawing/2014/main" id="{B4DB328A-89D7-E149-B9FD-1188168A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FB4B3456-4CBC-F84A-943B-E8898DB71E48}" type="slidenum">
              <a:rPr lang="en-US" altLang="en-US" sz="800">
                <a:latin typeface="Helvetica" pitchFamily="2" charset="0"/>
              </a:rPr>
              <a:pPr/>
              <a:t>3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8367E9E-48B0-6549-9A0E-14486B62A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1788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717776E-4849-364B-A8D4-629A3B4F9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14351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reaction basics (</a:t>
            </a: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Q/A session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 of managing interactions between the plasma and the surrounding wall -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how do you stop the wall from melting?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3A48C680-10C4-5643-B516-1958A7DD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65F916D2-F2C5-4045-A1E8-558B4CC5E1C6}" type="slidenum">
              <a:rPr lang="en-US" altLang="en-US" sz="800">
                <a:latin typeface="Helvetica" pitchFamily="2" charset="0"/>
              </a:rPr>
              <a:pPr/>
              <a:t>4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8AAB68A-EC48-CA4D-AF79-7AA040324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63500"/>
            <a:ext cx="7772400" cy="66675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is a Nuclear Process in which Light Nuclei Fuse into Heavier Ones</a:t>
            </a:r>
          </a:p>
        </p:txBody>
      </p:sp>
      <p:pic>
        <p:nvPicPr>
          <p:cNvPr id="31749" name="Picture 18">
            <a:extLst>
              <a:ext uri="{FF2B5EF4-FFF2-40B4-BE49-F238E27FC236}">
                <a16:creationId xmlns:a16="http://schemas.microsoft.com/office/drawing/2014/main" id="{3BFD4D27-E328-6E4B-954E-F7AAA95F0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08113"/>
            <a:ext cx="28225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8">
            <a:extLst>
              <a:ext uri="{FF2B5EF4-FFF2-40B4-BE49-F238E27FC236}">
                <a16:creationId xmlns:a16="http://schemas.microsoft.com/office/drawing/2014/main" id="{3A538D01-E97D-9444-981C-FC98B7DC6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305425"/>
            <a:ext cx="8205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FF"/>
                </a:solidFill>
              </a:rPr>
              <a:t>During fusion, a small part of the reactant mass is converted to energy through Einstein’s equation: E=mc</a:t>
            </a:r>
            <a:r>
              <a:rPr lang="en-US" altLang="en-US" baseline="3000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31751" name="Straight Connector 21">
            <a:extLst>
              <a:ext uri="{FF2B5EF4-FFF2-40B4-BE49-F238E27FC236}">
                <a16:creationId xmlns:a16="http://schemas.microsoft.com/office/drawing/2014/main" id="{4F782128-7790-E94E-96F2-BE6BD754874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40681" y="3217069"/>
            <a:ext cx="3978275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753" name="Group 9">
            <a:extLst>
              <a:ext uri="{FF2B5EF4-FFF2-40B4-BE49-F238E27FC236}">
                <a16:creationId xmlns:a16="http://schemas.microsoft.com/office/drawing/2014/main" id="{BE1A109E-2D7E-6144-9EE3-8F786674FE52}"/>
              </a:ext>
            </a:extLst>
          </p:cNvPr>
          <p:cNvGrpSpPr>
            <a:grpSpLocks/>
          </p:cNvGrpSpPr>
          <p:nvPr/>
        </p:nvGrpSpPr>
        <p:grpSpPr bwMode="auto">
          <a:xfrm>
            <a:off x="3946525" y="1354138"/>
            <a:ext cx="4919663" cy="3333750"/>
            <a:chOff x="2486" y="853"/>
            <a:chExt cx="3099" cy="2100"/>
          </a:xfrm>
        </p:grpSpPr>
        <p:pic>
          <p:nvPicPr>
            <p:cNvPr id="31748" name="Picture 17">
              <a:extLst>
                <a:ext uri="{FF2B5EF4-FFF2-40B4-BE49-F238E27FC236}">
                  <a16:creationId xmlns:a16="http://schemas.microsoft.com/office/drawing/2014/main" id="{DC6211F8-429B-BF44-B87A-328AB1333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" y="853"/>
              <a:ext cx="3099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Rectangle 8">
              <a:extLst>
                <a:ext uri="{FF2B5EF4-FFF2-40B4-BE49-F238E27FC236}">
                  <a16:creationId xmlns:a16="http://schemas.microsoft.com/office/drawing/2014/main" id="{4E369A98-06F8-2342-8E8D-8E0A9EA9A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" y="2747"/>
              <a:ext cx="774" cy="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00D8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D00F255-E067-744A-97EE-EC5469C8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45D9DD68-245F-8447-A34B-67EBC3B64549}" type="slidenum">
              <a:rPr lang="en-US" altLang="en-US" sz="800">
                <a:latin typeface="Helvetica" pitchFamily="2" charset="0"/>
              </a:rPr>
              <a:pPr/>
              <a:t>5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F061BCF-8731-6040-AA9C-00017F1B0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66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Stellar Fusion is a Naturally Occurring Example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498B57DE-AE02-A942-BDC5-E672D64A3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828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48D80CF1-CA19-0349-8292-E1A725E5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2774" name="Text Box 18">
            <a:extLst>
              <a:ext uri="{FF2B5EF4-FFF2-40B4-BE49-F238E27FC236}">
                <a16:creationId xmlns:a16="http://schemas.microsoft.com/office/drawing/2014/main" id="{AA8D8A1A-D31A-7E4C-990E-F798A15E4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84813"/>
            <a:ext cx="4618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rgbClr val="0000FF"/>
                </a:solidFill>
              </a:rPr>
              <a:t>Shown at right is the proton-proton chain, dominant in our sun</a:t>
            </a:r>
          </a:p>
        </p:txBody>
      </p:sp>
      <p:pic>
        <p:nvPicPr>
          <p:cNvPr id="32775" name="Picture 19">
            <a:extLst>
              <a:ext uri="{FF2B5EF4-FFF2-40B4-BE49-F238E27FC236}">
                <a16:creationId xmlns:a16="http://schemas.microsoft.com/office/drawing/2014/main" id="{BF77F3C5-8CCC-7D4F-814C-F2338A937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703388"/>
            <a:ext cx="316388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9">
            <a:extLst>
              <a:ext uri="{FF2B5EF4-FFF2-40B4-BE49-F238E27FC236}">
                <a16:creationId xmlns:a16="http://schemas.microsoft.com/office/drawing/2014/main" id="{4E17BB80-8D27-F749-AE74-FB2F3B847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408113"/>
            <a:ext cx="3735387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7" name="Straight Arrow Connector 22">
            <a:extLst>
              <a:ext uri="{FF2B5EF4-FFF2-40B4-BE49-F238E27FC236}">
                <a16:creationId xmlns:a16="http://schemas.microsoft.com/office/drawing/2014/main" id="{2086D251-E611-BA40-B29A-EF264CE8D8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27500" y="4837113"/>
            <a:ext cx="1535113" cy="973137"/>
          </a:xfrm>
          <a:prstGeom prst="straightConnector1">
            <a:avLst/>
          </a:prstGeom>
          <a:noFill/>
          <a:ln w="31750">
            <a:solidFill>
              <a:srgbClr val="0132E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C8511A84-9868-9340-8215-A7C1CBBA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EB7417ED-8189-164B-A1FD-CDBC780F6E81}" type="slidenum">
              <a:rPr lang="en-US" altLang="en-US" sz="800">
                <a:latin typeface="Helvetica" pitchFamily="2" charset="0"/>
              </a:rPr>
              <a:pPr/>
              <a:t>6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0A5C5B1-48C9-DD48-9B24-384DCDFAA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63500"/>
            <a:ext cx="7772400" cy="66675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between deuterium and tritium is the one used in reactor designs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269CBB66-34BA-D043-B632-A643EFD7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9"/>
          <a:stretch>
            <a:fillRect/>
          </a:stretch>
        </p:blipFill>
        <p:spPr bwMode="auto">
          <a:xfrm>
            <a:off x="2306638" y="1392238"/>
            <a:ext cx="42989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8C3CBD25-2AE9-8D4A-BFD2-4FB0DD0DF43E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2012950"/>
            <a:ext cx="1260475" cy="3359150"/>
            <a:chOff x="337" y="1268"/>
            <a:chExt cx="794" cy="2116"/>
          </a:xfrm>
        </p:grpSpPr>
        <p:sp>
          <p:nvSpPr>
            <p:cNvPr id="33805" name="AutoShape 6">
              <a:extLst>
                <a:ext uri="{FF2B5EF4-FFF2-40B4-BE49-F238E27FC236}">
                  <a16:creationId xmlns:a16="http://schemas.microsoft.com/office/drawing/2014/main" id="{6F82956C-BDB9-F147-AED8-A994389AF2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7" y="1268"/>
              <a:ext cx="610" cy="2116"/>
            </a:xfrm>
            <a:prstGeom prst="curvedLeftArrow">
              <a:avLst>
                <a:gd name="adj1" fmla="val 69377"/>
                <a:gd name="adj2" fmla="val 138754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3806" name="Text Box 7">
              <a:extLst>
                <a:ext uri="{FF2B5EF4-FFF2-40B4-BE49-F238E27FC236}">
                  <a16:creationId xmlns:a16="http://schemas.microsoft.com/office/drawing/2014/main" id="{A8DD97D6-8CAC-A541-A134-23E41F2F0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2241"/>
              <a:ext cx="6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chemeClr val="accent2"/>
                  </a:solidFill>
                  <a:latin typeface="Helvetica" pitchFamily="2" charset="0"/>
                </a:rPr>
                <a:t>Internal</a:t>
              </a:r>
            </a:p>
            <a:p>
              <a:r>
                <a:rPr lang="en-US" altLang="en-US" sz="2000">
                  <a:solidFill>
                    <a:schemeClr val="accent2"/>
                  </a:solidFill>
                  <a:latin typeface="Helvetica" pitchFamily="2" charset="0"/>
                </a:rPr>
                <a:t>heating</a:t>
              </a:r>
              <a:endParaRPr lang="en-US" altLang="en-US" sz="2000">
                <a:latin typeface="Times" pitchFamily="2" charset="0"/>
              </a:endParaRP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2B74F307-A813-394C-A5D2-9635950DAFC6}"/>
              </a:ext>
            </a:extLst>
          </p:cNvPr>
          <p:cNvGrpSpPr>
            <a:grpSpLocks/>
          </p:cNvGrpSpPr>
          <p:nvPr/>
        </p:nvGrpSpPr>
        <p:grpSpPr bwMode="auto">
          <a:xfrm>
            <a:off x="6942138" y="2089150"/>
            <a:ext cx="1620837" cy="3359150"/>
            <a:chOff x="4373" y="1316"/>
            <a:chExt cx="1021" cy="2116"/>
          </a:xfrm>
        </p:grpSpPr>
        <p:sp>
          <p:nvSpPr>
            <p:cNvPr id="33802" name="AutoShape 9">
              <a:extLst>
                <a:ext uri="{FF2B5EF4-FFF2-40B4-BE49-F238E27FC236}">
                  <a16:creationId xmlns:a16="http://schemas.microsoft.com/office/drawing/2014/main" id="{A9EE6245-0005-6241-B4DD-629AA08608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53" y="1316"/>
              <a:ext cx="610" cy="2116"/>
            </a:xfrm>
            <a:prstGeom prst="curvedLeftArrow">
              <a:avLst>
                <a:gd name="adj1" fmla="val 69377"/>
                <a:gd name="adj2" fmla="val 138754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3803" name="Text Box 10">
              <a:extLst>
                <a:ext uri="{FF2B5EF4-FFF2-40B4-BE49-F238E27FC236}">
                  <a16:creationId xmlns:a16="http://schemas.microsoft.com/office/drawing/2014/main" id="{E829F4F4-F922-0D4D-B8A8-DE7C559F5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3" y="2289"/>
              <a:ext cx="102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accent2"/>
                  </a:solidFill>
                  <a:latin typeface="Helvetica" pitchFamily="2" charset="0"/>
                </a:rPr>
                <a:t>Tritium</a:t>
              </a:r>
            </a:p>
            <a:p>
              <a:pPr algn="ctr"/>
              <a:r>
                <a:rPr lang="en-US" altLang="en-US" sz="1800">
                  <a:solidFill>
                    <a:schemeClr val="accent2"/>
                  </a:solidFill>
                  <a:latin typeface="Helvetica" pitchFamily="2" charset="0"/>
                </a:rPr>
                <a:t>replenishment</a:t>
              </a:r>
              <a:endParaRPr lang="en-US" altLang="en-US" sz="2800">
                <a:latin typeface="Times" pitchFamily="2" charset="0"/>
              </a:endParaRPr>
            </a:p>
          </p:txBody>
        </p:sp>
        <p:sp>
          <p:nvSpPr>
            <p:cNvPr id="33804" name="Oval 11">
              <a:extLst>
                <a:ext uri="{FF2B5EF4-FFF2-40B4-BE49-F238E27FC236}">
                  <a16:creationId xmlns:a16="http://schemas.microsoft.com/office/drawing/2014/main" id="{D3A9E018-7E0D-DD45-8D51-F4FDD9D18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" y="2846"/>
              <a:ext cx="366" cy="381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accent2"/>
                  </a:solidFill>
                  <a:latin typeface="Helvetica" pitchFamily="2" charset="0"/>
                </a:rPr>
                <a:t>Li</a:t>
              </a:r>
              <a:endParaRPr lang="en-US" altLang="en-US" b="1">
                <a:latin typeface="Times" pitchFamily="2" charset="0"/>
              </a:endParaRP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6DDC0BC7-471F-ED44-8605-9A82F626FFE2}"/>
              </a:ext>
            </a:extLst>
          </p:cNvPr>
          <p:cNvGrpSpPr>
            <a:grpSpLocks/>
          </p:cNvGrpSpPr>
          <p:nvPr/>
        </p:nvGrpSpPr>
        <p:grpSpPr bwMode="auto">
          <a:xfrm>
            <a:off x="4646613" y="5402263"/>
            <a:ext cx="2232025" cy="1335087"/>
            <a:chOff x="4049" y="3201"/>
            <a:chExt cx="1659" cy="953"/>
          </a:xfrm>
        </p:grpSpPr>
        <p:sp>
          <p:nvSpPr>
            <p:cNvPr id="33800" name="AutoShape 13">
              <a:extLst>
                <a:ext uri="{FF2B5EF4-FFF2-40B4-BE49-F238E27FC236}">
                  <a16:creationId xmlns:a16="http://schemas.microsoft.com/office/drawing/2014/main" id="{D143FBC9-5BE8-7749-8368-73E9EC45FC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19931">
              <a:off x="4165" y="3085"/>
              <a:ext cx="583" cy="816"/>
            </a:xfrm>
            <a:prstGeom prst="downArrow">
              <a:avLst>
                <a:gd name="adj1" fmla="val 39167"/>
                <a:gd name="adj2" fmla="val 33171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800">
                <a:solidFill>
                  <a:schemeClr val="accent2"/>
                </a:solidFill>
                <a:latin typeface="Times" pitchFamily="2" charset="0"/>
              </a:endParaRPr>
            </a:p>
          </p:txBody>
        </p:sp>
        <p:sp>
          <p:nvSpPr>
            <p:cNvPr id="33801" name="Text Box 14">
              <a:extLst>
                <a:ext uri="{FF2B5EF4-FFF2-40B4-BE49-F238E27FC236}">
                  <a16:creationId xmlns:a16="http://schemas.microsoft.com/office/drawing/2014/main" id="{965A4271-66A5-B247-B47E-6FCFF3631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" y="3696"/>
              <a:ext cx="949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1">
                  <a:solidFill>
                    <a:srgbClr val="FF0000"/>
                  </a:solidFill>
                  <a:latin typeface="Helvetica" pitchFamily="2" charset="0"/>
                </a:rPr>
                <a:t>Electricity</a:t>
              </a:r>
            </a:p>
            <a:p>
              <a:pPr algn="ctr"/>
              <a:r>
                <a:rPr lang="en-US" altLang="en-US" sz="1800" b="1">
                  <a:solidFill>
                    <a:srgbClr val="FF0000"/>
                  </a:solidFill>
                  <a:latin typeface="Helvetica" pitchFamily="2" charset="0"/>
                </a:rPr>
                <a:t>Hydrogen</a:t>
              </a:r>
              <a:endParaRPr lang="en-US" altLang="en-US" sz="2800" b="1">
                <a:solidFill>
                  <a:srgbClr val="FF0000"/>
                </a:solidFill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7F401F37-8061-1D4B-8609-F05D913A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9CBC01FD-B73A-814D-8362-59C9F9393141}" type="slidenum">
              <a:rPr lang="en-US" altLang="en-US" sz="800">
                <a:latin typeface="Helvetica" pitchFamily="2" charset="0"/>
              </a:rPr>
              <a:pPr/>
              <a:t>7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0FB6B45-5008-6742-A482-2BEE5F5B0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Conventional Fusion, Atomic Nuclei Must Collide at High Energy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A266626-6868-D348-B082-F8F932F6E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6365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High energy input is required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Atoms heated to high temperatures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Electrons break free from nuclei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Free electrons, ions form a plasma which has ~ zero net charge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Examples: lightning, aurora, fluorescent lights, sun, magnetosphere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Plasma ions must be heated enough to overcome the longer-range electric repulsion force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Ions must be close-enough for nuclear attraction force to dominate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500">
              <a:ea typeface="ＭＳ Ｐゴシック" panose="020B0600070205080204" pitchFamily="34" charset="-128"/>
            </a:endParaRPr>
          </a:p>
        </p:txBody>
      </p:sp>
      <p:grpSp>
        <p:nvGrpSpPr>
          <p:cNvPr id="34821" name="Group 7">
            <a:extLst>
              <a:ext uri="{FF2B5EF4-FFF2-40B4-BE49-F238E27FC236}">
                <a16:creationId xmlns:a16="http://schemas.microsoft.com/office/drawing/2014/main" id="{7B979FD5-868B-D64E-954B-2C1BAE87D104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3035300"/>
            <a:ext cx="5646737" cy="1809750"/>
            <a:chOff x="1460501" y="4546600"/>
            <a:chExt cx="5646737" cy="1809750"/>
          </a:xfrm>
        </p:grpSpPr>
        <p:pic>
          <p:nvPicPr>
            <p:cNvPr id="34822" name="Picture 5">
              <a:extLst>
                <a:ext uri="{FF2B5EF4-FFF2-40B4-BE49-F238E27FC236}">
                  <a16:creationId xmlns:a16="http://schemas.microsoft.com/office/drawing/2014/main" id="{26F501B4-E5D4-0F44-A213-05A02E694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950" y="4546600"/>
              <a:ext cx="5348288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0D71FE6E-09B6-CF48-A9D5-2252B3EE8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39019" y="5088732"/>
              <a:ext cx="1395413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6838" tIns="47625" rIns="96838" bIns="47625"/>
            <a:lstStyle>
              <a:lvl1pPr marL="360363" indent="-360363" defTabSz="960438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1pPr>
              <a:lvl2pPr marL="37931725" indent="-37474525" defTabSz="960438"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100000"/>
              </a:pPr>
              <a:r>
                <a:rPr lang="en-US" altLang="en-US" sz="2000" i="1">
                  <a:latin typeface="Comic Sans MS" panose="030F0902030302020204" pitchFamily="66" charset="0"/>
                </a:rPr>
                <a:t>Net force</a:t>
              </a:r>
              <a:endParaRPr lang="en-US" altLang="en-US" sz="2900" i="1">
                <a:latin typeface="Comic Sans MS" panose="030F0902030302020204" pitchFamily="66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BB0BFDD-D965-6249-9379-B6DB8FA40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/>
          <a:lstStyle/>
          <a:p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hot does the plasma need to be for fusion?</a:t>
            </a:r>
          </a:p>
        </p:txBody>
      </p:sp>
      <p:pic>
        <p:nvPicPr>
          <p:cNvPr id="35843" name="Picture 9">
            <a:extLst>
              <a:ext uri="{FF2B5EF4-FFF2-40B4-BE49-F238E27FC236}">
                <a16:creationId xmlns:a16="http://schemas.microsoft.com/office/drawing/2014/main" id="{F84ADE0D-7F6E-0E43-BA75-7F20A574B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863"/>
            <a:ext cx="4838700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0">
            <a:extLst>
              <a:ext uri="{FF2B5EF4-FFF2-40B4-BE49-F238E27FC236}">
                <a16:creationId xmlns:a16="http://schemas.microsoft.com/office/drawing/2014/main" id="{98590792-CDD1-7B4C-A8F6-5619500E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350963"/>
            <a:ext cx="43703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3">
            <a:extLst>
              <a:ext uri="{FF2B5EF4-FFF2-40B4-BE49-F238E27FC236}">
                <a16:creationId xmlns:a16="http://schemas.microsoft.com/office/drawing/2014/main" id="{2ED7A39D-FC2C-A245-8B8D-C1645B64B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BE01F76B-AB4A-2740-932D-71892A7F2994}" type="slidenum">
              <a:rPr lang="en-US" altLang="en-US" sz="800">
                <a:latin typeface="Helvetica" pitchFamily="2" charset="0"/>
              </a:rPr>
              <a:pPr/>
              <a:t>8</a:t>
            </a:fld>
            <a:endParaRPr lang="en-US" altLang="en-US" sz="80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ACD9C65F-FF7F-9A4C-B951-3FC91524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fld id="{710E2ECD-A6F8-1141-A393-3DC63F6A8C8B}" type="slidenum">
              <a:rPr lang="en-US" altLang="en-US" sz="800">
                <a:latin typeface="Helvetica" pitchFamily="2" charset="0"/>
              </a:rPr>
              <a:pPr/>
              <a:t>9</a:t>
            </a:fld>
            <a:endParaRPr lang="en-US" altLang="en-US" sz="800">
              <a:latin typeface="Helvetica" pitchFamily="2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D85A3D5-A0A5-B14F-B8EE-59139AB56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Several Ways of Confining Plasmas</a:t>
            </a:r>
          </a:p>
        </p:txBody>
      </p:sp>
      <p:grpSp>
        <p:nvGrpSpPr>
          <p:cNvPr id="36868" name="Group 7">
            <a:extLst>
              <a:ext uri="{FF2B5EF4-FFF2-40B4-BE49-F238E27FC236}">
                <a16:creationId xmlns:a16="http://schemas.microsoft.com/office/drawing/2014/main" id="{8E7E62F3-BA5C-6C48-89A9-B18BA5D666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3688" y="1104900"/>
            <a:ext cx="8812212" cy="4668838"/>
            <a:chOff x="808" y="880"/>
            <a:chExt cx="4112" cy="2179"/>
          </a:xfrm>
        </p:grpSpPr>
        <p:pic>
          <p:nvPicPr>
            <p:cNvPr id="36872" name="Picture 5" descr="plasma_confinement">
              <a:extLst>
                <a:ext uri="{FF2B5EF4-FFF2-40B4-BE49-F238E27FC236}">
                  <a16:creationId xmlns:a16="http://schemas.microsoft.com/office/drawing/2014/main" id="{679821A6-6AA5-1D45-9614-ADF35E74B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3" t="37920" r="11455" b="27580"/>
            <a:stretch>
              <a:fillRect/>
            </a:stretch>
          </p:blipFill>
          <p:spPr bwMode="auto">
            <a:xfrm>
              <a:off x="816" y="1600"/>
              <a:ext cx="4104" cy="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6" descr="plasma_confinement">
              <a:extLst>
                <a:ext uri="{FF2B5EF4-FFF2-40B4-BE49-F238E27FC236}">
                  <a16:creationId xmlns:a16="http://schemas.microsoft.com/office/drawing/2014/main" id="{4502AC07-0612-3249-9FB2-6227D514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58" t="5762" r="11455" b="77142"/>
            <a:stretch>
              <a:fillRect/>
            </a:stretch>
          </p:blipFill>
          <p:spPr bwMode="auto">
            <a:xfrm>
              <a:off x="808" y="880"/>
              <a:ext cx="411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Text Box 8">
            <a:extLst>
              <a:ext uri="{FF2B5EF4-FFF2-40B4-BE49-F238E27FC236}">
                <a16:creationId xmlns:a16="http://schemas.microsoft.com/office/drawing/2014/main" id="{E3F9E2A3-BB03-F849-8A5E-6A834D28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5967413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Requires large </a:t>
            </a:r>
          </a:p>
          <a:p>
            <a:r>
              <a:rPr lang="en-US" altLang="en-US" sz="1800" b="1">
                <a:solidFill>
                  <a:srgbClr val="000000"/>
                </a:solidFill>
              </a:rPr>
              <a:t>amounts of mass!</a:t>
            </a:r>
          </a:p>
        </p:txBody>
      </p:sp>
      <p:sp>
        <p:nvSpPr>
          <p:cNvPr id="36870" name="Text Box 9">
            <a:extLst>
              <a:ext uri="{FF2B5EF4-FFF2-40B4-BE49-F238E27FC236}">
                <a16:creationId xmlns:a16="http://schemas.microsoft.com/office/drawing/2014/main" id="{04C0D63A-42CD-8249-8B67-67EDD578C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5861050"/>
            <a:ext cx="2895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3300"/>
                </a:solidFill>
              </a:rPr>
              <a:t>Confines the plasma in the direction across the magnetic field</a:t>
            </a:r>
          </a:p>
        </p:txBody>
      </p:sp>
      <p:sp>
        <p:nvSpPr>
          <p:cNvPr id="36871" name="Text Box 10">
            <a:extLst>
              <a:ext uri="{FF2B5EF4-FFF2-40B4-BE49-F238E27FC236}">
                <a16:creationId xmlns:a16="http://schemas.microsoft.com/office/drawing/2014/main" id="{2EC04B5C-90DE-EF42-9341-C68C56E72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5980113"/>
            <a:ext cx="241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Energy and defense </a:t>
            </a:r>
          </a:p>
          <a:p>
            <a:r>
              <a:rPr lang="en-US" altLang="en-US" sz="1800" b="1">
                <a:solidFill>
                  <a:srgbClr val="000000"/>
                </a:solidFill>
              </a:rPr>
              <a:t>relevant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\\Pengv5100\Owner on Entire Networ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\\Pengv5100\Owner on Entire 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00D800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an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00D800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and" charset="0"/>
          </a:defRPr>
        </a:defPPr>
      </a:lstStyle>
    </a:lnDef>
  </a:objectDefaults>
  <a:extraClrSchemeLst>
    <a:extraClrScheme>
      <a:clrScheme name="\\Pengv5100\Owner on Entire Networ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\\Pengv5100\Owner on Entire Networ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\\Pengv5100\Owner on Entire Networ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\\Pengv5100\Owner on Entire Networ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\\Pengv5100\Owner on Entire Networ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\\Pengv5100\Owner on Entire Networ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\\Pengv5100\Owner on Entire Networ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124354</TotalTime>
  <Words>1128</Words>
  <Application>Microsoft Macintosh PowerPoint</Application>
  <PresentationFormat>Letter Paper (8.5x11 in)</PresentationFormat>
  <Paragraphs>202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Sand</vt:lpstr>
      <vt:lpstr>ＭＳ Ｐゴシック</vt:lpstr>
      <vt:lpstr>Arial</vt:lpstr>
      <vt:lpstr>ヒラギノ角ゴ Pro W3</vt:lpstr>
      <vt:lpstr>Times New Roman</vt:lpstr>
      <vt:lpstr>Helvetica</vt:lpstr>
      <vt:lpstr>Times</vt:lpstr>
      <vt:lpstr>Wingdings</vt:lpstr>
      <vt:lpstr>Comic Sans MS</vt:lpstr>
      <vt:lpstr>Lucida Grande</vt:lpstr>
      <vt:lpstr>Apple Casual</vt:lpstr>
      <vt:lpstr>Symbol</vt:lpstr>
      <vt:lpstr>8_\\Pengv5100\Owner on Entire Network</vt:lpstr>
      <vt:lpstr>1_Blank Presentation</vt:lpstr>
      <vt:lpstr>PowerPoint Presentation</vt:lpstr>
      <vt:lpstr>We need energy research because we have a looming worldwide energy crisis</vt:lpstr>
      <vt:lpstr>Outline</vt:lpstr>
      <vt:lpstr>Fusion is a Nuclear Process in which Light Nuclei Fuse into Heavier Ones</vt:lpstr>
      <vt:lpstr>Stellar Fusion is a Naturally Occurring Example</vt:lpstr>
      <vt:lpstr>Fusion between deuterium and tritium is the one used in reactor designs</vt:lpstr>
      <vt:lpstr>For Conventional Fusion, Atomic Nuclei Must Collide at High Energy</vt:lpstr>
      <vt:lpstr>How hot does the plasma need to be for fusion?</vt:lpstr>
      <vt:lpstr>There are Several Ways of Confining Plasmas</vt:lpstr>
      <vt:lpstr>Magnetic fields confine the plasma in the direction across the magnetic field</vt:lpstr>
      <vt:lpstr>Issue: magnetic fields don’t restrict plasma motion along the field, so plasma leaks out </vt:lpstr>
      <vt:lpstr>The international fusion community has agreed to build ITER, a giant step toward energy production</vt:lpstr>
      <vt:lpstr>How do we heat up the gas to these astonishingly high plasma temperatures?</vt:lpstr>
      <vt:lpstr>Once we’re successful at heating plasmas, how do we measure their properties?</vt:lpstr>
      <vt:lpstr>Once we’re successful at heating plasmas, how do we measure their properties?</vt:lpstr>
      <vt:lpstr>Outline</vt:lpstr>
      <vt:lpstr>Major challenge: plasma core ~ 150 million K, wall must be kept &lt; 2000 K </vt:lpstr>
      <vt:lpstr>Plasma-material interface: how do you keep the hot part hot and the cold part cold?</vt:lpstr>
      <vt:lpstr>Fusion is an exciting research area with engaging science and technology</vt:lpstr>
    </vt:vector>
  </TitlesOfParts>
  <Company>ORNL@PPPL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Spherical Torus as an Innovative Confinement Concept</dc:title>
  <dc:creator>Martin Peng</dc:creator>
  <cp:lastModifiedBy>Rajesh Maingi</cp:lastModifiedBy>
  <cp:revision>1868</cp:revision>
  <cp:lastPrinted>2004-10-21T13:34:45Z</cp:lastPrinted>
  <dcterms:created xsi:type="dcterms:W3CDTF">2011-02-14T17:56:10Z</dcterms:created>
  <dcterms:modified xsi:type="dcterms:W3CDTF">2019-07-11T21:13:24Z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mpeng@pppl.gov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D:\Subj1197\NSTXProg\SciForums\2ndForum\Presentations</vt:lpwstr>
  </property>
</Properties>
</file>