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 id="2147483660" r:id="rId2"/>
  </p:sldMasterIdLst>
  <p:notesMasterIdLst>
    <p:notesMasterId r:id="rId63"/>
  </p:notesMasterIdLst>
  <p:sldIdLst>
    <p:sldId id="338" r:id="rId3"/>
    <p:sldId id="343" r:id="rId4"/>
    <p:sldId id="342" r:id="rId5"/>
    <p:sldId id="349" r:id="rId6"/>
    <p:sldId id="350" r:id="rId7"/>
    <p:sldId id="351" r:id="rId8"/>
    <p:sldId id="356" r:id="rId9"/>
    <p:sldId id="339" r:id="rId10"/>
    <p:sldId id="341" r:id="rId11"/>
    <p:sldId id="306" r:id="rId12"/>
    <p:sldId id="258" r:id="rId13"/>
    <p:sldId id="264" r:id="rId14"/>
    <p:sldId id="265" r:id="rId15"/>
    <p:sldId id="309" r:id="rId16"/>
    <p:sldId id="266" r:id="rId17"/>
    <p:sldId id="268" r:id="rId18"/>
    <p:sldId id="276" r:id="rId19"/>
    <p:sldId id="261" r:id="rId20"/>
    <p:sldId id="277" r:id="rId21"/>
    <p:sldId id="279" r:id="rId22"/>
    <p:sldId id="272" r:id="rId23"/>
    <p:sldId id="278" r:id="rId24"/>
    <p:sldId id="280" r:id="rId25"/>
    <p:sldId id="273" r:id="rId26"/>
    <p:sldId id="353" r:id="rId27"/>
    <p:sldId id="289" r:id="rId28"/>
    <p:sldId id="290" r:id="rId29"/>
    <p:sldId id="320" r:id="rId30"/>
    <p:sldId id="291" r:id="rId31"/>
    <p:sldId id="275" r:id="rId32"/>
    <p:sldId id="311" r:id="rId33"/>
    <p:sldId id="312" r:id="rId34"/>
    <p:sldId id="313" r:id="rId35"/>
    <p:sldId id="314" r:id="rId36"/>
    <p:sldId id="315" r:id="rId37"/>
    <p:sldId id="328" r:id="rId38"/>
    <p:sldId id="281" r:id="rId39"/>
    <p:sldId id="316" r:id="rId40"/>
    <p:sldId id="317" r:id="rId41"/>
    <p:sldId id="318" r:id="rId42"/>
    <p:sldId id="285" r:id="rId43"/>
    <p:sldId id="282" r:id="rId44"/>
    <p:sldId id="287" r:id="rId45"/>
    <p:sldId id="293" r:id="rId46"/>
    <p:sldId id="322" r:id="rId47"/>
    <p:sldId id="292" r:id="rId48"/>
    <p:sldId id="321" r:id="rId49"/>
    <p:sldId id="297" r:id="rId50"/>
    <p:sldId id="298" r:id="rId51"/>
    <p:sldId id="302" r:id="rId52"/>
    <p:sldId id="323" r:id="rId53"/>
    <p:sldId id="296" r:id="rId54"/>
    <p:sldId id="326" r:id="rId55"/>
    <p:sldId id="333" r:id="rId56"/>
    <p:sldId id="355" r:id="rId57"/>
    <p:sldId id="330" r:id="rId58"/>
    <p:sldId id="331" r:id="rId59"/>
    <p:sldId id="332" r:id="rId60"/>
    <p:sldId id="336" r:id="rId61"/>
    <p:sldId id="263"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C9CD"/>
    <a:srgbClr val="00FF00"/>
    <a:srgbClr val="8000FF"/>
    <a:srgbClr val="FF00FF"/>
    <a:srgbClr val="00FFFF"/>
    <a:srgbClr val="1B1A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84" autoAdjust="0"/>
    <p:restoredTop sz="91892" autoAdjust="0"/>
  </p:normalViewPr>
  <p:slideViewPr>
    <p:cSldViewPr snapToGrid="0" snapToObjects="1">
      <p:cViewPr>
        <p:scale>
          <a:sx n="100" d="100"/>
          <a:sy n="100" d="100"/>
        </p:scale>
        <p:origin x="-1416" y="-2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196E1-08C5-EA4C-BC9A-EEBD2FDF0125}" type="datetimeFigureOut">
              <a:rPr lang="en-US" smtClean="0"/>
              <a:t>6/9/19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8C241C-717A-484F-A0D5-9E9DF7953970}" type="slidenum">
              <a:rPr lang="en-US" smtClean="0"/>
              <a:t>‹#›</a:t>
            </a:fld>
            <a:endParaRPr lang="en-US"/>
          </a:p>
        </p:txBody>
      </p:sp>
    </p:spTree>
    <p:extLst>
      <p:ext uri="{BB962C8B-B14F-4D97-AF65-F5344CB8AC3E}">
        <p14:creationId xmlns:p14="http://schemas.microsoft.com/office/powerpoint/2010/main" val="19868523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10</a:t>
            </a:fld>
            <a:endParaRPr lang="en-US"/>
          </a:p>
        </p:txBody>
      </p:sp>
    </p:spTree>
    <p:extLst>
      <p:ext uri="{BB962C8B-B14F-4D97-AF65-F5344CB8AC3E}">
        <p14:creationId xmlns:p14="http://schemas.microsoft.com/office/powerpoint/2010/main" val="4106591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26</a:t>
            </a:fld>
            <a:endParaRPr lang="en-US"/>
          </a:p>
        </p:txBody>
      </p:sp>
    </p:spTree>
    <p:extLst>
      <p:ext uri="{BB962C8B-B14F-4D97-AF65-F5344CB8AC3E}">
        <p14:creationId xmlns:p14="http://schemas.microsoft.com/office/powerpoint/2010/main" val="341731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27</a:t>
            </a:fld>
            <a:endParaRPr lang="en-US"/>
          </a:p>
        </p:txBody>
      </p:sp>
    </p:spTree>
    <p:extLst>
      <p:ext uri="{BB962C8B-B14F-4D97-AF65-F5344CB8AC3E}">
        <p14:creationId xmlns:p14="http://schemas.microsoft.com/office/powerpoint/2010/main" val="3417310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28</a:t>
            </a:fld>
            <a:endParaRPr lang="en-US"/>
          </a:p>
        </p:txBody>
      </p:sp>
    </p:spTree>
    <p:extLst>
      <p:ext uri="{BB962C8B-B14F-4D97-AF65-F5344CB8AC3E}">
        <p14:creationId xmlns:p14="http://schemas.microsoft.com/office/powerpoint/2010/main" val="3417310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238C241C-717A-484F-A0D5-9E9DF7953970}" type="slidenum">
              <a:rPr lang="en-US" smtClean="0"/>
              <a:t>29</a:t>
            </a:fld>
            <a:endParaRPr lang="en-US"/>
          </a:p>
        </p:txBody>
      </p:sp>
    </p:spTree>
    <p:extLst>
      <p:ext uri="{BB962C8B-B14F-4D97-AF65-F5344CB8AC3E}">
        <p14:creationId xmlns:p14="http://schemas.microsoft.com/office/powerpoint/2010/main" val="742596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38C241C-717A-484F-A0D5-9E9DF7953970}" type="slidenum">
              <a:rPr lang="en-US" smtClean="0"/>
              <a:t>30</a:t>
            </a:fld>
            <a:endParaRPr lang="en-US"/>
          </a:p>
        </p:txBody>
      </p:sp>
    </p:spTree>
    <p:extLst>
      <p:ext uri="{BB962C8B-B14F-4D97-AF65-F5344CB8AC3E}">
        <p14:creationId xmlns:p14="http://schemas.microsoft.com/office/powerpoint/2010/main" val="294933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transverse electric field oscillates at the cyclotron frequency. The particle velocity changes direction every half period, but so does the applied electric field.  SO they remain in phase with each other. Energy is transferred to the charged particle, and the orbit will spiral outward with larger and larger </a:t>
            </a:r>
            <a:r>
              <a:rPr lang="en-US" baseline="0" dirty="0" err="1" smtClean="0"/>
              <a:t>rL</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31</a:t>
            </a:fld>
            <a:endParaRPr lang="en-US"/>
          </a:p>
        </p:txBody>
      </p:sp>
    </p:spTree>
    <p:extLst>
      <p:ext uri="{BB962C8B-B14F-4D97-AF65-F5344CB8AC3E}">
        <p14:creationId xmlns:p14="http://schemas.microsoft.com/office/powerpoint/2010/main" val="557903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solidFill>
                <a:schemeClr val="tx1"/>
              </a:solidFill>
            </a:endParaRPr>
          </a:p>
        </p:txBody>
      </p:sp>
      <p:sp>
        <p:nvSpPr>
          <p:cNvPr id="4" name="Slide Number Placeholder 3"/>
          <p:cNvSpPr>
            <a:spLocks noGrp="1"/>
          </p:cNvSpPr>
          <p:nvPr>
            <p:ph type="sldNum" sz="quarter" idx="10"/>
          </p:nvPr>
        </p:nvSpPr>
        <p:spPr/>
        <p:txBody>
          <a:bodyPr/>
          <a:lstStyle/>
          <a:p>
            <a:fld id="{238C241C-717A-484F-A0D5-9E9DF7953970}" type="slidenum">
              <a:rPr lang="en-US" smtClean="0"/>
              <a:t>36</a:t>
            </a:fld>
            <a:endParaRPr lang="en-US"/>
          </a:p>
        </p:txBody>
      </p:sp>
    </p:spTree>
    <p:extLst>
      <p:ext uri="{BB962C8B-B14F-4D97-AF65-F5344CB8AC3E}">
        <p14:creationId xmlns:p14="http://schemas.microsoft.com/office/powerpoint/2010/main" val="1991629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50</a:t>
            </a:fld>
            <a:endParaRPr lang="en-US"/>
          </a:p>
        </p:txBody>
      </p:sp>
    </p:spTree>
    <p:extLst>
      <p:ext uri="{BB962C8B-B14F-4D97-AF65-F5344CB8AC3E}">
        <p14:creationId xmlns:p14="http://schemas.microsoft.com/office/powerpoint/2010/main" val="3583566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52</a:t>
            </a:fld>
            <a:endParaRPr lang="en-US"/>
          </a:p>
        </p:txBody>
      </p:sp>
    </p:spTree>
    <p:extLst>
      <p:ext uri="{BB962C8B-B14F-4D97-AF65-F5344CB8AC3E}">
        <p14:creationId xmlns:p14="http://schemas.microsoft.com/office/powerpoint/2010/main" val="1897488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Now, fast ions can be resonant with Alfven </a:t>
            </a:r>
            <a:r>
              <a:rPr lang="en-US" sz="1200" b="0" i="0" u="none" strike="noStrike" kern="1200" baseline="0" dirty="0" err="1" smtClean="0">
                <a:solidFill>
                  <a:schemeClr val="tx1"/>
                </a:solidFill>
                <a:latin typeface="+mn-lt"/>
                <a:ea typeface="+mn-ea"/>
                <a:cs typeface="+mn-cs"/>
              </a:rPr>
              <a:t>eigenmodes</a:t>
            </a:r>
            <a:r>
              <a:rPr lang="en-US" sz="1200" b="0" i="0" u="none" strike="noStrike" kern="1200" baseline="0" dirty="0" smtClean="0">
                <a:solidFill>
                  <a:schemeClr val="tx1"/>
                </a:solidFill>
                <a:latin typeface="+mn-lt"/>
                <a:ea typeface="+mn-ea"/>
                <a:cs typeface="+mn-cs"/>
              </a:rPr>
              <a:t> if they are in phase with the mode after an integer number of orbits. There are 3 characteristic orbit frequencies, this is the ion </a:t>
            </a:r>
            <a:r>
              <a:rPr lang="en-US" sz="1200" b="0" i="0" u="none" strike="noStrike" kern="1200" baseline="0" dirty="0" err="1" smtClean="0">
                <a:solidFill>
                  <a:schemeClr val="tx1"/>
                </a:solidFill>
                <a:latin typeface="+mn-lt"/>
                <a:ea typeface="+mn-ea"/>
                <a:cs typeface="+mn-cs"/>
              </a:rPr>
              <a:t>gyromotion</a:t>
            </a:r>
            <a:r>
              <a:rPr lang="en-US" sz="1200" b="0" i="0" u="none" strike="noStrike" kern="1200" baseline="0" dirty="0" smtClean="0">
                <a:solidFill>
                  <a:schemeClr val="tx1"/>
                </a:solidFill>
                <a:latin typeface="+mn-lt"/>
                <a:ea typeface="+mn-ea"/>
                <a:cs typeface="+mn-cs"/>
              </a:rPr>
              <a:t>, then there is the time that it takes a fast ion to </a:t>
            </a:r>
            <a:r>
              <a:rPr lang="en-US" sz="1200" b="0" i="0" u="none" strike="noStrike" kern="1200" baseline="0" dirty="0" err="1" smtClean="0">
                <a:solidFill>
                  <a:schemeClr val="tx1"/>
                </a:solidFill>
                <a:latin typeface="+mn-lt"/>
                <a:ea typeface="+mn-ea"/>
                <a:cs typeface="+mn-cs"/>
              </a:rPr>
              <a:t>precess</a:t>
            </a:r>
            <a:r>
              <a:rPr lang="en-US" sz="1200" b="0" i="0" u="none" strike="noStrike" kern="1200" baseline="0" dirty="0" smtClean="0">
                <a:solidFill>
                  <a:schemeClr val="tx1"/>
                </a:solidFill>
                <a:latin typeface="+mn-lt"/>
                <a:ea typeface="+mn-ea"/>
                <a:cs typeface="+mn-cs"/>
              </a:rPr>
              <a:t> around the </a:t>
            </a:r>
            <a:r>
              <a:rPr lang="en-US" sz="1200" b="0" i="0" u="none" strike="noStrike" kern="1200" baseline="0" dirty="0" err="1" smtClean="0">
                <a:solidFill>
                  <a:schemeClr val="tx1"/>
                </a:solidFill>
                <a:latin typeface="+mn-lt"/>
                <a:ea typeface="+mn-ea"/>
                <a:cs typeface="+mn-cs"/>
              </a:rPr>
              <a:t>tokamak</a:t>
            </a:r>
            <a:r>
              <a:rPr lang="en-US" sz="1200" b="0" i="0" u="none" strike="noStrike" kern="1200" baseline="0" dirty="0" smtClean="0">
                <a:solidFill>
                  <a:schemeClr val="tx1"/>
                </a:solidFill>
                <a:latin typeface="+mn-lt"/>
                <a:ea typeface="+mn-ea"/>
                <a:cs typeface="+mn-cs"/>
              </a:rPr>
              <a:t> and complete a </a:t>
            </a:r>
            <a:r>
              <a:rPr lang="en-US" sz="1200" b="0" i="0" u="none" strike="noStrike" kern="1200" baseline="0" dirty="0" err="1" smtClean="0">
                <a:solidFill>
                  <a:schemeClr val="tx1"/>
                </a:solidFill>
                <a:latin typeface="+mn-lt"/>
                <a:ea typeface="+mn-ea"/>
                <a:cs typeface="+mn-cs"/>
              </a:rPr>
              <a:t>toroidal</a:t>
            </a:r>
            <a:r>
              <a:rPr lang="en-US" sz="1200" b="0" i="0" u="none" strike="noStrike" kern="1200" baseline="0" dirty="0" smtClean="0">
                <a:solidFill>
                  <a:schemeClr val="tx1"/>
                </a:solidFill>
                <a:latin typeface="+mn-lt"/>
                <a:ea typeface="+mn-ea"/>
                <a:cs typeface="+mn-cs"/>
              </a:rPr>
              <a:t> orbit, and then there is the time that it takes to complete a </a:t>
            </a:r>
            <a:r>
              <a:rPr lang="en-US" sz="1200" b="0" i="0" u="none" strike="noStrike" kern="1200" baseline="0" dirty="0" err="1" smtClean="0">
                <a:solidFill>
                  <a:schemeClr val="tx1"/>
                </a:solidFill>
                <a:latin typeface="+mn-lt"/>
                <a:ea typeface="+mn-ea"/>
                <a:cs typeface="+mn-cs"/>
              </a:rPr>
              <a:t>poloidal</a:t>
            </a:r>
            <a:r>
              <a:rPr lang="en-US" sz="1200" b="0" i="0" u="none" strike="noStrike" kern="1200" baseline="0" dirty="0" smtClean="0">
                <a:solidFill>
                  <a:schemeClr val="tx1"/>
                </a:solidFill>
                <a:latin typeface="+mn-lt"/>
                <a:ea typeface="+mn-ea"/>
                <a:cs typeface="+mn-cs"/>
              </a:rPr>
              <a:t> orbit. Resonance can occur if the phase of the particle and the wave match after many cycles. A nice picture to have in your head is that as the particle executes it’s orbit, it stays in phase with the same node of the mode. Power transfer can occur between the particle and the transverse component of the electric field, and in this case the energy received from the mode cause the particle to cross a topology boundary and become lost.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FCAF0E2-8E13-5D41-A665-5821A50BCDAC}" type="slidenum">
              <a:rPr lang="en-US" smtClean="0"/>
              <a:t>54</a:t>
            </a:fld>
            <a:endParaRPr lang="en-US"/>
          </a:p>
        </p:txBody>
      </p:sp>
    </p:spTree>
    <p:extLst>
      <p:ext uri="{BB962C8B-B14F-4D97-AF65-F5344CB8AC3E}">
        <p14:creationId xmlns:p14="http://schemas.microsoft.com/office/powerpoint/2010/main" val="2060253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12</a:t>
            </a:fld>
            <a:endParaRPr lang="en-US"/>
          </a:p>
        </p:txBody>
      </p:sp>
    </p:spTree>
    <p:extLst>
      <p:ext uri="{BB962C8B-B14F-4D97-AF65-F5344CB8AC3E}">
        <p14:creationId xmlns:p14="http://schemas.microsoft.com/office/powerpoint/2010/main" val="1837635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Now, fast ions can be resonant with Alfven </a:t>
            </a:r>
            <a:r>
              <a:rPr lang="en-US" sz="1200" b="0" i="0" u="none" strike="noStrike" kern="1200" baseline="0" dirty="0" err="1" smtClean="0">
                <a:solidFill>
                  <a:schemeClr val="tx1"/>
                </a:solidFill>
                <a:latin typeface="+mn-lt"/>
                <a:ea typeface="+mn-ea"/>
                <a:cs typeface="+mn-cs"/>
              </a:rPr>
              <a:t>eigenmodes</a:t>
            </a:r>
            <a:r>
              <a:rPr lang="en-US" sz="1200" b="0" i="0" u="none" strike="noStrike" kern="1200" baseline="0" dirty="0" smtClean="0">
                <a:solidFill>
                  <a:schemeClr val="tx1"/>
                </a:solidFill>
                <a:latin typeface="+mn-lt"/>
                <a:ea typeface="+mn-ea"/>
                <a:cs typeface="+mn-cs"/>
              </a:rPr>
              <a:t> if they are in phase with the mode after an integer number of orbits. There are 3 characteristic orbit frequencies, this is the ion </a:t>
            </a:r>
            <a:r>
              <a:rPr lang="en-US" sz="1200" b="0" i="0" u="none" strike="noStrike" kern="1200" baseline="0" dirty="0" err="1" smtClean="0">
                <a:solidFill>
                  <a:schemeClr val="tx1"/>
                </a:solidFill>
                <a:latin typeface="+mn-lt"/>
                <a:ea typeface="+mn-ea"/>
                <a:cs typeface="+mn-cs"/>
              </a:rPr>
              <a:t>gyromotion</a:t>
            </a:r>
            <a:r>
              <a:rPr lang="en-US" sz="1200" b="0" i="0" u="none" strike="noStrike" kern="1200" baseline="0" dirty="0" smtClean="0">
                <a:solidFill>
                  <a:schemeClr val="tx1"/>
                </a:solidFill>
                <a:latin typeface="+mn-lt"/>
                <a:ea typeface="+mn-ea"/>
                <a:cs typeface="+mn-cs"/>
              </a:rPr>
              <a:t>, then there is the time that it takes a fast ion to </a:t>
            </a:r>
            <a:r>
              <a:rPr lang="en-US" sz="1200" b="0" i="0" u="none" strike="noStrike" kern="1200" baseline="0" dirty="0" err="1" smtClean="0">
                <a:solidFill>
                  <a:schemeClr val="tx1"/>
                </a:solidFill>
                <a:latin typeface="+mn-lt"/>
                <a:ea typeface="+mn-ea"/>
                <a:cs typeface="+mn-cs"/>
              </a:rPr>
              <a:t>precess</a:t>
            </a:r>
            <a:r>
              <a:rPr lang="en-US" sz="1200" b="0" i="0" u="none" strike="noStrike" kern="1200" baseline="0" dirty="0" smtClean="0">
                <a:solidFill>
                  <a:schemeClr val="tx1"/>
                </a:solidFill>
                <a:latin typeface="+mn-lt"/>
                <a:ea typeface="+mn-ea"/>
                <a:cs typeface="+mn-cs"/>
              </a:rPr>
              <a:t> around the </a:t>
            </a:r>
            <a:r>
              <a:rPr lang="en-US" sz="1200" b="0" i="0" u="none" strike="noStrike" kern="1200" baseline="0" dirty="0" err="1" smtClean="0">
                <a:solidFill>
                  <a:schemeClr val="tx1"/>
                </a:solidFill>
                <a:latin typeface="+mn-lt"/>
                <a:ea typeface="+mn-ea"/>
                <a:cs typeface="+mn-cs"/>
              </a:rPr>
              <a:t>tokamak</a:t>
            </a:r>
            <a:r>
              <a:rPr lang="en-US" sz="1200" b="0" i="0" u="none" strike="noStrike" kern="1200" baseline="0" dirty="0" smtClean="0">
                <a:solidFill>
                  <a:schemeClr val="tx1"/>
                </a:solidFill>
                <a:latin typeface="+mn-lt"/>
                <a:ea typeface="+mn-ea"/>
                <a:cs typeface="+mn-cs"/>
              </a:rPr>
              <a:t> and complete a </a:t>
            </a:r>
            <a:r>
              <a:rPr lang="en-US" sz="1200" b="0" i="0" u="none" strike="noStrike" kern="1200" baseline="0" dirty="0" err="1" smtClean="0">
                <a:solidFill>
                  <a:schemeClr val="tx1"/>
                </a:solidFill>
                <a:latin typeface="+mn-lt"/>
                <a:ea typeface="+mn-ea"/>
                <a:cs typeface="+mn-cs"/>
              </a:rPr>
              <a:t>toroidal</a:t>
            </a:r>
            <a:r>
              <a:rPr lang="en-US" sz="1200" b="0" i="0" u="none" strike="noStrike" kern="1200" baseline="0" dirty="0" smtClean="0">
                <a:solidFill>
                  <a:schemeClr val="tx1"/>
                </a:solidFill>
                <a:latin typeface="+mn-lt"/>
                <a:ea typeface="+mn-ea"/>
                <a:cs typeface="+mn-cs"/>
              </a:rPr>
              <a:t> orbit, and then there is the time that it takes to complete a </a:t>
            </a:r>
            <a:r>
              <a:rPr lang="en-US" sz="1200" b="0" i="0" u="none" strike="noStrike" kern="1200" baseline="0" dirty="0" err="1" smtClean="0">
                <a:solidFill>
                  <a:schemeClr val="tx1"/>
                </a:solidFill>
                <a:latin typeface="+mn-lt"/>
                <a:ea typeface="+mn-ea"/>
                <a:cs typeface="+mn-cs"/>
              </a:rPr>
              <a:t>poloidal</a:t>
            </a:r>
            <a:r>
              <a:rPr lang="en-US" sz="1200" b="0" i="0" u="none" strike="noStrike" kern="1200" baseline="0" dirty="0" smtClean="0">
                <a:solidFill>
                  <a:schemeClr val="tx1"/>
                </a:solidFill>
                <a:latin typeface="+mn-lt"/>
                <a:ea typeface="+mn-ea"/>
                <a:cs typeface="+mn-cs"/>
              </a:rPr>
              <a:t> orbit. Resonance can occur if the phase of the particle and the wave match after many cycles. A nice picture to have in your head is that as the particle executes it’s orbit, it stays in phase with the same node of the mode. Power transfer can occur between the particle and the transverse component of the electric field, and in this case the energy received from the mode cause the particle to cross a topology boundary and become lost.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FCAF0E2-8E13-5D41-A665-5821A50BCDAC}" type="slidenum">
              <a:rPr lang="en-US" smtClean="0"/>
              <a:t>55</a:t>
            </a:fld>
            <a:endParaRPr lang="en-US"/>
          </a:p>
        </p:txBody>
      </p:sp>
    </p:spTree>
    <p:extLst>
      <p:ext uri="{BB962C8B-B14F-4D97-AF65-F5344CB8AC3E}">
        <p14:creationId xmlns:p14="http://schemas.microsoft.com/office/powerpoint/2010/main" val="2060253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As an introduction, fast ions are most simply described using constants of motion in what’s called orbit topology space. So this is a plot of magnetic moment, normalized by particle energy, </a:t>
            </a:r>
            <a:r>
              <a:rPr lang="en-US" sz="1200" b="0" i="0" u="none" strike="noStrike" kern="1200" baseline="0" dirty="0" err="1" smtClean="0">
                <a:solidFill>
                  <a:schemeClr val="tx1"/>
                </a:solidFill>
                <a:latin typeface="+mn-lt"/>
                <a:ea typeface="+mn-ea"/>
                <a:cs typeface="+mn-cs"/>
              </a:rPr>
              <a:t>vs</a:t>
            </a:r>
            <a:r>
              <a:rPr lang="en-US" sz="1200" b="0" i="0" u="none" strike="noStrike" kern="1200" baseline="0" dirty="0" smtClean="0">
                <a:solidFill>
                  <a:schemeClr val="tx1"/>
                </a:solidFill>
                <a:latin typeface="+mn-lt"/>
                <a:ea typeface="+mn-ea"/>
                <a:cs typeface="+mn-cs"/>
              </a:rPr>
              <a:t> the </a:t>
            </a:r>
            <a:r>
              <a:rPr lang="en-US" sz="1200" b="0" i="0" u="none" strike="noStrike" kern="1200" baseline="0" dirty="0" err="1" smtClean="0">
                <a:solidFill>
                  <a:schemeClr val="tx1"/>
                </a:solidFill>
                <a:latin typeface="+mn-lt"/>
                <a:ea typeface="+mn-ea"/>
                <a:cs typeface="+mn-cs"/>
              </a:rPr>
              <a:t>toroidal</a:t>
            </a:r>
            <a:r>
              <a:rPr lang="en-US" sz="1200" b="0" i="0" u="none" strike="noStrike" kern="1200" baseline="0" dirty="0" smtClean="0">
                <a:solidFill>
                  <a:schemeClr val="tx1"/>
                </a:solidFill>
                <a:latin typeface="+mn-lt"/>
                <a:ea typeface="+mn-ea"/>
                <a:cs typeface="+mn-cs"/>
              </a:rPr>
              <a:t> canonical angular momentum. In this space, you can classify particle orbits as, say trapped, so these are banana orbits, co-passing, so they are traveling in the same direction as plasma current, counter passing. Some special orbits exist with names like potato or stagnation. </a:t>
            </a:r>
          </a:p>
          <a:p>
            <a:endParaRPr lang="en-US" dirty="0" smtClean="0"/>
          </a:p>
          <a:p>
            <a:r>
              <a:rPr lang="en-US" dirty="0" smtClean="0"/>
              <a:t>So for example, this is the projection of a full energy fast ion orbit for a counter passing particle. If the particle had slightly higher </a:t>
            </a:r>
            <a:r>
              <a:rPr lang="en-US" baseline="0" dirty="0" smtClean="0"/>
              <a:t>perpendicular velocity, it would be located on the other side of the topological boundary and the particle would be lost.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Magnetic moment = mv_perp^2/(2B)</a:t>
            </a:r>
          </a:p>
          <a:p>
            <a:endParaRPr lang="en-US" dirty="0"/>
          </a:p>
        </p:txBody>
      </p:sp>
      <p:sp>
        <p:nvSpPr>
          <p:cNvPr id="4" name="Slide Number Placeholder 3"/>
          <p:cNvSpPr>
            <a:spLocks noGrp="1"/>
          </p:cNvSpPr>
          <p:nvPr>
            <p:ph type="sldNum" sz="quarter" idx="10"/>
          </p:nvPr>
        </p:nvSpPr>
        <p:spPr/>
        <p:txBody>
          <a:bodyPr/>
          <a:lstStyle/>
          <a:p>
            <a:fld id="{1FCAF0E2-8E13-5D41-A665-5821A50BCDAC}" type="slidenum">
              <a:rPr lang="en-US" smtClean="0"/>
              <a:t>56</a:t>
            </a:fld>
            <a:endParaRPr lang="en-US"/>
          </a:p>
        </p:txBody>
      </p:sp>
    </p:spTree>
    <p:extLst>
      <p:ext uri="{BB962C8B-B14F-4D97-AF65-F5344CB8AC3E}">
        <p14:creationId xmlns:p14="http://schemas.microsoft.com/office/powerpoint/2010/main" val="824306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As an introduction, fast ions are most simply described using constants of motion in what’s called orbit topology space. So this is a plot of magnetic moment, normalized by particle energy, </a:t>
            </a:r>
            <a:r>
              <a:rPr lang="en-US" sz="1200" b="0" i="0" u="none" strike="noStrike" kern="1200" baseline="0" dirty="0" err="1" smtClean="0">
                <a:solidFill>
                  <a:schemeClr val="tx1"/>
                </a:solidFill>
                <a:latin typeface="+mn-lt"/>
                <a:ea typeface="+mn-ea"/>
                <a:cs typeface="+mn-cs"/>
              </a:rPr>
              <a:t>vs</a:t>
            </a:r>
            <a:r>
              <a:rPr lang="en-US" sz="1200" b="0" i="0" u="none" strike="noStrike" kern="1200" baseline="0" dirty="0" smtClean="0">
                <a:solidFill>
                  <a:schemeClr val="tx1"/>
                </a:solidFill>
                <a:latin typeface="+mn-lt"/>
                <a:ea typeface="+mn-ea"/>
                <a:cs typeface="+mn-cs"/>
              </a:rPr>
              <a:t> the </a:t>
            </a:r>
            <a:r>
              <a:rPr lang="en-US" sz="1200" b="0" i="0" u="none" strike="noStrike" kern="1200" baseline="0" dirty="0" err="1" smtClean="0">
                <a:solidFill>
                  <a:schemeClr val="tx1"/>
                </a:solidFill>
                <a:latin typeface="+mn-lt"/>
                <a:ea typeface="+mn-ea"/>
                <a:cs typeface="+mn-cs"/>
              </a:rPr>
              <a:t>toroidal</a:t>
            </a:r>
            <a:r>
              <a:rPr lang="en-US" sz="1200" b="0" i="0" u="none" strike="noStrike" kern="1200" baseline="0" dirty="0" smtClean="0">
                <a:solidFill>
                  <a:schemeClr val="tx1"/>
                </a:solidFill>
                <a:latin typeface="+mn-lt"/>
                <a:ea typeface="+mn-ea"/>
                <a:cs typeface="+mn-cs"/>
              </a:rPr>
              <a:t> canonical angular momentum. In this space, you can classify particle orbits as, say trapped, so these are banana orbits, co-passing, so they are traveling in the same direction as plasma current, counter passing. Some special orbits exist with names like potato or stagnation. </a:t>
            </a:r>
          </a:p>
          <a:p>
            <a:endParaRPr lang="en-US" dirty="0" smtClean="0"/>
          </a:p>
          <a:p>
            <a:r>
              <a:rPr lang="en-US" dirty="0" smtClean="0"/>
              <a:t>So for example, this is the projection of a full energy fast ion orbit for a counter passing particle. If the particle had slightly higher </a:t>
            </a:r>
            <a:r>
              <a:rPr lang="en-US" baseline="0" dirty="0" smtClean="0"/>
              <a:t>perpendicular velocity, it would be located on the other side of the topological boundary and the particle would be lost.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Magnetic moment = mv_perp^2/(2B)</a:t>
            </a:r>
          </a:p>
          <a:p>
            <a:endParaRPr lang="en-US" dirty="0"/>
          </a:p>
        </p:txBody>
      </p:sp>
      <p:sp>
        <p:nvSpPr>
          <p:cNvPr id="4" name="Slide Number Placeholder 3"/>
          <p:cNvSpPr>
            <a:spLocks noGrp="1"/>
          </p:cNvSpPr>
          <p:nvPr>
            <p:ph type="sldNum" sz="quarter" idx="10"/>
          </p:nvPr>
        </p:nvSpPr>
        <p:spPr/>
        <p:txBody>
          <a:bodyPr/>
          <a:lstStyle/>
          <a:p>
            <a:fld id="{1FCAF0E2-8E13-5D41-A665-5821A50BCDAC}" type="slidenum">
              <a:rPr lang="en-US" smtClean="0"/>
              <a:t>57</a:t>
            </a:fld>
            <a:endParaRPr lang="en-US"/>
          </a:p>
        </p:txBody>
      </p:sp>
    </p:spTree>
    <p:extLst>
      <p:ext uri="{BB962C8B-B14F-4D97-AF65-F5344CB8AC3E}">
        <p14:creationId xmlns:p14="http://schemas.microsoft.com/office/powerpoint/2010/main" val="2464149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is an example of</a:t>
            </a:r>
            <a:r>
              <a:rPr lang="en-US" baseline="0" dirty="0" smtClean="0"/>
              <a:t> the types of fast ions created by neutral beam injection. You can see that neutral beam injection creates a distribution function that is anisotropic and non-</a:t>
            </a:r>
            <a:r>
              <a:rPr lang="en-US" baseline="0" dirty="0" err="1" smtClean="0"/>
              <a:t>Maxwellian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FCAF0E2-8E13-5D41-A665-5821A50BCDAC}" type="slidenum">
              <a:rPr lang="en-US" smtClean="0"/>
              <a:t>58</a:t>
            </a:fld>
            <a:endParaRPr lang="en-US"/>
          </a:p>
        </p:txBody>
      </p:sp>
    </p:spTree>
    <p:extLst>
      <p:ext uri="{BB962C8B-B14F-4D97-AF65-F5344CB8AC3E}">
        <p14:creationId xmlns:p14="http://schemas.microsoft.com/office/powerpoint/2010/main" val="1638366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Because of this resonance</a:t>
            </a:r>
            <a:r>
              <a:rPr lang="en-US" baseline="0" dirty="0" smtClean="0"/>
              <a:t> phenomenon, </a:t>
            </a:r>
            <a:r>
              <a:rPr lang="en-US" dirty="0" smtClean="0"/>
              <a:t>AE transport is inherently</a:t>
            </a:r>
            <a:r>
              <a:rPr lang="en-US" baseline="0" dirty="0" smtClean="0"/>
              <a:t> a phase space dependent process. So back to orbit topology space diagram, the red squares represent all of the possible resonances that are possible for just a single Alfven </a:t>
            </a:r>
            <a:r>
              <a:rPr lang="en-US" baseline="0" dirty="0" err="1" smtClean="0"/>
              <a:t>eigenmode</a:t>
            </a:r>
            <a:r>
              <a:rPr lang="en-US" baseline="0" dirty="0" smtClean="0"/>
              <a:t>. You can see that AEs can affect certain parts of fast ion phase space, but leave other parts unaffected. So you would expect to measure </a:t>
            </a:r>
            <a:r>
              <a:rPr lang="en-US" baseline="0" dirty="0" err="1" smtClean="0"/>
              <a:t>tranpsort</a:t>
            </a:r>
            <a:r>
              <a:rPr lang="en-US" baseline="0" dirty="0" smtClean="0"/>
              <a:t> at the intersection where your diagnostic is sensitive, where fast ions are present, and where fast ions can resonate with AEs. </a:t>
            </a:r>
            <a:r>
              <a:rPr lang="en-US" baseline="0" dirty="0" smtClean="0"/>
              <a:t>In </a:t>
            </a:r>
            <a:r>
              <a:rPr lang="en-US" baseline="0" dirty="0" smtClean="0"/>
              <a:t>reality there are </a:t>
            </a:r>
            <a:r>
              <a:rPr lang="en-US" baseline="0" dirty="0" smtClean="0"/>
              <a:t>often multiple </a:t>
            </a:r>
            <a:r>
              <a:rPr lang="en-US" baseline="0" dirty="0" smtClean="0"/>
              <a:t>modes which end up basically painting much of fast ion phase space. </a:t>
            </a:r>
            <a:endParaRPr lang="en-US" dirty="0" smtClean="0"/>
          </a:p>
          <a:p>
            <a:endParaRPr lang="en-US" dirty="0"/>
          </a:p>
        </p:txBody>
      </p:sp>
      <p:sp>
        <p:nvSpPr>
          <p:cNvPr id="4" name="Slide Number Placeholder 3"/>
          <p:cNvSpPr>
            <a:spLocks noGrp="1"/>
          </p:cNvSpPr>
          <p:nvPr>
            <p:ph type="sldNum" sz="quarter" idx="10"/>
          </p:nvPr>
        </p:nvSpPr>
        <p:spPr/>
        <p:txBody>
          <a:bodyPr/>
          <a:lstStyle/>
          <a:p>
            <a:fld id="{46704788-B637-324E-8D30-5034620F32CC}"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1627805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13</a:t>
            </a:fld>
            <a:endParaRPr lang="en-US"/>
          </a:p>
        </p:txBody>
      </p:sp>
    </p:spTree>
    <p:extLst>
      <p:ext uri="{BB962C8B-B14F-4D97-AF65-F5344CB8AC3E}">
        <p14:creationId xmlns:p14="http://schemas.microsoft.com/office/powerpoint/2010/main" val="1253561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14</a:t>
            </a:fld>
            <a:endParaRPr lang="en-US"/>
          </a:p>
        </p:txBody>
      </p:sp>
    </p:spTree>
    <p:extLst>
      <p:ext uri="{BB962C8B-B14F-4D97-AF65-F5344CB8AC3E}">
        <p14:creationId xmlns:p14="http://schemas.microsoft.com/office/powerpoint/2010/main" val="1253561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15</a:t>
            </a:fld>
            <a:endParaRPr lang="en-US"/>
          </a:p>
        </p:txBody>
      </p:sp>
    </p:spTree>
    <p:extLst>
      <p:ext uri="{BB962C8B-B14F-4D97-AF65-F5344CB8AC3E}">
        <p14:creationId xmlns:p14="http://schemas.microsoft.com/office/powerpoint/2010/main" val="608798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16</a:t>
            </a:fld>
            <a:endParaRPr lang="en-US"/>
          </a:p>
        </p:txBody>
      </p:sp>
    </p:spTree>
    <p:extLst>
      <p:ext uri="{BB962C8B-B14F-4D97-AF65-F5344CB8AC3E}">
        <p14:creationId xmlns:p14="http://schemas.microsoft.com/office/powerpoint/2010/main" val="608798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17</a:t>
            </a:fld>
            <a:endParaRPr lang="en-US"/>
          </a:p>
        </p:txBody>
      </p:sp>
    </p:spTree>
    <p:extLst>
      <p:ext uri="{BB962C8B-B14F-4D97-AF65-F5344CB8AC3E}">
        <p14:creationId xmlns:p14="http://schemas.microsoft.com/office/powerpoint/2010/main" val="252712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24</a:t>
            </a:fld>
            <a:endParaRPr lang="en-US"/>
          </a:p>
        </p:txBody>
      </p:sp>
    </p:spTree>
    <p:extLst>
      <p:ext uri="{BB962C8B-B14F-4D97-AF65-F5344CB8AC3E}">
        <p14:creationId xmlns:p14="http://schemas.microsoft.com/office/powerpoint/2010/main" val="294933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25</a:t>
            </a:fld>
            <a:endParaRPr lang="en-US"/>
          </a:p>
        </p:txBody>
      </p:sp>
    </p:spTree>
    <p:extLst>
      <p:ext uri="{BB962C8B-B14F-4D97-AF65-F5344CB8AC3E}">
        <p14:creationId xmlns:p14="http://schemas.microsoft.com/office/powerpoint/2010/main" val="294933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TextBox 1"/>
          <p:cNvSpPr txBox="1"/>
          <p:nvPr userDrawn="1"/>
        </p:nvSpPr>
        <p:spPr>
          <a:xfrm>
            <a:off x="7912100" y="30226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4901765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31775" marR="0" indent="-231775" algn="l" defTabSz="457200" rtl="0" eaLnBrk="1" fontAlgn="auto" latinLnBrk="0" hangingPunct="1">
              <a:lnSpc>
                <a:spcPct val="100000"/>
              </a:lnSpc>
              <a:spcBef>
                <a:spcPct val="20000"/>
              </a:spcBef>
              <a:spcAft>
                <a:spcPts val="0"/>
              </a:spcAft>
              <a:buClr>
                <a:schemeClr val="tx2"/>
              </a:buClr>
              <a:buSzTx/>
              <a:buFont typeface="Arial"/>
              <a:buChar char="•"/>
              <a:tabLst/>
              <a:defRPr/>
            </a:lvl1pPr>
            <a:lvl3pPr>
              <a:defRPr sz="1800" i="1"/>
            </a:lvl3pPr>
            <a:lvl4pPr>
              <a:buClr>
                <a:schemeClr val="tx2"/>
              </a:buClr>
              <a:defRPr/>
            </a:lvl4pPr>
            <a:lvl5pPr>
              <a:buClr>
                <a:schemeClr val="tx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11"/>
          <p:cNvSpPr>
            <a:spLocks noGrp="1" noChangeArrowheads="1"/>
          </p:cNvSpPr>
          <p:nvPr>
            <p:ph type="title" idx="4294967295"/>
          </p:nvPr>
        </p:nvSpPr>
        <p:spPr>
          <a:xfrm>
            <a:off x="457199" y="217256"/>
            <a:ext cx="8229601" cy="492991"/>
          </a:xfrm>
          <a:prstGeom prst="rect">
            <a:avLst/>
          </a:prstGeom>
        </p:spPr>
        <p:txBody>
          <a:bodyPr/>
          <a:lstStyle/>
          <a:p>
            <a:endParaRPr lang="en-US" dirty="0" smtClean="0"/>
          </a:p>
        </p:txBody>
      </p:sp>
    </p:spTree>
    <p:extLst>
      <p:ext uri="{BB962C8B-B14F-4D97-AF65-F5344CB8AC3E}">
        <p14:creationId xmlns:p14="http://schemas.microsoft.com/office/powerpoint/2010/main" val="821295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293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extBox 4"/>
          <p:cNvSpPr txBox="1"/>
          <p:nvPr userDrawn="1"/>
        </p:nvSpPr>
        <p:spPr>
          <a:xfrm>
            <a:off x="8772904" y="6570944"/>
            <a:ext cx="372713" cy="276985"/>
          </a:xfrm>
          <a:prstGeom prst="rect">
            <a:avLst/>
          </a:prstGeom>
          <a:noFill/>
        </p:spPr>
        <p:txBody>
          <a:bodyPr wrap="none" lIns="91274" tIns="45638" rIns="91274" bIns="45638" rtlCol="0">
            <a:spAutoFit/>
          </a:bodyPr>
          <a:lstStyle/>
          <a:p>
            <a:pPr defTabSz="912713"/>
            <a:fld id="{ADCC6E48-EFB4-E849-B566-F524F176BEE9}" type="slidenum">
              <a:rPr lang="en-US" sz="1200">
                <a:solidFill>
                  <a:srgbClr val="000000"/>
                </a:solidFill>
                <a:latin typeface="Century Gothic"/>
              </a:rPr>
              <a:pPr defTabSz="912713"/>
              <a:t>‹#›</a:t>
            </a:fld>
            <a:endParaRPr lang="en-US" sz="1200" dirty="0">
              <a:solidFill>
                <a:srgbClr val="000000"/>
              </a:solidFill>
              <a:latin typeface="Century Gothic"/>
            </a:endParaRPr>
          </a:p>
        </p:txBody>
      </p:sp>
      <p:sp>
        <p:nvSpPr>
          <p:cNvPr id="6" name="Rectangle 2"/>
          <p:cNvSpPr>
            <a:spLocks noGrp="1" noChangeArrowheads="1"/>
          </p:cNvSpPr>
          <p:nvPr>
            <p:ph type="title"/>
          </p:nvPr>
        </p:nvSpPr>
        <p:spPr bwMode="auto">
          <a:xfrm>
            <a:off x="304800" y="0"/>
            <a:ext cx="815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69" tIns="45635" rIns="91269" bIns="45635" numCol="1" anchor="ctr" anchorCtr="0" compatLnSpc="1">
            <a:prstTxWarp prst="textNoShape">
              <a:avLst/>
            </a:prstTxWarp>
          </a:bodyPr>
          <a:lstStyle/>
          <a:p>
            <a:pPr lvl="0"/>
            <a:r>
              <a:rPr lang="en-US" altLang="en-US" dirty="0" smtClean="0"/>
              <a:t>Click to edit</a:t>
            </a:r>
          </a:p>
        </p:txBody>
      </p:sp>
      <p:sp>
        <p:nvSpPr>
          <p:cNvPr id="7" name="Content Placeholder 2"/>
          <p:cNvSpPr>
            <a:spLocks noGrp="1"/>
          </p:cNvSpPr>
          <p:nvPr>
            <p:ph idx="1"/>
          </p:nvPr>
        </p:nvSpPr>
        <p:spPr>
          <a:xfrm>
            <a:off x="457200" y="1320800"/>
            <a:ext cx="8229600" cy="4754563"/>
          </a:xfrm>
        </p:spPr>
        <p:txBody>
          <a:bodyPr/>
          <a:lstStyle>
            <a:lvl1pPr marL="231775" marR="0" indent="-231775" algn="l" defTabSz="457200" rtl="0" eaLnBrk="1" fontAlgn="auto" latinLnBrk="0" hangingPunct="1">
              <a:lnSpc>
                <a:spcPct val="100000"/>
              </a:lnSpc>
              <a:spcBef>
                <a:spcPct val="20000"/>
              </a:spcBef>
              <a:spcAft>
                <a:spcPts val="0"/>
              </a:spcAft>
              <a:buClr>
                <a:schemeClr val="tx2"/>
              </a:buClr>
              <a:buSzTx/>
              <a:buFont typeface="Arial"/>
              <a:buChar char="•"/>
              <a:tabLst/>
              <a:defRPr/>
            </a:lvl1pPr>
            <a:lvl3pPr>
              <a:defRPr sz="1800" i="1"/>
            </a:lvl3pPr>
            <a:lvl4pPr>
              <a:buClr>
                <a:schemeClr val="tx2"/>
              </a:buClr>
              <a:defRPr/>
            </a:lvl4pPr>
            <a:lvl5pPr>
              <a:buClr>
                <a:schemeClr val="tx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870516111"/>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theme" Target="../theme/theme2.xml"/><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7" descr="PowerPoint_Template_Cover_2012_whit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3EFB8-A348-CC44-AB17-66AFF0E38A1B}" type="datetimeFigureOut">
              <a:rPr lang="en-US" smtClean="0"/>
              <a:t>6/9/19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B351C-20D8-164B-87AE-0366646E161B}" type="slidenum">
              <a:rPr lang="en-US" smtClean="0"/>
              <a:t>‹#›</a:t>
            </a:fld>
            <a:endParaRPr lang="en-US"/>
          </a:p>
        </p:txBody>
      </p:sp>
      <p:sp>
        <p:nvSpPr>
          <p:cNvPr id="16" name="Rectangle 15"/>
          <p:cNvSpPr/>
          <p:nvPr userDrawn="1"/>
        </p:nvSpPr>
        <p:spPr>
          <a:xfrm>
            <a:off x="812800" y="917726"/>
            <a:ext cx="5588002" cy="5373750"/>
          </a:xfrm>
          <a:prstGeom prst="rect">
            <a:avLst/>
          </a:prstGeom>
          <a:gradFill flip="none" rotWithShape="1">
            <a:gsLst>
              <a:gs pos="22000">
                <a:schemeClr val="bg1"/>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title_sm_2.pd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812800"/>
            <a:ext cx="9144000" cy="6045200"/>
          </a:xfrm>
          <a:prstGeom prst="rect">
            <a:avLst/>
          </a:prstGeom>
        </p:spPr>
      </p:pic>
    </p:spTree>
    <p:extLst>
      <p:ext uri="{BB962C8B-B14F-4D97-AF65-F5344CB8AC3E}">
        <p14:creationId xmlns:p14="http://schemas.microsoft.com/office/powerpoint/2010/main" val="3400530127"/>
      </p:ext>
    </p:extLst>
  </p:cSld>
  <p:clrMap bg1="lt1" tx1="dk1" bg2="lt2" tx2="dk2" accent1="accent1" accent2="accent2" accent3="accent3" accent4="accent4" accent5="accent5" accent6="accent6" hlink="hlink" folHlink="folHlink"/>
  <p:sldLayoutIdLst>
    <p:sldLayoutId id="2147483687" r:id="rId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PowerPoint_Template_Cover_2012_white.jp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20800"/>
            <a:ext cx="8229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Century gothic 20 bold</a:t>
            </a:r>
          </a:p>
          <a:p>
            <a:pPr lvl="0"/>
            <a:r>
              <a:rPr lang="en-US"/>
              <a:t>Century gothic 20 bold</a:t>
            </a:r>
          </a:p>
          <a:p>
            <a:pPr lvl="1"/>
            <a:r>
              <a:rPr lang="en-US"/>
              <a:t>Century gothic 18</a:t>
            </a:r>
          </a:p>
          <a:p>
            <a:pPr lvl="1"/>
            <a:r>
              <a:rPr lang="en-US"/>
              <a:t>Century gothic 18</a:t>
            </a:r>
          </a:p>
          <a:p>
            <a:pPr lvl="2"/>
            <a:r>
              <a:rPr lang="en-US"/>
              <a:t>Century gothic 16</a:t>
            </a:r>
          </a:p>
          <a:p>
            <a:pPr lvl="2"/>
            <a:r>
              <a:rPr lang="en-US"/>
              <a:t>Century gothic 16</a:t>
            </a:r>
          </a:p>
          <a:p>
            <a:pPr lvl="0"/>
            <a:r>
              <a:rPr lang="en-US"/>
              <a:t>Century gothic 20 bold</a:t>
            </a:r>
          </a:p>
          <a:p>
            <a:pPr lvl="0"/>
            <a:endParaRPr lang="en-US"/>
          </a:p>
          <a:p>
            <a:pPr lvl="0"/>
            <a:endParaRPr lang="en-US"/>
          </a:p>
          <a:p>
            <a:pPr lvl="2"/>
            <a:endParaRPr lang="en-US"/>
          </a:p>
          <a:p>
            <a:pPr lvl="0"/>
            <a:endParaRPr lang="en-US"/>
          </a:p>
        </p:txBody>
      </p:sp>
      <p:sp>
        <p:nvSpPr>
          <p:cNvPr id="1029" name="Rectangle 13"/>
          <p:cNvSpPr>
            <a:spLocks noChangeArrowheads="1"/>
          </p:cNvSpPr>
          <p:nvPr userDrawn="1"/>
        </p:nvSpPr>
        <p:spPr bwMode="auto">
          <a:xfrm>
            <a:off x="8267700" y="6484938"/>
            <a:ext cx="8382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fld id="{8E1CB282-BDDB-0348-973D-5A7FB5DFE825}" type="slidenum">
              <a:rPr lang="en-US" sz="1000">
                <a:solidFill>
                  <a:srgbClr val="000090"/>
                </a:solidFill>
                <a:latin typeface="Century Gothic" charset="0"/>
                <a:ea typeface="ＭＳ Ｐゴシック" charset="0"/>
                <a:cs typeface="ＭＳ Ｐゴシック" charset="0"/>
              </a:rPr>
              <a:pPr algn="ctr" fontAlgn="base">
                <a:spcBef>
                  <a:spcPct val="0"/>
                </a:spcBef>
                <a:spcAft>
                  <a:spcPct val="0"/>
                </a:spcAft>
              </a:pPr>
              <a:t>‹#›</a:t>
            </a:fld>
            <a:endParaRPr lang="en-US" sz="1000" dirty="0">
              <a:solidFill>
                <a:srgbClr val="000090"/>
              </a:solidFill>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1533262925"/>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88" r:id="rId3"/>
  </p:sldLayoutIdLst>
  <p:txStyles>
    <p:title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p:titleStyle>
    <p:bodyStyle>
      <a:lvl1pPr marL="231775" indent="-231775" algn="l" defTabSz="457200" rtl="0" eaLnBrk="0" fontAlgn="base" hangingPunct="0">
        <a:spcBef>
          <a:spcPct val="20000"/>
        </a:spcBef>
        <a:spcAft>
          <a:spcPct val="0"/>
        </a:spcAft>
        <a:buClr>
          <a:schemeClr val="tx2"/>
        </a:buClr>
        <a:buFont typeface="Arial" charset="0"/>
        <a:buChar char="•"/>
        <a:defRPr sz="2000" b="1" kern="1200">
          <a:solidFill>
            <a:schemeClr val="tx1"/>
          </a:solidFill>
          <a:latin typeface="+mn-lt"/>
          <a:ea typeface="ＭＳ Ｐゴシック" charset="0"/>
          <a:cs typeface="ＭＳ Ｐゴシック" charset="0"/>
        </a:defRPr>
      </a:lvl1pPr>
      <a:lvl2pPr marL="679450" indent="-222250" algn="l" defTabSz="457200"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2pPr>
      <a:lvl3pPr marL="1144588" indent="-230188"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1.wdp"/><Relationship Id="rId5"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rl.navy.mil/ppd/content/nrl-plasma-formular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6.pn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32.png"/><Relationship Id="rId9"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2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19.xml.rels><?xml version="1.0" encoding="UTF-8" standalone="yes"?>
<Relationships xmlns="http://schemas.openxmlformats.org/package/2006/relationships"><Relationship Id="rId11" Type="http://schemas.openxmlformats.org/officeDocument/2006/relationships/image" Target="../media/image49.png"/><Relationship Id="rId12"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21.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7.png"/><Relationship Id="rId10"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21.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6.png"/><Relationship Id="rId10"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21.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22.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21.png"/><Relationship Id="rId5" Type="http://schemas.openxmlformats.org/officeDocument/2006/relationships/image" Target="../media/image49.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50.png"/></Relationships>
</file>

<file path=ppt/slides/_rels/slide23.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21.png"/><Relationship Id="rId5" Type="http://schemas.openxmlformats.org/officeDocument/2006/relationships/image" Target="../media/image49.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microsoft.com/office/2007/relationships/hdphoto" Target="../media/hdphoto4.wdp"/><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9" Type="http://schemas.openxmlformats.org/officeDocument/2006/relationships/image" Target="../media/image64.png"/><Relationship Id="rId10" Type="http://schemas.openxmlformats.org/officeDocument/2006/relationships/image" Target="../media/image65.png"/><Relationship Id="rId11"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9.jpe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65.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 Id="rId11" Type="http://schemas.openxmlformats.org/officeDocument/2006/relationships/image" Target="../media/image80.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4.tif"/><Relationship Id="rId4"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21.png"/><Relationship Id="rId5" Type="http://schemas.openxmlformats.org/officeDocument/2006/relationships/image" Target="../media/image84.tif"/><Relationship Id="rId6" Type="http://schemas.openxmlformats.org/officeDocument/2006/relationships/image" Target="../media/image39.png"/><Relationship Id="rId7" Type="http://schemas.openxmlformats.org/officeDocument/2006/relationships/image" Target="../media/image86.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3" Type="http://schemas.openxmlformats.org/officeDocument/2006/relationships/image" Target="../media/image84.tif"/><Relationship Id="rId4" Type="http://schemas.openxmlformats.org/officeDocument/2006/relationships/image" Target="../media/image86.png"/><Relationship Id="rId5"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84.tif"/><Relationship Id="rId4" Type="http://schemas.openxmlformats.org/officeDocument/2006/relationships/image" Target="../media/image39.png"/><Relationship Id="rId5" Type="http://schemas.openxmlformats.org/officeDocument/2006/relationships/image" Target="../media/image86.png"/><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9.png"/><Relationship Id="rId3"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96.png"/><Relationship Id="rId6" Type="http://schemas.openxmlformats.org/officeDocument/2006/relationships/image" Target="../media/image97.png"/><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96.png"/><Relationship Id="rId6" Type="http://schemas.openxmlformats.org/officeDocument/2006/relationships/image" Target="../media/image97.png"/><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96.png"/><Relationship Id="rId6" Type="http://schemas.openxmlformats.org/officeDocument/2006/relationships/image" Target="../media/image97.png"/><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96.png"/><Relationship Id="rId6" Type="http://schemas.openxmlformats.org/officeDocument/2006/relationships/image" Target="../media/image97.png"/><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97.png"/><Relationship Id="rId8" Type="http://schemas.openxmlformats.org/officeDocument/2006/relationships/image" Target="../media/image20.png"/><Relationship Id="rId9" Type="http://schemas.openxmlformats.org/officeDocument/2006/relationships/image" Target="../media/image96.png"/><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1.png"/><Relationship Id="rId5" Type="http://schemas.openxmlformats.org/officeDocument/2006/relationships/image" Target="../media/image97.png"/><Relationship Id="rId6" Type="http://schemas.openxmlformats.org/officeDocument/2006/relationships/image" Target="../media/image100.png"/><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3.xml"/><Relationship Id="rId2"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4.png"/><Relationship Id="rId1" Type="http://schemas.openxmlformats.org/officeDocument/2006/relationships/slideLayout" Target="../slideLayouts/slideLayout3.xml"/><Relationship Id="rId2" Type="http://schemas.openxmlformats.org/officeDocument/2006/relationships/image" Target="../media/image105.jpg"/></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image" Target="../media/image107.pn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image" Target="../media/image107.png"/></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8" Type="http://schemas.openxmlformats.org/officeDocument/2006/relationships/image" Target="../media/image112.png"/><Relationship Id="rId9"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image" Target="../media/image10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 Id="rId3" Type="http://schemas.openxmlformats.org/officeDocument/2006/relationships/image" Target="../media/image114.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14.png"/><Relationship Id="rId1" Type="http://schemas.openxmlformats.org/officeDocument/2006/relationships/slideLayout" Target="../slideLayouts/slideLayout3.xml"/><Relationship Id="rId2"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5.png"/><Relationship Id="rId3" Type="http://schemas.openxmlformats.org/officeDocument/2006/relationships/image" Target="../media/image114.png"/></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8.png"/></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2.emf"/><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56.x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4.png"/><Relationship Id="rId5" Type="http://schemas.openxmlformats.org/officeDocument/2006/relationships/image" Target="../media/image65.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57.x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5.png"/><Relationship Id="rId5" Type="http://schemas.openxmlformats.org/officeDocument/2006/relationships/image" Target="../media/image65.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26.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7.em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2.wdp"/><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2.wdp"/><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G-modeonly_d3d_3-01.png"/>
          <p:cNvPicPr>
            <a:picLocks noChangeAspect="1"/>
          </p:cNvPicPr>
          <p:nvPr/>
        </p:nvPicPr>
        <p:blipFill rotWithShape="1">
          <a:blip r:embed="rId2">
            <a:extLst/>
          </a:blip>
          <a:srcRect l="25679"/>
          <a:stretch/>
        </p:blipFill>
        <p:spPr>
          <a:xfrm>
            <a:off x="2298700" y="911652"/>
            <a:ext cx="6872497" cy="5965824"/>
          </a:xfrm>
          <a:prstGeom prst="rect">
            <a:avLst/>
          </a:prstGeom>
        </p:spPr>
      </p:pic>
      <p:sp>
        <p:nvSpPr>
          <p:cNvPr id="3" name="Shape 26"/>
          <p:cNvSpPr/>
          <p:nvPr/>
        </p:nvSpPr>
        <p:spPr>
          <a:xfrm>
            <a:off x="1524000" y="918002"/>
            <a:ext cx="6872497" cy="5940424"/>
          </a:xfrm>
          <a:prstGeom prst="rect">
            <a:avLst/>
          </a:prstGeom>
          <a:gradFill>
            <a:gsLst>
              <a:gs pos="26000">
                <a:srgbClr val="FFFFFF">
                  <a:alpha val="0"/>
                </a:srgbClr>
              </a:gs>
              <a:gs pos="38000">
                <a:srgbClr val="FFFFFF">
                  <a:alpha val="50000"/>
                </a:srgbClr>
              </a:gs>
              <a:gs pos="78000">
                <a:srgbClr val="FFFFFF"/>
              </a:gs>
            </a:gsLst>
            <a:lin ang="10800000"/>
          </a:gradFill>
        </p:spPr>
        <p:txBody>
          <a:bodyPr lIns="50800" tIns="50800" rIns="50800" bIns="50800" anchor="ctr"/>
          <a:lstStyle/>
          <a:p>
            <a:endParaRPr/>
          </a:p>
        </p:txBody>
      </p:sp>
      <p:sp>
        <p:nvSpPr>
          <p:cNvPr id="5" name="Title 2"/>
          <p:cNvSpPr txBox="1">
            <a:spLocks/>
          </p:cNvSpPr>
          <p:nvPr/>
        </p:nvSpPr>
        <p:spPr bwMode="auto">
          <a:xfrm>
            <a:off x="209550" y="141291"/>
            <a:ext cx="8731250" cy="696909"/>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MS PGothic" pitchFamily="34" charset="-128"/>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MS PGothic" pitchFamily="34" charset="-128"/>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MS PGothic" pitchFamily="34" charset="-128"/>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MS PGothic" pitchFamily="34" charset="-128"/>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MS PGothic" pitchFamily="34" charset="-128"/>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pPr defTabSz="457130">
              <a:defRPr/>
            </a:pPr>
            <a:r>
              <a:rPr lang="en-US" sz="3200" dirty="0" smtClean="0">
                <a:latin typeface="Century Gothic"/>
              </a:rPr>
              <a:t>Single Particle Motion</a:t>
            </a:r>
            <a:endParaRPr lang="en-US" sz="3200" i="1" dirty="0" smtClean="0">
              <a:latin typeface="Century Gothic"/>
            </a:endParaRPr>
          </a:p>
        </p:txBody>
      </p:sp>
      <p:sp>
        <p:nvSpPr>
          <p:cNvPr id="7" name="Shape 42"/>
          <p:cNvSpPr/>
          <p:nvPr/>
        </p:nvSpPr>
        <p:spPr>
          <a:xfrm>
            <a:off x="124620" y="1089028"/>
            <a:ext cx="8739979" cy="4296538"/>
          </a:xfrm>
          <a:prstGeom prst="rect">
            <a:avLst/>
          </a:prstGeom>
          <a:ln w="12700">
            <a:miter lim="400000"/>
          </a:ln>
          <a:extLst>
            <a:ext uri="{C572A759-6A51-4108-AA02-DFA0A04FC94B}">
              <ma14:wrappingTextBoxFlag xmlns:ma14="http://schemas.microsoft.com/office/mac/drawingml/2011/main" val="1"/>
            </a:ext>
          </a:extLst>
        </p:spPr>
        <p:txBody>
          <a:bodyPr wrap="square" lIns="45709" tIns="45709" rIns="45709" bIns="45709">
            <a:spAutoFit/>
          </a:bodyPr>
          <a:lstStyle/>
          <a:p>
            <a:pPr defTabSz="642783">
              <a:spcBef>
                <a:spcPts val="422"/>
              </a:spcBef>
              <a:defRPr sz="1800"/>
            </a:pPr>
            <a:endParaRPr lang="en-US" b="1" kern="0" dirty="0" smtClean="0">
              <a:latin typeface="Century Gothic"/>
              <a:ea typeface="Century Gothic"/>
              <a:cs typeface="Century Gothic"/>
              <a:sym typeface="Century Gothic"/>
            </a:endParaRPr>
          </a:p>
          <a:p>
            <a:pPr defTabSz="642783">
              <a:spcBef>
                <a:spcPts val="422"/>
              </a:spcBef>
              <a:defRPr sz="1800"/>
            </a:pPr>
            <a:r>
              <a:rPr lang="en-US" b="1" i="1" kern="0" dirty="0" smtClean="0">
                <a:latin typeface="Century Gothic"/>
                <a:ea typeface="Century Gothic"/>
                <a:cs typeface="Century Gothic"/>
                <a:sym typeface="Century Gothic"/>
              </a:rPr>
              <a:t>Presented by</a:t>
            </a:r>
            <a:endParaRPr lang="en-US" sz="2600" b="1" kern="0" dirty="0" smtClean="0">
              <a:latin typeface="Century Gothic"/>
              <a:ea typeface="Century Gothic"/>
              <a:cs typeface="Century Gothic"/>
              <a:sym typeface="Century Gothic"/>
            </a:endParaRPr>
          </a:p>
          <a:p>
            <a:pPr defTabSz="642783">
              <a:spcBef>
                <a:spcPts val="422"/>
              </a:spcBef>
              <a:defRPr sz="1800"/>
            </a:pPr>
            <a:r>
              <a:rPr sz="2600" b="1" kern="0" dirty="0" smtClean="0">
                <a:latin typeface="Century Gothic"/>
                <a:ea typeface="Century Gothic"/>
                <a:cs typeface="Century Gothic"/>
                <a:sym typeface="Century Gothic"/>
              </a:rPr>
              <a:t>Cami Collins</a:t>
            </a:r>
            <a:r>
              <a:rPr sz="2600" b="1" kern="0" baseline="31999" dirty="0" smtClean="0">
                <a:latin typeface="Century Gothic"/>
                <a:ea typeface="Century Gothic"/>
                <a:cs typeface="Century Gothic"/>
                <a:sym typeface="Century Gothic"/>
              </a:rPr>
              <a:t> </a:t>
            </a:r>
            <a:endParaRPr lang="en-US" sz="1700" b="1" kern="0" dirty="0" smtClean="0">
              <a:latin typeface="Century Gothic"/>
              <a:ea typeface="Century Gothic"/>
              <a:cs typeface="Century Gothic"/>
              <a:sym typeface="Century Gothic"/>
            </a:endParaRPr>
          </a:p>
          <a:p>
            <a:pPr defTabSz="642783">
              <a:spcBef>
                <a:spcPts val="422"/>
              </a:spcBef>
              <a:defRPr sz="1800"/>
            </a:pPr>
            <a:endParaRPr lang="en-US" sz="1700" b="1" kern="0" dirty="0" smtClean="0">
              <a:latin typeface="Century Gothic"/>
              <a:ea typeface="Century Gothic"/>
              <a:cs typeface="Century Gothic"/>
              <a:sym typeface="Century Gothic"/>
            </a:endParaRPr>
          </a:p>
          <a:p>
            <a:pPr defTabSz="642783">
              <a:spcBef>
                <a:spcPts val="422"/>
              </a:spcBef>
              <a:defRPr sz="1800"/>
            </a:pPr>
            <a:endParaRPr lang="en-US" sz="1700" b="1" kern="0" dirty="0" smtClean="0">
              <a:latin typeface="Century Gothic"/>
              <a:ea typeface="Century Gothic"/>
              <a:cs typeface="Century Gothic"/>
              <a:sym typeface="Century Gothic"/>
            </a:endParaRPr>
          </a:p>
          <a:p>
            <a:pPr defTabSz="642783">
              <a:spcBef>
                <a:spcPts val="422"/>
              </a:spcBef>
              <a:defRPr sz="1800"/>
            </a:pPr>
            <a:endParaRPr lang="en-US" sz="1700" b="1" kern="0" dirty="0" smtClean="0">
              <a:latin typeface="Century Gothic"/>
              <a:ea typeface="Century Gothic"/>
              <a:cs typeface="Century Gothic"/>
              <a:sym typeface="Century Gothic"/>
            </a:endParaRPr>
          </a:p>
          <a:p>
            <a:pPr defTabSz="642783">
              <a:spcBef>
                <a:spcPts val="422"/>
              </a:spcBef>
              <a:defRPr sz="1800"/>
            </a:pPr>
            <a:endParaRPr lang="en-US" sz="1700" b="1" kern="0" dirty="0">
              <a:latin typeface="Century Gothic"/>
              <a:ea typeface="Century Gothic"/>
              <a:cs typeface="Century Gothic"/>
              <a:sym typeface="Century Gothic"/>
            </a:endParaRPr>
          </a:p>
          <a:p>
            <a:pPr defTabSz="642783">
              <a:spcBef>
                <a:spcPts val="422"/>
              </a:spcBef>
              <a:defRPr sz="1800"/>
            </a:pPr>
            <a:endParaRPr lang="en-US" sz="1700" b="1" kern="0" dirty="0">
              <a:latin typeface="Century Gothic"/>
              <a:ea typeface="Century Gothic"/>
              <a:cs typeface="Century Gothic"/>
              <a:sym typeface="Century Gothic"/>
            </a:endParaRPr>
          </a:p>
          <a:p>
            <a:pPr defTabSz="642783">
              <a:spcBef>
                <a:spcPts val="422"/>
              </a:spcBef>
              <a:defRPr sz="1800"/>
            </a:pPr>
            <a:endParaRPr lang="en-US" sz="1700" b="1" kern="0" dirty="0" smtClean="0">
              <a:latin typeface="Century Gothic"/>
              <a:ea typeface="Century Gothic"/>
              <a:cs typeface="Century Gothic"/>
              <a:sym typeface="Century Gothic"/>
            </a:endParaRPr>
          </a:p>
          <a:p>
            <a:pPr defTabSz="642783">
              <a:spcBef>
                <a:spcPts val="422"/>
              </a:spcBef>
              <a:defRPr sz="1800"/>
            </a:pPr>
            <a:r>
              <a:rPr lang="en-US" sz="1700" b="1" i="1" kern="0" dirty="0" smtClean="0">
                <a:latin typeface="Century Gothic"/>
                <a:ea typeface="Century Gothic"/>
                <a:cs typeface="Century Gothic"/>
                <a:sym typeface="Century Gothic"/>
              </a:rPr>
              <a:t>at the</a:t>
            </a:r>
          </a:p>
          <a:p>
            <a:pPr defTabSz="642783">
              <a:spcBef>
                <a:spcPts val="422"/>
              </a:spcBef>
              <a:defRPr sz="1800"/>
            </a:pPr>
            <a:r>
              <a:rPr lang="en-US" sz="1700" b="1" kern="0" dirty="0" smtClean="0">
                <a:latin typeface="Century Gothic"/>
                <a:ea typeface="Century Gothic"/>
                <a:cs typeface="Century Gothic"/>
                <a:sym typeface="Century Gothic"/>
              </a:rPr>
              <a:t>SULI Introductory Course in Plasma Physics</a:t>
            </a:r>
          </a:p>
          <a:p>
            <a:pPr defTabSz="642783">
              <a:spcBef>
                <a:spcPts val="422"/>
              </a:spcBef>
              <a:defRPr sz="1800"/>
            </a:pPr>
            <a:r>
              <a:rPr lang="en-US" sz="1700" b="1" kern="0" dirty="0" smtClean="0">
                <a:latin typeface="Century Gothic"/>
                <a:ea typeface="Century Gothic"/>
                <a:cs typeface="Century Gothic"/>
                <a:sym typeface="Century Gothic"/>
              </a:rPr>
              <a:t>Princeton Plasma Physics Laboratory</a:t>
            </a:r>
            <a:endParaRPr sz="1700" b="1" kern="0" dirty="0">
              <a:latin typeface="Century Gothic"/>
              <a:ea typeface="Century Gothic"/>
              <a:cs typeface="Century Gothic"/>
              <a:sym typeface="Century Gothic"/>
            </a:endParaRPr>
          </a:p>
          <a:p>
            <a:pPr defTabSz="642783">
              <a:spcBef>
                <a:spcPts val="422"/>
              </a:spcBef>
              <a:defRPr sz="1800"/>
            </a:pPr>
            <a:r>
              <a:rPr lang="en-US" sz="1600" b="1" kern="0" dirty="0" smtClean="0">
                <a:latin typeface="Century Gothic"/>
                <a:ea typeface="Century Gothic"/>
                <a:cs typeface="Century Gothic"/>
                <a:sym typeface="Century Gothic"/>
              </a:rPr>
              <a:t>June 10</a:t>
            </a:r>
            <a:r>
              <a:rPr sz="1600" b="1" kern="0" dirty="0" smtClean="0">
                <a:latin typeface="Century Gothic"/>
                <a:ea typeface="Century Gothic"/>
                <a:cs typeface="Century Gothic"/>
                <a:sym typeface="Century Gothic"/>
              </a:rPr>
              <a:t>, 201</a:t>
            </a:r>
            <a:r>
              <a:rPr lang="en-US" sz="1600" b="1" kern="0" dirty="0">
                <a:latin typeface="Century Gothic"/>
                <a:ea typeface="Century Gothic"/>
                <a:cs typeface="Century Gothic"/>
                <a:sym typeface="Century Gothic"/>
              </a:rPr>
              <a:t>9</a:t>
            </a:r>
            <a:endParaRPr sz="1600" b="1" kern="0" dirty="0">
              <a:latin typeface="Century Gothic"/>
              <a:ea typeface="Century Gothic"/>
              <a:cs typeface="Century Gothic"/>
              <a:sym typeface="Century Gothic"/>
            </a:endParaRPr>
          </a:p>
        </p:txBody>
      </p:sp>
      <p:pic>
        <p:nvPicPr>
          <p:cNvPr id="10" name="Picture 9" descr="General-Atomics.jpg"/>
          <p:cNvPicPr>
            <a:picLocks noChangeAspect="1"/>
          </p:cNvPicPr>
          <p:nvPr/>
        </p:nvPicPr>
        <p:blipFill rotWithShape="1">
          <a:blip r:embed="rId3">
            <a:extLst>
              <a:ext uri="{BEBA8EAE-BF5A-486C-A8C5-ECC9F3942E4B}">
                <a14:imgProps xmlns:a14="http://schemas.microsoft.com/office/drawing/2010/main">
                  <a14:imgLayer r:embed="rId4">
                    <a14:imgEffect>
                      <a14:backgroundRemoval t="38664" b="61712" l="0" r="99310">
                        <a14:foregroundMark x1="36230" y1="48824" x2="36230" y2="48824"/>
                        <a14:foregroundMark x1="33657" y1="50376" x2="33657" y2="50376"/>
                        <a14:foregroundMark x1="24498" y1="49859" x2="24498" y2="49859"/>
                        <a14:foregroundMark x1="21079" y1="47272" x2="21079" y2="47272"/>
                        <a14:foregroundMark x1="61920" y1="50894" x2="61920" y2="50894"/>
                        <a14:foregroundMark x1="68789" y1="49106" x2="68789" y2="49106"/>
                        <a14:foregroundMark x1="75690" y1="51176" x2="75690" y2="51176"/>
                        <a14:foregroundMark x1="86041" y1="50141" x2="86041" y2="50141"/>
                        <a14:foregroundMark x1="88269" y1="49624" x2="88269" y2="49624"/>
                        <a14:foregroundMark x1="97585" y1="51411" x2="97585" y2="51411"/>
                        <a14:foregroundMark x1="12265" y1="49341" x2="12265" y2="49341"/>
                        <a14:backgroundMark x1="43476" y1="49106" x2="43476" y2="49106"/>
                        <a14:backgroundMark x1="50031" y1="50141" x2="50031" y2="50141"/>
                        <a14:backgroundMark x1="63457" y1="50376" x2="63457" y2="50376"/>
                      </a14:backgroundRemoval>
                    </a14:imgEffect>
                  </a14:imgLayer>
                </a14:imgProps>
              </a:ext>
              <a:ext uri="{28A0092B-C50C-407E-A947-70E740481C1C}">
                <a14:useLocalDpi xmlns:a14="http://schemas.microsoft.com/office/drawing/2010/main" val="0"/>
              </a:ext>
            </a:extLst>
          </a:blip>
          <a:srcRect t="38241" b="38241"/>
          <a:stretch/>
        </p:blipFill>
        <p:spPr>
          <a:xfrm>
            <a:off x="2298700" y="6004291"/>
            <a:ext cx="3441700" cy="539790"/>
          </a:xfrm>
          <a:prstGeom prst="rect">
            <a:avLst/>
          </a:prstGeom>
        </p:spPr>
      </p:pic>
      <p:pic>
        <p:nvPicPr>
          <p:cNvPr id="11" name="Picture 10" descr="d3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50" y="5816600"/>
            <a:ext cx="1638300" cy="929103"/>
          </a:xfrm>
          <a:prstGeom prst="rect">
            <a:avLst/>
          </a:prstGeom>
        </p:spPr>
      </p:pic>
    </p:spTree>
    <p:extLst>
      <p:ext uri="{BB962C8B-B14F-4D97-AF65-F5344CB8AC3E}">
        <p14:creationId xmlns:p14="http://schemas.microsoft.com/office/powerpoint/2010/main" val="128171677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12554" t="4210" r="12987" b="59939"/>
          <a:stretch/>
        </p:blipFill>
        <p:spPr>
          <a:xfrm>
            <a:off x="4749800" y="1119394"/>
            <a:ext cx="4265564" cy="1627565"/>
          </a:xfrm>
          <a:prstGeom prst="rect">
            <a:avLst/>
          </a:prstGeom>
        </p:spPr>
      </p:pic>
      <p:sp>
        <p:nvSpPr>
          <p:cNvPr id="4" name="TextBox 3"/>
          <p:cNvSpPr txBox="1"/>
          <p:nvPr/>
        </p:nvSpPr>
        <p:spPr>
          <a:xfrm>
            <a:off x="692727" y="1043543"/>
            <a:ext cx="4366926" cy="369332"/>
          </a:xfrm>
          <a:prstGeom prst="rect">
            <a:avLst/>
          </a:prstGeom>
          <a:noFill/>
        </p:spPr>
        <p:txBody>
          <a:bodyPr wrap="none" rtlCol="0">
            <a:spAutoFit/>
          </a:bodyPr>
          <a:lstStyle/>
          <a:p>
            <a:r>
              <a:rPr lang="en-US" b="1" dirty="0" smtClean="0"/>
              <a:t>Typical velocity of a 100 million K ion: </a:t>
            </a:r>
            <a:endParaRPr lang="en-US" b="1" dirty="0"/>
          </a:p>
        </p:txBody>
      </p:sp>
      <p:pic>
        <p:nvPicPr>
          <p:cNvPr id="5" name="Picture 4"/>
          <p:cNvPicPr>
            <a:picLocks noChangeAspect="1"/>
          </p:cNvPicPr>
          <p:nvPr/>
        </p:nvPicPr>
        <p:blipFill>
          <a:blip r:embed="rId4"/>
          <a:stretch>
            <a:fillRect/>
          </a:stretch>
        </p:blipFill>
        <p:spPr>
          <a:xfrm>
            <a:off x="1659082" y="1419741"/>
            <a:ext cx="1999673" cy="830914"/>
          </a:xfrm>
          <a:prstGeom prst="rect">
            <a:avLst/>
          </a:prstGeom>
        </p:spPr>
      </p:pic>
      <p:pic>
        <p:nvPicPr>
          <p:cNvPr id="6" name="Picture 5"/>
          <p:cNvPicPr>
            <a:picLocks noChangeAspect="1"/>
          </p:cNvPicPr>
          <p:nvPr/>
        </p:nvPicPr>
        <p:blipFill>
          <a:blip r:embed="rId5"/>
          <a:stretch>
            <a:fillRect/>
          </a:stretch>
        </p:blipFill>
        <p:spPr>
          <a:xfrm>
            <a:off x="1347984" y="2381142"/>
            <a:ext cx="2959101" cy="498067"/>
          </a:xfrm>
          <a:prstGeom prst="rect">
            <a:avLst/>
          </a:prstGeom>
        </p:spPr>
      </p:pic>
      <p:sp>
        <p:nvSpPr>
          <p:cNvPr id="3" name="Rectangle 2"/>
          <p:cNvSpPr/>
          <p:nvPr/>
        </p:nvSpPr>
        <p:spPr>
          <a:xfrm>
            <a:off x="770281" y="3153360"/>
            <a:ext cx="6630349" cy="1200329"/>
          </a:xfrm>
          <a:prstGeom prst="rect">
            <a:avLst/>
          </a:prstGeom>
        </p:spPr>
        <p:txBody>
          <a:bodyPr wrap="square">
            <a:spAutoFit/>
          </a:bodyPr>
          <a:lstStyle/>
          <a:p>
            <a:r>
              <a:rPr lang="en-US" dirty="0" smtClean="0"/>
              <a:t>Even with ~</a:t>
            </a:r>
            <a:r>
              <a:rPr lang="en-US" i="1" dirty="0" smtClean="0"/>
              <a:t>10</a:t>
            </a:r>
            <a:r>
              <a:rPr lang="en-US" i="1" baseline="30000" dirty="0" smtClean="0"/>
              <a:t>20</a:t>
            </a:r>
            <a:r>
              <a:rPr lang="en-US" i="1" dirty="0" smtClean="0"/>
              <a:t> </a:t>
            </a:r>
            <a:r>
              <a:rPr lang="en-US" i="1" dirty="0"/>
              <a:t>ions/</a:t>
            </a:r>
            <a:r>
              <a:rPr lang="en-US" i="1" dirty="0" smtClean="0"/>
              <a:t>m</a:t>
            </a:r>
            <a:r>
              <a:rPr lang="en-US" i="1" baseline="30000" dirty="0" smtClean="0"/>
              <a:t>3 </a:t>
            </a:r>
            <a:r>
              <a:rPr lang="en-US" dirty="0" smtClean="0"/>
              <a:t>, the ion would travel ~10 km before colliding with another </a:t>
            </a:r>
          </a:p>
          <a:p>
            <a:endParaRPr lang="en-US" dirty="0" smtClean="0"/>
          </a:p>
          <a:p>
            <a:r>
              <a:rPr lang="en-US" dirty="0" smtClean="0"/>
              <a:t>It would be crazy to build a fusion reactor that big!</a:t>
            </a:r>
            <a:endParaRPr lang="en-US" dirty="0"/>
          </a:p>
        </p:txBody>
      </p:sp>
      <p:sp>
        <p:nvSpPr>
          <p:cNvPr id="8" name="Title 2"/>
          <p:cNvSpPr txBox="1">
            <a:spLocks/>
          </p:cNvSpPr>
          <p:nvPr/>
        </p:nvSpPr>
        <p:spPr bwMode="auto">
          <a:xfrm>
            <a:off x="457200" y="48495"/>
            <a:ext cx="8496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a:t>We can understand a lot about how </a:t>
            </a:r>
            <a:r>
              <a:rPr lang="en-US" dirty="0" smtClean="0"/>
              <a:t>fusion devices confine </a:t>
            </a:r>
            <a:r>
              <a:rPr lang="en-US" dirty="0"/>
              <a:t>plasma by studying single particle </a:t>
            </a:r>
            <a:r>
              <a:rPr lang="en-US" dirty="0" smtClean="0"/>
              <a:t>motion.</a:t>
            </a:r>
            <a:endParaRPr lang="en-US" dirty="0"/>
          </a:p>
        </p:txBody>
      </p:sp>
      <p:grpSp>
        <p:nvGrpSpPr>
          <p:cNvPr id="16" name="Group 15"/>
          <p:cNvGrpSpPr/>
          <p:nvPr/>
        </p:nvGrpSpPr>
        <p:grpSpPr>
          <a:xfrm>
            <a:off x="828442" y="4417190"/>
            <a:ext cx="8186920" cy="2315688"/>
            <a:chOff x="828442" y="4417190"/>
            <a:chExt cx="8186920" cy="2315688"/>
          </a:xfrm>
        </p:grpSpPr>
        <p:sp>
          <p:nvSpPr>
            <p:cNvPr id="2" name="Rectangle 1"/>
            <p:cNvSpPr/>
            <p:nvPr/>
          </p:nvSpPr>
          <p:spPr>
            <a:xfrm>
              <a:off x="828442" y="5170242"/>
              <a:ext cx="3478643" cy="369332"/>
            </a:xfrm>
            <a:prstGeom prst="rect">
              <a:avLst/>
            </a:prstGeom>
          </p:spPr>
          <p:txBody>
            <a:bodyPr wrap="square">
              <a:spAutoFit/>
            </a:bodyPr>
            <a:lstStyle/>
            <a:p>
              <a:r>
                <a:rPr lang="en-US" b="1" dirty="0" smtClean="0"/>
                <a:t>The trick: use magnetic fields</a:t>
              </a:r>
              <a:endParaRPr lang="en-US" dirty="0"/>
            </a:p>
          </p:txBody>
        </p:sp>
        <p:grpSp>
          <p:nvGrpSpPr>
            <p:cNvPr id="15" name="Group 14"/>
            <p:cNvGrpSpPr/>
            <p:nvPr/>
          </p:nvGrpSpPr>
          <p:grpSpPr>
            <a:xfrm>
              <a:off x="4546600" y="4417190"/>
              <a:ext cx="4468762" cy="2315688"/>
              <a:chOff x="4546600" y="4417190"/>
              <a:chExt cx="4468762" cy="2315688"/>
            </a:xfrm>
          </p:grpSpPr>
          <p:pic>
            <p:nvPicPr>
              <p:cNvPr id="10" name="Picture 9"/>
              <p:cNvPicPr>
                <a:picLocks noChangeAspect="1"/>
              </p:cNvPicPr>
              <p:nvPr/>
            </p:nvPicPr>
            <p:blipFill rotWithShape="1">
              <a:blip r:embed="rId3"/>
              <a:srcRect l="12554" t="42449" r="12987" b="6543"/>
              <a:stretch/>
            </p:blipFill>
            <p:spPr>
              <a:xfrm>
                <a:off x="4749799" y="4417190"/>
                <a:ext cx="4265563" cy="2315688"/>
              </a:xfrm>
              <a:prstGeom prst="rect">
                <a:avLst/>
              </a:prstGeom>
            </p:spPr>
          </p:pic>
          <p:sp>
            <p:nvSpPr>
              <p:cNvPr id="9" name="TextBox 8"/>
              <p:cNvSpPr txBox="1"/>
              <p:nvPr/>
            </p:nvSpPr>
            <p:spPr>
              <a:xfrm>
                <a:off x="6680200" y="6362700"/>
                <a:ext cx="1661983" cy="307777"/>
              </a:xfrm>
              <a:prstGeom prst="rect">
                <a:avLst/>
              </a:prstGeom>
              <a:solidFill>
                <a:srgbClr val="FFFFFF"/>
              </a:solidFill>
            </p:spPr>
            <p:txBody>
              <a:bodyPr wrap="none" rtlCol="0">
                <a:spAutoFit/>
              </a:bodyPr>
              <a:lstStyle/>
              <a:p>
                <a:r>
                  <a:rPr lang="en-US" sz="1400" dirty="0"/>
                  <a:t>c</a:t>
                </a:r>
                <a:r>
                  <a:rPr lang="en-US" sz="1400" dirty="0" smtClean="0"/>
                  <a:t>harged particle</a:t>
                </a:r>
                <a:endParaRPr lang="en-US" sz="1400" dirty="0"/>
              </a:p>
            </p:txBody>
          </p:sp>
          <p:sp>
            <p:nvSpPr>
              <p:cNvPr id="12" name="TextBox 11"/>
              <p:cNvSpPr txBox="1"/>
              <p:nvPr/>
            </p:nvSpPr>
            <p:spPr>
              <a:xfrm>
                <a:off x="4546600" y="6413500"/>
                <a:ext cx="1801019" cy="307777"/>
              </a:xfrm>
              <a:prstGeom prst="rect">
                <a:avLst/>
              </a:prstGeom>
              <a:solidFill>
                <a:srgbClr val="FFFFFF"/>
              </a:solidFill>
            </p:spPr>
            <p:txBody>
              <a:bodyPr wrap="none" rtlCol="0">
                <a:spAutoFit/>
              </a:bodyPr>
              <a:lstStyle/>
              <a:p>
                <a:r>
                  <a:rPr lang="en-US" sz="1400" dirty="0"/>
                  <a:t>m</a:t>
                </a:r>
                <a:r>
                  <a:rPr lang="en-US" sz="1400" dirty="0" smtClean="0"/>
                  <a:t>agnetic field line</a:t>
                </a:r>
                <a:endParaRPr lang="en-US" sz="1400" dirty="0"/>
              </a:p>
            </p:txBody>
          </p:sp>
          <p:sp>
            <p:nvSpPr>
              <p:cNvPr id="13" name="TextBox 12"/>
              <p:cNvSpPr txBox="1"/>
              <p:nvPr/>
            </p:nvSpPr>
            <p:spPr>
              <a:xfrm>
                <a:off x="5183981" y="4467990"/>
                <a:ext cx="1619329" cy="276999"/>
              </a:xfrm>
              <a:prstGeom prst="rect">
                <a:avLst/>
              </a:prstGeom>
              <a:solidFill>
                <a:srgbClr val="FFFFFF"/>
              </a:solidFill>
            </p:spPr>
            <p:txBody>
              <a:bodyPr wrap="none" rtlCol="0">
                <a:spAutoFit/>
              </a:bodyPr>
              <a:lstStyle/>
              <a:p>
                <a:r>
                  <a:rPr lang="en-US" sz="1200" dirty="0"/>
                  <a:t>w</a:t>
                </a:r>
                <a:r>
                  <a:rPr lang="en-US" sz="1200" dirty="0" smtClean="0"/>
                  <a:t>ith magnetic field </a:t>
                </a:r>
                <a:endParaRPr lang="en-US" sz="1200" dirty="0"/>
              </a:p>
            </p:txBody>
          </p:sp>
        </p:grpSp>
      </p:grpSp>
      <p:sp>
        <p:nvSpPr>
          <p:cNvPr id="14" name="TextBox 13"/>
          <p:cNvSpPr txBox="1"/>
          <p:nvPr/>
        </p:nvSpPr>
        <p:spPr>
          <a:xfrm>
            <a:off x="5183981" y="1277631"/>
            <a:ext cx="1509247" cy="276999"/>
          </a:xfrm>
          <a:prstGeom prst="rect">
            <a:avLst/>
          </a:prstGeom>
          <a:solidFill>
            <a:srgbClr val="FFFFFF"/>
          </a:solidFill>
        </p:spPr>
        <p:txBody>
          <a:bodyPr wrap="none" rtlCol="0">
            <a:spAutoFit/>
          </a:bodyPr>
          <a:lstStyle/>
          <a:p>
            <a:r>
              <a:rPr lang="en-US" sz="1200" dirty="0"/>
              <a:t>n</a:t>
            </a:r>
            <a:r>
              <a:rPr lang="en-US" sz="1200" dirty="0" smtClean="0"/>
              <a:t>o magnetic field </a:t>
            </a:r>
            <a:endParaRPr lang="en-US" sz="1200" dirty="0"/>
          </a:p>
        </p:txBody>
      </p:sp>
    </p:spTree>
    <p:extLst>
      <p:ext uri="{BB962C8B-B14F-4D97-AF65-F5344CB8AC3E}">
        <p14:creationId xmlns:p14="http://schemas.microsoft.com/office/powerpoint/2010/main" val="32677833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20801"/>
            <a:ext cx="8229600" cy="2581564"/>
          </a:xfrm>
        </p:spPr>
        <p:txBody>
          <a:bodyPr/>
          <a:lstStyle/>
          <a:p>
            <a:r>
              <a:rPr lang="en-US" sz="2400" dirty="0" err="1" smtClean="0"/>
              <a:t>Gyromotion</a:t>
            </a:r>
            <a:r>
              <a:rPr lang="en-US" sz="2400" dirty="0" smtClean="0"/>
              <a:t> about </a:t>
            </a:r>
            <a:r>
              <a:rPr lang="en-US" sz="2400" dirty="0"/>
              <a:t>a</a:t>
            </a:r>
            <a:r>
              <a:rPr lang="en-US" sz="2400" dirty="0" smtClean="0"/>
              <a:t> </a:t>
            </a:r>
            <a:r>
              <a:rPr lang="en-US" sz="2400" dirty="0"/>
              <a:t>g</a:t>
            </a:r>
            <a:r>
              <a:rPr lang="en-US" sz="2400" dirty="0" smtClean="0"/>
              <a:t>uiding </a:t>
            </a:r>
            <a:r>
              <a:rPr lang="en-US" sz="2400" dirty="0"/>
              <a:t>c</a:t>
            </a:r>
            <a:r>
              <a:rPr lang="en-US" sz="2400" dirty="0" smtClean="0"/>
              <a:t>enter</a:t>
            </a:r>
          </a:p>
          <a:p>
            <a:r>
              <a:rPr lang="en-US" sz="2400" dirty="0" smtClean="0"/>
              <a:t>Forces can cause </a:t>
            </a:r>
            <a:r>
              <a:rPr lang="en-US" sz="2400" dirty="0"/>
              <a:t>g</a:t>
            </a:r>
            <a:r>
              <a:rPr lang="en-US" sz="2400" dirty="0" smtClean="0"/>
              <a:t>uiding </a:t>
            </a:r>
            <a:r>
              <a:rPr lang="en-US" sz="2400" dirty="0"/>
              <a:t>c</a:t>
            </a:r>
            <a:r>
              <a:rPr lang="en-US" sz="2400" dirty="0" smtClean="0"/>
              <a:t>enter </a:t>
            </a:r>
            <a:r>
              <a:rPr lang="en-US" sz="2400" dirty="0"/>
              <a:t>d</a:t>
            </a:r>
            <a:r>
              <a:rPr lang="en-US" sz="2400" dirty="0" smtClean="0"/>
              <a:t>rift</a:t>
            </a:r>
          </a:p>
          <a:p>
            <a:r>
              <a:rPr lang="en-US" sz="2400" dirty="0" smtClean="0"/>
              <a:t>Real </a:t>
            </a:r>
            <a:r>
              <a:rPr lang="en-US" sz="2400" dirty="0"/>
              <a:t>l</a:t>
            </a:r>
            <a:r>
              <a:rPr lang="en-US" sz="2400" dirty="0" smtClean="0"/>
              <a:t>ife </a:t>
            </a:r>
            <a:r>
              <a:rPr lang="en-US" sz="2400" dirty="0"/>
              <a:t>c</a:t>
            </a:r>
            <a:r>
              <a:rPr lang="en-US" sz="2400" dirty="0" smtClean="0"/>
              <a:t>onsequences: </a:t>
            </a:r>
          </a:p>
          <a:p>
            <a:pPr lvl="1"/>
            <a:r>
              <a:rPr lang="en-US" sz="2000" dirty="0" smtClean="0"/>
              <a:t>Why do </a:t>
            </a:r>
            <a:r>
              <a:rPr lang="en-US" sz="2000" dirty="0" err="1" smtClean="0"/>
              <a:t>tokamaks</a:t>
            </a:r>
            <a:r>
              <a:rPr lang="en-US" sz="2000" dirty="0" smtClean="0"/>
              <a:t> have helical B fields?</a:t>
            </a:r>
          </a:p>
          <a:p>
            <a:pPr lvl="1"/>
            <a:r>
              <a:rPr lang="en-US" sz="2000" dirty="0" smtClean="0"/>
              <a:t>What is a banana orbit</a:t>
            </a:r>
            <a:r>
              <a:rPr lang="en-US" sz="2000" dirty="0" smtClean="0"/>
              <a:t>?</a:t>
            </a:r>
          </a:p>
          <a:p>
            <a:pPr lvl="1"/>
            <a:r>
              <a:rPr lang="en-US" sz="2000" dirty="0" smtClean="0"/>
              <a:t>Why are instabilities like </a:t>
            </a:r>
            <a:r>
              <a:rPr lang="en-US" sz="2000" dirty="0" err="1" smtClean="0"/>
              <a:t>Alfv</a:t>
            </a:r>
            <a:r>
              <a:rPr lang="en-US" sz="2000" dirty="0" err="1" smtClean="0"/>
              <a:t>én</a:t>
            </a:r>
            <a:r>
              <a:rPr lang="en-US" sz="2000" dirty="0" smtClean="0"/>
              <a:t> </a:t>
            </a:r>
            <a:r>
              <a:rPr lang="en-US" sz="2000" dirty="0" err="1" smtClean="0"/>
              <a:t>Eigenmodes</a:t>
            </a:r>
            <a:r>
              <a:rPr lang="en-US" sz="2000" dirty="0" smtClean="0"/>
              <a:t> bad for fusion?</a:t>
            </a:r>
            <a:r>
              <a:rPr lang="en-US" sz="2000" dirty="0" smtClean="0"/>
              <a:t> </a:t>
            </a:r>
            <a:endParaRPr lang="en-US" sz="2000" dirty="0" smtClean="0"/>
          </a:p>
        </p:txBody>
      </p:sp>
      <p:sp>
        <p:nvSpPr>
          <p:cNvPr id="3" name="Title 2"/>
          <p:cNvSpPr>
            <a:spLocks noGrp="1"/>
          </p:cNvSpPr>
          <p:nvPr>
            <p:ph type="title" idx="4294967295"/>
          </p:nvPr>
        </p:nvSpPr>
        <p:spPr/>
        <p:txBody>
          <a:bodyPr/>
          <a:lstStyle/>
          <a:p>
            <a:r>
              <a:rPr lang="en-US" dirty="0" smtClean="0"/>
              <a:t>Outline</a:t>
            </a:r>
            <a:endParaRPr lang="en-US" dirty="0"/>
          </a:p>
        </p:txBody>
      </p:sp>
      <p:sp>
        <p:nvSpPr>
          <p:cNvPr id="4" name="Rectangle 3"/>
          <p:cNvSpPr/>
          <p:nvPr/>
        </p:nvSpPr>
        <p:spPr>
          <a:xfrm>
            <a:off x="692727" y="4352790"/>
            <a:ext cx="7366000" cy="646331"/>
          </a:xfrm>
          <a:prstGeom prst="rect">
            <a:avLst/>
          </a:prstGeom>
        </p:spPr>
        <p:txBody>
          <a:bodyPr wrap="square">
            <a:spAutoFit/>
          </a:bodyPr>
          <a:lstStyle/>
          <a:p>
            <a:pPr marL="285750" indent="-285750">
              <a:buFont typeface="Arial"/>
              <a:buChar char="•"/>
            </a:pPr>
            <a:r>
              <a:rPr lang="en-US" dirty="0"/>
              <a:t>NRL Plasma Formulary</a:t>
            </a:r>
          </a:p>
          <a:p>
            <a:pPr lvl="1"/>
            <a:r>
              <a:rPr lang="en-US" dirty="0">
                <a:hlinkClick r:id="rId2"/>
              </a:rPr>
              <a:t>www.nrl.navy.mil/ppd/content/nrl-plasma-formulary</a:t>
            </a:r>
            <a:endParaRPr lang="en-US" dirty="0"/>
          </a:p>
        </p:txBody>
      </p:sp>
      <p:sp>
        <p:nvSpPr>
          <p:cNvPr id="5" name="Rectangle 4"/>
          <p:cNvSpPr/>
          <p:nvPr/>
        </p:nvSpPr>
        <p:spPr>
          <a:xfrm>
            <a:off x="692726" y="5183787"/>
            <a:ext cx="7666183" cy="369332"/>
          </a:xfrm>
          <a:prstGeom prst="rect">
            <a:avLst/>
          </a:prstGeom>
        </p:spPr>
        <p:txBody>
          <a:bodyPr wrap="square">
            <a:spAutoFit/>
          </a:bodyPr>
          <a:lstStyle/>
          <a:p>
            <a:pPr marL="285750" indent="-285750">
              <a:buFont typeface="Arial"/>
              <a:buChar char="•"/>
            </a:pPr>
            <a:r>
              <a:rPr lang="en-US" dirty="0"/>
              <a:t>Introduction to Plasma Physics and Controlled Fusion by F. Chen</a:t>
            </a:r>
          </a:p>
        </p:txBody>
      </p:sp>
      <p:sp>
        <p:nvSpPr>
          <p:cNvPr id="6" name="Rectangle 5"/>
          <p:cNvSpPr/>
          <p:nvPr/>
        </p:nvSpPr>
        <p:spPr>
          <a:xfrm>
            <a:off x="457200" y="3994942"/>
            <a:ext cx="1445565" cy="369332"/>
          </a:xfrm>
          <a:prstGeom prst="rect">
            <a:avLst/>
          </a:prstGeom>
        </p:spPr>
        <p:txBody>
          <a:bodyPr wrap="none">
            <a:spAutoFit/>
          </a:bodyPr>
          <a:lstStyle/>
          <a:p>
            <a:r>
              <a:rPr lang="en-US" b="1" dirty="0" smtClean="0"/>
              <a:t>References</a:t>
            </a:r>
            <a:endParaRPr lang="en-US" b="1" dirty="0"/>
          </a:p>
        </p:txBody>
      </p:sp>
    </p:spTree>
    <p:extLst>
      <p:ext uri="{BB962C8B-B14F-4D97-AF65-F5344CB8AC3E}">
        <p14:creationId xmlns:p14="http://schemas.microsoft.com/office/powerpoint/2010/main" val="25255501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320800"/>
            <a:ext cx="8512175" cy="4754563"/>
          </a:xfrm>
        </p:spPr>
        <p:txBody>
          <a:bodyPr/>
          <a:lstStyle/>
          <a:p>
            <a:r>
              <a:rPr lang="en-US" dirty="0" smtClean="0"/>
              <a:t>A particle with charge (</a:t>
            </a:r>
            <a:r>
              <a:rPr lang="en-US" sz="2400" i="1" dirty="0" smtClean="0">
                <a:latin typeface="Times New Roman"/>
                <a:cs typeface="Times New Roman"/>
              </a:rPr>
              <a:t>q</a:t>
            </a:r>
            <a:r>
              <a:rPr lang="en-US" dirty="0" smtClean="0"/>
              <a:t>) moving with velocity (</a:t>
            </a:r>
            <a:r>
              <a:rPr lang="en-US" sz="2400" dirty="0" smtClean="0">
                <a:latin typeface="Times New Roman"/>
                <a:cs typeface="Times New Roman"/>
              </a:rPr>
              <a:t>v</a:t>
            </a:r>
            <a:r>
              <a:rPr lang="en-US" dirty="0" smtClean="0"/>
              <a:t>) in the presence of </a:t>
            </a:r>
            <a:r>
              <a:rPr lang="en-US" smtClean="0"/>
              <a:t>electric and </a:t>
            </a:r>
            <a:r>
              <a:rPr lang="en-US" dirty="0" smtClean="0"/>
              <a:t>magnetic fields will experience a force:</a:t>
            </a:r>
          </a:p>
          <a:p>
            <a:endParaRPr lang="en-US" b="0" dirty="0"/>
          </a:p>
          <a:p>
            <a:endParaRPr lang="en-US" b="0" dirty="0" smtClean="0"/>
          </a:p>
          <a:p>
            <a:endParaRPr lang="en-US" b="0" dirty="0"/>
          </a:p>
          <a:p>
            <a:endParaRPr lang="en-US" dirty="0"/>
          </a:p>
        </p:txBody>
      </p:sp>
      <p:sp>
        <p:nvSpPr>
          <p:cNvPr id="3" name="Title 2"/>
          <p:cNvSpPr>
            <a:spLocks noGrp="1"/>
          </p:cNvSpPr>
          <p:nvPr>
            <p:ph type="title" idx="4294967295"/>
          </p:nvPr>
        </p:nvSpPr>
        <p:spPr>
          <a:xfrm>
            <a:off x="457199" y="217256"/>
            <a:ext cx="8229601" cy="492991"/>
          </a:xfrm>
        </p:spPr>
        <p:txBody>
          <a:bodyPr/>
          <a:lstStyle/>
          <a:p>
            <a:r>
              <a:rPr lang="en-US" dirty="0" smtClean="0"/>
              <a:t>Charged Particles Feel The (Lorentz) Force</a:t>
            </a:r>
            <a:endParaRPr lang="en-US" dirty="0"/>
          </a:p>
        </p:txBody>
      </p:sp>
      <p:pic>
        <p:nvPicPr>
          <p:cNvPr id="4" name="Picture 3"/>
          <p:cNvPicPr>
            <a:picLocks noChangeAspect="1"/>
          </p:cNvPicPr>
          <p:nvPr/>
        </p:nvPicPr>
        <p:blipFill>
          <a:blip r:embed="rId3"/>
          <a:stretch>
            <a:fillRect/>
          </a:stretch>
        </p:blipFill>
        <p:spPr>
          <a:xfrm>
            <a:off x="1433384" y="2304579"/>
            <a:ext cx="6382246" cy="1013295"/>
          </a:xfrm>
          <a:prstGeom prst="rect">
            <a:avLst/>
          </a:prstGeom>
        </p:spPr>
      </p:pic>
      <p:grpSp>
        <p:nvGrpSpPr>
          <p:cNvPr id="5" name="Group 4"/>
          <p:cNvGrpSpPr/>
          <p:nvPr/>
        </p:nvGrpSpPr>
        <p:grpSpPr>
          <a:xfrm>
            <a:off x="457199" y="3381375"/>
            <a:ext cx="3400426" cy="2280762"/>
            <a:chOff x="457199" y="3381375"/>
            <a:chExt cx="3400426" cy="2280762"/>
          </a:xfrm>
        </p:grpSpPr>
        <p:cxnSp>
          <p:nvCxnSpPr>
            <p:cNvPr id="7" name="Straight Arrow Connector 6"/>
            <p:cNvCxnSpPr/>
            <p:nvPr/>
          </p:nvCxnSpPr>
          <p:spPr>
            <a:xfrm flipV="1">
              <a:off x="1460500" y="3381375"/>
              <a:ext cx="333375" cy="6373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57199" y="4018703"/>
              <a:ext cx="3400426" cy="923330"/>
            </a:xfrm>
            <a:prstGeom prst="rect">
              <a:avLst/>
            </a:prstGeom>
          </p:spPr>
          <p:txBody>
            <a:bodyPr wrap="square">
              <a:spAutoFit/>
            </a:bodyPr>
            <a:lstStyle/>
            <a:p>
              <a:r>
                <a:rPr lang="en-US" dirty="0"/>
                <a:t>We know from Newton’s second law of motion that force causes acceleration:</a:t>
              </a:r>
            </a:p>
          </p:txBody>
        </p:sp>
        <p:pic>
          <p:nvPicPr>
            <p:cNvPr id="9" name="Picture 8"/>
            <p:cNvPicPr>
              <a:picLocks noChangeAspect="1"/>
            </p:cNvPicPr>
            <p:nvPr/>
          </p:nvPicPr>
          <p:blipFill>
            <a:blip r:embed="rId4"/>
            <a:stretch>
              <a:fillRect/>
            </a:stretch>
          </p:blipFill>
          <p:spPr>
            <a:xfrm>
              <a:off x="909053" y="5103235"/>
              <a:ext cx="1729104" cy="558902"/>
            </a:xfrm>
            <a:prstGeom prst="rect">
              <a:avLst/>
            </a:prstGeom>
          </p:spPr>
        </p:pic>
      </p:grpSp>
      <p:grpSp>
        <p:nvGrpSpPr>
          <p:cNvPr id="6" name="Group 5"/>
          <p:cNvGrpSpPr/>
          <p:nvPr/>
        </p:nvGrpSpPr>
        <p:grpSpPr>
          <a:xfrm>
            <a:off x="5088364" y="3317874"/>
            <a:ext cx="3722260" cy="1810308"/>
            <a:chOff x="4786739" y="3218981"/>
            <a:chExt cx="3722260" cy="1810308"/>
          </a:xfrm>
        </p:grpSpPr>
        <p:cxnSp>
          <p:nvCxnSpPr>
            <p:cNvPr id="12" name="Straight Arrow Connector 11"/>
            <p:cNvCxnSpPr/>
            <p:nvPr/>
          </p:nvCxnSpPr>
          <p:spPr>
            <a:xfrm flipH="1" flipV="1">
              <a:off x="6124857" y="3218981"/>
              <a:ext cx="190500" cy="7656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786739" y="4105959"/>
              <a:ext cx="3722260" cy="923330"/>
            </a:xfrm>
            <a:prstGeom prst="rect">
              <a:avLst/>
            </a:prstGeom>
            <a:noFill/>
          </p:spPr>
          <p:txBody>
            <a:bodyPr wrap="square" rtlCol="0">
              <a:spAutoFit/>
            </a:bodyPr>
            <a:lstStyle/>
            <a:p>
              <a:r>
                <a:rPr lang="en-US" dirty="0" smtClean="0"/>
                <a:t>A charged particle</a:t>
              </a:r>
            </a:p>
            <a:p>
              <a:r>
                <a:rPr lang="en-US" dirty="0" smtClean="0"/>
                <a:t>moving perpendicular to </a:t>
              </a:r>
            </a:p>
            <a:p>
              <a:r>
                <a:rPr lang="en-US" dirty="0" smtClean="0"/>
                <a:t>the magnetic field feels a force</a:t>
              </a:r>
              <a:endParaRPr lang="en-US" dirty="0"/>
            </a:p>
          </p:txBody>
        </p:sp>
      </p:grpSp>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tretch>
            <a:fillRect/>
          </a:stretch>
        </p:blipFill>
        <p:spPr>
          <a:xfrm>
            <a:off x="5993373" y="2429996"/>
            <a:ext cx="792629" cy="792629"/>
          </a:xfrm>
          <a:prstGeom prst="rect">
            <a:avLst/>
          </a:prstGeom>
        </p:spPr>
      </p:pic>
    </p:spTree>
    <p:extLst>
      <p:ext uri="{BB962C8B-B14F-4D97-AF65-F5344CB8AC3E}">
        <p14:creationId xmlns:p14="http://schemas.microsoft.com/office/powerpoint/2010/main" val="3718593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2647" y="1177925"/>
            <a:ext cx="8229600" cy="589141"/>
          </a:xfrm>
        </p:spPr>
        <p:txBody>
          <a:bodyPr/>
          <a:lstStyle/>
          <a:p>
            <a:r>
              <a:rPr lang="en-US" dirty="0" smtClean="0"/>
              <a:t>Consider the motion of a particle in a constant, uniform B field</a:t>
            </a:r>
          </a:p>
        </p:txBody>
      </p:sp>
      <p:sp>
        <p:nvSpPr>
          <p:cNvPr id="3" name="Title 2"/>
          <p:cNvSpPr>
            <a:spLocks noGrp="1"/>
          </p:cNvSpPr>
          <p:nvPr>
            <p:ph type="title" idx="4294967295"/>
          </p:nvPr>
        </p:nvSpPr>
        <p:spPr>
          <a:xfrm>
            <a:off x="457199" y="217256"/>
            <a:ext cx="8587394" cy="492991"/>
          </a:xfrm>
        </p:spPr>
        <p:txBody>
          <a:bodyPr/>
          <a:lstStyle/>
          <a:p>
            <a:r>
              <a:rPr lang="en-US" dirty="0" smtClean="0"/>
              <a:t>How Does a Charged Particle Move in a Magnetic Field?</a:t>
            </a:r>
            <a:endParaRPr lang="en-US" dirty="0"/>
          </a:p>
        </p:txBody>
      </p:sp>
      <p:pic>
        <p:nvPicPr>
          <p:cNvPr id="6" name="Picture 5"/>
          <p:cNvPicPr>
            <a:picLocks noChangeAspect="1"/>
          </p:cNvPicPr>
          <p:nvPr/>
        </p:nvPicPr>
        <p:blipFill>
          <a:blip r:embed="rId3"/>
          <a:stretch>
            <a:fillRect/>
          </a:stretch>
        </p:blipFill>
        <p:spPr>
          <a:xfrm>
            <a:off x="5274649" y="1878191"/>
            <a:ext cx="1118108" cy="416550"/>
          </a:xfrm>
          <a:prstGeom prst="rect">
            <a:avLst/>
          </a:prstGeom>
        </p:spPr>
      </p:pic>
      <p:pic>
        <p:nvPicPr>
          <p:cNvPr id="7" name="Picture 6"/>
          <p:cNvPicPr>
            <a:picLocks noChangeAspect="1"/>
          </p:cNvPicPr>
          <p:nvPr/>
        </p:nvPicPr>
        <p:blipFill>
          <a:blip r:embed="rId4"/>
          <a:stretch>
            <a:fillRect/>
          </a:stretch>
        </p:blipFill>
        <p:spPr>
          <a:xfrm>
            <a:off x="2666107" y="1909941"/>
            <a:ext cx="1358594" cy="416550"/>
          </a:xfrm>
          <a:prstGeom prst="rect">
            <a:avLst/>
          </a:prstGeom>
        </p:spPr>
      </p:pic>
      <p:grpSp>
        <p:nvGrpSpPr>
          <p:cNvPr id="11" name="Group 10"/>
          <p:cNvGrpSpPr/>
          <p:nvPr/>
        </p:nvGrpSpPr>
        <p:grpSpPr>
          <a:xfrm>
            <a:off x="300672" y="2754907"/>
            <a:ext cx="313053" cy="504732"/>
            <a:chOff x="300672" y="2754907"/>
            <a:chExt cx="313053" cy="504732"/>
          </a:xfrm>
        </p:grpSpPr>
        <p:sp>
          <p:nvSpPr>
            <p:cNvPr id="12" name="Oval 11"/>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5" name="Oval 1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16" name="Picture 15"/>
            <p:cNvPicPr>
              <a:picLocks noChangeAspect="1"/>
            </p:cNvPicPr>
            <p:nvPr/>
          </p:nvPicPr>
          <p:blipFill rotWithShape="1">
            <a:blip r:embed="rId5"/>
            <a:srcRect r="68561"/>
            <a:stretch/>
          </p:blipFill>
          <p:spPr>
            <a:xfrm>
              <a:off x="300672" y="2754907"/>
              <a:ext cx="313053" cy="316616"/>
            </a:xfrm>
            <a:prstGeom prst="rect">
              <a:avLst/>
            </a:prstGeom>
          </p:spPr>
        </p:pic>
      </p:grpSp>
      <p:cxnSp>
        <p:nvCxnSpPr>
          <p:cNvPr id="17" name="Straight Arrow Connector 16"/>
          <p:cNvCxnSpPr>
            <a:endCxn id="18"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9"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20" name="Straight Arrow Connector 19"/>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1329844" y="3576527"/>
            <a:ext cx="464238" cy="523220"/>
            <a:chOff x="2598106" y="3869215"/>
            <a:chExt cx="464238" cy="523220"/>
          </a:xfrm>
        </p:grpSpPr>
        <p:sp>
          <p:nvSpPr>
            <p:cNvPr id="22" name="Oval 21"/>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3" name="TextBox 22"/>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grpSp>
        <p:nvGrpSpPr>
          <p:cNvPr id="10" name="Group 9"/>
          <p:cNvGrpSpPr/>
          <p:nvPr/>
        </p:nvGrpSpPr>
        <p:grpSpPr>
          <a:xfrm>
            <a:off x="3419563" y="2743398"/>
            <a:ext cx="4774303" cy="624528"/>
            <a:chOff x="3419563" y="2743398"/>
            <a:chExt cx="4774303" cy="624528"/>
          </a:xfrm>
        </p:grpSpPr>
        <p:grpSp>
          <p:nvGrpSpPr>
            <p:cNvPr id="27" name="Group 26"/>
            <p:cNvGrpSpPr/>
            <p:nvPr/>
          </p:nvGrpSpPr>
          <p:grpSpPr>
            <a:xfrm>
              <a:off x="4424393" y="2743398"/>
              <a:ext cx="3769473" cy="624528"/>
              <a:chOff x="4465776" y="2800406"/>
              <a:chExt cx="3769473" cy="624528"/>
            </a:xfrm>
          </p:grpSpPr>
          <p:pic>
            <p:nvPicPr>
              <p:cNvPr id="9" name="Picture 8"/>
              <p:cNvPicPr>
                <a:picLocks noChangeAspect="1"/>
              </p:cNvPicPr>
              <p:nvPr/>
            </p:nvPicPr>
            <p:blipFill>
              <a:blip r:embed="rId6"/>
              <a:stretch>
                <a:fillRect/>
              </a:stretch>
            </p:blipFill>
            <p:spPr>
              <a:xfrm>
                <a:off x="4465776" y="2800406"/>
                <a:ext cx="3769473" cy="598471"/>
              </a:xfrm>
              <a:prstGeom prst="rect">
                <a:avLst/>
              </a:prstGeom>
            </p:spPr>
          </p:pic>
          <p:cxnSp>
            <p:nvCxnSpPr>
              <p:cNvPr id="13" name="Straight Connector 12"/>
              <p:cNvCxnSpPr/>
              <p:nvPr/>
            </p:nvCxnSpPr>
            <p:spPr>
              <a:xfrm flipV="1">
                <a:off x="5935983" y="2839804"/>
                <a:ext cx="322401" cy="58513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419563" y="2830116"/>
              <a:ext cx="714521" cy="369332"/>
            </a:xfrm>
            <a:prstGeom prst="rect">
              <a:avLst/>
            </a:prstGeom>
          </p:spPr>
          <p:txBody>
            <a:bodyPr wrap="none">
              <a:spAutoFit/>
            </a:bodyPr>
            <a:lstStyle/>
            <a:p>
              <a:r>
                <a:rPr lang="en-US" dirty="0"/>
                <a:t>Then</a:t>
              </a:r>
            </a:p>
          </p:txBody>
        </p:sp>
      </p:grpSp>
      <p:grpSp>
        <p:nvGrpSpPr>
          <p:cNvPr id="14" name="Group 13"/>
          <p:cNvGrpSpPr/>
          <p:nvPr/>
        </p:nvGrpSpPr>
        <p:grpSpPr>
          <a:xfrm>
            <a:off x="3516787" y="3758620"/>
            <a:ext cx="4089312" cy="1491842"/>
            <a:chOff x="3516787" y="3758620"/>
            <a:chExt cx="4089312" cy="1491842"/>
          </a:xfrm>
        </p:grpSpPr>
        <p:pic>
          <p:nvPicPr>
            <p:cNvPr id="4" name="Picture 3"/>
            <p:cNvPicPr>
              <a:picLocks noChangeAspect="1"/>
            </p:cNvPicPr>
            <p:nvPr/>
          </p:nvPicPr>
          <p:blipFill>
            <a:blip r:embed="rId7"/>
            <a:stretch>
              <a:fillRect/>
            </a:stretch>
          </p:blipFill>
          <p:spPr>
            <a:xfrm>
              <a:off x="5274649" y="4334172"/>
              <a:ext cx="2331450" cy="916290"/>
            </a:xfrm>
            <a:prstGeom prst="rect">
              <a:avLst/>
            </a:prstGeom>
          </p:spPr>
        </p:pic>
        <p:sp>
          <p:nvSpPr>
            <p:cNvPr id="8" name="Rectangle 7"/>
            <p:cNvSpPr/>
            <p:nvPr/>
          </p:nvSpPr>
          <p:spPr>
            <a:xfrm>
              <a:off x="3516787" y="3758620"/>
              <a:ext cx="1967869" cy="369332"/>
            </a:xfrm>
            <a:prstGeom prst="rect">
              <a:avLst/>
            </a:prstGeom>
          </p:spPr>
          <p:txBody>
            <a:bodyPr wrap="none">
              <a:spAutoFit/>
            </a:bodyPr>
            <a:lstStyle/>
            <a:p>
              <a:r>
                <a:rPr lang="en-US" dirty="0" smtClean="0"/>
                <a:t>So </a:t>
              </a:r>
              <a:r>
                <a:rPr lang="en-US" dirty="0"/>
                <a:t>we can write</a:t>
              </a:r>
            </a:p>
          </p:txBody>
        </p:sp>
      </p:grpSp>
    </p:spTree>
    <p:extLst>
      <p:ext uri="{BB962C8B-B14F-4D97-AF65-F5344CB8AC3E}">
        <p14:creationId xmlns:p14="http://schemas.microsoft.com/office/powerpoint/2010/main" val="1432152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00672" y="2754907"/>
            <a:ext cx="313053" cy="504732"/>
            <a:chOff x="300672" y="2754907"/>
            <a:chExt cx="313053" cy="504732"/>
          </a:xfrm>
        </p:grpSpPr>
        <p:sp>
          <p:nvSpPr>
            <p:cNvPr id="12" name="Oval 11"/>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5" name="Oval 1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16" name="Picture 15"/>
            <p:cNvPicPr>
              <a:picLocks noChangeAspect="1"/>
            </p:cNvPicPr>
            <p:nvPr/>
          </p:nvPicPr>
          <p:blipFill rotWithShape="1">
            <a:blip r:embed="rId3"/>
            <a:srcRect r="68561"/>
            <a:stretch/>
          </p:blipFill>
          <p:spPr>
            <a:xfrm>
              <a:off x="300672" y="2754907"/>
              <a:ext cx="313053" cy="316616"/>
            </a:xfrm>
            <a:prstGeom prst="rect">
              <a:avLst/>
            </a:prstGeom>
          </p:spPr>
        </p:pic>
      </p:grpSp>
      <p:cxnSp>
        <p:nvCxnSpPr>
          <p:cNvPr id="17" name="Straight Arrow Connector 16"/>
          <p:cNvCxnSpPr>
            <a:endCxn id="18"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9"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20" name="Straight Arrow Connector 19"/>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1329844" y="3576527"/>
            <a:ext cx="464238" cy="523220"/>
            <a:chOff x="2598106" y="3869215"/>
            <a:chExt cx="464238" cy="523220"/>
          </a:xfrm>
        </p:grpSpPr>
        <p:sp>
          <p:nvSpPr>
            <p:cNvPr id="22" name="Oval 21"/>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3" name="TextBox 22"/>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pic>
        <p:nvPicPr>
          <p:cNvPr id="25" name="Picture 24"/>
          <p:cNvPicPr>
            <a:picLocks noChangeAspect="1"/>
          </p:cNvPicPr>
          <p:nvPr/>
        </p:nvPicPr>
        <p:blipFill>
          <a:blip r:embed="rId4"/>
          <a:stretch>
            <a:fillRect/>
          </a:stretch>
        </p:blipFill>
        <p:spPr>
          <a:xfrm>
            <a:off x="3564543" y="2495718"/>
            <a:ext cx="5337175" cy="763347"/>
          </a:xfrm>
          <a:prstGeom prst="rect">
            <a:avLst/>
          </a:prstGeom>
        </p:spPr>
      </p:pic>
      <p:pic>
        <p:nvPicPr>
          <p:cNvPr id="26" name="Picture 25"/>
          <p:cNvPicPr>
            <a:picLocks noChangeAspect="1"/>
          </p:cNvPicPr>
          <p:nvPr/>
        </p:nvPicPr>
        <p:blipFill>
          <a:blip r:embed="rId5"/>
          <a:stretch>
            <a:fillRect/>
          </a:stretch>
        </p:blipFill>
        <p:spPr>
          <a:xfrm>
            <a:off x="5088535" y="1015347"/>
            <a:ext cx="2331450" cy="916290"/>
          </a:xfrm>
          <a:prstGeom prst="rect">
            <a:avLst/>
          </a:prstGeom>
        </p:spPr>
      </p:pic>
      <p:sp>
        <p:nvSpPr>
          <p:cNvPr id="28" name="Rectangle 27"/>
          <p:cNvSpPr/>
          <p:nvPr/>
        </p:nvSpPr>
        <p:spPr>
          <a:xfrm>
            <a:off x="3564543" y="2028168"/>
            <a:ext cx="3855442" cy="369332"/>
          </a:xfrm>
          <a:prstGeom prst="rect">
            <a:avLst/>
          </a:prstGeom>
        </p:spPr>
        <p:txBody>
          <a:bodyPr wrap="none">
            <a:spAutoFit/>
          </a:bodyPr>
          <a:lstStyle/>
          <a:p>
            <a:r>
              <a:rPr lang="en-US" dirty="0" smtClean="0"/>
              <a:t>Let’s break this into components:</a:t>
            </a:r>
            <a:endParaRPr lang="en-US" dirty="0"/>
          </a:p>
        </p:txBody>
      </p:sp>
      <p:sp>
        <p:nvSpPr>
          <p:cNvPr id="3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Goal: Solve the Equations of Motion for a Charged Particle In A Magnetic Field</a:t>
            </a:r>
            <a:endParaRPr lang="en-US" dirty="0"/>
          </a:p>
        </p:txBody>
      </p:sp>
      <p:cxnSp>
        <p:nvCxnSpPr>
          <p:cNvPr id="4" name="Straight Arrow Connector 3"/>
          <p:cNvCxnSpPr/>
          <p:nvPr/>
        </p:nvCxnSpPr>
        <p:spPr>
          <a:xfrm flipH="1" flipV="1">
            <a:off x="3889375" y="3160755"/>
            <a:ext cx="508000" cy="3793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397375" y="3462908"/>
            <a:ext cx="2393917" cy="369332"/>
          </a:xfrm>
          <a:prstGeom prst="rect">
            <a:avLst/>
          </a:prstGeom>
          <a:noFill/>
        </p:spPr>
        <p:txBody>
          <a:bodyPr wrap="none" rtlCol="0">
            <a:spAutoFit/>
          </a:bodyPr>
          <a:lstStyle/>
          <a:p>
            <a:r>
              <a:rPr lang="en-US" dirty="0" smtClean="0"/>
              <a:t>The ‘dot’ represents  </a:t>
            </a:r>
            <a:endParaRPr lang="en-US" dirty="0"/>
          </a:p>
        </p:txBody>
      </p:sp>
      <p:pic>
        <p:nvPicPr>
          <p:cNvPr id="7" name="Picture 6"/>
          <p:cNvPicPr>
            <a:picLocks noChangeAspect="1"/>
          </p:cNvPicPr>
          <p:nvPr/>
        </p:nvPicPr>
        <p:blipFill>
          <a:blip r:embed="rId6"/>
          <a:stretch>
            <a:fillRect/>
          </a:stretch>
        </p:blipFill>
        <p:spPr>
          <a:xfrm>
            <a:off x="6775417" y="3399408"/>
            <a:ext cx="264102" cy="478685"/>
          </a:xfrm>
          <a:prstGeom prst="rect">
            <a:avLst/>
          </a:prstGeom>
        </p:spPr>
      </p:pic>
      <p:grpSp>
        <p:nvGrpSpPr>
          <p:cNvPr id="2" name="Group 1"/>
          <p:cNvGrpSpPr/>
          <p:nvPr/>
        </p:nvGrpSpPr>
        <p:grpSpPr>
          <a:xfrm>
            <a:off x="3564543" y="3956990"/>
            <a:ext cx="5374508" cy="2206495"/>
            <a:chOff x="3564543" y="3956990"/>
            <a:chExt cx="5374508" cy="2206495"/>
          </a:xfrm>
        </p:grpSpPr>
        <p:pic>
          <p:nvPicPr>
            <p:cNvPr id="24" name="Picture 23"/>
            <p:cNvPicPr>
              <a:picLocks noChangeAspect="1"/>
            </p:cNvPicPr>
            <p:nvPr/>
          </p:nvPicPr>
          <p:blipFill>
            <a:blip r:embed="rId7"/>
            <a:stretch>
              <a:fillRect/>
            </a:stretch>
          </p:blipFill>
          <p:spPr>
            <a:xfrm>
              <a:off x="4162233" y="4408530"/>
              <a:ext cx="2011353" cy="875912"/>
            </a:xfrm>
            <a:prstGeom prst="rect">
              <a:avLst/>
            </a:prstGeom>
          </p:spPr>
        </p:pic>
        <p:pic>
          <p:nvPicPr>
            <p:cNvPr id="27" name="Picture 26"/>
            <p:cNvPicPr>
              <a:picLocks noChangeAspect="1"/>
            </p:cNvPicPr>
            <p:nvPr/>
          </p:nvPicPr>
          <p:blipFill>
            <a:blip r:embed="rId8"/>
            <a:stretch>
              <a:fillRect/>
            </a:stretch>
          </p:blipFill>
          <p:spPr>
            <a:xfrm>
              <a:off x="6708198" y="4433637"/>
              <a:ext cx="2230853" cy="850806"/>
            </a:xfrm>
            <a:prstGeom prst="rect">
              <a:avLst/>
            </a:prstGeom>
          </p:spPr>
        </p:pic>
        <p:pic>
          <p:nvPicPr>
            <p:cNvPr id="29" name="Picture 28"/>
            <p:cNvPicPr>
              <a:picLocks noChangeAspect="1"/>
            </p:cNvPicPr>
            <p:nvPr/>
          </p:nvPicPr>
          <p:blipFill>
            <a:blip r:embed="rId9"/>
            <a:stretch>
              <a:fillRect/>
            </a:stretch>
          </p:blipFill>
          <p:spPr>
            <a:xfrm>
              <a:off x="4082858" y="5487011"/>
              <a:ext cx="1375613" cy="514045"/>
            </a:xfrm>
            <a:prstGeom prst="rect">
              <a:avLst/>
            </a:prstGeom>
          </p:spPr>
        </p:pic>
        <p:sp>
          <p:nvSpPr>
            <p:cNvPr id="30" name="Oval 29"/>
            <p:cNvSpPr/>
            <p:nvPr/>
          </p:nvSpPr>
          <p:spPr>
            <a:xfrm>
              <a:off x="4019358" y="5395103"/>
              <a:ext cx="1760668" cy="76838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6292911" y="5487011"/>
              <a:ext cx="2608807" cy="646331"/>
            </a:xfrm>
            <a:prstGeom prst="rect">
              <a:avLst/>
            </a:prstGeom>
            <a:noFill/>
          </p:spPr>
          <p:txBody>
            <a:bodyPr wrap="square" rtlCol="0">
              <a:spAutoFit/>
            </a:bodyPr>
            <a:lstStyle/>
            <a:p>
              <a:r>
                <a:rPr lang="en-US" dirty="0" smtClean="0"/>
                <a:t>Particles move freely along the field line</a:t>
              </a:r>
              <a:endParaRPr lang="en-US" dirty="0"/>
            </a:p>
          </p:txBody>
        </p:sp>
        <p:sp>
          <p:nvSpPr>
            <p:cNvPr id="9" name="Rectangle 8"/>
            <p:cNvSpPr/>
            <p:nvPr/>
          </p:nvSpPr>
          <p:spPr>
            <a:xfrm>
              <a:off x="3564543" y="3956990"/>
              <a:ext cx="2817936" cy="369332"/>
            </a:xfrm>
            <a:prstGeom prst="rect">
              <a:avLst/>
            </a:prstGeom>
          </p:spPr>
          <p:txBody>
            <a:bodyPr wrap="none">
              <a:spAutoFit/>
            </a:bodyPr>
            <a:lstStyle/>
            <a:p>
              <a:r>
                <a:rPr lang="en-US" dirty="0" smtClean="0"/>
                <a:t>Matching components: </a:t>
              </a:r>
              <a:endParaRPr lang="en-US" dirty="0"/>
            </a:p>
          </p:txBody>
        </p:sp>
      </p:grpSp>
    </p:spTree>
    <p:extLst>
      <p:ext uri="{BB962C8B-B14F-4D97-AF65-F5344CB8AC3E}">
        <p14:creationId xmlns:p14="http://schemas.microsoft.com/office/powerpoint/2010/main" val="37777422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64526" y="1200330"/>
            <a:ext cx="2265195" cy="986456"/>
          </a:xfrm>
          <a:prstGeom prst="rect">
            <a:avLst/>
          </a:prstGeom>
        </p:spPr>
      </p:pic>
      <p:pic>
        <p:nvPicPr>
          <p:cNvPr id="8" name="Picture 7"/>
          <p:cNvPicPr>
            <a:picLocks noChangeAspect="1"/>
          </p:cNvPicPr>
          <p:nvPr/>
        </p:nvPicPr>
        <p:blipFill>
          <a:blip r:embed="rId4"/>
          <a:stretch>
            <a:fillRect/>
          </a:stretch>
        </p:blipFill>
        <p:spPr>
          <a:xfrm>
            <a:off x="5092034" y="1251986"/>
            <a:ext cx="2433258" cy="928000"/>
          </a:xfrm>
          <a:prstGeom prst="rect">
            <a:avLst/>
          </a:prstGeom>
        </p:spPr>
      </p:pic>
      <p:sp>
        <p:nvSpPr>
          <p:cNvPr id="1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Take Another Time Derivative &amp; Substitute to Obtain Differential Equations For Each Spatial Coordinate</a:t>
            </a:r>
            <a:endParaRPr lang="en-US" dirty="0"/>
          </a:p>
        </p:txBody>
      </p:sp>
      <p:grpSp>
        <p:nvGrpSpPr>
          <p:cNvPr id="5" name="Group 4"/>
          <p:cNvGrpSpPr/>
          <p:nvPr/>
        </p:nvGrpSpPr>
        <p:grpSpPr>
          <a:xfrm>
            <a:off x="1359041" y="2607816"/>
            <a:ext cx="6244891" cy="1095721"/>
            <a:chOff x="1359041" y="2607816"/>
            <a:chExt cx="6244891" cy="1095721"/>
          </a:xfrm>
        </p:grpSpPr>
        <p:pic>
          <p:nvPicPr>
            <p:cNvPr id="2" name="Picture 1"/>
            <p:cNvPicPr>
              <a:picLocks noChangeAspect="1"/>
            </p:cNvPicPr>
            <p:nvPr/>
          </p:nvPicPr>
          <p:blipFill>
            <a:blip r:embed="rId5"/>
            <a:stretch>
              <a:fillRect/>
            </a:stretch>
          </p:blipFill>
          <p:spPr>
            <a:xfrm>
              <a:off x="1359041" y="2607816"/>
              <a:ext cx="2138546" cy="1095721"/>
            </a:xfrm>
            <a:prstGeom prst="rect">
              <a:avLst/>
            </a:prstGeom>
          </p:spPr>
        </p:pic>
        <p:pic>
          <p:nvPicPr>
            <p:cNvPr id="3" name="Picture 2"/>
            <p:cNvPicPr>
              <a:picLocks noChangeAspect="1"/>
            </p:cNvPicPr>
            <p:nvPr/>
          </p:nvPicPr>
          <p:blipFill>
            <a:blip r:embed="rId6"/>
            <a:stretch>
              <a:fillRect/>
            </a:stretch>
          </p:blipFill>
          <p:spPr>
            <a:xfrm>
              <a:off x="5170674" y="2737992"/>
              <a:ext cx="2433258" cy="952144"/>
            </a:xfrm>
            <a:prstGeom prst="rect">
              <a:avLst/>
            </a:prstGeom>
          </p:spPr>
        </p:pic>
      </p:grpSp>
      <p:grpSp>
        <p:nvGrpSpPr>
          <p:cNvPr id="9" name="Group 8"/>
          <p:cNvGrpSpPr/>
          <p:nvPr/>
        </p:nvGrpSpPr>
        <p:grpSpPr>
          <a:xfrm>
            <a:off x="457199" y="3835516"/>
            <a:ext cx="8286470" cy="2076726"/>
            <a:chOff x="457199" y="3835516"/>
            <a:chExt cx="8286470" cy="2076726"/>
          </a:xfrm>
        </p:grpSpPr>
        <p:sp>
          <p:nvSpPr>
            <p:cNvPr id="4" name="TextBox 3"/>
            <p:cNvSpPr txBox="1"/>
            <p:nvPr/>
          </p:nvSpPr>
          <p:spPr>
            <a:xfrm>
              <a:off x="457199" y="3835516"/>
              <a:ext cx="2121093" cy="369332"/>
            </a:xfrm>
            <a:prstGeom prst="rect">
              <a:avLst/>
            </a:prstGeom>
            <a:noFill/>
          </p:spPr>
          <p:txBody>
            <a:bodyPr wrap="none" rtlCol="0">
              <a:spAutoFit/>
            </a:bodyPr>
            <a:lstStyle/>
            <a:p>
              <a:r>
                <a:rPr lang="en-US" dirty="0" smtClean="0"/>
                <a:t>Rewriting, we get</a:t>
              </a:r>
              <a:endParaRPr lang="en-US" dirty="0"/>
            </a:p>
          </p:txBody>
        </p:sp>
        <p:pic>
          <p:nvPicPr>
            <p:cNvPr id="13" name="Picture 12"/>
            <p:cNvPicPr>
              <a:picLocks noChangeAspect="1"/>
            </p:cNvPicPr>
            <p:nvPr/>
          </p:nvPicPr>
          <p:blipFill>
            <a:blip r:embed="rId7"/>
            <a:stretch>
              <a:fillRect/>
            </a:stretch>
          </p:blipFill>
          <p:spPr>
            <a:xfrm>
              <a:off x="5039125" y="4231499"/>
              <a:ext cx="2898182" cy="959663"/>
            </a:xfrm>
            <a:prstGeom prst="rect">
              <a:avLst/>
            </a:prstGeom>
          </p:spPr>
        </p:pic>
        <p:sp>
          <p:nvSpPr>
            <p:cNvPr id="14" name="TextBox 13"/>
            <p:cNvSpPr txBox="1"/>
            <p:nvPr/>
          </p:nvSpPr>
          <p:spPr>
            <a:xfrm>
              <a:off x="609599" y="5542910"/>
              <a:ext cx="8134070" cy="369332"/>
            </a:xfrm>
            <a:prstGeom prst="rect">
              <a:avLst/>
            </a:prstGeom>
            <a:noFill/>
          </p:spPr>
          <p:txBody>
            <a:bodyPr wrap="none" rtlCol="0">
              <a:spAutoFit/>
            </a:bodyPr>
            <a:lstStyle/>
            <a:p>
              <a:r>
                <a:rPr lang="en-US" dirty="0" smtClean="0"/>
                <a:t>These may remind you of the equations for a simple harmonic oscillator</a:t>
              </a:r>
              <a:endParaRPr lang="en-US" dirty="0"/>
            </a:p>
          </p:txBody>
        </p:sp>
        <p:pic>
          <p:nvPicPr>
            <p:cNvPr id="15" name="Picture 14"/>
            <p:cNvPicPr>
              <a:picLocks noChangeAspect="1"/>
            </p:cNvPicPr>
            <p:nvPr/>
          </p:nvPicPr>
          <p:blipFill>
            <a:blip r:embed="rId8"/>
            <a:stretch>
              <a:fillRect/>
            </a:stretch>
          </p:blipFill>
          <p:spPr>
            <a:xfrm>
              <a:off x="1469392" y="4204848"/>
              <a:ext cx="2874861" cy="1051937"/>
            </a:xfrm>
            <a:prstGeom prst="rect">
              <a:avLst/>
            </a:prstGeom>
          </p:spPr>
        </p:pic>
      </p:grpSp>
      <p:grpSp>
        <p:nvGrpSpPr>
          <p:cNvPr id="10" name="Group 9"/>
          <p:cNvGrpSpPr/>
          <p:nvPr/>
        </p:nvGrpSpPr>
        <p:grpSpPr>
          <a:xfrm>
            <a:off x="2825750" y="1920875"/>
            <a:ext cx="3762375" cy="817117"/>
            <a:chOff x="2825750" y="1920875"/>
            <a:chExt cx="3762375" cy="817117"/>
          </a:xfrm>
        </p:grpSpPr>
        <p:cxnSp>
          <p:nvCxnSpPr>
            <p:cNvPr id="7" name="Straight Arrow Connector 6"/>
            <p:cNvCxnSpPr/>
            <p:nvPr/>
          </p:nvCxnSpPr>
          <p:spPr>
            <a:xfrm flipH="1">
              <a:off x="2825750" y="1920875"/>
              <a:ext cx="2266284" cy="8171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386846" y="1920875"/>
              <a:ext cx="3201279" cy="8171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571247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Solve the Differential Equations </a:t>
            </a:r>
            <a:endParaRPr lang="en-US" dirty="0"/>
          </a:p>
        </p:txBody>
      </p:sp>
      <p:pic>
        <p:nvPicPr>
          <p:cNvPr id="13" name="Picture 12"/>
          <p:cNvPicPr>
            <a:picLocks noChangeAspect="1"/>
          </p:cNvPicPr>
          <p:nvPr/>
        </p:nvPicPr>
        <p:blipFill>
          <a:blip r:embed="rId3"/>
          <a:stretch>
            <a:fillRect/>
          </a:stretch>
        </p:blipFill>
        <p:spPr>
          <a:xfrm>
            <a:off x="4733935" y="1221736"/>
            <a:ext cx="2898182" cy="959663"/>
          </a:xfrm>
          <a:prstGeom prst="rect">
            <a:avLst/>
          </a:prstGeom>
        </p:spPr>
      </p:pic>
      <p:sp>
        <p:nvSpPr>
          <p:cNvPr id="15" name="TextBox 14"/>
          <p:cNvSpPr txBox="1"/>
          <p:nvPr/>
        </p:nvSpPr>
        <p:spPr>
          <a:xfrm>
            <a:off x="511617" y="2422982"/>
            <a:ext cx="7527684" cy="369332"/>
          </a:xfrm>
          <a:prstGeom prst="rect">
            <a:avLst/>
          </a:prstGeom>
          <a:noFill/>
        </p:spPr>
        <p:txBody>
          <a:bodyPr wrap="none" rtlCol="0">
            <a:spAutoFit/>
          </a:bodyPr>
          <a:lstStyle/>
          <a:p>
            <a:r>
              <a:rPr lang="en-US" dirty="0" smtClean="0"/>
              <a:t>These differential equations can be solved using </a:t>
            </a:r>
            <a:r>
              <a:rPr lang="en-US" dirty="0" err="1" smtClean="0"/>
              <a:t>sines</a:t>
            </a:r>
            <a:r>
              <a:rPr lang="en-US" dirty="0" smtClean="0"/>
              <a:t> and cosines:</a:t>
            </a:r>
            <a:endParaRPr lang="en-US" dirty="0"/>
          </a:p>
        </p:txBody>
      </p:sp>
      <p:pic>
        <p:nvPicPr>
          <p:cNvPr id="10" name="Picture 9"/>
          <p:cNvPicPr>
            <a:picLocks noChangeAspect="1"/>
          </p:cNvPicPr>
          <p:nvPr/>
        </p:nvPicPr>
        <p:blipFill>
          <a:blip r:embed="rId4"/>
          <a:stretch>
            <a:fillRect/>
          </a:stretch>
        </p:blipFill>
        <p:spPr>
          <a:xfrm>
            <a:off x="1513803" y="1214724"/>
            <a:ext cx="2641844" cy="966675"/>
          </a:xfrm>
          <a:prstGeom prst="rect">
            <a:avLst/>
          </a:prstGeom>
        </p:spPr>
      </p:pic>
      <p:pic>
        <p:nvPicPr>
          <p:cNvPr id="11" name="Picture 10"/>
          <p:cNvPicPr>
            <a:picLocks noChangeAspect="1"/>
          </p:cNvPicPr>
          <p:nvPr/>
        </p:nvPicPr>
        <p:blipFill>
          <a:blip r:embed="rId5"/>
          <a:stretch>
            <a:fillRect/>
          </a:stretch>
        </p:blipFill>
        <p:spPr>
          <a:xfrm>
            <a:off x="4873052" y="3004901"/>
            <a:ext cx="3436458" cy="766999"/>
          </a:xfrm>
          <a:prstGeom prst="rect">
            <a:avLst/>
          </a:prstGeom>
        </p:spPr>
      </p:pic>
      <p:pic>
        <p:nvPicPr>
          <p:cNvPr id="14" name="Picture 13"/>
          <p:cNvPicPr>
            <a:picLocks noChangeAspect="1"/>
          </p:cNvPicPr>
          <p:nvPr/>
        </p:nvPicPr>
        <p:blipFill>
          <a:blip r:embed="rId6"/>
          <a:stretch>
            <a:fillRect/>
          </a:stretch>
        </p:blipFill>
        <p:spPr>
          <a:xfrm>
            <a:off x="841896" y="2955639"/>
            <a:ext cx="3199451" cy="816261"/>
          </a:xfrm>
          <a:prstGeom prst="rect">
            <a:avLst/>
          </a:prstGeom>
        </p:spPr>
      </p:pic>
      <p:sp>
        <p:nvSpPr>
          <p:cNvPr id="21" name="Rectangle 20"/>
          <p:cNvSpPr/>
          <p:nvPr/>
        </p:nvSpPr>
        <p:spPr>
          <a:xfrm>
            <a:off x="776219" y="4170208"/>
            <a:ext cx="4102164" cy="369332"/>
          </a:xfrm>
          <a:prstGeom prst="rect">
            <a:avLst/>
          </a:prstGeom>
        </p:spPr>
        <p:txBody>
          <a:bodyPr wrap="square">
            <a:spAutoFit/>
          </a:bodyPr>
          <a:lstStyle/>
          <a:p>
            <a:endParaRPr lang="en-US" dirty="0"/>
          </a:p>
        </p:txBody>
      </p:sp>
      <p:grpSp>
        <p:nvGrpSpPr>
          <p:cNvPr id="2" name="Group 1"/>
          <p:cNvGrpSpPr/>
          <p:nvPr/>
        </p:nvGrpSpPr>
        <p:grpSpPr>
          <a:xfrm>
            <a:off x="511617" y="3538760"/>
            <a:ext cx="8465632" cy="2396978"/>
            <a:chOff x="511617" y="3538760"/>
            <a:chExt cx="8465632" cy="2396978"/>
          </a:xfrm>
        </p:grpSpPr>
        <p:pic>
          <p:nvPicPr>
            <p:cNvPr id="20" name="Picture 19"/>
            <p:cNvPicPr>
              <a:picLocks noChangeAspect="1"/>
            </p:cNvPicPr>
            <p:nvPr/>
          </p:nvPicPr>
          <p:blipFill>
            <a:blip r:embed="rId7"/>
            <a:stretch>
              <a:fillRect/>
            </a:stretch>
          </p:blipFill>
          <p:spPr>
            <a:xfrm>
              <a:off x="904515" y="4489498"/>
              <a:ext cx="2233580" cy="682176"/>
            </a:xfrm>
            <a:prstGeom prst="rect">
              <a:avLst/>
            </a:prstGeom>
          </p:spPr>
        </p:pic>
        <p:sp>
          <p:nvSpPr>
            <p:cNvPr id="22" name="Rectangle 21"/>
            <p:cNvSpPr/>
            <p:nvPr/>
          </p:nvSpPr>
          <p:spPr>
            <a:xfrm>
              <a:off x="511617" y="5286414"/>
              <a:ext cx="3370400" cy="646331"/>
            </a:xfrm>
            <a:prstGeom prst="rect">
              <a:avLst/>
            </a:prstGeom>
          </p:spPr>
          <p:txBody>
            <a:bodyPr wrap="square">
              <a:spAutoFit/>
            </a:bodyPr>
            <a:lstStyle/>
            <a:p>
              <a:r>
                <a:rPr lang="en-US" dirty="0" smtClean="0"/>
                <a:t>the magnitude of the initial velocity perpendicular to </a:t>
              </a:r>
              <a:r>
                <a:rPr lang="en-US" b="1" i="1" dirty="0" smtClean="0">
                  <a:latin typeface="Times New Roman"/>
                  <a:cs typeface="Times New Roman"/>
                </a:rPr>
                <a:t>B</a:t>
              </a:r>
              <a:endParaRPr lang="en-US" b="1" i="1" dirty="0">
                <a:latin typeface="Times New Roman"/>
                <a:cs typeface="Times New Roman"/>
              </a:endParaRPr>
            </a:p>
          </p:txBody>
        </p:sp>
        <p:sp>
          <p:nvSpPr>
            <p:cNvPr id="24" name="TextBox 23"/>
            <p:cNvSpPr txBox="1"/>
            <p:nvPr/>
          </p:nvSpPr>
          <p:spPr>
            <a:xfrm>
              <a:off x="4342380" y="4735409"/>
              <a:ext cx="2363220" cy="1200329"/>
            </a:xfrm>
            <a:prstGeom prst="rect">
              <a:avLst/>
            </a:prstGeom>
            <a:noFill/>
          </p:spPr>
          <p:txBody>
            <a:bodyPr wrap="square" rtlCol="0">
              <a:spAutoFit/>
            </a:bodyPr>
            <a:lstStyle/>
            <a:p>
              <a:r>
                <a:rPr lang="en-US" dirty="0" smtClean="0"/>
                <a:t>an arbitrary phase to match the initial velocity conditions</a:t>
              </a:r>
              <a:r>
                <a:rPr lang="el-GR" dirty="0" smtClean="0"/>
                <a:t> </a:t>
              </a:r>
            </a:p>
            <a:p>
              <a:endParaRPr lang="en-US" dirty="0"/>
            </a:p>
          </p:txBody>
        </p:sp>
        <p:cxnSp>
          <p:nvCxnSpPr>
            <p:cNvPr id="25" name="Straight Arrow Connector 24"/>
            <p:cNvCxnSpPr/>
            <p:nvPr/>
          </p:nvCxnSpPr>
          <p:spPr>
            <a:xfrm flipV="1">
              <a:off x="1234433" y="3644147"/>
              <a:ext cx="403564" cy="9470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3731572" y="3636050"/>
              <a:ext cx="1002363" cy="10683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5665148" y="3538760"/>
              <a:ext cx="649927" cy="5538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6315075" y="3960801"/>
              <a:ext cx="2662174" cy="646331"/>
            </a:xfrm>
            <a:prstGeom prst="rect">
              <a:avLst/>
            </a:prstGeom>
          </p:spPr>
          <p:txBody>
            <a:bodyPr wrap="square">
              <a:spAutoFit/>
            </a:bodyPr>
            <a:lstStyle/>
            <a:p>
              <a:r>
                <a:rPr lang="en-US" dirty="0"/>
                <a:t>a</a:t>
              </a:r>
              <a:r>
                <a:rPr lang="en-US" dirty="0" smtClean="0"/>
                <a:t>ccount for positive or negative </a:t>
              </a:r>
              <a:r>
                <a:rPr lang="en-US" i="1" dirty="0" smtClean="0"/>
                <a:t>q </a:t>
              </a:r>
              <a:endParaRPr lang="en-US" i="1" dirty="0"/>
            </a:p>
          </p:txBody>
        </p:sp>
      </p:grpSp>
    </p:spTree>
    <p:extLst>
      <p:ext uri="{BB962C8B-B14F-4D97-AF65-F5344CB8AC3E}">
        <p14:creationId xmlns:p14="http://schemas.microsoft.com/office/powerpoint/2010/main" val="25595613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352923" y="2380547"/>
            <a:ext cx="3962400" cy="710648"/>
          </a:xfrm>
          <a:prstGeom prst="rect">
            <a:avLst/>
          </a:prstGeom>
        </p:spPr>
      </p:pic>
      <p:pic>
        <p:nvPicPr>
          <p:cNvPr id="18" name="Picture 17"/>
          <p:cNvPicPr>
            <a:picLocks noChangeAspect="1"/>
          </p:cNvPicPr>
          <p:nvPr/>
        </p:nvPicPr>
        <p:blipFill>
          <a:blip r:embed="rId4"/>
          <a:stretch>
            <a:fillRect/>
          </a:stretch>
        </p:blipFill>
        <p:spPr>
          <a:xfrm>
            <a:off x="4781660" y="2369568"/>
            <a:ext cx="4108492" cy="748283"/>
          </a:xfrm>
          <a:prstGeom prst="rect">
            <a:avLst/>
          </a:prstGeom>
        </p:spPr>
      </p:pic>
      <p:sp>
        <p:nvSpPr>
          <p:cNvPr id="4" name="TextBox 3"/>
          <p:cNvSpPr txBox="1"/>
          <p:nvPr/>
        </p:nvSpPr>
        <p:spPr>
          <a:xfrm>
            <a:off x="368798" y="1836583"/>
            <a:ext cx="2673891" cy="369332"/>
          </a:xfrm>
          <a:prstGeom prst="rect">
            <a:avLst/>
          </a:prstGeom>
          <a:noFill/>
        </p:spPr>
        <p:txBody>
          <a:bodyPr wrap="none" rtlCol="0">
            <a:spAutoFit/>
          </a:bodyPr>
          <a:lstStyle/>
          <a:p>
            <a:r>
              <a:rPr lang="en-US" dirty="0" smtClean="0"/>
              <a:t>Integrating, we obtain</a:t>
            </a:r>
            <a:endParaRPr lang="en-US" dirty="0"/>
          </a:p>
        </p:txBody>
      </p:sp>
      <p:grpSp>
        <p:nvGrpSpPr>
          <p:cNvPr id="2" name="Group 1"/>
          <p:cNvGrpSpPr/>
          <p:nvPr/>
        </p:nvGrpSpPr>
        <p:grpSpPr>
          <a:xfrm>
            <a:off x="304488" y="3485139"/>
            <a:ext cx="8585664" cy="3032347"/>
            <a:chOff x="304488" y="3485139"/>
            <a:chExt cx="8585664" cy="3032347"/>
          </a:xfrm>
        </p:grpSpPr>
        <p:pic>
          <p:nvPicPr>
            <p:cNvPr id="9" name="Picture 8"/>
            <p:cNvPicPr>
              <a:picLocks noChangeAspect="1"/>
            </p:cNvPicPr>
            <p:nvPr/>
          </p:nvPicPr>
          <p:blipFill>
            <a:blip r:embed="rId5"/>
            <a:stretch>
              <a:fillRect/>
            </a:stretch>
          </p:blipFill>
          <p:spPr>
            <a:xfrm>
              <a:off x="7938807" y="3485139"/>
              <a:ext cx="951345" cy="407719"/>
            </a:xfrm>
            <a:prstGeom prst="rect">
              <a:avLst/>
            </a:prstGeom>
          </p:spPr>
        </p:pic>
        <p:pic>
          <p:nvPicPr>
            <p:cNvPr id="12" name="Picture 11"/>
            <p:cNvPicPr>
              <a:picLocks noChangeAspect="1"/>
            </p:cNvPicPr>
            <p:nvPr/>
          </p:nvPicPr>
          <p:blipFill>
            <a:blip r:embed="rId6"/>
            <a:stretch>
              <a:fillRect/>
            </a:stretch>
          </p:blipFill>
          <p:spPr>
            <a:xfrm>
              <a:off x="2396871" y="4060094"/>
              <a:ext cx="1918452" cy="1062410"/>
            </a:xfrm>
            <a:prstGeom prst="rect">
              <a:avLst/>
            </a:prstGeom>
          </p:spPr>
        </p:pic>
        <p:sp>
          <p:nvSpPr>
            <p:cNvPr id="14" name="TextBox 13"/>
            <p:cNvSpPr txBox="1"/>
            <p:nvPr/>
          </p:nvSpPr>
          <p:spPr>
            <a:xfrm>
              <a:off x="4719689" y="4221967"/>
              <a:ext cx="1687218" cy="369332"/>
            </a:xfrm>
            <a:prstGeom prst="rect">
              <a:avLst/>
            </a:prstGeom>
            <a:noFill/>
          </p:spPr>
          <p:txBody>
            <a:bodyPr wrap="none" rtlCol="0">
              <a:spAutoFit/>
            </a:bodyPr>
            <a:lstStyle/>
            <a:p>
              <a:r>
                <a:rPr lang="en-US" b="1" dirty="0" err="1" smtClean="0"/>
                <a:t>Larmor</a:t>
              </a:r>
              <a:r>
                <a:rPr lang="en-US" b="1" dirty="0" smtClean="0"/>
                <a:t> radius</a:t>
              </a:r>
              <a:endParaRPr lang="en-US" b="1" dirty="0"/>
            </a:p>
          </p:txBody>
        </p:sp>
        <p:sp>
          <p:nvSpPr>
            <p:cNvPr id="15" name="TextBox 14"/>
            <p:cNvSpPr txBox="1"/>
            <p:nvPr/>
          </p:nvSpPr>
          <p:spPr>
            <a:xfrm>
              <a:off x="4807060" y="5583315"/>
              <a:ext cx="2505814" cy="369332"/>
            </a:xfrm>
            <a:prstGeom prst="rect">
              <a:avLst/>
            </a:prstGeom>
            <a:noFill/>
          </p:spPr>
          <p:txBody>
            <a:bodyPr wrap="none" rtlCol="0">
              <a:spAutoFit/>
            </a:bodyPr>
            <a:lstStyle/>
            <a:p>
              <a:r>
                <a:rPr lang="en-US" b="1" dirty="0" smtClean="0"/>
                <a:t>Cyclotron frequency</a:t>
              </a:r>
              <a:endParaRPr lang="en-US" b="1" dirty="0"/>
            </a:p>
          </p:txBody>
        </p:sp>
        <p:sp>
          <p:nvSpPr>
            <p:cNvPr id="16" name="TextBox 15"/>
            <p:cNvSpPr txBox="1"/>
            <p:nvPr/>
          </p:nvSpPr>
          <p:spPr>
            <a:xfrm>
              <a:off x="304488" y="3513714"/>
              <a:ext cx="7776488" cy="369332"/>
            </a:xfrm>
            <a:prstGeom prst="rect">
              <a:avLst/>
            </a:prstGeom>
            <a:noFill/>
          </p:spPr>
          <p:txBody>
            <a:bodyPr wrap="none" rtlCol="0">
              <a:spAutoFit/>
            </a:bodyPr>
            <a:lstStyle/>
            <a:p>
              <a:pPr marL="285750" indent="-285750">
                <a:buFont typeface="Arial"/>
                <a:buChar char="•"/>
              </a:pPr>
              <a:r>
                <a:rPr lang="en-US" b="1" dirty="0" smtClean="0"/>
                <a:t>Charged particles undergo circular orbits about a guiding center  </a:t>
              </a:r>
              <a:endParaRPr lang="en-US" b="1" dirty="0"/>
            </a:p>
          </p:txBody>
        </p:sp>
        <p:pic>
          <p:nvPicPr>
            <p:cNvPr id="19" name="Picture 18"/>
            <p:cNvPicPr>
              <a:picLocks noChangeAspect="1"/>
            </p:cNvPicPr>
            <p:nvPr/>
          </p:nvPicPr>
          <p:blipFill>
            <a:blip r:embed="rId7"/>
            <a:stretch>
              <a:fillRect/>
            </a:stretch>
          </p:blipFill>
          <p:spPr>
            <a:xfrm>
              <a:off x="2343395" y="5298597"/>
              <a:ext cx="2035428" cy="1218889"/>
            </a:xfrm>
            <a:prstGeom prst="rect">
              <a:avLst/>
            </a:prstGeom>
          </p:spPr>
        </p:pic>
      </p:grpSp>
      <p:sp>
        <p:nvSpPr>
          <p:cNvPr id="20"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The Result: Circular Motion About A Guiding Center </a:t>
            </a:r>
            <a:endParaRPr lang="en-US" dirty="0"/>
          </a:p>
        </p:txBody>
      </p:sp>
      <p:pic>
        <p:nvPicPr>
          <p:cNvPr id="21" name="Picture 20"/>
          <p:cNvPicPr>
            <a:picLocks noChangeAspect="1"/>
          </p:cNvPicPr>
          <p:nvPr/>
        </p:nvPicPr>
        <p:blipFill>
          <a:blip r:embed="rId8"/>
          <a:stretch>
            <a:fillRect/>
          </a:stretch>
        </p:blipFill>
        <p:spPr>
          <a:xfrm>
            <a:off x="4781660" y="968005"/>
            <a:ext cx="3095052" cy="690799"/>
          </a:xfrm>
          <a:prstGeom prst="rect">
            <a:avLst/>
          </a:prstGeom>
        </p:spPr>
      </p:pic>
      <p:pic>
        <p:nvPicPr>
          <p:cNvPr id="22" name="Picture 21"/>
          <p:cNvPicPr>
            <a:picLocks noChangeAspect="1"/>
          </p:cNvPicPr>
          <p:nvPr/>
        </p:nvPicPr>
        <p:blipFill>
          <a:blip r:embed="rId9"/>
          <a:stretch>
            <a:fillRect/>
          </a:stretch>
        </p:blipFill>
        <p:spPr>
          <a:xfrm>
            <a:off x="750504" y="934618"/>
            <a:ext cx="3199451" cy="816261"/>
          </a:xfrm>
          <a:prstGeom prst="rect">
            <a:avLst/>
          </a:prstGeom>
        </p:spPr>
      </p:pic>
    </p:spTree>
    <p:extLst>
      <p:ext uri="{BB962C8B-B14F-4D97-AF65-F5344CB8AC3E}">
        <p14:creationId xmlns:p14="http://schemas.microsoft.com/office/powerpoint/2010/main" val="27060505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71090" y="2183244"/>
            <a:ext cx="4351812" cy="393134"/>
            <a:chOff x="1571090" y="2183244"/>
            <a:chExt cx="4351812" cy="393134"/>
          </a:xfrm>
        </p:grpSpPr>
        <p:pic>
          <p:nvPicPr>
            <p:cNvPr id="8" name="Picture 7"/>
            <p:cNvPicPr>
              <a:picLocks noChangeAspect="1"/>
            </p:cNvPicPr>
            <p:nvPr/>
          </p:nvPicPr>
          <p:blipFill>
            <a:blip r:embed="rId2"/>
            <a:stretch>
              <a:fillRect/>
            </a:stretch>
          </p:blipFill>
          <p:spPr>
            <a:xfrm>
              <a:off x="2870604" y="2183244"/>
              <a:ext cx="922202" cy="373703"/>
            </a:xfrm>
            <a:prstGeom prst="rect">
              <a:avLst/>
            </a:prstGeom>
          </p:spPr>
        </p:pic>
        <p:grpSp>
          <p:nvGrpSpPr>
            <p:cNvPr id="4" name="Group 3"/>
            <p:cNvGrpSpPr/>
            <p:nvPr/>
          </p:nvGrpSpPr>
          <p:grpSpPr>
            <a:xfrm>
              <a:off x="1571090" y="2207046"/>
              <a:ext cx="4351812" cy="369332"/>
              <a:chOff x="1571090" y="2207046"/>
              <a:chExt cx="4351812" cy="369332"/>
            </a:xfrm>
          </p:grpSpPr>
          <p:sp>
            <p:nvSpPr>
              <p:cNvPr id="22" name="Rectangle 21"/>
              <p:cNvSpPr/>
              <p:nvPr/>
            </p:nvSpPr>
            <p:spPr>
              <a:xfrm>
                <a:off x="1571090" y="2207046"/>
                <a:ext cx="2990610" cy="369332"/>
              </a:xfrm>
              <a:prstGeom prst="rect">
                <a:avLst/>
              </a:prstGeom>
            </p:spPr>
            <p:txBody>
              <a:bodyPr wrap="none">
                <a:spAutoFit/>
              </a:bodyPr>
              <a:lstStyle/>
              <a:p>
                <a:r>
                  <a:rPr lang="en-US" dirty="0" smtClean="0"/>
                  <a:t>Let’s take                   and </a:t>
                </a:r>
                <a:endParaRPr lang="en-US" dirty="0"/>
              </a:p>
            </p:txBody>
          </p:sp>
          <p:pic>
            <p:nvPicPr>
              <p:cNvPr id="9" name="Picture 8"/>
              <p:cNvPicPr>
                <a:picLocks noChangeAspect="1"/>
              </p:cNvPicPr>
              <p:nvPr/>
            </p:nvPicPr>
            <p:blipFill>
              <a:blip r:embed="rId3"/>
              <a:stretch>
                <a:fillRect/>
              </a:stretch>
            </p:blipFill>
            <p:spPr>
              <a:xfrm>
                <a:off x="4504026" y="2212789"/>
                <a:ext cx="1418876" cy="356028"/>
              </a:xfrm>
              <a:prstGeom prst="rect">
                <a:avLst/>
              </a:prstGeom>
            </p:spPr>
          </p:pic>
        </p:grpSp>
      </p:grpSp>
      <p:sp>
        <p:nvSpPr>
          <p:cNvPr id="21"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err="1" smtClean="0"/>
              <a:t>Gyromotion</a:t>
            </a:r>
            <a:r>
              <a:rPr lang="en-US" dirty="0" smtClean="0"/>
              <a:t> of a Charged Particle In A Magnetic Field</a:t>
            </a:r>
            <a:endParaRPr lang="en-US" dirty="0"/>
          </a:p>
        </p:txBody>
      </p:sp>
      <p:grpSp>
        <p:nvGrpSpPr>
          <p:cNvPr id="52" name="Group 51"/>
          <p:cNvGrpSpPr/>
          <p:nvPr/>
        </p:nvGrpSpPr>
        <p:grpSpPr>
          <a:xfrm>
            <a:off x="300672" y="2754907"/>
            <a:ext cx="313053" cy="504732"/>
            <a:chOff x="300672" y="2754907"/>
            <a:chExt cx="313053" cy="504732"/>
          </a:xfrm>
        </p:grpSpPr>
        <p:sp>
          <p:nvSpPr>
            <p:cNvPr id="48" name="Oval 47"/>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9" name="Oval 4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51" name="Picture 50"/>
            <p:cNvPicPr>
              <a:picLocks noChangeAspect="1"/>
            </p:cNvPicPr>
            <p:nvPr/>
          </p:nvPicPr>
          <p:blipFill rotWithShape="1">
            <a:blip r:embed="rId4"/>
            <a:srcRect r="68561"/>
            <a:stretch/>
          </p:blipFill>
          <p:spPr>
            <a:xfrm>
              <a:off x="300672" y="2754907"/>
              <a:ext cx="313053" cy="316616"/>
            </a:xfrm>
            <a:prstGeom prst="rect">
              <a:avLst/>
            </a:prstGeom>
          </p:spPr>
        </p:pic>
      </p:grpSp>
      <p:pic>
        <p:nvPicPr>
          <p:cNvPr id="2" name="Picture 1"/>
          <p:cNvPicPr>
            <a:picLocks noChangeAspect="1"/>
          </p:cNvPicPr>
          <p:nvPr/>
        </p:nvPicPr>
        <p:blipFill>
          <a:blip r:embed="rId5"/>
          <a:stretch>
            <a:fillRect/>
          </a:stretch>
        </p:blipFill>
        <p:spPr>
          <a:xfrm>
            <a:off x="502649" y="1337199"/>
            <a:ext cx="3494872" cy="438969"/>
          </a:xfrm>
          <a:prstGeom prst="rect">
            <a:avLst/>
          </a:prstGeom>
        </p:spPr>
      </p:pic>
      <p:pic>
        <p:nvPicPr>
          <p:cNvPr id="3" name="Picture 2"/>
          <p:cNvPicPr>
            <a:picLocks noChangeAspect="1"/>
          </p:cNvPicPr>
          <p:nvPr/>
        </p:nvPicPr>
        <p:blipFill>
          <a:blip r:embed="rId6"/>
          <a:stretch>
            <a:fillRect/>
          </a:stretch>
        </p:blipFill>
        <p:spPr>
          <a:xfrm>
            <a:off x="4803924" y="1337199"/>
            <a:ext cx="3679676" cy="422390"/>
          </a:xfrm>
          <a:prstGeom prst="rect">
            <a:avLst/>
          </a:prstGeom>
        </p:spPr>
      </p:pic>
      <p:cxnSp>
        <p:nvCxnSpPr>
          <p:cNvPr id="66" name="Straight Arrow Connector 65"/>
          <p:cNvCxnSpPr>
            <a:endCxn id="67"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7"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68"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69" name="Straight Arrow Connector 68"/>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70" name="Group 69"/>
          <p:cNvGrpSpPr/>
          <p:nvPr/>
        </p:nvGrpSpPr>
        <p:grpSpPr>
          <a:xfrm>
            <a:off x="1329844" y="3576527"/>
            <a:ext cx="464238" cy="523220"/>
            <a:chOff x="2598106" y="3869215"/>
            <a:chExt cx="464238" cy="523220"/>
          </a:xfrm>
        </p:grpSpPr>
        <p:sp>
          <p:nvSpPr>
            <p:cNvPr id="71" name="Oval 70"/>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2" name="TextBox 71"/>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grpSp>
        <p:nvGrpSpPr>
          <p:cNvPr id="5" name="Group 4"/>
          <p:cNvGrpSpPr/>
          <p:nvPr/>
        </p:nvGrpSpPr>
        <p:grpSpPr>
          <a:xfrm>
            <a:off x="3287108" y="2782996"/>
            <a:ext cx="4100651" cy="1584467"/>
            <a:chOff x="3287108" y="2782996"/>
            <a:chExt cx="4100651" cy="1584467"/>
          </a:xfrm>
        </p:grpSpPr>
        <p:sp>
          <p:nvSpPr>
            <p:cNvPr id="63" name="TextBox 62"/>
            <p:cNvSpPr txBox="1"/>
            <p:nvPr/>
          </p:nvSpPr>
          <p:spPr>
            <a:xfrm>
              <a:off x="3287108" y="2782996"/>
              <a:ext cx="3846651" cy="369332"/>
            </a:xfrm>
            <a:prstGeom prst="rect">
              <a:avLst/>
            </a:prstGeom>
            <a:noFill/>
          </p:spPr>
          <p:txBody>
            <a:bodyPr wrap="none" rtlCol="0">
              <a:spAutoFit/>
            </a:bodyPr>
            <a:lstStyle/>
            <a:p>
              <a:r>
                <a:rPr lang="en-US" dirty="0" smtClean="0">
                  <a:solidFill>
                    <a:srgbClr val="0000FF"/>
                  </a:solidFill>
                </a:rPr>
                <a:t>For a positively charged particle:</a:t>
              </a:r>
              <a:endParaRPr lang="en-US" dirty="0">
                <a:solidFill>
                  <a:srgbClr val="0000FF"/>
                </a:solidFill>
              </a:endParaRPr>
            </a:p>
          </p:txBody>
        </p:sp>
        <p:sp>
          <p:nvSpPr>
            <p:cNvPr id="31" name="TextBox 30"/>
            <p:cNvSpPr txBox="1"/>
            <p:nvPr/>
          </p:nvSpPr>
          <p:spPr>
            <a:xfrm>
              <a:off x="3800415" y="3237953"/>
              <a:ext cx="1593317" cy="400110"/>
            </a:xfrm>
            <a:prstGeom prst="rect">
              <a:avLst/>
            </a:prstGeom>
            <a:noFill/>
          </p:spPr>
          <p:txBody>
            <a:bodyPr wrap="none" rtlCol="0">
              <a:spAutoFit/>
            </a:bodyPr>
            <a:lstStyle/>
            <a:p>
              <a:r>
                <a:rPr lang="en-US" dirty="0" smtClean="0"/>
                <a:t>1. At   </a:t>
              </a:r>
              <a:r>
                <a:rPr lang="en-US" sz="2000" i="1" dirty="0" smtClean="0">
                  <a:latin typeface="Times New Roman"/>
                  <a:cs typeface="Times New Roman"/>
                </a:rPr>
                <a:t>          </a:t>
              </a:r>
              <a:r>
                <a:rPr lang="en-US" sz="2000" dirty="0" smtClean="0"/>
                <a:t>,</a:t>
              </a:r>
              <a:r>
                <a:rPr lang="en-US" dirty="0" smtClean="0"/>
                <a:t> </a:t>
              </a:r>
              <a:endParaRPr lang="en-US" dirty="0"/>
            </a:p>
          </p:txBody>
        </p:sp>
        <p:pic>
          <p:nvPicPr>
            <p:cNvPr id="36" name="Picture 35"/>
            <p:cNvPicPr>
              <a:picLocks noChangeAspect="1"/>
            </p:cNvPicPr>
            <p:nvPr/>
          </p:nvPicPr>
          <p:blipFill>
            <a:blip r:embed="rId7"/>
            <a:stretch>
              <a:fillRect/>
            </a:stretch>
          </p:blipFill>
          <p:spPr>
            <a:xfrm>
              <a:off x="4456555" y="3283902"/>
              <a:ext cx="721925" cy="313394"/>
            </a:xfrm>
            <a:prstGeom prst="rect">
              <a:avLst/>
            </a:prstGeom>
          </p:spPr>
        </p:pic>
        <p:pic>
          <p:nvPicPr>
            <p:cNvPr id="37" name="Picture 36"/>
            <p:cNvPicPr>
              <a:picLocks noChangeAspect="1"/>
            </p:cNvPicPr>
            <p:nvPr/>
          </p:nvPicPr>
          <p:blipFill>
            <a:blip r:embed="rId8"/>
            <a:stretch>
              <a:fillRect/>
            </a:stretch>
          </p:blipFill>
          <p:spPr>
            <a:xfrm>
              <a:off x="4346379" y="3939772"/>
              <a:ext cx="845380" cy="368345"/>
            </a:xfrm>
            <a:prstGeom prst="rect">
              <a:avLst/>
            </a:prstGeom>
          </p:spPr>
        </p:pic>
        <p:pic>
          <p:nvPicPr>
            <p:cNvPr id="73" name="Picture 72"/>
            <p:cNvPicPr>
              <a:picLocks noChangeAspect="1"/>
            </p:cNvPicPr>
            <p:nvPr/>
          </p:nvPicPr>
          <p:blipFill>
            <a:blip r:embed="rId9"/>
            <a:stretch>
              <a:fillRect/>
            </a:stretch>
          </p:blipFill>
          <p:spPr>
            <a:xfrm>
              <a:off x="6176902" y="3917144"/>
              <a:ext cx="1210857" cy="450319"/>
            </a:xfrm>
            <a:prstGeom prst="rect">
              <a:avLst/>
            </a:prstGeom>
          </p:spPr>
        </p:pic>
      </p:grpSp>
    </p:spTree>
    <p:extLst>
      <p:ext uri="{BB962C8B-B14F-4D97-AF65-F5344CB8AC3E}">
        <p14:creationId xmlns:p14="http://schemas.microsoft.com/office/powerpoint/2010/main" val="266108835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571090" y="2207046"/>
            <a:ext cx="2990610" cy="369332"/>
          </a:xfrm>
          <a:prstGeom prst="rect">
            <a:avLst/>
          </a:prstGeom>
        </p:spPr>
        <p:txBody>
          <a:bodyPr wrap="none">
            <a:spAutoFit/>
          </a:bodyPr>
          <a:lstStyle/>
          <a:p>
            <a:r>
              <a:rPr lang="en-US" dirty="0" smtClean="0"/>
              <a:t>Let’s take                   and </a:t>
            </a:r>
            <a:endParaRPr lang="en-US" dirty="0"/>
          </a:p>
        </p:txBody>
      </p:sp>
      <p:pic>
        <p:nvPicPr>
          <p:cNvPr id="8" name="Picture 7"/>
          <p:cNvPicPr>
            <a:picLocks noChangeAspect="1"/>
          </p:cNvPicPr>
          <p:nvPr/>
        </p:nvPicPr>
        <p:blipFill>
          <a:blip r:embed="rId2"/>
          <a:stretch>
            <a:fillRect/>
          </a:stretch>
        </p:blipFill>
        <p:spPr>
          <a:xfrm>
            <a:off x="2870604" y="2183244"/>
            <a:ext cx="922202" cy="373703"/>
          </a:xfrm>
          <a:prstGeom prst="rect">
            <a:avLst/>
          </a:prstGeom>
        </p:spPr>
      </p:pic>
      <p:pic>
        <p:nvPicPr>
          <p:cNvPr id="9" name="Picture 8"/>
          <p:cNvPicPr>
            <a:picLocks noChangeAspect="1"/>
          </p:cNvPicPr>
          <p:nvPr/>
        </p:nvPicPr>
        <p:blipFill>
          <a:blip r:embed="rId3"/>
          <a:stretch>
            <a:fillRect/>
          </a:stretch>
        </p:blipFill>
        <p:spPr>
          <a:xfrm>
            <a:off x="4504026" y="2212789"/>
            <a:ext cx="1418876" cy="356028"/>
          </a:xfrm>
          <a:prstGeom prst="rect">
            <a:avLst/>
          </a:prstGeom>
        </p:spPr>
      </p:pic>
      <p:sp>
        <p:nvSpPr>
          <p:cNvPr id="21"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err="1" smtClean="0"/>
              <a:t>Gyromotion</a:t>
            </a:r>
            <a:r>
              <a:rPr lang="en-US" dirty="0" smtClean="0"/>
              <a:t> of a Charged Particle In A Magnetic Field</a:t>
            </a:r>
            <a:endParaRPr lang="en-US" dirty="0"/>
          </a:p>
        </p:txBody>
      </p:sp>
      <p:grpSp>
        <p:nvGrpSpPr>
          <p:cNvPr id="52" name="Group 51"/>
          <p:cNvGrpSpPr/>
          <p:nvPr/>
        </p:nvGrpSpPr>
        <p:grpSpPr>
          <a:xfrm>
            <a:off x="300672" y="2754907"/>
            <a:ext cx="313053" cy="504732"/>
            <a:chOff x="300672" y="2754907"/>
            <a:chExt cx="313053" cy="504732"/>
          </a:xfrm>
        </p:grpSpPr>
        <p:sp>
          <p:nvSpPr>
            <p:cNvPr id="48" name="Oval 47"/>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9" name="Oval 4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51" name="Picture 50"/>
            <p:cNvPicPr>
              <a:picLocks noChangeAspect="1"/>
            </p:cNvPicPr>
            <p:nvPr/>
          </p:nvPicPr>
          <p:blipFill rotWithShape="1">
            <a:blip r:embed="rId4"/>
            <a:srcRect r="68561"/>
            <a:stretch/>
          </p:blipFill>
          <p:spPr>
            <a:xfrm>
              <a:off x="300672" y="2754907"/>
              <a:ext cx="313053" cy="316616"/>
            </a:xfrm>
            <a:prstGeom prst="rect">
              <a:avLst/>
            </a:prstGeom>
          </p:spPr>
        </p:pic>
      </p:grpSp>
      <p:sp>
        <p:nvSpPr>
          <p:cNvPr id="63" name="TextBox 62"/>
          <p:cNvSpPr txBox="1"/>
          <p:nvPr/>
        </p:nvSpPr>
        <p:spPr>
          <a:xfrm>
            <a:off x="3287108" y="2782996"/>
            <a:ext cx="3846651" cy="369332"/>
          </a:xfrm>
          <a:prstGeom prst="rect">
            <a:avLst/>
          </a:prstGeom>
          <a:noFill/>
        </p:spPr>
        <p:txBody>
          <a:bodyPr wrap="none" rtlCol="0">
            <a:spAutoFit/>
          </a:bodyPr>
          <a:lstStyle/>
          <a:p>
            <a:r>
              <a:rPr lang="en-US" dirty="0" smtClean="0">
                <a:solidFill>
                  <a:srgbClr val="0000FF"/>
                </a:solidFill>
              </a:rPr>
              <a:t>For a positively charged particle:</a:t>
            </a:r>
            <a:endParaRPr lang="en-US" dirty="0">
              <a:solidFill>
                <a:srgbClr val="0000FF"/>
              </a:solidFill>
            </a:endParaRPr>
          </a:p>
        </p:txBody>
      </p:sp>
      <p:sp>
        <p:nvSpPr>
          <p:cNvPr id="31" name="TextBox 30"/>
          <p:cNvSpPr txBox="1"/>
          <p:nvPr/>
        </p:nvSpPr>
        <p:spPr>
          <a:xfrm>
            <a:off x="3800415" y="3237953"/>
            <a:ext cx="1593317" cy="400110"/>
          </a:xfrm>
          <a:prstGeom prst="rect">
            <a:avLst/>
          </a:prstGeom>
          <a:noFill/>
        </p:spPr>
        <p:txBody>
          <a:bodyPr wrap="none" rtlCol="0">
            <a:spAutoFit/>
          </a:bodyPr>
          <a:lstStyle/>
          <a:p>
            <a:r>
              <a:rPr lang="en-US" dirty="0" smtClean="0"/>
              <a:t>1. At   </a:t>
            </a:r>
            <a:r>
              <a:rPr lang="en-US" sz="2000" i="1" dirty="0" smtClean="0">
                <a:latin typeface="Times New Roman"/>
                <a:cs typeface="Times New Roman"/>
              </a:rPr>
              <a:t>          </a:t>
            </a:r>
            <a:r>
              <a:rPr lang="en-US" sz="2000" dirty="0" smtClean="0"/>
              <a:t>,</a:t>
            </a:r>
            <a:r>
              <a:rPr lang="en-US" dirty="0" smtClean="0"/>
              <a:t> </a:t>
            </a:r>
            <a:endParaRPr lang="en-US" dirty="0"/>
          </a:p>
        </p:txBody>
      </p:sp>
      <p:pic>
        <p:nvPicPr>
          <p:cNvPr id="36" name="Picture 35"/>
          <p:cNvPicPr>
            <a:picLocks noChangeAspect="1"/>
          </p:cNvPicPr>
          <p:nvPr/>
        </p:nvPicPr>
        <p:blipFill>
          <a:blip r:embed="rId5"/>
          <a:stretch>
            <a:fillRect/>
          </a:stretch>
        </p:blipFill>
        <p:spPr>
          <a:xfrm>
            <a:off x="4456555" y="3283902"/>
            <a:ext cx="721925" cy="313394"/>
          </a:xfrm>
          <a:prstGeom prst="rect">
            <a:avLst/>
          </a:prstGeom>
        </p:spPr>
      </p:pic>
      <p:pic>
        <p:nvPicPr>
          <p:cNvPr id="37" name="Picture 36"/>
          <p:cNvPicPr>
            <a:picLocks noChangeAspect="1"/>
          </p:cNvPicPr>
          <p:nvPr/>
        </p:nvPicPr>
        <p:blipFill>
          <a:blip r:embed="rId6"/>
          <a:stretch>
            <a:fillRect/>
          </a:stretch>
        </p:blipFill>
        <p:spPr>
          <a:xfrm>
            <a:off x="4346379" y="3939772"/>
            <a:ext cx="845380" cy="368345"/>
          </a:xfrm>
          <a:prstGeom prst="rect">
            <a:avLst/>
          </a:prstGeom>
        </p:spPr>
      </p:pic>
      <p:pic>
        <p:nvPicPr>
          <p:cNvPr id="2" name="Picture 1"/>
          <p:cNvPicPr>
            <a:picLocks noChangeAspect="1"/>
          </p:cNvPicPr>
          <p:nvPr/>
        </p:nvPicPr>
        <p:blipFill>
          <a:blip r:embed="rId7"/>
          <a:stretch>
            <a:fillRect/>
          </a:stretch>
        </p:blipFill>
        <p:spPr>
          <a:xfrm>
            <a:off x="502649" y="1337199"/>
            <a:ext cx="3494872" cy="438969"/>
          </a:xfrm>
          <a:prstGeom prst="rect">
            <a:avLst/>
          </a:prstGeom>
        </p:spPr>
      </p:pic>
      <p:pic>
        <p:nvPicPr>
          <p:cNvPr id="3" name="Picture 2"/>
          <p:cNvPicPr>
            <a:picLocks noChangeAspect="1"/>
          </p:cNvPicPr>
          <p:nvPr/>
        </p:nvPicPr>
        <p:blipFill>
          <a:blip r:embed="rId8"/>
          <a:stretch>
            <a:fillRect/>
          </a:stretch>
        </p:blipFill>
        <p:spPr>
          <a:xfrm>
            <a:off x="4803924" y="1337199"/>
            <a:ext cx="3679676" cy="422390"/>
          </a:xfrm>
          <a:prstGeom prst="rect">
            <a:avLst/>
          </a:prstGeom>
        </p:spPr>
      </p:pic>
      <p:pic>
        <p:nvPicPr>
          <p:cNvPr id="4" name="Picture 3"/>
          <p:cNvPicPr>
            <a:picLocks noChangeAspect="1"/>
          </p:cNvPicPr>
          <p:nvPr/>
        </p:nvPicPr>
        <p:blipFill>
          <a:blip r:embed="rId9"/>
          <a:stretch>
            <a:fillRect/>
          </a:stretch>
        </p:blipFill>
        <p:spPr>
          <a:xfrm>
            <a:off x="4494655" y="4868518"/>
            <a:ext cx="1062098" cy="487778"/>
          </a:xfrm>
          <a:prstGeom prst="rect">
            <a:avLst/>
          </a:prstGeom>
        </p:spPr>
      </p:pic>
      <p:sp>
        <p:nvSpPr>
          <p:cNvPr id="25" name="TextBox 24"/>
          <p:cNvSpPr txBox="1"/>
          <p:nvPr/>
        </p:nvSpPr>
        <p:spPr>
          <a:xfrm>
            <a:off x="3753779" y="4898199"/>
            <a:ext cx="2102446" cy="400110"/>
          </a:xfrm>
          <a:prstGeom prst="rect">
            <a:avLst/>
          </a:prstGeom>
          <a:noFill/>
        </p:spPr>
        <p:txBody>
          <a:bodyPr wrap="none" rtlCol="0">
            <a:spAutoFit/>
          </a:bodyPr>
          <a:lstStyle/>
          <a:p>
            <a:r>
              <a:rPr lang="en-US" dirty="0"/>
              <a:t>2</a:t>
            </a:r>
            <a:r>
              <a:rPr lang="en-US" dirty="0" smtClean="0"/>
              <a:t>. </a:t>
            </a:r>
            <a:r>
              <a:rPr lang="en-US" dirty="0"/>
              <a:t>A</a:t>
            </a:r>
            <a:r>
              <a:rPr lang="en-US" dirty="0" smtClean="0"/>
              <a:t>t                    </a:t>
            </a:r>
            <a:r>
              <a:rPr lang="en-US" sz="2000" dirty="0" smtClean="0"/>
              <a:t>,</a:t>
            </a:r>
            <a:r>
              <a:rPr lang="en-US" dirty="0" smtClean="0"/>
              <a:t> </a:t>
            </a:r>
            <a:endParaRPr lang="en-US" dirty="0"/>
          </a:p>
        </p:txBody>
      </p:sp>
      <p:pic>
        <p:nvPicPr>
          <p:cNvPr id="5" name="Picture 4"/>
          <p:cNvPicPr>
            <a:picLocks noChangeAspect="1"/>
          </p:cNvPicPr>
          <p:nvPr/>
        </p:nvPicPr>
        <p:blipFill>
          <a:blip r:embed="rId10"/>
          <a:stretch>
            <a:fillRect/>
          </a:stretch>
        </p:blipFill>
        <p:spPr>
          <a:xfrm>
            <a:off x="4354955" y="5673092"/>
            <a:ext cx="1212593" cy="440054"/>
          </a:xfrm>
          <a:prstGeom prst="rect">
            <a:avLst/>
          </a:prstGeom>
        </p:spPr>
      </p:pic>
      <p:pic>
        <p:nvPicPr>
          <p:cNvPr id="27" name="Picture 26"/>
          <p:cNvPicPr>
            <a:picLocks noChangeAspect="1"/>
          </p:cNvPicPr>
          <p:nvPr/>
        </p:nvPicPr>
        <p:blipFill>
          <a:blip r:embed="rId11"/>
          <a:stretch>
            <a:fillRect/>
          </a:stretch>
        </p:blipFill>
        <p:spPr>
          <a:xfrm>
            <a:off x="6357481" y="5762353"/>
            <a:ext cx="890577" cy="369425"/>
          </a:xfrm>
          <a:prstGeom prst="rect">
            <a:avLst/>
          </a:prstGeom>
        </p:spPr>
      </p:pic>
      <p:sp>
        <p:nvSpPr>
          <p:cNvPr id="28" name="Arc 27"/>
          <p:cNvSpPr/>
          <p:nvPr/>
        </p:nvSpPr>
        <p:spPr>
          <a:xfrm rot="5180212" flipH="1">
            <a:off x="570293" y="3850872"/>
            <a:ext cx="1907002" cy="1907002"/>
          </a:xfrm>
          <a:prstGeom prst="arc">
            <a:avLst>
              <a:gd name="adj1" fmla="val 16200000"/>
              <a:gd name="adj2" fmla="val 20661095"/>
            </a:avLst>
          </a:prstGeom>
          <a:ln>
            <a:solidFill>
              <a:srgbClr val="0000FF"/>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9" name="Straight Arrow Connector 28"/>
          <p:cNvCxnSpPr>
            <a:endCxn id="30"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32"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33" name="Straight Arrow Connector 32"/>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1329844" y="3576527"/>
            <a:ext cx="464238" cy="523220"/>
            <a:chOff x="2598106" y="3869215"/>
            <a:chExt cx="464238" cy="523220"/>
          </a:xfrm>
        </p:grpSpPr>
        <p:sp>
          <p:nvSpPr>
            <p:cNvPr id="38" name="Oval 37"/>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9" name="TextBox 38"/>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pic>
        <p:nvPicPr>
          <p:cNvPr id="59" name="Picture 58"/>
          <p:cNvPicPr>
            <a:picLocks noChangeAspect="1"/>
          </p:cNvPicPr>
          <p:nvPr/>
        </p:nvPicPr>
        <p:blipFill>
          <a:blip r:embed="rId12"/>
          <a:stretch>
            <a:fillRect/>
          </a:stretch>
        </p:blipFill>
        <p:spPr>
          <a:xfrm>
            <a:off x="6176902" y="3917144"/>
            <a:ext cx="1210857" cy="450319"/>
          </a:xfrm>
          <a:prstGeom prst="rect">
            <a:avLst/>
          </a:prstGeom>
        </p:spPr>
      </p:pic>
    </p:spTree>
    <p:extLst>
      <p:ext uri="{BB962C8B-B14F-4D97-AF65-F5344CB8AC3E}">
        <p14:creationId xmlns:p14="http://schemas.microsoft.com/office/powerpoint/2010/main" val="9418051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52500"/>
            <a:ext cx="9144000" cy="5937779"/>
          </a:xfrm>
          <a:prstGeom prst="rect">
            <a:avLst/>
          </a:prstGeom>
        </p:spPr>
      </p:pic>
      <p:sp>
        <p:nvSpPr>
          <p:cNvPr id="2" name="Title 1"/>
          <p:cNvSpPr>
            <a:spLocks noGrp="1"/>
          </p:cNvSpPr>
          <p:nvPr>
            <p:ph type="title"/>
          </p:nvPr>
        </p:nvSpPr>
        <p:spPr/>
        <p:txBody>
          <a:bodyPr/>
          <a:lstStyle/>
          <a:p>
            <a:r>
              <a:rPr lang="en-US" dirty="0" smtClean="0"/>
              <a:t>My path in plasma </a:t>
            </a:r>
            <a:r>
              <a:rPr lang="en-US" dirty="0" smtClean="0"/>
              <a:t>physics </a:t>
            </a:r>
            <a:endParaRPr lang="en-US" dirty="0"/>
          </a:p>
        </p:txBody>
      </p:sp>
      <p:sp>
        <p:nvSpPr>
          <p:cNvPr id="5" name="Rectangle 4"/>
          <p:cNvSpPr/>
          <p:nvPr/>
        </p:nvSpPr>
        <p:spPr>
          <a:xfrm>
            <a:off x="8198782" y="2814633"/>
            <a:ext cx="595035" cy="584776"/>
          </a:xfrm>
          <a:prstGeom prst="rect">
            <a:avLst/>
          </a:prstGeom>
        </p:spPr>
        <p:txBody>
          <a:bodyPr wrap="none">
            <a:spAutoFit/>
          </a:bodyPr>
          <a:lstStyle/>
          <a:p>
            <a:r>
              <a:rPr lang="en-US" sz="3200" dirty="0" smtClean="0"/>
              <a:t>🇫🇮</a:t>
            </a:r>
            <a:endParaRPr lang="en-US" sz="3200" dirty="0"/>
          </a:p>
        </p:txBody>
      </p:sp>
    </p:spTree>
    <p:extLst>
      <p:ext uri="{BB962C8B-B14F-4D97-AF65-F5344CB8AC3E}">
        <p14:creationId xmlns:p14="http://schemas.microsoft.com/office/powerpoint/2010/main" val="941566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571090" y="2207046"/>
            <a:ext cx="2990610" cy="369332"/>
          </a:xfrm>
          <a:prstGeom prst="rect">
            <a:avLst/>
          </a:prstGeom>
        </p:spPr>
        <p:txBody>
          <a:bodyPr wrap="none">
            <a:spAutoFit/>
          </a:bodyPr>
          <a:lstStyle/>
          <a:p>
            <a:r>
              <a:rPr lang="en-US" dirty="0" smtClean="0"/>
              <a:t>Let’s take                   and </a:t>
            </a:r>
            <a:endParaRPr lang="en-US" dirty="0"/>
          </a:p>
        </p:txBody>
      </p:sp>
      <p:pic>
        <p:nvPicPr>
          <p:cNvPr id="8" name="Picture 7"/>
          <p:cNvPicPr>
            <a:picLocks noChangeAspect="1"/>
          </p:cNvPicPr>
          <p:nvPr/>
        </p:nvPicPr>
        <p:blipFill>
          <a:blip r:embed="rId2"/>
          <a:stretch>
            <a:fillRect/>
          </a:stretch>
        </p:blipFill>
        <p:spPr>
          <a:xfrm>
            <a:off x="2870604" y="2183244"/>
            <a:ext cx="922202" cy="373703"/>
          </a:xfrm>
          <a:prstGeom prst="rect">
            <a:avLst/>
          </a:prstGeom>
        </p:spPr>
      </p:pic>
      <p:pic>
        <p:nvPicPr>
          <p:cNvPr id="9" name="Picture 8"/>
          <p:cNvPicPr>
            <a:picLocks noChangeAspect="1"/>
          </p:cNvPicPr>
          <p:nvPr/>
        </p:nvPicPr>
        <p:blipFill>
          <a:blip r:embed="rId3"/>
          <a:stretch>
            <a:fillRect/>
          </a:stretch>
        </p:blipFill>
        <p:spPr>
          <a:xfrm>
            <a:off x="4504026" y="2212789"/>
            <a:ext cx="1418876" cy="356028"/>
          </a:xfrm>
          <a:prstGeom prst="rect">
            <a:avLst/>
          </a:prstGeom>
        </p:spPr>
      </p:pic>
      <p:sp>
        <p:nvSpPr>
          <p:cNvPr id="21"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err="1" smtClean="0"/>
              <a:t>Gyromotion</a:t>
            </a:r>
            <a:r>
              <a:rPr lang="en-US" dirty="0" smtClean="0"/>
              <a:t> of a Charged Particle In A Magnetic Field</a:t>
            </a:r>
            <a:endParaRPr lang="en-US" dirty="0"/>
          </a:p>
        </p:txBody>
      </p:sp>
      <p:grpSp>
        <p:nvGrpSpPr>
          <p:cNvPr id="52" name="Group 51"/>
          <p:cNvGrpSpPr/>
          <p:nvPr/>
        </p:nvGrpSpPr>
        <p:grpSpPr>
          <a:xfrm>
            <a:off x="300672" y="2754907"/>
            <a:ext cx="313053" cy="504732"/>
            <a:chOff x="300672" y="2754907"/>
            <a:chExt cx="313053" cy="504732"/>
          </a:xfrm>
        </p:grpSpPr>
        <p:sp>
          <p:nvSpPr>
            <p:cNvPr id="48" name="Oval 47"/>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9" name="Oval 4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51" name="Picture 50"/>
            <p:cNvPicPr>
              <a:picLocks noChangeAspect="1"/>
            </p:cNvPicPr>
            <p:nvPr/>
          </p:nvPicPr>
          <p:blipFill rotWithShape="1">
            <a:blip r:embed="rId4"/>
            <a:srcRect r="68561"/>
            <a:stretch/>
          </p:blipFill>
          <p:spPr>
            <a:xfrm>
              <a:off x="300672" y="2754907"/>
              <a:ext cx="313053" cy="316616"/>
            </a:xfrm>
            <a:prstGeom prst="rect">
              <a:avLst/>
            </a:prstGeom>
          </p:spPr>
        </p:pic>
      </p:grpSp>
      <p:sp>
        <p:nvSpPr>
          <p:cNvPr id="63" name="TextBox 62"/>
          <p:cNvSpPr txBox="1"/>
          <p:nvPr/>
        </p:nvSpPr>
        <p:spPr>
          <a:xfrm>
            <a:off x="3287108" y="2782996"/>
            <a:ext cx="3846651" cy="369332"/>
          </a:xfrm>
          <a:prstGeom prst="rect">
            <a:avLst/>
          </a:prstGeom>
          <a:noFill/>
        </p:spPr>
        <p:txBody>
          <a:bodyPr wrap="none" rtlCol="0">
            <a:spAutoFit/>
          </a:bodyPr>
          <a:lstStyle/>
          <a:p>
            <a:r>
              <a:rPr lang="en-US" dirty="0" smtClean="0">
                <a:solidFill>
                  <a:srgbClr val="0000FF"/>
                </a:solidFill>
              </a:rPr>
              <a:t>For a positively charged particle:</a:t>
            </a:r>
            <a:endParaRPr lang="en-US" dirty="0">
              <a:solidFill>
                <a:srgbClr val="0000FF"/>
              </a:solidFill>
            </a:endParaRPr>
          </a:p>
        </p:txBody>
      </p:sp>
      <p:sp>
        <p:nvSpPr>
          <p:cNvPr id="31" name="TextBox 30"/>
          <p:cNvSpPr txBox="1"/>
          <p:nvPr/>
        </p:nvSpPr>
        <p:spPr>
          <a:xfrm>
            <a:off x="3800415" y="3237953"/>
            <a:ext cx="1593317" cy="400110"/>
          </a:xfrm>
          <a:prstGeom prst="rect">
            <a:avLst/>
          </a:prstGeom>
          <a:noFill/>
        </p:spPr>
        <p:txBody>
          <a:bodyPr wrap="none" rtlCol="0">
            <a:spAutoFit/>
          </a:bodyPr>
          <a:lstStyle/>
          <a:p>
            <a:r>
              <a:rPr lang="en-US" dirty="0" smtClean="0"/>
              <a:t>1. At   </a:t>
            </a:r>
            <a:r>
              <a:rPr lang="en-US" sz="2000" i="1" dirty="0" smtClean="0">
                <a:latin typeface="Times New Roman"/>
                <a:cs typeface="Times New Roman"/>
              </a:rPr>
              <a:t>          </a:t>
            </a:r>
            <a:r>
              <a:rPr lang="en-US" sz="2000" dirty="0" smtClean="0"/>
              <a:t>,</a:t>
            </a:r>
            <a:r>
              <a:rPr lang="en-US" dirty="0" smtClean="0"/>
              <a:t> </a:t>
            </a:r>
            <a:endParaRPr lang="en-US" dirty="0"/>
          </a:p>
        </p:txBody>
      </p:sp>
      <p:pic>
        <p:nvPicPr>
          <p:cNvPr id="36" name="Picture 35"/>
          <p:cNvPicPr>
            <a:picLocks noChangeAspect="1"/>
          </p:cNvPicPr>
          <p:nvPr/>
        </p:nvPicPr>
        <p:blipFill>
          <a:blip r:embed="rId5"/>
          <a:stretch>
            <a:fillRect/>
          </a:stretch>
        </p:blipFill>
        <p:spPr>
          <a:xfrm>
            <a:off x="4456555" y="3283902"/>
            <a:ext cx="721925" cy="313394"/>
          </a:xfrm>
          <a:prstGeom prst="rect">
            <a:avLst/>
          </a:prstGeom>
        </p:spPr>
      </p:pic>
      <p:pic>
        <p:nvPicPr>
          <p:cNvPr id="37" name="Picture 36"/>
          <p:cNvPicPr>
            <a:picLocks noChangeAspect="1"/>
          </p:cNvPicPr>
          <p:nvPr/>
        </p:nvPicPr>
        <p:blipFill>
          <a:blip r:embed="rId6"/>
          <a:stretch>
            <a:fillRect/>
          </a:stretch>
        </p:blipFill>
        <p:spPr>
          <a:xfrm>
            <a:off x="4346379" y="3939772"/>
            <a:ext cx="845380" cy="368345"/>
          </a:xfrm>
          <a:prstGeom prst="rect">
            <a:avLst/>
          </a:prstGeom>
        </p:spPr>
      </p:pic>
      <p:pic>
        <p:nvPicPr>
          <p:cNvPr id="2" name="Picture 1"/>
          <p:cNvPicPr>
            <a:picLocks noChangeAspect="1"/>
          </p:cNvPicPr>
          <p:nvPr/>
        </p:nvPicPr>
        <p:blipFill>
          <a:blip r:embed="rId7"/>
          <a:stretch>
            <a:fillRect/>
          </a:stretch>
        </p:blipFill>
        <p:spPr>
          <a:xfrm>
            <a:off x="502649" y="1337199"/>
            <a:ext cx="3494872" cy="438969"/>
          </a:xfrm>
          <a:prstGeom prst="rect">
            <a:avLst/>
          </a:prstGeom>
        </p:spPr>
      </p:pic>
      <p:pic>
        <p:nvPicPr>
          <p:cNvPr id="3" name="Picture 2"/>
          <p:cNvPicPr>
            <a:picLocks noChangeAspect="1"/>
          </p:cNvPicPr>
          <p:nvPr/>
        </p:nvPicPr>
        <p:blipFill>
          <a:blip r:embed="rId8"/>
          <a:stretch>
            <a:fillRect/>
          </a:stretch>
        </p:blipFill>
        <p:spPr>
          <a:xfrm>
            <a:off x="4803924" y="1337199"/>
            <a:ext cx="3679676" cy="422390"/>
          </a:xfrm>
          <a:prstGeom prst="rect">
            <a:avLst/>
          </a:prstGeom>
        </p:spPr>
      </p:pic>
      <p:pic>
        <p:nvPicPr>
          <p:cNvPr id="6" name="Picture 5"/>
          <p:cNvPicPr>
            <a:picLocks noChangeAspect="1"/>
          </p:cNvPicPr>
          <p:nvPr/>
        </p:nvPicPr>
        <p:blipFill>
          <a:blip r:embed="rId9"/>
          <a:stretch>
            <a:fillRect/>
          </a:stretch>
        </p:blipFill>
        <p:spPr>
          <a:xfrm>
            <a:off x="6176902" y="3917144"/>
            <a:ext cx="1210857" cy="450319"/>
          </a:xfrm>
          <a:prstGeom prst="rect">
            <a:avLst/>
          </a:prstGeom>
        </p:spPr>
      </p:pic>
      <p:pic>
        <p:nvPicPr>
          <p:cNvPr id="4" name="Picture 3"/>
          <p:cNvPicPr>
            <a:picLocks noChangeAspect="1"/>
          </p:cNvPicPr>
          <p:nvPr/>
        </p:nvPicPr>
        <p:blipFill>
          <a:blip r:embed="rId10"/>
          <a:stretch>
            <a:fillRect/>
          </a:stretch>
        </p:blipFill>
        <p:spPr>
          <a:xfrm>
            <a:off x="4494655" y="4868518"/>
            <a:ext cx="1062098" cy="487778"/>
          </a:xfrm>
          <a:prstGeom prst="rect">
            <a:avLst/>
          </a:prstGeom>
        </p:spPr>
      </p:pic>
      <p:sp>
        <p:nvSpPr>
          <p:cNvPr id="25" name="TextBox 24"/>
          <p:cNvSpPr txBox="1"/>
          <p:nvPr/>
        </p:nvSpPr>
        <p:spPr>
          <a:xfrm>
            <a:off x="3753779" y="4898199"/>
            <a:ext cx="2102446" cy="400110"/>
          </a:xfrm>
          <a:prstGeom prst="rect">
            <a:avLst/>
          </a:prstGeom>
          <a:noFill/>
        </p:spPr>
        <p:txBody>
          <a:bodyPr wrap="none" rtlCol="0">
            <a:spAutoFit/>
          </a:bodyPr>
          <a:lstStyle/>
          <a:p>
            <a:r>
              <a:rPr lang="en-US" dirty="0"/>
              <a:t>2</a:t>
            </a:r>
            <a:r>
              <a:rPr lang="en-US" dirty="0" smtClean="0"/>
              <a:t>. </a:t>
            </a:r>
            <a:r>
              <a:rPr lang="en-US" dirty="0"/>
              <a:t>A</a:t>
            </a:r>
            <a:r>
              <a:rPr lang="en-US" dirty="0" smtClean="0"/>
              <a:t>t                    </a:t>
            </a:r>
            <a:r>
              <a:rPr lang="en-US" sz="2000" dirty="0" smtClean="0"/>
              <a:t>,</a:t>
            </a:r>
            <a:r>
              <a:rPr lang="en-US" dirty="0" smtClean="0"/>
              <a:t> </a:t>
            </a:r>
            <a:endParaRPr lang="en-US" dirty="0"/>
          </a:p>
        </p:txBody>
      </p:sp>
      <p:pic>
        <p:nvPicPr>
          <p:cNvPr id="5" name="Picture 4"/>
          <p:cNvPicPr>
            <a:picLocks noChangeAspect="1"/>
          </p:cNvPicPr>
          <p:nvPr/>
        </p:nvPicPr>
        <p:blipFill>
          <a:blip r:embed="rId11"/>
          <a:stretch>
            <a:fillRect/>
          </a:stretch>
        </p:blipFill>
        <p:spPr>
          <a:xfrm>
            <a:off x="4354955" y="5673092"/>
            <a:ext cx="1212593" cy="440054"/>
          </a:xfrm>
          <a:prstGeom prst="rect">
            <a:avLst/>
          </a:prstGeom>
        </p:spPr>
      </p:pic>
      <p:pic>
        <p:nvPicPr>
          <p:cNvPr id="27" name="Picture 26"/>
          <p:cNvPicPr>
            <a:picLocks noChangeAspect="1"/>
          </p:cNvPicPr>
          <p:nvPr/>
        </p:nvPicPr>
        <p:blipFill>
          <a:blip r:embed="rId12"/>
          <a:stretch>
            <a:fillRect/>
          </a:stretch>
        </p:blipFill>
        <p:spPr>
          <a:xfrm>
            <a:off x="6357481" y="5762353"/>
            <a:ext cx="890577" cy="369425"/>
          </a:xfrm>
          <a:prstGeom prst="rect">
            <a:avLst/>
          </a:prstGeom>
        </p:spPr>
      </p:pic>
      <p:cxnSp>
        <p:nvCxnSpPr>
          <p:cNvPr id="29" name="Straight Arrow Connector 28"/>
          <p:cNvCxnSpPr>
            <a:endCxn id="30"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32"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33" name="Straight Arrow Connector 32"/>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Arc 33"/>
          <p:cNvSpPr/>
          <p:nvPr/>
        </p:nvSpPr>
        <p:spPr>
          <a:xfrm rot="10800000">
            <a:off x="573728" y="3850872"/>
            <a:ext cx="1907002" cy="1907002"/>
          </a:xfrm>
          <a:prstGeom prst="arc">
            <a:avLst>
              <a:gd name="adj1" fmla="val 5490503"/>
              <a:gd name="adj2" fmla="val 3998323"/>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5" name="Group 34"/>
          <p:cNvGrpSpPr/>
          <p:nvPr/>
        </p:nvGrpSpPr>
        <p:grpSpPr>
          <a:xfrm>
            <a:off x="1329844" y="3576527"/>
            <a:ext cx="464238" cy="523220"/>
            <a:chOff x="2598106" y="3869215"/>
            <a:chExt cx="464238" cy="523220"/>
          </a:xfrm>
        </p:grpSpPr>
        <p:sp>
          <p:nvSpPr>
            <p:cNvPr id="38" name="Oval 37"/>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9" name="TextBox 38"/>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spTree>
    <p:extLst>
      <p:ext uri="{BB962C8B-B14F-4D97-AF65-F5344CB8AC3E}">
        <p14:creationId xmlns:p14="http://schemas.microsoft.com/office/powerpoint/2010/main" val="17084932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fill="hold" nodeType="clickEffect">
                                  <p:stCondLst>
                                    <p:cond delay="0"/>
                                  </p:stCondLst>
                                  <p:endCondLst>
                                    <p:cond evt="onNext" delay="0">
                                      <p:tgtEl>
                                        <p:sldTgt/>
                                      </p:tgtEl>
                                    </p:cond>
                                  </p:endCondLst>
                                  <p:childTnLst>
                                    <p:animMotion origin="layout" path="M -0.00642 -2.22222E-6 C 0.05035 -2.22222E-6 0.10035 0.06111 0.10035 0.1382 C 0.10035 0.21435 0.05035 0.27755 -0.00642 0.27755 C -0.06371 0.27755 -0.10659 0.21435 -0.10659 0.1382 C -0.10659 0.06111 -0.06371 -2.22222E-6 -0.00642 -2.22222E-6 Z " pathEditMode="relative" rAng="0" ptsTypes="fffff">
                                      <p:cBhvr>
                                        <p:cTn id="6" dur="4000" fill="hold"/>
                                        <p:tgtEl>
                                          <p:spTgt spid="35"/>
                                        </p:tgtEl>
                                        <p:attrNameLst>
                                          <p:attrName>ppt_x</p:attrName>
                                          <p:attrName>ppt_y</p:attrName>
                                        </p:attrNameLst>
                                      </p:cBhvr>
                                      <p:rCtr x="330" y="138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571090" y="2207046"/>
            <a:ext cx="2990610" cy="369332"/>
          </a:xfrm>
          <a:prstGeom prst="rect">
            <a:avLst/>
          </a:prstGeom>
        </p:spPr>
        <p:txBody>
          <a:bodyPr wrap="none">
            <a:spAutoFit/>
          </a:bodyPr>
          <a:lstStyle/>
          <a:p>
            <a:r>
              <a:rPr lang="en-US" dirty="0" smtClean="0"/>
              <a:t>Let’s take                   and </a:t>
            </a:r>
            <a:endParaRPr lang="en-US" dirty="0"/>
          </a:p>
        </p:txBody>
      </p:sp>
      <p:pic>
        <p:nvPicPr>
          <p:cNvPr id="8" name="Picture 7"/>
          <p:cNvPicPr>
            <a:picLocks noChangeAspect="1"/>
          </p:cNvPicPr>
          <p:nvPr/>
        </p:nvPicPr>
        <p:blipFill>
          <a:blip r:embed="rId2"/>
          <a:stretch>
            <a:fillRect/>
          </a:stretch>
        </p:blipFill>
        <p:spPr>
          <a:xfrm>
            <a:off x="2870604" y="2183244"/>
            <a:ext cx="922202" cy="373703"/>
          </a:xfrm>
          <a:prstGeom prst="rect">
            <a:avLst/>
          </a:prstGeom>
        </p:spPr>
      </p:pic>
      <p:pic>
        <p:nvPicPr>
          <p:cNvPr id="9" name="Picture 8"/>
          <p:cNvPicPr>
            <a:picLocks noChangeAspect="1"/>
          </p:cNvPicPr>
          <p:nvPr/>
        </p:nvPicPr>
        <p:blipFill>
          <a:blip r:embed="rId3"/>
          <a:stretch>
            <a:fillRect/>
          </a:stretch>
        </p:blipFill>
        <p:spPr>
          <a:xfrm>
            <a:off x="4504026" y="2212789"/>
            <a:ext cx="1418876" cy="356028"/>
          </a:xfrm>
          <a:prstGeom prst="rect">
            <a:avLst/>
          </a:prstGeom>
        </p:spPr>
      </p:pic>
      <p:cxnSp>
        <p:nvCxnSpPr>
          <p:cNvPr id="10" name="Straight Arrow Connector 9"/>
          <p:cNvCxnSpPr>
            <a:endCxn id="12"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3"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sp>
        <p:nvSpPr>
          <p:cNvPr id="21"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err="1" smtClean="0"/>
              <a:t>Gyromotion</a:t>
            </a:r>
            <a:r>
              <a:rPr lang="en-US" dirty="0" smtClean="0"/>
              <a:t> of a Charged Particle In A Magnetic Field</a:t>
            </a:r>
            <a:endParaRPr lang="en-US" dirty="0"/>
          </a:p>
        </p:txBody>
      </p:sp>
      <p:cxnSp>
        <p:nvCxnSpPr>
          <p:cNvPr id="38" name="Straight Arrow Connector 37"/>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300672" y="2754907"/>
            <a:ext cx="313053" cy="504732"/>
            <a:chOff x="300672" y="2754907"/>
            <a:chExt cx="313053" cy="504732"/>
          </a:xfrm>
        </p:grpSpPr>
        <p:sp>
          <p:nvSpPr>
            <p:cNvPr id="31" name="Oval 30"/>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2" name="Oval 31"/>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34" name="Picture 33"/>
            <p:cNvPicPr>
              <a:picLocks noChangeAspect="1"/>
            </p:cNvPicPr>
            <p:nvPr/>
          </p:nvPicPr>
          <p:blipFill rotWithShape="1">
            <a:blip r:embed="rId4"/>
            <a:srcRect r="68561"/>
            <a:stretch/>
          </p:blipFill>
          <p:spPr>
            <a:xfrm>
              <a:off x="300672" y="2754907"/>
              <a:ext cx="313053" cy="316616"/>
            </a:xfrm>
            <a:prstGeom prst="rect">
              <a:avLst/>
            </a:prstGeom>
          </p:spPr>
        </p:pic>
      </p:grpSp>
      <p:sp>
        <p:nvSpPr>
          <p:cNvPr id="53" name="TextBox 52"/>
          <p:cNvSpPr txBox="1"/>
          <p:nvPr/>
        </p:nvSpPr>
        <p:spPr>
          <a:xfrm>
            <a:off x="3287108" y="2782996"/>
            <a:ext cx="4006024" cy="369332"/>
          </a:xfrm>
          <a:prstGeom prst="rect">
            <a:avLst/>
          </a:prstGeom>
          <a:noFill/>
        </p:spPr>
        <p:txBody>
          <a:bodyPr wrap="none" rtlCol="0">
            <a:spAutoFit/>
          </a:bodyPr>
          <a:lstStyle/>
          <a:p>
            <a:r>
              <a:rPr lang="en-US" dirty="0" smtClean="0">
                <a:solidFill>
                  <a:srgbClr val="FF0000"/>
                </a:solidFill>
              </a:rPr>
              <a:t>For a negatively charged particle:</a:t>
            </a:r>
            <a:endParaRPr lang="en-US" dirty="0">
              <a:solidFill>
                <a:srgbClr val="FF0000"/>
              </a:solidFill>
            </a:endParaRPr>
          </a:p>
        </p:txBody>
      </p:sp>
      <p:sp>
        <p:nvSpPr>
          <p:cNvPr id="37" name="TextBox 36"/>
          <p:cNvSpPr txBox="1"/>
          <p:nvPr/>
        </p:nvSpPr>
        <p:spPr>
          <a:xfrm>
            <a:off x="3800415" y="3237953"/>
            <a:ext cx="1593317" cy="400110"/>
          </a:xfrm>
          <a:prstGeom prst="rect">
            <a:avLst/>
          </a:prstGeom>
          <a:noFill/>
        </p:spPr>
        <p:txBody>
          <a:bodyPr wrap="none" rtlCol="0">
            <a:spAutoFit/>
          </a:bodyPr>
          <a:lstStyle/>
          <a:p>
            <a:r>
              <a:rPr lang="en-US" dirty="0" smtClean="0"/>
              <a:t>1. At   </a:t>
            </a:r>
            <a:r>
              <a:rPr lang="en-US" sz="2000" i="1" dirty="0" smtClean="0">
                <a:latin typeface="Times New Roman"/>
                <a:cs typeface="Times New Roman"/>
              </a:rPr>
              <a:t>          </a:t>
            </a:r>
            <a:r>
              <a:rPr lang="en-US" sz="2000" dirty="0" smtClean="0"/>
              <a:t>,</a:t>
            </a:r>
            <a:r>
              <a:rPr lang="en-US" dirty="0" smtClean="0"/>
              <a:t> </a:t>
            </a:r>
            <a:endParaRPr lang="en-US" dirty="0"/>
          </a:p>
        </p:txBody>
      </p:sp>
      <p:pic>
        <p:nvPicPr>
          <p:cNvPr id="42" name="Picture 41"/>
          <p:cNvPicPr>
            <a:picLocks noChangeAspect="1"/>
          </p:cNvPicPr>
          <p:nvPr/>
        </p:nvPicPr>
        <p:blipFill>
          <a:blip r:embed="rId5"/>
          <a:stretch>
            <a:fillRect/>
          </a:stretch>
        </p:blipFill>
        <p:spPr>
          <a:xfrm>
            <a:off x="4456555" y="3283902"/>
            <a:ext cx="721925" cy="313394"/>
          </a:xfrm>
          <a:prstGeom prst="rect">
            <a:avLst/>
          </a:prstGeom>
        </p:spPr>
      </p:pic>
      <p:pic>
        <p:nvPicPr>
          <p:cNvPr id="43" name="Picture 42"/>
          <p:cNvPicPr>
            <a:picLocks noChangeAspect="1"/>
          </p:cNvPicPr>
          <p:nvPr/>
        </p:nvPicPr>
        <p:blipFill>
          <a:blip r:embed="rId6"/>
          <a:stretch>
            <a:fillRect/>
          </a:stretch>
        </p:blipFill>
        <p:spPr>
          <a:xfrm>
            <a:off x="4346379" y="3939772"/>
            <a:ext cx="845380" cy="368345"/>
          </a:xfrm>
          <a:prstGeom prst="rect">
            <a:avLst/>
          </a:prstGeom>
        </p:spPr>
      </p:pic>
      <p:pic>
        <p:nvPicPr>
          <p:cNvPr id="54" name="Picture 53"/>
          <p:cNvPicPr>
            <a:picLocks noChangeAspect="1"/>
          </p:cNvPicPr>
          <p:nvPr/>
        </p:nvPicPr>
        <p:blipFill>
          <a:blip r:embed="rId7"/>
          <a:stretch>
            <a:fillRect/>
          </a:stretch>
        </p:blipFill>
        <p:spPr>
          <a:xfrm>
            <a:off x="502649" y="1337199"/>
            <a:ext cx="3494872" cy="438969"/>
          </a:xfrm>
          <a:prstGeom prst="rect">
            <a:avLst/>
          </a:prstGeom>
        </p:spPr>
      </p:pic>
      <p:pic>
        <p:nvPicPr>
          <p:cNvPr id="55" name="Picture 54"/>
          <p:cNvPicPr>
            <a:picLocks noChangeAspect="1"/>
          </p:cNvPicPr>
          <p:nvPr/>
        </p:nvPicPr>
        <p:blipFill>
          <a:blip r:embed="rId8"/>
          <a:stretch>
            <a:fillRect/>
          </a:stretch>
        </p:blipFill>
        <p:spPr>
          <a:xfrm>
            <a:off x="4803924" y="1337199"/>
            <a:ext cx="3679676" cy="422390"/>
          </a:xfrm>
          <a:prstGeom prst="rect">
            <a:avLst/>
          </a:prstGeom>
        </p:spPr>
      </p:pic>
      <p:pic>
        <p:nvPicPr>
          <p:cNvPr id="7" name="Picture 6"/>
          <p:cNvPicPr>
            <a:picLocks noChangeAspect="1"/>
          </p:cNvPicPr>
          <p:nvPr/>
        </p:nvPicPr>
        <p:blipFill>
          <a:blip r:embed="rId9"/>
          <a:stretch>
            <a:fillRect/>
          </a:stretch>
        </p:blipFill>
        <p:spPr>
          <a:xfrm>
            <a:off x="6248400" y="3939772"/>
            <a:ext cx="1447511" cy="449902"/>
          </a:xfrm>
          <a:prstGeom prst="rect">
            <a:avLst/>
          </a:prstGeom>
        </p:spPr>
      </p:pic>
      <p:grpSp>
        <p:nvGrpSpPr>
          <p:cNvPr id="60" name="Group 59"/>
          <p:cNvGrpSpPr/>
          <p:nvPr/>
        </p:nvGrpSpPr>
        <p:grpSpPr>
          <a:xfrm>
            <a:off x="1391482" y="4839777"/>
            <a:ext cx="351748" cy="461665"/>
            <a:chOff x="1386089" y="4122100"/>
            <a:chExt cx="351748" cy="461665"/>
          </a:xfrm>
        </p:grpSpPr>
        <p:sp>
          <p:nvSpPr>
            <p:cNvPr id="61" name="Oval 60"/>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62" name="TextBox 61"/>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spTree>
    <p:extLst>
      <p:ext uri="{BB962C8B-B14F-4D97-AF65-F5344CB8AC3E}">
        <p14:creationId xmlns:p14="http://schemas.microsoft.com/office/powerpoint/2010/main" val="16720338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571090" y="2207046"/>
            <a:ext cx="2990610" cy="369332"/>
          </a:xfrm>
          <a:prstGeom prst="rect">
            <a:avLst/>
          </a:prstGeom>
        </p:spPr>
        <p:txBody>
          <a:bodyPr wrap="none">
            <a:spAutoFit/>
          </a:bodyPr>
          <a:lstStyle/>
          <a:p>
            <a:r>
              <a:rPr lang="en-US" dirty="0" smtClean="0"/>
              <a:t>Let’s take                   and </a:t>
            </a:r>
            <a:endParaRPr lang="en-US" dirty="0"/>
          </a:p>
        </p:txBody>
      </p:sp>
      <p:pic>
        <p:nvPicPr>
          <p:cNvPr id="8" name="Picture 7"/>
          <p:cNvPicPr>
            <a:picLocks noChangeAspect="1"/>
          </p:cNvPicPr>
          <p:nvPr/>
        </p:nvPicPr>
        <p:blipFill>
          <a:blip r:embed="rId2"/>
          <a:stretch>
            <a:fillRect/>
          </a:stretch>
        </p:blipFill>
        <p:spPr>
          <a:xfrm>
            <a:off x="2870604" y="2183244"/>
            <a:ext cx="922202" cy="373703"/>
          </a:xfrm>
          <a:prstGeom prst="rect">
            <a:avLst/>
          </a:prstGeom>
        </p:spPr>
      </p:pic>
      <p:pic>
        <p:nvPicPr>
          <p:cNvPr id="9" name="Picture 8"/>
          <p:cNvPicPr>
            <a:picLocks noChangeAspect="1"/>
          </p:cNvPicPr>
          <p:nvPr/>
        </p:nvPicPr>
        <p:blipFill>
          <a:blip r:embed="rId3"/>
          <a:stretch>
            <a:fillRect/>
          </a:stretch>
        </p:blipFill>
        <p:spPr>
          <a:xfrm>
            <a:off x="4504026" y="2212789"/>
            <a:ext cx="1418876" cy="356028"/>
          </a:xfrm>
          <a:prstGeom prst="rect">
            <a:avLst/>
          </a:prstGeom>
        </p:spPr>
      </p:pic>
      <p:cxnSp>
        <p:nvCxnSpPr>
          <p:cNvPr id="10" name="Straight Arrow Connector 9"/>
          <p:cNvCxnSpPr>
            <a:endCxn id="12"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3"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sp>
        <p:nvSpPr>
          <p:cNvPr id="21"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err="1" smtClean="0"/>
              <a:t>Gyromotion</a:t>
            </a:r>
            <a:r>
              <a:rPr lang="en-US" dirty="0" smtClean="0"/>
              <a:t> of a Charged Particle In A Magnetic Field</a:t>
            </a:r>
            <a:endParaRPr lang="en-US" dirty="0"/>
          </a:p>
        </p:txBody>
      </p:sp>
      <p:cxnSp>
        <p:nvCxnSpPr>
          <p:cNvPr id="38" name="Straight Arrow Connector 37"/>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300672" y="2754907"/>
            <a:ext cx="313053" cy="504732"/>
            <a:chOff x="300672" y="2754907"/>
            <a:chExt cx="313053" cy="504732"/>
          </a:xfrm>
        </p:grpSpPr>
        <p:sp>
          <p:nvSpPr>
            <p:cNvPr id="31" name="Oval 30"/>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2" name="Oval 31"/>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34" name="Picture 33"/>
            <p:cNvPicPr>
              <a:picLocks noChangeAspect="1"/>
            </p:cNvPicPr>
            <p:nvPr/>
          </p:nvPicPr>
          <p:blipFill rotWithShape="1">
            <a:blip r:embed="rId4"/>
            <a:srcRect r="68561"/>
            <a:stretch/>
          </p:blipFill>
          <p:spPr>
            <a:xfrm>
              <a:off x="300672" y="2754907"/>
              <a:ext cx="313053" cy="316616"/>
            </a:xfrm>
            <a:prstGeom prst="rect">
              <a:avLst/>
            </a:prstGeom>
          </p:spPr>
        </p:pic>
      </p:grpSp>
      <p:sp>
        <p:nvSpPr>
          <p:cNvPr id="53" name="TextBox 52"/>
          <p:cNvSpPr txBox="1"/>
          <p:nvPr/>
        </p:nvSpPr>
        <p:spPr>
          <a:xfrm>
            <a:off x="3287108" y="2782996"/>
            <a:ext cx="4006024" cy="369332"/>
          </a:xfrm>
          <a:prstGeom prst="rect">
            <a:avLst/>
          </a:prstGeom>
          <a:noFill/>
        </p:spPr>
        <p:txBody>
          <a:bodyPr wrap="none" rtlCol="0">
            <a:spAutoFit/>
          </a:bodyPr>
          <a:lstStyle/>
          <a:p>
            <a:r>
              <a:rPr lang="en-US" dirty="0" smtClean="0">
                <a:solidFill>
                  <a:srgbClr val="FF0000"/>
                </a:solidFill>
              </a:rPr>
              <a:t>For a negatively charged particle:</a:t>
            </a:r>
            <a:endParaRPr lang="en-US" dirty="0">
              <a:solidFill>
                <a:srgbClr val="FF0000"/>
              </a:solidFill>
            </a:endParaRPr>
          </a:p>
        </p:txBody>
      </p:sp>
      <p:sp>
        <p:nvSpPr>
          <p:cNvPr id="37" name="TextBox 36"/>
          <p:cNvSpPr txBox="1"/>
          <p:nvPr/>
        </p:nvSpPr>
        <p:spPr>
          <a:xfrm>
            <a:off x="3800415" y="3237953"/>
            <a:ext cx="1593317" cy="400110"/>
          </a:xfrm>
          <a:prstGeom prst="rect">
            <a:avLst/>
          </a:prstGeom>
          <a:noFill/>
        </p:spPr>
        <p:txBody>
          <a:bodyPr wrap="none" rtlCol="0">
            <a:spAutoFit/>
          </a:bodyPr>
          <a:lstStyle/>
          <a:p>
            <a:r>
              <a:rPr lang="en-US" dirty="0" smtClean="0"/>
              <a:t>1. At   </a:t>
            </a:r>
            <a:r>
              <a:rPr lang="en-US" sz="2000" i="1" dirty="0" smtClean="0">
                <a:latin typeface="Times New Roman"/>
                <a:cs typeface="Times New Roman"/>
              </a:rPr>
              <a:t>          </a:t>
            </a:r>
            <a:r>
              <a:rPr lang="en-US" sz="2000" dirty="0" smtClean="0"/>
              <a:t>,</a:t>
            </a:r>
            <a:r>
              <a:rPr lang="en-US" dirty="0" smtClean="0"/>
              <a:t> </a:t>
            </a:r>
            <a:endParaRPr lang="en-US" dirty="0"/>
          </a:p>
        </p:txBody>
      </p:sp>
      <p:pic>
        <p:nvPicPr>
          <p:cNvPr id="41" name="Picture 40"/>
          <p:cNvPicPr>
            <a:picLocks noChangeAspect="1"/>
          </p:cNvPicPr>
          <p:nvPr/>
        </p:nvPicPr>
        <p:blipFill>
          <a:blip r:embed="rId5"/>
          <a:stretch>
            <a:fillRect/>
          </a:stretch>
        </p:blipFill>
        <p:spPr>
          <a:xfrm>
            <a:off x="6598782" y="5863953"/>
            <a:ext cx="868818" cy="360399"/>
          </a:xfrm>
          <a:prstGeom prst="rect">
            <a:avLst/>
          </a:prstGeom>
        </p:spPr>
      </p:pic>
      <p:pic>
        <p:nvPicPr>
          <p:cNvPr id="42" name="Picture 41"/>
          <p:cNvPicPr>
            <a:picLocks noChangeAspect="1"/>
          </p:cNvPicPr>
          <p:nvPr/>
        </p:nvPicPr>
        <p:blipFill>
          <a:blip r:embed="rId6"/>
          <a:stretch>
            <a:fillRect/>
          </a:stretch>
        </p:blipFill>
        <p:spPr>
          <a:xfrm>
            <a:off x="4456555" y="3283902"/>
            <a:ext cx="721925" cy="313394"/>
          </a:xfrm>
          <a:prstGeom prst="rect">
            <a:avLst/>
          </a:prstGeom>
        </p:spPr>
      </p:pic>
      <p:pic>
        <p:nvPicPr>
          <p:cNvPr id="43" name="Picture 42"/>
          <p:cNvPicPr>
            <a:picLocks noChangeAspect="1"/>
          </p:cNvPicPr>
          <p:nvPr/>
        </p:nvPicPr>
        <p:blipFill>
          <a:blip r:embed="rId7"/>
          <a:stretch>
            <a:fillRect/>
          </a:stretch>
        </p:blipFill>
        <p:spPr>
          <a:xfrm>
            <a:off x="4346379" y="3939772"/>
            <a:ext cx="845380" cy="368345"/>
          </a:xfrm>
          <a:prstGeom prst="rect">
            <a:avLst/>
          </a:prstGeom>
        </p:spPr>
      </p:pic>
      <p:pic>
        <p:nvPicPr>
          <p:cNvPr id="54" name="Picture 53"/>
          <p:cNvPicPr>
            <a:picLocks noChangeAspect="1"/>
          </p:cNvPicPr>
          <p:nvPr/>
        </p:nvPicPr>
        <p:blipFill>
          <a:blip r:embed="rId8"/>
          <a:stretch>
            <a:fillRect/>
          </a:stretch>
        </p:blipFill>
        <p:spPr>
          <a:xfrm>
            <a:off x="502649" y="1337199"/>
            <a:ext cx="3494872" cy="438969"/>
          </a:xfrm>
          <a:prstGeom prst="rect">
            <a:avLst/>
          </a:prstGeom>
        </p:spPr>
      </p:pic>
      <p:pic>
        <p:nvPicPr>
          <p:cNvPr id="55" name="Picture 54"/>
          <p:cNvPicPr>
            <a:picLocks noChangeAspect="1"/>
          </p:cNvPicPr>
          <p:nvPr/>
        </p:nvPicPr>
        <p:blipFill>
          <a:blip r:embed="rId9"/>
          <a:stretch>
            <a:fillRect/>
          </a:stretch>
        </p:blipFill>
        <p:spPr>
          <a:xfrm>
            <a:off x="4803924" y="1337199"/>
            <a:ext cx="3679676" cy="422390"/>
          </a:xfrm>
          <a:prstGeom prst="rect">
            <a:avLst/>
          </a:prstGeom>
        </p:spPr>
      </p:pic>
      <p:pic>
        <p:nvPicPr>
          <p:cNvPr id="7" name="Picture 6"/>
          <p:cNvPicPr>
            <a:picLocks noChangeAspect="1"/>
          </p:cNvPicPr>
          <p:nvPr/>
        </p:nvPicPr>
        <p:blipFill>
          <a:blip r:embed="rId10"/>
          <a:stretch>
            <a:fillRect/>
          </a:stretch>
        </p:blipFill>
        <p:spPr>
          <a:xfrm>
            <a:off x="6248400" y="3939772"/>
            <a:ext cx="1447511" cy="449902"/>
          </a:xfrm>
          <a:prstGeom prst="rect">
            <a:avLst/>
          </a:prstGeom>
        </p:spPr>
      </p:pic>
      <p:pic>
        <p:nvPicPr>
          <p:cNvPr id="35" name="Picture 34"/>
          <p:cNvPicPr>
            <a:picLocks noChangeAspect="1"/>
          </p:cNvPicPr>
          <p:nvPr/>
        </p:nvPicPr>
        <p:blipFill>
          <a:blip r:embed="rId11"/>
          <a:stretch>
            <a:fillRect/>
          </a:stretch>
        </p:blipFill>
        <p:spPr>
          <a:xfrm>
            <a:off x="4494655" y="4868518"/>
            <a:ext cx="1062098" cy="487778"/>
          </a:xfrm>
          <a:prstGeom prst="rect">
            <a:avLst/>
          </a:prstGeom>
        </p:spPr>
      </p:pic>
      <p:sp>
        <p:nvSpPr>
          <p:cNvPr id="44" name="TextBox 43"/>
          <p:cNvSpPr txBox="1"/>
          <p:nvPr/>
        </p:nvSpPr>
        <p:spPr>
          <a:xfrm>
            <a:off x="3753779" y="4898199"/>
            <a:ext cx="2102446" cy="400110"/>
          </a:xfrm>
          <a:prstGeom prst="rect">
            <a:avLst/>
          </a:prstGeom>
          <a:noFill/>
        </p:spPr>
        <p:txBody>
          <a:bodyPr wrap="none" rtlCol="0">
            <a:spAutoFit/>
          </a:bodyPr>
          <a:lstStyle/>
          <a:p>
            <a:r>
              <a:rPr lang="en-US" dirty="0"/>
              <a:t>2</a:t>
            </a:r>
            <a:r>
              <a:rPr lang="en-US" dirty="0" smtClean="0"/>
              <a:t>. </a:t>
            </a:r>
            <a:r>
              <a:rPr lang="en-US" dirty="0"/>
              <a:t>A</a:t>
            </a:r>
            <a:r>
              <a:rPr lang="en-US" dirty="0" smtClean="0"/>
              <a:t>t                    </a:t>
            </a:r>
            <a:r>
              <a:rPr lang="en-US" sz="2000" dirty="0" smtClean="0"/>
              <a:t>,</a:t>
            </a:r>
            <a:r>
              <a:rPr lang="en-US" dirty="0" smtClean="0"/>
              <a:t> </a:t>
            </a:r>
            <a:endParaRPr lang="en-US" dirty="0"/>
          </a:p>
        </p:txBody>
      </p:sp>
      <p:pic>
        <p:nvPicPr>
          <p:cNvPr id="2" name="Picture 1"/>
          <p:cNvPicPr>
            <a:picLocks noChangeAspect="1"/>
          </p:cNvPicPr>
          <p:nvPr/>
        </p:nvPicPr>
        <p:blipFill>
          <a:blip r:embed="rId12"/>
          <a:stretch>
            <a:fillRect/>
          </a:stretch>
        </p:blipFill>
        <p:spPr>
          <a:xfrm>
            <a:off x="4375027" y="5825854"/>
            <a:ext cx="1181726" cy="355478"/>
          </a:xfrm>
          <a:prstGeom prst="rect">
            <a:avLst/>
          </a:prstGeom>
        </p:spPr>
      </p:pic>
      <p:sp>
        <p:nvSpPr>
          <p:cNvPr id="47" name="Arc 46"/>
          <p:cNvSpPr/>
          <p:nvPr/>
        </p:nvSpPr>
        <p:spPr>
          <a:xfrm rot="10800000" flipH="1">
            <a:off x="1144529" y="4383280"/>
            <a:ext cx="766470" cy="727126"/>
          </a:xfrm>
          <a:prstGeom prst="arc">
            <a:avLst>
              <a:gd name="adj1" fmla="val 17482063"/>
              <a:gd name="adj2" fmla="val 2084140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8" name="Group 47"/>
          <p:cNvGrpSpPr/>
          <p:nvPr/>
        </p:nvGrpSpPr>
        <p:grpSpPr>
          <a:xfrm>
            <a:off x="1391482" y="4839777"/>
            <a:ext cx="351748" cy="461665"/>
            <a:chOff x="1386089" y="4122100"/>
            <a:chExt cx="351748" cy="461665"/>
          </a:xfrm>
        </p:grpSpPr>
        <p:sp>
          <p:nvSpPr>
            <p:cNvPr id="49" name="Oval 48"/>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50" name="TextBox 49"/>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spTree>
    <p:extLst>
      <p:ext uri="{BB962C8B-B14F-4D97-AF65-F5344CB8AC3E}">
        <p14:creationId xmlns:p14="http://schemas.microsoft.com/office/powerpoint/2010/main" val="27195326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571090" y="2207046"/>
            <a:ext cx="2990610" cy="369332"/>
          </a:xfrm>
          <a:prstGeom prst="rect">
            <a:avLst/>
          </a:prstGeom>
        </p:spPr>
        <p:txBody>
          <a:bodyPr wrap="none">
            <a:spAutoFit/>
          </a:bodyPr>
          <a:lstStyle/>
          <a:p>
            <a:r>
              <a:rPr lang="en-US" dirty="0" smtClean="0"/>
              <a:t>Let’s take                   and </a:t>
            </a:r>
            <a:endParaRPr lang="en-US" dirty="0"/>
          </a:p>
        </p:txBody>
      </p:sp>
      <p:pic>
        <p:nvPicPr>
          <p:cNvPr id="8" name="Picture 7"/>
          <p:cNvPicPr>
            <a:picLocks noChangeAspect="1"/>
          </p:cNvPicPr>
          <p:nvPr/>
        </p:nvPicPr>
        <p:blipFill>
          <a:blip r:embed="rId2"/>
          <a:stretch>
            <a:fillRect/>
          </a:stretch>
        </p:blipFill>
        <p:spPr>
          <a:xfrm>
            <a:off x="2870604" y="2183244"/>
            <a:ext cx="922202" cy="373703"/>
          </a:xfrm>
          <a:prstGeom prst="rect">
            <a:avLst/>
          </a:prstGeom>
        </p:spPr>
      </p:pic>
      <p:pic>
        <p:nvPicPr>
          <p:cNvPr id="9" name="Picture 8"/>
          <p:cNvPicPr>
            <a:picLocks noChangeAspect="1"/>
          </p:cNvPicPr>
          <p:nvPr/>
        </p:nvPicPr>
        <p:blipFill>
          <a:blip r:embed="rId3"/>
          <a:stretch>
            <a:fillRect/>
          </a:stretch>
        </p:blipFill>
        <p:spPr>
          <a:xfrm>
            <a:off x="4504026" y="2212789"/>
            <a:ext cx="1418876" cy="356028"/>
          </a:xfrm>
          <a:prstGeom prst="rect">
            <a:avLst/>
          </a:prstGeom>
        </p:spPr>
      </p:pic>
      <p:cxnSp>
        <p:nvCxnSpPr>
          <p:cNvPr id="10" name="Straight Arrow Connector 9"/>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3"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sp>
        <p:nvSpPr>
          <p:cNvPr id="21"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err="1" smtClean="0"/>
              <a:t>Gyromotion</a:t>
            </a:r>
            <a:r>
              <a:rPr lang="en-US" dirty="0" smtClean="0"/>
              <a:t> of a Charged Particle In A Magnetic Field</a:t>
            </a:r>
            <a:endParaRPr lang="en-US" dirty="0"/>
          </a:p>
        </p:txBody>
      </p:sp>
      <p:cxnSp>
        <p:nvCxnSpPr>
          <p:cNvPr id="38" name="Straight Arrow Connector 37"/>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300672" y="2754907"/>
            <a:ext cx="313053" cy="504732"/>
            <a:chOff x="300672" y="2754907"/>
            <a:chExt cx="313053" cy="504732"/>
          </a:xfrm>
        </p:grpSpPr>
        <p:sp>
          <p:nvSpPr>
            <p:cNvPr id="31" name="Oval 30"/>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2" name="Oval 31"/>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34" name="Picture 33"/>
            <p:cNvPicPr>
              <a:picLocks noChangeAspect="1"/>
            </p:cNvPicPr>
            <p:nvPr/>
          </p:nvPicPr>
          <p:blipFill rotWithShape="1">
            <a:blip r:embed="rId4"/>
            <a:srcRect r="68561"/>
            <a:stretch/>
          </p:blipFill>
          <p:spPr>
            <a:xfrm>
              <a:off x="300672" y="2754907"/>
              <a:ext cx="313053" cy="316616"/>
            </a:xfrm>
            <a:prstGeom prst="rect">
              <a:avLst/>
            </a:prstGeom>
          </p:spPr>
        </p:pic>
      </p:grpSp>
      <p:sp>
        <p:nvSpPr>
          <p:cNvPr id="53" name="TextBox 52"/>
          <p:cNvSpPr txBox="1"/>
          <p:nvPr/>
        </p:nvSpPr>
        <p:spPr>
          <a:xfrm>
            <a:off x="3287108" y="2782996"/>
            <a:ext cx="4006024" cy="369332"/>
          </a:xfrm>
          <a:prstGeom prst="rect">
            <a:avLst/>
          </a:prstGeom>
          <a:noFill/>
        </p:spPr>
        <p:txBody>
          <a:bodyPr wrap="none" rtlCol="0">
            <a:spAutoFit/>
          </a:bodyPr>
          <a:lstStyle/>
          <a:p>
            <a:r>
              <a:rPr lang="en-US" dirty="0" smtClean="0">
                <a:solidFill>
                  <a:srgbClr val="FF0000"/>
                </a:solidFill>
              </a:rPr>
              <a:t>For a negatively charged particle:</a:t>
            </a:r>
            <a:endParaRPr lang="en-US" dirty="0">
              <a:solidFill>
                <a:srgbClr val="FF0000"/>
              </a:solidFill>
            </a:endParaRPr>
          </a:p>
        </p:txBody>
      </p:sp>
      <p:sp>
        <p:nvSpPr>
          <p:cNvPr id="37" name="TextBox 36"/>
          <p:cNvSpPr txBox="1"/>
          <p:nvPr/>
        </p:nvSpPr>
        <p:spPr>
          <a:xfrm>
            <a:off x="3800415" y="3237953"/>
            <a:ext cx="1593317" cy="400110"/>
          </a:xfrm>
          <a:prstGeom prst="rect">
            <a:avLst/>
          </a:prstGeom>
          <a:noFill/>
        </p:spPr>
        <p:txBody>
          <a:bodyPr wrap="none" rtlCol="0">
            <a:spAutoFit/>
          </a:bodyPr>
          <a:lstStyle/>
          <a:p>
            <a:r>
              <a:rPr lang="en-US" dirty="0" smtClean="0"/>
              <a:t>1. At   </a:t>
            </a:r>
            <a:r>
              <a:rPr lang="en-US" sz="2000" i="1" dirty="0" smtClean="0">
                <a:latin typeface="Times New Roman"/>
                <a:cs typeface="Times New Roman"/>
              </a:rPr>
              <a:t>          </a:t>
            </a:r>
            <a:r>
              <a:rPr lang="en-US" sz="2000" dirty="0" smtClean="0"/>
              <a:t>,</a:t>
            </a:r>
            <a:r>
              <a:rPr lang="en-US" dirty="0" smtClean="0"/>
              <a:t> </a:t>
            </a:r>
            <a:endParaRPr lang="en-US" dirty="0"/>
          </a:p>
        </p:txBody>
      </p:sp>
      <p:pic>
        <p:nvPicPr>
          <p:cNvPr id="41" name="Picture 40"/>
          <p:cNvPicPr>
            <a:picLocks noChangeAspect="1"/>
          </p:cNvPicPr>
          <p:nvPr/>
        </p:nvPicPr>
        <p:blipFill>
          <a:blip r:embed="rId5"/>
          <a:stretch>
            <a:fillRect/>
          </a:stretch>
        </p:blipFill>
        <p:spPr>
          <a:xfrm>
            <a:off x="6598782" y="5863953"/>
            <a:ext cx="868818" cy="360399"/>
          </a:xfrm>
          <a:prstGeom prst="rect">
            <a:avLst/>
          </a:prstGeom>
        </p:spPr>
      </p:pic>
      <p:pic>
        <p:nvPicPr>
          <p:cNvPr id="42" name="Picture 41"/>
          <p:cNvPicPr>
            <a:picLocks noChangeAspect="1"/>
          </p:cNvPicPr>
          <p:nvPr/>
        </p:nvPicPr>
        <p:blipFill>
          <a:blip r:embed="rId6"/>
          <a:stretch>
            <a:fillRect/>
          </a:stretch>
        </p:blipFill>
        <p:spPr>
          <a:xfrm>
            <a:off x="4456555" y="3283902"/>
            <a:ext cx="721925" cy="313394"/>
          </a:xfrm>
          <a:prstGeom prst="rect">
            <a:avLst/>
          </a:prstGeom>
        </p:spPr>
      </p:pic>
      <p:pic>
        <p:nvPicPr>
          <p:cNvPr id="43" name="Picture 42"/>
          <p:cNvPicPr>
            <a:picLocks noChangeAspect="1"/>
          </p:cNvPicPr>
          <p:nvPr/>
        </p:nvPicPr>
        <p:blipFill>
          <a:blip r:embed="rId7"/>
          <a:stretch>
            <a:fillRect/>
          </a:stretch>
        </p:blipFill>
        <p:spPr>
          <a:xfrm>
            <a:off x="4346379" y="3939772"/>
            <a:ext cx="845380" cy="368345"/>
          </a:xfrm>
          <a:prstGeom prst="rect">
            <a:avLst/>
          </a:prstGeom>
        </p:spPr>
      </p:pic>
      <p:pic>
        <p:nvPicPr>
          <p:cNvPr id="54" name="Picture 53"/>
          <p:cNvPicPr>
            <a:picLocks noChangeAspect="1"/>
          </p:cNvPicPr>
          <p:nvPr/>
        </p:nvPicPr>
        <p:blipFill>
          <a:blip r:embed="rId8"/>
          <a:stretch>
            <a:fillRect/>
          </a:stretch>
        </p:blipFill>
        <p:spPr>
          <a:xfrm>
            <a:off x="502649" y="1337199"/>
            <a:ext cx="3494872" cy="438969"/>
          </a:xfrm>
          <a:prstGeom prst="rect">
            <a:avLst/>
          </a:prstGeom>
        </p:spPr>
      </p:pic>
      <p:pic>
        <p:nvPicPr>
          <p:cNvPr id="55" name="Picture 54"/>
          <p:cNvPicPr>
            <a:picLocks noChangeAspect="1"/>
          </p:cNvPicPr>
          <p:nvPr/>
        </p:nvPicPr>
        <p:blipFill>
          <a:blip r:embed="rId9"/>
          <a:stretch>
            <a:fillRect/>
          </a:stretch>
        </p:blipFill>
        <p:spPr>
          <a:xfrm>
            <a:off x="4803924" y="1337199"/>
            <a:ext cx="3679676" cy="422390"/>
          </a:xfrm>
          <a:prstGeom prst="rect">
            <a:avLst/>
          </a:prstGeom>
        </p:spPr>
      </p:pic>
      <p:pic>
        <p:nvPicPr>
          <p:cNvPr id="7" name="Picture 6"/>
          <p:cNvPicPr>
            <a:picLocks noChangeAspect="1"/>
          </p:cNvPicPr>
          <p:nvPr/>
        </p:nvPicPr>
        <p:blipFill>
          <a:blip r:embed="rId10"/>
          <a:stretch>
            <a:fillRect/>
          </a:stretch>
        </p:blipFill>
        <p:spPr>
          <a:xfrm>
            <a:off x="6248400" y="3939772"/>
            <a:ext cx="1447511" cy="449902"/>
          </a:xfrm>
          <a:prstGeom prst="rect">
            <a:avLst/>
          </a:prstGeom>
        </p:spPr>
      </p:pic>
      <p:pic>
        <p:nvPicPr>
          <p:cNvPr id="35" name="Picture 34"/>
          <p:cNvPicPr>
            <a:picLocks noChangeAspect="1"/>
          </p:cNvPicPr>
          <p:nvPr/>
        </p:nvPicPr>
        <p:blipFill>
          <a:blip r:embed="rId11"/>
          <a:stretch>
            <a:fillRect/>
          </a:stretch>
        </p:blipFill>
        <p:spPr>
          <a:xfrm>
            <a:off x="4494655" y="4868518"/>
            <a:ext cx="1062098" cy="487778"/>
          </a:xfrm>
          <a:prstGeom prst="rect">
            <a:avLst/>
          </a:prstGeom>
        </p:spPr>
      </p:pic>
      <p:sp>
        <p:nvSpPr>
          <p:cNvPr id="44" name="TextBox 43"/>
          <p:cNvSpPr txBox="1"/>
          <p:nvPr/>
        </p:nvSpPr>
        <p:spPr>
          <a:xfrm>
            <a:off x="3753779" y="4898199"/>
            <a:ext cx="2102446" cy="400110"/>
          </a:xfrm>
          <a:prstGeom prst="rect">
            <a:avLst/>
          </a:prstGeom>
          <a:noFill/>
        </p:spPr>
        <p:txBody>
          <a:bodyPr wrap="none" rtlCol="0">
            <a:spAutoFit/>
          </a:bodyPr>
          <a:lstStyle/>
          <a:p>
            <a:r>
              <a:rPr lang="en-US" dirty="0"/>
              <a:t>2</a:t>
            </a:r>
            <a:r>
              <a:rPr lang="en-US" dirty="0" smtClean="0"/>
              <a:t>. </a:t>
            </a:r>
            <a:r>
              <a:rPr lang="en-US" dirty="0"/>
              <a:t>A</a:t>
            </a:r>
            <a:r>
              <a:rPr lang="en-US" dirty="0" smtClean="0"/>
              <a:t>t                    </a:t>
            </a:r>
            <a:r>
              <a:rPr lang="en-US" sz="2000" dirty="0" smtClean="0"/>
              <a:t>,</a:t>
            </a:r>
            <a:r>
              <a:rPr lang="en-US" dirty="0" smtClean="0"/>
              <a:t> </a:t>
            </a:r>
            <a:endParaRPr lang="en-US" dirty="0"/>
          </a:p>
        </p:txBody>
      </p:sp>
      <p:pic>
        <p:nvPicPr>
          <p:cNvPr id="2" name="Picture 1"/>
          <p:cNvPicPr>
            <a:picLocks noChangeAspect="1"/>
          </p:cNvPicPr>
          <p:nvPr/>
        </p:nvPicPr>
        <p:blipFill>
          <a:blip r:embed="rId12"/>
          <a:stretch>
            <a:fillRect/>
          </a:stretch>
        </p:blipFill>
        <p:spPr>
          <a:xfrm>
            <a:off x="4375027" y="5825854"/>
            <a:ext cx="1181726" cy="355478"/>
          </a:xfrm>
          <a:prstGeom prst="rect">
            <a:avLst/>
          </a:prstGeom>
        </p:spPr>
      </p:pic>
      <p:sp>
        <p:nvSpPr>
          <p:cNvPr id="45" name="Arc 44"/>
          <p:cNvSpPr/>
          <p:nvPr/>
        </p:nvSpPr>
        <p:spPr>
          <a:xfrm rot="10800000" flipH="1">
            <a:off x="1144529" y="4383280"/>
            <a:ext cx="766470" cy="727126"/>
          </a:xfrm>
          <a:prstGeom prst="arc">
            <a:avLst>
              <a:gd name="adj1" fmla="val 17482063"/>
              <a:gd name="adj2" fmla="val 1477937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9" name="Group 38"/>
          <p:cNvGrpSpPr/>
          <p:nvPr/>
        </p:nvGrpSpPr>
        <p:grpSpPr>
          <a:xfrm>
            <a:off x="1391482" y="4839777"/>
            <a:ext cx="351748" cy="461665"/>
            <a:chOff x="1386089" y="4122100"/>
            <a:chExt cx="351748" cy="461665"/>
          </a:xfrm>
        </p:grpSpPr>
        <p:sp>
          <p:nvSpPr>
            <p:cNvPr id="40" name="Oval 39"/>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46" name="TextBox 45"/>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spTree>
    <p:extLst>
      <p:ext uri="{BB962C8B-B14F-4D97-AF65-F5344CB8AC3E}">
        <p14:creationId xmlns:p14="http://schemas.microsoft.com/office/powerpoint/2010/main" val="16790614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fill="hold" nodeType="clickEffect">
                                  <p:stCondLst>
                                    <p:cond delay="0"/>
                                  </p:stCondLst>
                                  <p:endCondLst>
                                    <p:cond evt="onNext" delay="0">
                                      <p:tgtEl>
                                        <p:sldTgt/>
                                      </p:tgtEl>
                                    </p:cond>
                                  </p:endCondLst>
                                  <p:childTnLst>
                                    <p:animMotion origin="layout" path="M -0.00555 0.00602 C 0.01702 0.00602 0.03681 -0.01898 0.03681 -0.04722 C 0.03681 -0.07801 0.01702 -0.10023 -0.00555 -0.10023 C -0.02969 -0.10023 -0.04791 -0.07801 -0.04791 -0.04722 C -0.04791 -0.01898 -0.02969 0.00602 -0.00555 0.00602 Z " pathEditMode="relative" rAng="0" ptsTypes="fffff">
                                      <p:cBhvr>
                                        <p:cTn id="6" dur="2000" fill="hold"/>
                                        <p:tgtEl>
                                          <p:spTgt spid="39"/>
                                        </p:tgtEl>
                                        <p:attrNameLst>
                                          <p:attrName>ppt_x</p:attrName>
                                          <p:attrName>ppt_y</p:attrName>
                                        </p:attrNameLst>
                                      </p:cBhvr>
                                      <p:rCtr x="0" y="-5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c 24"/>
          <p:cNvSpPr/>
          <p:nvPr/>
        </p:nvSpPr>
        <p:spPr>
          <a:xfrm rot="10800000">
            <a:off x="573728" y="3850872"/>
            <a:ext cx="1907002" cy="1907002"/>
          </a:xfrm>
          <a:prstGeom prst="arc">
            <a:avLst>
              <a:gd name="adj1" fmla="val 5490503"/>
              <a:gd name="adj2" fmla="val 5182129"/>
            </a:avLst>
          </a:prstGeom>
          <a:ln>
            <a:solidFill>
              <a:srgbClr val="0000FF"/>
            </a:solidFill>
            <a:prstDash val="dot"/>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 name="Straight Arrow Connector 9"/>
          <p:cNvCxnSpPr>
            <a:endCxn id="12"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3"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sp>
        <p:nvSpPr>
          <p:cNvPr id="21"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err="1" smtClean="0"/>
              <a:t>Gyromotion</a:t>
            </a:r>
            <a:r>
              <a:rPr lang="en-US" dirty="0" smtClean="0"/>
              <a:t> of Ions vs. Electrons</a:t>
            </a:r>
            <a:endParaRPr lang="en-US" dirty="0"/>
          </a:p>
        </p:txBody>
      </p:sp>
      <p:cxnSp>
        <p:nvCxnSpPr>
          <p:cNvPr id="38" name="Straight Arrow Connector 37"/>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300672" y="2754907"/>
            <a:ext cx="313053" cy="504732"/>
            <a:chOff x="300672" y="2754907"/>
            <a:chExt cx="313053" cy="504732"/>
          </a:xfrm>
        </p:grpSpPr>
        <p:sp>
          <p:nvSpPr>
            <p:cNvPr id="31" name="Oval 30"/>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2" name="Oval 31"/>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34" name="Picture 33"/>
            <p:cNvPicPr>
              <a:picLocks noChangeAspect="1"/>
            </p:cNvPicPr>
            <p:nvPr/>
          </p:nvPicPr>
          <p:blipFill rotWithShape="1">
            <a:blip r:embed="rId3"/>
            <a:srcRect r="68561"/>
            <a:stretch/>
          </p:blipFill>
          <p:spPr>
            <a:xfrm>
              <a:off x="300672" y="2754907"/>
              <a:ext cx="313053" cy="316616"/>
            </a:xfrm>
            <a:prstGeom prst="rect">
              <a:avLst/>
            </a:prstGeom>
          </p:spPr>
        </p:pic>
      </p:grpSp>
      <p:grpSp>
        <p:nvGrpSpPr>
          <p:cNvPr id="39" name="Group 38"/>
          <p:cNvGrpSpPr/>
          <p:nvPr/>
        </p:nvGrpSpPr>
        <p:grpSpPr>
          <a:xfrm>
            <a:off x="1329844" y="3576527"/>
            <a:ext cx="464238" cy="523220"/>
            <a:chOff x="2598106" y="3869215"/>
            <a:chExt cx="464238" cy="523220"/>
          </a:xfrm>
        </p:grpSpPr>
        <p:sp>
          <p:nvSpPr>
            <p:cNvPr id="40" name="Oval 39"/>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1" name="TextBox 40"/>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sp>
        <p:nvSpPr>
          <p:cNvPr id="27" name="TextBox 26"/>
          <p:cNvSpPr txBox="1"/>
          <p:nvPr/>
        </p:nvSpPr>
        <p:spPr>
          <a:xfrm>
            <a:off x="436273" y="1566902"/>
            <a:ext cx="7532831" cy="369332"/>
          </a:xfrm>
          <a:prstGeom prst="rect">
            <a:avLst/>
          </a:prstGeom>
          <a:noFill/>
        </p:spPr>
        <p:txBody>
          <a:bodyPr wrap="none" rtlCol="0">
            <a:spAutoFit/>
          </a:bodyPr>
          <a:lstStyle/>
          <a:p>
            <a:pPr marL="285750" indent="-285750">
              <a:buFont typeface="Arial"/>
              <a:buChar char="•"/>
            </a:pPr>
            <a:r>
              <a:rPr lang="en-US" b="1" dirty="0" smtClean="0"/>
              <a:t>Ions generally have a much larger </a:t>
            </a:r>
            <a:r>
              <a:rPr lang="en-US" b="1" dirty="0" err="1" smtClean="0"/>
              <a:t>Larmor</a:t>
            </a:r>
            <a:r>
              <a:rPr lang="en-US" b="1" dirty="0" smtClean="0"/>
              <a:t> radius than electrons</a:t>
            </a:r>
            <a:endParaRPr lang="en-US" b="1" dirty="0"/>
          </a:p>
        </p:txBody>
      </p:sp>
      <p:sp>
        <p:nvSpPr>
          <p:cNvPr id="54" name="Rectangle 53"/>
          <p:cNvSpPr/>
          <p:nvPr/>
        </p:nvSpPr>
        <p:spPr>
          <a:xfrm>
            <a:off x="448973" y="1057842"/>
            <a:ext cx="7378943" cy="369332"/>
          </a:xfrm>
          <a:prstGeom prst="rect">
            <a:avLst/>
          </a:prstGeom>
        </p:spPr>
        <p:txBody>
          <a:bodyPr wrap="none">
            <a:spAutoFit/>
          </a:bodyPr>
          <a:lstStyle/>
          <a:p>
            <a:pPr marL="285750" indent="-285750">
              <a:buFont typeface="Arial"/>
              <a:buChar char="•"/>
            </a:pPr>
            <a:r>
              <a:rPr lang="en-US" b="1" dirty="0" smtClean="0"/>
              <a:t>The direction of </a:t>
            </a:r>
            <a:r>
              <a:rPr lang="en-US" b="1" dirty="0" err="1" smtClean="0"/>
              <a:t>gyromotion</a:t>
            </a:r>
            <a:r>
              <a:rPr lang="en-US" b="1" dirty="0" smtClean="0"/>
              <a:t> depends on the sign of the charge</a:t>
            </a:r>
            <a:endParaRPr lang="en-US" dirty="0"/>
          </a:p>
        </p:txBody>
      </p:sp>
      <p:grpSp>
        <p:nvGrpSpPr>
          <p:cNvPr id="30" name="Group 29"/>
          <p:cNvGrpSpPr/>
          <p:nvPr/>
        </p:nvGrpSpPr>
        <p:grpSpPr>
          <a:xfrm>
            <a:off x="1391482" y="4839777"/>
            <a:ext cx="351748" cy="461665"/>
            <a:chOff x="1386089" y="4122100"/>
            <a:chExt cx="351748" cy="461665"/>
          </a:xfrm>
        </p:grpSpPr>
        <p:sp>
          <p:nvSpPr>
            <p:cNvPr id="33" name="Oval 32"/>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35" name="TextBox 34"/>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grpSp>
        <p:nvGrpSpPr>
          <p:cNvPr id="2" name="Group 1"/>
          <p:cNvGrpSpPr/>
          <p:nvPr/>
        </p:nvGrpSpPr>
        <p:grpSpPr>
          <a:xfrm>
            <a:off x="3657082" y="2360175"/>
            <a:ext cx="5303278" cy="3590219"/>
            <a:chOff x="3657082" y="2360175"/>
            <a:chExt cx="5303278" cy="3590219"/>
          </a:xfrm>
        </p:grpSpPr>
        <p:sp>
          <p:nvSpPr>
            <p:cNvPr id="3" name="TextBox 2"/>
            <p:cNvSpPr txBox="1"/>
            <p:nvPr/>
          </p:nvSpPr>
          <p:spPr>
            <a:xfrm>
              <a:off x="3657083" y="2360175"/>
              <a:ext cx="4693374" cy="646331"/>
            </a:xfrm>
            <a:prstGeom prst="rect">
              <a:avLst/>
            </a:prstGeom>
            <a:noFill/>
          </p:spPr>
          <p:txBody>
            <a:bodyPr wrap="none" rtlCol="0">
              <a:spAutoFit/>
            </a:bodyPr>
            <a:lstStyle/>
            <a:p>
              <a:r>
                <a:rPr lang="en-US" dirty="0" smtClean="0"/>
                <a:t>In ITER, </a:t>
              </a:r>
              <a:r>
                <a:rPr lang="en-US" dirty="0" smtClean="0"/>
                <a:t>a </a:t>
              </a:r>
              <a:r>
                <a:rPr lang="en-US" dirty="0" smtClean="0"/>
                <a:t>typical deuterium ion </a:t>
              </a:r>
            </a:p>
            <a:p>
              <a:r>
                <a:rPr lang="en-US" dirty="0" smtClean="0"/>
                <a:t>with T</a:t>
              </a:r>
              <a:r>
                <a:rPr lang="en-US" baseline="-25000" dirty="0" smtClean="0"/>
                <a:t>i</a:t>
              </a:r>
              <a:r>
                <a:rPr lang="en-US" dirty="0" smtClean="0"/>
                <a:t>=10 </a:t>
              </a:r>
              <a:r>
                <a:rPr lang="en-US" dirty="0" err="1" smtClean="0"/>
                <a:t>keV</a:t>
              </a:r>
              <a:r>
                <a:rPr lang="en-US" dirty="0" smtClean="0"/>
                <a:t> and B=5 Tesla would have </a:t>
              </a:r>
              <a:endParaRPr lang="en-US" dirty="0"/>
            </a:p>
          </p:txBody>
        </p:sp>
        <p:pic>
          <p:nvPicPr>
            <p:cNvPr id="4" name="Picture 3"/>
            <p:cNvPicPr>
              <a:picLocks noChangeAspect="1"/>
            </p:cNvPicPr>
            <p:nvPr/>
          </p:nvPicPr>
          <p:blipFill>
            <a:blip r:embed="rId4"/>
            <a:stretch>
              <a:fillRect/>
            </a:stretch>
          </p:blipFill>
          <p:spPr>
            <a:xfrm>
              <a:off x="4395685" y="3100889"/>
              <a:ext cx="2945614" cy="768421"/>
            </a:xfrm>
            <a:prstGeom prst="rect">
              <a:avLst/>
            </a:prstGeom>
          </p:spPr>
        </p:pic>
        <p:pic>
          <p:nvPicPr>
            <p:cNvPr id="5" name="Picture 4"/>
            <p:cNvPicPr>
              <a:picLocks noChangeAspect="1"/>
            </p:cNvPicPr>
            <p:nvPr/>
          </p:nvPicPr>
          <p:blipFill>
            <a:blip r:embed="rId5"/>
            <a:stretch>
              <a:fillRect/>
            </a:stretch>
          </p:blipFill>
          <p:spPr>
            <a:xfrm>
              <a:off x="4471887" y="4085066"/>
              <a:ext cx="2716313" cy="868539"/>
            </a:xfrm>
            <a:prstGeom prst="rect">
              <a:avLst/>
            </a:prstGeom>
          </p:spPr>
        </p:pic>
        <p:sp>
          <p:nvSpPr>
            <p:cNvPr id="36" name="TextBox 35"/>
            <p:cNvSpPr txBox="1"/>
            <p:nvPr/>
          </p:nvSpPr>
          <p:spPr>
            <a:xfrm>
              <a:off x="3657082" y="5142825"/>
              <a:ext cx="5303278" cy="369332"/>
            </a:xfrm>
            <a:prstGeom prst="rect">
              <a:avLst/>
            </a:prstGeom>
            <a:noFill/>
          </p:spPr>
          <p:txBody>
            <a:bodyPr wrap="square" rtlCol="0">
              <a:spAutoFit/>
            </a:bodyPr>
            <a:lstStyle/>
            <a:p>
              <a:r>
                <a:rPr lang="en-US" dirty="0"/>
                <a:t>A</a:t>
              </a:r>
              <a:r>
                <a:rPr lang="en-US" dirty="0" smtClean="0"/>
                <a:t>n electron with </a:t>
              </a:r>
              <a:r>
                <a:rPr lang="en-US" dirty="0" err="1" smtClean="0"/>
                <a:t>T</a:t>
              </a:r>
              <a:r>
                <a:rPr lang="en-US" baseline="-25000" dirty="0" err="1" smtClean="0"/>
                <a:t>e</a:t>
              </a:r>
              <a:r>
                <a:rPr lang="en-US" dirty="0" smtClean="0"/>
                <a:t>=10 </a:t>
              </a:r>
              <a:r>
                <a:rPr lang="en-US" dirty="0" err="1" smtClean="0"/>
                <a:t>keV</a:t>
              </a:r>
              <a:r>
                <a:rPr lang="en-US" dirty="0" smtClean="0"/>
                <a:t> and B=5 Tesla has </a:t>
              </a:r>
              <a:endParaRPr lang="en-US" dirty="0"/>
            </a:p>
          </p:txBody>
        </p:sp>
        <p:pic>
          <p:nvPicPr>
            <p:cNvPr id="6" name="Picture 5"/>
            <p:cNvPicPr>
              <a:picLocks noChangeAspect="1"/>
            </p:cNvPicPr>
            <p:nvPr/>
          </p:nvPicPr>
          <p:blipFill>
            <a:blip r:embed="rId6"/>
            <a:stretch>
              <a:fillRect/>
            </a:stretch>
          </p:blipFill>
          <p:spPr>
            <a:xfrm>
              <a:off x="4649715" y="5528032"/>
              <a:ext cx="1957488" cy="422362"/>
            </a:xfrm>
            <a:prstGeom prst="rect">
              <a:avLst/>
            </a:prstGeom>
          </p:spPr>
        </p:pic>
        <p:sp>
          <p:nvSpPr>
            <p:cNvPr id="7" name="Rectangle 6"/>
            <p:cNvSpPr/>
            <p:nvPr/>
          </p:nvSpPr>
          <p:spPr>
            <a:xfrm>
              <a:off x="6801446" y="5581062"/>
              <a:ext cx="2158914" cy="369332"/>
            </a:xfrm>
            <a:prstGeom prst="rect">
              <a:avLst/>
            </a:prstGeom>
          </p:spPr>
          <p:txBody>
            <a:bodyPr wrap="none">
              <a:spAutoFit/>
            </a:bodyPr>
            <a:lstStyle/>
            <a:p>
              <a:r>
                <a:rPr lang="en-US" dirty="0" smtClean="0"/>
                <a:t> (60 </a:t>
              </a:r>
              <a:r>
                <a:rPr lang="en-US" dirty="0"/>
                <a:t>times </a:t>
              </a:r>
              <a:r>
                <a:rPr lang="en-US" dirty="0" smtClean="0"/>
                <a:t>smaller)</a:t>
              </a:r>
              <a:endParaRPr lang="en-US" dirty="0"/>
            </a:p>
          </p:txBody>
        </p:sp>
      </p:grpSp>
      <p:sp>
        <p:nvSpPr>
          <p:cNvPr id="26" name="Arc 25"/>
          <p:cNvSpPr/>
          <p:nvPr/>
        </p:nvSpPr>
        <p:spPr>
          <a:xfrm rot="10800000" flipH="1">
            <a:off x="1144529" y="4383280"/>
            <a:ext cx="766470" cy="727126"/>
          </a:xfrm>
          <a:prstGeom prst="arc">
            <a:avLst>
              <a:gd name="adj1" fmla="val 17482063"/>
              <a:gd name="adj2" fmla="val 14779373"/>
            </a:avLst>
          </a:prstGeom>
          <a:ln>
            <a:solidFill>
              <a:srgbClr val="FF0000"/>
            </a:solidFill>
            <a:prstDash val="dot"/>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flipV="1">
            <a:off x="990601" y="3945466"/>
            <a:ext cx="101600" cy="74128"/>
          </a:xfrm>
          <a:prstGeom prst="straightConnector1">
            <a:avLst/>
          </a:prstGeom>
          <a:ln>
            <a:solidFill>
              <a:srgbClr val="0000FF"/>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1209995" y="4965529"/>
            <a:ext cx="101600" cy="74128"/>
          </a:xfrm>
          <a:prstGeom prst="straightConnector1">
            <a:avLst/>
          </a:prstGeom>
          <a:ln>
            <a:solidFill>
              <a:srgbClr val="FF0000"/>
            </a:solidFill>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46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fill="hold" nodeType="clickEffect">
                                  <p:stCondLst>
                                    <p:cond delay="0"/>
                                  </p:stCondLst>
                                  <p:endCondLst>
                                    <p:cond evt="onNext" delay="0">
                                      <p:tgtEl>
                                        <p:sldTgt/>
                                      </p:tgtEl>
                                    </p:cond>
                                  </p:endCondLst>
                                  <p:childTnLst>
                                    <p:animMotion origin="layout" path="M -0.00642 -2.22222E-6 C 0.05035 -2.22222E-6 0.10035 0.06111 0.10035 0.1382 C 0.10035 0.21435 0.05035 0.27755 -0.00642 0.27755 C -0.06371 0.27755 -0.10659 0.21435 -0.10659 0.1382 C -0.10659 0.06111 -0.06371 -2.22222E-6 -0.00642 -2.22222E-6 Z " pathEditMode="relative" rAng="0" ptsTypes="fffff">
                                      <p:cBhvr>
                                        <p:cTn id="6" dur="4000" fill="hold"/>
                                        <p:tgtEl>
                                          <p:spTgt spid="39"/>
                                        </p:tgtEl>
                                        <p:attrNameLst>
                                          <p:attrName>ppt_x</p:attrName>
                                          <p:attrName>ppt_y</p:attrName>
                                        </p:attrNameLst>
                                      </p:cBhvr>
                                      <p:rCtr x="330" y="13866"/>
                                    </p:animMotion>
                                  </p:childTnLst>
                                </p:cTn>
                              </p:par>
                              <p:par>
                                <p:cTn id="7" presetID="1" presetClass="path" presetSubtype="0" repeatCount="indefinite" fill="hold" nodeType="withEffect">
                                  <p:stCondLst>
                                    <p:cond delay="0"/>
                                  </p:stCondLst>
                                  <p:endCondLst>
                                    <p:cond evt="onNext" delay="0">
                                      <p:tgtEl>
                                        <p:sldTgt/>
                                      </p:tgtEl>
                                    </p:cond>
                                  </p:endCondLst>
                                  <p:childTnLst>
                                    <p:animMotion origin="layout" path="M -0.00555 0.00602 C 0.01702 0.00602 0.03681 -0.01898 0.03681 -0.04722 C 0.03681 -0.07801 0.01702 -0.10023 -0.00555 -0.10023 C -0.02969 -0.10023 -0.04791 -0.07801 -0.04791 -0.04722 C -0.04791 -0.01898 -0.02969 0.00602 -0.00555 0.00602 Z " pathEditMode="relative" rAng="0" ptsTypes="fffff">
                                      <p:cBhvr>
                                        <p:cTn id="8" dur="2000" fill="hold"/>
                                        <p:tgtEl>
                                          <p:spTgt spid="30"/>
                                        </p:tgtEl>
                                        <p:attrNameLst>
                                          <p:attrName>ppt_x</p:attrName>
                                          <p:attrName>ppt_y</p:attrName>
                                        </p:attrNameLst>
                                      </p:cBhvr>
                                      <p:rCtr x="0" y="-5324"/>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p:cNvSpPr txBox="1">
            <a:spLocks/>
          </p:cNvSpPr>
          <p:nvPr/>
        </p:nvSpPr>
        <p:spPr bwMode="auto">
          <a:xfrm>
            <a:off x="457199" y="217256"/>
            <a:ext cx="85979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Magnetic Confinement </a:t>
            </a:r>
            <a:r>
              <a:rPr lang="en-US" dirty="0"/>
              <a:t>D</a:t>
            </a:r>
            <a:r>
              <a:rPr lang="en-US" dirty="0" smtClean="0"/>
              <a:t>evices </a:t>
            </a:r>
            <a:r>
              <a:rPr lang="en-US" dirty="0"/>
              <a:t>S</a:t>
            </a:r>
            <a:r>
              <a:rPr lang="en-US" dirty="0" smtClean="0"/>
              <a:t>hould </a:t>
            </a:r>
            <a:r>
              <a:rPr lang="en-US" dirty="0"/>
              <a:t>B</a:t>
            </a:r>
            <a:r>
              <a:rPr lang="en-US" dirty="0" smtClean="0"/>
              <a:t>e </a:t>
            </a:r>
            <a:r>
              <a:rPr lang="en-US" dirty="0"/>
              <a:t>M</a:t>
            </a:r>
            <a:r>
              <a:rPr lang="en-US" dirty="0" smtClean="0"/>
              <a:t>uch </a:t>
            </a:r>
            <a:r>
              <a:rPr lang="en-US" dirty="0"/>
              <a:t>L</a:t>
            </a:r>
            <a:r>
              <a:rPr lang="en-US" dirty="0" smtClean="0"/>
              <a:t>arger </a:t>
            </a:r>
            <a:r>
              <a:rPr lang="en-US" dirty="0"/>
              <a:t>T</a:t>
            </a:r>
            <a:r>
              <a:rPr lang="en-US" dirty="0" smtClean="0"/>
              <a:t>han the </a:t>
            </a:r>
            <a:r>
              <a:rPr lang="en-US" dirty="0" err="1" smtClean="0"/>
              <a:t>Larmor</a:t>
            </a:r>
            <a:r>
              <a:rPr lang="en-US" dirty="0" smtClean="0"/>
              <a:t> Radius</a:t>
            </a:r>
            <a:endParaRPr lang="en-US" dirty="0"/>
          </a:p>
        </p:txBody>
      </p:sp>
      <p:pic>
        <p:nvPicPr>
          <p:cNvPr id="7" name="Picture 6"/>
          <p:cNvPicPr>
            <a:picLocks noChangeAspect="1"/>
          </p:cNvPicPr>
          <p:nvPr/>
        </p:nvPicPr>
        <p:blipFill>
          <a:blip r:embed="rId3"/>
          <a:stretch>
            <a:fillRect/>
          </a:stretch>
        </p:blipFill>
        <p:spPr>
          <a:xfrm>
            <a:off x="208762" y="1114720"/>
            <a:ext cx="8686800" cy="462960"/>
          </a:xfrm>
          <a:prstGeom prst="rect">
            <a:avLst/>
          </a:prstGeom>
        </p:spPr>
      </p:pic>
      <p:pic>
        <p:nvPicPr>
          <p:cNvPr id="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3" y="3314700"/>
            <a:ext cx="30622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Rectangle 3"/>
          <p:cNvSpPr/>
          <p:nvPr/>
        </p:nvSpPr>
        <p:spPr>
          <a:xfrm>
            <a:off x="-25400" y="1850936"/>
            <a:ext cx="4572000" cy="923330"/>
          </a:xfrm>
          <a:prstGeom prst="rect">
            <a:avLst/>
          </a:prstGeom>
        </p:spPr>
        <p:txBody>
          <a:bodyPr>
            <a:spAutoFit/>
          </a:bodyPr>
          <a:lstStyle/>
          <a:p>
            <a:pPr marL="177800" indent="-177800">
              <a:buClr>
                <a:srgbClr val="0030A5"/>
              </a:buClr>
              <a:buSzPct val="100000"/>
              <a:buFont typeface="Century Gothic" charset="0"/>
              <a:buChar char="•"/>
            </a:pPr>
            <a:r>
              <a:rPr lang="en-US" altLang="x-none" dirty="0">
                <a:ea typeface="Century Gothic" charset="0"/>
                <a:cs typeface="Century Gothic" charset="0"/>
              </a:rPr>
              <a:t>Particles are confined </a:t>
            </a:r>
            <a:r>
              <a:rPr lang="en-US" altLang="x-none" b="1" dirty="0">
                <a:ea typeface="Century Gothic" charset="0"/>
                <a:cs typeface="Century Gothic" charset="0"/>
              </a:rPr>
              <a:t>perpendicular</a:t>
            </a:r>
            <a:r>
              <a:rPr lang="en-US" altLang="x-none" dirty="0">
                <a:ea typeface="Century Gothic" charset="0"/>
                <a:cs typeface="Century Gothic" charset="0"/>
              </a:rPr>
              <a:t> to the applied magnetic field</a:t>
            </a:r>
            <a:br>
              <a:rPr lang="en-US" altLang="x-none" dirty="0">
                <a:ea typeface="Century Gothic" charset="0"/>
                <a:cs typeface="Century Gothic" charset="0"/>
              </a:rPr>
            </a:br>
            <a:endParaRPr lang="en-US" altLang="x-none" dirty="0">
              <a:ea typeface="Century Gothic" charset="0"/>
              <a:cs typeface="Century Gothic" charset="0"/>
            </a:endParaRPr>
          </a:p>
        </p:txBody>
      </p:sp>
      <p:grpSp>
        <p:nvGrpSpPr>
          <p:cNvPr id="6" name="Group 5"/>
          <p:cNvGrpSpPr/>
          <p:nvPr/>
        </p:nvGrpSpPr>
        <p:grpSpPr>
          <a:xfrm>
            <a:off x="900545" y="1812836"/>
            <a:ext cx="8484755" cy="5076232"/>
            <a:chOff x="900545" y="1812836"/>
            <a:chExt cx="8484755" cy="5076232"/>
          </a:xfrm>
        </p:grpSpPr>
        <p:grpSp>
          <p:nvGrpSpPr>
            <p:cNvPr id="12" name="Group 14"/>
            <p:cNvGrpSpPr>
              <a:grpSpLocks/>
            </p:cNvGrpSpPr>
            <p:nvPr/>
          </p:nvGrpSpPr>
          <p:grpSpPr bwMode="auto">
            <a:xfrm>
              <a:off x="4446101" y="2628900"/>
              <a:ext cx="4659799" cy="3517900"/>
              <a:chOff x="0" y="0"/>
              <a:chExt cx="3284" cy="2480"/>
            </a:xfrm>
          </p:grpSpPr>
          <p:pic>
            <p:nvPicPr>
              <p:cNvPr id="1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 y="0"/>
                <a:ext cx="3168" cy="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Line 12"/>
              <p:cNvSpPr>
                <a:spLocks noChangeShapeType="1"/>
              </p:cNvSpPr>
              <p:nvPr/>
            </p:nvSpPr>
            <p:spPr bwMode="auto">
              <a:xfrm flipH="1">
                <a:off x="1052" y="2216"/>
                <a:ext cx="432" cy="120"/>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 name="Rectangle 13"/>
              <p:cNvSpPr>
                <a:spLocks/>
              </p:cNvSpPr>
              <p:nvPr/>
            </p:nvSpPr>
            <p:spPr bwMode="auto">
              <a:xfrm>
                <a:off x="0" y="2096"/>
                <a:ext cx="116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defRPr sz="1200">
                    <a:solidFill>
                      <a:schemeClr val="tx1"/>
                    </a:solidFill>
                    <a:latin typeface="Century Gothic" charset="0"/>
                  </a:defRPr>
                </a:lvl1pPr>
                <a:lvl2pPr>
                  <a:defRPr sz="1200">
                    <a:solidFill>
                      <a:schemeClr val="tx1"/>
                    </a:solidFill>
                    <a:latin typeface="Century Gothic" charset="0"/>
                  </a:defRPr>
                </a:lvl2pPr>
                <a:lvl3pPr>
                  <a:defRPr sz="1200">
                    <a:solidFill>
                      <a:schemeClr val="tx1"/>
                    </a:solidFill>
                    <a:latin typeface="Century Gothic" charset="0"/>
                  </a:defRPr>
                </a:lvl3pPr>
                <a:lvl4pPr>
                  <a:defRPr sz="1200">
                    <a:solidFill>
                      <a:schemeClr val="tx1"/>
                    </a:solidFill>
                    <a:latin typeface="Century Gothic" charset="0"/>
                  </a:defRPr>
                </a:lvl4pPr>
                <a:lvl5pPr>
                  <a:defRPr sz="1200">
                    <a:solidFill>
                      <a:schemeClr val="tx1"/>
                    </a:solidFill>
                    <a:latin typeface="Century Gothic" charset="0"/>
                  </a:defRPr>
                </a:lvl5pPr>
                <a:lvl6pPr fontAlgn="base">
                  <a:spcBef>
                    <a:spcPct val="0"/>
                  </a:spcBef>
                  <a:spcAft>
                    <a:spcPct val="0"/>
                  </a:spcAft>
                  <a:defRPr sz="1200">
                    <a:solidFill>
                      <a:schemeClr val="tx1"/>
                    </a:solidFill>
                    <a:latin typeface="Century Gothic" charset="0"/>
                  </a:defRPr>
                </a:lvl6pPr>
                <a:lvl7pPr fontAlgn="base">
                  <a:spcBef>
                    <a:spcPct val="0"/>
                  </a:spcBef>
                  <a:spcAft>
                    <a:spcPct val="0"/>
                  </a:spcAft>
                  <a:defRPr sz="1200">
                    <a:solidFill>
                      <a:schemeClr val="tx1"/>
                    </a:solidFill>
                    <a:latin typeface="Century Gothic" charset="0"/>
                  </a:defRPr>
                </a:lvl7pPr>
                <a:lvl8pPr fontAlgn="base">
                  <a:spcBef>
                    <a:spcPct val="0"/>
                  </a:spcBef>
                  <a:spcAft>
                    <a:spcPct val="0"/>
                  </a:spcAft>
                  <a:defRPr sz="1200">
                    <a:solidFill>
                      <a:schemeClr val="tx1"/>
                    </a:solidFill>
                    <a:latin typeface="Century Gothic" charset="0"/>
                  </a:defRPr>
                </a:lvl8pPr>
                <a:lvl9pPr fontAlgn="base">
                  <a:spcBef>
                    <a:spcPct val="0"/>
                  </a:spcBef>
                  <a:spcAft>
                    <a:spcPct val="0"/>
                  </a:spcAft>
                  <a:defRPr sz="1200">
                    <a:solidFill>
                      <a:schemeClr val="tx1"/>
                    </a:solidFill>
                    <a:latin typeface="Century Gothic" charset="0"/>
                  </a:defRPr>
                </a:lvl9pPr>
              </a:lstStyle>
              <a:p>
                <a:pPr algn="ctr"/>
                <a:r>
                  <a:rPr lang="en-US" altLang="x-none" sz="1600" b="1">
                    <a:ea typeface="Century Gothic" charset="0"/>
                    <a:cs typeface="Century Gothic" charset="0"/>
                  </a:rPr>
                  <a:t>Single Magnetic</a:t>
                </a:r>
                <a:br>
                  <a:rPr lang="en-US" altLang="x-none" sz="1600" b="1">
                    <a:ea typeface="Century Gothic" charset="0"/>
                    <a:cs typeface="Century Gothic" charset="0"/>
                  </a:rPr>
                </a:br>
                <a:r>
                  <a:rPr lang="en-US" altLang="x-none" sz="1600" b="1">
                    <a:ea typeface="Century Gothic" charset="0"/>
                    <a:cs typeface="Century Gothic" charset="0"/>
                  </a:rPr>
                  <a:t>Field Line</a:t>
                </a:r>
              </a:p>
            </p:txBody>
          </p:sp>
        </p:grpSp>
        <p:sp>
          <p:nvSpPr>
            <p:cNvPr id="3" name="Rectangle 2"/>
            <p:cNvSpPr/>
            <p:nvPr/>
          </p:nvSpPr>
          <p:spPr>
            <a:xfrm>
              <a:off x="900545" y="6641564"/>
              <a:ext cx="7238999" cy="247504"/>
            </a:xfrm>
            <a:prstGeom prst="rect">
              <a:avLst/>
            </a:prstGeom>
          </p:spPr>
          <p:txBody>
            <a:bodyPr wrap="square">
              <a:spAutoFit/>
            </a:bodyPr>
            <a:lstStyle/>
            <a:p>
              <a:pPr algn="ctr">
                <a:lnSpc>
                  <a:spcPct val="90000"/>
                </a:lnSpc>
              </a:pPr>
              <a:r>
                <a:rPr lang="en-US" sz="1100" dirty="0" smtClean="0"/>
                <a:t>Image credit: </a:t>
              </a:r>
              <a:r>
                <a:rPr lang="en-US" sz="1100" dirty="0"/>
                <a:t>http://</a:t>
              </a:r>
              <a:r>
                <a:rPr lang="en-US" sz="1100" dirty="0" err="1"/>
                <a:t>iter.rma.ac.be</a:t>
              </a:r>
              <a:r>
                <a:rPr lang="en-US" sz="1100" dirty="0"/>
                <a:t>/en/</a:t>
              </a:r>
              <a:r>
                <a:rPr lang="en-US" sz="1100" dirty="0" err="1" smtClean="0"/>
                <a:t>img</a:t>
              </a:r>
              <a:r>
                <a:rPr lang="en-US" sz="1100" dirty="0" smtClean="0"/>
                <a:t>/</a:t>
              </a:r>
              <a:r>
                <a:rPr lang="en-US" sz="1100" dirty="0" err="1" smtClean="0"/>
                <a:t>MagneticConfinement.jpg</a:t>
              </a:r>
              <a:endParaRPr lang="en-US" sz="1100" dirty="0"/>
            </a:p>
          </p:txBody>
        </p:sp>
        <p:sp>
          <p:nvSpPr>
            <p:cNvPr id="5" name="Rectangle 4"/>
            <p:cNvSpPr/>
            <p:nvPr/>
          </p:nvSpPr>
          <p:spPr>
            <a:xfrm>
              <a:off x="4813300" y="1812836"/>
              <a:ext cx="4572000" cy="923330"/>
            </a:xfrm>
            <a:prstGeom prst="rect">
              <a:avLst/>
            </a:prstGeom>
          </p:spPr>
          <p:txBody>
            <a:bodyPr>
              <a:spAutoFit/>
            </a:bodyPr>
            <a:lstStyle/>
            <a:p>
              <a:pPr marL="177800" indent="-177800">
                <a:buClr>
                  <a:srgbClr val="003EAA"/>
                </a:buClr>
                <a:buSzPct val="100000"/>
                <a:buFont typeface="Century Gothic" charset="0"/>
                <a:buChar char="•"/>
              </a:pPr>
              <a:r>
                <a:rPr lang="en-US" altLang="x-none" dirty="0" err="1" smtClean="0">
                  <a:ea typeface="Century Gothic" charset="0"/>
                  <a:cs typeface="Century Gothic" charset="0"/>
                </a:rPr>
                <a:t>Tokamak</a:t>
              </a:r>
              <a:r>
                <a:rPr lang="en-US" altLang="x-none" dirty="0" smtClean="0">
                  <a:ea typeface="Century Gothic" charset="0"/>
                  <a:cs typeface="Century Gothic" charset="0"/>
                </a:rPr>
                <a:t> approach: </a:t>
              </a:r>
              <a:r>
                <a:rPr lang="en-US" altLang="x-none" b="1" dirty="0" smtClean="0">
                  <a:ea typeface="Century Gothic" charset="0"/>
                  <a:cs typeface="Century Gothic" charset="0"/>
                </a:rPr>
                <a:t>parallel</a:t>
              </a:r>
              <a:r>
                <a:rPr lang="en-US" altLang="x-none" dirty="0" smtClean="0">
                  <a:ea typeface="Century Gothic" charset="0"/>
                  <a:cs typeface="Century Gothic" charset="0"/>
                </a:rPr>
                <a:t> confinement is achieved through </a:t>
              </a:r>
              <a:r>
                <a:rPr lang="en-US" altLang="x-none" dirty="0" err="1" smtClean="0">
                  <a:ea typeface="Century Gothic" charset="0"/>
                  <a:cs typeface="Century Gothic" charset="0"/>
                </a:rPr>
                <a:t>toroidal</a:t>
              </a:r>
              <a:r>
                <a:rPr lang="en-US" altLang="x-none" dirty="0" smtClean="0">
                  <a:ea typeface="Century Gothic" charset="0"/>
                  <a:cs typeface="Century Gothic" charset="0"/>
                </a:rPr>
                <a:t> geometry</a:t>
              </a:r>
              <a:endParaRPr lang="en-US" altLang="x-none" dirty="0">
                <a:ea typeface="Century Gothic" charset="0"/>
                <a:cs typeface="Century Gothic" charset="0"/>
              </a:endParaRPr>
            </a:p>
          </p:txBody>
        </p:sp>
      </p:grpSp>
      <p:pic>
        <p:nvPicPr>
          <p:cNvPr id="16"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63" y="2732152"/>
            <a:ext cx="1377950" cy="58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extLst>
      <p:ext uri="{BB962C8B-B14F-4D97-AF65-F5344CB8AC3E}">
        <p14:creationId xmlns:p14="http://schemas.microsoft.com/office/powerpoint/2010/main" val="19579624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rro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09" y="1036325"/>
            <a:ext cx="3425725" cy="2564902"/>
          </a:xfrm>
          <a:prstGeom prst="rect">
            <a:avLst/>
          </a:prstGeom>
        </p:spPr>
      </p:pic>
      <p:sp>
        <p:nvSpPr>
          <p:cNvPr id="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Magnetic Mirrors</a:t>
            </a:r>
          </a:p>
        </p:txBody>
      </p:sp>
      <p:grpSp>
        <p:nvGrpSpPr>
          <p:cNvPr id="10" name="Group 9"/>
          <p:cNvGrpSpPr/>
          <p:nvPr/>
        </p:nvGrpSpPr>
        <p:grpSpPr>
          <a:xfrm>
            <a:off x="82967" y="1909547"/>
            <a:ext cx="1799778" cy="835640"/>
            <a:chOff x="82967" y="1909547"/>
            <a:chExt cx="1799778" cy="835640"/>
          </a:xfrm>
        </p:grpSpPr>
        <p:sp>
          <p:nvSpPr>
            <p:cNvPr id="48" name="Arc 47"/>
            <p:cNvSpPr/>
            <p:nvPr/>
          </p:nvSpPr>
          <p:spPr>
            <a:xfrm flipH="1">
              <a:off x="82967" y="1909547"/>
              <a:ext cx="690857" cy="776374"/>
            </a:xfrm>
            <a:prstGeom prst="arc">
              <a:avLst>
                <a:gd name="adj1" fmla="val 10562291"/>
                <a:gd name="adj2" fmla="val 21547159"/>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p:cNvSpPr/>
            <p:nvPr/>
          </p:nvSpPr>
          <p:spPr>
            <a:xfrm flipH="1">
              <a:off x="527468" y="1951880"/>
              <a:ext cx="690857" cy="776374"/>
            </a:xfrm>
            <a:prstGeom prst="arc">
              <a:avLst>
                <a:gd name="adj1" fmla="val 10562291"/>
                <a:gd name="adj2" fmla="val 21547159"/>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Arc 35"/>
            <p:cNvSpPr/>
            <p:nvPr/>
          </p:nvSpPr>
          <p:spPr>
            <a:xfrm flipH="1">
              <a:off x="966055" y="1994212"/>
              <a:ext cx="640321" cy="743771"/>
            </a:xfrm>
            <a:prstGeom prst="arc">
              <a:avLst>
                <a:gd name="adj1" fmla="val 11016980"/>
                <a:gd name="adj2" fmla="val 21491510"/>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p:cNvSpPr/>
            <p:nvPr/>
          </p:nvSpPr>
          <p:spPr>
            <a:xfrm flipH="1">
              <a:off x="1399968" y="2028916"/>
              <a:ext cx="414694" cy="716271"/>
            </a:xfrm>
            <a:prstGeom prst="arc">
              <a:avLst>
                <a:gd name="adj1" fmla="val 11653222"/>
                <a:gd name="adj2" fmla="val 20208895"/>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Arc 44"/>
            <p:cNvSpPr>
              <a:spLocks noChangeAspect="1"/>
            </p:cNvSpPr>
            <p:nvPr/>
          </p:nvSpPr>
          <p:spPr>
            <a:xfrm flipH="1">
              <a:off x="1651897" y="2076762"/>
              <a:ext cx="230848" cy="415113"/>
            </a:xfrm>
            <a:prstGeom prst="arc">
              <a:avLst>
                <a:gd name="adj1" fmla="val 6885540"/>
                <a:gd name="adj2" fmla="val 21491510"/>
              </a:avLst>
            </a:prstGeom>
            <a:ln>
              <a:solidFill>
                <a:srgbClr val="FF0000"/>
              </a:solidFill>
              <a:prstDash val="solid"/>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Arc 32"/>
            <p:cNvSpPr/>
            <p:nvPr/>
          </p:nvSpPr>
          <p:spPr>
            <a:xfrm rot="10800000" flipH="1">
              <a:off x="529030" y="2125673"/>
              <a:ext cx="248875" cy="442865"/>
            </a:xfrm>
            <a:prstGeom prst="arc">
              <a:avLst>
                <a:gd name="adj1" fmla="val 7978051"/>
                <a:gd name="adj2" fmla="val 777887"/>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p:cNvSpPr/>
            <p:nvPr/>
          </p:nvSpPr>
          <p:spPr>
            <a:xfrm rot="10800000" flipH="1">
              <a:off x="967620" y="2123873"/>
              <a:ext cx="248875" cy="418802"/>
            </a:xfrm>
            <a:prstGeom prst="arc">
              <a:avLst>
                <a:gd name="adj1" fmla="val 7562259"/>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Arc 36"/>
            <p:cNvSpPr/>
            <p:nvPr/>
          </p:nvSpPr>
          <p:spPr>
            <a:xfrm rot="10800000" flipH="1">
              <a:off x="1406212" y="2116761"/>
              <a:ext cx="200166" cy="400514"/>
            </a:xfrm>
            <a:prstGeom prst="arc">
              <a:avLst>
                <a:gd name="adj1" fmla="val 8317575"/>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Arc 43"/>
            <p:cNvSpPr>
              <a:spLocks noChangeAspect="1"/>
            </p:cNvSpPr>
            <p:nvPr/>
          </p:nvSpPr>
          <p:spPr>
            <a:xfrm rot="10800000" flipH="1">
              <a:off x="1647986" y="2146224"/>
              <a:ext cx="161769" cy="345651"/>
            </a:xfrm>
            <a:prstGeom prst="arc">
              <a:avLst>
                <a:gd name="adj1" fmla="val 7637890"/>
                <a:gd name="adj2" fmla="val 74888"/>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50" name="Picture 49"/>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587757" y="1132727"/>
            <a:ext cx="2254250" cy="418403"/>
          </a:xfrm>
          <a:prstGeom prst="rect">
            <a:avLst/>
          </a:prstGeom>
        </p:spPr>
      </p:pic>
      <p:pic>
        <p:nvPicPr>
          <p:cNvPr id="51" name="Picture 50"/>
          <p:cNvPicPr>
            <a:picLocks noChangeAspect="1"/>
          </p:cNvPicPr>
          <p:nvPr/>
        </p:nvPicPr>
        <p:blipFill>
          <a:blip r:embed="rId6"/>
          <a:stretch>
            <a:fillRect/>
          </a:stretch>
        </p:blipFill>
        <p:spPr>
          <a:xfrm>
            <a:off x="5371234" y="1079843"/>
            <a:ext cx="2089150" cy="529012"/>
          </a:xfrm>
          <a:prstGeom prst="rect">
            <a:avLst/>
          </a:prstGeom>
        </p:spPr>
      </p:pic>
      <p:grpSp>
        <p:nvGrpSpPr>
          <p:cNvPr id="4" name="Group 3"/>
          <p:cNvGrpSpPr/>
          <p:nvPr/>
        </p:nvGrpSpPr>
        <p:grpSpPr>
          <a:xfrm>
            <a:off x="2523472" y="3288758"/>
            <a:ext cx="5322603" cy="1586372"/>
            <a:chOff x="2523472" y="3288758"/>
            <a:chExt cx="5322603" cy="1586372"/>
          </a:xfrm>
        </p:grpSpPr>
        <p:pic>
          <p:nvPicPr>
            <p:cNvPr id="52" name="Picture 51"/>
            <p:cNvPicPr>
              <a:picLocks noChangeAspect="1"/>
            </p:cNvPicPr>
            <p:nvPr/>
          </p:nvPicPr>
          <p:blipFill>
            <a:blip r:embed="rId7"/>
            <a:stretch>
              <a:fillRect/>
            </a:stretch>
          </p:blipFill>
          <p:spPr>
            <a:xfrm>
              <a:off x="4302414" y="4043223"/>
              <a:ext cx="2378075" cy="831907"/>
            </a:xfrm>
            <a:prstGeom prst="rect">
              <a:avLst/>
            </a:prstGeom>
          </p:spPr>
        </p:pic>
        <p:sp>
          <p:nvSpPr>
            <p:cNvPr id="55" name="TextBox 54"/>
            <p:cNvSpPr txBox="1"/>
            <p:nvPr/>
          </p:nvSpPr>
          <p:spPr>
            <a:xfrm>
              <a:off x="2523472" y="3288758"/>
              <a:ext cx="5322603" cy="646331"/>
            </a:xfrm>
            <a:prstGeom prst="rect">
              <a:avLst/>
            </a:prstGeom>
            <a:noFill/>
          </p:spPr>
          <p:txBody>
            <a:bodyPr wrap="none" rtlCol="0">
              <a:spAutoFit/>
            </a:bodyPr>
            <a:lstStyle/>
            <a:p>
              <a:r>
                <a:rPr lang="en-US" dirty="0" smtClean="0"/>
                <a:t>Result: </a:t>
              </a:r>
            </a:p>
            <a:p>
              <a:r>
                <a:rPr lang="en-US" dirty="0" err="1" smtClean="0"/>
                <a:t>gyromotion</a:t>
              </a:r>
              <a:r>
                <a:rPr lang="en-US" dirty="0" smtClean="0"/>
                <a:t> + mirror force in the         direction</a:t>
              </a:r>
              <a:endParaRPr lang="en-US" dirty="0"/>
            </a:p>
          </p:txBody>
        </p:sp>
        <p:pic>
          <p:nvPicPr>
            <p:cNvPr id="56" name="Picture 55"/>
            <p:cNvPicPr>
              <a:picLocks noChangeAspect="1"/>
            </p:cNvPicPr>
            <p:nvPr/>
          </p:nvPicPr>
          <p:blipFill>
            <a:blip r:embed="rId8"/>
            <a:stretch>
              <a:fillRect/>
            </a:stretch>
          </p:blipFill>
          <p:spPr>
            <a:xfrm>
              <a:off x="6155460" y="3578137"/>
              <a:ext cx="419100" cy="286753"/>
            </a:xfrm>
            <a:prstGeom prst="rect">
              <a:avLst/>
            </a:prstGeom>
          </p:spPr>
        </p:pic>
      </p:grpSp>
      <p:grpSp>
        <p:nvGrpSpPr>
          <p:cNvPr id="3" name="Group 2"/>
          <p:cNvGrpSpPr/>
          <p:nvPr/>
        </p:nvGrpSpPr>
        <p:grpSpPr>
          <a:xfrm>
            <a:off x="3878406" y="1800707"/>
            <a:ext cx="4077487" cy="1433731"/>
            <a:chOff x="3878406" y="1800707"/>
            <a:chExt cx="4077487" cy="1433731"/>
          </a:xfrm>
        </p:grpSpPr>
        <p:pic>
          <p:nvPicPr>
            <p:cNvPr id="6" name="Picture 5"/>
            <p:cNvPicPr>
              <a:picLocks noChangeAspect="1"/>
            </p:cNvPicPr>
            <p:nvPr/>
          </p:nvPicPr>
          <p:blipFill>
            <a:blip r:embed="rId9"/>
            <a:stretch>
              <a:fillRect/>
            </a:stretch>
          </p:blipFill>
          <p:spPr>
            <a:xfrm>
              <a:off x="5392592" y="2447038"/>
              <a:ext cx="2184400" cy="787400"/>
            </a:xfrm>
            <a:prstGeom prst="rect">
              <a:avLst/>
            </a:prstGeom>
          </p:spPr>
        </p:pic>
        <p:sp>
          <p:nvSpPr>
            <p:cNvPr id="7" name="Rectangle 6"/>
            <p:cNvSpPr/>
            <p:nvPr/>
          </p:nvSpPr>
          <p:spPr>
            <a:xfrm>
              <a:off x="3878406" y="1800707"/>
              <a:ext cx="4077487" cy="677108"/>
            </a:xfrm>
            <a:prstGeom prst="rect">
              <a:avLst/>
            </a:prstGeom>
          </p:spPr>
          <p:txBody>
            <a:bodyPr wrap="square">
              <a:spAutoFit/>
            </a:bodyPr>
            <a:lstStyle/>
            <a:p>
              <a:r>
                <a:rPr lang="en-US" dirty="0" smtClean="0"/>
                <a:t>The </a:t>
              </a:r>
              <a:r>
                <a:rPr lang="en-US" sz="2000" i="1" dirty="0" smtClean="0">
                  <a:latin typeface="Times New Roman"/>
                  <a:cs typeface="Times New Roman"/>
                </a:rPr>
                <a:t>B</a:t>
              </a:r>
              <a:r>
                <a:rPr lang="en-US" sz="2000" i="1" baseline="-25000" dirty="0" smtClean="0">
                  <a:latin typeface="Times New Roman"/>
                  <a:cs typeface="Times New Roman"/>
                </a:rPr>
                <a:t>r</a:t>
              </a:r>
              <a:r>
                <a:rPr lang="en-US" dirty="0" smtClean="0"/>
                <a:t> ends up causing additional acceleration in the z direction: </a:t>
              </a:r>
              <a:endParaRPr lang="en-US" dirty="0"/>
            </a:p>
          </p:txBody>
        </p:sp>
      </p:grpSp>
      <p:grpSp>
        <p:nvGrpSpPr>
          <p:cNvPr id="9" name="Group 8"/>
          <p:cNvGrpSpPr/>
          <p:nvPr/>
        </p:nvGrpSpPr>
        <p:grpSpPr>
          <a:xfrm>
            <a:off x="867781" y="4875130"/>
            <a:ext cx="6817162" cy="1615384"/>
            <a:chOff x="867781" y="4875130"/>
            <a:chExt cx="6817162" cy="1615384"/>
          </a:xfrm>
        </p:grpSpPr>
        <p:pic>
          <p:nvPicPr>
            <p:cNvPr id="53" name="Picture 52"/>
            <p:cNvPicPr>
              <a:picLocks noChangeAspect="1"/>
            </p:cNvPicPr>
            <p:nvPr/>
          </p:nvPicPr>
          <p:blipFill>
            <a:blip r:embed="rId10"/>
            <a:stretch>
              <a:fillRect/>
            </a:stretch>
          </p:blipFill>
          <p:spPr>
            <a:xfrm>
              <a:off x="3968302" y="4875130"/>
              <a:ext cx="1263729" cy="744282"/>
            </a:xfrm>
            <a:prstGeom prst="rect">
              <a:avLst/>
            </a:prstGeom>
          </p:spPr>
        </p:pic>
        <p:pic>
          <p:nvPicPr>
            <p:cNvPr id="54" name="Picture 53"/>
            <p:cNvPicPr>
              <a:picLocks noChangeAspect="1"/>
            </p:cNvPicPr>
            <p:nvPr/>
          </p:nvPicPr>
          <p:blipFill>
            <a:blip r:embed="rId11"/>
            <a:stretch>
              <a:fillRect/>
            </a:stretch>
          </p:blipFill>
          <p:spPr>
            <a:xfrm>
              <a:off x="5392592" y="5972243"/>
              <a:ext cx="2292351" cy="518271"/>
            </a:xfrm>
            <a:prstGeom prst="rect">
              <a:avLst/>
            </a:prstGeom>
          </p:spPr>
        </p:pic>
        <p:sp>
          <p:nvSpPr>
            <p:cNvPr id="58" name="TextBox 57"/>
            <p:cNvSpPr txBox="1"/>
            <p:nvPr/>
          </p:nvSpPr>
          <p:spPr>
            <a:xfrm>
              <a:off x="867781" y="5085118"/>
              <a:ext cx="2948569" cy="369332"/>
            </a:xfrm>
            <a:prstGeom prst="rect">
              <a:avLst/>
            </a:prstGeom>
            <a:noFill/>
          </p:spPr>
          <p:txBody>
            <a:bodyPr wrap="none" rtlCol="0">
              <a:spAutoFit/>
            </a:bodyPr>
            <a:lstStyle/>
            <a:p>
              <a:r>
                <a:rPr lang="en-US" dirty="0" smtClean="0"/>
                <a:t>The magnetic moment is</a:t>
              </a:r>
              <a:endParaRPr lang="en-US" dirty="0"/>
            </a:p>
          </p:txBody>
        </p:sp>
        <p:sp>
          <p:nvSpPr>
            <p:cNvPr id="8" name="Rectangle 7"/>
            <p:cNvSpPr/>
            <p:nvPr/>
          </p:nvSpPr>
          <p:spPr>
            <a:xfrm>
              <a:off x="3572079" y="6049892"/>
              <a:ext cx="1460669" cy="369332"/>
            </a:xfrm>
            <a:prstGeom prst="rect">
              <a:avLst/>
            </a:prstGeom>
          </p:spPr>
          <p:txBody>
            <a:bodyPr wrap="none">
              <a:spAutoFit/>
            </a:bodyPr>
            <a:lstStyle/>
            <a:p>
              <a:r>
                <a:rPr lang="en-US" dirty="0"/>
                <a:t>mirror force </a:t>
              </a:r>
            </a:p>
          </p:txBody>
        </p:sp>
      </p:grpSp>
    </p:spTree>
    <p:extLst>
      <p:ext uri="{BB962C8B-B14F-4D97-AF65-F5344CB8AC3E}">
        <p14:creationId xmlns:p14="http://schemas.microsoft.com/office/powerpoint/2010/main" val="4677040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24" y="1038640"/>
            <a:ext cx="3425725" cy="2564901"/>
          </a:xfrm>
          <a:prstGeom prst="rect">
            <a:avLst/>
          </a:prstGeom>
        </p:spPr>
      </p:pic>
      <p:sp>
        <p:nvSpPr>
          <p:cNvPr id="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Magnetic Moment Is Conserved</a:t>
            </a:r>
          </a:p>
        </p:txBody>
      </p:sp>
      <p:pic>
        <p:nvPicPr>
          <p:cNvPr id="53" name="Picture 52"/>
          <p:cNvPicPr>
            <a:picLocks noChangeAspect="1"/>
          </p:cNvPicPr>
          <p:nvPr/>
        </p:nvPicPr>
        <p:blipFill>
          <a:blip r:embed="rId4"/>
          <a:stretch>
            <a:fillRect/>
          </a:stretch>
        </p:blipFill>
        <p:spPr>
          <a:xfrm>
            <a:off x="6965951" y="1021573"/>
            <a:ext cx="1231322" cy="725195"/>
          </a:xfrm>
          <a:prstGeom prst="rect">
            <a:avLst/>
          </a:prstGeom>
        </p:spPr>
      </p:pic>
      <p:pic>
        <p:nvPicPr>
          <p:cNvPr id="54" name="Picture 53"/>
          <p:cNvPicPr>
            <a:picLocks noChangeAspect="1"/>
          </p:cNvPicPr>
          <p:nvPr/>
        </p:nvPicPr>
        <p:blipFill>
          <a:blip r:embed="rId5"/>
          <a:stretch>
            <a:fillRect/>
          </a:stretch>
        </p:blipFill>
        <p:spPr>
          <a:xfrm>
            <a:off x="4425859" y="1151779"/>
            <a:ext cx="2108291" cy="476657"/>
          </a:xfrm>
          <a:prstGeom prst="rect">
            <a:avLst/>
          </a:prstGeom>
        </p:spPr>
      </p:pic>
      <p:sp>
        <p:nvSpPr>
          <p:cNvPr id="58" name="TextBox 57"/>
          <p:cNvSpPr txBox="1"/>
          <p:nvPr/>
        </p:nvSpPr>
        <p:spPr>
          <a:xfrm>
            <a:off x="3671455" y="1844250"/>
            <a:ext cx="5365571" cy="369332"/>
          </a:xfrm>
          <a:prstGeom prst="rect">
            <a:avLst/>
          </a:prstGeom>
          <a:noFill/>
        </p:spPr>
        <p:txBody>
          <a:bodyPr wrap="none" rtlCol="0">
            <a:spAutoFit/>
          </a:bodyPr>
          <a:lstStyle/>
          <a:p>
            <a:r>
              <a:rPr lang="en-US" b="1" dirty="0" smtClean="0"/>
              <a:t>The magnetic moment </a:t>
            </a:r>
            <a:r>
              <a:rPr lang="en-US" b="1" dirty="0"/>
              <a:t>is a constant of </a:t>
            </a:r>
            <a:r>
              <a:rPr lang="en-US" b="1" dirty="0" smtClean="0"/>
              <a:t>motion</a:t>
            </a:r>
            <a:endParaRPr lang="en-US" b="1" dirty="0"/>
          </a:p>
        </p:txBody>
      </p:sp>
      <p:sp>
        <p:nvSpPr>
          <p:cNvPr id="18" name="Arc 17"/>
          <p:cNvSpPr/>
          <p:nvPr/>
        </p:nvSpPr>
        <p:spPr>
          <a:xfrm flipH="1">
            <a:off x="82967" y="1909547"/>
            <a:ext cx="690857" cy="776374"/>
          </a:xfrm>
          <a:prstGeom prst="arc">
            <a:avLst>
              <a:gd name="adj1" fmla="val 10562291"/>
              <a:gd name="adj2" fmla="val 21547159"/>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p:cNvSpPr/>
          <p:nvPr/>
        </p:nvSpPr>
        <p:spPr>
          <a:xfrm flipH="1">
            <a:off x="527468" y="1951880"/>
            <a:ext cx="690857" cy="776374"/>
          </a:xfrm>
          <a:prstGeom prst="arc">
            <a:avLst>
              <a:gd name="adj1" fmla="val 10562291"/>
              <a:gd name="adj2" fmla="val 21547159"/>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flipH="1">
            <a:off x="966055" y="1994212"/>
            <a:ext cx="640321" cy="743771"/>
          </a:xfrm>
          <a:prstGeom prst="arc">
            <a:avLst>
              <a:gd name="adj1" fmla="val 11016980"/>
              <a:gd name="adj2" fmla="val 21491510"/>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flipH="1">
            <a:off x="1399968" y="2028916"/>
            <a:ext cx="414694" cy="716271"/>
          </a:xfrm>
          <a:prstGeom prst="arc">
            <a:avLst>
              <a:gd name="adj1" fmla="val 11653222"/>
              <a:gd name="adj2" fmla="val 20208895"/>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p:cNvSpPr>
            <a:spLocks noChangeAspect="1"/>
          </p:cNvSpPr>
          <p:nvPr/>
        </p:nvSpPr>
        <p:spPr>
          <a:xfrm flipH="1">
            <a:off x="1651897" y="2076762"/>
            <a:ext cx="230848" cy="415113"/>
          </a:xfrm>
          <a:prstGeom prst="arc">
            <a:avLst>
              <a:gd name="adj1" fmla="val 6885540"/>
              <a:gd name="adj2" fmla="val 21491510"/>
            </a:avLst>
          </a:prstGeom>
          <a:ln>
            <a:solidFill>
              <a:srgbClr val="FF0000"/>
            </a:solidFill>
            <a:prstDash val="solid"/>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Arc 22"/>
          <p:cNvSpPr/>
          <p:nvPr/>
        </p:nvSpPr>
        <p:spPr>
          <a:xfrm rot="10800000" flipH="1">
            <a:off x="529030" y="2125673"/>
            <a:ext cx="248875" cy="442865"/>
          </a:xfrm>
          <a:prstGeom prst="arc">
            <a:avLst>
              <a:gd name="adj1" fmla="val 7978051"/>
              <a:gd name="adj2" fmla="val 777887"/>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Arc 23"/>
          <p:cNvSpPr/>
          <p:nvPr/>
        </p:nvSpPr>
        <p:spPr>
          <a:xfrm rot="10800000" flipH="1">
            <a:off x="967620" y="2123873"/>
            <a:ext cx="248875" cy="418802"/>
          </a:xfrm>
          <a:prstGeom prst="arc">
            <a:avLst>
              <a:gd name="adj1" fmla="val 7562259"/>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Arc 24"/>
          <p:cNvSpPr/>
          <p:nvPr/>
        </p:nvSpPr>
        <p:spPr>
          <a:xfrm rot="10800000" flipH="1">
            <a:off x="1406212" y="2116761"/>
            <a:ext cx="200166" cy="400514"/>
          </a:xfrm>
          <a:prstGeom prst="arc">
            <a:avLst>
              <a:gd name="adj1" fmla="val 8317575"/>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p:cNvSpPr>
            <a:spLocks noChangeAspect="1"/>
          </p:cNvSpPr>
          <p:nvPr/>
        </p:nvSpPr>
        <p:spPr>
          <a:xfrm rot="10800000" flipH="1">
            <a:off x="1647986" y="2146224"/>
            <a:ext cx="161769" cy="345651"/>
          </a:xfrm>
          <a:prstGeom prst="arc">
            <a:avLst>
              <a:gd name="adj1" fmla="val 7637890"/>
              <a:gd name="adj2" fmla="val 74888"/>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8" name="Group 7"/>
          <p:cNvGrpSpPr/>
          <p:nvPr/>
        </p:nvGrpSpPr>
        <p:grpSpPr>
          <a:xfrm>
            <a:off x="4429901" y="2360175"/>
            <a:ext cx="4633281" cy="920495"/>
            <a:chOff x="4429901" y="2360175"/>
            <a:chExt cx="4633281" cy="920495"/>
          </a:xfrm>
        </p:grpSpPr>
        <p:pic>
          <p:nvPicPr>
            <p:cNvPr id="3" name="Picture 2"/>
            <p:cNvPicPr>
              <a:picLocks noChangeAspect="1"/>
            </p:cNvPicPr>
            <p:nvPr/>
          </p:nvPicPr>
          <p:blipFill>
            <a:blip r:embed="rId6"/>
            <a:stretch>
              <a:fillRect/>
            </a:stretch>
          </p:blipFill>
          <p:spPr>
            <a:xfrm>
              <a:off x="4429901" y="2360175"/>
              <a:ext cx="2310593" cy="700631"/>
            </a:xfrm>
            <a:prstGeom prst="rect">
              <a:avLst/>
            </a:prstGeom>
          </p:spPr>
        </p:pic>
        <p:cxnSp>
          <p:nvCxnSpPr>
            <p:cNvPr id="16" name="Straight Arrow Connector 15"/>
            <p:cNvCxnSpPr/>
            <p:nvPr/>
          </p:nvCxnSpPr>
          <p:spPr>
            <a:xfrm flipH="1">
              <a:off x="6819265" y="2797983"/>
              <a:ext cx="507772" cy="2229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331364" y="2480451"/>
              <a:ext cx="1731818" cy="800219"/>
            </a:xfrm>
            <a:prstGeom prst="rect">
              <a:avLst/>
            </a:prstGeom>
            <a:noFill/>
          </p:spPr>
          <p:txBody>
            <a:bodyPr wrap="square" rtlCol="0">
              <a:spAutoFit/>
            </a:bodyPr>
            <a:lstStyle/>
            <a:p>
              <a:r>
                <a:rPr lang="en-US" i="1" dirty="0">
                  <a:latin typeface="Times New Roman"/>
                  <a:cs typeface="Times New Roman"/>
                </a:rPr>
                <a:t>s</a:t>
              </a:r>
              <a:r>
                <a:rPr lang="en-US" sz="1400" dirty="0" smtClean="0"/>
                <a:t> is the coordinate along the field line</a:t>
              </a:r>
              <a:endParaRPr lang="en-US" sz="1400" dirty="0"/>
            </a:p>
          </p:txBody>
        </p:sp>
      </p:grpSp>
      <p:grpSp>
        <p:nvGrpSpPr>
          <p:cNvPr id="9" name="Group 8"/>
          <p:cNvGrpSpPr/>
          <p:nvPr/>
        </p:nvGrpSpPr>
        <p:grpSpPr>
          <a:xfrm>
            <a:off x="3572934" y="3432898"/>
            <a:ext cx="4547404" cy="620738"/>
            <a:chOff x="3572934" y="3432898"/>
            <a:chExt cx="4547404" cy="620738"/>
          </a:xfrm>
        </p:grpSpPr>
        <p:pic>
          <p:nvPicPr>
            <p:cNvPr id="30" name="Picture 29"/>
            <p:cNvPicPr>
              <a:picLocks noChangeAspect="1"/>
            </p:cNvPicPr>
            <p:nvPr/>
          </p:nvPicPr>
          <p:blipFill>
            <a:blip r:embed="rId7"/>
            <a:stretch>
              <a:fillRect/>
            </a:stretch>
          </p:blipFill>
          <p:spPr>
            <a:xfrm>
              <a:off x="5229720" y="3432898"/>
              <a:ext cx="1502839" cy="620738"/>
            </a:xfrm>
            <a:prstGeom prst="rect">
              <a:avLst/>
            </a:prstGeom>
          </p:spPr>
        </p:pic>
        <p:sp>
          <p:nvSpPr>
            <p:cNvPr id="32" name="Rectangle 31"/>
            <p:cNvSpPr/>
            <p:nvPr/>
          </p:nvSpPr>
          <p:spPr>
            <a:xfrm>
              <a:off x="3572934" y="3511814"/>
              <a:ext cx="1656786" cy="369332"/>
            </a:xfrm>
            <a:prstGeom prst="rect">
              <a:avLst/>
            </a:prstGeom>
          </p:spPr>
          <p:txBody>
            <a:bodyPr wrap="none">
              <a:spAutoFit/>
            </a:bodyPr>
            <a:lstStyle/>
            <a:p>
              <a:r>
                <a:rPr lang="en-US" dirty="0" smtClean="0"/>
                <a:t>We can write</a:t>
              </a:r>
              <a:endParaRPr lang="en-US" dirty="0"/>
            </a:p>
          </p:txBody>
        </p:sp>
        <p:cxnSp>
          <p:nvCxnSpPr>
            <p:cNvPr id="36" name="Straight Arrow Connector 35"/>
            <p:cNvCxnSpPr/>
            <p:nvPr/>
          </p:nvCxnSpPr>
          <p:spPr>
            <a:xfrm flipH="1" flipV="1">
              <a:off x="6802671" y="3736019"/>
              <a:ext cx="507772" cy="399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7310443" y="3613666"/>
              <a:ext cx="615974" cy="307777"/>
            </a:xfrm>
            <a:prstGeom prst="rect">
              <a:avLst/>
            </a:prstGeom>
          </p:spPr>
          <p:txBody>
            <a:bodyPr wrap="none">
              <a:spAutoFit/>
            </a:bodyPr>
            <a:lstStyle/>
            <a:p>
              <a:r>
                <a:rPr lang="en-US" sz="1400" dirty="0"/>
                <a:t>t</a:t>
              </a:r>
              <a:r>
                <a:rPr lang="en-US" sz="1400" dirty="0" smtClean="0"/>
                <a:t>his is  </a:t>
              </a:r>
              <a:endParaRPr lang="en-US" sz="1400" dirty="0"/>
            </a:p>
          </p:txBody>
        </p:sp>
        <p:pic>
          <p:nvPicPr>
            <p:cNvPr id="35" name="Picture 34"/>
            <p:cNvPicPr>
              <a:picLocks noChangeAspect="1"/>
            </p:cNvPicPr>
            <p:nvPr/>
          </p:nvPicPr>
          <p:blipFill>
            <a:blip r:embed="rId8"/>
            <a:stretch>
              <a:fillRect/>
            </a:stretch>
          </p:blipFill>
          <p:spPr>
            <a:xfrm>
              <a:off x="7891782" y="3673265"/>
              <a:ext cx="228556" cy="259723"/>
            </a:xfrm>
            <a:prstGeom prst="rect">
              <a:avLst/>
            </a:prstGeom>
          </p:spPr>
        </p:pic>
      </p:grpSp>
      <p:grpSp>
        <p:nvGrpSpPr>
          <p:cNvPr id="10" name="Group 9"/>
          <p:cNvGrpSpPr/>
          <p:nvPr/>
        </p:nvGrpSpPr>
        <p:grpSpPr>
          <a:xfrm>
            <a:off x="3069907" y="4286670"/>
            <a:ext cx="3314726" cy="675953"/>
            <a:chOff x="3069907" y="4286670"/>
            <a:chExt cx="3314726" cy="675953"/>
          </a:xfrm>
        </p:grpSpPr>
        <p:pic>
          <p:nvPicPr>
            <p:cNvPr id="4" name="Picture 3"/>
            <p:cNvPicPr>
              <a:picLocks noChangeAspect="1"/>
            </p:cNvPicPr>
            <p:nvPr/>
          </p:nvPicPr>
          <p:blipFill>
            <a:blip r:embed="rId9"/>
            <a:stretch>
              <a:fillRect/>
            </a:stretch>
          </p:blipFill>
          <p:spPr>
            <a:xfrm>
              <a:off x="3829531" y="4286670"/>
              <a:ext cx="2555102" cy="675953"/>
            </a:xfrm>
            <a:prstGeom prst="rect">
              <a:avLst/>
            </a:prstGeom>
          </p:spPr>
        </p:pic>
        <p:sp>
          <p:nvSpPr>
            <p:cNvPr id="37" name="Rectangle 36"/>
            <p:cNvSpPr/>
            <p:nvPr/>
          </p:nvSpPr>
          <p:spPr>
            <a:xfrm>
              <a:off x="3069907" y="4485225"/>
              <a:ext cx="714521" cy="369332"/>
            </a:xfrm>
            <a:prstGeom prst="rect">
              <a:avLst/>
            </a:prstGeom>
          </p:spPr>
          <p:txBody>
            <a:bodyPr wrap="none">
              <a:spAutoFit/>
            </a:bodyPr>
            <a:lstStyle/>
            <a:p>
              <a:r>
                <a:rPr lang="en-US" dirty="0" smtClean="0"/>
                <a:t>Then</a:t>
              </a:r>
              <a:endParaRPr lang="en-US" dirty="0"/>
            </a:p>
          </p:txBody>
        </p:sp>
      </p:grpSp>
      <p:grpSp>
        <p:nvGrpSpPr>
          <p:cNvPr id="13" name="Group 12"/>
          <p:cNvGrpSpPr/>
          <p:nvPr/>
        </p:nvGrpSpPr>
        <p:grpSpPr>
          <a:xfrm>
            <a:off x="894233" y="5137469"/>
            <a:ext cx="5655529" cy="699652"/>
            <a:chOff x="894233" y="5137469"/>
            <a:chExt cx="5655529" cy="699652"/>
          </a:xfrm>
        </p:grpSpPr>
        <p:pic>
          <p:nvPicPr>
            <p:cNvPr id="5" name="Picture 4"/>
            <p:cNvPicPr>
              <a:picLocks noChangeAspect="1"/>
            </p:cNvPicPr>
            <p:nvPr/>
          </p:nvPicPr>
          <p:blipFill>
            <a:blip r:embed="rId10"/>
            <a:stretch>
              <a:fillRect/>
            </a:stretch>
          </p:blipFill>
          <p:spPr>
            <a:xfrm>
              <a:off x="3854657" y="5142239"/>
              <a:ext cx="2695105" cy="694882"/>
            </a:xfrm>
            <a:prstGeom prst="rect">
              <a:avLst/>
            </a:prstGeom>
          </p:spPr>
        </p:pic>
        <p:sp>
          <p:nvSpPr>
            <p:cNvPr id="6" name="Rectangle 5"/>
            <p:cNvSpPr/>
            <p:nvPr/>
          </p:nvSpPr>
          <p:spPr>
            <a:xfrm>
              <a:off x="894233" y="5137469"/>
              <a:ext cx="3017190" cy="646331"/>
            </a:xfrm>
            <a:prstGeom prst="rect">
              <a:avLst/>
            </a:prstGeom>
          </p:spPr>
          <p:txBody>
            <a:bodyPr wrap="square">
              <a:spAutoFit/>
            </a:bodyPr>
            <a:lstStyle/>
            <a:p>
              <a:r>
                <a:rPr lang="en-US" dirty="0" smtClean="0"/>
                <a:t>We also have conservation of energy:</a:t>
              </a:r>
              <a:endParaRPr lang="en-US" dirty="0"/>
            </a:p>
          </p:txBody>
        </p:sp>
      </p:grpSp>
      <p:grpSp>
        <p:nvGrpSpPr>
          <p:cNvPr id="14" name="Group 13"/>
          <p:cNvGrpSpPr/>
          <p:nvPr/>
        </p:nvGrpSpPr>
        <p:grpSpPr>
          <a:xfrm>
            <a:off x="4756727" y="4854557"/>
            <a:ext cx="2926643" cy="582274"/>
            <a:chOff x="4756727" y="4854557"/>
            <a:chExt cx="2926643" cy="582274"/>
          </a:xfrm>
        </p:grpSpPr>
        <p:cxnSp>
          <p:nvCxnSpPr>
            <p:cNvPr id="39" name="Straight Arrow Connector 38"/>
            <p:cNvCxnSpPr/>
            <p:nvPr/>
          </p:nvCxnSpPr>
          <p:spPr>
            <a:xfrm flipH="1" flipV="1">
              <a:off x="4756727" y="4854557"/>
              <a:ext cx="46182" cy="4217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5860559" y="5142239"/>
              <a:ext cx="825820" cy="2945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6" name="Picture 45"/>
            <p:cNvPicPr>
              <a:picLocks noChangeAspect="1"/>
            </p:cNvPicPr>
            <p:nvPr/>
          </p:nvPicPr>
          <p:blipFill>
            <a:blip r:embed="rId11"/>
            <a:stretch>
              <a:fillRect/>
            </a:stretch>
          </p:blipFill>
          <p:spPr>
            <a:xfrm>
              <a:off x="7285184" y="5041214"/>
              <a:ext cx="398186" cy="292784"/>
            </a:xfrm>
            <a:prstGeom prst="rect">
              <a:avLst/>
            </a:prstGeom>
          </p:spPr>
        </p:pic>
        <p:sp>
          <p:nvSpPr>
            <p:cNvPr id="47" name="Rectangle 46"/>
            <p:cNvSpPr/>
            <p:nvPr/>
          </p:nvSpPr>
          <p:spPr>
            <a:xfrm>
              <a:off x="6715390" y="5029760"/>
              <a:ext cx="615974" cy="307777"/>
            </a:xfrm>
            <a:prstGeom prst="rect">
              <a:avLst/>
            </a:prstGeom>
          </p:spPr>
          <p:txBody>
            <a:bodyPr wrap="none">
              <a:spAutoFit/>
            </a:bodyPr>
            <a:lstStyle/>
            <a:p>
              <a:r>
                <a:rPr lang="en-US" sz="1400" dirty="0"/>
                <a:t>t</a:t>
              </a:r>
              <a:r>
                <a:rPr lang="en-US" sz="1400" dirty="0" smtClean="0"/>
                <a:t>his is </a:t>
              </a:r>
              <a:endParaRPr lang="en-US" sz="1400" dirty="0"/>
            </a:p>
          </p:txBody>
        </p:sp>
      </p:grpSp>
      <p:grpSp>
        <p:nvGrpSpPr>
          <p:cNvPr id="12" name="Group 11"/>
          <p:cNvGrpSpPr/>
          <p:nvPr/>
        </p:nvGrpSpPr>
        <p:grpSpPr>
          <a:xfrm>
            <a:off x="3671455" y="5975666"/>
            <a:ext cx="2189104" cy="710926"/>
            <a:chOff x="3671455" y="5975666"/>
            <a:chExt cx="2189104" cy="710926"/>
          </a:xfrm>
        </p:grpSpPr>
        <p:pic>
          <p:nvPicPr>
            <p:cNvPr id="7" name="Picture 6"/>
            <p:cNvPicPr>
              <a:picLocks noChangeAspect="1"/>
            </p:cNvPicPr>
            <p:nvPr/>
          </p:nvPicPr>
          <p:blipFill>
            <a:blip r:embed="rId12"/>
            <a:stretch>
              <a:fillRect/>
            </a:stretch>
          </p:blipFill>
          <p:spPr>
            <a:xfrm>
              <a:off x="4629815" y="5975666"/>
              <a:ext cx="1230744" cy="710926"/>
            </a:xfrm>
            <a:prstGeom prst="rect">
              <a:avLst/>
            </a:prstGeom>
            <a:ln>
              <a:solidFill>
                <a:schemeClr val="tx2">
                  <a:lumMod val="60000"/>
                  <a:lumOff val="40000"/>
                </a:schemeClr>
              </a:solidFill>
            </a:ln>
          </p:spPr>
        </p:pic>
        <p:sp>
          <p:nvSpPr>
            <p:cNvPr id="48" name="Right Arrow 47"/>
            <p:cNvSpPr/>
            <p:nvPr/>
          </p:nvSpPr>
          <p:spPr>
            <a:xfrm>
              <a:off x="3671455" y="6223000"/>
              <a:ext cx="588818" cy="3232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928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24" y="1038640"/>
            <a:ext cx="3425725" cy="2564901"/>
          </a:xfrm>
          <a:prstGeom prst="rect">
            <a:avLst/>
          </a:prstGeom>
        </p:spPr>
      </p:pic>
      <p:sp>
        <p:nvSpPr>
          <p:cNvPr id="8" name="Rectangle 7"/>
          <p:cNvSpPr/>
          <p:nvPr/>
        </p:nvSpPr>
        <p:spPr>
          <a:xfrm>
            <a:off x="1594172" y="3198698"/>
            <a:ext cx="184666" cy="369332"/>
          </a:xfrm>
          <a:prstGeom prst="rect">
            <a:avLst/>
          </a:prstGeom>
        </p:spPr>
        <p:txBody>
          <a:bodyPr wrap="none">
            <a:spAutoFit/>
          </a:bodyPr>
          <a:lstStyle/>
          <a:p>
            <a:endParaRPr lang="en-US" dirty="0" smtClean="0"/>
          </a:p>
        </p:txBody>
      </p:sp>
      <p:grpSp>
        <p:nvGrpSpPr>
          <p:cNvPr id="6" name="Group 5"/>
          <p:cNvGrpSpPr/>
          <p:nvPr/>
        </p:nvGrpSpPr>
        <p:grpSpPr>
          <a:xfrm>
            <a:off x="1603406" y="3203431"/>
            <a:ext cx="6650182" cy="400110"/>
            <a:chOff x="1603406" y="3203431"/>
            <a:chExt cx="6650182" cy="400110"/>
          </a:xfrm>
        </p:grpSpPr>
        <p:sp>
          <p:nvSpPr>
            <p:cNvPr id="5" name="Rectangle 4"/>
            <p:cNvSpPr/>
            <p:nvPr/>
          </p:nvSpPr>
          <p:spPr>
            <a:xfrm>
              <a:off x="1603406" y="3203431"/>
              <a:ext cx="6650182" cy="400110"/>
            </a:xfrm>
            <a:prstGeom prst="rect">
              <a:avLst/>
            </a:prstGeom>
          </p:spPr>
          <p:txBody>
            <a:bodyPr wrap="square">
              <a:spAutoFit/>
            </a:bodyPr>
            <a:lstStyle/>
            <a:p>
              <a:r>
                <a:rPr lang="en-US" dirty="0"/>
                <a:t>1. As the particle moves to stronger </a:t>
              </a:r>
              <a:r>
                <a:rPr lang="en-US" sz="2000" i="1" dirty="0">
                  <a:latin typeface="Times New Roman"/>
                  <a:cs typeface="Times New Roman"/>
                </a:rPr>
                <a:t>B</a:t>
              </a:r>
              <a:r>
                <a:rPr lang="en-US" dirty="0"/>
                <a:t>,        must increase.</a:t>
              </a:r>
            </a:p>
          </p:txBody>
        </p:sp>
        <p:pic>
          <p:nvPicPr>
            <p:cNvPr id="9" name="Picture 8"/>
            <p:cNvPicPr>
              <a:picLocks noChangeAspect="1"/>
            </p:cNvPicPr>
            <p:nvPr/>
          </p:nvPicPr>
          <p:blipFill>
            <a:blip r:embed="rId4"/>
            <a:stretch>
              <a:fillRect/>
            </a:stretch>
          </p:blipFill>
          <p:spPr>
            <a:xfrm>
              <a:off x="5974001" y="3309533"/>
              <a:ext cx="342641" cy="262957"/>
            </a:xfrm>
            <a:prstGeom prst="rect">
              <a:avLst/>
            </a:prstGeom>
          </p:spPr>
        </p:pic>
      </p:grpSp>
      <p:grpSp>
        <p:nvGrpSpPr>
          <p:cNvPr id="7" name="Group 6"/>
          <p:cNvGrpSpPr/>
          <p:nvPr/>
        </p:nvGrpSpPr>
        <p:grpSpPr>
          <a:xfrm>
            <a:off x="1605717" y="3776824"/>
            <a:ext cx="5980545" cy="408701"/>
            <a:chOff x="1594172" y="3776824"/>
            <a:chExt cx="5980545" cy="408701"/>
          </a:xfrm>
        </p:grpSpPr>
        <p:sp>
          <p:nvSpPr>
            <p:cNvPr id="3" name="Rectangle 2"/>
            <p:cNvSpPr/>
            <p:nvPr/>
          </p:nvSpPr>
          <p:spPr>
            <a:xfrm>
              <a:off x="1594172" y="3776824"/>
              <a:ext cx="5980545" cy="369332"/>
            </a:xfrm>
            <a:prstGeom prst="rect">
              <a:avLst/>
            </a:prstGeom>
          </p:spPr>
          <p:txBody>
            <a:bodyPr wrap="square">
              <a:spAutoFit/>
            </a:bodyPr>
            <a:lstStyle/>
            <a:p>
              <a:r>
                <a:rPr lang="en-US" dirty="0"/>
                <a:t>2. Since energy is conserved,       must decrease.</a:t>
              </a:r>
            </a:p>
          </p:txBody>
        </p:sp>
        <p:pic>
          <p:nvPicPr>
            <p:cNvPr id="10" name="Picture 9"/>
            <p:cNvPicPr>
              <a:picLocks noChangeAspect="1"/>
            </p:cNvPicPr>
            <p:nvPr/>
          </p:nvPicPr>
          <p:blipFill>
            <a:blip r:embed="rId5"/>
            <a:stretch>
              <a:fillRect/>
            </a:stretch>
          </p:blipFill>
          <p:spPr>
            <a:xfrm>
              <a:off x="4963132" y="3854450"/>
              <a:ext cx="274549" cy="331075"/>
            </a:xfrm>
            <a:prstGeom prst="rect">
              <a:avLst/>
            </a:prstGeom>
          </p:spPr>
        </p:pic>
      </p:grpSp>
      <p:grpSp>
        <p:nvGrpSpPr>
          <p:cNvPr id="12" name="Group 11"/>
          <p:cNvGrpSpPr/>
          <p:nvPr/>
        </p:nvGrpSpPr>
        <p:grpSpPr>
          <a:xfrm>
            <a:off x="1605717" y="4300975"/>
            <a:ext cx="7492103" cy="438551"/>
            <a:chOff x="1605717" y="4300975"/>
            <a:chExt cx="7492103" cy="438551"/>
          </a:xfrm>
        </p:grpSpPr>
        <p:sp>
          <p:nvSpPr>
            <p:cNvPr id="4" name="Rectangle 3"/>
            <p:cNvSpPr/>
            <p:nvPr/>
          </p:nvSpPr>
          <p:spPr>
            <a:xfrm>
              <a:off x="1605717" y="4300975"/>
              <a:ext cx="7492103" cy="400110"/>
            </a:xfrm>
            <a:prstGeom prst="rect">
              <a:avLst/>
            </a:prstGeom>
          </p:spPr>
          <p:txBody>
            <a:bodyPr wrap="square">
              <a:spAutoFit/>
            </a:bodyPr>
            <a:lstStyle/>
            <a:p>
              <a:r>
                <a:rPr lang="en-US" dirty="0"/>
                <a:t>3. If </a:t>
              </a:r>
              <a:r>
                <a:rPr lang="en-US" sz="2000" i="1" dirty="0">
                  <a:latin typeface="Times New Roman"/>
                  <a:cs typeface="Times New Roman"/>
                </a:rPr>
                <a:t>B</a:t>
              </a:r>
              <a:r>
                <a:rPr lang="en-US" dirty="0"/>
                <a:t> is strong enough,                 and the particle is reflected.  </a:t>
              </a:r>
            </a:p>
          </p:txBody>
        </p:sp>
        <p:pic>
          <p:nvPicPr>
            <p:cNvPr id="11" name="Picture 10"/>
            <p:cNvPicPr>
              <a:picLocks noChangeAspect="1"/>
            </p:cNvPicPr>
            <p:nvPr/>
          </p:nvPicPr>
          <p:blipFill>
            <a:blip r:embed="rId6"/>
            <a:stretch>
              <a:fillRect/>
            </a:stretch>
          </p:blipFill>
          <p:spPr>
            <a:xfrm>
              <a:off x="4290436" y="4338850"/>
              <a:ext cx="982049" cy="400676"/>
            </a:xfrm>
            <a:prstGeom prst="rect">
              <a:avLst/>
            </a:prstGeom>
          </p:spPr>
        </p:pic>
      </p:grpSp>
      <p:sp>
        <p:nvSpPr>
          <p:cNvPr id="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More Insight Into Magnetic Mirrors</a:t>
            </a:r>
          </a:p>
        </p:txBody>
      </p:sp>
      <p:pic>
        <p:nvPicPr>
          <p:cNvPr id="53" name="Picture 52"/>
          <p:cNvPicPr>
            <a:picLocks noChangeAspect="1"/>
          </p:cNvPicPr>
          <p:nvPr/>
        </p:nvPicPr>
        <p:blipFill>
          <a:blip r:embed="rId7"/>
          <a:stretch>
            <a:fillRect/>
          </a:stretch>
        </p:blipFill>
        <p:spPr>
          <a:xfrm>
            <a:off x="4267346" y="1648167"/>
            <a:ext cx="1455438" cy="857190"/>
          </a:xfrm>
          <a:prstGeom prst="rect">
            <a:avLst/>
          </a:prstGeom>
        </p:spPr>
      </p:pic>
      <p:sp>
        <p:nvSpPr>
          <p:cNvPr id="20" name="Arc 19"/>
          <p:cNvSpPr/>
          <p:nvPr/>
        </p:nvSpPr>
        <p:spPr>
          <a:xfrm flipH="1">
            <a:off x="82967" y="1909547"/>
            <a:ext cx="690857" cy="776374"/>
          </a:xfrm>
          <a:prstGeom prst="arc">
            <a:avLst>
              <a:gd name="adj1" fmla="val 10562291"/>
              <a:gd name="adj2" fmla="val 21547159"/>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flipH="1">
            <a:off x="527468" y="1951880"/>
            <a:ext cx="690857" cy="776374"/>
          </a:xfrm>
          <a:prstGeom prst="arc">
            <a:avLst>
              <a:gd name="adj1" fmla="val 10562291"/>
              <a:gd name="adj2" fmla="val 21547159"/>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p:cNvSpPr/>
          <p:nvPr/>
        </p:nvSpPr>
        <p:spPr>
          <a:xfrm flipH="1">
            <a:off x="966055" y="1994212"/>
            <a:ext cx="640321" cy="743771"/>
          </a:xfrm>
          <a:prstGeom prst="arc">
            <a:avLst>
              <a:gd name="adj1" fmla="val 11016980"/>
              <a:gd name="adj2" fmla="val 21491510"/>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Arc 22"/>
          <p:cNvSpPr/>
          <p:nvPr/>
        </p:nvSpPr>
        <p:spPr>
          <a:xfrm flipH="1">
            <a:off x="1399968" y="2028916"/>
            <a:ext cx="414694" cy="716271"/>
          </a:xfrm>
          <a:prstGeom prst="arc">
            <a:avLst>
              <a:gd name="adj1" fmla="val 11653222"/>
              <a:gd name="adj2" fmla="val 20208895"/>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Arc 23"/>
          <p:cNvSpPr>
            <a:spLocks noChangeAspect="1"/>
          </p:cNvSpPr>
          <p:nvPr/>
        </p:nvSpPr>
        <p:spPr>
          <a:xfrm flipH="1">
            <a:off x="1651897" y="2076762"/>
            <a:ext cx="230848" cy="415113"/>
          </a:xfrm>
          <a:prstGeom prst="arc">
            <a:avLst>
              <a:gd name="adj1" fmla="val 6885540"/>
              <a:gd name="adj2" fmla="val 21491510"/>
            </a:avLst>
          </a:prstGeom>
          <a:ln>
            <a:solidFill>
              <a:srgbClr val="FF0000"/>
            </a:solidFill>
            <a:prstDash val="solid"/>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Arc 24"/>
          <p:cNvSpPr/>
          <p:nvPr/>
        </p:nvSpPr>
        <p:spPr>
          <a:xfrm rot="10800000" flipH="1">
            <a:off x="529030" y="2125673"/>
            <a:ext cx="248875" cy="442865"/>
          </a:xfrm>
          <a:prstGeom prst="arc">
            <a:avLst>
              <a:gd name="adj1" fmla="val 7978051"/>
              <a:gd name="adj2" fmla="val 777887"/>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p:cNvSpPr/>
          <p:nvPr/>
        </p:nvSpPr>
        <p:spPr>
          <a:xfrm rot="10800000" flipH="1">
            <a:off x="967620" y="2123873"/>
            <a:ext cx="248875" cy="418802"/>
          </a:xfrm>
          <a:prstGeom prst="arc">
            <a:avLst>
              <a:gd name="adj1" fmla="val 7562259"/>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Arc 26"/>
          <p:cNvSpPr/>
          <p:nvPr/>
        </p:nvSpPr>
        <p:spPr>
          <a:xfrm rot="10800000" flipH="1">
            <a:off x="1406212" y="2116761"/>
            <a:ext cx="200166" cy="400514"/>
          </a:xfrm>
          <a:prstGeom prst="arc">
            <a:avLst>
              <a:gd name="adj1" fmla="val 8317575"/>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Arc 27"/>
          <p:cNvSpPr>
            <a:spLocks noChangeAspect="1"/>
          </p:cNvSpPr>
          <p:nvPr/>
        </p:nvSpPr>
        <p:spPr>
          <a:xfrm rot="10800000" flipH="1">
            <a:off x="1647986" y="2146224"/>
            <a:ext cx="161769" cy="345651"/>
          </a:xfrm>
          <a:prstGeom prst="arc">
            <a:avLst>
              <a:gd name="adj1" fmla="val 7637890"/>
              <a:gd name="adj2" fmla="val 74888"/>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3" name="Group 12"/>
          <p:cNvGrpSpPr/>
          <p:nvPr/>
        </p:nvGrpSpPr>
        <p:grpSpPr>
          <a:xfrm>
            <a:off x="2044382" y="5024030"/>
            <a:ext cx="5273430" cy="669355"/>
            <a:chOff x="2044382" y="5024030"/>
            <a:chExt cx="5273430" cy="669355"/>
          </a:xfrm>
        </p:grpSpPr>
        <p:pic>
          <p:nvPicPr>
            <p:cNvPr id="30" name="Picture 29"/>
            <p:cNvPicPr>
              <a:picLocks noChangeAspect="1"/>
            </p:cNvPicPr>
            <p:nvPr/>
          </p:nvPicPr>
          <p:blipFill>
            <a:blip r:embed="rId8"/>
            <a:stretch>
              <a:fillRect/>
            </a:stretch>
          </p:blipFill>
          <p:spPr>
            <a:xfrm>
              <a:off x="2044382" y="5024030"/>
              <a:ext cx="2475892" cy="669355"/>
            </a:xfrm>
            <a:prstGeom prst="rect">
              <a:avLst/>
            </a:prstGeom>
          </p:spPr>
        </p:pic>
        <p:pic>
          <p:nvPicPr>
            <p:cNvPr id="31" name="Picture 30"/>
            <p:cNvPicPr>
              <a:picLocks noChangeAspect="1"/>
            </p:cNvPicPr>
            <p:nvPr/>
          </p:nvPicPr>
          <p:blipFill>
            <a:blip r:embed="rId9"/>
            <a:stretch>
              <a:fillRect/>
            </a:stretch>
          </p:blipFill>
          <p:spPr>
            <a:xfrm>
              <a:off x="4883595" y="5024030"/>
              <a:ext cx="2434217" cy="656756"/>
            </a:xfrm>
            <a:prstGeom prst="rect">
              <a:avLst/>
            </a:prstGeom>
          </p:spPr>
        </p:pic>
      </p:grpSp>
      <p:pic>
        <p:nvPicPr>
          <p:cNvPr id="32" name="Picture 31"/>
          <p:cNvPicPr>
            <a:picLocks noChangeAspect="1"/>
          </p:cNvPicPr>
          <p:nvPr/>
        </p:nvPicPr>
        <p:blipFill>
          <a:blip r:embed="rId10"/>
          <a:stretch>
            <a:fillRect/>
          </a:stretch>
        </p:blipFill>
        <p:spPr>
          <a:xfrm>
            <a:off x="6398512" y="1790624"/>
            <a:ext cx="1028700" cy="711200"/>
          </a:xfrm>
          <a:prstGeom prst="rect">
            <a:avLst/>
          </a:prstGeom>
        </p:spPr>
      </p:pic>
      <p:grpSp>
        <p:nvGrpSpPr>
          <p:cNvPr id="19" name="Group 18"/>
          <p:cNvGrpSpPr/>
          <p:nvPr/>
        </p:nvGrpSpPr>
        <p:grpSpPr>
          <a:xfrm>
            <a:off x="2276576" y="5939166"/>
            <a:ext cx="4624266" cy="369332"/>
            <a:chOff x="2276576" y="5939166"/>
            <a:chExt cx="4624266" cy="369332"/>
          </a:xfrm>
        </p:grpSpPr>
        <p:sp>
          <p:nvSpPr>
            <p:cNvPr id="18" name="Rectangle 17"/>
            <p:cNvSpPr/>
            <p:nvPr/>
          </p:nvSpPr>
          <p:spPr>
            <a:xfrm>
              <a:off x="2276576" y="5939166"/>
              <a:ext cx="3446076" cy="369332"/>
            </a:xfrm>
            <a:prstGeom prst="rect">
              <a:avLst/>
            </a:prstGeom>
          </p:spPr>
          <p:txBody>
            <a:bodyPr wrap="none">
              <a:spAutoFit/>
            </a:bodyPr>
            <a:lstStyle/>
            <a:p>
              <a:r>
                <a:rPr lang="en-US" dirty="0" smtClean="0"/>
                <a:t>The </a:t>
              </a:r>
              <a:r>
                <a:rPr lang="en-US" dirty="0"/>
                <a:t>particle is </a:t>
              </a:r>
              <a:r>
                <a:rPr lang="en-US" dirty="0" smtClean="0"/>
                <a:t>reflected when</a:t>
              </a:r>
              <a:endParaRPr lang="en-US" dirty="0"/>
            </a:p>
          </p:txBody>
        </p:sp>
        <p:pic>
          <p:nvPicPr>
            <p:cNvPr id="15" name="Picture 14"/>
            <p:cNvPicPr>
              <a:picLocks noChangeAspect="1"/>
            </p:cNvPicPr>
            <p:nvPr/>
          </p:nvPicPr>
          <p:blipFill>
            <a:blip r:embed="rId11"/>
            <a:stretch>
              <a:fillRect/>
            </a:stretch>
          </p:blipFill>
          <p:spPr>
            <a:xfrm>
              <a:off x="5732442" y="5952898"/>
              <a:ext cx="1168400" cy="355600"/>
            </a:xfrm>
            <a:prstGeom prst="rect">
              <a:avLst/>
            </a:prstGeom>
          </p:spPr>
        </p:pic>
      </p:grpSp>
    </p:spTree>
    <p:extLst>
      <p:ext uri="{BB962C8B-B14F-4D97-AF65-F5344CB8AC3E}">
        <p14:creationId xmlns:p14="http://schemas.microsoft.com/office/powerpoint/2010/main" val="13101002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Magnetic Mirror Confinement In Action</a:t>
            </a:r>
          </a:p>
        </p:txBody>
      </p:sp>
      <p:pic>
        <p:nvPicPr>
          <p:cNvPr id="3" name="Picture 2" descr="PCX_Billu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106635"/>
            <a:ext cx="4337051" cy="2188983"/>
          </a:xfrm>
          <a:prstGeom prst="rect">
            <a:avLst/>
          </a:prstGeom>
        </p:spPr>
      </p:pic>
      <p:grpSp>
        <p:nvGrpSpPr>
          <p:cNvPr id="10" name="Group 9"/>
          <p:cNvGrpSpPr/>
          <p:nvPr/>
        </p:nvGrpSpPr>
        <p:grpSpPr>
          <a:xfrm>
            <a:off x="351516" y="3856182"/>
            <a:ext cx="4344018" cy="2724819"/>
            <a:chOff x="351516" y="3856182"/>
            <a:chExt cx="4344018" cy="2724819"/>
          </a:xfrm>
        </p:grpSpPr>
        <p:sp>
          <p:nvSpPr>
            <p:cNvPr id="4" name="TextBox 3"/>
            <p:cNvSpPr txBox="1"/>
            <p:nvPr/>
          </p:nvSpPr>
          <p:spPr>
            <a:xfrm>
              <a:off x="457199" y="5934670"/>
              <a:ext cx="4238335" cy="646331"/>
            </a:xfrm>
            <a:prstGeom prst="rect">
              <a:avLst/>
            </a:prstGeom>
            <a:noFill/>
          </p:spPr>
          <p:txBody>
            <a:bodyPr wrap="square" rtlCol="0">
              <a:spAutoFit/>
            </a:bodyPr>
            <a:lstStyle/>
            <a:p>
              <a:r>
                <a:rPr lang="en-US" b="1" dirty="0" smtClean="0"/>
                <a:t>Charged particles can be trapped by Earth’s magnetic field</a:t>
              </a:r>
              <a:endParaRPr lang="en-US" b="1" dirty="0"/>
            </a:p>
          </p:txBody>
        </p:sp>
        <p:pic>
          <p:nvPicPr>
            <p:cNvPr id="5" name="Picture 4"/>
            <p:cNvPicPr>
              <a:picLocks noChangeAspect="1"/>
            </p:cNvPicPr>
            <p:nvPr/>
          </p:nvPicPr>
          <p:blipFill>
            <a:blip r:embed="rId4"/>
            <a:stretch>
              <a:fillRect/>
            </a:stretch>
          </p:blipFill>
          <p:spPr>
            <a:xfrm>
              <a:off x="351516" y="3856182"/>
              <a:ext cx="4299859" cy="2144568"/>
            </a:xfrm>
            <a:prstGeom prst="rect">
              <a:avLst/>
            </a:prstGeom>
          </p:spPr>
        </p:pic>
      </p:grpSp>
      <p:sp>
        <p:nvSpPr>
          <p:cNvPr id="7" name="TextBox 6"/>
          <p:cNvSpPr txBox="1"/>
          <p:nvPr/>
        </p:nvSpPr>
        <p:spPr>
          <a:xfrm>
            <a:off x="378685" y="3152126"/>
            <a:ext cx="4238335" cy="369332"/>
          </a:xfrm>
          <a:prstGeom prst="rect">
            <a:avLst/>
          </a:prstGeom>
          <a:noFill/>
        </p:spPr>
        <p:txBody>
          <a:bodyPr wrap="square" rtlCol="0">
            <a:spAutoFit/>
          </a:bodyPr>
          <a:lstStyle/>
          <a:p>
            <a:r>
              <a:rPr lang="en-US" b="1" dirty="0" err="1" smtClean="0"/>
              <a:t>Multicusp</a:t>
            </a:r>
            <a:r>
              <a:rPr lang="en-US" b="1" dirty="0" smtClean="0"/>
              <a:t> Confinement </a:t>
            </a:r>
            <a:r>
              <a:rPr lang="en-US" b="1" dirty="0"/>
              <a:t>D</a:t>
            </a:r>
            <a:r>
              <a:rPr lang="en-US" b="1" dirty="0" smtClean="0"/>
              <a:t>evices</a:t>
            </a:r>
            <a:endParaRPr lang="en-US" b="1" dirty="0"/>
          </a:p>
        </p:txBody>
      </p:sp>
      <p:grpSp>
        <p:nvGrpSpPr>
          <p:cNvPr id="12" name="Group 11"/>
          <p:cNvGrpSpPr/>
          <p:nvPr/>
        </p:nvGrpSpPr>
        <p:grpSpPr>
          <a:xfrm>
            <a:off x="5322724" y="1939476"/>
            <a:ext cx="3728912" cy="4013913"/>
            <a:chOff x="5322724" y="1939476"/>
            <a:chExt cx="3728912" cy="4013913"/>
          </a:xfrm>
        </p:grpSpPr>
        <p:pic>
          <p:nvPicPr>
            <p:cNvPr id="6" name="Picture 5"/>
            <p:cNvPicPr>
              <a:picLocks noChangeAspect="1"/>
            </p:cNvPicPr>
            <p:nvPr/>
          </p:nvPicPr>
          <p:blipFill>
            <a:blip r:embed="rId5"/>
            <a:stretch>
              <a:fillRect/>
            </a:stretch>
          </p:blipFill>
          <p:spPr>
            <a:xfrm>
              <a:off x="5322724" y="3290558"/>
              <a:ext cx="3244002" cy="1706844"/>
            </a:xfrm>
            <a:prstGeom prst="rect">
              <a:avLst/>
            </a:prstGeom>
          </p:spPr>
        </p:pic>
        <p:sp>
          <p:nvSpPr>
            <p:cNvPr id="8" name="TextBox 7"/>
            <p:cNvSpPr txBox="1"/>
            <p:nvPr/>
          </p:nvSpPr>
          <p:spPr>
            <a:xfrm>
              <a:off x="5611091" y="1939476"/>
              <a:ext cx="2955635" cy="369332"/>
            </a:xfrm>
            <a:prstGeom prst="rect">
              <a:avLst/>
            </a:prstGeom>
            <a:noFill/>
          </p:spPr>
          <p:txBody>
            <a:bodyPr wrap="square" rtlCol="0">
              <a:spAutoFit/>
            </a:bodyPr>
            <a:lstStyle/>
            <a:p>
              <a:r>
                <a:rPr lang="en-US" b="1" dirty="0" smtClean="0"/>
                <a:t>Early Fusion Experiments</a:t>
              </a:r>
              <a:endParaRPr lang="en-US" b="1" dirty="0"/>
            </a:p>
          </p:txBody>
        </p:sp>
        <p:sp>
          <p:nvSpPr>
            <p:cNvPr id="9" name="Rectangle 8"/>
            <p:cNvSpPr/>
            <p:nvPr/>
          </p:nvSpPr>
          <p:spPr>
            <a:xfrm>
              <a:off x="5493869" y="2308808"/>
              <a:ext cx="3557767" cy="1077218"/>
            </a:xfrm>
            <a:prstGeom prst="rect">
              <a:avLst/>
            </a:prstGeom>
          </p:spPr>
          <p:txBody>
            <a:bodyPr wrap="square">
              <a:spAutoFit/>
            </a:bodyPr>
            <a:lstStyle/>
            <a:p>
              <a:r>
                <a:rPr lang="en-US" sz="1600" dirty="0" smtClean="0"/>
                <a:t>Ex: Tandem Mirror Experiment (LLNL,1980’s) and other variants (</a:t>
              </a:r>
              <a:r>
                <a:rPr lang="en-US" sz="1600" dirty="0" err="1" smtClean="0"/>
                <a:t>Polywell</a:t>
              </a:r>
              <a:r>
                <a:rPr lang="en-US" sz="1600" dirty="0" smtClean="0"/>
                <a:t> devices)</a:t>
              </a:r>
            </a:p>
            <a:p>
              <a:endParaRPr lang="en-US" sz="1600" dirty="0"/>
            </a:p>
          </p:txBody>
        </p:sp>
        <p:cxnSp>
          <p:nvCxnSpPr>
            <p:cNvPr id="11" name="Straight Arrow Connector 10"/>
            <p:cNvCxnSpPr/>
            <p:nvPr/>
          </p:nvCxnSpPr>
          <p:spPr>
            <a:xfrm flipV="1">
              <a:off x="7982530" y="4525827"/>
              <a:ext cx="415635" cy="7504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756751" y="5276281"/>
              <a:ext cx="2567520" cy="677108"/>
            </a:xfrm>
            <a:prstGeom prst="rect">
              <a:avLst/>
            </a:prstGeom>
          </p:spPr>
          <p:txBody>
            <a:bodyPr wrap="square">
              <a:spAutoFit/>
            </a:bodyPr>
            <a:lstStyle/>
            <a:p>
              <a:r>
                <a:rPr lang="en-US" dirty="0" smtClean="0"/>
                <a:t>Particles with enough </a:t>
              </a:r>
              <a:r>
                <a:rPr lang="en-US" sz="2000" dirty="0" smtClean="0">
                  <a:latin typeface="Times New Roman"/>
                  <a:cs typeface="Times New Roman"/>
                </a:rPr>
                <a:t>v</a:t>
              </a:r>
              <a:r>
                <a:rPr lang="en-US" sz="2000" i="1" baseline="-25000" dirty="0" smtClean="0">
                  <a:latin typeface="Times New Roman"/>
                  <a:cs typeface="Times New Roman"/>
                </a:rPr>
                <a:t>||</a:t>
              </a:r>
              <a:r>
                <a:rPr lang="en-US" baseline="-25000" dirty="0" smtClean="0"/>
                <a:t> </a:t>
              </a:r>
              <a:r>
                <a:rPr lang="en-US" dirty="0" smtClean="0"/>
                <a:t>can still escape</a:t>
              </a:r>
            </a:p>
          </p:txBody>
        </p:sp>
      </p:grpSp>
    </p:spTree>
    <p:extLst>
      <p:ext uri="{BB962C8B-B14F-4D97-AF65-F5344CB8AC3E}">
        <p14:creationId xmlns:p14="http://schemas.microsoft.com/office/powerpoint/2010/main" val="40236832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2313" y="941864"/>
            <a:ext cx="1870487" cy="369332"/>
          </a:xfrm>
          <a:prstGeom prst="rect">
            <a:avLst/>
          </a:prstGeom>
          <a:noFill/>
        </p:spPr>
        <p:txBody>
          <a:bodyPr wrap="none" rtlCol="0">
            <a:spAutoFit/>
          </a:bodyPr>
          <a:lstStyle/>
          <a:p>
            <a:r>
              <a:rPr lang="en-US" dirty="0"/>
              <a:t>p</a:t>
            </a:r>
            <a:r>
              <a:rPr lang="en-US" dirty="0" smtClean="0"/>
              <a:t>lasma physics</a:t>
            </a:r>
            <a:endParaRPr lang="en-US" dirty="0"/>
          </a:p>
        </p:txBody>
      </p:sp>
      <p:pic>
        <p:nvPicPr>
          <p:cNvPr id="6" name="Picture 5"/>
          <p:cNvPicPr>
            <a:picLocks noChangeAspect="1"/>
          </p:cNvPicPr>
          <p:nvPr/>
        </p:nvPicPr>
        <p:blipFill>
          <a:blip r:embed="rId2"/>
          <a:stretch>
            <a:fillRect/>
          </a:stretch>
        </p:blipFill>
        <p:spPr>
          <a:xfrm>
            <a:off x="-574" y="1395578"/>
            <a:ext cx="1541763" cy="949320"/>
          </a:xfrm>
          <a:prstGeom prst="rect">
            <a:avLst/>
          </a:prstGeom>
        </p:spPr>
      </p:pic>
      <p:sp>
        <p:nvSpPr>
          <p:cNvPr id="20" name="Rectangle 19"/>
          <p:cNvSpPr/>
          <p:nvPr/>
        </p:nvSpPr>
        <p:spPr>
          <a:xfrm>
            <a:off x="301257" y="3189012"/>
            <a:ext cx="1135209" cy="307777"/>
          </a:xfrm>
          <a:prstGeom prst="rect">
            <a:avLst/>
          </a:prstGeom>
        </p:spPr>
        <p:txBody>
          <a:bodyPr wrap="none">
            <a:spAutoFit/>
          </a:bodyPr>
          <a:lstStyle/>
          <a:p>
            <a:r>
              <a:rPr lang="en-US" sz="1400" dirty="0" smtClean="0"/>
              <a:t>turbulence</a:t>
            </a:r>
            <a:endParaRPr lang="en-US" sz="1400" dirty="0"/>
          </a:p>
        </p:txBody>
      </p:sp>
      <p:sp>
        <p:nvSpPr>
          <p:cNvPr id="21" name="Rectangle 20"/>
          <p:cNvSpPr/>
          <p:nvPr/>
        </p:nvSpPr>
        <p:spPr>
          <a:xfrm>
            <a:off x="212313" y="2850458"/>
            <a:ext cx="1069524" cy="338554"/>
          </a:xfrm>
          <a:prstGeom prst="rect">
            <a:avLst/>
          </a:prstGeom>
        </p:spPr>
        <p:txBody>
          <a:bodyPr wrap="none">
            <a:spAutoFit/>
          </a:bodyPr>
          <a:lstStyle/>
          <a:p>
            <a:r>
              <a:rPr lang="en-US" sz="1600" dirty="0" smtClean="0"/>
              <a:t>transport</a:t>
            </a:r>
            <a:endParaRPr lang="en-US" sz="1600" dirty="0"/>
          </a:p>
        </p:txBody>
      </p:sp>
      <p:sp>
        <p:nvSpPr>
          <p:cNvPr id="35" name="Title 1"/>
          <p:cNvSpPr txBox="1">
            <a:spLocks/>
          </p:cNvSpPr>
          <p:nvPr/>
        </p:nvSpPr>
        <p:spPr>
          <a:xfrm>
            <a:off x="304800" y="0"/>
            <a:ext cx="8153400" cy="914400"/>
          </a:xfrm>
          <a:prstGeom prst="rect">
            <a:avLst/>
          </a:prstGeom>
        </p:spPr>
        <p:txBody>
          <a:bodyPr anchor="ct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I want fusion energy to work.</a:t>
            </a:r>
          </a:p>
          <a:p>
            <a:r>
              <a:rPr lang="en-US" sz="1800" dirty="0" smtClean="0"/>
              <a:t>But what does that mean? </a:t>
            </a:r>
            <a:endParaRPr lang="en-US" sz="1800" dirty="0"/>
          </a:p>
        </p:txBody>
      </p:sp>
      <p:sp>
        <p:nvSpPr>
          <p:cNvPr id="38" name="Rectangle 37"/>
          <p:cNvSpPr/>
          <p:nvPr/>
        </p:nvSpPr>
        <p:spPr>
          <a:xfrm>
            <a:off x="116477" y="2481126"/>
            <a:ext cx="1029323" cy="369332"/>
          </a:xfrm>
          <a:prstGeom prst="rect">
            <a:avLst/>
          </a:prstGeom>
        </p:spPr>
        <p:txBody>
          <a:bodyPr wrap="none">
            <a:spAutoFit/>
          </a:bodyPr>
          <a:lstStyle/>
          <a:p>
            <a:r>
              <a:rPr lang="en-US" dirty="0"/>
              <a:t>stability</a:t>
            </a:r>
          </a:p>
        </p:txBody>
      </p:sp>
    </p:spTree>
    <p:extLst>
      <p:ext uri="{BB962C8B-B14F-4D97-AF65-F5344CB8AC3E}">
        <p14:creationId xmlns:p14="http://schemas.microsoft.com/office/powerpoint/2010/main" val="29408766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25371" y="2047428"/>
            <a:ext cx="2628900" cy="2210217"/>
            <a:chOff x="2425371" y="2047428"/>
            <a:chExt cx="2628900" cy="2210217"/>
          </a:xfrm>
        </p:grpSpPr>
        <p:grpSp>
          <p:nvGrpSpPr>
            <p:cNvPr id="22" name="Group 420"/>
            <p:cNvGrpSpPr/>
            <p:nvPr/>
          </p:nvGrpSpPr>
          <p:grpSpPr>
            <a:xfrm rot="9459447">
              <a:off x="2425371" y="2047428"/>
              <a:ext cx="2628900" cy="2209800"/>
              <a:chOff x="0" y="0"/>
              <a:chExt cx="2628900" cy="2209800"/>
            </a:xfrm>
          </p:grpSpPr>
          <p:pic>
            <p:nvPicPr>
              <p:cNvPr id="23" name="droppedImage.tiff"/>
              <p:cNvPicPr/>
              <p:nvPr/>
            </p:nvPicPr>
            <p:blipFill>
              <a:blip r:embed="rId3">
                <a:extLst/>
              </a:blip>
              <a:srcRect l="21075" t="8379" r="5794" b="25006"/>
              <a:stretch>
                <a:fillRect/>
              </a:stretch>
            </p:blipFill>
            <p:spPr>
              <a:xfrm>
                <a:off x="723900" y="95250"/>
                <a:ext cx="1701800" cy="1422400"/>
              </a:xfrm>
              <a:prstGeom prst="rect">
                <a:avLst/>
              </a:prstGeom>
              <a:ln w="12700" cap="flat">
                <a:noFill/>
                <a:miter lim="400000"/>
              </a:ln>
              <a:effectLst/>
            </p:spPr>
          </p:pic>
          <p:sp>
            <p:nvSpPr>
              <p:cNvPr id="24" name="Shape 416"/>
              <p:cNvSpPr/>
              <p:nvPr/>
            </p:nvSpPr>
            <p:spPr>
              <a:xfrm>
                <a:off x="546100" y="1244600"/>
                <a:ext cx="520700" cy="6985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5" name="Shape 417"/>
              <p:cNvSpPr/>
              <p:nvPr/>
            </p:nvSpPr>
            <p:spPr>
              <a:xfrm>
                <a:off x="0" y="1511300"/>
                <a:ext cx="2628900" cy="6985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6" name="Shape 418"/>
              <p:cNvSpPr/>
              <p:nvPr/>
            </p:nvSpPr>
            <p:spPr>
              <a:xfrm>
                <a:off x="330200" y="0"/>
                <a:ext cx="812800" cy="5080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7" name="Shape 419"/>
              <p:cNvSpPr/>
              <p:nvPr/>
            </p:nvSpPr>
            <p:spPr>
              <a:xfrm>
                <a:off x="419100" y="10668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nvGrpSpPr>
            <p:cNvPr id="28" name="Group 420"/>
            <p:cNvGrpSpPr/>
            <p:nvPr/>
          </p:nvGrpSpPr>
          <p:grpSpPr>
            <a:xfrm rot="9459447">
              <a:off x="2753942" y="2657445"/>
              <a:ext cx="2095499" cy="1600200"/>
              <a:chOff x="330200" y="0"/>
              <a:chExt cx="2095499" cy="1600200"/>
            </a:xfrm>
          </p:grpSpPr>
          <p:pic>
            <p:nvPicPr>
              <p:cNvPr id="29" name="droppedImage.tiff"/>
              <p:cNvPicPr/>
              <p:nvPr/>
            </p:nvPicPr>
            <p:blipFill rotWithShape="1">
              <a:blip r:embed="rId3">
                <a:duotone>
                  <a:schemeClr val="accent5">
                    <a:shade val="45000"/>
                    <a:satMod val="135000"/>
                  </a:schemeClr>
                  <a:prstClr val="white"/>
                </a:duotone>
                <a:extLst/>
              </a:blip>
              <a:srcRect l="58039" t="8379" r="5794" b="25006"/>
              <a:stretch/>
            </p:blipFill>
            <p:spPr>
              <a:xfrm>
                <a:off x="1584067" y="95250"/>
                <a:ext cx="841632" cy="1422400"/>
              </a:xfrm>
              <a:prstGeom prst="rect">
                <a:avLst/>
              </a:prstGeom>
              <a:ln w="12700" cap="flat">
                <a:noFill/>
                <a:miter lim="400000"/>
              </a:ln>
              <a:effectLst/>
            </p:spPr>
          </p:pic>
          <p:sp>
            <p:nvSpPr>
              <p:cNvPr id="32" name="Shape 418"/>
              <p:cNvSpPr/>
              <p:nvPr/>
            </p:nvSpPr>
            <p:spPr>
              <a:xfrm>
                <a:off x="330200" y="0"/>
                <a:ext cx="812800" cy="5080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33" name="Shape 419"/>
              <p:cNvSpPr/>
              <p:nvPr/>
            </p:nvSpPr>
            <p:spPr>
              <a:xfrm>
                <a:off x="419100" y="10668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sp>
        <p:nvSpPr>
          <p:cNvPr id="21" name="Title 2"/>
          <p:cNvSpPr txBox="1">
            <a:spLocks/>
          </p:cNvSpPr>
          <p:nvPr/>
        </p:nvSpPr>
        <p:spPr bwMode="auto">
          <a:xfrm>
            <a:off x="457199" y="7871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endParaRPr lang="en-US" dirty="0" smtClean="0"/>
          </a:p>
          <a:p>
            <a:r>
              <a:rPr lang="en-US" dirty="0" smtClean="0"/>
              <a:t>Time-varying Electric and Magnetic Fields Can Be Used To Accelerate &amp; Heat Particles</a:t>
            </a:r>
            <a:endParaRPr lang="en-US" dirty="0"/>
          </a:p>
        </p:txBody>
      </p:sp>
      <p:sp>
        <p:nvSpPr>
          <p:cNvPr id="3" name="TextBox 2"/>
          <p:cNvSpPr txBox="1"/>
          <p:nvPr/>
        </p:nvSpPr>
        <p:spPr>
          <a:xfrm>
            <a:off x="452647" y="1030530"/>
            <a:ext cx="8598989" cy="800219"/>
          </a:xfrm>
          <a:prstGeom prst="rect">
            <a:avLst/>
          </a:prstGeom>
          <a:noFill/>
        </p:spPr>
        <p:txBody>
          <a:bodyPr wrap="square" rtlCol="0">
            <a:spAutoFit/>
          </a:bodyPr>
          <a:lstStyle/>
          <a:p>
            <a:pPr marL="285750" indent="-285750">
              <a:buFont typeface="Arial"/>
              <a:buChar char="•"/>
            </a:pPr>
            <a:r>
              <a:rPr lang="en-US" b="1" dirty="0" smtClean="0"/>
              <a:t>A high frequency electro-magnetic field can be used to accelerate electrons or ions. </a:t>
            </a:r>
          </a:p>
          <a:p>
            <a:pPr marL="285750" indent="-285750">
              <a:buFont typeface="Arial"/>
              <a:buChar char="•"/>
            </a:pPr>
            <a:endParaRPr lang="en-US" sz="1000" b="1" dirty="0" smtClean="0"/>
          </a:p>
        </p:txBody>
      </p:sp>
      <p:cxnSp>
        <p:nvCxnSpPr>
          <p:cNvPr id="9" name="Straight Arrow Connector 8"/>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1"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12" name="Straight Arrow Connector 11"/>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300672" y="2754907"/>
            <a:ext cx="313053" cy="504732"/>
            <a:chOff x="300672" y="2754907"/>
            <a:chExt cx="313053" cy="504732"/>
          </a:xfrm>
        </p:grpSpPr>
        <p:sp>
          <p:nvSpPr>
            <p:cNvPr id="14" name="Oval 13"/>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5" name="Oval 1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16" name="Picture 15"/>
            <p:cNvPicPr>
              <a:picLocks noChangeAspect="1"/>
            </p:cNvPicPr>
            <p:nvPr/>
          </p:nvPicPr>
          <p:blipFill rotWithShape="1">
            <a:blip r:embed="rId4"/>
            <a:srcRect r="68561"/>
            <a:stretch/>
          </p:blipFill>
          <p:spPr>
            <a:xfrm>
              <a:off x="300672" y="2754907"/>
              <a:ext cx="313053" cy="316616"/>
            </a:xfrm>
            <a:prstGeom prst="rect">
              <a:avLst/>
            </a:prstGeom>
          </p:spPr>
        </p:pic>
      </p:grpSp>
      <p:grpSp>
        <p:nvGrpSpPr>
          <p:cNvPr id="18" name="Group 17"/>
          <p:cNvGrpSpPr/>
          <p:nvPr/>
        </p:nvGrpSpPr>
        <p:grpSpPr>
          <a:xfrm>
            <a:off x="1391482" y="4839777"/>
            <a:ext cx="351748" cy="461665"/>
            <a:chOff x="1386089" y="4122100"/>
            <a:chExt cx="351748" cy="461665"/>
          </a:xfrm>
        </p:grpSpPr>
        <p:sp>
          <p:nvSpPr>
            <p:cNvPr id="19" name="Oval 18"/>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20" name="TextBox 19"/>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sp>
        <p:nvSpPr>
          <p:cNvPr id="35" name="Arc 34"/>
          <p:cNvSpPr/>
          <p:nvPr/>
        </p:nvSpPr>
        <p:spPr>
          <a:xfrm rot="10800000" flipH="1">
            <a:off x="1144529" y="4383280"/>
            <a:ext cx="766470" cy="727126"/>
          </a:xfrm>
          <a:prstGeom prst="arc">
            <a:avLst>
              <a:gd name="adj1" fmla="val 17482063"/>
              <a:gd name="adj2" fmla="val 14779373"/>
            </a:avLst>
          </a:prstGeom>
          <a:ln>
            <a:solidFill>
              <a:srgbClr val="FF0000"/>
            </a:solidFill>
            <a:prstDash val="dot"/>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449054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4612124" y="5834049"/>
            <a:ext cx="1140145" cy="340868"/>
          </a:xfrm>
          <a:prstGeom prst="rect">
            <a:avLst/>
          </a:prstGeom>
        </p:spPr>
      </p:pic>
      <p:cxnSp>
        <p:nvCxnSpPr>
          <p:cNvPr id="2" name="Straight Arrow Connector 1"/>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4"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5" name="Straight Arrow Connector 4"/>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300672" y="2754907"/>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4"/>
            <a:srcRect r="68561"/>
            <a:stretch/>
          </p:blipFill>
          <p:spPr>
            <a:xfrm>
              <a:off x="300672" y="2754907"/>
              <a:ext cx="313053" cy="316616"/>
            </a:xfrm>
            <a:prstGeom prst="rect">
              <a:avLst/>
            </a:prstGeom>
          </p:spPr>
        </p:pic>
      </p:grpSp>
      <p:sp>
        <p:nvSpPr>
          <p:cNvPr id="10" name="Arc 9"/>
          <p:cNvSpPr/>
          <p:nvPr/>
        </p:nvSpPr>
        <p:spPr>
          <a:xfrm rot="10800000" flipH="1">
            <a:off x="1144529" y="4383280"/>
            <a:ext cx="766470" cy="727126"/>
          </a:xfrm>
          <a:prstGeom prst="arc">
            <a:avLst>
              <a:gd name="adj1" fmla="val 17482063"/>
              <a:gd name="adj2" fmla="val 14779373"/>
            </a:avLst>
          </a:prstGeom>
          <a:ln>
            <a:solidFill>
              <a:srgbClr val="FF0000"/>
            </a:solidFill>
            <a:prstDash val="dot"/>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1558838" y="4285591"/>
            <a:ext cx="478778" cy="839980"/>
          </a:xfrm>
          <a:custGeom>
            <a:avLst/>
            <a:gdLst>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698500 w 1682750"/>
              <a:gd name="connsiteY13" fmla="*/ 460375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555625 w 1682750"/>
              <a:gd name="connsiteY15" fmla="*/ 603250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44135 w 1682750"/>
              <a:gd name="connsiteY15" fmla="*/ 617245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44500 w 1682750"/>
              <a:gd name="connsiteY16" fmla="*/ 841375 h 1317625"/>
              <a:gd name="connsiteX17" fmla="*/ 460375 w 1682750"/>
              <a:gd name="connsiteY17" fmla="*/ 1079500 h 1317625"/>
              <a:gd name="connsiteX18" fmla="*/ 476250 w 1682750"/>
              <a:gd name="connsiteY18" fmla="*/ 1127125 h 1317625"/>
              <a:gd name="connsiteX19" fmla="*/ 571500 w 1682750"/>
              <a:gd name="connsiteY19" fmla="*/ 1190625 h 1317625"/>
              <a:gd name="connsiteX20" fmla="*/ 619125 w 1682750"/>
              <a:gd name="connsiteY20" fmla="*/ 1222375 h 1317625"/>
              <a:gd name="connsiteX21" fmla="*/ 650875 w 1682750"/>
              <a:gd name="connsiteY21" fmla="*/ 1270000 h 1317625"/>
              <a:gd name="connsiteX22" fmla="*/ 698500 w 1682750"/>
              <a:gd name="connsiteY22" fmla="*/ 1285875 h 1317625"/>
              <a:gd name="connsiteX23" fmla="*/ 746125 w 1682750"/>
              <a:gd name="connsiteY23" fmla="*/ 1317625 h 1317625"/>
              <a:gd name="connsiteX24" fmla="*/ 1111250 w 1682750"/>
              <a:gd name="connsiteY24" fmla="*/ 1301750 h 1317625"/>
              <a:gd name="connsiteX25" fmla="*/ 1174750 w 1682750"/>
              <a:gd name="connsiteY25" fmla="*/ 1285875 h 1317625"/>
              <a:gd name="connsiteX26" fmla="*/ 1270000 w 1682750"/>
              <a:gd name="connsiteY26" fmla="*/ 1254125 h 1317625"/>
              <a:gd name="connsiteX27" fmla="*/ 1317625 w 1682750"/>
              <a:gd name="connsiteY27" fmla="*/ 1238250 h 1317625"/>
              <a:gd name="connsiteX28" fmla="*/ 1365250 w 1682750"/>
              <a:gd name="connsiteY28" fmla="*/ 1206500 h 1317625"/>
              <a:gd name="connsiteX29" fmla="*/ 1397000 w 1682750"/>
              <a:gd name="connsiteY29" fmla="*/ 1158875 h 1317625"/>
              <a:gd name="connsiteX30" fmla="*/ 1492250 w 1682750"/>
              <a:gd name="connsiteY30" fmla="*/ 1095375 h 1317625"/>
              <a:gd name="connsiteX31" fmla="*/ 1524000 w 1682750"/>
              <a:gd name="connsiteY31" fmla="*/ 1047750 h 1317625"/>
              <a:gd name="connsiteX32" fmla="*/ 1539875 w 1682750"/>
              <a:gd name="connsiteY32" fmla="*/ 1000125 h 1317625"/>
              <a:gd name="connsiteX33" fmla="*/ 1603375 w 1682750"/>
              <a:gd name="connsiteY33" fmla="*/ 904875 h 1317625"/>
              <a:gd name="connsiteX34" fmla="*/ 1635125 w 1682750"/>
              <a:gd name="connsiteY34" fmla="*/ 809625 h 1317625"/>
              <a:gd name="connsiteX35" fmla="*/ 1651000 w 1682750"/>
              <a:gd name="connsiteY35" fmla="*/ 762000 h 1317625"/>
              <a:gd name="connsiteX36" fmla="*/ 1682750 w 1682750"/>
              <a:gd name="connsiteY36" fmla="*/ 714375 h 1317625"/>
              <a:gd name="connsiteX37" fmla="*/ 1666875 w 1682750"/>
              <a:gd name="connsiteY37" fmla="*/ 492125 h 1317625"/>
              <a:gd name="connsiteX38" fmla="*/ 1651000 w 1682750"/>
              <a:gd name="connsiteY38" fmla="*/ 444500 h 1317625"/>
              <a:gd name="connsiteX39" fmla="*/ 1587500 w 1682750"/>
              <a:gd name="connsiteY39" fmla="*/ 349250 h 1317625"/>
              <a:gd name="connsiteX40" fmla="*/ 1539875 w 1682750"/>
              <a:gd name="connsiteY40" fmla="*/ 317500 h 1317625"/>
              <a:gd name="connsiteX41" fmla="*/ 1476375 w 1682750"/>
              <a:gd name="connsiteY41" fmla="*/ 238125 h 1317625"/>
              <a:gd name="connsiteX42" fmla="*/ 1444625 w 1682750"/>
              <a:gd name="connsiteY42" fmla="*/ 190500 h 1317625"/>
              <a:gd name="connsiteX43" fmla="*/ 1349375 w 1682750"/>
              <a:gd name="connsiteY43" fmla="*/ 142875 h 1317625"/>
              <a:gd name="connsiteX44" fmla="*/ 1317625 w 1682750"/>
              <a:gd name="connsiteY44" fmla="*/ 95250 h 1317625"/>
              <a:gd name="connsiteX45" fmla="*/ 1222375 w 1682750"/>
              <a:gd name="connsiteY45" fmla="*/ 63500 h 1317625"/>
              <a:gd name="connsiteX46" fmla="*/ 1174750 w 1682750"/>
              <a:gd name="connsiteY46" fmla="*/ 31750 h 1317625"/>
              <a:gd name="connsiteX47" fmla="*/ 1063625 w 1682750"/>
              <a:gd name="connsiteY47" fmla="*/ 0 h 1317625"/>
              <a:gd name="connsiteX48" fmla="*/ 825500 w 1682750"/>
              <a:gd name="connsiteY48" fmla="*/ 15875 h 1317625"/>
              <a:gd name="connsiteX49" fmla="*/ 698500 w 1682750"/>
              <a:gd name="connsiteY49" fmla="*/ 47625 h 1317625"/>
              <a:gd name="connsiteX50" fmla="*/ 555625 w 1682750"/>
              <a:gd name="connsiteY50" fmla="*/ 63500 h 1317625"/>
              <a:gd name="connsiteX51" fmla="*/ 508000 w 1682750"/>
              <a:gd name="connsiteY51" fmla="*/ 79375 h 1317625"/>
              <a:gd name="connsiteX52" fmla="*/ 492125 w 1682750"/>
              <a:gd name="connsiteY52" fmla="*/ 127000 h 1317625"/>
              <a:gd name="connsiteX53" fmla="*/ 396875 w 1682750"/>
              <a:gd name="connsiteY53" fmla="*/ 158750 h 1317625"/>
              <a:gd name="connsiteX54" fmla="*/ 349250 w 1682750"/>
              <a:gd name="connsiteY54" fmla="*/ 206375 h 1317625"/>
              <a:gd name="connsiteX55" fmla="*/ 301625 w 1682750"/>
              <a:gd name="connsiteY55" fmla="*/ 238125 h 1317625"/>
              <a:gd name="connsiteX56" fmla="*/ 238125 w 1682750"/>
              <a:gd name="connsiteY56" fmla="*/ 333375 h 1317625"/>
              <a:gd name="connsiteX57" fmla="*/ 142875 w 1682750"/>
              <a:gd name="connsiteY57" fmla="*/ 396875 h 1317625"/>
              <a:gd name="connsiteX58" fmla="*/ 111125 w 1682750"/>
              <a:gd name="connsiteY58" fmla="*/ 444500 h 1317625"/>
              <a:gd name="connsiteX59" fmla="*/ 79375 w 1682750"/>
              <a:gd name="connsiteY59" fmla="*/ 539750 h 1317625"/>
              <a:gd name="connsiteX60" fmla="*/ 15875 w 1682750"/>
              <a:gd name="connsiteY60" fmla="*/ 682625 h 1317625"/>
              <a:gd name="connsiteX61" fmla="*/ 0 w 1682750"/>
              <a:gd name="connsiteY61" fmla="*/ 730250 h 1317625"/>
              <a:gd name="connsiteX62" fmla="*/ 0 w 1682750"/>
              <a:gd name="connsiteY62"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491066 w 1682750"/>
              <a:gd name="connsiteY14" fmla="*/ 694267 h 1317625"/>
              <a:gd name="connsiteX15" fmla="*/ 444500 w 1682750"/>
              <a:gd name="connsiteY15" fmla="*/ 841375 h 1317625"/>
              <a:gd name="connsiteX16" fmla="*/ 460375 w 1682750"/>
              <a:gd name="connsiteY16" fmla="*/ 1079500 h 1317625"/>
              <a:gd name="connsiteX17" fmla="*/ 476250 w 1682750"/>
              <a:gd name="connsiteY17" fmla="*/ 1127125 h 1317625"/>
              <a:gd name="connsiteX18" fmla="*/ 571500 w 1682750"/>
              <a:gd name="connsiteY18" fmla="*/ 1190625 h 1317625"/>
              <a:gd name="connsiteX19" fmla="*/ 619125 w 1682750"/>
              <a:gd name="connsiteY19" fmla="*/ 1222375 h 1317625"/>
              <a:gd name="connsiteX20" fmla="*/ 650875 w 1682750"/>
              <a:gd name="connsiteY20" fmla="*/ 1270000 h 1317625"/>
              <a:gd name="connsiteX21" fmla="*/ 698500 w 1682750"/>
              <a:gd name="connsiteY21" fmla="*/ 1285875 h 1317625"/>
              <a:gd name="connsiteX22" fmla="*/ 746125 w 1682750"/>
              <a:gd name="connsiteY22" fmla="*/ 1317625 h 1317625"/>
              <a:gd name="connsiteX23" fmla="*/ 1111250 w 1682750"/>
              <a:gd name="connsiteY23" fmla="*/ 1301750 h 1317625"/>
              <a:gd name="connsiteX24" fmla="*/ 1174750 w 1682750"/>
              <a:gd name="connsiteY24" fmla="*/ 1285875 h 1317625"/>
              <a:gd name="connsiteX25" fmla="*/ 1270000 w 1682750"/>
              <a:gd name="connsiteY25" fmla="*/ 1254125 h 1317625"/>
              <a:gd name="connsiteX26" fmla="*/ 1317625 w 1682750"/>
              <a:gd name="connsiteY26" fmla="*/ 1238250 h 1317625"/>
              <a:gd name="connsiteX27" fmla="*/ 1365250 w 1682750"/>
              <a:gd name="connsiteY27" fmla="*/ 1206500 h 1317625"/>
              <a:gd name="connsiteX28" fmla="*/ 1397000 w 1682750"/>
              <a:gd name="connsiteY28" fmla="*/ 1158875 h 1317625"/>
              <a:gd name="connsiteX29" fmla="*/ 1492250 w 1682750"/>
              <a:gd name="connsiteY29" fmla="*/ 1095375 h 1317625"/>
              <a:gd name="connsiteX30" fmla="*/ 1524000 w 1682750"/>
              <a:gd name="connsiteY30" fmla="*/ 1047750 h 1317625"/>
              <a:gd name="connsiteX31" fmla="*/ 1539875 w 1682750"/>
              <a:gd name="connsiteY31" fmla="*/ 1000125 h 1317625"/>
              <a:gd name="connsiteX32" fmla="*/ 1603375 w 1682750"/>
              <a:gd name="connsiteY32" fmla="*/ 904875 h 1317625"/>
              <a:gd name="connsiteX33" fmla="*/ 1635125 w 1682750"/>
              <a:gd name="connsiteY33" fmla="*/ 809625 h 1317625"/>
              <a:gd name="connsiteX34" fmla="*/ 1651000 w 1682750"/>
              <a:gd name="connsiteY34" fmla="*/ 762000 h 1317625"/>
              <a:gd name="connsiteX35" fmla="*/ 1682750 w 1682750"/>
              <a:gd name="connsiteY35" fmla="*/ 714375 h 1317625"/>
              <a:gd name="connsiteX36" fmla="*/ 1666875 w 1682750"/>
              <a:gd name="connsiteY36" fmla="*/ 492125 h 1317625"/>
              <a:gd name="connsiteX37" fmla="*/ 1651000 w 1682750"/>
              <a:gd name="connsiteY37" fmla="*/ 444500 h 1317625"/>
              <a:gd name="connsiteX38" fmla="*/ 1587500 w 1682750"/>
              <a:gd name="connsiteY38" fmla="*/ 349250 h 1317625"/>
              <a:gd name="connsiteX39" fmla="*/ 1539875 w 1682750"/>
              <a:gd name="connsiteY39" fmla="*/ 317500 h 1317625"/>
              <a:gd name="connsiteX40" fmla="*/ 1476375 w 1682750"/>
              <a:gd name="connsiteY40" fmla="*/ 238125 h 1317625"/>
              <a:gd name="connsiteX41" fmla="*/ 1444625 w 1682750"/>
              <a:gd name="connsiteY41" fmla="*/ 190500 h 1317625"/>
              <a:gd name="connsiteX42" fmla="*/ 1349375 w 1682750"/>
              <a:gd name="connsiteY42" fmla="*/ 142875 h 1317625"/>
              <a:gd name="connsiteX43" fmla="*/ 1317625 w 1682750"/>
              <a:gd name="connsiteY43" fmla="*/ 95250 h 1317625"/>
              <a:gd name="connsiteX44" fmla="*/ 1222375 w 1682750"/>
              <a:gd name="connsiteY44" fmla="*/ 63500 h 1317625"/>
              <a:gd name="connsiteX45" fmla="*/ 1174750 w 1682750"/>
              <a:gd name="connsiteY45" fmla="*/ 31750 h 1317625"/>
              <a:gd name="connsiteX46" fmla="*/ 1063625 w 1682750"/>
              <a:gd name="connsiteY46" fmla="*/ 0 h 1317625"/>
              <a:gd name="connsiteX47" fmla="*/ 825500 w 1682750"/>
              <a:gd name="connsiteY47" fmla="*/ 15875 h 1317625"/>
              <a:gd name="connsiteX48" fmla="*/ 698500 w 1682750"/>
              <a:gd name="connsiteY48" fmla="*/ 47625 h 1317625"/>
              <a:gd name="connsiteX49" fmla="*/ 555625 w 1682750"/>
              <a:gd name="connsiteY49" fmla="*/ 63500 h 1317625"/>
              <a:gd name="connsiteX50" fmla="*/ 508000 w 1682750"/>
              <a:gd name="connsiteY50" fmla="*/ 79375 h 1317625"/>
              <a:gd name="connsiteX51" fmla="*/ 492125 w 1682750"/>
              <a:gd name="connsiteY51" fmla="*/ 127000 h 1317625"/>
              <a:gd name="connsiteX52" fmla="*/ 396875 w 1682750"/>
              <a:gd name="connsiteY52" fmla="*/ 158750 h 1317625"/>
              <a:gd name="connsiteX53" fmla="*/ 349250 w 1682750"/>
              <a:gd name="connsiteY53" fmla="*/ 206375 h 1317625"/>
              <a:gd name="connsiteX54" fmla="*/ 301625 w 1682750"/>
              <a:gd name="connsiteY54" fmla="*/ 238125 h 1317625"/>
              <a:gd name="connsiteX55" fmla="*/ 238125 w 1682750"/>
              <a:gd name="connsiteY55" fmla="*/ 333375 h 1317625"/>
              <a:gd name="connsiteX56" fmla="*/ 142875 w 1682750"/>
              <a:gd name="connsiteY56" fmla="*/ 396875 h 1317625"/>
              <a:gd name="connsiteX57" fmla="*/ 111125 w 1682750"/>
              <a:gd name="connsiteY57" fmla="*/ 444500 h 1317625"/>
              <a:gd name="connsiteX58" fmla="*/ 79375 w 1682750"/>
              <a:gd name="connsiteY58" fmla="*/ 539750 h 1317625"/>
              <a:gd name="connsiteX59" fmla="*/ 15875 w 1682750"/>
              <a:gd name="connsiteY59" fmla="*/ 682625 h 1317625"/>
              <a:gd name="connsiteX60" fmla="*/ 0 w 1682750"/>
              <a:gd name="connsiteY60" fmla="*/ 730250 h 1317625"/>
              <a:gd name="connsiteX61" fmla="*/ 0 w 1682750"/>
              <a:gd name="connsiteY61"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8984 w 1682750"/>
              <a:gd name="connsiteY3" fmla="*/ 9112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78984 w 1682750"/>
              <a:gd name="connsiteY2" fmla="*/ 911225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50875 w 1682750"/>
              <a:gd name="connsiteY17" fmla="*/ 1270000 h 1317625"/>
              <a:gd name="connsiteX18" fmla="*/ 698500 w 1682750"/>
              <a:gd name="connsiteY18" fmla="*/ 1285875 h 1317625"/>
              <a:gd name="connsiteX19" fmla="*/ 746125 w 1682750"/>
              <a:gd name="connsiteY19" fmla="*/ 1317625 h 1317625"/>
              <a:gd name="connsiteX20" fmla="*/ 1111250 w 1682750"/>
              <a:gd name="connsiteY20" fmla="*/ 1301750 h 1317625"/>
              <a:gd name="connsiteX21" fmla="*/ 1174750 w 1682750"/>
              <a:gd name="connsiteY21" fmla="*/ 1285875 h 1317625"/>
              <a:gd name="connsiteX22" fmla="*/ 1270000 w 1682750"/>
              <a:gd name="connsiteY22" fmla="*/ 1254125 h 1317625"/>
              <a:gd name="connsiteX23" fmla="*/ 1317625 w 1682750"/>
              <a:gd name="connsiteY23" fmla="*/ 1238250 h 1317625"/>
              <a:gd name="connsiteX24" fmla="*/ 1365250 w 1682750"/>
              <a:gd name="connsiteY24" fmla="*/ 1206500 h 1317625"/>
              <a:gd name="connsiteX25" fmla="*/ 1397000 w 1682750"/>
              <a:gd name="connsiteY25" fmla="*/ 1158875 h 1317625"/>
              <a:gd name="connsiteX26" fmla="*/ 1492250 w 1682750"/>
              <a:gd name="connsiteY26" fmla="*/ 1095375 h 1317625"/>
              <a:gd name="connsiteX27" fmla="*/ 1524000 w 1682750"/>
              <a:gd name="connsiteY27" fmla="*/ 1047750 h 1317625"/>
              <a:gd name="connsiteX28" fmla="*/ 1539875 w 1682750"/>
              <a:gd name="connsiteY28" fmla="*/ 1000125 h 1317625"/>
              <a:gd name="connsiteX29" fmla="*/ 1603375 w 1682750"/>
              <a:gd name="connsiteY29" fmla="*/ 904875 h 1317625"/>
              <a:gd name="connsiteX30" fmla="*/ 1635125 w 1682750"/>
              <a:gd name="connsiteY30" fmla="*/ 809625 h 1317625"/>
              <a:gd name="connsiteX31" fmla="*/ 1651000 w 1682750"/>
              <a:gd name="connsiteY31" fmla="*/ 762000 h 1317625"/>
              <a:gd name="connsiteX32" fmla="*/ 1682750 w 1682750"/>
              <a:gd name="connsiteY32" fmla="*/ 714375 h 1317625"/>
              <a:gd name="connsiteX33" fmla="*/ 1666875 w 1682750"/>
              <a:gd name="connsiteY33" fmla="*/ 492125 h 1317625"/>
              <a:gd name="connsiteX34" fmla="*/ 1651000 w 1682750"/>
              <a:gd name="connsiteY34" fmla="*/ 444500 h 1317625"/>
              <a:gd name="connsiteX35" fmla="*/ 1587500 w 1682750"/>
              <a:gd name="connsiteY35" fmla="*/ 349250 h 1317625"/>
              <a:gd name="connsiteX36" fmla="*/ 1539875 w 1682750"/>
              <a:gd name="connsiteY36" fmla="*/ 317500 h 1317625"/>
              <a:gd name="connsiteX37" fmla="*/ 1476375 w 1682750"/>
              <a:gd name="connsiteY37" fmla="*/ 238125 h 1317625"/>
              <a:gd name="connsiteX38" fmla="*/ 1444625 w 1682750"/>
              <a:gd name="connsiteY38" fmla="*/ 190500 h 1317625"/>
              <a:gd name="connsiteX39" fmla="*/ 1349375 w 1682750"/>
              <a:gd name="connsiteY39" fmla="*/ 142875 h 1317625"/>
              <a:gd name="connsiteX40" fmla="*/ 1317625 w 1682750"/>
              <a:gd name="connsiteY40" fmla="*/ 95250 h 1317625"/>
              <a:gd name="connsiteX41" fmla="*/ 1222375 w 1682750"/>
              <a:gd name="connsiteY41" fmla="*/ 63500 h 1317625"/>
              <a:gd name="connsiteX42" fmla="*/ 1174750 w 1682750"/>
              <a:gd name="connsiteY42" fmla="*/ 31750 h 1317625"/>
              <a:gd name="connsiteX43" fmla="*/ 1063625 w 1682750"/>
              <a:gd name="connsiteY43" fmla="*/ 0 h 1317625"/>
              <a:gd name="connsiteX44" fmla="*/ 825500 w 1682750"/>
              <a:gd name="connsiteY44" fmla="*/ 15875 h 1317625"/>
              <a:gd name="connsiteX45" fmla="*/ 698500 w 1682750"/>
              <a:gd name="connsiteY45" fmla="*/ 47625 h 1317625"/>
              <a:gd name="connsiteX46" fmla="*/ 555625 w 1682750"/>
              <a:gd name="connsiteY46" fmla="*/ 63500 h 1317625"/>
              <a:gd name="connsiteX47" fmla="*/ 508000 w 1682750"/>
              <a:gd name="connsiteY47" fmla="*/ 79375 h 1317625"/>
              <a:gd name="connsiteX48" fmla="*/ 492125 w 1682750"/>
              <a:gd name="connsiteY48" fmla="*/ 127000 h 1317625"/>
              <a:gd name="connsiteX49" fmla="*/ 396875 w 1682750"/>
              <a:gd name="connsiteY49" fmla="*/ 158750 h 1317625"/>
              <a:gd name="connsiteX50" fmla="*/ 349250 w 1682750"/>
              <a:gd name="connsiteY50" fmla="*/ 206375 h 1317625"/>
              <a:gd name="connsiteX51" fmla="*/ 301625 w 1682750"/>
              <a:gd name="connsiteY51" fmla="*/ 238125 h 1317625"/>
              <a:gd name="connsiteX52" fmla="*/ 238125 w 1682750"/>
              <a:gd name="connsiteY52" fmla="*/ 333375 h 1317625"/>
              <a:gd name="connsiteX53" fmla="*/ 142875 w 1682750"/>
              <a:gd name="connsiteY53" fmla="*/ 396875 h 1317625"/>
              <a:gd name="connsiteX54" fmla="*/ 111125 w 1682750"/>
              <a:gd name="connsiteY54" fmla="*/ 444500 h 1317625"/>
              <a:gd name="connsiteX55" fmla="*/ 79375 w 1682750"/>
              <a:gd name="connsiteY55" fmla="*/ 539750 h 1317625"/>
              <a:gd name="connsiteX56" fmla="*/ 15875 w 1682750"/>
              <a:gd name="connsiteY56" fmla="*/ 682625 h 1317625"/>
              <a:gd name="connsiteX57" fmla="*/ 0 w 1682750"/>
              <a:gd name="connsiteY57" fmla="*/ 730250 h 1317625"/>
              <a:gd name="connsiteX58" fmla="*/ 0 w 1682750"/>
              <a:gd name="connsiteY58" fmla="*/ 1079500 h 1317625"/>
              <a:gd name="connsiteX0" fmla="*/ 952500 w 1682750"/>
              <a:gd name="connsiteY0" fmla="*/ 984250 h 1381125"/>
              <a:gd name="connsiteX1" fmla="*/ 1095375 w 1682750"/>
              <a:gd name="connsiteY1" fmla="*/ 952500 h 1381125"/>
              <a:gd name="connsiteX2" fmla="*/ 1187451 w 1682750"/>
              <a:gd name="connsiteY2" fmla="*/ 894291 h 1381125"/>
              <a:gd name="connsiteX3" fmla="*/ 1259417 w 1682750"/>
              <a:gd name="connsiteY3" fmla="*/ 806450 h 1381125"/>
              <a:gd name="connsiteX4" fmla="*/ 1283759 w 1682750"/>
              <a:gd name="connsiteY4" fmla="*/ 699559 h 1381125"/>
              <a:gd name="connsiteX5" fmla="*/ 1276350 w 1682750"/>
              <a:gd name="connsiteY5" fmla="*/ 588434 h 1381125"/>
              <a:gd name="connsiteX6" fmla="*/ 1222375 w 1682750"/>
              <a:gd name="connsiteY6" fmla="*/ 523875 h 1381125"/>
              <a:gd name="connsiteX7" fmla="*/ 1160991 w 1682750"/>
              <a:gd name="connsiteY7" fmla="*/ 458258 h 1381125"/>
              <a:gd name="connsiteX8" fmla="*/ 1061508 w 1682750"/>
              <a:gd name="connsiteY8" fmla="*/ 426509 h 1381125"/>
              <a:gd name="connsiteX9" fmla="*/ 984250 w 1682750"/>
              <a:gd name="connsiteY9" fmla="*/ 411691 h 1381125"/>
              <a:gd name="connsiteX10" fmla="*/ 746125 w 1682750"/>
              <a:gd name="connsiteY10" fmla="*/ 444500 h 1381125"/>
              <a:gd name="connsiteX11" fmla="*/ 584200 w 1682750"/>
              <a:gd name="connsiteY11" fmla="*/ 561976 h 1381125"/>
              <a:gd name="connsiteX12" fmla="*/ 491066 w 1682750"/>
              <a:gd name="connsiteY12" fmla="*/ 694267 h 1381125"/>
              <a:gd name="connsiteX13" fmla="*/ 444500 w 1682750"/>
              <a:gd name="connsiteY13" fmla="*/ 811741 h 1381125"/>
              <a:gd name="connsiteX14" fmla="*/ 434975 w 1682750"/>
              <a:gd name="connsiteY14" fmla="*/ 1003300 h 1381125"/>
              <a:gd name="connsiteX15" fmla="*/ 476250 w 1682750"/>
              <a:gd name="connsiteY15" fmla="*/ 1127125 h 1381125"/>
              <a:gd name="connsiteX16" fmla="*/ 571500 w 1682750"/>
              <a:gd name="connsiteY16" fmla="*/ 1224492 h 1381125"/>
              <a:gd name="connsiteX17" fmla="*/ 650875 w 1682750"/>
              <a:gd name="connsiteY17" fmla="*/ 1270000 h 1381125"/>
              <a:gd name="connsiteX18" fmla="*/ 698500 w 1682750"/>
              <a:gd name="connsiteY18" fmla="*/ 1285875 h 1381125"/>
              <a:gd name="connsiteX19" fmla="*/ 957792 w 1682750"/>
              <a:gd name="connsiteY19" fmla="*/ 1381125 h 1381125"/>
              <a:gd name="connsiteX20" fmla="*/ 1111250 w 1682750"/>
              <a:gd name="connsiteY20" fmla="*/ 1301750 h 1381125"/>
              <a:gd name="connsiteX21" fmla="*/ 1174750 w 1682750"/>
              <a:gd name="connsiteY21" fmla="*/ 1285875 h 1381125"/>
              <a:gd name="connsiteX22" fmla="*/ 1270000 w 1682750"/>
              <a:gd name="connsiteY22" fmla="*/ 1254125 h 1381125"/>
              <a:gd name="connsiteX23" fmla="*/ 1317625 w 1682750"/>
              <a:gd name="connsiteY23" fmla="*/ 1238250 h 1381125"/>
              <a:gd name="connsiteX24" fmla="*/ 1365250 w 1682750"/>
              <a:gd name="connsiteY24" fmla="*/ 1206500 h 1381125"/>
              <a:gd name="connsiteX25" fmla="*/ 1397000 w 1682750"/>
              <a:gd name="connsiteY25" fmla="*/ 1158875 h 1381125"/>
              <a:gd name="connsiteX26" fmla="*/ 1492250 w 1682750"/>
              <a:gd name="connsiteY26" fmla="*/ 1095375 h 1381125"/>
              <a:gd name="connsiteX27" fmla="*/ 1524000 w 1682750"/>
              <a:gd name="connsiteY27" fmla="*/ 1047750 h 1381125"/>
              <a:gd name="connsiteX28" fmla="*/ 1539875 w 1682750"/>
              <a:gd name="connsiteY28" fmla="*/ 1000125 h 1381125"/>
              <a:gd name="connsiteX29" fmla="*/ 1603375 w 1682750"/>
              <a:gd name="connsiteY29" fmla="*/ 904875 h 1381125"/>
              <a:gd name="connsiteX30" fmla="*/ 1635125 w 1682750"/>
              <a:gd name="connsiteY30" fmla="*/ 809625 h 1381125"/>
              <a:gd name="connsiteX31" fmla="*/ 1651000 w 1682750"/>
              <a:gd name="connsiteY31" fmla="*/ 762000 h 1381125"/>
              <a:gd name="connsiteX32" fmla="*/ 1682750 w 1682750"/>
              <a:gd name="connsiteY32" fmla="*/ 714375 h 1381125"/>
              <a:gd name="connsiteX33" fmla="*/ 1666875 w 1682750"/>
              <a:gd name="connsiteY33" fmla="*/ 492125 h 1381125"/>
              <a:gd name="connsiteX34" fmla="*/ 1651000 w 1682750"/>
              <a:gd name="connsiteY34" fmla="*/ 444500 h 1381125"/>
              <a:gd name="connsiteX35" fmla="*/ 1587500 w 1682750"/>
              <a:gd name="connsiteY35" fmla="*/ 349250 h 1381125"/>
              <a:gd name="connsiteX36" fmla="*/ 1539875 w 1682750"/>
              <a:gd name="connsiteY36" fmla="*/ 317500 h 1381125"/>
              <a:gd name="connsiteX37" fmla="*/ 1476375 w 1682750"/>
              <a:gd name="connsiteY37" fmla="*/ 238125 h 1381125"/>
              <a:gd name="connsiteX38" fmla="*/ 1444625 w 1682750"/>
              <a:gd name="connsiteY38" fmla="*/ 190500 h 1381125"/>
              <a:gd name="connsiteX39" fmla="*/ 1349375 w 1682750"/>
              <a:gd name="connsiteY39" fmla="*/ 142875 h 1381125"/>
              <a:gd name="connsiteX40" fmla="*/ 1317625 w 1682750"/>
              <a:gd name="connsiteY40" fmla="*/ 95250 h 1381125"/>
              <a:gd name="connsiteX41" fmla="*/ 1222375 w 1682750"/>
              <a:gd name="connsiteY41" fmla="*/ 63500 h 1381125"/>
              <a:gd name="connsiteX42" fmla="*/ 1174750 w 1682750"/>
              <a:gd name="connsiteY42" fmla="*/ 31750 h 1381125"/>
              <a:gd name="connsiteX43" fmla="*/ 1063625 w 1682750"/>
              <a:gd name="connsiteY43" fmla="*/ 0 h 1381125"/>
              <a:gd name="connsiteX44" fmla="*/ 825500 w 1682750"/>
              <a:gd name="connsiteY44" fmla="*/ 15875 h 1381125"/>
              <a:gd name="connsiteX45" fmla="*/ 698500 w 1682750"/>
              <a:gd name="connsiteY45" fmla="*/ 47625 h 1381125"/>
              <a:gd name="connsiteX46" fmla="*/ 555625 w 1682750"/>
              <a:gd name="connsiteY46" fmla="*/ 63500 h 1381125"/>
              <a:gd name="connsiteX47" fmla="*/ 508000 w 1682750"/>
              <a:gd name="connsiteY47" fmla="*/ 79375 h 1381125"/>
              <a:gd name="connsiteX48" fmla="*/ 492125 w 1682750"/>
              <a:gd name="connsiteY48" fmla="*/ 127000 h 1381125"/>
              <a:gd name="connsiteX49" fmla="*/ 396875 w 1682750"/>
              <a:gd name="connsiteY49" fmla="*/ 158750 h 1381125"/>
              <a:gd name="connsiteX50" fmla="*/ 349250 w 1682750"/>
              <a:gd name="connsiteY50" fmla="*/ 206375 h 1381125"/>
              <a:gd name="connsiteX51" fmla="*/ 301625 w 1682750"/>
              <a:gd name="connsiteY51" fmla="*/ 238125 h 1381125"/>
              <a:gd name="connsiteX52" fmla="*/ 238125 w 1682750"/>
              <a:gd name="connsiteY52" fmla="*/ 333375 h 1381125"/>
              <a:gd name="connsiteX53" fmla="*/ 142875 w 1682750"/>
              <a:gd name="connsiteY53" fmla="*/ 396875 h 1381125"/>
              <a:gd name="connsiteX54" fmla="*/ 111125 w 1682750"/>
              <a:gd name="connsiteY54" fmla="*/ 444500 h 1381125"/>
              <a:gd name="connsiteX55" fmla="*/ 79375 w 1682750"/>
              <a:gd name="connsiteY55" fmla="*/ 539750 h 1381125"/>
              <a:gd name="connsiteX56" fmla="*/ 15875 w 1682750"/>
              <a:gd name="connsiteY56" fmla="*/ 682625 h 1381125"/>
              <a:gd name="connsiteX57" fmla="*/ 0 w 1682750"/>
              <a:gd name="connsiteY57" fmla="*/ 730250 h 1381125"/>
              <a:gd name="connsiteX58" fmla="*/ 0 w 1682750"/>
              <a:gd name="connsiteY58" fmla="*/ 1079500 h 1381125"/>
              <a:gd name="connsiteX0" fmla="*/ 952500 w 1682750"/>
              <a:gd name="connsiteY0" fmla="*/ 984250 h 1382084"/>
              <a:gd name="connsiteX1" fmla="*/ 1095375 w 1682750"/>
              <a:gd name="connsiteY1" fmla="*/ 952500 h 1382084"/>
              <a:gd name="connsiteX2" fmla="*/ 1187451 w 1682750"/>
              <a:gd name="connsiteY2" fmla="*/ 894291 h 1382084"/>
              <a:gd name="connsiteX3" fmla="*/ 1259417 w 1682750"/>
              <a:gd name="connsiteY3" fmla="*/ 806450 h 1382084"/>
              <a:gd name="connsiteX4" fmla="*/ 1283759 w 1682750"/>
              <a:gd name="connsiteY4" fmla="*/ 699559 h 1382084"/>
              <a:gd name="connsiteX5" fmla="*/ 1276350 w 1682750"/>
              <a:gd name="connsiteY5" fmla="*/ 588434 h 1382084"/>
              <a:gd name="connsiteX6" fmla="*/ 1222375 w 1682750"/>
              <a:gd name="connsiteY6" fmla="*/ 523875 h 1382084"/>
              <a:gd name="connsiteX7" fmla="*/ 1160991 w 1682750"/>
              <a:gd name="connsiteY7" fmla="*/ 458258 h 1382084"/>
              <a:gd name="connsiteX8" fmla="*/ 1061508 w 1682750"/>
              <a:gd name="connsiteY8" fmla="*/ 426509 h 1382084"/>
              <a:gd name="connsiteX9" fmla="*/ 984250 w 1682750"/>
              <a:gd name="connsiteY9" fmla="*/ 411691 h 1382084"/>
              <a:gd name="connsiteX10" fmla="*/ 746125 w 1682750"/>
              <a:gd name="connsiteY10" fmla="*/ 444500 h 1382084"/>
              <a:gd name="connsiteX11" fmla="*/ 584200 w 1682750"/>
              <a:gd name="connsiteY11" fmla="*/ 561976 h 1382084"/>
              <a:gd name="connsiteX12" fmla="*/ 491066 w 1682750"/>
              <a:gd name="connsiteY12" fmla="*/ 694267 h 1382084"/>
              <a:gd name="connsiteX13" fmla="*/ 444500 w 1682750"/>
              <a:gd name="connsiteY13" fmla="*/ 811741 h 1382084"/>
              <a:gd name="connsiteX14" fmla="*/ 434975 w 1682750"/>
              <a:gd name="connsiteY14" fmla="*/ 1003300 h 1382084"/>
              <a:gd name="connsiteX15" fmla="*/ 476250 w 1682750"/>
              <a:gd name="connsiteY15" fmla="*/ 1127125 h 1382084"/>
              <a:gd name="connsiteX16" fmla="*/ 571500 w 1682750"/>
              <a:gd name="connsiteY16" fmla="*/ 1224492 h 1382084"/>
              <a:gd name="connsiteX17" fmla="*/ 650875 w 1682750"/>
              <a:gd name="connsiteY17" fmla="*/ 1270000 h 1382084"/>
              <a:gd name="connsiteX18" fmla="*/ 757767 w 1682750"/>
              <a:gd name="connsiteY18" fmla="*/ 1340908 h 1382084"/>
              <a:gd name="connsiteX19" fmla="*/ 957792 w 1682750"/>
              <a:gd name="connsiteY19" fmla="*/ 1381125 h 1382084"/>
              <a:gd name="connsiteX20" fmla="*/ 1111250 w 1682750"/>
              <a:gd name="connsiteY20" fmla="*/ 1301750 h 1382084"/>
              <a:gd name="connsiteX21" fmla="*/ 1174750 w 1682750"/>
              <a:gd name="connsiteY21" fmla="*/ 1285875 h 1382084"/>
              <a:gd name="connsiteX22" fmla="*/ 1270000 w 1682750"/>
              <a:gd name="connsiteY22" fmla="*/ 1254125 h 1382084"/>
              <a:gd name="connsiteX23" fmla="*/ 1317625 w 1682750"/>
              <a:gd name="connsiteY23" fmla="*/ 1238250 h 1382084"/>
              <a:gd name="connsiteX24" fmla="*/ 1365250 w 1682750"/>
              <a:gd name="connsiteY24" fmla="*/ 1206500 h 1382084"/>
              <a:gd name="connsiteX25" fmla="*/ 1397000 w 1682750"/>
              <a:gd name="connsiteY25" fmla="*/ 1158875 h 1382084"/>
              <a:gd name="connsiteX26" fmla="*/ 1492250 w 1682750"/>
              <a:gd name="connsiteY26" fmla="*/ 1095375 h 1382084"/>
              <a:gd name="connsiteX27" fmla="*/ 1524000 w 1682750"/>
              <a:gd name="connsiteY27" fmla="*/ 1047750 h 1382084"/>
              <a:gd name="connsiteX28" fmla="*/ 1539875 w 1682750"/>
              <a:gd name="connsiteY28" fmla="*/ 1000125 h 1382084"/>
              <a:gd name="connsiteX29" fmla="*/ 1603375 w 1682750"/>
              <a:gd name="connsiteY29" fmla="*/ 904875 h 1382084"/>
              <a:gd name="connsiteX30" fmla="*/ 1635125 w 1682750"/>
              <a:gd name="connsiteY30" fmla="*/ 809625 h 1382084"/>
              <a:gd name="connsiteX31" fmla="*/ 1651000 w 1682750"/>
              <a:gd name="connsiteY31" fmla="*/ 762000 h 1382084"/>
              <a:gd name="connsiteX32" fmla="*/ 1682750 w 1682750"/>
              <a:gd name="connsiteY32" fmla="*/ 714375 h 1382084"/>
              <a:gd name="connsiteX33" fmla="*/ 1666875 w 1682750"/>
              <a:gd name="connsiteY33" fmla="*/ 492125 h 1382084"/>
              <a:gd name="connsiteX34" fmla="*/ 1651000 w 1682750"/>
              <a:gd name="connsiteY34" fmla="*/ 444500 h 1382084"/>
              <a:gd name="connsiteX35" fmla="*/ 1587500 w 1682750"/>
              <a:gd name="connsiteY35" fmla="*/ 349250 h 1382084"/>
              <a:gd name="connsiteX36" fmla="*/ 1539875 w 1682750"/>
              <a:gd name="connsiteY36" fmla="*/ 317500 h 1382084"/>
              <a:gd name="connsiteX37" fmla="*/ 1476375 w 1682750"/>
              <a:gd name="connsiteY37" fmla="*/ 238125 h 1382084"/>
              <a:gd name="connsiteX38" fmla="*/ 1444625 w 1682750"/>
              <a:gd name="connsiteY38" fmla="*/ 190500 h 1382084"/>
              <a:gd name="connsiteX39" fmla="*/ 1349375 w 1682750"/>
              <a:gd name="connsiteY39" fmla="*/ 142875 h 1382084"/>
              <a:gd name="connsiteX40" fmla="*/ 1317625 w 1682750"/>
              <a:gd name="connsiteY40" fmla="*/ 95250 h 1382084"/>
              <a:gd name="connsiteX41" fmla="*/ 1222375 w 1682750"/>
              <a:gd name="connsiteY41" fmla="*/ 63500 h 1382084"/>
              <a:gd name="connsiteX42" fmla="*/ 1174750 w 1682750"/>
              <a:gd name="connsiteY42" fmla="*/ 31750 h 1382084"/>
              <a:gd name="connsiteX43" fmla="*/ 1063625 w 1682750"/>
              <a:gd name="connsiteY43" fmla="*/ 0 h 1382084"/>
              <a:gd name="connsiteX44" fmla="*/ 825500 w 1682750"/>
              <a:gd name="connsiteY44" fmla="*/ 15875 h 1382084"/>
              <a:gd name="connsiteX45" fmla="*/ 698500 w 1682750"/>
              <a:gd name="connsiteY45" fmla="*/ 47625 h 1382084"/>
              <a:gd name="connsiteX46" fmla="*/ 555625 w 1682750"/>
              <a:gd name="connsiteY46" fmla="*/ 63500 h 1382084"/>
              <a:gd name="connsiteX47" fmla="*/ 508000 w 1682750"/>
              <a:gd name="connsiteY47" fmla="*/ 79375 h 1382084"/>
              <a:gd name="connsiteX48" fmla="*/ 492125 w 1682750"/>
              <a:gd name="connsiteY48" fmla="*/ 127000 h 1382084"/>
              <a:gd name="connsiteX49" fmla="*/ 396875 w 1682750"/>
              <a:gd name="connsiteY49" fmla="*/ 158750 h 1382084"/>
              <a:gd name="connsiteX50" fmla="*/ 349250 w 1682750"/>
              <a:gd name="connsiteY50" fmla="*/ 206375 h 1382084"/>
              <a:gd name="connsiteX51" fmla="*/ 301625 w 1682750"/>
              <a:gd name="connsiteY51" fmla="*/ 238125 h 1382084"/>
              <a:gd name="connsiteX52" fmla="*/ 238125 w 1682750"/>
              <a:gd name="connsiteY52" fmla="*/ 333375 h 1382084"/>
              <a:gd name="connsiteX53" fmla="*/ 142875 w 1682750"/>
              <a:gd name="connsiteY53" fmla="*/ 396875 h 1382084"/>
              <a:gd name="connsiteX54" fmla="*/ 111125 w 1682750"/>
              <a:gd name="connsiteY54" fmla="*/ 444500 h 1382084"/>
              <a:gd name="connsiteX55" fmla="*/ 79375 w 1682750"/>
              <a:gd name="connsiteY55" fmla="*/ 539750 h 1382084"/>
              <a:gd name="connsiteX56" fmla="*/ 15875 w 1682750"/>
              <a:gd name="connsiteY56" fmla="*/ 682625 h 1382084"/>
              <a:gd name="connsiteX57" fmla="*/ 0 w 1682750"/>
              <a:gd name="connsiteY57" fmla="*/ 730250 h 1382084"/>
              <a:gd name="connsiteX58" fmla="*/ 0 w 1682750"/>
              <a:gd name="connsiteY58" fmla="*/ 1079500 h 1382084"/>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71500 w 1682750"/>
              <a:gd name="connsiteY16" fmla="*/ 1224492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41866 w 1682750"/>
              <a:gd name="connsiteY16" fmla="*/ 1220258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1184"/>
              <a:gd name="connsiteX1" fmla="*/ 1095375 w 1682750"/>
              <a:gd name="connsiteY1" fmla="*/ 952500 h 1381184"/>
              <a:gd name="connsiteX2" fmla="*/ 1187451 w 1682750"/>
              <a:gd name="connsiteY2" fmla="*/ 894291 h 1381184"/>
              <a:gd name="connsiteX3" fmla="*/ 1259417 w 1682750"/>
              <a:gd name="connsiteY3" fmla="*/ 806450 h 1381184"/>
              <a:gd name="connsiteX4" fmla="*/ 1283759 w 1682750"/>
              <a:gd name="connsiteY4" fmla="*/ 699559 h 1381184"/>
              <a:gd name="connsiteX5" fmla="*/ 1276350 w 1682750"/>
              <a:gd name="connsiteY5" fmla="*/ 588434 h 1381184"/>
              <a:gd name="connsiteX6" fmla="*/ 1222375 w 1682750"/>
              <a:gd name="connsiteY6" fmla="*/ 523875 h 1381184"/>
              <a:gd name="connsiteX7" fmla="*/ 1160991 w 1682750"/>
              <a:gd name="connsiteY7" fmla="*/ 458258 h 1381184"/>
              <a:gd name="connsiteX8" fmla="*/ 1061508 w 1682750"/>
              <a:gd name="connsiteY8" fmla="*/ 426509 h 1381184"/>
              <a:gd name="connsiteX9" fmla="*/ 984250 w 1682750"/>
              <a:gd name="connsiteY9" fmla="*/ 411691 h 1381184"/>
              <a:gd name="connsiteX10" fmla="*/ 746125 w 1682750"/>
              <a:gd name="connsiteY10" fmla="*/ 444500 h 1381184"/>
              <a:gd name="connsiteX11" fmla="*/ 584200 w 1682750"/>
              <a:gd name="connsiteY11" fmla="*/ 561976 h 1381184"/>
              <a:gd name="connsiteX12" fmla="*/ 491066 w 1682750"/>
              <a:gd name="connsiteY12" fmla="*/ 694267 h 1381184"/>
              <a:gd name="connsiteX13" fmla="*/ 444500 w 1682750"/>
              <a:gd name="connsiteY13" fmla="*/ 811741 h 1381184"/>
              <a:gd name="connsiteX14" fmla="*/ 434975 w 1682750"/>
              <a:gd name="connsiteY14" fmla="*/ 1003300 h 1381184"/>
              <a:gd name="connsiteX15" fmla="*/ 476250 w 1682750"/>
              <a:gd name="connsiteY15" fmla="*/ 1127125 h 1381184"/>
              <a:gd name="connsiteX16" fmla="*/ 541866 w 1682750"/>
              <a:gd name="connsiteY16" fmla="*/ 1220258 h 1381184"/>
              <a:gd name="connsiteX17" fmla="*/ 642408 w 1682750"/>
              <a:gd name="connsiteY17" fmla="*/ 1282700 h 1381184"/>
              <a:gd name="connsiteX18" fmla="*/ 757767 w 1682750"/>
              <a:gd name="connsiteY18" fmla="*/ 1340908 h 1381184"/>
              <a:gd name="connsiteX19" fmla="*/ 957792 w 1682750"/>
              <a:gd name="connsiteY19" fmla="*/ 1381125 h 1381184"/>
              <a:gd name="connsiteX20" fmla="*/ 1153583 w 1682750"/>
              <a:gd name="connsiteY20" fmla="*/ 1348317 h 1381184"/>
              <a:gd name="connsiteX21" fmla="*/ 1174750 w 1682750"/>
              <a:gd name="connsiteY21" fmla="*/ 1285875 h 1381184"/>
              <a:gd name="connsiteX22" fmla="*/ 1270000 w 1682750"/>
              <a:gd name="connsiteY22" fmla="*/ 1254125 h 1381184"/>
              <a:gd name="connsiteX23" fmla="*/ 1317625 w 1682750"/>
              <a:gd name="connsiteY23" fmla="*/ 1238250 h 1381184"/>
              <a:gd name="connsiteX24" fmla="*/ 1365250 w 1682750"/>
              <a:gd name="connsiteY24" fmla="*/ 1206500 h 1381184"/>
              <a:gd name="connsiteX25" fmla="*/ 1397000 w 1682750"/>
              <a:gd name="connsiteY25" fmla="*/ 1158875 h 1381184"/>
              <a:gd name="connsiteX26" fmla="*/ 1492250 w 1682750"/>
              <a:gd name="connsiteY26" fmla="*/ 1095375 h 1381184"/>
              <a:gd name="connsiteX27" fmla="*/ 1524000 w 1682750"/>
              <a:gd name="connsiteY27" fmla="*/ 1047750 h 1381184"/>
              <a:gd name="connsiteX28" fmla="*/ 1539875 w 1682750"/>
              <a:gd name="connsiteY28" fmla="*/ 1000125 h 1381184"/>
              <a:gd name="connsiteX29" fmla="*/ 1603375 w 1682750"/>
              <a:gd name="connsiteY29" fmla="*/ 904875 h 1381184"/>
              <a:gd name="connsiteX30" fmla="*/ 1635125 w 1682750"/>
              <a:gd name="connsiteY30" fmla="*/ 809625 h 1381184"/>
              <a:gd name="connsiteX31" fmla="*/ 1651000 w 1682750"/>
              <a:gd name="connsiteY31" fmla="*/ 762000 h 1381184"/>
              <a:gd name="connsiteX32" fmla="*/ 1682750 w 1682750"/>
              <a:gd name="connsiteY32" fmla="*/ 714375 h 1381184"/>
              <a:gd name="connsiteX33" fmla="*/ 1666875 w 1682750"/>
              <a:gd name="connsiteY33" fmla="*/ 492125 h 1381184"/>
              <a:gd name="connsiteX34" fmla="*/ 1651000 w 1682750"/>
              <a:gd name="connsiteY34" fmla="*/ 444500 h 1381184"/>
              <a:gd name="connsiteX35" fmla="*/ 1587500 w 1682750"/>
              <a:gd name="connsiteY35" fmla="*/ 349250 h 1381184"/>
              <a:gd name="connsiteX36" fmla="*/ 1539875 w 1682750"/>
              <a:gd name="connsiteY36" fmla="*/ 317500 h 1381184"/>
              <a:gd name="connsiteX37" fmla="*/ 1476375 w 1682750"/>
              <a:gd name="connsiteY37" fmla="*/ 238125 h 1381184"/>
              <a:gd name="connsiteX38" fmla="*/ 1444625 w 1682750"/>
              <a:gd name="connsiteY38" fmla="*/ 190500 h 1381184"/>
              <a:gd name="connsiteX39" fmla="*/ 1349375 w 1682750"/>
              <a:gd name="connsiteY39" fmla="*/ 142875 h 1381184"/>
              <a:gd name="connsiteX40" fmla="*/ 1317625 w 1682750"/>
              <a:gd name="connsiteY40" fmla="*/ 95250 h 1381184"/>
              <a:gd name="connsiteX41" fmla="*/ 1222375 w 1682750"/>
              <a:gd name="connsiteY41" fmla="*/ 63500 h 1381184"/>
              <a:gd name="connsiteX42" fmla="*/ 1174750 w 1682750"/>
              <a:gd name="connsiteY42" fmla="*/ 31750 h 1381184"/>
              <a:gd name="connsiteX43" fmla="*/ 1063625 w 1682750"/>
              <a:gd name="connsiteY43" fmla="*/ 0 h 1381184"/>
              <a:gd name="connsiteX44" fmla="*/ 825500 w 1682750"/>
              <a:gd name="connsiteY44" fmla="*/ 15875 h 1381184"/>
              <a:gd name="connsiteX45" fmla="*/ 698500 w 1682750"/>
              <a:gd name="connsiteY45" fmla="*/ 47625 h 1381184"/>
              <a:gd name="connsiteX46" fmla="*/ 555625 w 1682750"/>
              <a:gd name="connsiteY46" fmla="*/ 63500 h 1381184"/>
              <a:gd name="connsiteX47" fmla="*/ 508000 w 1682750"/>
              <a:gd name="connsiteY47" fmla="*/ 79375 h 1381184"/>
              <a:gd name="connsiteX48" fmla="*/ 492125 w 1682750"/>
              <a:gd name="connsiteY48" fmla="*/ 127000 h 1381184"/>
              <a:gd name="connsiteX49" fmla="*/ 396875 w 1682750"/>
              <a:gd name="connsiteY49" fmla="*/ 158750 h 1381184"/>
              <a:gd name="connsiteX50" fmla="*/ 349250 w 1682750"/>
              <a:gd name="connsiteY50" fmla="*/ 206375 h 1381184"/>
              <a:gd name="connsiteX51" fmla="*/ 301625 w 1682750"/>
              <a:gd name="connsiteY51" fmla="*/ 238125 h 1381184"/>
              <a:gd name="connsiteX52" fmla="*/ 238125 w 1682750"/>
              <a:gd name="connsiteY52" fmla="*/ 333375 h 1381184"/>
              <a:gd name="connsiteX53" fmla="*/ 142875 w 1682750"/>
              <a:gd name="connsiteY53" fmla="*/ 396875 h 1381184"/>
              <a:gd name="connsiteX54" fmla="*/ 111125 w 1682750"/>
              <a:gd name="connsiteY54" fmla="*/ 444500 h 1381184"/>
              <a:gd name="connsiteX55" fmla="*/ 79375 w 1682750"/>
              <a:gd name="connsiteY55" fmla="*/ 539750 h 1381184"/>
              <a:gd name="connsiteX56" fmla="*/ 15875 w 1682750"/>
              <a:gd name="connsiteY56" fmla="*/ 682625 h 1381184"/>
              <a:gd name="connsiteX57" fmla="*/ 0 w 1682750"/>
              <a:gd name="connsiteY57" fmla="*/ 730250 h 1381184"/>
              <a:gd name="connsiteX58" fmla="*/ 0 w 1682750"/>
              <a:gd name="connsiteY58" fmla="*/ 1079500 h 1381184"/>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17625 w 1682750"/>
              <a:gd name="connsiteY23" fmla="*/ 1238250 h 1381178"/>
              <a:gd name="connsiteX24" fmla="*/ 1365250 w 1682750"/>
              <a:gd name="connsiteY24" fmla="*/ 1206500 h 1381178"/>
              <a:gd name="connsiteX25" fmla="*/ 1397000 w 1682750"/>
              <a:gd name="connsiteY25" fmla="*/ 1158875 h 1381178"/>
              <a:gd name="connsiteX26" fmla="*/ 1492250 w 1682750"/>
              <a:gd name="connsiteY26" fmla="*/ 1095375 h 1381178"/>
              <a:gd name="connsiteX27" fmla="*/ 1524000 w 1682750"/>
              <a:gd name="connsiteY27" fmla="*/ 1047750 h 1381178"/>
              <a:gd name="connsiteX28" fmla="*/ 1539875 w 1682750"/>
              <a:gd name="connsiteY28" fmla="*/ 1000125 h 1381178"/>
              <a:gd name="connsiteX29" fmla="*/ 1603375 w 1682750"/>
              <a:gd name="connsiteY29" fmla="*/ 904875 h 1381178"/>
              <a:gd name="connsiteX30" fmla="*/ 1635125 w 1682750"/>
              <a:gd name="connsiteY30" fmla="*/ 809625 h 1381178"/>
              <a:gd name="connsiteX31" fmla="*/ 1651000 w 1682750"/>
              <a:gd name="connsiteY31" fmla="*/ 762000 h 1381178"/>
              <a:gd name="connsiteX32" fmla="*/ 1682750 w 1682750"/>
              <a:gd name="connsiteY32" fmla="*/ 714375 h 1381178"/>
              <a:gd name="connsiteX33" fmla="*/ 1666875 w 1682750"/>
              <a:gd name="connsiteY33" fmla="*/ 492125 h 1381178"/>
              <a:gd name="connsiteX34" fmla="*/ 1651000 w 1682750"/>
              <a:gd name="connsiteY34" fmla="*/ 444500 h 1381178"/>
              <a:gd name="connsiteX35" fmla="*/ 1587500 w 1682750"/>
              <a:gd name="connsiteY35" fmla="*/ 349250 h 1381178"/>
              <a:gd name="connsiteX36" fmla="*/ 1539875 w 1682750"/>
              <a:gd name="connsiteY36" fmla="*/ 317500 h 1381178"/>
              <a:gd name="connsiteX37" fmla="*/ 1476375 w 1682750"/>
              <a:gd name="connsiteY37" fmla="*/ 238125 h 1381178"/>
              <a:gd name="connsiteX38" fmla="*/ 1444625 w 1682750"/>
              <a:gd name="connsiteY38" fmla="*/ 190500 h 1381178"/>
              <a:gd name="connsiteX39" fmla="*/ 1349375 w 1682750"/>
              <a:gd name="connsiteY39" fmla="*/ 142875 h 1381178"/>
              <a:gd name="connsiteX40" fmla="*/ 1317625 w 1682750"/>
              <a:gd name="connsiteY40" fmla="*/ 95250 h 1381178"/>
              <a:gd name="connsiteX41" fmla="*/ 1222375 w 1682750"/>
              <a:gd name="connsiteY41" fmla="*/ 63500 h 1381178"/>
              <a:gd name="connsiteX42" fmla="*/ 1174750 w 1682750"/>
              <a:gd name="connsiteY42" fmla="*/ 31750 h 1381178"/>
              <a:gd name="connsiteX43" fmla="*/ 1063625 w 1682750"/>
              <a:gd name="connsiteY43" fmla="*/ 0 h 1381178"/>
              <a:gd name="connsiteX44" fmla="*/ 825500 w 1682750"/>
              <a:gd name="connsiteY44" fmla="*/ 15875 h 1381178"/>
              <a:gd name="connsiteX45" fmla="*/ 698500 w 1682750"/>
              <a:gd name="connsiteY45" fmla="*/ 47625 h 1381178"/>
              <a:gd name="connsiteX46" fmla="*/ 555625 w 1682750"/>
              <a:gd name="connsiteY46" fmla="*/ 63500 h 1381178"/>
              <a:gd name="connsiteX47" fmla="*/ 508000 w 1682750"/>
              <a:gd name="connsiteY47" fmla="*/ 79375 h 1381178"/>
              <a:gd name="connsiteX48" fmla="*/ 492125 w 1682750"/>
              <a:gd name="connsiteY48" fmla="*/ 127000 h 1381178"/>
              <a:gd name="connsiteX49" fmla="*/ 396875 w 1682750"/>
              <a:gd name="connsiteY49" fmla="*/ 158750 h 1381178"/>
              <a:gd name="connsiteX50" fmla="*/ 349250 w 1682750"/>
              <a:gd name="connsiteY50" fmla="*/ 206375 h 1381178"/>
              <a:gd name="connsiteX51" fmla="*/ 301625 w 1682750"/>
              <a:gd name="connsiteY51" fmla="*/ 238125 h 1381178"/>
              <a:gd name="connsiteX52" fmla="*/ 238125 w 1682750"/>
              <a:gd name="connsiteY52" fmla="*/ 333375 h 1381178"/>
              <a:gd name="connsiteX53" fmla="*/ 142875 w 1682750"/>
              <a:gd name="connsiteY53" fmla="*/ 396875 h 1381178"/>
              <a:gd name="connsiteX54" fmla="*/ 111125 w 1682750"/>
              <a:gd name="connsiteY54" fmla="*/ 444500 h 1381178"/>
              <a:gd name="connsiteX55" fmla="*/ 79375 w 1682750"/>
              <a:gd name="connsiteY55" fmla="*/ 539750 h 1381178"/>
              <a:gd name="connsiteX56" fmla="*/ 15875 w 1682750"/>
              <a:gd name="connsiteY56" fmla="*/ 682625 h 1381178"/>
              <a:gd name="connsiteX57" fmla="*/ 0 w 1682750"/>
              <a:gd name="connsiteY57" fmla="*/ 730250 h 1381178"/>
              <a:gd name="connsiteX58" fmla="*/ 0 w 1682750"/>
              <a:gd name="connsiteY58"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65250 w 1682750"/>
              <a:gd name="connsiteY23" fmla="*/ 1206500 h 1381178"/>
              <a:gd name="connsiteX24" fmla="*/ 1397000 w 1682750"/>
              <a:gd name="connsiteY24" fmla="*/ 1158875 h 1381178"/>
              <a:gd name="connsiteX25" fmla="*/ 1492250 w 1682750"/>
              <a:gd name="connsiteY25" fmla="*/ 1095375 h 1381178"/>
              <a:gd name="connsiteX26" fmla="*/ 1524000 w 1682750"/>
              <a:gd name="connsiteY26" fmla="*/ 1047750 h 1381178"/>
              <a:gd name="connsiteX27" fmla="*/ 1539875 w 1682750"/>
              <a:gd name="connsiteY27" fmla="*/ 1000125 h 1381178"/>
              <a:gd name="connsiteX28" fmla="*/ 1603375 w 1682750"/>
              <a:gd name="connsiteY28" fmla="*/ 904875 h 1381178"/>
              <a:gd name="connsiteX29" fmla="*/ 1635125 w 1682750"/>
              <a:gd name="connsiteY29" fmla="*/ 809625 h 1381178"/>
              <a:gd name="connsiteX30" fmla="*/ 1651000 w 1682750"/>
              <a:gd name="connsiteY30" fmla="*/ 762000 h 1381178"/>
              <a:gd name="connsiteX31" fmla="*/ 1682750 w 1682750"/>
              <a:gd name="connsiteY31" fmla="*/ 714375 h 1381178"/>
              <a:gd name="connsiteX32" fmla="*/ 1666875 w 1682750"/>
              <a:gd name="connsiteY32" fmla="*/ 492125 h 1381178"/>
              <a:gd name="connsiteX33" fmla="*/ 1651000 w 1682750"/>
              <a:gd name="connsiteY33" fmla="*/ 444500 h 1381178"/>
              <a:gd name="connsiteX34" fmla="*/ 1587500 w 1682750"/>
              <a:gd name="connsiteY34" fmla="*/ 349250 h 1381178"/>
              <a:gd name="connsiteX35" fmla="*/ 1539875 w 1682750"/>
              <a:gd name="connsiteY35" fmla="*/ 317500 h 1381178"/>
              <a:gd name="connsiteX36" fmla="*/ 1476375 w 1682750"/>
              <a:gd name="connsiteY36" fmla="*/ 238125 h 1381178"/>
              <a:gd name="connsiteX37" fmla="*/ 1444625 w 1682750"/>
              <a:gd name="connsiteY37" fmla="*/ 190500 h 1381178"/>
              <a:gd name="connsiteX38" fmla="*/ 1349375 w 1682750"/>
              <a:gd name="connsiteY38" fmla="*/ 142875 h 1381178"/>
              <a:gd name="connsiteX39" fmla="*/ 1317625 w 1682750"/>
              <a:gd name="connsiteY39" fmla="*/ 95250 h 1381178"/>
              <a:gd name="connsiteX40" fmla="*/ 1222375 w 1682750"/>
              <a:gd name="connsiteY40" fmla="*/ 63500 h 1381178"/>
              <a:gd name="connsiteX41" fmla="*/ 1174750 w 1682750"/>
              <a:gd name="connsiteY41" fmla="*/ 31750 h 1381178"/>
              <a:gd name="connsiteX42" fmla="*/ 1063625 w 1682750"/>
              <a:gd name="connsiteY42" fmla="*/ 0 h 1381178"/>
              <a:gd name="connsiteX43" fmla="*/ 825500 w 1682750"/>
              <a:gd name="connsiteY43" fmla="*/ 15875 h 1381178"/>
              <a:gd name="connsiteX44" fmla="*/ 698500 w 1682750"/>
              <a:gd name="connsiteY44" fmla="*/ 47625 h 1381178"/>
              <a:gd name="connsiteX45" fmla="*/ 555625 w 1682750"/>
              <a:gd name="connsiteY45" fmla="*/ 63500 h 1381178"/>
              <a:gd name="connsiteX46" fmla="*/ 508000 w 1682750"/>
              <a:gd name="connsiteY46" fmla="*/ 79375 h 1381178"/>
              <a:gd name="connsiteX47" fmla="*/ 492125 w 1682750"/>
              <a:gd name="connsiteY47" fmla="*/ 127000 h 1381178"/>
              <a:gd name="connsiteX48" fmla="*/ 396875 w 1682750"/>
              <a:gd name="connsiteY48" fmla="*/ 158750 h 1381178"/>
              <a:gd name="connsiteX49" fmla="*/ 349250 w 1682750"/>
              <a:gd name="connsiteY49" fmla="*/ 206375 h 1381178"/>
              <a:gd name="connsiteX50" fmla="*/ 301625 w 1682750"/>
              <a:gd name="connsiteY50" fmla="*/ 238125 h 1381178"/>
              <a:gd name="connsiteX51" fmla="*/ 238125 w 1682750"/>
              <a:gd name="connsiteY51" fmla="*/ 333375 h 1381178"/>
              <a:gd name="connsiteX52" fmla="*/ 142875 w 1682750"/>
              <a:gd name="connsiteY52" fmla="*/ 396875 h 1381178"/>
              <a:gd name="connsiteX53" fmla="*/ 111125 w 1682750"/>
              <a:gd name="connsiteY53" fmla="*/ 444500 h 1381178"/>
              <a:gd name="connsiteX54" fmla="*/ 79375 w 1682750"/>
              <a:gd name="connsiteY54" fmla="*/ 539750 h 1381178"/>
              <a:gd name="connsiteX55" fmla="*/ 15875 w 1682750"/>
              <a:gd name="connsiteY55" fmla="*/ 682625 h 1381178"/>
              <a:gd name="connsiteX56" fmla="*/ 0 w 1682750"/>
              <a:gd name="connsiteY56" fmla="*/ 730250 h 1381178"/>
              <a:gd name="connsiteX57" fmla="*/ 0 w 1682750"/>
              <a:gd name="connsiteY57"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365250 w 1682750"/>
              <a:gd name="connsiteY22" fmla="*/ 1206500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524000 w 1682750"/>
              <a:gd name="connsiteY24" fmla="*/ 1047750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35125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81692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66"/>
              <a:gd name="connsiteY0" fmla="*/ 984250 h 1381178"/>
              <a:gd name="connsiteX1" fmla="*/ 1095375 w 1682766"/>
              <a:gd name="connsiteY1" fmla="*/ 952500 h 1381178"/>
              <a:gd name="connsiteX2" fmla="*/ 1187451 w 1682766"/>
              <a:gd name="connsiteY2" fmla="*/ 894291 h 1381178"/>
              <a:gd name="connsiteX3" fmla="*/ 1259417 w 1682766"/>
              <a:gd name="connsiteY3" fmla="*/ 806450 h 1381178"/>
              <a:gd name="connsiteX4" fmla="*/ 1283759 w 1682766"/>
              <a:gd name="connsiteY4" fmla="*/ 699559 h 1381178"/>
              <a:gd name="connsiteX5" fmla="*/ 1276350 w 1682766"/>
              <a:gd name="connsiteY5" fmla="*/ 588434 h 1381178"/>
              <a:gd name="connsiteX6" fmla="*/ 1222375 w 1682766"/>
              <a:gd name="connsiteY6" fmla="*/ 523875 h 1381178"/>
              <a:gd name="connsiteX7" fmla="*/ 1160991 w 1682766"/>
              <a:gd name="connsiteY7" fmla="*/ 458258 h 1381178"/>
              <a:gd name="connsiteX8" fmla="*/ 1061508 w 1682766"/>
              <a:gd name="connsiteY8" fmla="*/ 426509 h 1381178"/>
              <a:gd name="connsiteX9" fmla="*/ 984250 w 1682766"/>
              <a:gd name="connsiteY9" fmla="*/ 411691 h 1381178"/>
              <a:gd name="connsiteX10" fmla="*/ 746125 w 1682766"/>
              <a:gd name="connsiteY10" fmla="*/ 444500 h 1381178"/>
              <a:gd name="connsiteX11" fmla="*/ 584200 w 1682766"/>
              <a:gd name="connsiteY11" fmla="*/ 561976 h 1381178"/>
              <a:gd name="connsiteX12" fmla="*/ 491066 w 1682766"/>
              <a:gd name="connsiteY12" fmla="*/ 694267 h 1381178"/>
              <a:gd name="connsiteX13" fmla="*/ 444500 w 1682766"/>
              <a:gd name="connsiteY13" fmla="*/ 811741 h 1381178"/>
              <a:gd name="connsiteX14" fmla="*/ 434975 w 1682766"/>
              <a:gd name="connsiteY14" fmla="*/ 1003300 h 1381178"/>
              <a:gd name="connsiteX15" fmla="*/ 476250 w 1682766"/>
              <a:gd name="connsiteY15" fmla="*/ 1127125 h 1381178"/>
              <a:gd name="connsiteX16" fmla="*/ 541866 w 1682766"/>
              <a:gd name="connsiteY16" fmla="*/ 1220258 h 1381178"/>
              <a:gd name="connsiteX17" fmla="*/ 642408 w 1682766"/>
              <a:gd name="connsiteY17" fmla="*/ 1282700 h 1381178"/>
              <a:gd name="connsiteX18" fmla="*/ 757767 w 1682766"/>
              <a:gd name="connsiteY18" fmla="*/ 1340908 h 1381178"/>
              <a:gd name="connsiteX19" fmla="*/ 957792 w 1682766"/>
              <a:gd name="connsiteY19" fmla="*/ 1381125 h 1381178"/>
              <a:gd name="connsiteX20" fmla="*/ 1153583 w 1682766"/>
              <a:gd name="connsiteY20" fmla="*/ 1348317 h 1381178"/>
              <a:gd name="connsiteX21" fmla="*/ 1284817 w 1682766"/>
              <a:gd name="connsiteY21" fmla="*/ 1298575 h 1381178"/>
              <a:gd name="connsiteX22" fmla="*/ 1416050 w 1682766"/>
              <a:gd name="connsiteY22" fmla="*/ 1223433 h 1381178"/>
              <a:gd name="connsiteX23" fmla="*/ 1481667 w 1682766"/>
              <a:gd name="connsiteY23" fmla="*/ 1163108 h 1381178"/>
              <a:gd name="connsiteX24" fmla="*/ 1600200 w 1682766"/>
              <a:gd name="connsiteY24" fmla="*/ 1030817 h 1381178"/>
              <a:gd name="connsiteX25" fmla="*/ 1641475 w 1682766"/>
              <a:gd name="connsiteY25" fmla="*/ 936625 h 1381178"/>
              <a:gd name="connsiteX26" fmla="*/ 1681692 w 1682766"/>
              <a:gd name="connsiteY26" fmla="*/ 809625 h 1381178"/>
              <a:gd name="connsiteX27" fmla="*/ 1672167 w 1682766"/>
              <a:gd name="connsiteY27" fmla="*/ 753534 h 1381178"/>
              <a:gd name="connsiteX28" fmla="*/ 1682750 w 1682766"/>
              <a:gd name="connsiteY28" fmla="*/ 714375 h 1381178"/>
              <a:gd name="connsiteX29" fmla="*/ 1666875 w 1682766"/>
              <a:gd name="connsiteY29" fmla="*/ 492125 h 1381178"/>
              <a:gd name="connsiteX30" fmla="*/ 1651000 w 1682766"/>
              <a:gd name="connsiteY30" fmla="*/ 444500 h 1381178"/>
              <a:gd name="connsiteX31" fmla="*/ 1587500 w 1682766"/>
              <a:gd name="connsiteY31" fmla="*/ 349250 h 1381178"/>
              <a:gd name="connsiteX32" fmla="*/ 1539875 w 1682766"/>
              <a:gd name="connsiteY32" fmla="*/ 317500 h 1381178"/>
              <a:gd name="connsiteX33" fmla="*/ 1476375 w 1682766"/>
              <a:gd name="connsiteY33" fmla="*/ 238125 h 1381178"/>
              <a:gd name="connsiteX34" fmla="*/ 1444625 w 1682766"/>
              <a:gd name="connsiteY34" fmla="*/ 190500 h 1381178"/>
              <a:gd name="connsiteX35" fmla="*/ 1349375 w 1682766"/>
              <a:gd name="connsiteY35" fmla="*/ 142875 h 1381178"/>
              <a:gd name="connsiteX36" fmla="*/ 1317625 w 1682766"/>
              <a:gd name="connsiteY36" fmla="*/ 95250 h 1381178"/>
              <a:gd name="connsiteX37" fmla="*/ 1222375 w 1682766"/>
              <a:gd name="connsiteY37" fmla="*/ 63500 h 1381178"/>
              <a:gd name="connsiteX38" fmla="*/ 1174750 w 1682766"/>
              <a:gd name="connsiteY38" fmla="*/ 31750 h 1381178"/>
              <a:gd name="connsiteX39" fmla="*/ 1063625 w 1682766"/>
              <a:gd name="connsiteY39" fmla="*/ 0 h 1381178"/>
              <a:gd name="connsiteX40" fmla="*/ 825500 w 1682766"/>
              <a:gd name="connsiteY40" fmla="*/ 15875 h 1381178"/>
              <a:gd name="connsiteX41" fmla="*/ 698500 w 1682766"/>
              <a:gd name="connsiteY41" fmla="*/ 47625 h 1381178"/>
              <a:gd name="connsiteX42" fmla="*/ 555625 w 1682766"/>
              <a:gd name="connsiteY42" fmla="*/ 63500 h 1381178"/>
              <a:gd name="connsiteX43" fmla="*/ 508000 w 1682766"/>
              <a:gd name="connsiteY43" fmla="*/ 79375 h 1381178"/>
              <a:gd name="connsiteX44" fmla="*/ 492125 w 1682766"/>
              <a:gd name="connsiteY44" fmla="*/ 127000 h 1381178"/>
              <a:gd name="connsiteX45" fmla="*/ 396875 w 1682766"/>
              <a:gd name="connsiteY45" fmla="*/ 158750 h 1381178"/>
              <a:gd name="connsiteX46" fmla="*/ 349250 w 1682766"/>
              <a:gd name="connsiteY46" fmla="*/ 206375 h 1381178"/>
              <a:gd name="connsiteX47" fmla="*/ 301625 w 1682766"/>
              <a:gd name="connsiteY47" fmla="*/ 238125 h 1381178"/>
              <a:gd name="connsiteX48" fmla="*/ 238125 w 1682766"/>
              <a:gd name="connsiteY48" fmla="*/ 333375 h 1381178"/>
              <a:gd name="connsiteX49" fmla="*/ 142875 w 1682766"/>
              <a:gd name="connsiteY49" fmla="*/ 396875 h 1381178"/>
              <a:gd name="connsiteX50" fmla="*/ 111125 w 1682766"/>
              <a:gd name="connsiteY50" fmla="*/ 444500 h 1381178"/>
              <a:gd name="connsiteX51" fmla="*/ 79375 w 1682766"/>
              <a:gd name="connsiteY51" fmla="*/ 539750 h 1381178"/>
              <a:gd name="connsiteX52" fmla="*/ 15875 w 1682766"/>
              <a:gd name="connsiteY52" fmla="*/ 682625 h 1381178"/>
              <a:gd name="connsiteX53" fmla="*/ 0 w 1682766"/>
              <a:gd name="connsiteY53" fmla="*/ 730250 h 1381178"/>
              <a:gd name="connsiteX54" fmla="*/ 0 w 1682766"/>
              <a:gd name="connsiteY54" fmla="*/ 1079500 h 1381178"/>
              <a:gd name="connsiteX0" fmla="*/ 952500 w 1685776"/>
              <a:gd name="connsiteY0" fmla="*/ 984250 h 1381178"/>
              <a:gd name="connsiteX1" fmla="*/ 1095375 w 1685776"/>
              <a:gd name="connsiteY1" fmla="*/ 952500 h 1381178"/>
              <a:gd name="connsiteX2" fmla="*/ 1187451 w 1685776"/>
              <a:gd name="connsiteY2" fmla="*/ 894291 h 1381178"/>
              <a:gd name="connsiteX3" fmla="*/ 1259417 w 1685776"/>
              <a:gd name="connsiteY3" fmla="*/ 806450 h 1381178"/>
              <a:gd name="connsiteX4" fmla="*/ 1283759 w 1685776"/>
              <a:gd name="connsiteY4" fmla="*/ 699559 h 1381178"/>
              <a:gd name="connsiteX5" fmla="*/ 1276350 w 1685776"/>
              <a:gd name="connsiteY5" fmla="*/ 588434 h 1381178"/>
              <a:gd name="connsiteX6" fmla="*/ 1222375 w 1685776"/>
              <a:gd name="connsiteY6" fmla="*/ 523875 h 1381178"/>
              <a:gd name="connsiteX7" fmla="*/ 1160991 w 1685776"/>
              <a:gd name="connsiteY7" fmla="*/ 458258 h 1381178"/>
              <a:gd name="connsiteX8" fmla="*/ 1061508 w 1685776"/>
              <a:gd name="connsiteY8" fmla="*/ 426509 h 1381178"/>
              <a:gd name="connsiteX9" fmla="*/ 984250 w 1685776"/>
              <a:gd name="connsiteY9" fmla="*/ 411691 h 1381178"/>
              <a:gd name="connsiteX10" fmla="*/ 746125 w 1685776"/>
              <a:gd name="connsiteY10" fmla="*/ 444500 h 1381178"/>
              <a:gd name="connsiteX11" fmla="*/ 584200 w 1685776"/>
              <a:gd name="connsiteY11" fmla="*/ 561976 h 1381178"/>
              <a:gd name="connsiteX12" fmla="*/ 491066 w 1685776"/>
              <a:gd name="connsiteY12" fmla="*/ 694267 h 1381178"/>
              <a:gd name="connsiteX13" fmla="*/ 444500 w 1685776"/>
              <a:gd name="connsiteY13" fmla="*/ 811741 h 1381178"/>
              <a:gd name="connsiteX14" fmla="*/ 434975 w 1685776"/>
              <a:gd name="connsiteY14" fmla="*/ 1003300 h 1381178"/>
              <a:gd name="connsiteX15" fmla="*/ 476250 w 1685776"/>
              <a:gd name="connsiteY15" fmla="*/ 1127125 h 1381178"/>
              <a:gd name="connsiteX16" fmla="*/ 541866 w 1685776"/>
              <a:gd name="connsiteY16" fmla="*/ 1220258 h 1381178"/>
              <a:gd name="connsiteX17" fmla="*/ 642408 w 1685776"/>
              <a:gd name="connsiteY17" fmla="*/ 1282700 h 1381178"/>
              <a:gd name="connsiteX18" fmla="*/ 757767 w 1685776"/>
              <a:gd name="connsiteY18" fmla="*/ 1340908 h 1381178"/>
              <a:gd name="connsiteX19" fmla="*/ 957792 w 1685776"/>
              <a:gd name="connsiteY19" fmla="*/ 1381125 h 1381178"/>
              <a:gd name="connsiteX20" fmla="*/ 1153583 w 1685776"/>
              <a:gd name="connsiteY20" fmla="*/ 1348317 h 1381178"/>
              <a:gd name="connsiteX21" fmla="*/ 1284817 w 1685776"/>
              <a:gd name="connsiteY21" fmla="*/ 1298575 h 1381178"/>
              <a:gd name="connsiteX22" fmla="*/ 1416050 w 1685776"/>
              <a:gd name="connsiteY22" fmla="*/ 1223433 h 1381178"/>
              <a:gd name="connsiteX23" fmla="*/ 1481667 w 1685776"/>
              <a:gd name="connsiteY23" fmla="*/ 1163108 h 1381178"/>
              <a:gd name="connsiteX24" fmla="*/ 1600200 w 1685776"/>
              <a:gd name="connsiteY24" fmla="*/ 1030817 h 1381178"/>
              <a:gd name="connsiteX25" fmla="*/ 1641475 w 1685776"/>
              <a:gd name="connsiteY25" fmla="*/ 936625 h 1381178"/>
              <a:gd name="connsiteX26" fmla="*/ 1681692 w 1685776"/>
              <a:gd name="connsiteY26" fmla="*/ 809625 h 1381178"/>
              <a:gd name="connsiteX27" fmla="*/ 1682750 w 1685776"/>
              <a:gd name="connsiteY27" fmla="*/ 714375 h 1381178"/>
              <a:gd name="connsiteX28" fmla="*/ 1666875 w 1685776"/>
              <a:gd name="connsiteY28" fmla="*/ 492125 h 1381178"/>
              <a:gd name="connsiteX29" fmla="*/ 1651000 w 1685776"/>
              <a:gd name="connsiteY29" fmla="*/ 444500 h 1381178"/>
              <a:gd name="connsiteX30" fmla="*/ 1587500 w 1685776"/>
              <a:gd name="connsiteY30" fmla="*/ 349250 h 1381178"/>
              <a:gd name="connsiteX31" fmla="*/ 1539875 w 1685776"/>
              <a:gd name="connsiteY31" fmla="*/ 317500 h 1381178"/>
              <a:gd name="connsiteX32" fmla="*/ 1476375 w 1685776"/>
              <a:gd name="connsiteY32" fmla="*/ 238125 h 1381178"/>
              <a:gd name="connsiteX33" fmla="*/ 1444625 w 1685776"/>
              <a:gd name="connsiteY33" fmla="*/ 190500 h 1381178"/>
              <a:gd name="connsiteX34" fmla="*/ 1349375 w 1685776"/>
              <a:gd name="connsiteY34" fmla="*/ 142875 h 1381178"/>
              <a:gd name="connsiteX35" fmla="*/ 1317625 w 1685776"/>
              <a:gd name="connsiteY35" fmla="*/ 95250 h 1381178"/>
              <a:gd name="connsiteX36" fmla="*/ 1222375 w 1685776"/>
              <a:gd name="connsiteY36" fmla="*/ 63500 h 1381178"/>
              <a:gd name="connsiteX37" fmla="*/ 1174750 w 1685776"/>
              <a:gd name="connsiteY37" fmla="*/ 31750 h 1381178"/>
              <a:gd name="connsiteX38" fmla="*/ 1063625 w 1685776"/>
              <a:gd name="connsiteY38" fmla="*/ 0 h 1381178"/>
              <a:gd name="connsiteX39" fmla="*/ 825500 w 1685776"/>
              <a:gd name="connsiteY39" fmla="*/ 15875 h 1381178"/>
              <a:gd name="connsiteX40" fmla="*/ 698500 w 1685776"/>
              <a:gd name="connsiteY40" fmla="*/ 47625 h 1381178"/>
              <a:gd name="connsiteX41" fmla="*/ 555625 w 1685776"/>
              <a:gd name="connsiteY41" fmla="*/ 63500 h 1381178"/>
              <a:gd name="connsiteX42" fmla="*/ 508000 w 1685776"/>
              <a:gd name="connsiteY42" fmla="*/ 79375 h 1381178"/>
              <a:gd name="connsiteX43" fmla="*/ 492125 w 1685776"/>
              <a:gd name="connsiteY43" fmla="*/ 127000 h 1381178"/>
              <a:gd name="connsiteX44" fmla="*/ 396875 w 1685776"/>
              <a:gd name="connsiteY44" fmla="*/ 158750 h 1381178"/>
              <a:gd name="connsiteX45" fmla="*/ 349250 w 1685776"/>
              <a:gd name="connsiteY45" fmla="*/ 206375 h 1381178"/>
              <a:gd name="connsiteX46" fmla="*/ 301625 w 1685776"/>
              <a:gd name="connsiteY46" fmla="*/ 238125 h 1381178"/>
              <a:gd name="connsiteX47" fmla="*/ 238125 w 1685776"/>
              <a:gd name="connsiteY47" fmla="*/ 333375 h 1381178"/>
              <a:gd name="connsiteX48" fmla="*/ 142875 w 1685776"/>
              <a:gd name="connsiteY48" fmla="*/ 396875 h 1381178"/>
              <a:gd name="connsiteX49" fmla="*/ 111125 w 1685776"/>
              <a:gd name="connsiteY49" fmla="*/ 444500 h 1381178"/>
              <a:gd name="connsiteX50" fmla="*/ 79375 w 1685776"/>
              <a:gd name="connsiteY50" fmla="*/ 539750 h 1381178"/>
              <a:gd name="connsiteX51" fmla="*/ 15875 w 1685776"/>
              <a:gd name="connsiteY51" fmla="*/ 682625 h 1381178"/>
              <a:gd name="connsiteX52" fmla="*/ 0 w 1685776"/>
              <a:gd name="connsiteY52" fmla="*/ 730250 h 1381178"/>
              <a:gd name="connsiteX53" fmla="*/ 0 w 1685776"/>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66875 w 1691969"/>
              <a:gd name="connsiteY28" fmla="*/ 492125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71108 w 1691969"/>
              <a:gd name="connsiteY28" fmla="*/ 521759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708380"/>
              <a:gd name="connsiteY0" fmla="*/ 984250 h 1381178"/>
              <a:gd name="connsiteX1" fmla="*/ 1095375 w 1708380"/>
              <a:gd name="connsiteY1" fmla="*/ 952500 h 1381178"/>
              <a:gd name="connsiteX2" fmla="*/ 1187451 w 1708380"/>
              <a:gd name="connsiteY2" fmla="*/ 894291 h 1381178"/>
              <a:gd name="connsiteX3" fmla="*/ 1259417 w 1708380"/>
              <a:gd name="connsiteY3" fmla="*/ 806450 h 1381178"/>
              <a:gd name="connsiteX4" fmla="*/ 1283759 w 1708380"/>
              <a:gd name="connsiteY4" fmla="*/ 699559 h 1381178"/>
              <a:gd name="connsiteX5" fmla="*/ 1276350 w 1708380"/>
              <a:gd name="connsiteY5" fmla="*/ 588434 h 1381178"/>
              <a:gd name="connsiteX6" fmla="*/ 1222375 w 1708380"/>
              <a:gd name="connsiteY6" fmla="*/ 523875 h 1381178"/>
              <a:gd name="connsiteX7" fmla="*/ 1160991 w 1708380"/>
              <a:gd name="connsiteY7" fmla="*/ 458258 h 1381178"/>
              <a:gd name="connsiteX8" fmla="*/ 1061508 w 1708380"/>
              <a:gd name="connsiteY8" fmla="*/ 426509 h 1381178"/>
              <a:gd name="connsiteX9" fmla="*/ 984250 w 1708380"/>
              <a:gd name="connsiteY9" fmla="*/ 411691 h 1381178"/>
              <a:gd name="connsiteX10" fmla="*/ 746125 w 1708380"/>
              <a:gd name="connsiteY10" fmla="*/ 444500 h 1381178"/>
              <a:gd name="connsiteX11" fmla="*/ 584200 w 1708380"/>
              <a:gd name="connsiteY11" fmla="*/ 561976 h 1381178"/>
              <a:gd name="connsiteX12" fmla="*/ 491066 w 1708380"/>
              <a:gd name="connsiteY12" fmla="*/ 694267 h 1381178"/>
              <a:gd name="connsiteX13" fmla="*/ 444500 w 1708380"/>
              <a:gd name="connsiteY13" fmla="*/ 811741 h 1381178"/>
              <a:gd name="connsiteX14" fmla="*/ 434975 w 1708380"/>
              <a:gd name="connsiteY14" fmla="*/ 1003300 h 1381178"/>
              <a:gd name="connsiteX15" fmla="*/ 476250 w 1708380"/>
              <a:gd name="connsiteY15" fmla="*/ 1127125 h 1381178"/>
              <a:gd name="connsiteX16" fmla="*/ 541866 w 1708380"/>
              <a:gd name="connsiteY16" fmla="*/ 1220258 h 1381178"/>
              <a:gd name="connsiteX17" fmla="*/ 642408 w 1708380"/>
              <a:gd name="connsiteY17" fmla="*/ 1282700 h 1381178"/>
              <a:gd name="connsiteX18" fmla="*/ 757767 w 1708380"/>
              <a:gd name="connsiteY18" fmla="*/ 1340908 h 1381178"/>
              <a:gd name="connsiteX19" fmla="*/ 957792 w 1708380"/>
              <a:gd name="connsiteY19" fmla="*/ 1381125 h 1381178"/>
              <a:gd name="connsiteX20" fmla="*/ 1153583 w 1708380"/>
              <a:gd name="connsiteY20" fmla="*/ 1348317 h 1381178"/>
              <a:gd name="connsiteX21" fmla="*/ 1284817 w 1708380"/>
              <a:gd name="connsiteY21" fmla="*/ 1298575 h 1381178"/>
              <a:gd name="connsiteX22" fmla="*/ 1416050 w 1708380"/>
              <a:gd name="connsiteY22" fmla="*/ 1223433 h 1381178"/>
              <a:gd name="connsiteX23" fmla="*/ 1481667 w 1708380"/>
              <a:gd name="connsiteY23" fmla="*/ 1163108 h 1381178"/>
              <a:gd name="connsiteX24" fmla="*/ 1600200 w 1708380"/>
              <a:gd name="connsiteY24" fmla="*/ 1030817 h 1381178"/>
              <a:gd name="connsiteX25" fmla="*/ 1641475 w 1708380"/>
              <a:gd name="connsiteY25" fmla="*/ 936625 h 1381178"/>
              <a:gd name="connsiteX26" fmla="*/ 1681692 w 1708380"/>
              <a:gd name="connsiteY26" fmla="*/ 809625 h 1381178"/>
              <a:gd name="connsiteX27" fmla="*/ 1708149 w 1708380"/>
              <a:gd name="connsiteY27" fmla="*/ 667808 h 1381178"/>
              <a:gd name="connsiteX28" fmla="*/ 1671108 w 1708380"/>
              <a:gd name="connsiteY28" fmla="*/ 521759 h 1381178"/>
              <a:gd name="connsiteX29" fmla="*/ 1651000 w 1708380"/>
              <a:gd name="connsiteY29" fmla="*/ 444500 h 1381178"/>
              <a:gd name="connsiteX30" fmla="*/ 1587500 w 1708380"/>
              <a:gd name="connsiteY30" fmla="*/ 349250 h 1381178"/>
              <a:gd name="connsiteX31" fmla="*/ 1539875 w 1708380"/>
              <a:gd name="connsiteY31" fmla="*/ 317500 h 1381178"/>
              <a:gd name="connsiteX32" fmla="*/ 1476375 w 1708380"/>
              <a:gd name="connsiteY32" fmla="*/ 238125 h 1381178"/>
              <a:gd name="connsiteX33" fmla="*/ 1444625 w 1708380"/>
              <a:gd name="connsiteY33" fmla="*/ 190500 h 1381178"/>
              <a:gd name="connsiteX34" fmla="*/ 1349375 w 1708380"/>
              <a:gd name="connsiteY34" fmla="*/ 142875 h 1381178"/>
              <a:gd name="connsiteX35" fmla="*/ 1317625 w 1708380"/>
              <a:gd name="connsiteY35" fmla="*/ 95250 h 1381178"/>
              <a:gd name="connsiteX36" fmla="*/ 1222375 w 1708380"/>
              <a:gd name="connsiteY36" fmla="*/ 63500 h 1381178"/>
              <a:gd name="connsiteX37" fmla="*/ 1174750 w 1708380"/>
              <a:gd name="connsiteY37" fmla="*/ 31750 h 1381178"/>
              <a:gd name="connsiteX38" fmla="*/ 1063625 w 1708380"/>
              <a:gd name="connsiteY38" fmla="*/ 0 h 1381178"/>
              <a:gd name="connsiteX39" fmla="*/ 825500 w 1708380"/>
              <a:gd name="connsiteY39" fmla="*/ 15875 h 1381178"/>
              <a:gd name="connsiteX40" fmla="*/ 698500 w 1708380"/>
              <a:gd name="connsiteY40" fmla="*/ 47625 h 1381178"/>
              <a:gd name="connsiteX41" fmla="*/ 555625 w 1708380"/>
              <a:gd name="connsiteY41" fmla="*/ 63500 h 1381178"/>
              <a:gd name="connsiteX42" fmla="*/ 508000 w 1708380"/>
              <a:gd name="connsiteY42" fmla="*/ 79375 h 1381178"/>
              <a:gd name="connsiteX43" fmla="*/ 492125 w 1708380"/>
              <a:gd name="connsiteY43" fmla="*/ 127000 h 1381178"/>
              <a:gd name="connsiteX44" fmla="*/ 396875 w 1708380"/>
              <a:gd name="connsiteY44" fmla="*/ 158750 h 1381178"/>
              <a:gd name="connsiteX45" fmla="*/ 349250 w 1708380"/>
              <a:gd name="connsiteY45" fmla="*/ 206375 h 1381178"/>
              <a:gd name="connsiteX46" fmla="*/ 301625 w 1708380"/>
              <a:gd name="connsiteY46" fmla="*/ 238125 h 1381178"/>
              <a:gd name="connsiteX47" fmla="*/ 238125 w 1708380"/>
              <a:gd name="connsiteY47" fmla="*/ 333375 h 1381178"/>
              <a:gd name="connsiteX48" fmla="*/ 142875 w 1708380"/>
              <a:gd name="connsiteY48" fmla="*/ 396875 h 1381178"/>
              <a:gd name="connsiteX49" fmla="*/ 111125 w 1708380"/>
              <a:gd name="connsiteY49" fmla="*/ 444500 h 1381178"/>
              <a:gd name="connsiteX50" fmla="*/ 79375 w 1708380"/>
              <a:gd name="connsiteY50" fmla="*/ 539750 h 1381178"/>
              <a:gd name="connsiteX51" fmla="*/ 15875 w 1708380"/>
              <a:gd name="connsiteY51" fmla="*/ 682625 h 1381178"/>
              <a:gd name="connsiteX52" fmla="*/ 0 w 1708380"/>
              <a:gd name="connsiteY52" fmla="*/ 730250 h 1381178"/>
              <a:gd name="connsiteX53" fmla="*/ 0 w 1708380"/>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587500 w 1708149"/>
              <a:gd name="connsiteY30" fmla="*/ 349250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317625 w 1708149"/>
              <a:gd name="connsiteY34" fmla="*/ 95250 h 1381178"/>
              <a:gd name="connsiteX35" fmla="*/ 1222375 w 1708149"/>
              <a:gd name="connsiteY35" fmla="*/ 63500 h 1381178"/>
              <a:gd name="connsiteX36" fmla="*/ 1174750 w 1708149"/>
              <a:gd name="connsiteY36" fmla="*/ 31750 h 1381178"/>
              <a:gd name="connsiteX37" fmla="*/ 1063625 w 1708149"/>
              <a:gd name="connsiteY37" fmla="*/ 0 h 1381178"/>
              <a:gd name="connsiteX38" fmla="*/ 825500 w 1708149"/>
              <a:gd name="connsiteY38" fmla="*/ 15875 h 1381178"/>
              <a:gd name="connsiteX39" fmla="*/ 698500 w 1708149"/>
              <a:gd name="connsiteY39" fmla="*/ 47625 h 1381178"/>
              <a:gd name="connsiteX40" fmla="*/ 555625 w 1708149"/>
              <a:gd name="connsiteY40" fmla="*/ 63500 h 1381178"/>
              <a:gd name="connsiteX41" fmla="*/ 508000 w 1708149"/>
              <a:gd name="connsiteY41" fmla="*/ 79375 h 1381178"/>
              <a:gd name="connsiteX42" fmla="*/ 492125 w 1708149"/>
              <a:gd name="connsiteY42" fmla="*/ 127000 h 1381178"/>
              <a:gd name="connsiteX43" fmla="*/ 396875 w 1708149"/>
              <a:gd name="connsiteY43" fmla="*/ 158750 h 1381178"/>
              <a:gd name="connsiteX44" fmla="*/ 349250 w 1708149"/>
              <a:gd name="connsiteY44" fmla="*/ 206375 h 1381178"/>
              <a:gd name="connsiteX45" fmla="*/ 301625 w 1708149"/>
              <a:gd name="connsiteY45" fmla="*/ 238125 h 1381178"/>
              <a:gd name="connsiteX46" fmla="*/ 238125 w 1708149"/>
              <a:gd name="connsiteY46" fmla="*/ 333375 h 1381178"/>
              <a:gd name="connsiteX47" fmla="*/ 142875 w 1708149"/>
              <a:gd name="connsiteY47" fmla="*/ 396875 h 1381178"/>
              <a:gd name="connsiteX48" fmla="*/ 111125 w 1708149"/>
              <a:gd name="connsiteY48" fmla="*/ 444500 h 1381178"/>
              <a:gd name="connsiteX49" fmla="*/ 79375 w 1708149"/>
              <a:gd name="connsiteY49" fmla="*/ 539750 h 1381178"/>
              <a:gd name="connsiteX50" fmla="*/ 15875 w 1708149"/>
              <a:gd name="connsiteY50" fmla="*/ 682625 h 1381178"/>
              <a:gd name="connsiteX51" fmla="*/ 0 w 1708149"/>
              <a:gd name="connsiteY51" fmla="*/ 730250 h 1381178"/>
              <a:gd name="connsiteX52" fmla="*/ 0 w 1708149"/>
              <a:gd name="connsiteY52"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174750 w 1708149"/>
              <a:gd name="connsiteY34" fmla="*/ 31750 h 1381178"/>
              <a:gd name="connsiteX35" fmla="*/ 1063625 w 1708149"/>
              <a:gd name="connsiteY35" fmla="*/ 0 h 1381178"/>
              <a:gd name="connsiteX36" fmla="*/ 825500 w 1708149"/>
              <a:gd name="connsiteY36" fmla="*/ 15875 h 1381178"/>
              <a:gd name="connsiteX37" fmla="*/ 698500 w 1708149"/>
              <a:gd name="connsiteY37" fmla="*/ 47625 h 1381178"/>
              <a:gd name="connsiteX38" fmla="*/ 555625 w 1708149"/>
              <a:gd name="connsiteY38" fmla="*/ 63500 h 1381178"/>
              <a:gd name="connsiteX39" fmla="*/ 508000 w 1708149"/>
              <a:gd name="connsiteY39" fmla="*/ 79375 h 1381178"/>
              <a:gd name="connsiteX40" fmla="*/ 492125 w 1708149"/>
              <a:gd name="connsiteY40" fmla="*/ 127000 h 1381178"/>
              <a:gd name="connsiteX41" fmla="*/ 396875 w 1708149"/>
              <a:gd name="connsiteY41" fmla="*/ 158750 h 1381178"/>
              <a:gd name="connsiteX42" fmla="*/ 349250 w 1708149"/>
              <a:gd name="connsiteY42" fmla="*/ 206375 h 1381178"/>
              <a:gd name="connsiteX43" fmla="*/ 301625 w 1708149"/>
              <a:gd name="connsiteY43" fmla="*/ 238125 h 1381178"/>
              <a:gd name="connsiteX44" fmla="*/ 238125 w 1708149"/>
              <a:gd name="connsiteY44" fmla="*/ 333375 h 1381178"/>
              <a:gd name="connsiteX45" fmla="*/ 142875 w 1708149"/>
              <a:gd name="connsiteY45" fmla="*/ 396875 h 1381178"/>
              <a:gd name="connsiteX46" fmla="*/ 111125 w 1708149"/>
              <a:gd name="connsiteY46" fmla="*/ 444500 h 1381178"/>
              <a:gd name="connsiteX47" fmla="*/ 79375 w 1708149"/>
              <a:gd name="connsiteY47" fmla="*/ 539750 h 1381178"/>
              <a:gd name="connsiteX48" fmla="*/ 15875 w 1708149"/>
              <a:gd name="connsiteY48" fmla="*/ 682625 h 1381178"/>
              <a:gd name="connsiteX49" fmla="*/ 0 w 1708149"/>
              <a:gd name="connsiteY49" fmla="*/ 730250 h 1381178"/>
              <a:gd name="connsiteX50" fmla="*/ 0 w 1708149"/>
              <a:gd name="connsiteY50" fmla="*/ 1079500 h 1381178"/>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74750 w 1708149"/>
              <a:gd name="connsiteY34" fmla="*/ 16699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87450 w 1708149"/>
              <a:gd name="connsiteY34" fmla="*/ 33632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55625 w 1708149"/>
              <a:gd name="connsiteY38" fmla="*/ 423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37584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79375 w 1708149"/>
              <a:gd name="connsiteY44" fmla="*/ 518584 h 1360012"/>
              <a:gd name="connsiteX45" fmla="*/ 15875 w 1708149"/>
              <a:gd name="connsiteY45" fmla="*/ 661459 h 1360012"/>
              <a:gd name="connsiteX46" fmla="*/ 0 w 1708149"/>
              <a:gd name="connsiteY46" fmla="*/ 709084 h 1360012"/>
              <a:gd name="connsiteX47" fmla="*/ 0 w 1708149"/>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15875 w 1708149"/>
              <a:gd name="connsiteY45" fmla="*/ 661459 h 1360012"/>
              <a:gd name="connsiteX46" fmla="*/ 0 w 1708149"/>
              <a:gd name="connsiteY46" fmla="*/ 709084 h 1360012"/>
              <a:gd name="connsiteX47" fmla="*/ 0 w 1708149"/>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24341 w 1708149"/>
              <a:gd name="connsiteY45" fmla="*/ 682625 h 1360012"/>
              <a:gd name="connsiteX46" fmla="*/ 0 w 1708149"/>
              <a:gd name="connsiteY46" fmla="*/ 1058334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15874 w 1699682"/>
              <a:gd name="connsiteY45" fmla="*/ 682625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388408 w 1699682"/>
              <a:gd name="connsiteY39" fmla="*/ 171450 h 1360012"/>
              <a:gd name="connsiteX40" fmla="*/ 297392 w 1699682"/>
              <a:gd name="connsiteY40" fmla="*/ 246592 h 1360012"/>
              <a:gd name="connsiteX41" fmla="*/ 229658 w 1699682"/>
              <a:gd name="connsiteY41" fmla="*/ 312209 h 1360012"/>
              <a:gd name="connsiteX42" fmla="*/ 142875 w 1699682"/>
              <a:gd name="connsiteY42" fmla="*/ 418042 h 1360012"/>
              <a:gd name="connsiteX43" fmla="*/ 75142 w 1699682"/>
              <a:gd name="connsiteY43" fmla="*/ 535517 h 1360012"/>
              <a:gd name="connsiteX44" fmla="*/ 24341 w 1699682"/>
              <a:gd name="connsiteY44" fmla="*/ 712258 h 1360012"/>
              <a:gd name="connsiteX45" fmla="*/ 0 w 1699682"/>
              <a:gd name="connsiteY4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229658 w 1699682"/>
              <a:gd name="connsiteY40" fmla="*/ 312209 h 1360012"/>
              <a:gd name="connsiteX41" fmla="*/ 142875 w 1699682"/>
              <a:gd name="connsiteY41" fmla="*/ 418042 h 1360012"/>
              <a:gd name="connsiteX42" fmla="*/ 75142 w 1699682"/>
              <a:gd name="connsiteY42" fmla="*/ 535517 h 1360012"/>
              <a:gd name="connsiteX43" fmla="*/ 24341 w 1699682"/>
              <a:gd name="connsiteY43" fmla="*/ 712258 h 1360012"/>
              <a:gd name="connsiteX44" fmla="*/ 0 w 1699682"/>
              <a:gd name="connsiteY44"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51342 w 1699682"/>
              <a:gd name="connsiteY40" fmla="*/ 426509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539874 w 1699682"/>
              <a:gd name="connsiteY30" fmla="*/ 254001 h 1360012"/>
              <a:gd name="connsiteX31" fmla="*/ 1461558 w 1699682"/>
              <a:gd name="connsiteY31" fmla="*/ 169334 h 1360012"/>
              <a:gd name="connsiteX32" fmla="*/ 1340908 w 1699682"/>
              <a:gd name="connsiteY32" fmla="*/ 92075 h 1360012"/>
              <a:gd name="connsiteX33" fmla="*/ 1178983 w 1699682"/>
              <a:gd name="connsiteY33" fmla="*/ 27517 h 1360012"/>
              <a:gd name="connsiteX34" fmla="*/ 1033991 w 1699682"/>
              <a:gd name="connsiteY34" fmla="*/ 0 h 1360012"/>
              <a:gd name="connsiteX35" fmla="*/ 872066 w 1699682"/>
              <a:gd name="connsiteY35" fmla="*/ 3176 h 1360012"/>
              <a:gd name="connsiteX36" fmla="*/ 664633 w 1699682"/>
              <a:gd name="connsiteY36" fmla="*/ 39159 h 1360012"/>
              <a:gd name="connsiteX37" fmla="*/ 466724 w 1699682"/>
              <a:gd name="connsiteY37" fmla="*/ 122768 h 1360012"/>
              <a:gd name="connsiteX38" fmla="*/ 297392 w 1699682"/>
              <a:gd name="connsiteY38" fmla="*/ 246592 h 1360012"/>
              <a:gd name="connsiteX39" fmla="*/ 151342 w 1699682"/>
              <a:gd name="connsiteY39" fmla="*/ 426509 h 1360012"/>
              <a:gd name="connsiteX40" fmla="*/ 24341 w 1699682"/>
              <a:gd name="connsiteY40" fmla="*/ 712258 h 1360012"/>
              <a:gd name="connsiteX41" fmla="*/ 0 w 1699682"/>
              <a:gd name="connsiteY41"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79574 w 1699682"/>
              <a:gd name="connsiteY28" fmla="*/ 530226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73225 w 1699682"/>
              <a:gd name="connsiteY25" fmla="*/ 7884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64758 w 1699682"/>
              <a:gd name="connsiteY25" fmla="*/ 8265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73200 w 1699682"/>
              <a:gd name="connsiteY22" fmla="*/ 1141942 h 1360012"/>
              <a:gd name="connsiteX23" fmla="*/ 1591733 w 1699682"/>
              <a:gd name="connsiteY23" fmla="*/ 1009651 h 1360012"/>
              <a:gd name="connsiteX24" fmla="*/ 1664758 w 1699682"/>
              <a:gd name="connsiteY24" fmla="*/ 826559 h 1360012"/>
              <a:gd name="connsiteX25" fmla="*/ 1699682 w 1699682"/>
              <a:gd name="connsiteY25" fmla="*/ 646642 h 1360012"/>
              <a:gd name="connsiteX26" fmla="*/ 1679574 w 1699682"/>
              <a:gd name="connsiteY26" fmla="*/ 530226 h 1360012"/>
              <a:gd name="connsiteX27" fmla="*/ 1608666 w 1699682"/>
              <a:gd name="connsiteY27" fmla="*/ 357718 h 1360012"/>
              <a:gd name="connsiteX28" fmla="*/ 1461558 w 1699682"/>
              <a:gd name="connsiteY28" fmla="*/ 169334 h 1360012"/>
              <a:gd name="connsiteX29" fmla="*/ 1340908 w 1699682"/>
              <a:gd name="connsiteY29" fmla="*/ 92075 h 1360012"/>
              <a:gd name="connsiteX30" fmla="*/ 1178983 w 1699682"/>
              <a:gd name="connsiteY30" fmla="*/ 27517 h 1360012"/>
              <a:gd name="connsiteX31" fmla="*/ 1033991 w 1699682"/>
              <a:gd name="connsiteY31" fmla="*/ 0 h 1360012"/>
              <a:gd name="connsiteX32" fmla="*/ 872066 w 1699682"/>
              <a:gd name="connsiteY32" fmla="*/ 3176 h 1360012"/>
              <a:gd name="connsiteX33" fmla="*/ 664633 w 1699682"/>
              <a:gd name="connsiteY33" fmla="*/ 39159 h 1360012"/>
              <a:gd name="connsiteX34" fmla="*/ 466724 w 1699682"/>
              <a:gd name="connsiteY34" fmla="*/ 122768 h 1360012"/>
              <a:gd name="connsiteX35" fmla="*/ 297392 w 1699682"/>
              <a:gd name="connsiteY35" fmla="*/ 246592 h 1360012"/>
              <a:gd name="connsiteX36" fmla="*/ 151342 w 1699682"/>
              <a:gd name="connsiteY36" fmla="*/ 426509 h 1360012"/>
              <a:gd name="connsiteX37" fmla="*/ 24341 w 1699682"/>
              <a:gd name="connsiteY37" fmla="*/ 712258 h 1360012"/>
              <a:gd name="connsiteX38" fmla="*/ 0 w 1699682"/>
              <a:gd name="connsiteY38"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54591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52524 w 1699682"/>
              <a:gd name="connsiteY6" fmla="*/ 437092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989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82059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8993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48313 w 1699682"/>
              <a:gd name="connsiteY26" fmla="*/ 178165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83291"/>
              <a:gd name="connsiteY0" fmla="*/ 963084 h 1360012"/>
              <a:gd name="connsiteX1" fmla="*/ 1086908 w 1683291"/>
              <a:gd name="connsiteY1" fmla="*/ 931334 h 1360012"/>
              <a:gd name="connsiteX2" fmla="*/ 1178984 w 1683291"/>
              <a:gd name="connsiteY2" fmla="*/ 873125 h 1360012"/>
              <a:gd name="connsiteX3" fmla="*/ 1250950 w 1683291"/>
              <a:gd name="connsiteY3" fmla="*/ 785284 h 1360012"/>
              <a:gd name="connsiteX4" fmla="*/ 1275292 w 1683291"/>
              <a:gd name="connsiteY4" fmla="*/ 678393 h 1360012"/>
              <a:gd name="connsiteX5" fmla="*/ 1263468 w 1683291"/>
              <a:gd name="connsiteY5" fmla="*/ 580514 h 1360012"/>
              <a:gd name="connsiteX6" fmla="*/ 1173690 w 1683291"/>
              <a:gd name="connsiteY6" fmla="*/ 454025 h 1360012"/>
              <a:gd name="connsiteX7" fmla="*/ 1031146 w 1683291"/>
              <a:gd name="connsiteY7" fmla="*/ 379033 h 1360012"/>
              <a:gd name="connsiteX8" fmla="*/ 886883 w 1683291"/>
              <a:gd name="connsiteY8" fmla="*/ 364036 h 1360012"/>
              <a:gd name="connsiteX9" fmla="*/ 691092 w 1683291"/>
              <a:gd name="connsiteY9" fmla="*/ 439540 h 1360012"/>
              <a:gd name="connsiteX10" fmla="*/ 575733 w 1683291"/>
              <a:gd name="connsiteY10" fmla="*/ 540810 h 1360012"/>
              <a:gd name="connsiteX11" fmla="*/ 482599 w 1683291"/>
              <a:gd name="connsiteY11" fmla="*/ 673101 h 1360012"/>
              <a:gd name="connsiteX12" fmla="*/ 436033 w 1683291"/>
              <a:gd name="connsiteY12" fmla="*/ 790575 h 1360012"/>
              <a:gd name="connsiteX13" fmla="*/ 426508 w 1683291"/>
              <a:gd name="connsiteY13" fmla="*/ 956734 h 1360012"/>
              <a:gd name="connsiteX14" fmla="*/ 467783 w 1683291"/>
              <a:gd name="connsiteY14" fmla="*/ 1105959 h 1360012"/>
              <a:gd name="connsiteX15" fmla="*/ 584199 w 1683291"/>
              <a:gd name="connsiteY15" fmla="*/ 1228725 h 1360012"/>
              <a:gd name="connsiteX16" fmla="*/ 749300 w 1683291"/>
              <a:gd name="connsiteY16" fmla="*/ 1319742 h 1360012"/>
              <a:gd name="connsiteX17" fmla="*/ 949325 w 1683291"/>
              <a:gd name="connsiteY17" fmla="*/ 1359959 h 1360012"/>
              <a:gd name="connsiteX18" fmla="*/ 1145116 w 1683291"/>
              <a:gd name="connsiteY18" fmla="*/ 1327151 h 1360012"/>
              <a:gd name="connsiteX19" fmla="*/ 1276350 w 1683291"/>
              <a:gd name="connsiteY19" fmla="*/ 1277409 h 1360012"/>
              <a:gd name="connsiteX20" fmla="*/ 1473200 w 1683291"/>
              <a:gd name="connsiteY20" fmla="*/ 1141942 h 1360012"/>
              <a:gd name="connsiteX21" fmla="*/ 1591733 w 1683291"/>
              <a:gd name="connsiteY21" fmla="*/ 1009651 h 1360012"/>
              <a:gd name="connsiteX22" fmla="*/ 1664758 w 1683291"/>
              <a:gd name="connsiteY22" fmla="*/ 826559 h 1360012"/>
              <a:gd name="connsiteX23" fmla="*/ 1679574 w 1683291"/>
              <a:gd name="connsiteY23" fmla="*/ 530226 h 1360012"/>
              <a:gd name="connsiteX24" fmla="*/ 1608666 w 1683291"/>
              <a:gd name="connsiteY24" fmla="*/ 357718 h 1360012"/>
              <a:gd name="connsiteX25" fmla="*/ 1448313 w 1683291"/>
              <a:gd name="connsiteY25" fmla="*/ 178165 h 1360012"/>
              <a:gd name="connsiteX26" fmla="*/ 1178983 w 1683291"/>
              <a:gd name="connsiteY26" fmla="*/ 27517 h 1360012"/>
              <a:gd name="connsiteX27" fmla="*/ 1033991 w 1683291"/>
              <a:gd name="connsiteY27" fmla="*/ 0 h 1360012"/>
              <a:gd name="connsiteX28" fmla="*/ 872066 w 1683291"/>
              <a:gd name="connsiteY28" fmla="*/ 3176 h 1360012"/>
              <a:gd name="connsiteX29" fmla="*/ 664633 w 1683291"/>
              <a:gd name="connsiteY29" fmla="*/ 39159 h 1360012"/>
              <a:gd name="connsiteX30" fmla="*/ 466724 w 1683291"/>
              <a:gd name="connsiteY30" fmla="*/ 122768 h 1360012"/>
              <a:gd name="connsiteX31" fmla="*/ 297392 w 1683291"/>
              <a:gd name="connsiteY31" fmla="*/ 246592 h 1360012"/>
              <a:gd name="connsiteX32" fmla="*/ 151342 w 1683291"/>
              <a:gd name="connsiteY32" fmla="*/ 426509 h 1360012"/>
              <a:gd name="connsiteX33" fmla="*/ 24341 w 1683291"/>
              <a:gd name="connsiteY33" fmla="*/ 712258 h 1360012"/>
              <a:gd name="connsiteX34" fmla="*/ 0 w 1683291"/>
              <a:gd name="connsiteY34" fmla="*/ 905935 h 1360012"/>
              <a:gd name="connsiteX0" fmla="*/ 944033 w 1691081"/>
              <a:gd name="connsiteY0" fmla="*/ 963084 h 1360012"/>
              <a:gd name="connsiteX1" fmla="*/ 1086908 w 1691081"/>
              <a:gd name="connsiteY1" fmla="*/ 931334 h 1360012"/>
              <a:gd name="connsiteX2" fmla="*/ 1178984 w 1691081"/>
              <a:gd name="connsiteY2" fmla="*/ 873125 h 1360012"/>
              <a:gd name="connsiteX3" fmla="*/ 1250950 w 1691081"/>
              <a:gd name="connsiteY3" fmla="*/ 785284 h 1360012"/>
              <a:gd name="connsiteX4" fmla="*/ 1275292 w 1691081"/>
              <a:gd name="connsiteY4" fmla="*/ 678393 h 1360012"/>
              <a:gd name="connsiteX5" fmla="*/ 1263468 w 1691081"/>
              <a:gd name="connsiteY5" fmla="*/ 580514 h 1360012"/>
              <a:gd name="connsiteX6" fmla="*/ 1173690 w 1691081"/>
              <a:gd name="connsiteY6" fmla="*/ 454025 h 1360012"/>
              <a:gd name="connsiteX7" fmla="*/ 1031146 w 1691081"/>
              <a:gd name="connsiteY7" fmla="*/ 379033 h 1360012"/>
              <a:gd name="connsiteX8" fmla="*/ 886883 w 1691081"/>
              <a:gd name="connsiteY8" fmla="*/ 364036 h 1360012"/>
              <a:gd name="connsiteX9" fmla="*/ 691092 w 1691081"/>
              <a:gd name="connsiteY9" fmla="*/ 439540 h 1360012"/>
              <a:gd name="connsiteX10" fmla="*/ 575733 w 1691081"/>
              <a:gd name="connsiteY10" fmla="*/ 540810 h 1360012"/>
              <a:gd name="connsiteX11" fmla="*/ 482599 w 1691081"/>
              <a:gd name="connsiteY11" fmla="*/ 673101 h 1360012"/>
              <a:gd name="connsiteX12" fmla="*/ 436033 w 1691081"/>
              <a:gd name="connsiteY12" fmla="*/ 790575 h 1360012"/>
              <a:gd name="connsiteX13" fmla="*/ 426508 w 1691081"/>
              <a:gd name="connsiteY13" fmla="*/ 956734 h 1360012"/>
              <a:gd name="connsiteX14" fmla="*/ 467783 w 1691081"/>
              <a:gd name="connsiteY14" fmla="*/ 1105959 h 1360012"/>
              <a:gd name="connsiteX15" fmla="*/ 584199 w 1691081"/>
              <a:gd name="connsiteY15" fmla="*/ 1228725 h 1360012"/>
              <a:gd name="connsiteX16" fmla="*/ 749300 w 1691081"/>
              <a:gd name="connsiteY16" fmla="*/ 1319742 h 1360012"/>
              <a:gd name="connsiteX17" fmla="*/ 949325 w 1691081"/>
              <a:gd name="connsiteY17" fmla="*/ 1359959 h 1360012"/>
              <a:gd name="connsiteX18" fmla="*/ 1145116 w 1691081"/>
              <a:gd name="connsiteY18" fmla="*/ 1327151 h 1360012"/>
              <a:gd name="connsiteX19" fmla="*/ 1276350 w 1691081"/>
              <a:gd name="connsiteY19" fmla="*/ 1277409 h 1360012"/>
              <a:gd name="connsiteX20" fmla="*/ 1473200 w 1691081"/>
              <a:gd name="connsiteY20" fmla="*/ 1141942 h 1360012"/>
              <a:gd name="connsiteX21" fmla="*/ 1591733 w 1691081"/>
              <a:gd name="connsiteY21" fmla="*/ 1009651 h 1360012"/>
              <a:gd name="connsiteX22" fmla="*/ 1664758 w 1691081"/>
              <a:gd name="connsiteY22" fmla="*/ 826559 h 1360012"/>
              <a:gd name="connsiteX23" fmla="*/ 1688404 w 1691081"/>
              <a:gd name="connsiteY23" fmla="*/ 561133 h 1360012"/>
              <a:gd name="connsiteX24" fmla="*/ 1608666 w 1691081"/>
              <a:gd name="connsiteY24" fmla="*/ 357718 h 1360012"/>
              <a:gd name="connsiteX25" fmla="*/ 1448313 w 1691081"/>
              <a:gd name="connsiteY25" fmla="*/ 178165 h 1360012"/>
              <a:gd name="connsiteX26" fmla="*/ 1178983 w 1691081"/>
              <a:gd name="connsiteY26" fmla="*/ 27517 h 1360012"/>
              <a:gd name="connsiteX27" fmla="*/ 1033991 w 1691081"/>
              <a:gd name="connsiteY27" fmla="*/ 0 h 1360012"/>
              <a:gd name="connsiteX28" fmla="*/ 872066 w 1691081"/>
              <a:gd name="connsiteY28" fmla="*/ 3176 h 1360012"/>
              <a:gd name="connsiteX29" fmla="*/ 664633 w 1691081"/>
              <a:gd name="connsiteY29" fmla="*/ 39159 h 1360012"/>
              <a:gd name="connsiteX30" fmla="*/ 466724 w 1691081"/>
              <a:gd name="connsiteY30" fmla="*/ 122768 h 1360012"/>
              <a:gd name="connsiteX31" fmla="*/ 297392 w 1691081"/>
              <a:gd name="connsiteY31" fmla="*/ 246592 h 1360012"/>
              <a:gd name="connsiteX32" fmla="*/ 151342 w 1691081"/>
              <a:gd name="connsiteY32" fmla="*/ 426509 h 1360012"/>
              <a:gd name="connsiteX33" fmla="*/ 24341 w 1691081"/>
              <a:gd name="connsiteY33" fmla="*/ 712258 h 1360012"/>
              <a:gd name="connsiteX34" fmla="*/ 0 w 1691081"/>
              <a:gd name="connsiteY34" fmla="*/ 905935 h 1360012"/>
              <a:gd name="connsiteX0" fmla="*/ 944033 w 1691081"/>
              <a:gd name="connsiteY0" fmla="*/ 961037 h 1357965"/>
              <a:gd name="connsiteX1" fmla="*/ 1086908 w 1691081"/>
              <a:gd name="connsiteY1" fmla="*/ 929287 h 1357965"/>
              <a:gd name="connsiteX2" fmla="*/ 1178984 w 1691081"/>
              <a:gd name="connsiteY2" fmla="*/ 871078 h 1357965"/>
              <a:gd name="connsiteX3" fmla="*/ 1250950 w 1691081"/>
              <a:gd name="connsiteY3" fmla="*/ 783237 h 1357965"/>
              <a:gd name="connsiteX4" fmla="*/ 1275292 w 1691081"/>
              <a:gd name="connsiteY4" fmla="*/ 676346 h 1357965"/>
              <a:gd name="connsiteX5" fmla="*/ 1263468 w 1691081"/>
              <a:gd name="connsiteY5" fmla="*/ 578467 h 1357965"/>
              <a:gd name="connsiteX6" fmla="*/ 1173690 w 1691081"/>
              <a:gd name="connsiteY6" fmla="*/ 451978 h 1357965"/>
              <a:gd name="connsiteX7" fmla="*/ 1031146 w 1691081"/>
              <a:gd name="connsiteY7" fmla="*/ 376986 h 1357965"/>
              <a:gd name="connsiteX8" fmla="*/ 886883 w 1691081"/>
              <a:gd name="connsiteY8" fmla="*/ 361989 h 1357965"/>
              <a:gd name="connsiteX9" fmla="*/ 691092 w 1691081"/>
              <a:gd name="connsiteY9" fmla="*/ 437493 h 1357965"/>
              <a:gd name="connsiteX10" fmla="*/ 575733 w 1691081"/>
              <a:gd name="connsiteY10" fmla="*/ 538763 h 1357965"/>
              <a:gd name="connsiteX11" fmla="*/ 482599 w 1691081"/>
              <a:gd name="connsiteY11" fmla="*/ 671054 h 1357965"/>
              <a:gd name="connsiteX12" fmla="*/ 436033 w 1691081"/>
              <a:gd name="connsiteY12" fmla="*/ 788528 h 1357965"/>
              <a:gd name="connsiteX13" fmla="*/ 426508 w 1691081"/>
              <a:gd name="connsiteY13" fmla="*/ 954687 h 1357965"/>
              <a:gd name="connsiteX14" fmla="*/ 467783 w 1691081"/>
              <a:gd name="connsiteY14" fmla="*/ 1103912 h 1357965"/>
              <a:gd name="connsiteX15" fmla="*/ 584199 w 1691081"/>
              <a:gd name="connsiteY15" fmla="*/ 1226678 h 1357965"/>
              <a:gd name="connsiteX16" fmla="*/ 749300 w 1691081"/>
              <a:gd name="connsiteY16" fmla="*/ 1317695 h 1357965"/>
              <a:gd name="connsiteX17" fmla="*/ 949325 w 1691081"/>
              <a:gd name="connsiteY17" fmla="*/ 1357912 h 1357965"/>
              <a:gd name="connsiteX18" fmla="*/ 1145116 w 1691081"/>
              <a:gd name="connsiteY18" fmla="*/ 1325104 h 1357965"/>
              <a:gd name="connsiteX19" fmla="*/ 1276350 w 1691081"/>
              <a:gd name="connsiteY19" fmla="*/ 1275362 h 1357965"/>
              <a:gd name="connsiteX20" fmla="*/ 1473200 w 1691081"/>
              <a:gd name="connsiteY20" fmla="*/ 1139895 h 1357965"/>
              <a:gd name="connsiteX21" fmla="*/ 1591733 w 1691081"/>
              <a:gd name="connsiteY21" fmla="*/ 1007604 h 1357965"/>
              <a:gd name="connsiteX22" fmla="*/ 1664758 w 1691081"/>
              <a:gd name="connsiteY22" fmla="*/ 824512 h 1357965"/>
              <a:gd name="connsiteX23" fmla="*/ 1688404 w 1691081"/>
              <a:gd name="connsiteY23" fmla="*/ 559086 h 1357965"/>
              <a:gd name="connsiteX24" fmla="*/ 1608666 w 1691081"/>
              <a:gd name="connsiteY24" fmla="*/ 355671 h 1357965"/>
              <a:gd name="connsiteX25" fmla="*/ 1448313 w 1691081"/>
              <a:gd name="connsiteY25" fmla="*/ 176118 h 1357965"/>
              <a:gd name="connsiteX26" fmla="*/ 1178983 w 1691081"/>
              <a:gd name="connsiteY26" fmla="*/ 25470 h 1357965"/>
              <a:gd name="connsiteX27" fmla="*/ 872066 w 1691081"/>
              <a:gd name="connsiteY27" fmla="*/ 1129 h 1357965"/>
              <a:gd name="connsiteX28" fmla="*/ 664633 w 1691081"/>
              <a:gd name="connsiteY28" fmla="*/ 37112 h 1357965"/>
              <a:gd name="connsiteX29" fmla="*/ 466724 w 1691081"/>
              <a:gd name="connsiteY29" fmla="*/ 120721 h 1357965"/>
              <a:gd name="connsiteX30" fmla="*/ 297392 w 1691081"/>
              <a:gd name="connsiteY30" fmla="*/ 244545 h 1357965"/>
              <a:gd name="connsiteX31" fmla="*/ 151342 w 1691081"/>
              <a:gd name="connsiteY31" fmla="*/ 424462 h 1357965"/>
              <a:gd name="connsiteX32" fmla="*/ 24341 w 1691081"/>
              <a:gd name="connsiteY32" fmla="*/ 710211 h 1357965"/>
              <a:gd name="connsiteX33" fmla="*/ 0 w 1691081"/>
              <a:gd name="connsiteY33" fmla="*/ 903888 h 1357965"/>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49325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53141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75733 w 1694452"/>
              <a:gd name="connsiteY10" fmla="*/ 538763 h 1359113"/>
              <a:gd name="connsiteX11" fmla="*/ 482599 w 1694452"/>
              <a:gd name="connsiteY11" fmla="*/ 671054 h 1359113"/>
              <a:gd name="connsiteX12" fmla="*/ 436033 w 1694452"/>
              <a:gd name="connsiteY12" fmla="*/ 788528 h 1359113"/>
              <a:gd name="connsiteX13" fmla="*/ 426508 w 1694452"/>
              <a:gd name="connsiteY13" fmla="*/ 954687 h 1359113"/>
              <a:gd name="connsiteX14" fmla="*/ 467783 w 1694452"/>
              <a:gd name="connsiteY14" fmla="*/ 1103912 h 1359113"/>
              <a:gd name="connsiteX15" fmla="*/ 584199 w 1694452"/>
              <a:gd name="connsiteY15" fmla="*/ 1226678 h 1359113"/>
              <a:gd name="connsiteX16" fmla="*/ 749300 w 1694452"/>
              <a:gd name="connsiteY16" fmla="*/ 1317695 h 1359113"/>
              <a:gd name="connsiteX17" fmla="*/ 984647 w 1694452"/>
              <a:gd name="connsiteY17" fmla="*/ 1357912 h 1359113"/>
              <a:gd name="connsiteX18" fmla="*/ 1276350 w 1694452"/>
              <a:gd name="connsiteY18" fmla="*/ 1275362 h 1359113"/>
              <a:gd name="connsiteX19" fmla="*/ 1473200 w 1694452"/>
              <a:gd name="connsiteY19" fmla="*/ 1153141 h 1359113"/>
              <a:gd name="connsiteX20" fmla="*/ 1591733 w 1694452"/>
              <a:gd name="connsiteY20" fmla="*/ 1007604 h 1359113"/>
              <a:gd name="connsiteX21" fmla="*/ 1678004 w 1694452"/>
              <a:gd name="connsiteY21" fmla="*/ 815681 h 1359113"/>
              <a:gd name="connsiteX22" fmla="*/ 1688404 w 1694452"/>
              <a:gd name="connsiteY22" fmla="*/ 559086 h 1359113"/>
              <a:gd name="connsiteX23" fmla="*/ 1608666 w 1694452"/>
              <a:gd name="connsiteY23" fmla="*/ 355671 h 1359113"/>
              <a:gd name="connsiteX24" fmla="*/ 1448313 w 1694452"/>
              <a:gd name="connsiteY24" fmla="*/ 176118 h 1359113"/>
              <a:gd name="connsiteX25" fmla="*/ 1178983 w 1694452"/>
              <a:gd name="connsiteY25" fmla="*/ 25470 h 1359113"/>
              <a:gd name="connsiteX26" fmla="*/ 872066 w 1694452"/>
              <a:gd name="connsiteY26" fmla="*/ 1129 h 1359113"/>
              <a:gd name="connsiteX27" fmla="*/ 664633 w 1694452"/>
              <a:gd name="connsiteY27" fmla="*/ 37112 h 1359113"/>
              <a:gd name="connsiteX28" fmla="*/ 466724 w 1694452"/>
              <a:gd name="connsiteY28" fmla="*/ 120721 h 1359113"/>
              <a:gd name="connsiteX29" fmla="*/ 297392 w 1694452"/>
              <a:gd name="connsiteY29" fmla="*/ 244545 h 1359113"/>
              <a:gd name="connsiteX30" fmla="*/ 151342 w 1694452"/>
              <a:gd name="connsiteY30" fmla="*/ 424462 h 1359113"/>
              <a:gd name="connsiteX31" fmla="*/ 24341 w 1694452"/>
              <a:gd name="connsiteY31" fmla="*/ 710211 h 1359113"/>
              <a:gd name="connsiteX32" fmla="*/ 0 w 1694452"/>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482599 w 1694452"/>
              <a:gd name="connsiteY10" fmla="*/ 671054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19832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48584 w 1694452"/>
              <a:gd name="connsiteY12" fmla="*/ 1042992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99923 w 1694452"/>
              <a:gd name="connsiteY9" fmla="*/ 424247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26752 w 1694452"/>
              <a:gd name="connsiteY10" fmla="*/ 565088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26752 w 1694452"/>
              <a:gd name="connsiteY10" fmla="*/ 565088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151342 w 1694452"/>
              <a:gd name="connsiteY27" fmla="*/ 424462 h 1350639"/>
              <a:gd name="connsiteX28" fmla="*/ 24341 w 1694452"/>
              <a:gd name="connsiteY28" fmla="*/ 710211 h 1350639"/>
              <a:gd name="connsiteX29" fmla="*/ 0 w 1694452"/>
              <a:gd name="connsiteY29" fmla="*/ 903888 h 1350639"/>
              <a:gd name="connsiteX0" fmla="*/ 960410 w 1710829"/>
              <a:gd name="connsiteY0" fmla="*/ 961037 h 1350639"/>
              <a:gd name="connsiteX1" fmla="*/ 1103285 w 1710829"/>
              <a:gd name="connsiteY1" fmla="*/ 929287 h 1350639"/>
              <a:gd name="connsiteX2" fmla="*/ 1195361 w 1710829"/>
              <a:gd name="connsiteY2" fmla="*/ 871078 h 1350639"/>
              <a:gd name="connsiteX3" fmla="*/ 1267327 w 1710829"/>
              <a:gd name="connsiteY3" fmla="*/ 783237 h 1350639"/>
              <a:gd name="connsiteX4" fmla="*/ 1291669 w 1710829"/>
              <a:gd name="connsiteY4" fmla="*/ 676346 h 1350639"/>
              <a:gd name="connsiteX5" fmla="*/ 1279845 w 1710829"/>
              <a:gd name="connsiteY5" fmla="*/ 578467 h 1350639"/>
              <a:gd name="connsiteX6" fmla="*/ 1190067 w 1710829"/>
              <a:gd name="connsiteY6" fmla="*/ 451978 h 1350639"/>
              <a:gd name="connsiteX7" fmla="*/ 1047523 w 1710829"/>
              <a:gd name="connsiteY7" fmla="*/ 376986 h 1350639"/>
              <a:gd name="connsiteX8" fmla="*/ 903260 w 1710829"/>
              <a:gd name="connsiteY8" fmla="*/ 361989 h 1350639"/>
              <a:gd name="connsiteX9" fmla="*/ 698639 w 1710829"/>
              <a:gd name="connsiteY9" fmla="*/ 419832 h 1350639"/>
              <a:gd name="connsiteX10" fmla="*/ 543129 w 1710829"/>
              <a:gd name="connsiteY10" fmla="*/ 565088 h 1350639"/>
              <a:gd name="connsiteX11" fmla="*/ 452410 w 1710829"/>
              <a:gd name="connsiteY11" fmla="*/ 788528 h 1350639"/>
              <a:gd name="connsiteX12" fmla="*/ 464961 w 1710829"/>
              <a:gd name="connsiteY12" fmla="*/ 1042992 h 1350639"/>
              <a:gd name="connsiteX13" fmla="*/ 600576 w 1710829"/>
              <a:gd name="connsiteY13" fmla="*/ 1226678 h 1350639"/>
              <a:gd name="connsiteX14" fmla="*/ 765677 w 1710829"/>
              <a:gd name="connsiteY14" fmla="*/ 1317695 h 1350639"/>
              <a:gd name="connsiteX15" fmla="*/ 996609 w 1710829"/>
              <a:gd name="connsiteY15" fmla="*/ 1349082 h 1350639"/>
              <a:gd name="connsiteX16" fmla="*/ 1292727 w 1710829"/>
              <a:gd name="connsiteY16" fmla="*/ 1275362 h 1350639"/>
              <a:gd name="connsiteX17" fmla="*/ 1489577 w 1710829"/>
              <a:gd name="connsiteY17" fmla="*/ 1153141 h 1350639"/>
              <a:gd name="connsiteX18" fmla="*/ 1608110 w 1710829"/>
              <a:gd name="connsiteY18" fmla="*/ 1007604 h 1350639"/>
              <a:gd name="connsiteX19" fmla="*/ 1694381 w 1710829"/>
              <a:gd name="connsiteY19" fmla="*/ 815681 h 1350639"/>
              <a:gd name="connsiteX20" fmla="*/ 1704781 w 1710829"/>
              <a:gd name="connsiteY20" fmla="*/ 559086 h 1350639"/>
              <a:gd name="connsiteX21" fmla="*/ 1625043 w 1710829"/>
              <a:gd name="connsiteY21" fmla="*/ 355671 h 1350639"/>
              <a:gd name="connsiteX22" fmla="*/ 1464690 w 1710829"/>
              <a:gd name="connsiteY22" fmla="*/ 176118 h 1350639"/>
              <a:gd name="connsiteX23" fmla="*/ 1195360 w 1710829"/>
              <a:gd name="connsiteY23" fmla="*/ 25470 h 1350639"/>
              <a:gd name="connsiteX24" fmla="*/ 888443 w 1710829"/>
              <a:gd name="connsiteY24" fmla="*/ 1129 h 1350639"/>
              <a:gd name="connsiteX25" fmla="*/ 681010 w 1710829"/>
              <a:gd name="connsiteY25" fmla="*/ 37112 h 1350639"/>
              <a:gd name="connsiteX26" fmla="*/ 483101 w 1710829"/>
              <a:gd name="connsiteY26" fmla="*/ 120721 h 1350639"/>
              <a:gd name="connsiteX27" fmla="*/ 40718 w 1710829"/>
              <a:gd name="connsiteY27" fmla="*/ 710211 h 1350639"/>
              <a:gd name="connsiteX28" fmla="*/ 16377 w 1710829"/>
              <a:gd name="connsiteY28"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26752 w 1694452"/>
              <a:gd name="connsiteY10" fmla="*/ 565088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0 w 1694452"/>
              <a:gd name="connsiteY27" fmla="*/ 903888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25" fmla="*/ 236927 w 1266746"/>
              <a:gd name="connsiteY25" fmla="*/ 37112 h 1350639"/>
              <a:gd name="connsiteX26" fmla="*/ 39018 w 1266746"/>
              <a:gd name="connsiteY26" fmla="*/ 120721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25" fmla="*/ 236927 w 1266746"/>
              <a:gd name="connsiteY25" fmla="*/ 37112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0" fmla="*/ 516327 w 1266746"/>
              <a:gd name="connsiteY0" fmla="*/ 935567 h 1325169"/>
              <a:gd name="connsiteX1" fmla="*/ 659202 w 1266746"/>
              <a:gd name="connsiteY1" fmla="*/ 903817 h 1325169"/>
              <a:gd name="connsiteX2" fmla="*/ 751278 w 1266746"/>
              <a:gd name="connsiteY2" fmla="*/ 845608 h 1325169"/>
              <a:gd name="connsiteX3" fmla="*/ 823244 w 1266746"/>
              <a:gd name="connsiteY3" fmla="*/ 757767 h 1325169"/>
              <a:gd name="connsiteX4" fmla="*/ 847586 w 1266746"/>
              <a:gd name="connsiteY4" fmla="*/ 650876 h 1325169"/>
              <a:gd name="connsiteX5" fmla="*/ 835762 w 1266746"/>
              <a:gd name="connsiteY5" fmla="*/ 552997 h 1325169"/>
              <a:gd name="connsiteX6" fmla="*/ 745984 w 1266746"/>
              <a:gd name="connsiteY6" fmla="*/ 426508 h 1325169"/>
              <a:gd name="connsiteX7" fmla="*/ 603440 w 1266746"/>
              <a:gd name="connsiteY7" fmla="*/ 351516 h 1325169"/>
              <a:gd name="connsiteX8" fmla="*/ 459177 w 1266746"/>
              <a:gd name="connsiteY8" fmla="*/ 336519 h 1325169"/>
              <a:gd name="connsiteX9" fmla="*/ 254556 w 1266746"/>
              <a:gd name="connsiteY9" fmla="*/ 394362 h 1325169"/>
              <a:gd name="connsiteX10" fmla="*/ 99046 w 1266746"/>
              <a:gd name="connsiteY10" fmla="*/ 539618 h 1325169"/>
              <a:gd name="connsiteX11" fmla="*/ 8327 w 1266746"/>
              <a:gd name="connsiteY11" fmla="*/ 763058 h 1325169"/>
              <a:gd name="connsiteX12" fmla="*/ 20878 w 1266746"/>
              <a:gd name="connsiteY12" fmla="*/ 1017522 h 1325169"/>
              <a:gd name="connsiteX13" fmla="*/ 156493 w 1266746"/>
              <a:gd name="connsiteY13" fmla="*/ 1201208 h 1325169"/>
              <a:gd name="connsiteX14" fmla="*/ 321594 w 1266746"/>
              <a:gd name="connsiteY14" fmla="*/ 1292225 h 1325169"/>
              <a:gd name="connsiteX15" fmla="*/ 552526 w 1266746"/>
              <a:gd name="connsiteY15" fmla="*/ 1323612 h 1325169"/>
              <a:gd name="connsiteX16" fmla="*/ 848644 w 1266746"/>
              <a:gd name="connsiteY16" fmla="*/ 1249892 h 1325169"/>
              <a:gd name="connsiteX17" fmla="*/ 1045494 w 1266746"/>
              <a:gd name="connsiteY17" fmla="*/ 1127671 h 1325169"/>
              <a:gd name="connsiteX18" fmla="*/ 1164027 w 1266746"/>
              <a:gd name="connsiteY18" fmla="*/ 982134 h 1325169"/>
              <a:gd name="connsiteX19" fmla="*/ 1250298 w 1266746"/>
              <a:gd name="connsiteY19" fmla="*/ 790211 h 1325169"/>
              <a:gd name="connsiteX20" fmla="*/ 1260698 w 1266746"/>
              <a:gd name="connsiteY20" fmla="*/ 533616 h 1325169"/>
              <a:gd name="connsiteX21" fmla="*/ 1180960 w 1266746"/>
              <a:gd name="connsiteY21" fmla="*/ 330201 h 1325169"/>
              <a:gd name="connsiteX22" fmla="*/ 1020607 w 1266746"/>
              <a:gd name="connsiteY22" fmla="*/ 150648 h 1325169"/>
              <a:gd name="connsiteX23" fmla="*/ 751277 w 1266746"/>
              <a:gd name="connsiteY23" fmla="*/ 0 h 1325169"/>
              <a:gd name="connsiteX0" fmla="*/ 516327 w 1266746"/>
              <a:gd name="connsiteY0" fmla="*/ 784919 h 1174521"/>
              <a:gd name="connsiteX1" fmla="*/ 659202 w 1266746"/>
              <a:gd name="connsiteY1" fmla="*/ 753169 h 1174521"/>
              <a:gd name="connsiteX2" fmla="*/ 751278 w 1266746"/>
              <a:gd name="connsiteY2" fmla="*/ 694960 h 1174521"/>
              <a:gd name="connsiteX3" fmla="*/ 823244 w 1266746"/>
              <a:gd name="connsiteY3" fmla="*/ 607119 h 1174521"/>
              <a:gd name="connsiteX4" fmla="*/ 847586 w 1266746"/>
              <a:gd name="connsiteY4" fmla="*/ 500228 h 1174521"/>
              <a:gd name="connsiteX5" fmla="*/ 835762 w 1266746"/>
              <a:gd name="connsiteY5" fmla="*/ 402349 h 1174521"/>
              <a:gd name="connsiteX6" fmla="*/ 745984 w 1266746"/>
              <a:gd name="connsiteY6" fmla="*/ 275860 h 1174521"/>
              <a:gd name="connsiteX7" fmla="*/ 603440 w 1266746"/>
              <a:gd name="connsiteY7" fmla="*/ 200868 h 1174521"/>
              <a:gd name="connsiteX8" fmla="*/ 459177 w 1266746"/>
              <a:gd name="connsiteY8" fmla="*/ 185871 h 1174521"/>
              <a:gd name="connsiteX9" fmla="*/ 254556 w 1266746"/>
              <a:gd name="connsiteY9" fmla="*/ 243714 h 1174521"/>
              <a:gd name="connsiteX10" fmla="*/ 99046 w 1266746"/>
              <a:gd name="connsiteY10" fmla="*/ 388970 h 1174521"/>
              <a:gd name="connsiteX11" fmla="*/ 8327 w 1266746"/>
              <a:gd name="connsiteY11" fmla="*/ 612410 h 1174521"/>
              <a:gd name="connsiteX12" fmla="*/ 20878 w 1266746"/>
              <a:gd name="connsiteY12" fmla="*/ 866874 h 1174521"/>
              <a:gd name="connsiteX13" fmla="*/ 156493 w 1266746"/>
              <a:gd name="connsiteY13" fmla="*/ 1050560 h 1174521"/>
              <a:gd name="connsiteX14" fmla="*/ 321594 w 1266746"/>
              <a:gd name="connsiteY14" fmla="*/ 1141577 h 1174521"/>
              <a:gd name="connsiteX15" fmla="*/ 552526 w 1266746"/>
              <a:gd name="connsiteY15" fmla="*/ 1172964 h 1174521"/>
              <a:gd name="connsiteX16" fmla="*/ 848644 w 1266746"/>
              <a:gd name="connsiteY16" fmla="*/ 1099244 h 1174521"/>
              <a:gd name="connsiteX17" fmla="*/ 1045494 w 1266746"/>
              <a:gd name="connsiteY17" fmla="*/ 977023 h 1174521"/>
              <a:gd name="connsiteX18" fmla="*/ 1164027 w 1266746"/>
              <a:gd name="connsiteY18" fmla="*/ 831486 h 1174521"/>
              <a:gd name="connsiteX19" fmla="*/ 1250298 w 1266746"/>
              <a:gd name="connsiteY19" fmla="*/ 639563 h 1174521"/>
              <a:gd name="connsiteX20" fmla="*/ 1260698 w 1266746"/>
              <a:gd name="connsiteY20" fmla="*/ 382968 h 1174521"/>
              <a:gd name="connsiteX21" fmla="*/ 1180960 w 1266746"/>
              <a:gd name="connsiteY21" fmla="*/ 179553 h 1174521"/>
              <a:gd name="connsiteX22" fmla="*/ 1020607 w 1266746"/>
              <a:gd name="connsiteY22" fmla="*/ 0 h 1174521"/>
              <a:gd name="connsiteX0" fmla="*/ 516327 w 1266746"/>
              <a:gd name="connsiteY0" fmla="*/ 605366 h 994968"/>
              <a:gd name="connsiteX1" fmla="*/ 659202 w 1266746"/>
              <a:gd name="connsiteY1" fmla="*/ 573616 h 994968"/>
              <a:gd name="connsiteX2" fmla="*/ 751278 w 1266746"/>
              <a:gd name="connsiteY2" fmla="*/ 515407 h 994968"/>
              <a:gd name="connsiteX3" fmla="*/ 823244 w 1266746"/>
              <a:gd name="connsiteY3" fmla="*/ 427566 h 994968"/>
              <a:gd name="connsiteX4" fmla="*/ 847586 w 1266746"/>
              <a:gd name="connsiteY4" fmla="*/ 320675 h 994968"/>
              <a:gd name="connsiteX5" fmla="*/ 835762 w 1266746"/>
              <a:gd name="connsiteY5" fmla="*/ 222796 h 994968"/>
              <a:gd name="connsiteX6" fmla="*/ 745984 w 1266746"/>
              <a:gd name="connsiteY6" fmla="*/ 96307 h 994968"/>
              <a:gd name="connsiteX7" fmla="*/ 603440 w 1266746"/>
              <a:gd name="connsiteY7" fmla="*/ 21315 h 994968"/>
              <a:gd name="connsiteX8" fmla="*/ 459177 w 1266746"/>
              <a:gd name="connsiteY8" fmla="*/ 6318 h 994968"/>
              <a:gd name="connsiteX9" fmla="*/ 254556 w 1266746"/>
              <a:gd name="connsiteY9" fmla="*/ 64161 h 994968"/>
              <a:gd name="connsiteX10" fmla="*/ 99046 w 1266746"/>
              <a:gd name="connsiteY10" fmla="*/ 209417 h 994968"/>
              <a:gd name="connsiteX11" fmla="*/ 8327 w 1266746"/>
              <a:gd name="connsiteY11" fmla="*/ 432857 h 994968"/>
              <a:gd name="connsiteX12" fmla="*/ 20878 w 1266746"/>
              <a:gd name="connsiteY12" fmla="*/ 687321 h 994968"/>
              <a:gd name="connsiteX13" fmla="*/ 156493 w 1266746"/>
              <a:gd name="connsiteY13" fmla="*/ 871007 h 994968"/>
              <a:gd name="connsiteX14" fmla="*/ 321594 w 1266746"/>
              <a:gd name="connsiteY14" fmla="*/ 962024 h 994968"/>
              <a:gd name="connsiteX15" fmla="*/ 552526 w 1266746"/>
              <a:gd name="connsiteY15" fmla="*/ 993411 h 994968"/>
              <a:gd name="connsiteX16" fmla="*/ 848644 w 1266746"/>
              <a:gd name="connsiteY16" fmla="*/ 919691 h 994968"/>
              <a:gd name="connsiteX17" fmla="*/ 1045494 w 1266746"/>
              <a:gd name="connsiteY17" fmla="*/ 797470 h 994968"/>
              <a:gd name="connsiteX18" fmla="*/ 1164027 w 1266746"/>
              <a:gd name="connsiteY18" fmla="*/ 651933 h 994968"/>
              <a:gd name="connsiteX19" fmla="*/ 1250298 w 1266746"/>
              <a:gd name="connsiteY19" fmla="*/ 460010 h 994968"/>
              <a:gd name="connsiteX20" fmla="*/ 1260698 w 1266746"/>
              <a:gd name="connsiteY20" fmla="*/ 203415 h 994968"/>
              <a:gd name="connsiteX21" fmla="*/ 1180960 w 1266746"/>
              <a:gd name="connsiteY21" fmla="*/ 0 h 994968"/>
              <a:gd name="connsiteX0" fmla="*/ 516327 w 1266746"/>
              <a:gd name="connsiteY0" fmla="*/ 599048 h 988650"/>
              <a:gd name="connsiteX1" fmla="*/ 659202 w 1266746"/>
              <a:gd name="connsiteY1" fmla="*/ 567298 h 988650"/>
              <a:gd name="connsiteX2" fmla="*/ 751278 w 1266746"/>
              <a:gd name="connsiteY2" fmla="*/ 509089 h 988650"/>
              <a:gd name="connsiteX3" fmla="*/ 823244 w 1266746"/>
              <a:gd name="connsiteY3" fmla="*/ 421248 h 988650"/>
              <a:gd name="connsiteX4" fmla="*/ 847586 w 1266746"/>
              <a:gd name="connsiteY4" fmla="*/ 314357 h 988650"/>
              <a:gd name="connsiteX5" fmla="*/ 835762 w 1266746"/>
              <a:gd name="connsiteY5" fmla="*/ 216478 h 988650"/>
              <a:gd name="connsiteX6" fmla="*/ 745984 w 1266746"/>
              <a:gd name="connsiteY6" fmla="*/ 89989 h 988650"/>
              <a:gd name="connsiteX7" fmla="*/ 603440 w 1266746"/>
              <a:gd name="connsiteY7" fmla="*/ 14997 h 988650"/>
              <a:gd name="connsiteX8" fmla="*/ 459177 w 1266746"/>
              <a:gd name="connsiteY8" fmla="*/ 0 h 988650"/>
              <a:gd name="connsiteX9" fmla="*/ 254556 w 1266746"/>
              <a:gd name="connsiteY9" fmla="*/ 57843 h 988650"/>
              <a:gd name="connsiteX10" fmla="*/ 99046 w 1266746"/>
              <a:gd name="connsiteY10" fmla="*/ 203099 h 988650"/>
              <a:gd name="connsiteX11" fmla="*/ 8327 w 1266746"/>
              <a:gd name="connsiteY11" fmla="*/ 426539 h 988650"/>
              <a:gd name="connsiteX12" fmla="*/ 20878 w 1266746"/>
              <a:gd name="connsiteY12" fmla="*/ 681003 h 988650"/>
              <a:gd name="connsiteX13" fmla="*/ 156493 w 1266746"/>
              <a:gd name="connsiteY13" fmla="*/ 864689 h 988650"/>
              <a:gd name="connsiteX14" fmla="*/ 321594 w 1266746"/>
              <a:gd name="connsiteY14" fmla="*/ 955706 h 988650"/>
              <a:gd name="connsiteX15" fmla="*/ 552526 w 1266746"/>
              <a:gd name="connsiteY15" fmla="*/ 987093 h 988650"/>
              <a:gd name="connsiteX16" fmla="*/ 848644 w 1266746"/>
              <a:gd name="connsiteY16" fmla="*/ 913373 h 988650"/>
              <a:gd name="connsiteX17" fmla="*/ 1045494 w 1266746"/>
              <a:gd name="connsiteY17" fmla="*/ 791152 h 988650"/>
              <a:gd name="connsiteX18" fmla="*/ 1164027 w 1266746"/>
              <a:gd name="connsiteY18" fmla="*/ 645615 h 988650"/>
              <a:gd name="connsiteX19" fmla="*/ 1250298 w 1266746"/>
              <a:gd name="connsiteY19" fmla="*/ 453692 h 988650"/>
              <a:gd name="connsiteX20" fmla="*/ 1260698 w 1266746"/>
              <a:gd name="connsiteY20" fmla="*/ 197097 h 988650"/>
              <a:gd name="connsiteX0" fmla="*/ 516327 w 1250298"/>
              <a:gd name="connsiteY0" fmla="*/ 599048 h 988650"/>
              <a:gd name="connsiteX1" fmla="*/ 659202 w 1250298"/>
              <a:gd name="connsiteY1" fmla="*/ 567298 h 988650"/>
              <a:gd name="connsiteX2" fmla="*/ 751278 w 1250298"/>
              <a:gd name="connsiteY2" fmla="*/ 509089 h 988650"/>
              <a:gd name="connsiteX3" fmla="*/ 823244 w 1250298"/>
              <a:gd name="connsiteY3" fmla="*/ 421248 h 988650"/>
              <a:gd name="connsiteX4" fmla="*/ 847586 w 1250298"/>
              <a:gd name="connsiteY4" fmla="*/ 314357 h 988650"/>
              <a:gd name="connsiteX5" fmla="*/ 835762 w 1250298"/>
              <a:gd name="connsiteY5" fmla="*/ 216478 h 988650"/>
              <a:gd name="connsiteX6" fmla="*/ 745984 w 1250298"/>
              <a:gd name="connsiteY6" fmla="*/ 89989 h 988650"/>
              <a:gd name="connsiteX7" fmla="*/ 603440 w 1250298"/>
              <a:gd name="connsiteY7" fmla="*/ 14997 h 988650"/>
              <a:gd name="connsiteX8" fmla="*/ 459177 w 1250298"/>
              <a:gd name="connsiteY8" fmla="*/ 0 h 988650"/>
              <a:gd name="connsiteX9" fmla="*/ 254556 w 1250298"/>
              <a:gd name="connsiteY9" fmla="*/ 57843 h 988650"/>
              <a:gd name="connsiteX10" fmla="*/ 99046 w 1250298"/>
              <a:gd name="connsiteY10" fmla="*/ 203099 h 988650"/>
              <a:gd name="connsiteX11" fmla="*/ 8327 w 1250298"/>
              <a:gd name="connsiteY11" fmla="*/ 426539 h 988650"/>
              <a:gd name="connsiteX12" fmla="*/ 20878 w 1250298"/>
              <a:gd name="connsiteY12" fmla="*/ 681003 h 988650"/>
              <a:gd name="connsiteX13" fmla="*/ 156493 w 1250298"/>
              <a:gd name="connsiteY13" fmla="*/ 864689 h 988650"/>
              <a:gd name="connsiteX14" fmla="*/ 321594 w 1250298"/>
              <a:gd name="connsiteY14" fmla="*/ 955706 h 988650"/>
              <a:gd name="connsiteX15" fmla="*/ 552526 w 1250298"/>
              <a:gd name="connsiteY15" fmla="*/ 987093 h 988650"/>
              <a:gd name="connsiteX16" fmla="*/ 848644 w 1250298"/>
              <a:gd name="connsiteY16" fmla="*/ 913373 h 988650"/>
              <a:gd name="connsiteX17" fmla="*/ 1045494 w 1250298"/>
              <a:gd name="connsiteY17" fmla="*/ 791152 h 988650"/>
              <a:gd name="connsiteX18" fmla="*/ 1164027 w 1250298"/>
              <a:gd name="connsiteY18" fmla="*/ 645615 h 988650"/>
              <a:gd name="connsiteX19" fmla="*/ 1250298 w 1250298"/>
              <a:gd name="connsiteY19" fmla="*/ 453692 h 988650"/>
              <a:gd name="connsiteX0" fmla="*/ 516327 w 1164027"/>
              <a:gd name="connsiteY0" fmla="*/ 599048 h 988650"/>
              <a:gd name="connsiteX1" fmla="*/ 659202 w 1164027"/>
              <a:gd name="connsiteY1" fmla="*/ 567298 h 988650"/>
              <a:gd name="connsiteX2" fmla="*/ 751278 w 1164027"/>
              <a:gd name="connsiteY2" fmla="*/ 509089 h 988650"/>
              <a:gd name="connsiteX3" fmla="*/ 823244 w 1164027"/>
              <a:gd name="connsiteY3" fmla="*/ 421248 h 988650"/>
              <a:gd name="connsiteX4" fmla="*/ 847586 w 1164027"/>
              <a:gd name="connsiteY4" fmla="*/ 314357 h 988650"/>
              <a:gd name="connsiteX5" fmla="*/ 835762 w 1164027"/>
              <a:gd name="connsiteY5" fmla="*/ 216478 h 988650"/>
              <a:gd name="connsiteX6" fmla="*/ 745984 w 1164027"/>
              <a:gd name="connsiteY6" fmla="*/ 89989 h 988650"/>
              <a:gd name="connsiteX7" fmla="*/ 603440 w 1164027"/>
              <a:gd name="connsiteY7" fmla="*/ 14997 h 988650"/>
              <a:gd name="connsiteX8" fmla="*/ 459177 w 1164027"/>
              <a:gd name="connsiteY8" fmla="*/ 0 h 988650"/>
              <a:gd name="connsiteX9" fmla="*/ 254556 w 1164027"/>
              <a:gd name="connsiteY9" fmla="*/ 57843 h 988650"/>
              <a:gd name="connsiteX10" fmla="*/ 99046 w 1164027"/>
              <a:gd name="connsiteY10" fmla="*/ 203099 h 988650"/>
              <a:gd name="connsiteX11" fmla="*/ 8327 w 1164027"/>
              <a:gd name="connsiteY11" fmla="*/ 426539 h 988650"/>
              <a:gd name="connsiteX12" fmla="*/ 20878 w 1164027"/>
              <a:gd name="connsiteY12" fmla="*/ 681003 h 988650"/>
              <a:gd name="connsiteX13" fmla="*/ 156493 w 1164027"/>
              <a:gd name="connsiteY13" fmla="*/ 864689 h 988650"/>
              <a:gd name="connsiteX14" fmla="*/ 321594 w 1164027"/>
              <a:gd name="connsiteY14" fmla="*/ 955706 h 988650"/>
              <a:gd name="connsiteX15" fmla="*/ 552526 w 1164027"/>
              <a:gd name="connsiteY15" fmla="*/ 987093 h 988650"/>
              <a:gd name="connsiteX16" fmla="*/ 848644 w 1164027"/>
              <a:gd name="connsiteY16" fmla="*/ 913373 h 988650"/>
              <a:gd name="connsiteX17" fmla="*/ 1045494 w 1164027"/>
              <a:gd name="connsiteY17" fmla="*/ 791152 h 988650"/>
              <a:gd name="connsiteX18" fmla="*/ 1164027 w 1164027"/>
              <a:gd name="connsiteY18" fmla="*/ 645615 h 988650"/>
              <a:gd name="connsiteX0" fmla="*/ 516327 w 1045494"/>
              <a:gd name="connsiteY0" fmla="*/ 599048 h 988650"/>
              <a:gd name="connsiteX1" fmla="*/ 659202 w 1045494"/>
              <a:gd name="connsiteY1" fmla="*/ 567298 h 988650"/>
              <a:gd name="connsiteX2" fmla="*/ 751278 w 1045494"/>
              <a:gd name="connsiteY2" fmla="*/ 509089 h 988650"/>
              <a:gd name="connsiteX3" fmla="*/ 823244 w 1045494"/>
              <a:gd name="connsiteY3" fmla="*/ 421248 h 988650"/>
              <a:gd name="connsiteX4" fmla="*/ 847586 w 1045494"/>
              <a:gd name="connsiteY4" fmla="*/ 314357 h 988650"/>
              <a:gd name="connsiteX5" fmla="*/ 835762 w 1045494"/>
              <a:gd name="connsiteY5" fmla="*/ 216478 h 988650"/>
              <a:gd name="connsiteX6" fmla="*/ 745984 w 1045494"/>
              <a:gd name="connsiteY6" fmla="*/ 89989 h 988650"/>
              <a:gd name="connsiteX7" fmla="*/ 603440 w 1045494"/>
              <a:gd name="connsiteY7" fmla="*/ 14997 h 988650"/>
              <a:gd name="connsiteX8" fmla="*/ 459177 w 1045494"/>
              <a:gd name="connsiteY8" fmla="*/ 0 h 988650"/>
              <a:gd name="connsiteX9" fmla="*/ 254556 w 1045494"/>
              <a:gd name="connsiteY9" fmla="*/ 57843 h 988650"/>
              <a:gd name="connsiteX10" fmla="*/ 99046 w 1045494"/>
              <a:gd name="connsiteY10" fmla="*/ 203099 h 988650"/>
              <a:gd name="connsiteX11" fmla="*/ 8327 w 1045494"/>
              <a:gd name="connsiteY11" fmla="*/ 426539 h 988650"/>
              <a:gd name="connsiteX12" fmla="*/ 20878 w 1045494"/>
              <a:gd name="connsiteY12" fmla="*/ 681003 h 988650"/>
              <a:gd name="connsiteX13" fmla="*/ 156493 w 1045494"/>
              <a:gd name="connsiteY13" fmla="*/ 864689 h 988650"/>
              <a:gd name="connsiteX14" fmla="*/ 321594 w 1045494"/>
              <a:gd name="connsiteY14" fmla="*/ 955706 h 988650"/>
              <a:gd name="connsiteX15" fmla="*/ 552526 w 1045494"/>
              <a:gd name="connsiteY15" fmla="*/ 987093 h 988650"/>
              <a:gd name="connsiteX16" fmla="*/ 848644 w 1045494"/>
              <a:gd name="connsiteY16" fmla="*/ 913373 h 988650"/>
              <a:gd name="connsiteX17" fmla="*/ 1045494 w 1045494"/>
              <a:gd name="connsiteY17" fmla="*/ 791152 h 988650"/>
              <a:gd name="connsiteX0" fmla="*/ 516327 w 849228"/>
              <a:gd name="connsiteY0" fmla="*/ 599048 h 988650"/>
              <a:gd name="connsiteX1" fmla="*/ 659202 w 849228"/>
              <a:gd name="connsiteY1" fmla="*/ 567298 h 988650"/>
              <a:gd name="connsiteX2" fmla="*/ 751278 w 849228"/>
              <a:gd name="connsiteY2" fmla="*/ 509089 h 988650"/>
              <a:gd name="connsiteX3" fmla="*/ 823244 w 849228"/>
              <a:gd name="connsiteY3" fmla="*/ 421248 h 988650"/>
              <a:gd name="connsiteX4" fmla="*/ 847586 w 849228"/>
              <a:gd name="connsiteY4" fmla="*/ 314357 h 988650"/>
              <a:gd name="connsiteX5" fmla="*/ 835762 w 849228"/>
              <a:gd name="connsiteY5" fmla="*/ 216478 h 988650"/>
              <a:gd name="connsiteX6" fmla="*/ 745984 w 849228"/>
              <a:gd name="connsiteY6" fmla="*/ 89989 h 988650"/>
              <a:gd name="connsiteX7" fmla="*/ 603440 w 849228"/>
              <a:gd name="connsiteY7" fmla="*/ 14997 h 988650"/>
              <a:gd name="connsiteX8" fmla="*/ 459177 w 849228"/>
              <a:gd name="connsiteY8" fmla="*/ 0 h 988650"/>
              <a:gd name="connsiteX9" fmla="*/ 254556 w 849228"/>
              <a:gd name="connsiteY9" fmla="*/ 57843 h 988650"/>
              <a:gd name="connsiteX10" fmla="*/ 99046 w 849228"/>
              <a:gd name="connsiteY10" fmla="*/ 203099 h 988650"/>
              <a:gd name="connsiteX11" fmla="*/ 8327 w 849228"/>
              <a:gd name="connsiteY11" fmla="*/ 426539 h 988650"/>
              <a:gd name="connsiteX12" fmla="*/ 20878 w 849228"/>
              <a:gd name="connsiteY12" fmla="*/ 681003 h 988650"/>
              <a:gd name="connsiteX13" fmla="*/ 156493 w 849228"/>
              <a:gd name="connsiteY13" fmla="*/ 864689 h 988650"/>
              <a:gd name="connsiteX14" fmla="*/ 321594 w 849228"/>
              <a:gd name="connsiteY14" fmla="*/ 955706 h 988650"/>
              <a:gd name="connsiteX15" fmla="*/ 552526 w 849228"/>
              <a:gd name="connsiteY15" fmla="*/ 987093 h 988650"/>
              <a:gd name="connsiteX16" fmla="*/ 848644 w 849228"/>
              <a:gd name="connsiteY16" fmla="*/ 913373 h 988650"/>
              <a:gd name="connsiteX0" fmla="*/ 516327 w 849228"/>
              <a:gd name="connsiteY0" fmla="*/ 599048 h 988650"/>
              <a:gd name="connsiteX1" fmla="*/ 659202 w 849228"/>
              <a:gd name="connsiteY1" fmla="*/ 567298 h 988650"/>
              <a:gd name="connsiteX2" fmla="*/ 751278 w 849228"/>
              <a:gd name="connsiteY2" fmla="*/ 509089 h 988650"/>
              <a:gd name="connsiteX3" fmla="*/ 823244 w 849228"/>
              <a:gd name="connsiteY3" fmla="*/ 421248 h 988650"/>
              <a:gd name="connsiteX4" fmla="*/ 847586 w 849228"/>
              <a:gd name="connsiteY4" fmla="*/ 314357 h 988650"/>
              <a:gd name="connsiteX5" fmla="*/ 835762 w 849228"/>
              <a:gd name="connsiteY5" fmla="*/ 216478 h 988650"/>
              <a:gd name="connsiteX6" fmla="*/ 745984 w 849228"/>
              <a:gd name="connsiteY6" fmla="*/ 89989 h 988650"/>
              <a:gd name="connsiteX7" fmla="*/ 603440 w 849228"/>
              <a:gd name="connsiteY7" fmla="*/ 14997 h 988650"/>
              <a:gd name="connsiteX8" fmla="*/ 459177 w 849228"/>
              <a:gd name="connsiteY8" fmla="*/ 0 h 988650"/>
              <a:gd name="connsiteX9" fmla="*/ 254556 w 849228"/>
              <a:gd name="connsiteY9" fmla="*/ 57843 h 988650"/>
              <a:gd name="connsiteX10" fmla="*/ 99046 w 849228"/>
              <a:gd name="connsiteY10" fmla="*/ 203099 h 988650"/>
              <a:gd name="connsiteX11" fmla="*/ 8327 w 849228"/>
              <a:gd name="connsiteY11" fmla="*/ 426539 h 988650"/>
              <a:gd name="connsiteX12" fmla="*/ 20878 w 849228"/>
              <a:gd name="connsiteY12" fmla="*/ 681003 h 988650"/>
              <a:gd name="connsiteX13" fmla="*/ 156493 w 849228"/>
              <a:gd name="connsiteY13" fmla="*/ 864689 h 988650"/>
              <a:gd name="connsiteX14" fmla="*/ 321594 w 849228"/>
              <a:gd name="connsiteY14" fmla="*/ 955706 h 988650"/>
              <a:gd name="connsiteX15" fmla="*/ 552526 w 849228"/>
              <a:gd name="connsiteY15" fmla="*/ 987093 h 988650"/>
              <a:gd name="connsiteX0" fmla="*/ 516327 w 849228"/>
              <a:gd name="connsiteY0" fmla="*/ 599048 h 955706"/>
              <a:gd name="connsiteX1" fmla="*/ 659202 w 849228"/>
              <a:gd name="connsiteY1" fmla="*/ 567298 h 955706"/>
              <a:gd name="connsiteX2" fmla="*/ 751278 w 849228"/>
              <a:gd name="connsiteY2" fmla="*/ 509089 h 955706"/>
              <a:gd name="connsiteX3" fmla="*/ 823244 w 849228"/>
              <a:gd name="connsiteY3" fmla="*/ 421248 h 955706"/>
              <a:gd name="connsiteX4" fmla="*/ 847586 w 849228"/>
              <a:gd name="connsiteY4" fmla="*/ 314357 h 955706"/>
              <a:gd name="connsiteX5" fmla="*/ 835762 w 849228"/>
              <a:gd name="connsiteY5" fmla="*/ 216478 h 955706"/>
              <a:gd name="connsiteX6" fmla="*/ 745984 w 849228"/>
              <a:gd name="connsiteY6" fmla="*/ 89989 h 955706"/>
              <a:gd name="connsiteX7" fmla="*/ 603440 w 849228"/>
              <a:gd name="connsiteY7" fmla="*/ 14997 h 955706"/>
              <a:gd name="connsiteX8" fmla="*/ 459177 w 849228"/>
              <a:gd name="connsiteY8" fmla="*/ 0 h 955706"/>
              <a:gd name="connsiteX9" fmla="*/ 254556 w 849228"/>
              <a:gd name="connsiteY9" fmla="*/ 57843 h 955706"/>
              <a:gd name="connsiteX10" fmla="*/ 99046 w 849228"/>
              <a:gd name="connsiteY10" fmla="*/ 203099 h 955706"/>
              <a:gd name="connsiteX11" fmla="*/ 8327 w 849228"/>
              <a:gd name="connsiteY11" fmla="*/ 426539 h 955706"/>
              <a:gd name="connsiteX12" fmla="*/ 20878 w 849228"/>
              <a:gd name="connsiteY12" fmla="*/ 681003 h 955706"/>
              <a:gd name="connsiteX13" fmla="*/ 156493 w 849228"/>
              <a:gd name="connsiteY13" fmla="*/ 864689 h 955706"/>
              <a:gd name="connsiteX14" fmla="*/ 321594 w 849228"/>
              <a:gd name="connsiteY14" fmla="*/ 955706 h 955706"/>
              <a:gd name="connsiteX0" fmla="*/ 516327 w 849228"/>
              <a:gd name="connsiteY0" fmla="*/ 599048 h 864689"/>
              <a:gd name="connsiteX1" fmla="*/ 659202 w 849228"/>
              <a:gd name="connsiteY1" fmla="*/ 567298 h 864689"/>
              <a:gd name="connsiteX2" fmla="*/ 751278 w 849228"/>
              <a:gd name="connsiteY2" fmla="*/ 509089 h 864689"/>
              <a:gd name="connsiteX3" fmla="*/ 823244 w 849228"/>
              <a:gd name="connsiteY3" fmla="*/ 421248 h 864689"/>
              <a:gd name="connsiteX4" fmla="*/ 847586 w 849228"/>
              <a:gd name="connsiteY4" fmla="*/ 314357 h 864689"/>
              <a:gd name="connsiteX5" fmla="*/ 835762 w 849228"/>
              <a:gd name="connsiteY5" fmla="*/ 216478 h 864689"/>
              <a:gd name="connsiteX6" fmla="*/ 745984 w 849228"/>
              <a:gd name="connsiteY6" fmla="*/ 89989 h 864689"/>
              <a:gd name="connsiteX7" fmla="*/ 603440 w 849228"/>
              <a:gd name="connsiteY7" fmla="*/ 14997 h 864689"/>
              <a:gd name="connsiteX8" fmla="*/ 459177 w 849228"/>
              <a:gd name="connsiteY8" fmla="*/ 0 h 864689"/>
              <a:gd name="connsiteX9" fmla="*/ 254556 w 849228"/>
              <a:gd name="connsiteY9" fmla="*/ 57843 h 864689"/>
              <a:gd name="connsiteX10" fmla="*/ 99046 w 849228"/>
              <a:gd name="connsiteY10" fmla="*/ 203099 h 864689"/>
              <a:gd name="connsiteX11" fmla="*/ 8327 w 849228"/>
              <a:gd name="connsiteY11" fmla="*/ 426539 h 864689"/>
              <a:gd name="connsiteX12" fmla="*/ 20878 w 849228"/>
              <a:gd name="connsiteY12" fmla="*/ 681003 h 864689"/>
              <a:gd name="connsiteX13" fmla="*/ 156493 w 849228"/>
              <a:gd name="connsiteY13" fmla="*/ 864689 h 864689"/>
              <a:gd name="connsiteX0" fmla="*/ 516327 w 849228"/>
              <a:gd name="connsiteY0" fmla="*/ 599048 h 681003"/>
              <a:gd name="connsiteX1" fmla="*/ 659202 w 849228"/>
              <a:gd name="connsiteY1" fmla="*/ 567298 h 681003"/>
              <a:gd name="connsiteX2" fmla="*/ 751278 w 849228"/>
              <a:gd name="connsiteY2" fmla="*/ 509089 h 681003"/>
              <a:gd name="connsiteX3" fmla="*/ 823244 w 849228"/>
              <a:gd name="connsiteY3" fmla="*/ 421248 h 681003"/>
              <a:gd name="connsiteX4" fmla="*/ 847586 w 849228"/>
              <a:gd name="connsiteY4" fmla="*/ 314357 h 681003"/>
              <a:gd name="connsiteX5" fmla="*/ 835762 w 849228"/>
              <a:gd name="connsiteY5" fmla="*/ 216478 h 681003"/>
              <a:gd name="connsiteX6" fmla="*/ 745984 w 849228"/>
              <a:gd name="connsiteY6" fmla="*/ 89989 h 681003"/>
              <a:gd name="connsiteX7" fmla="*/ 603440 w 849228"/>
              <a:gd name="connsiteY7" fmla="*/ 14997 h 681003"/>
              <a:gd name="connsiteX8" fmla="*/ 459177 w 849228"/>
              <a:gd name="connsiteY8" fmla="*/ 0 h 681003"/>
              <a:gd name="connsiteX9" fmla="*/ 254556 w 849228"/>
              <a:gd name="connsiteY9" fmla="*/ 57843 h 681003"/>
              <a:gd name="connsiteX10" fmla="*/ 99046 w 849228"/>
              <a:gd name="connsiteY10" fmla="*/ 203099 h 681003"/>
              <a:gd name="connsiteX11" fmla="*/ 8327 w 849228"/>
              <a:gd name="connsiteY11" fmla="*/ 426539 h 681003"/>
              <a:gd name="connsiteX12" fmla="*/ 20878 w 849228"/>
              <a:gd name="connsiteY12" fmla="*/ 681003 h 681003"/>
              <a:gd name="connsiteX0" fmla="*/ 508000 w 840901"/>
              <a:gd name="connsiteY0" fmla="*/ 599048 h 599048"/>
              <a:gd name="connsiteX1" fmla="*/ 650875 w 840901"/>
              <a:gd name="connsiteY1" fmla="*/ 567298 h 599048"/>
              <a:gd name="connsiteX2" fmla="*/ 742951 w 840901"/>
              <a:gd name="connsiteY2" fmla="*/ 509089 h 599048"/>
              <a:gd name="connsiteX3" fmla="*/ 814917 w 840901"/>
              <a:gd name="connsiteY3" fmla="*/ 421248 h 599048"/>
              <a:gd name="connsiteX4" fmla="*/ 839259 w 840901"/>
              <a:gd name="connsiteY4" fmla="*/ 314357 h 599048"/>
              <a:gd name="connsiteX5" fmla="*/ 827435 w 840901"/>
              <a:gd name="connsiteY5" fmla="*/ 216478 h 599048"/>
              <a:gd name="connsiteX6" fmla="*/ 737657 w 840901"/>
              <a:gd name="connsiteY6" fmla="*/ 89989 h 599048"/>
              <a:gd name="connsiteX7" fmla="*/ 595113 w 840901"/>
              <a:gd name="connsiteY7" fmla="*/ 14997 h 599048"/>
              <a:gd name="connsiteX8" fmla="*/ 450850 w 840901"/>
              <a:gd name="connsiteY8" fmla="*/ 0 h 599048"/>
              <a:gd name="connsiteX9" fmla="*/ 246229 w 840901"/>
              <a:gd name="connsiteY9" fmla="*/ 57843 h 599048"/>
              <a:gd name="connsiteX10" fmla="*/ 90719 w 840901"/>
              <a:gd name="connsiteY10" fmla="*/ 203099 h 599048"/>
              <a:gd name="connsiteX11" fmla="*/ 0 w 840901"/>
              <a:gd name="connsiteY11" fmla="*/ 426539 h 599048"/>
              <a:gd name="connsiteX0" fmla="*/ 417281 w 750182"/>
              <a:gd name="connsiteY0" fmla="*/ 599048 h 599048"/>
              <a:gd name="connsiteX1" fmla="*/ 560156 w 750182"/>
              <a:gd name="connsiteY1" fmla="*/ 567298 h 599048"/>
              <a:gd name="connsiteX2" fmla="*/ 652232 w 750182"/>
              <a:gd name="connsiteY2" fmla="*/ 509089 h 599048"/>
              <a:gd name="connsiteX3" fmla="*/ 724198 w 750182"/>
              <a:gd name="connsiteY3" fmla="*/ 421248 h 599048"/>
              <a:gd name="connsiteX4" fmla="*/ 748540 w 750182"/>
              <a:gd name="connsiteY4" fmla="*/ 314357 h 599048"/>
              <a:gd name="connsiteX5" fmla="*/ 736716 w 750182"/>
              <a:gd name="connsiteY5" fmla="*/ 216478 h 599048"/>
              <a:gd name="connsiteX6" fmla="*/ 646938 w 750182"/>
              <a:gd name="connsiteY6" fmla="*/ 89989 h 599048"/>
              <a:gd name="connsiteX7" fmla="*/ 504394 w 750182"/>
              <a:gd name="connsiteY7" fmla="*/ 14997 h 599048"/>
              <a:gd name="connsiteX8" fmla="*/ 360131 w 750182"/>
              <a:gd name="connsiteY8" fmla="*/ 0 h 599048"/>
              <a:gd name="connsiteX9" fmla="*/ 155510 w 750182"/>
              <a:gd name="connsiteY9" fmla="*/ 57843 h 599048"/>
              <a:gd name="connsiteX10" fmla="*/ 0 w 750182"/>
              <a:gd name="connsiteY10" fmla="*/ 203099 h 599048"/>
              <a:gd name="connsiteX0" fmla="*/ 261771 w 594672"/>
              <a:gd name="connsiteY0" fmla="*/ 599048 h 599048"/>
              <a:gd name="connsiteX1" fmla="*/ 404646 w 594672"/>
              <a:gd name="connsiteY1" fmla="*/ 567298 h 599048"/>
              <a:gd name="connsiteX2" fmla="*/ 496722 w 594672"/>
              <a:gd name="connsiteY2" fmla="*/ 509089 h 599048"/>
              <a:gd name="connsiteX3" fmla="*/ 568688 w 594672"/>
              <a:gd name="connsiteY3" fmla="*/ 421248 h 599048"/>
              <a:gd name="connsiteX4" fmla="*/ 593030 w 594672"/>
              <a:gd name="connsiteY4" fmla="*/ 314357 h 599048"/>
              <a:gd name="connsiteX5" fmla="*/ 581206 w 594672"/>
              <a:gd name="connsiteY5" fmla="*/ 216478 h 599048"/>
              <a:gd name="connsiteX6" fmla="*/ 491428 w 594672"/>
              <a:gd name="connsiteY6" fmla="*/ 89989 h 599048"/>
              <a:gd name="connsiteX7" fmla="*/ 348884 w 594672"/>
              <a:gd name="connsiteY7" fmla="*/ 14997 h 599048"/>
              <a:gd name="connsiteX8" fmla="*/ 204621 w 594672"/>
              <a:gd name="connsiteY8" fmla="*/ 0 h 599048"/>
              <a:gd name="connsiteX9" fmla="*/ 0 w 594672"/>
              <a:gd name="connsiteY9" fmla="*/ 57843 h 599048"/>
              <a:gd name="connsiteX0" fmla="*/ 57150 w 390051"/>
              <a:gd name="connsiteY0" fmla="*/ 599048 h 599048"/>
              <a:gd name="connsiteX1" fmla="*/ 200025 w 390051"/>
              <a:gd name="connsiteY1" fmla="*/ 567298 h 599048"/>
              <a:gd name="connsiteX2" fmla="*/ 292101 w 390051"/>
              <a:gd name="connsiteY2" fmla="*/ 509089 h 599048"/>
              <a:gd name="connsiteX3" fmla="*/ 364067 w 390051"/>
              <a:gd name="connsiteY3" fmla="*/ 421248 h 599048"/>
              <a:gd name="connsiteX4" fmla="*/ 388409 w 390051"/>
              <a:gd name="connsiteY4" fmla="*/ 314357 h 599048"/>
              <a:gd name="connsiteX5" fmla="*/ 376585 w 390051"/>
              <a:gd name="connsiteY5" fmla="*/ 216478 h 599048"/>
              <a:gd name="connsiteX6" fmla="*/ 286807 w 390051"/>
              <a:gd name="connsiteY6" fmla="*/ 89989 h 599048"/>
              <a:gd name="connsiteX7" fmla="*/ 144263 w 390051"/>
              <a:gd name="connsiteY7" fmla="*/ 14997 h 599048"/>
              <a:gd name="connsiteX8" fmla="*/ 0 w 390051"/>
              <a:gd name="connsiteY8" fmla="*/ 0 h 599048"/>
              <a:gd name="connsiteX0" fmla="*/ 0 w 332901"/>
              <a:gd name="connsiteY0" fmla="*/ 584051 h 584051"/>
              <a:gd name="connsiteX1" fmla="*/ 142875 w 332901"/>
              <a:gd name="connsiteY1" fmla="*/ 552301 h 584051"/>
              <a:gd name="connsiteX2" fmla="*/ 234951 w 332901"/>
              <a:gd name="connsiteY2" fmla="*/ 494092 h 584051"/>
              <a:gd name="connsiteX3" fmla="*/ 306917 w 332901"/>
              <a:gd name="connsiteY3" fmla="*/ 406251 h 584051"/>
              <a:gd name="connsiteX4" fmla="*/ 331259 w 332901"/>
              <a:gd name="connsiteY4" fmla="*/ 299360 h 584051"/>
              <a:gd name="connsiteX5" fmla="*/ 319435 w 332901"/>
              <a:gd name="connsiteY5" fmla="*/ 201481 h 584051"/>
              <a:gd name="connsiteX6" fmla="*/ 229657 w 332901"/>
              <a:gd name="connsiteY6" fmla="*/ 74992 h 584051"/>
              <a:gd name="connsiteX7" fmla="*/ 87113 w 332901"/>
              <a:gd name="connsiteY7" fmla="*/ 0 h 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901" h="584051">
                <a:moveTo>
                  <a:pt x="0" y="584051"/>
                </a:moveTo>
                <a:cubicBezTo>
                  <a:pt x="1749" y="583701"/>
                  <a:pt x="103716" y="567294"/>
                  <a:pt x="142875" y="552301"/>
                </a:cubicBezTo>
                <a:cubicBezTo>
                  <a:pt x="182034" y="537308"/>
                  <a:pt x="207611" y="518434"/>
                  <a:pt x="234951" y="494092"/>
                </a:cubicBezTo>
                <a:cubicBezTo>
                  <a:pt x="262291" y="469750"/>
                  <a:pt x="290866" y="438706"/>
                  <a:pt x="306917" y="406251"/>
                </a:cubicBezTo>
                <a:cubicBezTo>
                  <a:pt x="322968" y="373796"/>
                  <a:pt x="329173" y="333488"/>
                  <a:pt x="331259" y="299360"/>
                </a:cubicBezTo>
                <a:cubicBezTo>
                  <a:pt x="333345" y="265232"/>
                  <a:pt x="336369" y="238876"/>
                  <a:pt x="319435" y="201481"/>
                </a:cubicBezTo>
                <a:cubicBezTo>
                  <a:pt x="302501" y="164086"/>
                  <a:pt x="268377" y="108572"/>
                  <a:pt x="229657" y="74992"/>
                </a:cubicBezTo>
                <a:cubicBezTo>
                  <a:pt x="190937" y="41412"/>
                  <a:pt x="134914" y="14998"/>
                  <a:pt x="87113" y="0"/>
                </a:cubicBezTo>
              </a:path>
            </a:pathLst>
          </a:cu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1" name="Group 10"/>
          <p:cNvGrpSpPr/>
          <p:nvPr/>
        </p:nvGrpSpPr>
        <p:grpSpPr>
          <a:xfrm>
            <a:off x="1391482" y="4839777"/>
            <a:ext cx="351748" cy="461665"/>
            <a:chOff x="1386089" y="4122100"/>
            <a:chExt cx="351748" cy="461665"/>
          </a:xfrm>
        </p:grpSpPr>
        <p:sp>
          <p:nvSpPr>
            <p:cNvPr id="12" name="Oval 11"/>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13" name="TextBox 12"/>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cxnSp>
        <p:nvCxnSpPr>
          <p:cNvPr id="25" name="Straight Arrow Connector 24"/>
          <p:cNvCxnSpPr/>
          <p:nvPr/>
        </p:nvCxnSpPr>
        <p:spPr>
          <a:xfrm flipH="1">
            <a:off x="1514808" y="4792317"/>
            <a:ext cx="888190" cy="0"/>
          </a:xfrm>
          <a:prstGeom prst="straightConnector1">
            <a:avLst/>
          </a:prstGeom>
          <a:ln w="38100" cmpd="sng">
            <a:solidFill>
              <a:srgbClr val="31859C"/>
            </a:solidFill>
            <a:tailEnd type="arrow"/>
          </a:ln>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2425371" y="2047428"/>
            <a:ext cx="2628900" cy="2210217"/>
            <a:chOff x="2425371" y="2047428"/>
            <a:chExt cx="2628900" cy="2210217"/>
          </a:xfrm>
        </p:grpSpPr>
        <p:grpSp>
          <p:nvGrpSpPr>
            <p:cNvPr id="17" name="Group 420"/>
            <p:cNvGrpSpPr/>
            <p:nvPr/>
          </p:nvGrpSpPr>
          <p:grpSpPr>
            <a:xfrm rot="9459447">
              <a:off x="2425371" y="2047428"/>
              <a:ext cx="2628900" cy="2209800"/>
              <a:chOff x="0" y="0"/>
              <a:chExt cx="2628900" cy="2209800"/>
            </a:xfrm>
          </p:grpSpPr>
          <p:pic>
            <p:nvPicPr>
              <p:cNvPr id="23" name="droppedImage.tiff"/>
              <p:cNvPicPr/>
              <p:nvPr/>
            </p:nvPicPr>
            <p:blipFill>
              <a:blip r:embed="rId5">
                <a:extLst/>
              </a:blip>
              <a:srcRect l="21075" t="8379" r="5794" b="25006"/>
              <a:stretch>
                <a:fillRect/>
              </a:stretch>
            </p:blipFill>
            <p:spPr>
              <a:xfrm>
                <a:off x="723900" y="95250"/>
                <a:ext cx="1701800" cy="1422400"/>
              </a:xfrm>
              <a:prstGeom prst="rect">
                <a:avLst/>
              </a:prstGeom>
              <a:ln w="12700" cap="flat">
                <a:noFill/>
                <a:miter lim="400000"/>
              </a:ln>
              <a:effectLst/>
            </p:spPr>
          </p:pic>
          <p:sp>
            <p:nvSpPr>
              <p:cNvPr id="24" name="Shape 416"/>
              <p:cNvSpPr/>
              <p:nvPr/>
            </p:nvSpPr>
            <p:spPr>
              <a:xfrm>
                <a:off x="546100" y="1244600"/>
                <a:ext cx="520700" cy="6985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6" name="Shape 417"/>
              <p:cNvSpPr/>
              <p:nvPr/>
            </p:nvSpPr>
            <p:spPr>
              <a:xfrm>
                <a:off x="0" y="1511300"/>
                <a:ext cx="2628900" cy="6985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7" name="Shape 418"/>
              <p:cNvSpPr/>
              <p:nvPr/>
            </p:nvSpPr>
            <p:spPr>
              <a:xfrm>
                <a:off x="330200" y="0"/>
                <a:ext cx="812800" cy="5080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8" name="Shape 419"/>
              <p:cNvSpPr/>
              <p:nvPr/>
            </p:nvSpPr>
            <p:spPr>
              <a:xfrm>
                <a:off x="419100" y="10668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nvGrpSpPr>
            <p:cNvPr id="18" name="Group 420"/>
            <p:cNvGrpSpPr/>
            <p:nvPr/>
          </p:nvGrpSpPr>
          <p:grpSpPr>
            <a:xfrm rot="9459447">
              <a:off x="2753942" y="2657445"/>
              <a:ext cx="2095499" cy="1600200"/>
              <a:chOff x="330200" y="0"/>
              <a:chExt cx="2095499" cy="1600200"/>
            </a:xfrm>
          </p:grpSpPr>
          <p:pic>
            <p:nvPicPr>
              <p:cNvPr id="20" name="droppedImage.tiff"/>
              <p:cNvPicPr/>
              <p:nvPr/>
            </p:nvPicPr>
            <p:blipFill rotWithShape="1">
              <a:blip r:embed="rId5">
                <a:duotone>
                  <a:schemeClr val="accent5">
                    <a:shade val="45000"/>
                    <a:satMod val="135000"/>
                  </a:schemeClr>
                  <a:prstClr val="white"/>
                </a:duotone>
                <a:extLst/>
              </a:blip>
              <a:srcRect l="58039" t="8379" r="5794" b="25006"/>
              <a:stretch/>
            </p:blipFill>
            <p:spPr>
              <a:xfrm>
                <a:off x="1584067" y="95250"/>
                <a:ext cx="841632" cy="1422400"/>
              </a:xfrm>
              <a:prstGeom prst="rect">
                <a:avLst/>
              </a:prstGeom>
              <a:ln w="12700" cap="flat">
                <a:noFill/>
                <a:miter lim="400000"/>
              </a:ln>
              <a:effectLst/>
            </p:spPr>
          </p:pic>
          <p:sp>
            <p:nvSpPr>
              <p:cNvPr id="21" name="Shape 418"/>
              <p:cNvSpPr/>
              <p:nvPr/>
            </p:nvSpPr>
            <p:spPr>
              <a:xfrm>
                <a:off x="330200" y="0"/>
                <a:ext cx="812800" cy="5080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2" name="Shape 419"/>
              <p:cNvSpPr/>
              <p:nvPr/>
            </p:nvSpPr>
            <p:spPr>
              <a:xfrm>
                <a:off x="419100" y="10668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sp>
        <p:nvSpPr>
          <p:cNvPr id="29" name="TextBox 28"/>
          <p:cNvSpPr txBox="1"/>
          <p:nvPr/>
        </p:nvSpPr>
        <p:spPr>
          <a:xfrm>
            <a:off x="452647" y="1030530"/>
            <a:ext cx="8598989" cy="1354217"/>
          </a:xfrm>
          <a:prstGeom prst="rect">
            <a:avLst/>
          </a:prstGeom>
          <a:noFill/>
        </p:spPr>
        <p:txBody>
          <a:bodyPr wrap="square" rtlCol="0">
            <a:spAutoFit/>
          </a:bodyPr>
          <a:lstStyle/>
          <a:p>
            <a:pPr marL="285750" indent="-285750">
              <a:buFont typeface="Arial"/>
              <a:buChar char="•"/>
            </a:pPr>
            <a:r>
              <a:rPr lang="en-US" b="1" dirty="0" smtClean="0"/>
              <a:t>A high frequency electro-magnetic field can be used to accelerate electrons or ions. </a:t>
            </a:r>
          </a:p>
          <a:p>
            <a:pPr marL="285750" indent="-285750">
              <a:buFont typeface="Arial"/>
              <a:buChar char="•"/>
            </a:pPr>
            <a:endParaRPr lang="en-US" sz="1000" b="1" dirty="0" smtClean="0"/>
          </a:p>
          <a:p>
            <a:pPr marL="285750" indent="-285750">
              <a:buFont typeface="Arial"/>
              <a:buChar char="•"/>
            </a:pPr>
            <a:r>
              <a:rPr lang="en-US" b="1" dirty="0" smtClean="0"/>
              <a:t>Particle gains energy as the </a:t>
            </a:r>
            <a:r>
              <a:rPr lang="en-US" b="1" dirty="0"/>
              <a:t>applied </a:t>
            </a:r>
            <a:r>
              <a:rPr lang="en-US" b="1" dirty="0" smtClean="0"/>
              <a:t>electric field component oscillates </a:t>
            </a:r>
            <a:r>
              <a:rPr lang="en-US" b="1" dirty="0"/>
              <a:t>at the cyclotron </a:t>
            </a:r>
            <a:r>
              <a:rPr lang="en-US" b="1" dirty="0" smtClean="0"/>
              <a:t>frequency (“in-phase” with the gyro-orbit).</a:t>
            </a:r>
            <a:endParaRPr lang="en-US" b="1" dirty="0"/>
          </a:p>
        </p:txBody>
      </p:sp>
      <p:sp>
        <p:nvSpPr>
          <p:cNvPr id="30" name="TextBox 29"/>
          <p:cNvSpPr txBox="1"/>
          <p:nvPr/>
        </p:nvSpPr>
        <p:spPr>
          <a:xfrm>
            <a:off x="4582439" y="2574147"/>
            <a:ext cx="2505814" cy="369332"/>
          </a:xfrm>
          <a:prstGeom prst="rect">
            <a:avLst/>
          </a:prstGeom>
          <a:noFill/>
        </p:spPr>
        <p:txBody>
          <a:bodyPr wrap="none" rtlCol="0">
            <a:spAutoFit/>
          </a:bodyPr>
          <a:lstStyle/>
          <a:p>
            <a:r>
              <a:rPr lang="en-US" b="1" dirty="0" smtClean="0"/>
              <a:t>Cyclotron frequency</a:t>
            </a:r>
            <a:endParaRPr lang="en-US" b="1" dirty="0"/>
          </a:p>
        </p:txBody>
      </p:sp>
      <p:pic>
        <p:nvPicPr>
          <p:cNvPr id="31" name="Picture 30"/>
          <p:cNvPicPr>
            <a:picLocks noChangeAspect="1"/>
          </p:cNvPicPr>
          <p:nvPr/>
        </p:nvPicPr>
        <p:blipFill>
          <a:blip r:embed="rId6"/>
          <a:stretch>
            <a:fillRect/>
          </a:stretch>
        </p:blipFill>
        <p:spPr>
          <a:xfrm>
            <a:off x="4996265" y="2936964"/>
            <a:ext cx="1489690" cy="892081"/>
          </a:xfrm>
          <a:prstGeom prst="rect">
            <a:avLst/>
          </a:prstGeom>
        </p:spPr>
      </p:pic>
      <p:pic>
        <p:nvPicPr>
          <p:cNvPr id="15" name="Picture 14"/>
          <p:cNvPicPr>
            <a:picLocks noChangeAspect="1"/>
          </p:cNvPicPr>
          <p:nvPr/>
        </p:nvPicPr>
        <p:blipFill>
          <a:blip r:embed="rId7">
            <a:duotone>
              <a:schemeClr val="accent5">
                <a:shade val="45000"/>
                <a:satMod val="135000"/>
              </a:schemeClr>
              <a:prstClr val="white"/>
            </a:duotone>
          </a:blip>
          <a:stretch>
            <a:fillRect/>
          </a:stretch>
        </p:blipFill>
        <p:spPr>
          <a:xfrm>
            <a:off x="2161808" y="4315997"/>
            <a:ext cx="248384" cy="286597"/>
          </a:xfrm>
          <a:prstGeom prst="rect">
            <a:avLst/>
          </a:prstGeom>
        </p:spPr>
      </p:pic>
      <p:sp>
        <p:nvSpPr>
          <p:cNvPr id="34" name="Title 2"/>
          <p:cNvSpPr txBox="1">
            <a:spLocks/>
          </p:cNvSpPr>
          <p:nvPr/>
        </p:nvSpPr>
        <p:spPr bwMode="auto">
          <a:xfrm>
            <a:off x="457199" y="7871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endParaRPr lang="en-US" dirty="0" smtClean="0"/>
          </a:p>
          <a:p>
            <a:r>
              <a:rPr lang="en-US" dirty="0" smtClean="0"/>
              <a:t>Time-varying Electric and Magnetic Fields Can Be Used To Accelerate &amp; Heat Particles</a:t>
            </a:r>
            <a:endParaRPr lang="en-US" dirty="0"/>
          </a:p>
        </p:txBody>
      </p:sp>
      <p:cxnSp>
        <p:nvCxnSpPr>
          <p:cNvPr id="35" name="Straight Arrow Connector 34"/>
          <p:cNvCxnSpPr/>
          <p:nvPr/>
        </p:nvCxnSpPr>
        <p:spPr>
          <a:xfrm flipH="1" flipV="1">
            <a:off x="2402998" y="5005585"/>
            <a:ext cx="252457" cy="29585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500194" y="5287823"/>
            <a:ext cx="3157096" cy="923330"/>
          </a:xfrm>
          <a:prstGeom prst="rect">
            <a:avLst/>
          </a:prstGeom>
          <a:noFill/>
        </p:spPr>
        <p:txBody>
          <a:bodyPr wrap="square" rtlCol="0">
            <a:spAutoFit/>
          </a:bodyPr>
          <a:lstStyle/>
          <a:p>
            <a:r>
              <a:rPr lang="en-US" dirty="0" smtClean="0"/>
              <a:t>The fluctuating    accelerates the electron in the +x direction </a:t>
            </a:r>
            <a:endParaRPr lang="en-US" dirty="0"/>
          </a:p>
        </p:txBody>
      </p:sp>
      <p:pic>
        <p:nvPicPr>
          <p:cNvPr id="40" name="Picture 39"/>
          <p:cNvPicPr>
            <a:picLocks noChangeAspect="1"/>
          </p:cNvPicPr>
          <p:nvPr/>
        </p:nvPicPr>
        <p:blipFill>
          <a:blip r:embed="rId7">
            <a:duotone>
              <a:schemeClr val="accent5">
                <a:shade val="45000"/>
                <a:satMod val="135000"/>
              </a:schemeClr>
              <a:prstClr val="white"/>
            </a:duotone>
          </a:blip>
          <a:stretch>
            <a:fillRect/>
          </a:stretch>
        </p:blipFill>
        <p:spPr>
          <a:xfrm>
            <a:off x="4273191" y="5260690"/>
            <a:ext cx="309248" cy="356825"/>
          </a:xfrm>
          <a:prstGeom prst="rect">
            <a:avLst/>
          </a:prstGeom>
        </p:spPr>
      </p:pic>
    </p:spTree>
    <p:extLst>
      <p:ext uri="{BB962C8B-B14F-4D97-AF65-F5344CB8AC3E}">
        <p14:creationId xmlns:p14="http://schemas.microsoft.com/office/powerpoint/2010/main" val="27451087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4"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5" name="Straight Arrow Connector 4"/>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300672" y="2754907"/>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2"/>
            <a:srcRect r="68561"/>
            <a:stretch/>
          </p:blipFill>
          <p:spPr>
            <a:xfrm>
              <a:off x="300672" y="2754907"/>
              <a:ext cx="313053" cy="316616"/>
            </a:xfrm>
            <a:prstGeom prst="rect">
              <a:avLst/>
            </a:prstGeom>
          </p:spPr>
        </p:pic>
      </p:grpSp>
      <p:sp>
        <p:nvSpPr>
          <p:cNvPr id="10" name="Arc 9"/>
          <p:cNvSpPr/>
          <p:nvPr/>
        </p:nvSpPr>
        <p:spPr>
          <a:xfrm rot="10800000" flipH="1">
            <a:off x="1144529" y="4383280"/>
            <a:ext cx="766470" cy="727126"/>
          </a:xfrm>
          <a:prstGeom prst="arc">
            <a:avLst>
              <a:gd name="adj1" fmla="val 17482063"/>
              <a:gd name="adj2" fmla="val 14779373"/>
            </a:avLst>
          </a:prstGeom>
          <a:ln>
            <a:solidFill>
              <a:srgbClr val="FF0000"/>
            </a:solidFill>
            <a:prstDash val="dot"/>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816259" y="4264022"/>
            <a:ext cx="1221358" cy="1374493"/>
          </a:xfrm>
          <a:custGeom>
            <a:avLst/>
            <a:gdLst>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698500 w 1682750"/>
              <a:gd name="connsiteY13" fmla="*/ 460375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555625 w 1682750"/>
              <a:gd name="connsiteY15" fmla="*/ 603250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44135 w 1682750"/>
              <a:gd name="connsiteY15" fmla="*/ 617245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44500 w 1682750"/>
              <a:gd name="connsiteY16" fmla="*/ 841375 h 1317625"/>
              <a:gd name="connsiteX17" fmla="*/ 460375 w 1682750"/>
              <a:gd name="connsiteY17" fmla="*/ 1079500 h 1317625"/>
              <a:gd name="connsiteX18" fmla="*/ 476250 w 1682750"/>
              <a:gd name="connsiteY18" fmla="*/ 1127125 h 1317625"/>
              <a:gd name="connsiteX19" fmla="*/ 571500 w 1682750"/>
              <a:gd name="connsiteY19" fmla="*/ 1190625 h 1317625"/>
              <a:gd name="connsiteX20" fmla="*/ 619125 w 1682750"/>
              <a:gd name="connsiteY20" fmla="*/ 1222375 h 1317625"/>
              <a:gd name="connsiteX21" fmla="*/ 650875 w 1682750"/>
              <a:gd name="connsiteY21" fmla="*/ 1270000 h 1317625"/>
              <a:gd name="connsiteX22" fmla="*/ 698500 w 1682750"/>
              <a:gd name="connsiteY22" fmla="*/ 1285875 h 1317625"/>
              <a:gd name="connsiteX23" fmla="*/ 746125 w 1682750"/>
              <a:gd name="connsiteY23" fmla="*/ 1317625 h 1317625"/>
              <a:gd name="connsiteX24" fmla="*/ 1111250 w 1682750"/>
              <a:gd name="connsiteY24" fmla="*/ 1301750 h 1317625"/>
              <a:gd name="connsiteX25" fmla="*/ 1174750 w 1682750"/>
              <a:gd name="connsiteY25" fmla="*/ 1285875 h 1317625"/>
              <a:gd name="connsiteX26" fmla="*/ 1270000 w 1682750"/>
              <a:gd name="connsiteY26" fmla="*/ 1254125 h 1317625"/>
              <a:gd name="connsiteX27" fmla="*/ 1317625 w 1682750"/>
              <a:gd name="connsiteY27" fmla="*/ 1238250 h 1317625"/>
              <a:gd name="connsiteX28" fmla="*/ 1365250 w 1682750"/>
              <a:gd name="connsiteY28" fmla="*/ 1206500 h 1317625"/>
              <a:gd name="connsiteX29" fmla="*/ 1397000 w 1682750"/>
              <a:gd name="connsiteY29" fmla="*/ 1158875 h 1317625"/>
              <a:gd name="connsiteX30" fmla="*/ 1492250 w 1682750"/>
              <a:gd name="connsiteY30" fmla="*/ 1095375 h 1317625"/>
              <a:gd name="connsiteX31" fmla="*/ 1524000 w 1682750"/>
              <a:gd name="connsiteY31" fmla="*/ 1047750 h 1317625"/>
              <a:gd name="connsiteX32" fmla="*/ 1539875 w 1682750"/>
              <a:gd name="connsiteY32" fmla="*/ 1000125 h 1317625"/>
              <a:gd name="connsiteX33" fmla="*/ 1603375 w 1682750"/>
              <a:gd name="connsiteY33" fmla="*/ 904875 h 1317625"/>
              <a:gd name="connsiteX34" fmla="*/ 1635125 w 1682750"/>
              <a:gd name="connsiteY34" fmla="*/ 809625 h 1317625"/>
              <a:gd name="connsiteX35" fmla="*/ 1651000 w 1682750"/>
              <a:gd name="connsiteY35" fmla="*/ 762000 h 1317625"/>
              <a:gd name="connsiteX36" fmla="*/ 1682750 w 1682750"/>
              <a:gd name="connsiteY36" fmla="*/ 714375 h 1317625"/>
              <a:gd name="connsiteX37" fmla="*/ 1666875 w 1682750"/>
              <a:gd name="connsiteY37" fmla="*/ 492125 h 1317625"/>
              <a:gd name="connsiteX38" fmla="*/ 1651000 w 1682750"/>
              <a:gd name="connsiteY38" fmla="*/ 444500 h 1317625"/>
              <a:gd name="connsiteX39" fmla="*/ 1587500 w 1682750"/>
              <a:gd name="connsiteY39" fmla="*/ 349250 h 1317625"/>
              <a:gd name="connsiteX40" fmla="*/ 1539875 w 1682750"/>
              <a:gd name="connsiteY40" fmla="*/ 317500 h 1317625"/>
              <a:gd name="connsiteX41" fmla="*/ 1476375 w 1682750"/>
              <a:gd name="connsiteY41" fmla="*/ 238125 h 1317625"/>
              <a:gd name="connsiteX42" fmla="*/ 1444625 w 1682750"/>
              <a:gd name="connsiteY42" fmla="*/ 190500 h 1317625"/>
              <a:gd name="connsiteX43" fmla="*/ 1349375 w 1682750"/>
              <a:gd name="connsiteY43" fmla="*/ 142875 h 1317625"/>
              <a:gd name="connsiteX44" fmla="*/ 1317625 w 1682750"/>
              <a:gd name="connsiteY44" fmla="*/ 95250 h 1317625"/>
              <a:gd name="connsiteX45" fmla="*/ 1222375 w 1682750"/>
              <a:gd name="connsiteY45" fmla="*/ 63500 h 1317625"/>
              <a:gd name="connsiteX46" fmla="*/ 1174750 w 1682750"/>
              <a:gd name="connsiteY46" fmla="*/ 31750 h 1317625"/>
              <a:gd name="connsiteX47" fmla="*/ 1063625 w 1682750"/>
              <a:gd name="connsiteY47" fmla="*/ 0 h 1317625"/>
              <a:gd name="connsiteX48" fmla="*/ 825500 w 1682750"/>
              <a:gd name="connsiteY48" fmla="*/ 15875 h 1317625"/>
              <a:gd name="connsiteX49" fmla="*/ 698500 w 1682750"/>
              <a:gd name="connsiteY49" fmla="*/ 47625 h 1317625"/>
              <a:gd name="connsiteX50" fmla="*/ 555625 w 1682750"/>
              <a:gd name="connsiteY50" fmla="*/ 63500 h 1317625"/>
              <a:gd name="connsiteX51" fmla="*/ 508000 w 1682750"/>
              <a:gd name="connsiteY51" fmla="*/ 79375 h 1317625"/>
              <a:gd name="connsiteX52" fmla="*/ 492125 w 1682750"/>
              <a:gd name="connsiteY52" fmla="*/ 127000 h 1317625"/>
              <a:gd name="connsiteX53" fmla="*/ 396875 w 1682750"/>
              <a:gd name="connsiteY53" fmla="*/ 158750 h 1317625"/>
              <a:gd name="connsiteX54" fmla="*/ 349250 w 1682750"/>
              <a:gd name="connsiteY54" fmla="*/ 206375 h 1317625"/>
              <a:gd name="connsiteX55" fmla="*/ 301625 w 1682750"/>
              <a:gd name="connsiteY55" fmla="*/ 238125 h 1317625"/>
              <a:gd name="connsiteX56" fmla="*/ 238125 w 1682750"/>
              <a:gd name="connsiteY56" fmla="*/ 333375 h 1317625"/>
              <a:gd name="connsiteX57" fmla="*/ 142875 w 1682750"/>
              <a:gd name="connsiteY57" fmla="*/ 396875 h 1317625"/>
              <a:gd name="connsiteX58" fmla="*/ 111125 w 1682750"/>
              <a:gd name="connsiteY58" fmla="*/ 444500 h 1317625"/>
              <a:gd name="connsiteX59" fmla="*/ 79375 w 1682750"/>
              <a:gd name="connsiteY59" fmla="*/ 539750 h 1317625"/>
              <a:gd name="connsiteX60" fmla="*/ 15875 w 1682750"/>
              <a:gd name="connsiteY60" fmla="*/ 682625 h 1317625"/>
              <a:gd name="connsiteX61" fmla="*/ 0 w 1682750"/>
              <a:gd name="connsiteY61" fmla="*/ 730250 h 1317625"/>
              <a:gd name="connsiteX62" fmla="*/ 0 w 1682750"/>
              <a:gd name="connsiteY62"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491066 w 1682750"/>
              <a:gd name="connsiteY14" fmla="*/ 694267 h 1317625"/>
              <a:gd name="connsiteX15" fmla="*/ 444500 w 1682750"/>
              <a:gd name="connsiteY15" fmla="*/ 841375 h 1317625"/>
              <a:gd name="connsiteX16" fmla="*/ 460375 w 1682750"/>
              <a:gd name="connsiteY16" fmla="*/ 1079500 h 1317625"/>
              <a:gd name="connsiteX17" fmla="*/ 476250 w 1682750"/>
              <a:gd name="connsiteY17" fmla="*/ 1127125 h 1317625"/>
              <a:gd name="connsiteX18" fmla="*/ 571500 w 1682750"/>
              <a:gd name="connsiteY18" fmla="*/ 1190625 h 1317625"/>
              <a:gd name="connsiteX19" fmla="*/ 619125 w 1682750"/>
              <a:gd name="connsiteY19" fmla="*/ 1222375 h 1317625"/>
              <a:gd name="connsiteX20" fmla="*/ 650875 w 1682750"/>
              <a:gd name="connsiteY20" fmla="*/ 1270000 h 1317625"/>
              <a:gd name="connsiteX21" fmla="*/ 698500 w 1682750"/>
              <a:gd name="connsiteY21" fmla="*/ 1285875 h 1317625"/>
              <a:gd name="connsiteX22" fmla="*/ 746125 w 1682750"/>
              <a:gd name="connsiteY22" fmla="*/ 1317625 h 1317625"/>
              <a:gd name="connsiteX23" fmla="*/ 1111250 w 1682750"/>
              <a:gd name="connsiteY23" fmla="*/ 1301750 h 1317625"/>
              <a:gd name="connsiteX24" fmla="*/ 1174750 w 1682750"/>
              <a:gd name="connsiteY24" fmla="*/ 1285875 h 1317625"/>
              <a:gd name="connsiteX25" fmla="*/ 1270000 w 1682750"/>
              <a:gd name="connsiteY25" fmla="*/ 1254125 h 1317625"/>
              <a:gd name="connsiteX26" fmla="*/ 1317625 w 1682750"/>
              <a:gd name="connsiteY26" fmla="*/ 1238250 h 1317625"/>
              <a:gd name="connsiteX27" fmla="*/ 1365250 w 1682750"/>
              <a:gd name="connsiteY27" fmla="*/ 1206500 h 1317625"/>
              <a:gd name="connsiteX28" fmla="*/ 1397000 w 1682750"/>
              <a:gd name="connsiteY28" fmla="*/ 1158875 h 1317625"/>
              <a:gd name="connsiteX29" fmla="*/ 1492250 w 1682750"/>
              <a:gd name="connsiteY29" fmla="*/ 1095375 h 1317625"/>
              <a:gd name="connsiteX30" fmla="*/ 1524000 w 1682750"/>
              <a:gd name="connsiteY30" fmla="*/ 1047750 h 1317625"/>
              <a:gd name="connsiteX31" fmla="*/ 1539875 w 1682750"/>
              <a:gd name="connsiteY31" fmla="*/ 1000125 h 1317625"/>
              <a:gd name="connsiteX32" fmla="*/ 1603375 w 1682750"/>
              <a:gd name="connsiteY32" fmla="*/ 904875 h 1317625"/>
              <a:gd name="connsiteX33" fmla="*/ 1635125 w 1682750"/>
              <a:gd name="connsiteY33" fmla="*/ 809625 h 1317625"/>
              <a:gd name="connsiteX34" fmla="*/ 1651000 w 1682750"/>
              <a:gd name="connsiteY34" fmla="*/ 762000 h 1317625"/>
              <a:gd name="connsiteX35" fmla="*/ 1682750 w 1682750"/>
              <a:gd name="connsiteY35" fmla="*/ 714375 h 1317625"/>
              <a:gd name="connsiteX36" fmla="*/ 1666875 w 1682750"/>
              <a:gd name="connsiteY36" fmla="*/ 492125 h 1317625"/>
              <a:gd name="connsiteX37" fmla="*/ 1651000 w 1682750"/>
              <a:gd name="connsiteY37" fmla="*/ 444500 h 1317625"/>
              <a:gd name="connsiteX38" fmla="*/ 1587500 w 1682750"/>
              <a:gd name="connsiteY38" fmla="*/ 349250 h 1317625"/>
              <a:gd name="connsiteX39" fmla="*/ 1539875 w 1682750"/>
              <a:gd name="connsiteY39" fmla="*/ 317500 h 1317625"/>
              <a:gd name="connsiteX40" fmla="*/ 1476375 w 1682750"/>
              <a:gd name="connsiteY40" fmla="*/ 238125 h 1317625"/>
              <a:gd name="connsiteX41" fmla="*/ 1444625 w 1682750"/>
              <a:gd name="connsiteY41" fmla="*/ 190500 h 1317625"/>
              <a:gd name="connsiteX42" fmla="*/ 1349375 w 1682750"/>
              <a:gd name="connsiteY42" fmla="*/ 142875 h 1317625"/>
              <a:gd name="connsiteX43" fmla="*/ 1317625 w 1682750"/>
              <a:gd name="connsiteY43" fmla="*/ 95250 h 1317625"/>
              <a:gd name="connsiteX44" fmla="*/ 1222375 w 1682750"/>
              <a:gd name="connsiteY44" fmla="*/ 63500 h 1317625"/>
              <a:gd name="connsiteX45" fmla="*/ 1174750 w 1682750"/>
              <a:gd name="connsiteY45" fmla="*/ 31750 h 1317625"/>
              <a:gd name="connsiteX46" fmla="*/ 1063625 w 1682750"/>
              <a:gd name="connsiteY46" fmla="*/ 0 h 1317625"/>
              <a:gd name="connsiteX47" fmla="*/ 825500 w 1682750"/>
              <a:gd name="connsiteY47" fmla="*/ 15875 h 1317625"/>
              <a:gd name="connsiteX48" fmla="*/ 698500 w 1682750"/>
              <a:gd name="connsiteY48" fmla="*/ 47625 h 1317625"/>
              <a:gd name="connsiteX49" fmla="*/ 555625 w 1682750"/>
              <a:gd name="connsiteY49" fmla="*/ 63500 h 1317625"/>
              <a:gd name="connsiteX50" fmla="*/ 508000 w 1682750"/>
              <a:gd name="connsiteY50" fmla="*/ 79375 h 1317625"/>
              <a:gd name="connsiteX51" fmla="*/ 492125 w 1682750"/>
              <a:gd name="connsiteY51" fmla="*/ 127000 h 1317625"/>
              <a:gd name="connsiteX52" fmla="*/ 396875 w 1682750"/>
              <a:gd name="connsiteY52" fmla="*/ 158750 h 1317625"/>
              <a:gd name="connsiteX53" fmla="*/ 349250 w 1682750"/>
              <a:gd name="connsiteY53" fmla="*/ 206375 h 1317625"/>
              <a:gd name="connsiteX54" fmla="*/ 301625 w 1682750"/>
              <a:gd name="connsiteY54" fmla="*/ 238125 h 1317625"/>
              <a:gd name="connsiteX55" fmla="*/ 238125 w 1682750"/>
              <a:gd name="connsiteY55" fmla="*/ 333375 h 1317625"/>
              <a:gd name="connsiteX56" fmla="*/ 142875 w 1682750"/>
              <a:gd name="connsiteY56" fmla="*/ 396875 h 1317625"/>
              <a:gd name="connsiteX57" fmla="*/ 111125 w 1682750"/>
              <a:gd name="connsiteY57" fmla="*/ 444500 h 1317625"/>
              <a:gd name="connsiteX58" fmla="*/ 79375 w 1682750"/>
              <a:gd name="connsiteY58" fmla="*/ 539750 h 1317625"/>
              <a:gd name="connsiteX59" fmla="*/ 15875 w 1682750"/>
              <a:gd name="connsiteY59" fmla="*/ 682625 h 1317625"/>
              <a:gd name="connsiteX60" fmla="*/ 0 w 1682750"/>
              <a:gd name="connsiteY60" fmla="*/ 730250 h 1317625"/>
              <a:gd name="connsiteX61" fmla="*/ 0 w 1682750"/>
              <a:gd name="connsiteY61"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8984 w 1682750"/>
              <a:gd name="connsiteY3" fmla="*/ 9112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78984 w 1682750"/>
              <a:gd name="connsiteY2" fmla="*/ 911225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50875 w 1682750"/>
              <a:gd name="connsiteY17" fmla="*/ 1270000 h 1317625"/>
              <a:gd name="connsiteX18" fmla="*/ 698500 w 1682750"/>
              <a:gd name="connsiteY18" fmla="*/ 1285875 h 1317625"/>
              <a:gd name="connsiteX19" fmla="*/ 746125 w 1682750"/>
              <a:gd name="connsiteY19" fmla="*/ 1317625 h 1317625"/>
              <a:gd name="connsiteX20" fmla="*/ 1111250 w 1682750"/>
              <a:gd name="connsiteY20" fmla="*/ 1301750 h 1317625"/>
              <a:gd name="connsiteX21" fmla="*/ 1174750 w 1682750"/>
              <a:gd name="connsiteY21" fmla="*/ 1285875 h 1317625"/>
              <a:gd name="connsiteX22" fmla="*/ 1270000 w 1682750"/>
              <a:gd name="connsiteY22" fmla="*/ 1254125 h 1317625"/>
              <a:gd name="connsiteX23" fmla="*/ 1317625 w 1682750"/>
              <a:gd name="connsiteY23" fmla="*/ 1238250 h 1317625"/>
              <a:gd name="connsiteX24" fmla="*/ 1365250 w 1682750"/>
              <a:gd name="connsiteY24" fmla="*/ 1206500 h 1317625"/>
              <a:gd name="connsiteX25" fmla="*/ 1397000 w 1682750"/>
              <a:gd name="connsiteY25" fmla="*/ 1158875 h 1317625"/>
              <a:gd name="connsiteX26" fmla="*/ 1492250 w 1682750"/>
              <a:gd name="connsiteY26" fmla="*/ 1095375 h 1317625"/>
              <a:gd name="connsiteX27" fmla="*/ 1524000 w 1682750"/>
              <a:gd name="connsiteY27" fmla="*/ 1047750 h 1317625"/>
              <a:gd name="connsiteX28" fmla="*/ 1539875 w 1682750"/>
              <a:gd name="connsiteY28" fmla="*/ 1000125 h 1317625"/>
              <a:gd name="connsiteX29" fmla="*/ 1603375 w 1682750"/>
              <a:gd name="connsiteY29" fmla="*/ 904875 h 1317625"/>
              <a:gd name="connsiteX30" fmla="*/ 1635125 w 1682750"/>
              <a:gd name="connsiteY30" fmla="*/ 809625 h 1317625"/>
              <a:gd name="connsiteX31" fmla="*/ 1651000 w 1682750"/>
              <a:gd name="connsiteY31" fmla="*/ 762000 h 1317625"/>
              <a:gd name="connsiteX32" fmla="*/ 1682750 w 1682750"/>
              <a:gd name="connsiteY32" fmla="*/ 714375 h 1317625"/>
              <a:gd name="connsiteX33" fmla="*/ 1666875 w 1682750"/>
              <a:gd name="connsiteY33" fmla="*/ 492125 h 1317625"/>
              <a:gd name="connsiteX34" fmla="*/ 1651000 w 1682750"/>
              <a:gd name="connsiteY34" fmla="*/ 444500 h 1317625"/>
              <a:gd name="connsiteX35" fmla="*/ 1587500 w 1682750"/>
              <a:gd name="connsiteY35" fmla="*/ 349250 h 1317625"/>
              <a:gd name="connsiteX36" fmla="*/ 1539875 w 1682750"/>
              <a:gd name="connsiteY36" fmla="*/ 317500 h 1317625"/>
              <a:gd name="connsiteX37" fmla="*/ 1476375 w 1682750"/>
              <a:gd name="connsiteY37" fmla="*/ 238125 h 1317625"/>
              <a:gd name="connsiteX38" fmla="*/ 1444625 w 1682750"/>
              <a:gd name="connsiteY38" fmla="*/ 190500 h 1317625"/>
              <a:gd name="connsiteX39" fmla="*/ 1349375 w 1682750"/>
              <a:gd name="connsiteY39" fmla="*/ 142875 h 1317625"/>
              <a:gd name="connsiteX40" fmla="*/ 1317625 w 1682750"/>
              <a:gd name="connsiteY40" fmla="*/ 95250 h 1317625"/>
              <a:gd name="connsiteX41" fmla="*/ 1222375 w 1682750"/>
              <a:gd name="connsiteY41" fmla="*/ 63500 h 1317625"/>
              <a:gd name="connsiteX42" fmla="*/ 1174750 w 1682750"/>
              <a:gd name="connsiteY42" fmla="*/ 31750 h 1317625"/>
              <a:gd name="connsiteX43" fmla="*/ 1063625 w 1682750"/>
              <a:gd name="connsiteY43" fmla="*/ 0 h 1317625"/>
              <a:gd name="connsiteX44" fmla="*/ 825500 w 1682750"/>
              <a:gd name="connsiteY44" fmla="*/ 15875 h 1317625"/>
              <a:gd name="connsiteX45" fmla="*/ 698500 w 1682750"/>
              <a:gd name="connsiteY45" fmla="*/ 47625 h 1317625"/>
              <a:gd name="connsiteX46" fmla="*/ 555625 w 1682750"/>
              <a:gd name="connsiteY46" fmla="*/ 63500 h 1317625"/>
              <a:gd name="connsiteX47" fmla="*/ 508000 w 1682750"/>
              <a:gd name="connsiteY47" fmla="*/ 79375 h 1317625"/>
              <a:gd name="connsiteX48" fmla="*/ 492125 w 1682750"/>
              <a:gd name="connsiteY48" fmla="*/ 127000 h 1317625"/>
              <a:gd name="connsiteX49" fmla="*/ 396875 w 1682750"/>
              <a:gd name="connsiteY49" fmla="*/ 158750 h 1317625"/>
              <a:gd name="connsiteX50" fmla="*/ 349250 w 1682750"/>
              <a:gd name="connsiteY50" fmla="*/ 206375 h 1317625"/>
              <a:gd name="connsiteX51" fmla="*/ 301625 w 1682750"/>
              <a:gd name="connsiteY51" fmla="*/ 238125 h 1317625"/>
              <a:gd name="connsiteX52" fmla="*/ 238125 w 1682750"/>
              <a:gd name="connsiteY52" fmla="*/ 333375 h 1317625"/>
              <a:gd name="connsiteX53" fmla="*/ 142875 w 1682750"/>
              <a:gd name="connsiteY53" fmla="*/ 396875 h 1317625"/>
              <a:gd name="connsiteX54" fmla="*/ 111125 w 1682750"/>
              <a:gd name="connsiteY54" fmla="*/ 444500 h 1317625"/>
              <a:gd name="connsiteX55" fmla="*/ 79375 w 1682750"/>
              <a:gd name="connsiteY55" fmla="*/ 539750 h 1317625"/>
              <a:gd name="connsiteX56" fmla="*/ 15875 w 1682750"/>
              <a:gd name="connsiteY56" fmla="*/ 682625 h 1317625"/>
              <a:gd name="connsiteX57" fmla="*/ 0 w 1682750"/>
              <a:gd name="connsiteY57" fmla="*/ 730250 h 1317625"/>
              <a:gd name="connsiteX58" fmla="*/ 0 w 1682750"/>
              <a:gd name="connsiteY58" fmla="*/ 1079500 h 1317625"/>
              <a:gd name="connsiteX0" fmla="*/ 952500 w 1682750"/>
              <a:gd name="connsiteY0" fmla="*/ 984250 h 1381125"/>
              <a:gd name="connsiteX1" fmla="*/ 1095375 w 1682750"/>
              <a:gd name="connsiteY1" fmla="*/ 952500 h 1381125"/>
              <a:gd name="connsiteX2" fmla="*/ 1187451 w 1682750"/>
              <a:gd name="connsiteY2" fmla="*/ 894291 h 1381125"/>
              <a:gd name="connsiteX3" fmla="*/ 1259417 w 1682750"/>
              <a:gd name="connsiteY3" fmla="*/ 806450 h 1381125"/>
              <a:gd name="connsiteX4" fmla="*/ 1283759 w 1682750"/>
              <a:gd name="connsiteY4" fmla="*/ 699559 h 1381125"/>
              <a:gd name="connsiteX5" fmla="*/ 1276350 w 1682750"/>
              <a:gd name="connsiteY5" fmla="*/ 588434 h 1381125"/>
              <a:gd name="connsiteX6" fmla="*/ 1222375 w 1682750"/>
              <a:gd name="connsiteY6" fmla="*/ 523875 h 1381125"/>
              <a:gd name="connsiteX7" fmla="*/ 1160991 w 1682750"/>
              <a:gd name="connsiteY7" fmla="*/ 458258 h 1381125"/>
              <a:gd name="connsiteX8" fmla="*/ 1061508 w 1682750"/>
              <a:gd name="connsiteY8" fmla="*/ 426509 h 1381125"/>
              <a:gd name="connsiteX9" fmla="*/ 984250 w 1682750"/>
              <a:gd name="connsiteY9" fmla="*/ 411691 h 1381125"/>
              <a:gd name="connsiteX10" fmla="*/ 746125 w 1682750"/>
              <a:gd name="connsiteY10" fmla="*/ 444500 h 1381125"/>
              <a:gd name="connsiteX11" fmla="*/ 584200 w 1682750"/>
              <a:gd name="connsiteY11" fmla="*/ 561976 h 1381125"/>
              <a:gd name="connsiteX12" fmla="*/ 491066 w 1682750"/>
              <a:gd name="connsiteY12" fmla="*/ 694267 h 1381125"/>
              <a:gd name="connsiteX13" fmla="*/ 444500 w 1682750"/>
              <a:gd name="connsiteY13" fmla="*/ 811741 h 1381125"/>
              <a:gd name="connsiteX14" fmla="*/ 434975 w 1682750"/>
              <a:gd name="connsiteY14" fmla="*/ 1003300 h 1381125"/>
              <a:gd name="connsiteX15" fmla="*/ 476250 w 1682750"/>
              <a:gd name="connsiteY15" fmla="*/ 1127125 h 1381125"/>
              <a:gd name="connsiteX16" fmla="*/ 571500 w 1682750"/>
              <a:gd name="connsiteY16" fmla="*/ 1224492 h 1381125"/>
              <a:gd name="connsiteX17" fmla="*/ 650875 w 1682750"/>
              <a:gd name="connsiteY17" fmla="*/ 1270000 h 1381125"/>
              <a:gd name="connsiteX18" fmla="*/ 698500 w 1682750"/>
              <a:gd name="connsiteY18" fmla="*/ 1285875 h 1381125"/>
              <a:gd name="connsiteX19" fmla="*/ 957792 w 1682750"/>
              <a:gd name="connsiteY19" fmla="*/ 1381125 h 1381125"/>
              <a:gd name="connsiteX20" fmla="*/ 1111250 w 1682750"/>
              <a:gd name="connsiteY20" fmla="*/ 1301750 h 1381125"/>
              <a:gd name="connsiteX21" fmla="*/ 1174750 w 1682750"/>
              <a:gd name="connsiteY21" fmla="*/ 1285875 h 1381125"/>
              <a:gd name="connsiteX22" fmla="*/ 1270000 w 1682750"/>
              <a:gd name="connsiteY22" fmla="*/ 1254125 h 1381125"/>
              <a:gd name="connsiteX23" fmla="*/ 1317625 w 1682750"/>
              <a:gd name="connsiteY23" fmla="*/ 1238250 h 1381125"/>
              <a:gd name="connsiteX24" fmla="*/ 1365250 w 1682750"/>
              <a:gd name="connsiteY24" fmla="*/ 1206500 h 1381125"/>
              <a:gd name="connsiteX25" fmla="*/ 1397000 w 1682750"/>
              <a:gd name="connsiteY25" fmla="*/ 1158875 h 1381125"/>
              <a:gd name="connsiteX26" fmla="*/ 1492250 w 1682750"/>
              <a:gd name="connsiteY26" fmla="*/ 1095375 h 1381125"/>
              <a:gd name="connsiteX27" fmla="*/ 1524000 w 1682750"/>
              <a:gd name="connsiteY27" fmla="*/ 1047750 h 1381125"/>
              <a:gd name="connsiteX28" fmla="*/ 1539875 w 1682750"/>
              <a:gd name="connsiteY28" fmla="*/ 1000125 h 1381125"/>
              <a:gd name="connsiteX29" fmla="*/ 1603375 w 1682750"/>
              <a:gd name="connsiteY29" fmla="*/ 904875 h 1381125"/>
              <a:gd name="connsiteX30" fmla="*/ 1635125 w 1682750"/>
              <a:gd name="connsiteY30" fmla="*/ 809625 h 1381125"/>
              <a:gd name="connsiteX31" fmla="*/ 1651000 w 1682750"/>
              <a:gd name="connsiteY31" fmla="*/ 762000 h 1381125"/>
              <a:gd name="connsiteX32" fmla="*/ 1682750 w 1682750"/>
              <a:gd name="connsiteY32" fmla="*/ 714375 h 1381125"/>
              <a:gd name="connsiteX33" fmla="*/ 1666875 w 1682750"/>
              <a:gd name="connsiteY33" fmla="*/ 492125 h 1381125"/>
              <a:gd name="connsiteX34" fmla="*/ 1651000 w 1682750"/>
              <a:gd name="connsiteY34" fmla="*/ 444500 h 1381125"/>
              <a:gd name="connsiteX35" fmla="*/ 1587500 w 1682750"/>
              <a:gd name="connsiteY35" fmla="*/ 349250 h 1381125"/>
              <a:gd name="connsiteX36" fmla="*/ 1539875 w 1682750"/>
              <a:gd name="connsiteY36" fmla="*/ 317500 h 1381125"/>
              <a:gd name="connsiteX37" fmla="*/ 1476375 w 1682750"/>
              <a:gd name="connsiteY37" fmla="*/ 238125 h 1381125"/>
              <a:gd name="connsiteX38" fmla="*/ 1444625 w 1682750"/>
              <a:gd name="connsiteY38" fmla="*/ 190500 h 1381125"/>
              <a:gd name="connsiteX39" fmla="*/ 1349375 w 1682750"/>
              <a:gd name="connsiteY39" fmla="*/ 142875 h 1381125"/>
              <a:gd name="connsiteX40" fmla="*/ 1317625 w 1682750"/>
              <a:gd name="connsiteY40" fmla="*/ 95250 h 1381125"/>
              <a:gd name="connsiteX41" fmla="*/ 1222375 w 1682750"/>
              <a:gd name="connsiteY41" fmla="*/ 63500 h 1381125"/>
              <a:gd name="connsiteX42" fmla="*/ 1174750 w 1682750"/>
              <a:gd name="connsiteY42" fmla="*/ 31750 h 1381125"/>
              <a:gd name="connsiteX43" fmla="*/ 1063625 w 1682750"/>
              <a:gd name="connsiteY43" fmla="*/ 0 h 1381125"/>
              <a:gd name="connsiteX44" fmla="*/ 825500 w 1682750"/>
              <a:gd name="connsiteY44" fmla="*/ 15875 h 1381125"/>
              <a:gd name="connsiteX45" fmla="*/ 698500 w 1682750"/>
              <a:gd name="connsiteY45" fmla="*/ 47625 h 1381125"/>
              <a:gd name="connsiteX46" fmla="*/ 555625 w 1682750"/>
              <a:gd name="connsiteY46" fmla="*/ 63500 h 1381125"/>
              <a:gd name="connsiteX47" fmla="*/ 508000 w 1682750"/>
              <a:gd name="connsiteY47" fmla="*/ 79375 h 1381125"/>
              <a:gd name="connsiteX48" fmla="*/ 492125 w 1682750"/>
              <a:gd name="connsiteY48" fmla="*/ 127000 h 1381125"/>
              <a:gd name="connsiteX49" fmla="*/ 396875 w 1682750"/>
              <a:gd name="connsiteY49" fmla="*/ 158750 h 1381125"/>
              <a:gd name="connsiteX50" fmla="*/ 349250 w 1682750"/>
              <a:gd name="connsiteY50" fmla="*/ 206375 h 1381125"/>
              <a:gd name="connsiteX51" fmla="*/ 301625 w 1682750"/>
              <a:gd name="connsiteY51" fmla="*/ 238125 h 1381125"/>
              <a:gd name="connsiteX52" fmla="*/ 238125 w 1682750"/>
              <a:gd name="connsiteY52" fmla="*/ 333375 h 1381125"/>
              <a:gd name="connsiteX53" fmla="*/ 142875 w 1682750"/>
              <a:gd name="connsiteY53" fmla="*/ 396875 h 1381125"/>
              <a:gd name="connsiteX54" fmla="*/ 111125 w 1682750"/>
              <a:gd name="connsiteY54" fmla="*/ 444500 h 1381125"/>
              <a:gd name="connsiteX55" fmla="*/ 79375 w 1682750"/>
              <a:gd name="connsiteY55" fmla="*/ 539750 h 1381125"/>
              <a:gd name="connsiteX56" fmla="*/ 15875 w 1682750"/>
              <a:gd name="connsiteY56" fmla="*/ 682625 h 1381125"/>
              <a:gd name="connsiteX57" fmla="*/ 0 w 1682750"/>
              <a:gd name="connsiteY57" fmla="*/ 730250 h 1381125"/>
              <a:gd name="connsiteX58" fmla="*/ 0 w 1682750"/>
              <a:gd name="connsiteY58" fmla="*/ 1079500 h 1381125"/>
              <a:gd name="connsiteX0" fmla="*/ 952500 w 1682750"/>
              <a:gd name="connsiteY0" fmla="*/ 984250 h 1382084"/>
              <a:gd name="connsiteX1" fmla="*/ 1095375 w 1682750"/>
              <a:gd name="connsiteY1" fmla="*/ 952500 h 1382084"/>
              <a:gd name="connsiteX2" fmla="*/ 1187451 w 1682750"/>
              <a:gd name="connsiteY2" fmla="*/ 894291 h 1382084"/>
              <a:gd name="connsiteX3" fmla="*/ 1259417 w 1682750"/>
              <a:gd name="connsiteY3" fmla="*/ 806450 h 1382084"/>
              <a:gd name="connsiteX4" fmla="*/ 1283759 w 1682750"/>
              <a:gd name="connsiteY4" fmla="*/ 699559 h 1382084"/>
              <a:gd name="connsiteX5" fmla="*/ 1276350 w 1682750"/>
              <a:gd name="connsiteY5" fmla="*/ 588434 h 1382084"/>
              <a:gd name="connsiteX6" fmla="*/ 1222375 w 1682750"/>
              <a:gd name="connsiteY6" fmla="*/ 523875 h 1382084"/>
              <a:gd name="connsiteX7" fmla="*/ 1160991 w 1682750"/>
              <a:gd name="connsiteY7" fmla="*/ 458258 h 1382084"/>
              <a:gd name="connsiteX8" fmla="*/ 1061508 w 1682750"/>
              <a:gd name="connsiteY8" fmla="*/ 426509 h 1382084"/>
              <a:gd name="connsiteX9" fmla="*/ 984250 w 1682750"/>
              <a:gd name="connsiteY9" fmla="*/ 411691 h 1382084"/>
              <a:gd name="connsiteX10" fmla="*/ 746125 w 1682750"/>
              <a:gd name="connsiteY10" fmla="*/ 444500 h 1382084"/>
              <a:gd name="connsiteX11" fmla="*/ 584200 w 1682750"/>
              <a:gd name="connsiteY11" fmla="*/ 561976 h 1382084"/>
              <a:gd name="connsiteX12" fmla="*/ 491066 w 1682750"/>
              <a:gd name="connsiteY12" fmla="*/ 694267 h 1382084"/>
              <a:gd name="connsiteX13" fmla="*/ 444500 w 1682750"/>
              <a:gd name="connsiteY13" fmla="*/ 811741 h 1382084"/>
              <a:gd name="connsiteX14" fmla="*/ 434975 w 1682750"/>
              <a:gd name="connsiteY14" fmla="*/ 1003300 h 1382084"/>
              <a:gd name="connsiteX15" fmla="*/ 476250 w 1682750"/>
              <a:gd name="connsiteY15" fmla="*/ 1127125 h 1382084"/>
              <a:gd name="connsiteX16" fmla="*/ 571500 w 1682750"/>
              <a:gd name="connsiteY16" fmla="*/ 1224492 h 1382084"/>
              <a:gd name="connsiteX17" fmla="*/ 650875 w 1682750"/>
              <a:gd name="connsiteY17" fmla="*/ 1270000 h 1382084"/>
              <a:gd name="connsiteX18" fmla="*/ 757767 w 1682750"/>
              <a:gd name="connsiteY18" fmla="*/ 1340908 h 1382084"/>
              <a:gd name="connsiteX19" fmla="*/ 957792 w 1682750"/>
              <a:gd name="connsiteY19" fmla="*/ 1381125 h 1382084"/>
              <a:gd name="connsiteX20" fmla="*/ 1111250 w 1682750"/>
              <a:gd name="connsiteY20" fmla="*/ 1301750 h 1382084"/>
              <a:gd name="connsiteX21" fmla="*/ 1174750 w 1682750"/>
              <a:gd name="connsiteY21" fmla="*/ 1285875 h 1382084"/>
              <a:gd name="connsiteX22" fmla="*/ 1270000 w 1682750"/>
              <a:gd name="connsiteY22" fmla="*/ 1254125 h 1382084"/>
              <a:gd name="connsiteX23" fmla="*/ 1317625 w 1682750"/>
              <a:gd name="connsiteY23" fmla="*/ 1238250 h 1382084"/>
              <a:gd name="connsiteX24" fmla="*/ 1365250 w 1682750"/>
              <a:gd name="connsiteY24" fmla="*/ 1206500 h 1382084"/>
              <a:gd name="connsiteX25" fmla="*/ 1397000 w 1682750"/>
              <a:gd name="connsiteY25" fmla="*/ 1158875 h 1382084"/>
              <a:gd name="connsiteX26" fmla="*/ 1492250 w 1682750"/>
              <a:gd name="connsiteY26" fmla="*/ 1095375 h 1382084"/>
              <a:gd name="connsiteX27" fmla="*/ 1524000 w 1682750"/>
              <a:gd name="connsiteY27" fmla="*/ 1047750 h 1382084"/>
              <a:gd name="connsiteX28" fmla="*/ 1539875 w 1682750"/>
              <a:gd name="connsiteY28" fmla="*/ 1000125 h 1382084"/>
              <a:gd name="connsiteX29" fmla="*/ 1603375 w 1682750"/>
              <a:gd name="connsiteY29" fmla="*/ 904875 h 1382084"/>
              <a:gd name="connsiteX30" fmla="*/ 1635125 w 1682750"/>
              <a:gd name="connsiteY30" fmla="*/ 809625 h 1382084"/>
              <a:gd name="connsiteX31" fmla="*/ 1651000 w 1682750"/>
              <a:gd name="connsiteY31" fmla="*/ 762000 h 1382084"/>
              <a:gd name="connsiteX32" fmla="*/ 1682750 w 1682750"/>
              <a:gd name="connsiteY32" fmla="*/ 714375 h 1382084"/>
              <a:gd name="connsiteX33" fmla="*/ 1666875 w 1682750"/>
              <a:gd name="connsiteY33" fmla="*/ 492125 h 1382084"/>
              <a:gd name="connsiteX34" fmla="*/ 1651000 w 1682750"/>
              <a:gd name="connsiteY34" fmla="*/ 444500 h 1382084"/>
              <a:gd name="connsiteX35" fmla="*/ 1587500 w 1682750"/>
              <a:gd name="connsiteY35" fmla="*/ 349250 h 1382084"/>
              <a:gd name="connsiteX36" fmla="*/ 1539875 w 1682750"/>
              <a:gd name="connsiteY36" fmla="*/ 317500 h 1382084"/>
              <a:gd name="connsiteX37" fmla="*/ 1476375 w 1682750"/>
              <a:gd name="connsiteY37" fmla="*/ 238125 h 1382084"/>
              <a:gd name="connsiteX38" fmla="*/ 1444625 w 1682750"/>
              <a:gd name="connsiteY38" fmla="*/ 190500 h 1382084"/>
              <a:gd name="connsiteX39" fmla="*/ 1349375 w 1682750"/>
              <a:gd name="connsiteY39" fmla="*/ 142875 h 1382084"/>
              <a:gd name="connsiteX40" fmla="*/ 1317625 w 1682750"/>
              <a:gd name="connsiteY40" fmla="*/ 95250 h 1382084"/>
              <a:gd name="connsiteX41" fmla="*/ 1222375 w 1682750"/>
              <a:gd name="connsiteY41" fmla="*/ 63500 h 1382084"/>
              <a:gd name="connsiteX42" fmla="*/ 1174750 w 1682750"/>
              <a:gd name="connsiteY42" fmla="*/ 31750 h 1382084"/>
              <a:gd name="connsiteX43" fmla="*/ 1063625 w 1682750"/>
              <a:gd name="connsiteY43" fmla="*/ 0 h 1382084"/>
              <a:gd name="connsiteX44" fmla="*/ 825500 w 1682750"/>
              <a:gd name="connsiteY44" fmla="*/ 15875 h 1382084"/>
              <a:gd name="connsiteX45" fmla="*/ 698500 w 1682750"/>
              <a:gd name="connsiteY45" fmla="*/ 47625 h 1382084"/>
              <a:gd name="connsiteX46" fmla="*/ 555625 w 1682750"/>
              <a:gd name="connsiteY46" fmla="*/ 63500 h 1382084"/>
              <a:gd name="connsiteX47" fmla="*/ 508000 w 1682750"/>
              <a:gd name="connsiteY47" fmla="*/ 79375 h 1382084"/>
              <a:gd name="connsiteX48" fmla="*/ 492125 w 1682750"/>
              <a:gd name="connsiteY48" fmla="*/ 127000 h 1382084"/>
              <a:gd name="connsiteX49" fmla="*/ 396875 w 1682750"/>
              <a:gd name="connsiteY49" fmla="*/ 158750 h 1382084"/>
              <a:gd name="connsiteX50" fmla="*/ 349250 w 1682750"/>
              <a:gd name="connsiteY50" fmla="*/ 206375 h 1382084"/>
              <a:gd name="connsiteX51" fmla="*/ 301625 w 1682750"/>
              <a:gd name="connsiteY51" fmla="*/ 238125 h 1382084"/>
              <a:gd name="connsiteX52" fmla="*/ 238125 w 1682750"/>
              <a:gd name="connsiteY52" fmla="*/ 333375 h 1382084"/>
              <a:gd name="connsiteX53" fmla="*/ 142875 w 1682750"/>
              <a:gd name="connsiteY53" fmla="*/ 396875 h 1382084"/>
              <a:gd name="connsiteX54" fmla="*/ 111125 w 1682750"/>
              <a:gd name="connsiteY54" fmla="*/ 444500 h 1382084"/>
              <a:gd name="connsiteX55" fmla="*/ 79375 w 1682750"/>
              <a:gd name="connsiteY55" fmla="*/ 539750 h 1382084"/>
              <a:gd name="connsiteX56" fmla="*/ 15875 w 1682750"/>
              <a:gd name="connsiteY56" fmla="*/ 682625 h 1382084"/>
              <a:gd name="connsiteX57" fmla="*/ 0 w 1682750"/>
              <a:gd name="connsiteY57" fmla="*/ 730250 h 1382084"/>
              <a:gd name="connsiteX58" fmla="*/ 0 w 1682750"/>
              <a:gd name="connsiteY58" fmla="*/ 1079500 h 1382084"/>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71500 w 1682750"/>
              <a:gd name="connsiteY16" fmla="*/ 1224492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41866 w 1682750"/>
              <a:gd name="connsiteY16" fmla="*/ 1220258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1184"/>
              <a:gd name="connsiteX1" fmla="*/ 1095375 w 1682750"/>
              <a:gd name="connsiteY1" fmla="*/ 952500 h 1381184"/>
              <a:gd name="connsiteX2" fmla="*/ 1187451 w 1682750"/>
              <a:gd name="connsiteY2" fmla="*/ 894291 h 1381184"/>
              <a:gd name="connsiteX3" fmla="*/ 1259417 w 1682750"/>
              <a:gd name="connsiteY3" fmla="*/ 806450 h 1381184"/>
              <a:gd name="connsiteX4" fmla="*/ 1283759 w 1682750"/>
              <a:gd name="connsiteY4" fmla="*/ 699559 h 1381184"/>
              <a:gd name="connsiteX5" fmla="*/ 1276350 w 1682750"/>
              <a:gd name="connsiteY5" fmla="*/ 588434 h 1381184"/>
              <a:gd name="connsiteX6" fmla="*/ 1222375 w 1682750"/>
              <a:gd name="connsiteY6" fmla="*/ 523875 h 1381184"/>
              <a:gd name="connsiteX7" fmla="*/ 1160991 w 1682750"/>
              <a:gd name="connsiteY7" fmla="*/ 458258 h 1381184"/>
              <a:gd name="connsiteX8" fmla="*/ 1061508 w 1682750"/>
              <a:gd name="connsiteY8" fmla="*/ 426509 h 1381184"/>
              <a:gd name="connsiteX9" fmla="*/ 984250 w 1682750"/>
              <a:gd name="connsiteY9" fmla="*/ 411691 h 1381184"/>
              <a:gd name="connsiteX10" fmla="*/ 746125 w 1682750"/>
              <a:gd name="connsiteY10" fmla="*/ 444500 h 1381184"/>
              <a:gd name="connsiteX11" fmla="*/ 584200 w 1682750"/>
              <a:gd name="connsiteY11" fmla="*/ 561976 h 1381184"/>
              <a:gd name="connsiteX12" fmla="*/ 491066 w 1682750"/>
              <a:gd name="connsiteY12" fmla="*/ 694267 h 1381184"/>
              <a:gd name="connsiteX13" fmla="*/ 444500 w 1682750"/>
              <a:gd name="connsiteY13" fmla="*/ 811741 h 1381184"/>
              <a:gd name="connsiteX14" fmla="*/ 434975 w 1682750"/>
              <a:gd name="connsiteY14" fmla="*/ 1003300 h 1381184"/>
              <a:gd name="connsiteX15" fmla="*/ 476250 w 1682750"/>
              <a:gd name="connsiteY15" fmla="*/ 1127125 h 1381184"/>
              <a:gd name="connsiteX16" fmla="*/ 541866 w 1682750"/>
              <a:gd name="connsiteY16" fmla="*/ 1220258 h 1381184"/>
              <a:gd name="connsiteX17" fmla="*/ 642408 w 1682750"/>
              <a:gd name="connsiteY17" fmla="*/ 1282700 h 1381184"/>
              <a:gd name="connsiteX18" fmla="*/ 757767 w 1682750"/>
              <a:gd name="connsiteY18" fmla="*/ 1340908 h 1381184"/>
              <a:gd name="connsiteX19" fmla="*/ 957792 w 1682750"/>
              <a:gd name="connsiteY19" fmla="*/ 1381125 h 1381184"/>
              <a:gd name="connsiteX20" fmla="*/ 1153583 w 1682750"/>
              <a:gd name="connsiteY20" fmla="*/ 1348317 h 1381184"/>
              <a:gd name="connsiteX21" fmla="*/ 1174750 w 1682750"/>
              <a:gd name="connsiteY21" fmla="*/ 1285875 h 1381184"/>
              <a:gd name="connsiteX22" fmla="*/ 1270000 w 1682750"/>
              <a:gd name="connsiteY22" fmla="*/ 1254125 h 1381184"/>
              <a:gd name="connsiteX23" fmla="*/ 1317625 w 1682750"/>
              <a:gd name="connsiteY23" fmla="*/ 1238250 h 1381184"/>
              <a:gd name="connsiteX24" fmla="*/ 1365250 w 1682750"/>
              <a:gd name="connsiteY24" fmla="*/ 1206500 h 1381184"/>
              <a:gd name="connsiteX25" fmla="*/ 1397000 w 1682750"/>
              <a:gd name="connsiteY25" fmla="*/ 1158875 h 1381184"/>
              <a:gd name="connsiteX26" fmla="*/ 1492250 w 1682750"/>
              <a:gd name="connsiteY26" fmla="*/ 1095375 h 1381184"/>
              <a:gd name="connsiteX27" fmla="*/ 1524000 w 1682750"/>
              <a:gd name="connsiteY27" fmla="*/ 1047750 h 1381184"/>
              <a:gd name="connsiteX28" fmla="*/ 1539875 w 1682750"/>
              <a:gd name="connsiteY28" fmla="*/ 1000125 h 1381184"/>
              <a:gd name="connsiteX29" fmla="*/ 1603375 w 1682750"/>
              <a:gd name="connsiteY29" fmla="*/ 904875 h 1381184"/>
              <a:gd name="connsiteX30" fmla="*/ 1635125 w 1682750"/>
              <a:gd name="connsiteY30" fmla="*/ 809625 h 1381184"/>
              <a:gd name="connsiteX31" fmla="*/ 1651000 w 1682750"/>
              <a:gd name="connsiteY31" fmla="*/ 762000 h 1381184"/>
              <a:gd name="connsiteX32" fmla="*/ 1682750 w 1682750"/>
              <a:gd name="connsiteY32" fmla="*/ 714375 h 1381184"/>
              <a:gd name="connsiteX33" fmla="*/ 1666875 w 1682750"/>
              <a:gd name="connsiteY33" fmla="*/ 492125 h 1381184"/>
              <a:gd name="connsiteX34" fmla="*/ 1651000 w 1682750"/>
              <a:gd name="connsiteY34" fmla="*/ 444500 h 1381184"/>
              <a:gd name="connsiteX35" fmla="*/ 1587500 w 1682750"/>
              <a:gd name="connsiteY35" fmla="*/ 349250 h 1381184"/>
              <a:gd name="connsiteX36" fmla="*/ 1539875 w 1682750"/>
              <a:gd name="connsiteY36" fmla="*/ 317500 h 1381184"/>
              <a:gd name="connsiteX37" fmla="*/ 1476375 w 1682750"/>
              <a:gd name="connsiteY37" fmla="*/ 238125 h 1381184"/>
              <a:gd name="connsiteX38" fmla="*/ 1444625 w 1682750"/>
              <a:gd name="connsiteY38" fmla="*/ 190500 h 1381184"/>
              <a:gd name="connsiteX39" fmla="*/ 1349375 w 1682750"/>
              <a:gd name="connsiteY39" fmla="*/ 142875 h 1381184"/>
              <a:gd name="connsiteX40" fmla="*/ 1317625 w 1682750"/>
              <a:gd name="connsiteY40" fmla="*/ 95250 h 1381184"/>
              <a:gd name="connsiteX41" fmla="*/ 1222375 w 1682750"/>
              <a:gd name="connsiteY41" fmla="*/ 63500 h 1381184"/>
              <a:gd name="connsiteX42" fmla="*/ 1174750 w 1682750"/>
              <a:gd name="connsiteY42" fmla="*/ 31750 h 1381184"/>
              <a:gd name="connsiteX43" fmla="*/ 1063625 w 1682750"/>
              <a:gd name="connsiteY43" fmla="*/ 0 h 1381184"/>
              <a:gd name="connsiteX44" fmla="*/ 825500 w 1682750"/>
              <a:gd name="connsiteY44" fmla="*/ 15875 h 1381184"/>
              <a:gd name="connsiteX45" fmla="*/ 698500 w 1682750"/>
              <a:gd name="connsiteY45" fmla="*/ 47625 h 1381184"/>
              <a:gd name="connsiteX46" fmla="*/ 555625 w 1682750"/>
              <a:gd name="connsiteY46" fmla="*/ 63500 h 1381184"/>
              <a:gd name="connsiteX47" fmla="*/ 508000 w 1682750"/>
              <a:gd name="connsiteY47" fmla="*/ 79375 h 1381184"/>
              <a:gd name="connsiteX48" fmla="*/ 492125 w 1682750"/>
              <a:gd name="connsiteY48" fmla="*/ 127000 h 1381184"/>
              <a:gd name="connsiteX49" fmla="*/ 396875 w 1682750"/>
              <a:gd name="connsiteY49" fmla="*/ 158750 h 1381184"/>
              <a:gd name="connsiteX50" fmla="*/ 349250 w 1682750"/>
              <a:gd name="connsiteY50" fmla="*/ 206375 h 1381184"/>
              <a:gd name="connsiteX51" fmla="*/ 301625 w 1682750"/>
              <a:gd name="connsiteY51" fmla="*/ 238125 h 1381184"/>
              <a:gd name="connsiteX52" fmla="*/ 238125 w 1682750"/>
              <a:gd name="connsiteY52" fmla="*/ 333375 h 1381184"/>
              <a:gd name="connsiteX53" fmla="*/ 142875 w 1682750"/>
              <a:gd name="connsiteY53" fmla="*/ 396875 h 1381184"/>
              <a:gd name="connsiteX54" fmla="*/ 111125 w 1682750"/>
              <a:gd name="connsiteY54" fmla="*/ 444500 h 1381184"/>
              <a:gd name="connsiteX55" fmla="*/ 79375 w 1682750"/>
              <a:gd name="connsiteY55" fmla="*/ 539750 h 1381184"/>
              <a:gd name="connsiteX56" fmla="*/ 15875 w 1682750"/>
              <a:gd name="connsiteY56" fmla="*/ 682625 h 1381184"/>
              <a:gd name="connsiteX57" fmla="*/ 0 w 1682750"/>
              <a:gd name="connsiteY57" fmla="*/ 730250 h 1381184"/>
              <a:gd name="connsiteX58" fmla="*/ 0 w 1682750"/>
              <a:gd name="connsiteY58" fmla="*/ 1079500 h 1381184"/>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17625 w 1682750"/>
              <a:gd name="connsiteY23" fmla="*/ 1238250 h 1381178"/>
              <a:gd name="connsiteX24" fmla="*/ 1365250 w 1682750"/>
              <a:gd name="connsiteY24" fmla="*/ 1206500 h 1381178"/>
              <a:gd name="connsiteX25" fmla="*/ 1397000 w 1682750"/>
              <a:gd name="connsiteY25" fmla="*/ 1158875 h 1381178"/>
              <a:gd name="connsiteX26" fmla="*/ 1492250 w 1682750"/>
              <a:gd name="connsiteY26" fmla="*/ 1095375 h 1381178"/>
              <a:gd name="connsiteX27" fmla="*/ 1524000 w 1682750"/>
              <a:gd name="connsiteY27" fmla="*/ 1047750 h 1381178"/>
              <a:gd name="connsiteX28" fmla="*/ 1539875 w 1682750"/>
              <a:gd name="connsiteY28" fmla="*/ 1000125 h 1381178"/>
              <a:gd name="connsiteX29" fmla="*/ 1603375 w 1682750"/>
              <a:gd name="connsiteY29" fmla="*/ 904875 h 1381178"/>
              <a:gd name="connsiteX30" fmla="*/ 1635125 w 1682750"/>
              <a:gd name="connsiteY30" fmla="*/ 809625 h 1381178"/>
              <a:gd name="connsiteX31" fmla="*/ 1651000 w 1682750"/>
              <a:gd name="connsiteY31" fmla="*/ 762000 h 1381178"/>
              <a:gd name="connsiteX32" fmla="*/ 1682750 w 1682750"/>
              <a:gd name="connsiteY32" fmla="*/ 714375 h 1381178"/>
              <a:gd name="connsiteX33" fmla="*/ 1666875 w 1682750"/>
              <a:gd name="connsiteY33" fmla="*/ 492125 h 1381178"/>
              <a:gd name="connsiteX34" fmla="*/ 1651000 w 1682750"/>
              <a:gd name="connsiteY34" fmla="*/ 444500 h 1381178"/>
              <a:gd name="connsiteX35" fmla="*/ 1587500 w 1682750"/>
              <a:gd name="connsiteY35" fmla="*/ 349250 h 1381178"/>
              <a:gd name="connsiteX36" fmla="*/ 1539875 w 1682750"/>
              <a:gd name="connsiteY36" fmla="*/ 317500 h 1381178"/>
              <a:gd name="connsiteX37" fmla="*/ 1476375 w 1682750"/>
              <a:gd name="connsiteY37" fmla="*/ 238125 h 1381178"/>
              <a:gd name="connsiteX38" fmla="*/ 1444625 w 1682750"/>
              <a:gd name="connsiteY38" fmla="*/ 190500 h 1381178"/>
              <a:gd name="connsiteX39" fmla="*/ 1349375 w 1682750"/>
              <a:gd name="connsiteY39" fmla="*/ 142875 h 1381178"/>
              <a:gd name="connsiteX40" fmla="*/ 1317625 w 1682750"/>
              <a:gd name="connsiteY40" fmla="*/ 95250 h 1381178"/>
              <a:gd name="connsiteX41" fmla="*/ 1222375 w 1682750"/>
              <a:gd name="connsiteY41" fmla="*/ 63500 h 1381178"/>
              <a:gd name="connsiteX42" fmla="*/ 1174750 w 1682750"/>
              <a:gd name="connsiteY42" fmla="*/ 31750 h 1381178"/>
              <a:gd name="connsiteX43" fmla="*/ 1063625 w 1682750"/>
              <a:gd name="connsiteY43" fmla="*/ 0 h 1381178"/>
              <a:gd name="connsiteX44" fmla="*/ 825500 w 1682750"/>
              <a:gd name="connsiteY44" fmla="*/ 15875 h 1381178"/>
              <a:gd name="connsiteX45" fmla="*/ 698500 w 1682750"/>
              <a:gd name="connsiteY45" fmla="*/ 47625 h 1381178"/>
              <a:gd name="connsiteX46" fmla="*/ 555625 w 1682750"/>
              <a:gd name="connsiteY46" fmla="*/ 63500 h 1381178"/>
              <a:gd name="connsiteX47" fmla="*/ 508000 w 1682750"/>
              <a:gd name="connsiteY47" fmla="*/ 79375 h 1381178"/>
              <a:gd name="connsiteX48" fmla="*/ 492125 w 1682750"/>
              <a:gd name="connsiteY48" fmla="*/ 127000 h 1381178"/>
              <a:gd name="connsiteX49" fmla="*/ 396875 w 1682750"/>
              <a:gd name="connsiteY49" fmla="*/ 158750 h 1381178"/>
              <a:gd name="connsiteX50" fmla="*/ 349250 w 1682750"/>
              <a:gd name="connsiteY50" fmla="*/ 206375 h 1381178"/>
              <a:gd name="connsiteX51" fmla="*/ 301625 w 1682750"/>
              <a:gd name="connsiteY51" fmla="*/ 238125 h 1381178"/>
              <a:gd name="connsiteX52" fmla="*/ 238125 w 1682750"/>
              <a:gd name="connsiteY52" fmla="*/ 333375 h 1381178"/>
              <a:gd name="connsiteX53" fmla="*/ 142875 w 1682750"/>
              <a:gd name="connsiteY53" fmla="*/ 396875 h 1381178"/>
              <a:gd name="connsiteX54" fmla="*/ 111125 w 1682750"/>
              <a:gd name="connsiteY54" fmla="*/ 444500 h 1381178"/>
              <a:gd name="connsiteX55" fmla="*/ 79375 w 1682750"/>
              <a:gd name="connsiteY55" fmla="*/ 539750 h 1381178"/>
              <a:gd name="connsiteX56" fmla="*/ 15875 w 1682750"/>
              <a:gd name="connsiteY56" fmla="*/ 682625 h 1381178"/>
              <a:gd name="connsiteX57" fmla="*/ 0 w 1682750"/>
              <a:gd name="connsiteY57" fmla="*/ 730250 h 1381178"/>
              <a:gd name="connsiteX58" fmla="*/ 0 w 1682750"/>
              <a:gd name="connsiteY58"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65250 w 1682750"/>
              <a:gd name="connsiteY23" fmla="*/ 1206500 h 1381178"/>
              <a:gd name="connsiteX24" fmla="*/ 1397000 w 1682750"/>
              <a:gd name="connsiteY24" fmla="*/ 1158875 h 1381178"/>
              <a:gd name="connsiteX25" fmla="*/ 1492250 w 1682750"/>
              <a:gd name="connsiteY25" fmla="*/ 1095375 h 1381178"/>
              <a:gd name="connsiteX26" fmla="*/ 1524000 w 1682750"/>
              <a:gd name="connsiteY26" fmla="*/ 1047750 h 1381178"/>
              <a:gd name="connsiteX27" fmla="*/ 1539875 w 1682750"/>
              <a:gd name="connsiteY27" fmla="*/ 1000125 h 1381178"/>
              <a:gd name="connsiteX28" fmla="*/ 1603375 w 1682750"/>
              <a:gd name="connsiteY28" fmla="*/ 904875 h 1381178"/>
              <a:gd name="connsiteX29" fmla="*/ 1635125 w 1682750"/>
              <a:gd name="connsiteY29" fmla="*/ 809625 h 1381178"/>
              <a:gd name="connsiteX30" fmla="*/ 1651000 w 1682750"/>
              <a:gd name="connsiteY30" fmla="*/ 762000 h 1381178"/>
              <a:gd name="connsiteX31" fmla="*/ 1682750 w 1682750"/>
              <a:gd name="connsiteY31" fmla="*/ 714375 h 1381178"/>
              <a:gd name="connsiteX32" fmla="*/ 1666875 w 1682750"/>
              <a:gd name="connsiteY32" fmla="*/ 492125 h 1381178"/>
              <a:gd name="connsiteX33" fmla="*/ 1651000 w 1682750"/>
              <a:gd name="connsiteY33" fmla="*/ 444500 h 1381178"/>
              <a:gd name="connsiteX34" fmla="*/ 1587500 w 1682750"/>
              <a:gd name="connsiteY34" fmla="*/ 349250 h 1381178"/>
              <a:gd name="connsiteX35" fmla="*/ 1539875 w 1682750"/>
              <a:gd name="connsiteY35" fmla="*/ 317500 h 1381178"/>
              <a:gd name="connsiteX36" fmla="*/ 1476375 w 1682750"/>
              <a:gd name="connsiteY36" fmla="*/ 238125 h 1381178"/>
              <a:gd name="connsiteX37" fmla="*/ 1444625 w 1682750"/>
              <a:gd name="connsiteY37" fmla="*/ 190500 h 1381178"/>
              <a:gd name="connsiteX38" fmla="*/ 1349375 w 1682750"/>
              <a:gd name="connsiteY38" fmla="*/ 142875 h 1381178"/>
              <a:gd name="connsiteX39" fmla="*/ 1317625 w 1682750"/>
              <a:gd name="connsiteY39" fmla="*/ 95250 h 1381178"/>
              <a:gd name="connsiteX40" fmla="*/ 1222375 w 1682750"/>
              <a:gd name="connsiteY40" fmla="*/ 63500 h 1381178"/>
              <a:gd name="connsiteX41" fmla="*/ 1174750 w 1682750"/>
              <a:gd name="connsiteY41" fmla="*/ 31750 h 1381178"/>
              <a:gd name="connsiteX42" fmla="*/ 1063625 w 1682750"/>
              <a:gd name="connsiteY42" fmla="*/ 0 h 1381178"/>
              <a:gd name="connsiteX43" fmla="*/ 825500 w 1682750"/>
              <a:gd name="connsiteY43" fmla="*/ 15875 h 1381178"/>
              <a:gd name="connsiteX44" fmla="*/ 698500 w 1682750"/>
              <a:gd name="connsiteY44" fmla="*/ 47625 h 1381178"/>
              <a:gd name="connsiteX45" fmla="*/ 555625 w 1682750"/>
              <a:gd name="connsiteY45" fmla="*/ 63500 h 1381178"/>
              <a:gd name="connsiteX46" fmla="*/ 508000 w 1682750"/>
              <a:gd name="connsiteY46" fmla="*/ 79375 h 1381178"/>
              <a:gd name="connsiteX47" fmla="*/ 492125 w 1682750"/>
              <a:gd name="connsiteY47" fmla="*/ 127000 h 1381178"/>
              <a:gd name="connsiteX48" fmla="*/ 396875 w 1682750"/>
              <a:gd name="connsiteY48" fmla="*/ 158750 h 1381178"/>
              <a:gd name="connsiteX49" fmla="*/ 349250 w 1682750"/>
              <a:gd name="connsiteY49" fmla="*/ 206375 h 1381178"/>
              <a:gd name="connsiteX50" fmla="*/ 301625 w 1682750"/>
              <a:gd name="connsiteY50" fmla="*/ 238125 h 1381178"/>
              <a:gd name="connsiteX51" fmla="*/ 238125 w 1682750"/>
              <a:gd name="connsiteY51" fmla="*/ 333375 h 1381178"/>
              <a:gd name="connsiteX52" fmla="*/ 142875 w 1682750"/>
              <a:gd name="connsiteY52" fmla="*/ 396875 h 1381178"/>
              <a:gd name="connsiteX53" fmla="*/ 111125 w 1682750"/>
              <a:gd name="connsiteY53" fmla="*/ 444500 h 1381178"/>
              <a:gd name="connsiteX54" fmla="*/ 79375 w 1682750"/>
              <a:gd name="connsiteY54" fmla="*/ 539750 h 1381178"/>
              <a:gd name="connsiteX55" fmla="*/ 15875 w 1682750"/>
              <a:gd name="connsiteY55" fmla="*/ 682625 h 1381178"/>
              <a:gd name="connsiteX56" fmla="*/ 0 w 1682750"/>
              <a:gd name="connsiteY56" fmla="*/ 730250 h 1381178"/>
              <a:gd name="connsiteX57" fmla="*/ 0 w 1682750"/>
              <a:gd name="connsiteY57"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365250 w 1682750"/>
              <a:gd name="connsiteY22" fmla="*/ 1206500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524000 w 1682750"/>
              <a:gd name="connsiteY24" fmla="*/ 1047750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35125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81692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66"/>
              <a:gd name="connsiteY0" fmla="*/ 984250 h 1381178"/>
              <a:gd name="connsiteX1" fmla="*/ 1095375 w 1682766"/>
              <a:gd name="connsiteY1" fmla="*/ 952500 h 1381178"/>
              <a:gd name="connsiteX2" fmla="*/ 1187451 w 1682766"/>
              <a:gd name="connsiteY2" fmla="*/ 894291 h 1381178"/>
              <a:gd name="connsiteX3" fmla="*/ 1259417 w 1682766"/>
              <a:gd name="connsiteY3" fmla="*/ 806450 h 1381178"/>
              <a:gd name="connsiteX4" fmla="*/ 1283759 w 1682766"/>
              <a:gd name="connsiteY4" fmla="*/ 699559 h 1381178"/>
              <a:gd name="connsiteX5" fmla="*/ 1276350 w 1682766"/>
              <a:gd name="connsiteY5" fmla="*/ 588434 h 1381178"/>
              <a:gd name="connsiteX6" fmla="*/ 1222375 w 1682766"/>
              <a:gd name="connsiteY6" fmla="*/ 523875 h 1381178"/>
              <a:gd name="connsiteX7" fmla="*/ 1160991 w 1682766"/>
              <a:gd name="connsiteY7" fmla="*/ 458258 h 1381178"/>
              <a:gd name="connsiteX8" fmla="*/ 1061508 w 1682766"/>
              <a:gd name="connsiteY8" fmla="*/ 426509 h 1381178"/>
              <a:gd name="connsiteX9" fmla="*/ 984250 w 1682766"/>
              <a:gd name="connsiteY9" fmla="*/ 411691 h 1381178"/>
              <a:gd name="connsiteX10" fmla="*/ 746125 w 1682766"/>
              <a:gd name="connsiteY10" fmla="*/ 444500 h 1381178"/>
              <a:gd name="connsiteX11" fmla="*/ 584200 w 1682766"/>
              <a:gd name="connsiteY11" fmla="*/ 561976 h 1381178"/>
              <a:gd name="connsiteX12" fmla="*/ 491066 w 1682766"/>
              <a:gd name="connsiteY12" fmla="*/ 694267 h 1381178"/>
              <a:gd name="connsiteX13" fmla="*/ 444500 w 1682766"/>
              <a:gd name="connsiteY13" fmla="*/ 811741 h 1381178"/>
              <a:gd name="connsiteX14" fmla="*/ 434975 w 1682766"/>
              <a:gd name="connsiteY14" fmla="*/ 1003300 h 1381178"/>
              <a:gd name="connsiteX15" fmla="*/ 476250 w 1682766"/>
              <a:gd name="connsiteY15" fmla="*/ 1127125 h 1381178"/>
              <a:gd name="connsiteX16" fmla="*/ 541866 w 1682766"/>
              <a:gd name="connsiteY16" fmla="*/ 1220258 h 1381178"/>
              <a:gd name="connsiteX17" fmla="*/ 642408 w 1682766"/>
              <a:gd name="connsiteY17" fmla="*/ 1282700 h 1381178"/>
              <a:gd name="connsiteX18" fmla="*/ 757767 w 1682766"/>
              <a:gd name="connsiteY18" fmla="*/ 1340908 h 1381178"/>
              <a:gd name="connsiteX19" fmla="*/ 957792 w 1682766"/>
              <a:gd name="connsiteY19" fmla="*/ 1381125 h 1381178"/>
              <a:gd name="connsiteX20" fmla="*/ 1153583 w 1682766"/>
              <a:gd name="connsiteY20" fmla="*/ 1348317 h 1381178"/>
              <a:gd name="connsiteX21" fmla="*/ 1284817 w 1682766"/>
              <a:gd name="connsiteY21" fmla="*/ 1298575 h 1381178"/>
              <a:gd name="connsiteX22" fmla="*/ 1416050 w 1682766"/>
              <a:gd name="connsiteY22" fmla="*/ 1223433 h 1381178"/>
              <a:gd name="connsiteX23" fmla="*/ 1481667 w 1682766"/>
              <a:gd name="connsiteY23" fmla="*/ 1163108 h 1381178"/>
              <a:gd name="connsiteX24" fmla="*/ 1600200 w 1682766"/>
              <a:gd name="connsiteY24" fmla="*/ 1030817 h 1381178"/>
              <a:gd name="connsiteX25" fmla="*/ 1641475 w 1682766"/>
              <a:gd name="connsiteY25" fmla="*/ 936625 h 1381178"/>
              <a:gd name="connsiteX26" fmla="*/ 1681692 w 1682766"/>
              <a:gd name="connsiteY26" fmla="*/ 809625 h 1381178"/>
              <a:gd name="connsiteX27" fmla="*/ 1672167 w 1682766"/>
              <a:gd name="connsiteY27" fmla="*/ 753534 h 1381178"/>
              <a:gd name="connsiteX28" fmla="*/ 1682750 w 1682766"/>
              <a:gd name="connsiteY28" fmla="*/ 714375 h 1381178"/>
              <a:gd name="connsiteX29" fmla="*/ 1666875 w 1682766"/>
              <a:gd name="connsiteY29" fmla="*/ 492125 h 1381178"/>
              <a:gd name="connsiteX30" fmla="*/ 1651000 w 1682766"/>
              <a:gd name="connsiteY30" fmla="*/ 444500 h 1381178"/>
              <a:gd name="connsiteX31" fmla="*/ 1587500 w 1682766"/>
              <a:gd name="connsiteY31" fmla="*/ 349250 h 1381178"/>
              <a:gd name="connsiteX32" fmla="*/ 1539875 w 1682766"/>
              <a:gd name="connsiteY32" fmla="*/ 317500 h 1381178"/>
              <a:gd name="connsiteX33" fmla="*/ 1476375 w 1682766"/>
              <a:gd name="connsiteY33" fmla="*/ 238125 h 1381178"/>
              <a:gd name="connsiteX34" fmla="*/ 1444625 w 1682766"/>
              <a:gd name="connsiteY34" fmla="*/ 190500 h 1381178"/>
              <a:gd name="connsiteX35" fmla="*/ 1349375 w 1682766"/>
              <a:gd name="connsiteY35" fmla="*/ 142875 h 1381178"/>
              <a:gd name="connsiteX36" fmla="*/ 1317625 w 1682766"/>
              <a:gd name="connsiteY36" fmla="*/ 95250 h 1381178"/>
              <a:gd name="connsiteX37" fmla="*/ 1222375 w 1682766"/>
              <a:gd name="connsiteY37" fmla="*/ 63500 h 1381178"/>
              <a:gd name="connsiteX38" fmla="*/ 1174750 w 1682766"/>
              <a:gd name="connsiteY38" fmla="*/ 31750 h 1381178"/>
              <a:gd name="connsiteX39" fmla="*/ 1063625 w 1682766"/>
              <a:gd name="connsiteY39" fmla="*/ 0 h 1381178"/>
              <a:gd name="connsiteX40" fmla="*/ 825500 w 1682766"/>
              <a:gd name="connsiteY40" fmla="*/ 15875 h 1381178"/>
              <a:gd name="connsiteX41" fmla="*/ 698500 w 1682766"/>
              <a:gd name="connsiteY41" fmla="*/ 47625 h 1381178"/>
              <a:gd name="connsiteX42" fmla="*/ 555625 w 1682766"/>
              <a:gd name="connsiteY42" fmla="*/ 63500 h 1381178"/>
              <a:gd name="connsiteX43" fmla="*/ 508000 w 1682766"/>
              <a:gd name="connsiteY43" fmla="*/ 79375 h 1381178"/>
              <a:gd name="connsiteX44" fmla="*/ 492125 w 1682766"/>
              <a:gd name="connsiteY44" fmla="*/ 127000 h 1381178"/>
              <a:gd name="connsiteX45" fmla="*/ 396875 w 1682766"/>
              <a:gd name="connsiteY45" fmla="*/ 158750 h 1381178"/>
              <a:gd name="connsiteX46" fmla="*/ 349250 w 1682766"/>
              <a:gd name="connsiteY46" fmla="*/ 206375 h 1381178"/>
              <a:gd name="connsiteX47" fmla="*/ 301625 w 1682766"/>
              <a:gd name="connsiteY47" fmla="*/ 238125 h 1381178"/>
              <a:gd name="connsiteX48" fmla="*/ 238125 w 1682766"/>
              <a:gd name="connsiteY48" fmla="*/ 333375 h 1381178"/>
              <a:gd name="connsiteX49" fmla="*/ 142875 w 1682766"/>
              <a:gd name="connsiteY49" fmla="*/ 396875 h 1381178"/>
              <a:gd name="connsiteX50" fmla="*/ 111125 w 1682766"/>
              <a:gd name="connsiteY50" fmla="*/ 444500 h 1381178"/>
              <a:gd name="connsiteX51" fmla="*/ 79375 w 1682766"/>
              <a:gd name="connsiteY51" fmla="*/ 539750 h 1381178"/>
              <a:gd name="connsiteX52" fmla="*/ 15875 w 1682766"/>
              <a:gd name="connsiteY52" fmla="*/ 682625 h 1381178"/>
              <a:gd name="connsiteX53" fmla="*/ 0 w 1682766"/>
              <a:gd name="connsiteY53" fmla="*/ 730250 h 1381178"/>
              <a:gd name="connsiteX54" fmla="*/ 0 w 1682766"/>
              <a:gd name="connsiteY54" fmla="*/ 1079500 h 1381178"/>
              <a:gd name="connsiteX0" fmla="*/ 952500 w 1685776"/>
              <a:gd name="connsiteY0" fmla="*/ 984250 h 1381178"/>
              <a:gd name="connsiteX1" fmla="*/ 1095375 w 1685776"/>
              <a:gd name="connsiteY1" fmla="*/ 952500 h 1381178"/>
              <a:gd name="connsiteX2" fmla="*/ 1187451 w 1685776"/>
              <a:gd name="connsiteY2" fmla="*/ 894291 h 1381178"/>
              <a:gd name="connsiteX3" fmla="*/ 1259417 w 1685776"/>
              <a:gd name="connsiteY3" fmla="*/ 806450 h 1381178"/>
              <a:gd name="connsiteX4" fmla="*/ 1283759 w 1685776"/>
              <a:gd name="connsiteY4" fmla="*/ 699559 h 1381178"/>
              <a:gd name="connsiteX5" fmla="*/ 1276350 w 1685776"/>
              <a:gd name="connsiteY5" fmla="*/ 588434 h 1381178"/>
              <a:gd name="connsiteX6" fmla="*/ 1222375 w 1685776"/>
              <a:gd name="connsiteY6" fmla="*/ 523875 h 1381178"/>
              <a:gd name="connsiteX7" fmla="*/ 1160991 w 1685776"/>
              <a:gd name="connsiteY7" fmla="*/ 458258 h 1381178"/>
              <a:gd name="connsiteX8" fmla="*/ 1061508 w 1685776"/>
              <a:gd name="connsiteY8" fmla="*/ 426509 h 1381178"/>
              <a:gd name="connsiteX9" fmla="*/ 984250 w 1685776"/>
              <a:gd name="connsiteY9" fmla="*/ 411691 h 1381178"/>
              <a:gd name="connsiteX10" fmla="*/ 746125 w 1685776"/>
              <a:gd name="connsiteY10" fmla="*/ 444500 h 1381178"/>
              <a:gd name="connsiteX11" fmla="*/ 584200 w 1685776"/>
              <a:gd name="connsiteY11" fmla="*/ 561976 h 1381178"/>
              <a:gd name="connsiteX12" fmla="*/ 491066 w 1685776"/>
              <a:gd name="connsiteY12" fmla="*/ 694267 h 1381178"/>
              <a:gd name="connsiteX13" fmla="*/ 444500 w 1685776"/>
              <a:gd name="connsiteY13" fmla="*/ 811741 h 1381178"/>
              <a:gd name="connsiteX14" fmla="*/ 434975 w 1685776"/>
              <a:gd name="connsiteY14" fmla="*/ 1003300 h 1381178"/>
              <a:gd name="connsiteX15" fmla="*/ 476250 w 1685776"/>
              <a:gd name="connsiteY15" fmla="*/ 1127125 h 1381178"/>
              <a:gd name="connsiteX16" fmla="*/ 541866 w 1685776"/>
              <a:gd name="connsiteY16" fmla="*/ 1220258 h 1381178"/>
              <a:gd name="connsiteX17" fmla="*/ 642408 w 1685776"/>
              <a:gd name="connsiteY17" fmla="*/ 1282700 h 1381178"/>
              <a:gd name="connsiteX18" fmla="*/ 757767 w 1685776"/>
              <a:gd name="connsiteY18" fmla="*/ 1340908 h 1381178"/>
              <a:gd name="connsiteX19" fmla="*/ 957792 w 1685776"/>
              <a:gd name="connsiteY19" fmla="*/ 1381125 h 1381178"/>
              <a:gd name="connsiteX20" fmla="*/ 1153583 w 1685776"/>
              <a:gd name="connsiteY20" fmla="*/ 1348317 h 1381178"/>
              <a:gd name="connsiteX21" fmla="*/ 1284817 w 1685776"/>
              <a:gd name="connsiteY21" fmla="*/ 1298575 h 1381178"/>
              <a:gd name="connsiteX22" fmla="*/ 1416050 w 1685776"/>
              <a:gd name="connsiteY22" fmla="*/ 1223433 h 1381178"/>
              <a:gd name="connsiteX23" fmla="*/ 1481667 w 1685776"/>
              <a:gd name="connsiteY23" fmla="*/ 1163108 h 1381178"/>
              <a:gd name="connsiteX24" fmla="*/ 1600200 w 1685776"/>
              <a:gd name="connsiteY24" fmla="*/ 1030817 h 1381178"/>
              <a:gd name="connsiteX25" fmla="*/ 1641475 w 1685776"/>
              <a:gd name="connsiteY25" fmla="*/ 936625 h 1381178"/>
              <a:gd name="connsiteX26" fmla="*/ 1681692 w 1685776"/>
              <a:gd name="connsiteY26" fmla="*/ 809625 h 1381178"/>
              <a:gd name="connsiteX27" fmla="*/ 1682750 w 1685776"/>
              <a:gd name="connsiteY27" fmla="*/ 714375 h 1381178"/>
              <a:gd name="connsiteX28" fmla="*/ 1666875 w 1685776"/>
              <a:gd name="connsiteY28" fmla="*/ 492125 h 1381178"/>
              <a:gd name="connsiteX29" fmla="*/ 1651000 w 1685776"/>
              <a:gd name="connsiteY29" fmla="*/ 444500 h 1381178"/>
              <a:gd name="connsiteX30" fmla="*/ 1587500 w 1685776"/>
              <a:gd name="connsiteY30" fmla="*/ 349250 h 1381178"/>
              <a:gd name="connsiteX31" fmla="*/ 1539875 w 1685776"/>
              <a:gd name="connsiteY31" fmla="*/ 317500 h 1381178"/>
              <a:gd name="connsiteX32" fmla="*/ 1476375 w 1685776"/>
              <a:gd name="connsiteY32" fmla="*/ 238125 h 1381178"/>
              <a:gd name="connsiteX33" fmla="*/ 1444625 w 1685776"/>
              <a:gd name="connsiteY33" fmla="*/ 190500 h 1381178"/>
              <a:gd name="connsiteX34" fmla="*/ 1349375 w 1685776"/>
              <a:gd name="connsiteY34" fmla="*/ 142875 h 1381178"/>
              <a:gd name="connsiteX35" fmla="*/ 1317625 w 1685776"/>
              <a:gd name="connsiteY35" fmla="*/ 95250 h 1381178"/>
              <a:gd name="connsiteX36" fmla="*/ 1222375 w 1685776"/>
              <a:gd name="connsiteY36" fmla="*/ 63500 h 1381178"/>
              <a:gd name="connsiteX37" fmla="*/ 1174750 w 1685776"/>
              <a:gd name="connsiteY37" fmla="*/ 31750 h 1381178"/>
              <a:gd name="connsiteX38" fmla="*/ 1063625 w 1685776"/>
              <a:gd name="connsiteY38" fmla="*/ 0 h 1381178"/>
              <a:gd name="connsiteX39" fmla="*/ 825500 w 1685776"/>
              <a:gd name="connsiteY39" fmla="*/ 15875 h 1381178"/>
              <a:gd name="connsiteX40" fmla="*/ 698500 w 1685776"/>
              <a:gd name="connsiteY40" fmla="*/ 47625 h 1381178"/>
              <a:gd name="connsiteX41" fmla="*/ 555625 w 1685776"/>
              <a:gd name="connsiteY41" fmla="*/ 63500 h 1381178"/>
              <a:gd name="connsiteX42" fmla="*/ 508000 w 1685776"/>
              <a:gd name="connsiteY42" fmla="*/ 79375 h 1381178"/>
              <a:gd name="connsiteX43" fmla="*/ 492125 w 1685776"/>
              <a:gd name="connsiteY43" fmla="*/ 127000 h 1381178"/>
              <a:gd name="connsiteX44" fmla="*/ 396875 w 1685776"/>
              <a:gd name="connsiteY44" fmla="*/ 158750 h 1381178"/>
              <a:gd name="connsiteX45" fmla="*/ 349250 w 1685776"/>
              <a:gd name="connsiteY45" fmla="*/ 206375 h 1381178"/>
              <a:gd name="connsiteX46" fmla="*/ 301625 w 1685776"/>
              <a:gd name="connsiteY46" fmla="*/ 238125 h 1381178"/>
              <a:gd name="connsiteX47" fmla="*/ 238125 w 1685776"/>
              <a:gd name="connsiteY47" fmla="*/ 333375 h 1381178"/>
              <a:gd name="connsiteX48" fmla="*/ 142875 w 1685776"/>
              <a:gd name="connsiteY48" fmla="*/ 396875 h 1381178"/>
              <a:gd name="connsiteX49" fmla="*/ 111125 w 1685776"/>
              <a:gd name="connsiteY49" fmla="*/ 444500 h 1381178"/>
              <a:gd name="connsiteX50" fmla="*/ 79375 w 1685776"/>
              <a:gd name="connsiteY50" fmla="*/ 539750 h 1381178"/>
              <a:gd name="connsiteX51" fmla="*/ 15875 w 1685776"/>
              <a:gd name="connsiteY51" fmla="*/ 682625 h 1381178"/>
              <a:gd name="connsiteX52" fmla="*/ 0 w 1685776"/>
              <a:gd name="connsiteY52" fmla="*/ 730250 h 1381178"/>
              <a:gd name="connsiteX53" fmla="*/ 0 w 1685776"/>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66875 w 1691969"/>
              <a:gd name="connsiteY28" fmla="*/ 492125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71108 w 1691969"/>
              <a:gd name="connsiteY28" fmla="*/ 521759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708380"/>
              <a:gd name="connsiteY0" fmla="*/ 984250 h 1381178"/>
              <a:gd name="connsiteX1" fmla="*/ 1095375 w 1708380"/>
              <a:gd name="connsiteY1" fmla="*/ 952500 h 1381178"/>
              <a:gd name="connsiteX2" fmla="*/ 1187451 w 1708380"/>
              <a:gd name="connsiteY2" fmla="*/ 894291 h 1381178"/>
              <a:gd name="connsiteX3" fmla="*/ 1259417 w 1708380"/>
              <a:gd name="connsiteY3" fmla="*/ 806450 h 1381178"/>
              <a:gd name="connsiteX4" fmla="*/ 1283759 w 1708380"/>
              <a:gd name="connsiteY4" fmla="*/ 699559 h 1381178"/>
              <a:gd name="connsiteX5" fmla="*/ 1276350 w 1708380"/>
              <a:gd name="connsiteY5" fmla="*/ 588434 h 1381178"/>
              <a:gd name="connsiteX6" fmla="*/ 1222375 w 1708380"/>
              <a:gd name="connsiteY6" fmla="*/ 523875 h 1381178"/>
              <a:gd name="connsiteX7" fmla="*/ 1160991 w 1708380"/>
              <a:gd name="connsiteY7" fmla="*/ 458258 h 1381178"/>
              <a:gd name="connsiteX8" fmla="*/ 1061508 w 1708380"/>
              <a:gd name="connsiteY8" fmla="*/ 426509 h 1381178"/>
              <a:gd name="connsiteX9" fmla="*/ 984250 w 1708380"/>
              <a:gd name="connsiteY9" fmla="*/ 411691 h 1381178"/>
              <a:gd name="connsiteX10" fmla="*/ 746125 w 1708380"/>
              <a:gd name="connsiteY10" fmla="*/ 444500 h 1381178"/>
              <a:gd name="connsiteX11" fmla="*/ 584200 w 1708380"/>
              <a:gd name="connsiteY11" fmla="*/ 561976 h 1381178"/>
              <a:gd name="connsiteX12" fmla="*/ 491066 w 1708380"/>
              <a:gd name="connsiteY12" fmla="*/ 694267 h 1381178"/>
              <a:gd name="connsiteX13" fmla="*/ 444500 w 1708380"/>
              <a:gd name="connsiteY13" fmla="*/ 811741 h 1381178"/>
              <a:gd name="connsiteX14" fmla="*/ 434975 w 1708380"/>
              <a:gd name="connsiteY14" fmla="*/ 1003300 h 1381178"/>
              <a:gd name="connsiteX15" fmla="*/ 476250 w 1708380"/>
              <a:gd name="connsiteY15" fmla="*/ 1127125 h 1381178"/>
              <a:gd name="connsiteX16" fmla="*/ 541866 w 1708380"/>
              <a:gd name="connsiteY16" fmla="*/ 1220258 h 1381178"/>
              <a:gd name="connsiteX17" fmla="*/ 642408 w 1708380"/>
              <a:gd name="connsiteY17" fmla="*/ 1282700 h 1381178"/>
              <a:gd name="connsiteX18" fmla="*/ 757767 w 1708380"/>
              <a:gd name="connsiteY18" fmla="*/ 1340908 h 1381178"/>
              <a:gd name="connsiteX19" fmla="*/ 957792 w 1708380"/>
              <a:gd name="connsiteY19" fmla="*/ 1381125 h 1381178"/>
              <a:gd name="connsiteX20" fmla="*/ 1153583 w 1708380"/>
              <a:gd name="connsiteY20" fmla="*/ 1348317 h 1381178"/>
              <a:gd name="connsiteX21" fmla="*/ 1284817 w 1708380"/>
              <a:gd name="connsiteY21" fmla="*/ 1298575 h 1381178"/>
              <a:gd name="connsiteX22" fmla="*/ 1416050 w 1708380"/>
              <a:gd name="connsiteY22" fmla="*/ 1223433 h 1381178"/>
              <a:gd name="connsiteX23" fmla="*/ 1481667 w 1708380"/>
              <a:gd name="connsiteY23" fmla="*/ 1163108 h 1381178"/>
              <a:gd name="connsiteX24" fmla="*/ 1600200 w 1708380"/>
              <a:gd name="connsiteY24" fmla="*/ 1030817 h 1381178"/>
              <a:gd name="connsiteX25" fmla="*/ 1641475 w 1708380"/>
              <a:gd name="connsiteY25" fmla="*/ 936625 h 1381178"/>
              <a:gd name="connsiteX26" fmla="*/ 1681692 w 1708380"/>
              <a:gd name="connsiteY26" fmla="*/ 809625 h 1381178"/>
              <a:gd name="connsiteX27" fmla="*/ 1708149 w 1708380"/>
              <a:gd name="connsiteY27" fmla="*/ 667808 h 1381178"/>
              <a:gd name="connsiteX28" fmla="*/ 1671108 w 1708380"/>
              <a:gd name="connsiteY28" fmla="*/ 521759 h 1381178"/>
              <a:gd name="connsiteX29" fmla="*/ 1651000 w 1708380"/>
              <a:gd name="connsiteY29" fmla="*/ 444500 h 1381178"/>
              <a:gd name="connsiteX30" fmla="*/ 1587500 w 1708380"/>
              <a:gd name="connsiteY30" fmla="*/ 349250 h 1381178"/>
              <a:gd name="connsiteX31" fmla="*/ 1539875 w 1708380"/>
              <a:gd name="connsiteY31" fmla="*/ 317500 h 1381178"/>
              <a:gd name="connsiteX32" fmla="*/ 1476375 w 1708380"/>
              <a:gd name="connsiteY32" fmla="*/ 238125 h 1381178"/>
              <a:gd name="connsiteX33" fmla="*/ 1444625 w 1708380"/>
              <a:gd name="connsiteY33" fmla="*/ 190500 h 1381178"/>
              <a:gd name="connsiteX34" fmla="*/ 1349375 w 1708380"/>
              <a:gd name="connsiteY34" fmla="*/ 142875 h 1381178"/>
              <a:gd name="connsiteX35" fmla="*/ 1317625 w 1708380"/>
              <a:gd name="connsiteY35" fmla="*/ 95250 h 1381178"/>
              <a:gd name="connsiteX36" fmla="*/ 1222375 w 1708380"/>
              <a:gd name="connsiteY36" fmla="*/ 63500 h 1381178"/>
              <a:gd name="connsiteX37" fmla="*/ 1174750 w 1708380"/>
              <a:gd name="connsiteY37" fmla="*/ 31750 h 1381178"/>
              <a:gd name="connsiteX38" fmla="*/ 1063625 w 1708380"/>
              <a:gd name="connsiteY38" fmla="*/ 0 h 1381178"/>
              <a:gd name="connsiteX39" fmla="*/ 825500 w 1708380"/>
              <a:gd name="connsiteY39" fmla="*/ 15875 h 1381178"/>
              <a:gd name="connsiteX40" fmla="*/ 698500 w 1708380"/>
              <a:gd name="connsiteY40" fmla="*/ 47625 h 1381178"/>
              <a:gd name="connsiteX41" fmla="*/ 555625 w 1708380"/>
              <a:gd name="connsiteY41" fmla="*/ 63500 h 1381178"/>
              <a:gd name="connsiteX42" fmla="*/ 508000 w 1708380"/>
              <a:gd name="connsiteY42" fmla="*/ 79375 h 1381178"/>
              <a:gd name="connsiteX43" fmla="*/ 492125 w 1708380"/>
              <a:gd name="connsiteY43" fmla="*/ 127000 h 1381178"/>
              <a:gd name="connsiteX44" fmla="*/ 396875 w 1708380"/>
              <a:gd name="connsiteY44" fmla="*/ 158750 h 1381178"/>
              <a:gd name="connsiteX45" fmla="*/ 349250 w 1708380"/>
              <a:gd name="connsiteY45" fmla="*/ 206375 h 1381178"/>
              <a:gd name="connsiteX46" fmla="*/ 301625 w 1708380"/>
              <a:gd name="connsiteY46" fmla="*/ 238125 h 1381178"/>
              <a:gd name="connsiteX47" fmla="*/ 238125 w 1708380"/>
              <a:gd name="connsiteY47" fmla="*/ 333375 h 1381178"/>
              <a:gd name="connsiteX48" fmla="*/ 142875 w 1708380"/>
              <a:gd name="connsiteY48" fmla="*/ 396875 h 1381178"/>
              <a:gd name="connsiteX49" fmla="*/ 111125 w 1708380"/>
              <a:gd name="connsiteY49" fmla="*/ 444500 h 1381178"/>
              <a:gd name="connsiteX50" fmla="*/ 79375 w 1708380"/>
              <a:gd name="connsiteY50" fmla="*/ 539750 h 1381178"/>
              <a:gd name="connsiteX51" fmla="*/ 15875 w 1708380"/>
              <a:gd name="connsiteY51" fmla="*/ 682625 h 1381178"/>
              <a:gd name="connsiteX52" fmla="*/ 0 w 1708380"/>
              <a:gd name="connsiteY52" fmla="*/ 730250 h 1381178"/>
              <a:gd name="connsiteX53" fmla="*/ 0 w 1708380"/>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587500 w 1708149"/>
              <a:gd name="connsiteY30" fmla="*/ 349250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317625 w 1708149"/>
              <a:gd name="connsiteY34" fmla="*/ 95250 h 1381178"/>
              <a:gd name="connsiteX35" fmla="*/ 1222375 w 1708149"/>
              <a:gd name="connsiteY35" fmla="*/ 63500 h 1381178"/>
              <a:gd name="connsiteX36" fmla="*/ 1174750 w 1708149"/>
              <a:gd name="connsiteY36" fmla="*/ 31750 h 1381178"/>
              <a:gd name="connsiteX37" fmla="*/ 1063625 w 1708149"/>
              <a:gd name="connsiteY37" fmla="*/ 0 h 1381178"/>
              <a:gd name="connsiteX38" fmla="*/ 825500 w 1708149"/>
              <a:gd name="connsiteY38" fmla="*/ 15875 h 1381178"/>
              <a:gd name="connsiteX39" fmla="*/ 698500 w 1708149"/>
              <a:gd name="connsiteY39" fmla="*/ 47625 h 1381178"/>
              <a:gd name="connsiteX40" fmla="*/ 555625 w 1708149"/>
              <a:gd name="connsiteY40" fmla="*/ 63500 h 1381178"/>
              <a:gd name="connsiteX41" fmla="*/ 508000 w 1708149"/>
              <a:gd name="connsiteY41" fmla="*/ 79375 h 1381178"/>
              <a:gd name="connsiteX42" fmla="*/ 492125 w 1708149"/>
              <a:gd name="connsiteY42" fmla="*/ 127000 h 1381178"/>
              <a:gd name="connsiteX43" fmla="*/ 396875 w 1708149"/>
              <a:gd name="connsiteY43" fmla="*/ 158750 h 1381178"/>
              <a:gd name="connsiteX44" fmla="*/ 349250 w 1708149"/>
              <a:gd name="connsiteY44" fmla="*/ 206375 h 1381178"/>
              <a:gd name="connsiteX45" fmla="*/ 301625 w 1708149"/>
              <a:gd name="connsiteY45" fmla="*/ 238125 h 1381178"/>
              <a:gd name="connsiteX46" fmla="*/ 238125 w 1708149"/>
              <a:gd name="connsiteY46" fmla="*/ 333375 h 1381178"/>
              <a:gd name="connsiteX47" fmla="*/ 142875 w 1708149"/>
              <a:gd name="connsiteY47" fmla="*/ 396875 h 1381178"/>
              <a:gd name="connsiteX48" fmla="*/ 111125 w 1708149"/>
              <a:gd name="connsiteY48" fmla="*/ 444500 h 1381178"/>
              <a:gd name="connsiteX49" fmla="*/ 79375 w 1708149"/>
              <a:gd name="connsiteY49" fmla="*/ 539750 h 1381178"/>
              <a:gd name="connsiteX50" fmla="*/ 15875 w 1708149"/>
              <a:gd name="connsiteY50" fmla="*/ 682625 h 1381178"/>
              <a:gd name="connsiteX51" fmla="*/ 0 w 1708149"/>
              <a:gd name="connsiteY51" fmla="*/ 730250 h 1381178"/>
              <a:gd name="connsiteX52" fmla="*/ 0 w 1708149"/>
              <a:gd name="connsiteY52"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174750 w 1708149"/>
              <a:gd name="connsiteY34" fmla="*/ 31750 h 1381178"/>
              <a:gd name="connsiteX35" fmla="*/ 1063625 w 1708149"/>
              <a:gd name="connsiteY35" fmla="*/ 0 h 1381178"/>
              <a:gd name="connsiteX36" fmla="*/ 825500 w 1708149"/>
              <a:gd name="connsiteY36" fmla="*/ 15875 h 1381178"/>
              <a:gd name="connsiteX37" fmla="*/ 698500 w 1708149"/>
              <a:gd name="connsiteY37" fmla="*/ 47625 h 1381178"/>
              <a:gd name="connsiteX38" fmla="*/ 555625 w 1708149"/>
              <a:gd name="connsiteY38" fmla="*/ 63500 h 1381178"/>
              <a:gd name="connsiteX39" fmla="*/ 508000 w 1708149"/>
              <a:gd name="connsiteY39" fmla="*/ 79375 h 1381178"/>
              <a:gd name="connsiteX40" fmla="*/ 492125 w 1708149"/>
              <a:gd name="connsiteY40" fmla="*/ 127000 h 1381178"/>
              <a:gd name="connsiteX41" fmla="*/ 396875 w 1708149"/>
              <a:gd name="connsiteY41" fmla="*/ 158750 h 1381178"/>
              <a:gd name="connsiteX42" fmla="*/ 349250 w 1708149"/>
              <a:gd name="connsiteY42" fmla="*/ 206375 h 1381178"/>
              <a:gd name="connsiteX43" fmla="*/ 301625 w 1708149"/>
              <a:gd name="connsiteY43" fmla="*/ 238125 h 1381178"/>
              <a:gd name="connsiteX44" fmla="*/ 238125 w 1708149"/>
              <a:gd name="connsiteY44" fmla="*/ 333375 h 1381178"/>
              <a:gd name="connsiteX45" fmla="*/ 142875 w 1708149"/>
              <a:gd name="connsiteY45" fmla="*/ 396875 h 1381178"/>
              <a:gd name="connsiteX46" fmla="*/ 111125 w 1708149"/>
              <a:gd name="connsiteY46" fmla="*/ 444500 h 1381178"/>
              <a:gd name="connsiteX47" fmla="*/ 79375 w 1708149"/>
              <a:gd name="connsiteY47" fmla="*/ 539750 h 1381178"/>
              <a:gd name="connsiteX48" fmla="*/ 15875 w 1708149"/>
              <a:gd name="connsiteY48" fmla="*/ 682625 h 1381178"/>
              <a:gd name="connsiteX49" fmla="*/ 0 w 1708149"/>
              <a:gd name="connsiteY49" fmla="*/ 730250 h 1381178"/>
              <a:gd name="connsiteX50" fmla="*/ 0 w 1708149"/>
              <a:gd name="connsiteY50" fmla="*/ 1079500 h 1381178"/>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74750 w 1708149"/>
              <a:gd name="connsiteY34" fmla="*/ 16699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87450 w 1708149"/>
              <a:gd name="connsiteY34" fmla="*/ 33632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55625 w 1708149"/>
              <a:gd name="connsiteY38" fmla="*/ 423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37584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79375 w 1708149"/>
              <a:gd name="connsiteY44" fmla="*/ 518584 h 1360012"/>
              <a:gd name="connsiteX45" fmla="*/ 15875 w 1708149"/>
              <a:gd name="connsiteY45" fmla="*/ 661459 h 1360012"/>
              <a:gd name="connsiteX46" fmla="*/ 0 w 1708149"/>
              <a:gd name="connsiteY46" fmla="*/ 709084 h 1360012"/>
              <a:gd name="connsiteX47" fmla="*/ 0 w 1708149"/>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15875 w 1708149"/>
              <a:gd name="connsiteY45" fmla="*/ 661459 h 1360012"/>
              <a:gd name="connsiteX46" fmla="*/ 0 w 1708149"/>
              <a:gd name="connsiteY46" fmla="*/ 709084 h 1360012"/>
              <a:gd name="connsiteX47" fmla="*/ 0 w 1708149"/>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24341 w 1708149"/>
              <a:gd name="connsiteY45" fmla="*/ 682625 h 1360012"/>
              <a:gd name="connsiteX46" fmla="*/ 0 w 1708149"/>
              <a:gd name="connsiteY46" fmla="*/ 1058334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15874 w 1699682"/>
              <a:gd name="connsiteY45" fmla="*/ 682625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388408 w 1699682"/>
              <a:gd name="connsiteY39" fmla="*/ 171450 h 1360012"/>
              <a:gd name="connsiteX40" fmla="*/ 297392 w 1699682"/>
              <a:gd name="connsiteY40" fmla="*/ 246592 h 1360012"/>
              <a:gd name="connsiteX41" fmla="*/ 229658 w 1699682"/>
              <a:gd name="connsiteY41" fmla="*/ 312209 h 1360012"/>
              <a:gd name="connsiteX42" fmla="*/ 142875 w 1699682"/>
              <a:gd name="connsiteY42" fmla="*/ 418042 h 1360012"/>
              <a:gd name="connsiteX43" fmla="*/ 75142 w 1699682"/>
              <a:gd name="connsiteY43" fmla="*/ 535517 h 1360012"/>
              <a:gd name="connsiteX44" fmla="*/ 24341 w 1699682"/>
              <a:gd name="connsiteY44" fmla="*/ 712258 h 1360012"/>
              <a:gd name="connsiteX45" fmla="*/ 0 w 1699682"/>
              <a:gd name="connsiteY4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229658 w 1699682"/>
              <a:gd name="connsiteY40" fmla="*/ 312209 h 1360012"/>
              <a:gd name="connsiteX41" fmla="*/ 142875 w 1699682"/>
              <a:gd name="connsiteY41" fmla="*/ 418042 h 1360012"/>
              <a:gd name="connsiteX42" fmla="*/ 75142 w 1699682"/>
              <a:gd name="connsiteY42" fmla="*/ 535517 h 1360012"/>
              <a:gd name="connsiteX43" fmla="*/ 24341 w 1699682"/>
              <a:gd name="connsiteY43" fmla="*/ 712258 h 1360012"/>
              <a:gd name="connsiteX44" fmla="*/ 0 w 1699682"/>
              <a:gd name="connsiteY44"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51342 w 1699682"/>
              <a:gd name="connsiteY40" fmla="*/ 426509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539874 w 1699682"/>
              <a:gd name="connsiteY30" fmla="*/ 254001 h 1360012"/>
              <a:gd name="connsiteX31" fmla="*/ 1461558 w 1699682"/>
              <a:gd name="connsiteY31" fmla="*/ 169334 h 1360012"/>
              <a:gd name="connsiteX32" fmla="*/ 1340908 w 1699682"/>
              <a:gd name="connsiteY32" fmla="*/ 92075 h 1360012"/>
              <a:gd name="connsiteX33" fmla="*/ 1178983 w 1699682"/>
              <a:gd name="connsiteY33" fmla="*/ 27517 h 1360012"/>
              <a:gd name="connsiteX34" fmla="*/ 1033991 w 1699682"/>
              <a:gd name="connsiteY34" fmla="*/ 0 h 1360012"/>
              <a:gd name="connsiteX35" fmla="*/ 872066 w 1699682"/>
              <a:gd name="connsiteY35" fmla="*/ 3176 h 1360012"/>
              <a:gd name="connsiteX36" fmla="*/ 664633 w 1699682"/>
              <a:gd name="connsiteY36" fmla="*/ 39159 h 1360012"/>
              <a:gd name="connsiteX37" fmla="*/ 466724 w 1699682"/>
              <a:gd name="connsiteY37" fmla="*/ 122768 h 1360012"/>
              <a:gd name="connsiteX38" fmla="*/ 297392 w 1699682"/>
              <a:gd name="connsiteY38" fmla="*/ 246592 h 1360012"/>
              <a:gd name="connsiteX39" fmla="*/ 151342 w 1699682"/>
              <a:gd name="connsiteY39" fmla="*/ 426509 h 1360012"/>
              <a:gd name="connsiteX40" fmla="*/ 24341 w 1699682"/>
              <a:gd name="connsiteY40" fmla="*/ 712258 h 1360012"/>
              <a:gd name="connsiteX41" fmla="*/ 0 w 1699682"/>
              <a:gd name="connsiteY41"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79574 w 1699682"/>
              <a:gd name="connsiteY28" fmla="*/ 530226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73225 w 1699682"/>
              <a:gd name="connsiteY25" fmla="*/ 7884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64758 w 1699682"/>
              <a:gd name="connsiteY25" fmla="*/ 8265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73200 w 1699682"/>
              <a:gd name="connsiteY22" fmla="*/ 1141942 h 1360012"/>
              <a:gd name="connsiteX23" fmla="*/ 1591733 w 1699682"/>
              <a:gd name="connsiteY23" fmla="*/ 1009651 h 1360012"/>
              <a:gd name="connsiteX24" fmla="*/ 1664758 w 1699682"/>
              <a:gd name="connsiteY24" fmla="*/ 826559 h 1360012"/>
              <a:gd name="connsiteX25" fmla="*/ 1699682 w 1699682"/>
              <a:gd name="connsiteY25" fmla="*/ 646642 h 1360012"/>
              <a:gd name="connsiteX26" fmla="*/ 1679574 w 1699682"/>
              <a:gd name="connsiteY26" fmla="*/ 530226 h 1360012"/>
              <a:gd name="connsiteX27" fmla="*/ 1608666 w 1699682"/>
              <a:gd name="connsiteY27" fmla="*/ 357718 h 1360012"/>
              <a:gd name="connsiteX28" fmla="*/ 1461558 w 1699682"/>
              <a:gd name="connsiteY28" fmla="*/ 169334 h 1360012"/>
              <a:gd name="connsiteX29" fmla="*/ 1340908 w 1699682"/>
              <a:gd name="connsiteY29" fmla="*/ 92075 h 1360012"/>
              <a:gd name="connsiteX30" fmla="*/ 1178983 w 1699682"/>
              <a:gd name="connsiteY30" fmla="*/ 27517 h 1360012"/>
              <a:gd name="connsiteX31" fmla="*/ 1033991 w 1699682"/>
              <a:gd name="connsiteY31" fmla="*/ 0 h 1360012"/>
              <a:gd name="connsiteX32" fmla="*/ 872066 w 1699682"/>
              <a:gd name="connsiteY32" fmla="*/ 3176 h 1360012"/>
              <a:gd name="connsiteX33" fmla="*/ 664633 w 1699682"/>
              <a:gd name="connsiteY33" fmla="*/ 39159 h 1360012"/>
              <a:gd name="connsiteX34" fmla="*/ 466724 w 1699682"/>
              <a:gd name="connsiteY34" fmla="*/ 122768 h 1360012"/>
              <a:gd name="connsiteX35" fmla="*/ 297392 w 1699682"/>
              <a:gd name="connsiteY35" fmla="*/ 246592 h 1360012"/>
              <a:gd name="connsiteX36" fmla="*/ 151342 w 1699682"/>
              <a:gd name="connsiteY36" fmla="*/ 426509 h 1360012"/>
              <a:gd name="connsiteX37" fmla="*/ 24341 w 1699682"/>
              <a:gd name="connsiteY37" fmla="*/ 712258 h 1360012"/>
              <a:gd name="connsiteX38" fmla="*/ 0 w 1699682"/>
              <a:gd name="connsiteY38"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54591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52524 w 1699682"/>
              <a:gd name="connsiteY6" fmla="*/ 437092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989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82059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8993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48313 w 1699682"/>
              <a:gd name="connsiteY26" fmla="*/ 178165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83291"/>
              <a:gd name="connsiteY0" fmla="*/ 963084 h 1360012"/>
              <a:gd name="connsiteX1" fmla="*/ 1086908 w 1683291"/>
              <a:gd name="connsiteY1" fmla="*/ 931334 h 1360012"/>
              <a:gd name="connsiteX2" fmla="*/ 1178984 w 1683291"/>
              <a:gd name="connsiteY2" fmla="*/ 873125 h 1360012"/>
              <a:gd name="connsiteX3" fmla="*/ 1250950 w 1683291"/>
              <a:gd name="connsiteY3" fmla="*/ 785284 h 1360012"/>
              <a:gd name="connsiteX4" fmla="*/ 1275292 w 1683291"/>
              <a:gd name="connsiteY4" fmla="*/ 678393 h 1360012"/>
              <a:gd name="connsiteX5" fmla="*/ 1263468 w 1683291"/>
              <a:gd name="connsiteY5" fmla="*/ 580514 h 1360012"/>
              <a:gd name="connsiteX6" fmla="*/ 1173690 w 1683291"/>
              <a:gd name="connsiteY6" fmla="*/ 454025 h 1360012"/>
              <a:gd name="connsiteX7" fmla="*/ 1031146 w 1683291"/>
              <a:gd name="connsiteY7" fmla="*/ 379033 h 1360012"/>
              <a:gd name="connsiteX8" fmla="*/ 886883 w 1683291"/>
              <a:gd name="connsiteY8" fmla="*/ 364036 h 1360012"/>
              <a:gd name="connsiteX9" fmla="*/ 691092 w 1683291"/>
              <a:gd name="connsiteY9" fmla="*/ 439540 h 1360012"/>
              <a:gd name="connsiteX10" fmla="*/ 575733 w 1683291"/>
              <a:gd name="connsiteY10" fmla="*/ 540810 h 1360012"/>
              <a:gd name="connsiteX11" fmla="*/ 482599 w 1683291"/>
              <a:gd name="connsiteY11" fmla="*/ 673101 h 1360012"/>
              <a:gd name="connsiteX12" fmla="*/ 436033 w 1683291"/>
              <a:gd name="connsiteY12" fmla="*/ 790575 h 1360012"/>
              <a:gd name="connsiteX13" fmla="*/ 426508 w 1683291"/>
              <a:gd name="connsiteY13" fmla="*/ 956734 h 1360012"/>
              <a:gd name="connsiteX14" fmla="*/ 467783 w 1683291"/>
              <a:gd name="connsiteY14" fmla="*/ 1105959 h 1360012"/>
              <a:gd name="connsiteX15" fmla="*/ 584199 w 1683291"/>
              <a:gd name="connsiteY15" fmla="*/ 1228725 h 1360012"/>
              <a:gd name="connsiteX16" fmla="*/ 749300 w 1683291"/>
              <a:gd name="connsiteY16" fmla="*/ 1319742 h 1360012"/>
              <a:gd name="connsiteX17" fmla="*/ 949325 w 1683291"/>
              <a:gd name="connsiteY17" fmla="*/ 1359959 h 1360012"/>
              <a:gd name="connsiteX18" fmla="*/ 1145116 w 1683291"/>
              <a:gd name="connsiteY18" fmla="*/ 1327151 h 1360012"/>
              <a:gd name="connsiteX19" fmla="*/ 1276350 w 1683291"/>
              <a:gd name="connsiteY19" fmla="*/ 1277409 h 1360012"/>
              <a:gd name="connsiteX20" fmla="*/ 1473200 w 1683291"/>
              <a:gd name="connsiteY20" fmla="*/ 1141942 h 1360012"/>
              <a:gd name="connsiteX21" fmla="*/ 1591733 w 1683291"/>
              <a:gd name="connsiteY21" fmla="*/ 1009651 h 1360012"/>
              <a:gd name="connsiteX22" fmla="*/ 1664758 w 1683291"/>
              <a:gd name="connsiteY22" fmla="*/ 826559 h 1360012"/>
              <a:gd name="connsiteX23" fmla="*/ 1679574 w 1683291"/>
              <a:gd name="connsiteY23" fmla="*/ 530226 h 1360012"/>
              <a:gd name="connsiteX24" fmla="*/ 1608666 w 1683291"/>
              <a:gd name="connsiteY24" fmla="*/ 357718 h 1360012"/>
              <a:gd name="connsiteX25" fmla="*/ 1448313 w 1683291"/>
              <a:gd name="connsiteY25" fmla="*/ 178165 h 1360012"/>
              <a:gd name="connsiteX26" fmla="*/ 1178983 w 1683291"/>
              <a:gd name="connsiteY26" fmla="*/ 27517 h 1360012"/>
              <a:gd name="connsiteX27" fmla="*/ 1033991 w 1683291"/>
              <a:gd name="connsiteY27" fmla="*/ 0 h 1360012"/>
              <a:gd name="connsiteX28" fmla="*/ 872066 w 1683291"/>
              <a:gd name="connsiteY28" fmla="*/ 3176 h 1360012"/>
              <a:gd name="connsiteX29" fmla="*/ 664633 w 1683291"/>
              <a:gd name="connsiteY29" fmla="*/ 39159 h 1360012"/>
              <a:gd name="connsiteX30" fmla="*/ 466724 w 1683291"/>
              <a:gd name="connsiteY30" fmla="*/ 122768 h 1360012"/>
              <a:gd name="connsiteX31" fmla="*/ 297392 w 1683291"/>
              <a:gd name="connsiteY31" fmla="*/ 246592 h 1360012"/>
              <a:gd name="connsiteX32" fmla="*/ 151342 w 1683291"/>
              <a:gd name="connsiteY32" fmla="*/ 426509 h 1360012"/>
              <a:gd name="connsiteX33" fmla="*/ 24341 w 1683291"/>
              <a:gd name="connsiteY33" fmla="*/ 712258 h 1360012"/>
              <a:gd name="connsiteX34" fmla="*/ 0 w 1683291"/>
              <a:gd name="connsiteY34" fmla="*/ 905935 h 1360012"/>
              <a:gd name="connsiteX0" fmla="*/ 944033 w 1691081"/>
              <a:gd name="connsiteY0" fmla="*/ 963084 h 1360012"/>
              <a:gd name="connsiteX1" fmla="*/ 1086908 w 1691081"/>
              <a:gd name="connsiteY1" fmla="*/ 931334 h 1360012"/>
              <a:gd name="connsiteX2" fmla="*/ 1178984 w 1691081"/>
              <a:gd name="connsiteY2" fmla="*/ 873125 h 1360012"/>
              <a:gd name="connsiteX3" fmla="*/ 1250950 w 1691081"/>
              <a:gd name="connsiteY3" fmla="*/ 785284 h 1360012"/>
              <a:gd name="connsiteX4" fmla="*/ 1275292 w 1691081"/>
              <a:gd name="connsiteY4" fmla="*/ 678393 h 1360012"/>
              <a:gd name="connsiteX5" fmla="*/ 1263468 w 1691081"/>
              <a:gd name="connsiteY5" fmla="*/ 580514 h 1360012"/>
              <a:gd name="connsiteX6" fmla="*/ 1173690 w 1691081"/>
              <a:gd name="connsiteY6" fmla="*/ 454025 h 1360012"/>
              <a:gd name="connsiteX7" fmla="*/ 1031146 w 1691081"/>
              <a:gd name="connsiteY7" fmla="*/ 379033 h 1360012"/>
              <a:gd name="connsiteX8" fmla="*/ 886883 w 1691081"/>
              <a:gd name="connsiteY8" fmla="*/ 364036 h 1360012"/>
              <a:gd name="connsiteX9" fmla="*/ 691092 w 1691081"/>
              <a:gd name="connsiteY9" fmla="*/ 439540 h 1360012"/>
              <a:gd name="connsiteX10" fmla="*/ 575733 w 1691081"/>
              <a:gd name="connsiteY10" fmla="*/ 540810 h 1360012"/>
              <a:gd name="connsiteX11" fmla="*/ 482599 w 1691081"/>
              <a:gd name="connsiteY11" fmla="*/ 673101 h 1360012"/>
              <a:gd name="connsiteX12" fmla="*/ 436033 w 1691081"/>
              <a:gd name="connsiteY12" fmla="*/ 790575 h 1360012"/>
              <a:gd name="connsiteX13" fmla="*/ 426508 w 1691081"/>
              <a:gd name="connsiteY13" fmla="*/ 956734 h 1360012"/>
              <a:gd name="connsiteX14" fmla="*/ 467783 w 1691081"/>
              <a:gd name="connsiteY14" fmla="*/ 1105959 h 1360012"/>
              <a:gd name="connsiteX15" fmla="*/ 584199 w 1691081"/>
              <a:gd name="connsiteY15" fmla="*/ 1228725 h 1360012"/>
              <a:gd name="connsiteX16" fmla="*/ 749300 w 1691081"/>
              <a:gd name="connsiteY16" fmla="*/ 1319742 h 1360012"/>
              <a:gd name="connsiteX17" fmla="*/ 949325 w 1691081"/>
              <a:gd name="connsiteY17" fmla="*/ 1359959 h 1360012"/>
              <a:gd name="connsiteX18" fmla="*/ 1145116 w 1691081"/>
              <a:gd name="connsiteY18" fmla="*/ 1327151 h 1360012"/>
              <a:gd name="connsiteX19" fmla="*/ 1276350 w 1691081"/>
              <a:gd name="connsiteY19" fmla="*/ 1277409 h 1360012"/>
              <a:gd name="connsiteX20" fmla="*/ 1473200 w 1691081"/>
              <a:gd name="connsiteY20" fmla="*/ 1141942 h 1360012"/>
              <a:gd name="connsiteX21" fmla="*/ 1591733 w 1691081"/>
              <a:gd name="connsiteY21" fmla="*/ 1009651 h 1360012"/>
              <a:gd name="connsiteX22" fmla="*/ 1664758 w 1691081"/>
              <a:gd name="connsiteY22" fmla="*/ 826559 h 1360012"/>
              <a:gd name="connsiteX23" fmla="*/ 1688404 w 1691081"/>
              <a:gd name="connsiteY23" fmla="*/ 561133 h 1360012"/>
              <a:gd name="connsiteX24" fmla="*/ 1608666 w 1691081"/>
              <a:gd name="connsiteY24" fmla="*/ 357718 h 1360012"/>
              <a:gd name="connsiteX25" fmla="*/ 1448313 w 1691081"/>
              <a:gd name="connsiteY25" fmla="*/ 178165 h 1360012"/>
              <a:gd name="connsiteX26" fmla="*/ 1178983 w 1691081"/>
              <a:gd name="connsiteY26" fmla="*/ 27517 h 1360012"/>
              <a:gd name="connsiteX27" fmla="*/ 1033991 w 1691081"/>
              <a:gd name="connsiteY27" fmla="*/ 0 h 1360012"/>
              <a:gd name="connsiteX28" fmla="*/ 872066 w 1691081"/>
              <a:gd name="connsiteY28" fmla="*/ 3176 h 1360012"/>
              <a:gd name="connsiteX29" fmla="*/ 664633 w 1691081"/>
              <a:gd name="connsiteY29" fmla="*/ 39159 h 1360012"/>
              <a:gd name="connsiteX30" fmla="*/ 466724 w 1691081"/>
              <a:gd name="connsiteY30" fmla="*/ 122768 h 1360012"/>
              <a:gd name="connsiteX31" fmla="*/ 297392 w 1691081"/>
              <a:gd name="connsiteY31" fmla="*/ 246592 h 1360012"/>
              <a:gd name="connsiteX32" fmla="*/ 151342 w 1691081"/>
              <a:gd name="connsiteY32" fmla="*/ 426509 h 1360012"/>
              <a:gd name="connsiteX33" fmla="*/ 24341 w 1691081"/>
              <a:gd name="connsiteY33" fmla="*/ 712258 h 1360012"/>
              <a:gd name="connsiteX34" fmla="*/ 0 w 1691081"/>
              <a:gd name="connsiteY34" fmla="*/ 905935 h 1360012"/>
              <a:gd name="connsiteX0" fmla="*/ 944033 w 1691081"/>
              <a:gd name="connsiteY0" fmla="*/ 961037 h 1357965"/>
              <a:gd name="connsiteX1" fmla="*/ 1086908 w 1691081"/>
              <a:gd name="connsiteY1" fmla="*/ 929287 h 1357965"/>
              <a:gd name="connsiteX2" fmla="*/ 1178984 w 1691081"/>
              <a:gd name="connsiteY2" fmla="*/ 871078 h 1357965"/>
              <a:gd name="connsiteX3" fmla="*/ 1250950 w 1691081"/>
              <a:gd name="connsiteY3" fmla="*/ 783237 h 1357965"/>
              <a:gd name="connsiteX4" fmla="*/ 1275292 w 1691081"/>
              <a:gd name="connsiteY4" fmla="*/ 676346 h 1357965"/>
              <a:gd name="connsiteX5" fmla="*/ 1263468 w 1691081"/>
              <a:gd name="connsiteY5" fmla="*/ 578467 h 1357965"/>
              <a:gd name="connsiteX6" fmla="*/ 1173690 w 1691081"/>
              <a:gd name="connsiteY6" fmla="*/ 451978 h 1357965"/>
              <a:gd name="connsiteX7" fmla="*/ 1031146 w 1691081"/>
              <a:gd name="connsiteY7" fmla="*/ 376986 h 1357965"/>
              <a:gd name="connsiteX8" fmla="*/ 886883 w 1691081"/>
              <a:gd name="connsiteY8" fmla="*/ 361989 h 1357965"/>
              <a:gd name="connsiteX9" fmla="*/ 691092 w 1691081"/>
              <a:gd name="connsiteY9" fmla="*/ 437493 h 1357965"/>
              <a:gd name="connsiteX10" fmla="*/ 575733 w 1691081"/>
              <a:gd name="connsiteY10" fmla="*/ 538763 h 1357965"/>
              <a:gd name="connsiteX11" fmla="*/ 482599 w 1691081"/>
              <a:gd name="connsiteY11" fmla="*/ 671054 h 1357965"/>
              <a:gd name="connsiteX12" fmla="*/ 436033 w 1691081"/>
              <a:gd name="connsiteY12" fmla="*/ 788528 h 1357965"/>
              <a:gd name="connsiteX13" fmla="*/ 426508 w 1691081"/>
              <a:gd name="connsiteY13" fmla="*/ 954687 h 1357965"/>
              <a:gd name="connsiteX14" fmla="*/ 467783 w 1691081"/>
              <a:gd name="connsiteY14" fmla="*/ 1103912 h 1357965"/>
              <a:gd name="connsiteX15" fmla="*/ 584199 w 1691081"/>
              <a:gd name="connsiteY15" fmla="*/ 1226678 h 1357965"/>
              <a:gd name="connsiteX16" fmla="*/ 749300 w 1691081"/>
              <a:gd name="connsiteY16" fmla="*/ 1317695 h 1357965"/>
              <a:gd name="connsiteX17" fmla="*/ 949325 w 1691081"/>
              <a:gd name="connsiteY17" fmla="*/ 1357912 h 1357965"/>
              <a:gd name="connsiteX18" fmla="*/ 1145116 w 1691081"/>
              <a:gd name="connsiteY18" fmla="*/ 1325104 h 1357965"/>
              <a:gd name="connsiteX19" fmla="*/ 1276350 w 1691081"/>
              <a:gd name="connsiteY19" fmla="*/ 1275362 h 1357965"/>
              <a:gd name="connsiteX20" fmla="*/ 1473200 w 1691081"/>
              <a:gd name="connsiteY20" fmla="*/ 1139895 h 1357965"/>
              <a:gd name="connsiteX21" fmla="*/ 1591733 w 1691081"/>
              <a:gd name="connsiteY21" fmla="*/ 1007604 h 1357965"/>
              <a:gd name="connsiteX22" fmla="*/ 1664758 w 1691081"/>
              <a:gd name="connsiteY22" fmla="*/ 824512 h 1357965"/>
              <a:gd name="connsiteX23" fmla="*/ 1688404 w 1691081"/>
              <a:gd name="connsiteY23" fmla="*/ 559086 h 1357965"/>
              <a:gd name="connsiteX24" fmla="*/ 1608666 w 1691081"/>
              <a:gd name="connsiteY24" fmla="*/ 355671 h 1357965"/>
              <a:gd name="connsiteX25" fmla="*/ 1448313 w 1691081"/>
              <a:gd name="connsiteY25" fmla="*/ 176118 h 1357965"/>
              <a:gd name="connsiteX26" fmla="*/ 1178983 w 1691081"/>
              <a:gd name="connsiteY26" fmla="*/ 25470 h 1357965"/>
              <a:gd name="connsiteX27" fmla="*/ 872066 w 1691081"/>
              <a:gd name="connsiteY27" fmla="*/ 1129 h 1357965"/>
              <a:gd name="connsiteX28" fmla="*/ 664633 w 1691081"/>
              <a:gd name="connsiteY28" fmla="*/ 37112 h 1357965"/>
              <a:gd name="connsiteX29" fmla="*/ 466724 w 1691081"/>
              <a:gd name="connsiteY29" fmla="*/ 120721 h 1357965"/>
              <a:gd name="connsiteX30" fmla="*/ 297392 w 1691081"/>
              <a:gd name="connsiteY30" fmla="*/ 244545 h 1357965"/>
              <a:gd name="connsiteX31" fmla="*/ 151342 w 1691081"/>
              <a:gd name="connsiteY31" fmla="*/ 424462 h 1357965"/>
              <a:gd name="connsiteX32" fmla="*/ 24341 w 1691081"/>
              <a:gd name="connsiteY32" fmla="*/ 710211 h 1357965"/>
              <a:gd name="connsiteX33" fmla="*/ 0 w 1691081"/>
              <a:gd name="connsiteY33" fmla="*/ 903888 h 1357965"/>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49325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53141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75733 w 1694452"/>
              <a:gd name="connsiteY10" fmla="*/ 538763 h 1359113"/>
              <a:gd name="connsiteX11" fmla="*/ 482599 w 1694452"/>
              <a:gd name="connsiteY11" fmla="*/ 671054 h 1359113"/>
              <a:gd name="connsiteX12" fmla="*/ 436033 w 1694452"/>
              <a:gd name="connsiteY12" fmla="*/ 788528 h 1359113"/>
              <a:gd name="connsiteX13" fmla="*/ 426508 w 1694452"/>
              <a:gd name="connsiteY13" fmla="*/ 954687 h 1359113"/>
              <a:gd name="connsiteX14" fmla="*/ 467783 w 1694452"/>
              <a:gd name="connsiteY14" fmla="*/ 1103912 h 1359113"/>
              <a:gd name="connsiteX15" fmla="*/ 584199 w 1694452"/>
              <a:gd name="connsiteY15" fmla="*/ 1226678 h 1359113"/>
              <a:gd name="connsiteX16" fmla="*/ 749300 w 1694452"/>
              <a:gd name="connsiteY16" fmla="*/ 1317695 h 1359113"/>
              <a:gd name="connsiteX17" fmla="*/ 984647 w 1694452"/>
              <a:gd name="connsiteY17" fmla="*/ 1357912 h 1359113"/>
              <a:gd name="connsiteX18" fmla="*/ 1276350 w 1694452"/>
              <a:gd name="connsiteY18" fmla="*/ 1275362 h 1359113"/>
              <a:gd name="connsiteX19" fmla="*/ 1473200 w 1694452"/>
              <a:gd name="connsiteY19" fmla="*/ 1153141 h 1359113"/>
              <a:gd name="connsiteX20" fmla="*/ 1591733 w 1694452"/>
              <a:gd name="connsiteY20" fmla="*/ 1007604 h 1359113"/>
              <a:gd name="connsiteX21" fmla="*/ 1678004 w 1694452"/>
              <a:gd name="connsiteY21" fmla="*/ 815681 h 1359113"/>
              <a:gd name="connsiteX22" fmla="*/ 1688404 w 1694452"/>
              <a:gd name="connsiteY22" fmla="*/ 559086 h 1359113"/>
              <a:gd name="connsiteX23" fmla="*/ 1608666 w 1694452"/>
              <a:gd name="connsiteY23" fmla="*/ 355671 h 1359113"/>
              <a:gd name="connsiteX24" fmla="*/ 1448313 w 1694452"/>
              <a:gd name="connsiteY24" fmla="*/ 176118 h 1359113"/>
              <a:gd name="connsiteX25" fmla="*/ 1178983 w 1694452"/>
              <a:gd name="connsiteY25" fmla="*/ 25470 h 1359113"/>
              <a:gd name="connsiteX26" fmla="*/ 872066 w 1694452"/>
              <a:gd name="connsiteY26" fmla="*/ 1129 h 1359113"/>
              <a:gd name="connsiteX27" fmla="*/ 664633 w 1694452"/>
              <a:gd name="connsiteY27" fmla="*/ 37112 h 1359113"/>
              <a:gd name="connsiteX28" fmla="*/ 466724 w 1694452"/>
              <a:gd name="connsiteY28" fmla="*/ 120721 h 1359113"/>
              <a:gd name="connsiteX29" fmla="*/ 297392 w 1694452"/>
              <a:gd name="connsiteY29" fmla="*/ 244545 h 1359113"/>
              <a:gd name="connsiteX30" fmla="*/ 151342 w 1694452"/>
              <a:gd name="connsiteY30" fmla="*/ 424462 h 1359113"/>
              <a:gd name="connsiteX31" fmla="*/ 24341 w 1694452"/>
              <a:gd name="connsiteY31" fmla="*/ 710211 h 1359113"/>
              <a:gd name="connsiteX32" fmla="*/ 0 w 1694452"/>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482599 w 1694452"/>
              <a:gd name="connsiteY10" fmla="*/ 671054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19832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48584 w 1694452"/>
              <a:gd name="connsiteY12" fmla="*/ 1042992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99923 w 1694452"/>
              <a:gd name="connsiteY9" fmla="*/ 424247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26752 w 1694452"/>
              <a:gd name="connsiteY10" fmla="*/ 565088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19692 w 1670111"/>
              <a:gd name="connsiteY0" fmla="*/ 961037 h 1350639"/>
              <a:gd name="connsiteX1" fmla="*/ 1062567 w 1670111"/>
              <a:gd name="connsiteY1" fmla="*/ 929287 h 1350639"/>
              <a:gd name="connsiteX2" fmla="*/ 1154643 w 1670111"/>
              <a:gd name="connsiteY2" fmla="*/ 871078 h 1350639"/>
              <a:gd name="connsiteX3" fmla="*/ 1226609 w 1670111"/>
              <a:gd name="connsiteY3" fmla="*/ 783237 h 1350639"/>
              <a:gd name="connsiteX4" fmla="*/ 1250951 w 1670111"/>
              <a:gd name="connsiteY4" fmla="*/ 676346 h 1350639"/>
              <a:gd name="connsiteX5" fmla="*/ 1239127 w 1670111"/>
              <a:gd name="connsiteY5" fmla="*/ 578467 h 1350639"/>
              <a:gd name="connsiteX6" fmla="*/ 1149349 w 1670111"/>
              <a:gd name="connsiteY6" fmla="*/ 451978 h 1350639"/>
              <a:gd name="connsiteX7" fmla="*/ 1006805 w 1670111"/>
              <a:gd name="connsiteY7" fmla="*/ 376986 h 1350639"/>
              <a:gd name="connsiteX8" fmla="*/ 862542 w 1670111"/>
              <a:gd name="connsiteY8" fmla="*/ 361989 h 1350639"/>
              <a:gd name="connsiteX9" fmla="*/ 657921 w 1670111"/>
              <a:gd name="connsiteY9" fmla="*/ 419832 h 1350639"/>
              <a:gd name="connsiteX10" fmla="*/ 502411 w 1670111"/>
              <a:gd name="connsiteY10" fmla="*/ 565088 h 1350639"/>
              <a:gd name="connsiteX11" fmla="*/ 411692 w 1670111"/>
              <a:gd name="connsiteY11" fmla="*/ 788528 h 1350639"/>
              <a:gd name="connsiteX12" fmla="*/ 424243 w 1670111"/>
              <a:gd name="connsiteY12" fmla="*/ 1042992 h 1350639"/>
              <a:gd name="connsiteX13" fmla="*/ 559858 w 1670111"/>
              <a:gd name="connsiteY13" fmla="*/ 1226678 h 1350639"/>
              <a:gd name="connsiteX14" fmla="*/ 724959 w 1670111"/>
              <a:gd name="connsiteY14" fmla="*/ 1317695 h 1350639"/>
              <a:gd name="connsiteX15" fmla="*/ 955891 w 1670111"/>
              <a:gd name="connsiteY15" fmla="*/ 1349082 h 1350639"/>
              <a:gd name="connsiteX16" fmla="*/ 1252009 w 1670111"/>
              <a:gd name="connsiteY16" fmla="*/ 1275362 h 1350639"/>
              <a:gd name="connsiteX17" fmla="*/ 1448859 w 1670111"/>
              <a:gd name="connsiteY17" fmla="*/ 1153141 h 1350639"/>
              <a:gd name="connsiteX18" fmla="*/ 1567392 w 1670111"/>
              <a:gd name="connsiteY18" fmla="*/ 1007604 h 1350639"/>
              <a:gd name="connsiteX19" fmla="*/ 1653663 w 1670111"/>
              <a:gd name="connsiteY19" fmla="*/ 815681 h 1350639"/>
              <a:gd name="connsiteX20" fmla="*/ 1664063 w 1670111"/>
              <a:gd name="connsiteY20" fmla="*/ 559086 h 1350639"/>
              <a:gd name="connsiteX21" fmla="*/ 1584325 w 1670111"/>
              <a:gd name="connsiteY21" fmla="*/ 355671 h 1350639"/>
              <a:gd name="connsiteX22" fmla="*/ 1423972 w 1670111"/>
              <a:gd name="connsiteY22" fmla="*/ 176118 h 1350639"/>
              <a:gd name="connsiteX23" fmla="*/ 1154642 w 1670111"/>
              <a:gd name="connsiteY23" fmla="*/ 25470 h 1350639"/>
              <a:gd name="connsiteX24" fmla="*/ 847725 w 1670111"/>
              <a:gd name="connsiteY24" fmla="*/ 1129 h 1350639"/>
              <a:gd name="connsiteX25" fmla="*/ 640292 w 1670111"/>
              <a:gd name="connsiteY25" fmla="*/ 37112 h 1350639"/>
              <a:gd name="connsiteX26" fmla="*/ 442383 w 1670111"/>
              <a:gd name="connsiteY26" fmla="*/ 120721 h 1350639"/>
              <a:gd name="connsiteX27" fmla="*/ 273051 w 1670111"/>
              <a:gd name="connsiteY27" fmla="*/ 244545 h 1350639"/>
              <a:gd name="connsiteX28" fmla="*/ 127001 w 1670111"/>
              <a:gd name="connsiteY28" fmla="*/ 424462 h 1350639"/>
              <a:gd name="connsiteX29" fmla="*/ 0 w 1670111"/>
              <a:gd name="connsiteY29" fmla="*/ 710211 h 1350639"/>
              <a:gd name="connsiteX0" fmla="*/ 792691 w 1543110"/>
              <a:gd name="connsiteY0" fmla="*/ 961037 h 1350639"/>
              <a:gd name="connsiteX1" fmla="*/ 935566 w 1543110"/>
              <a:gd name="connsiteY1" fmla="*/ 929287 h 1350639"/>
              <a:gd name="connsiteX2" fmla="*/ 1027642 w 1543110"/>
              <a:gd name="connsiteY2" fmla="*/ 871078 h 1350639"/>
              <a:gd name="connsiteX3" fmla="*/ 1099608 w 1543110"/>
              <a:gd name="connsiteY3" fmla="*/ 783237 h 1350639"/>
              <a:gd name="connsiteX4" fmla="*/ 1123950 w 1543110"/>
              <a:gd name="connsiteY4" fmla="*/ 676346 h 1350639"/>
              <a:gd name="connsiteX5" fmla="*/ 1112126 w 1543110"/>
              <a:gd name="connsiteY5" fmla="*/ 578467 h 1350639"/>
              <a:gd name="connsiteX6" fmla="*/ 1022348 w 1543110"/>
              <a:gd name="connsiteY6" fmla="*/ 451978 h 1350639"/>
              <a:gd name="connsiteX7" fmla="*/ 879804 w 1543110"/>
              <a:gd name="connsiteY7" fmla="*/ 376986 h 1350639"/>
              <a:gd name="connsiteX8" fmla="*/ 735541 w 1543110"/>
              <a:gd name="connsiteY8" fmla="*/ 361989 h 1350639"/>
              <a:gd name="connsiteX9" fmla="*/ 530920 w 1543110"/>
              <a:gd name="connsiteY9" fmla="*/ 419832 h 1350639"/>
              <a:gd name="connsiteX10" fmla="*/ 375410 w 1543110"/>
              <a:gd name="connsiteY10" fmla="*/ 565088 h 1350639"/>
              <a:gd name="connsiteX11" fmla="*/ 284691 w 1543110"/>
              <a:gd name="connsiteY11" fmla="*/ 788528 h 1350639"/>
              <a:gd name="connsiteX12" fmla="*/ 297242 w 1543110"/>
              <a:gd name="connsiteY12" fmla="*/ 1042992 h 1350639"/>
              <a:gd name="connsiteX13" fmla="*/ 432857 w 1543110"/>
              <a:gd name="connsiteY13" fmla="*/ 1226678 h 1350639"/>
              <a:gd name="connsiteX14" fmla="*/ 597958 w 1543110"/>
              <a:gd name="connsiteY14" fmla="*/ 1317695 h 1350639"/>
              <a:gd name="connsiteX15" fmla="*/ 828890 w 1543110"/>
              <a:gd name="connsiteY15" fmla="*/ 1349082 h 1350639"/>
              <a:gd name="connsiteX16" fmla="*/ 1125008 w 1543110"/>
              <a:gd name="connsiteY16" fmla="*/ 1275362 h 1350639"/>
              <a:gd name="connsiteX17" fmla="*/ 1321858 w 1543110"/>
              <a:gd name="connsiteY17" fmla="*/ 1153141 h 1350639"/>
              <a:gd name="connsiteX18" fmla="*/ 1440391 w 1543110"/>
              <a:gd name="connsiteY18" fmla="*/ 1007604 h 1350639"/>
              <a:gd name="connsiteX19" fmla="*/ 1526662 w 1543110"/>
              <a:gd name="connsiteY19" fmla="*/ 815681 h 1350639"/>
              <a:gd name="connsiteX20" fmla="*/ 1537062 w 1543110"/>
              <a:gd name="connsiteY20" fmla="*/ 559086 h 1350639"/>
              <a:gd name="connsiteX21" fmla="*/ 1457324 w 1543110"/>
              <a:gd name="connsiteY21" fmla="*/ 355671 h 1350639"/>
              <a:gd name="connsiteX22" fmla="*/ 1296971 w 1543110"/>
              <a:gd name="connsiteY22" fmla="*/ 176118 h 1350639"/>
              <a:gd name="connsiteX23" fmla="*/ 1027641 w 1543110"/>
              <a:gd name="connsiteY23" fmla="*/ 25470 h 1350639"/>
              <a:gd name="connsiteX24" fmla="*/ 720724 w 1543110"/>
              <a:gd name="connsiteY24" fmla="*/ 1129 h 1350639"/>
              <a:gd name="connsiteX25" fmla="*/ 513291 w 1543110"/>
              <a:gd name="connsiteY25" fmla="*/ 37112 h 1350639"/>
              <a:gd name="connsiteX26" fmla="*/ 315382 w 1543110"/>
              <a:gd name="connsiteY26" fmla="*/ 120721 h 1350639"/>
              <a:gd name="connsiteX27" fmla="*/ 146050 w 1543110"/>
              <a:gd name="connsiteY27" fmla="*/ 244545 h 1350639"/>
              <a:gd name="connsiteX28" fmla="*/ 0 w 1543110"/>
              <a:gd name="connsiteY28" fmla="*/ 424462 h 1350639"/>
              <a:gd name="connsiteX0" fmla="*/ 646641 w 1397060"/>
              <a:gd name="connsiteY0" fmla="*/ 961037 h 1350639"/>
              <a:gd name="connsiteX1" fmla="*/ 789516 w 1397060"/>
              <a:gd name="connsiteY1" fmla="*/ 929287 h 1350639"/>
              <a:gd name="connsiteX2" fmla="*/ 881592 w 1397060"/>
              <a:gd name="connsiteY2" fmla="*/ 871078 h 1350639"/>
              <a:gd name="connsiteX3" fmla="*/ 953558 w 1397060"/>
              <a:gd name="connsiteY3" fmla="*/ 783237 h 1350639"/>
              <a:gd name="connsiteX4" fmla="*/ 977900 w 1397060"/>
              <a:gd name="connsiteY4" fmla="*/ 676346 h 1350639"/>
              <a:gd name="connsiteX5" fmla="*/ 966076 w 1397060"/>
              <a:gd name="connsiteY5" fmla="*/ 578467 h 1350639"/>
              <a:gd name="connsiteX6" fmla="*/ 876298 w 1397060"/>
              <a:gd name="connsiteY6" fmla="*/ 451978 h 1350639"/>
              <a:gd name="connsiteX7" fmla="*/ 733754 w 1397060"/>
              <a:gd name="connsiteY7" fmla="*/ 376986 h 1350639"/>
              <a:gd name="connsiteX8" fmla="*/ 589491 w 1397060"/>
              <a:gd name="connsiteY8" fmla="*/ 361989 h 1350639"/>
              <a:gd name="connsiteX9" fmla="*/ 384870 w 1397060"/>
              <a:gd name="connsiteY9" fmla="*/ 419832 h 1350639"/>
              <a:gd name="connsiteX10" fmla="*/ 229360 w 1397060"/>
              <a:gd name="connsiteY10" fmla="*/ 565088 h 1350639"/>
              <a:gd name="connsiteX11" fmla="*/ 138641 w 1397060"/>
              <a:gd name="connsiteY11" fmla="*/ 788528 h 1350639"/>
              <a:gd name="connsiteX12" fmla="*/ 151192 w 1397060"/>
              <a:gd name="connsiteY12" fmla="*/ 1042992 h 1350639"/>
              <a:gd name="connsiteX13" fmla="*/ 286807 w 1397060"/>
              <a:gd name="connsiteY13" fmla="*/ 1226678 h 1350639"/>
              <a:gd name="connsiteX14" fmla="*/ 451908 w 1397060"/>
              <a:gd name="connsiteY14" fmla="*/ 1317695 h 1350639"/>
              <a:gd name="connsiteX15" fmla="*/ 682840 w 1397060"/>
              <a:gd name="connsiteY15" fmla="*/ 1349082 h 1350639"/>
              <a:gd name="connsiteX16" fmla="*/ 978958 w 1397060"/>
              <a:gd name="connsiteY16" fmla="*/ 1275362 h 1350639"/>
              <a:gd name="connsiteX17" fmla="*/ 1175808 w 1397060"/>
              <a:gd name="connsiteY17" fmla="*/ 1153141 h 1350639"/>
              <a:gd name="connsiteX18" fmla="*/ 1294341 w 1397060"/>
              <a:gd name="connsiteY18" fmla="*/ 1007604 h 1350639"/>
              <a:gd name="connsiteX19" fmla="*/ 1380612 w 1397060"/>
              <a:gd name="connsiteY19" fmla="*/ 815681 h 1350639"/>
              <a:gd name="connsiteX20" fmla="*/ 1391012 w 1397060"/>
              <a:gd name="connsiteY20" fmla="*/ 559086 h 1350639"/>
              <a:gd name="connsiteX21" fmla="*/ 1311274 w 1397060"/>
              <a:gd name="connsiteY21" fmla="*/ 355671 h 1350639"/>
              <a:gd name="connsiteX22" fmla="*/ 1150921 w 1397060"/>
              <a:gd name="connsiteY22" fmla="*/ 176118 h 1350639"/>
              <a:gd name="connsiteX23" fmla="*/ 881591 w 1397060"/>
              <a:gd name="connsiteY23" fmla="*/ 25470 h 1350639"/>
              <a:gd name="connsiteX24" fmla="*/ 574674 w 1397060"/>
              <a:gd name="connsiteY24" fmla="*/ 1129 h 1350639"/>
              <a:gd name="connsiteX25" fmla="*/ 367241 w 1397060"/>
              <a:gd name="connsiteY25" fmla="*/ 37112 h 1350639"/>
              <a:gd name="connsiteX26" fmla="*/ 169332 w 1397060"/>
              <a:gd name="connsiteY26" fmla="*/ 120721 h 1350639"/>
              <a:gd name="connsiteX27" fmla="*/ 0 w 1397060"/>
              <a:gd name="connsiteY27" fmla="*/ 244545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25" fmla="*/ 236927 w 1266746"/>
              <a:gd name="connsiteY25" fmla="*/ 37112 h 1350639"/>
              <a:gd name="connsiteX26" fmla="*/ 39018 w 1266746"/>
              <a:gd name="connsiteY26" fmla="*/ 120721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25" fmla="*/ 236927 w 1266746"/>
              <a:gd name="connsiteY25" fmla="*/ 37112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0" fmla="*/ 516327 w 1266746"/>
              <a:gd name="connsiteY0" fmla="*/ 935567 h 1325169"/>
              <a:gd name="connsiteX1" fmla="*/ 659202 w 1266746"/>
              <a:gd name="connsiteY1" fmla="*/ 903817 h 1325169"/>
              <a:gd name="connsiteX2" fmla="*/ 751278 w 1266746"/>
              <a:gd name="connsiteY2" fmla="*/ 845608 h 1325169"/>
              <a:gd name="connsiteX3" fmla="*/ 823244 w 1266746"/>
              <a:gd name="connsiteY3" fmla="*/ 757767 h 1325169"/>
              <a:gd name="connsiteX4" fmla="*/ 847586 w 1266746"/>
              <a:gd name="connsiteY4" fmla="*/ 650876 h 1325169"/>
              <a:gd name="connsiteX5" fmla="*/ 835762 w 1266746"/>
              <a:gd name="connsiteY5" fmla="*/ 552997 h 1325169"/>
              <a:gd name="connsiteX6" fmla="*/ 745984 w 1266746"/>
              <a:gd name="connsiteY6" fmla="*/ 426508 h 1325169"/>
              <a:gd name="connsiteX7" fmla="*/ 603440 w 1266746"/>
              <a:gd name="connsiteY7" fmla="*/ 351516 h 1325169"/>
              <a:gd name="connsiteX8" fmla="*/ 459177 w 1266746"/>
              <a:gd name="connsiteY8" fmla="*/ 336519 h 1325169"/>
              <a:gd name="connsiteX9" fmla="*/ 254556 w 1266746"/>
              <a:gd name="connsiteY9" fmla="*/ 394362 h 1325169"/>
              <a:gd name="connsiteX10" fmla="*/ 99046 w 1266746"/>
              <a:gd name="connsiteY10" fmla="*/ 539618 h 1325169"/>
              <a:gd name="connsiteX11" fmla="*/ 8327 w 1266746"/>
              <a:gd name="connsiteY11" fmla="*/ 763058 h 1325169"/>
              <a:gd name="connsiteX12" fmla="*/ 20878 w 1266746"/>
              <a:gd name="connsiteY12" fmla="*/ 1017522 h 1325169"/>
              <a:gd name="connsiteX13" fmla="*/ 156493 w 1266746"/>
              <a:gd name="connsiteY13" fmla="*/ 1201208 h 1325169"/>
              <a:gd name="connsiteX14" fmla="*/ 321594 w 1266746"/>
              <a:gd name="connsiteY14" fmla="*/ 1292225 h 1325169"/>
              <a:gd name="connsiteX15" fmla="*/ 552526 w 1266746"/>
              <a:gd name="connsiteY15" fmla="*/ 1323612 h 1325169"/>
              <a:gd name="connsiteX16" fmla="*/ 848644 w 1266746"/>
              <a:gd name="connsiteY16" fmla="*/ 1249892 h 1325169"/>
              <a:gd name="connsiteX17" fmla="*/ 1045494 w 1266746"/>
              <a:gd name="connsiteY17" fmla="*/ 1127671 h 1325169"/>
              <a:gd name="connsiteX18" fmla="*/ 1164027 w 1266746"/>
              <a:gd name="connsiteY18" fmla="*/ 982134 h 1325169"/>
              <a:gd name="connsiteX19" fmla="*/ 1250298 w 1266746"/>
              <a:gd name="connsiteY19" fmla="*/ 790211 h 1325169"/>
              <a:gd name="connsiteX20" fmla="*/ 1260698 w 1266746"/>
              <a:gd name="connsiteY20" fmla="*/ 533616 h 1325169"/>
              <a:gd name="connsiteX21" fmla="*/ 1180960 w 1266746"/>
              <a:gd name="connsiteY21" fmla="*/ 330201 h 1325169"/>
              <a:gd name="connsiteX22" fmla="*/ 1020607 w 1266746"/>
              <a:gd name="connsiteY22" fmla="*/ 150648 h 1325169"/>
              <a:gd name="connsiteX23" fmla="*/ 751277 w 1266746"/>
              <a:gd name="connsiteY23" fmla="*/ 0 h 1325169"/>
              <a:gd name="connsiteX0" fmla="*/ 516327 w 1266746"/>
              <a:gd name="connsiteY0" fmla="*/ 784919 h 1174521"/>
              <a:gd name="connsiteX1" fmla="*/ 659202 w 1266746"/>
              <a:gd name="connsiteY1" fmla="*/ 753169 h 1174521"/>
              <a:gd name="connsiteX2" fmla="*/ 751278 w 1266746"/>
              <a:gd name="connsiteY2" fmla="*/ 694960 h 1174521"/>
              <a:gd name="connsiteX3" fmla="*/ 823244 w 1266746"/>
              <a:gd name="connsiteY3" fmla="*/ 607119 h 1174521"/>
              <a:gd name="connsiteX4" fmla="*/ 847586 w 1266746"/>
              <a:gd name="connsiteY4" fmla="*/ 500228 h 1174521"/>
              <a:gd name="connsiteX5" fmla="*/ 835762 w 1266746"/>
              <a:gd name="connsiteY5" fmla="*/ 402349 h 1174521"/>
              <a:gd name="connsiteX6" fmla="*/ 745984 w 1266746"/>
              <a:gd name="connsiteY6" fmla="*/ 275860 h 1174521"/>
              <a:gd name="connsiteX7" fmla="*/ 603440 w 1266746"/>
              <a:gd name="connsiteY7" fmla="*/ 200868 h 1174521"/>
              <a:gd name="connsiteX8" fmla="*/ 459177 w 1266746"/>
              <a:gd name="connsiteY8" fmla="*/ 185871 h 1174521"/>
              <a:gd name="connsiteX9" fmla="*/ 254556 w 1266746"/>
              <a:gd name="connsiteY9" fmla="*/ 243714 h 1174521"/>
              <a:gd name="connsiteX10" fmla="*/ 99046 w 1266746"/>
              <a:gd name="connsiteY10" fmla="*/ 388970 h 1174521"/>
              <a:gd name="connsiteX11" fmla="*/ 8327 w 1266746"/>
              <a:gd name="connsiteY11" fmla="*/ 612410 h 1174521"/>
              <a:gd name="connsiteX12" fmla="*/ 20878 w 1266746"/>
              <a:gd name="connsiteY12" fmla="*/ 866874 h 1174521"/>
              <a:gd name="connsiteX13" fmla="*/ 156493 w 1266746"/>
              <a:gd name="connsiteY13" fmla="*/ 1050560 h 1174521"/>
              <a:gd name="connsiteX14" fmla="*/ 321594 w 1266746"/>
              <a:gd name="connsiteY14" fmla="*/ 1141577 h 1174521"/>
              <a:gd name="connsiteX15" fmla="*/ 552526 w 1266746"/>
              <a:gd name="connsiteY15" fmla="*/ 1172964 h 1174521"/>
              <a:gd name="connsiteX16" fmla="*/ 848644 w 1266746"/>
              <a:gd name="connsiteY16" fmla="*/ 1099244 h 1174521"/>
              <a:gd name="connsiteX17" fmla="*/ 1045494 w 1266746"/>
              <a:gd name="connsiteY17" fmla="*/ 977023 h 1174521"/>
              <a:gd name="connsiteX18" fmla="*/ 1164027 w 1266746"/>
              <a:gd name="connsiteY18" fmla="*/ 831486 h 1174521"/>
              <a:gd name="connsiteX19" fmla="*/ 1250298 w 1266746"/>
              <a:gd name="connsiteY19" fmla="*/ 639563 h 1174521"/>
              <a:gd name="connsiteX20" fmla="*/ 1260698 w 1266746"/>
              <a:gd name="connsiteY20" fmla="*/ 382968 h 1174521"/>
              <a:gd name="connsiteX21" fmla="*/ 1180960 w 1266746"/>
              <a:gd name="connsiteY21" fmla="*/ 179553 h 1174521"/>
              <a:gd name="connsiteX22" fmla="*/ 1020607 w 1266746"/>
              <a:gd name="connsiteY22" fmla="*/ 0 h 1174521"/>
              <a:gd name="connsiteX0" fmla="*/ 516327 w 1266746"/>
              <a:gd name="connsiteY0" fmla="*/ 605366 h 994968"/>
              <a:gd name="connsiteX1" fmla="*/ 659202 w 1266746"/>
              <a:gd name="connsiteY1" fmla="*/ 573616 h 994968"/>
              <a:gd name="connsiteX2" fmla="*/ 751278 w 1266746"/>
              <a:gd name="connsiteY2" fmla="*/ 515407 h 994968"/>
              <a:gd name="connsiteX3" fmla="*/ 823244 w 1266746"/>
              <a:gd name="connsiteY3" fmla="*/ 427566 h 994968"/>
              <a:gd name="connsiteX4" fmla="*/ 847586 w 1266746"/>
              <a:gd name="connsiteY4" fmla="*/ 320675 h 994968"/>
              <a:gd name="connsiteX5" fmla="*/ 835762 w 1266746"/>
              <a:gd name="connsiteY5" fmla="*/ 222796 h 994968"/>
              <a:gd name="connsiteX6" fmla="*/ 745984 w 1266746"/>
              <a:gd name="connsiteY6" fmla="*/ 96307 h 994968"/>
              <a:gd name="connsiteX7" fmla="*/ 603440 w 1266746"/>
              <a:gd name="connsiteY7" fmla="*/ 21315 h 994968"/>
              <a:gd name="connsiteX8" fmla="*/ 459177 w 1266746"/>
              <a:gd name="connsiteY8" fmla="*/ 6318 h 994968"/>
              <a:gd name="connsiteX9" fmla="*/ 254556 w 1266746"/>
              <a:gd name="connsiteY9" fmla="*/ 64161 h 994968"/>
              <a:gd name="connsiteX10" fmla="*/ 99046 w 1266746"/>
              <a:gd name="connsiteY10" fmla="*/ 209417 h 994968"/>
              <a:gd name="connsiteX11" fmla="*/ 8327 w 1266746"/>
              <a:gd name="connsiteY11" fmla="*/ 432857 h 994968"/>
              <a:gd name="connsiteX12" fmla="*/ 20878 w 1266746"/>
              <a:gd name="connsiteY12" fmla="*/ 687321 h 994968"/>
              <a:gd name="connsiteX13" fmla="*/ 156493 w 1266746"/>
              <a:gd name="connsiteY13" fmla="*/ 871007 h 994968"/>
              <a:gd name="connsiteX14" fmla="*/ 321594 w 1266746"/>
              <a:gd name="connsiteY14" fmla="*/ 962024 h 994968"/>
              <a:gd name="connsiteX15" fmla="*/ 552526 w 1266746"/>
              <a:gd name="connsiteY15" fmla="*/ 993411 h 994968"/>
              <a:gd name="connsiteX16" fmla="*/ 848644 w 1266746"/>
              <a:gd name="connsiteY16" fmla="*/ 919691 h 994968"/>
              <a:gd name="connsiteX17" fmla="*/ 1045494 w 1266746"/>
              <a:gd name="connsiteY17" fmla="*/ 797470 h 994968"/>
              <a:gd name="connsiteX18" fmla="*/ 1164027 w 1266746"/>
              <a:gd name="connsiteY18" fmla="*/ 651933 h 994968"/>
              <a:gd name="connsiteX19" fmla="*/ 1250298 w 1266746"/>
              <a:gd name="connsiteY19" fmla="*/ 460010 h 994968"/>
              <a:gd name="connsiteX20" fmla="*/ 1260698 w 1266746"/>
              <a:gd name="connsiteY20" fmla="*/ 203415 h 994968"/>
              <a:gd name="connsiteX21" fmla="*/ 1180960 w 1266746"/>
              <a:gd name="connsiteY21" fmla="*/ 0 h 994968"/>
              <a:gd name="connsiteX0" fmla="*/ 516327 w 1266746"/>
              <a:gd name="connsiteY0" fmla="*/ 599048 h 988650"/>
              <a:gd name="connsiteX1" fmla="*/ 659202 w 1266746"/>
              <a:gd name="connsiteY1" fmla="*/ 567298 h 988650"/>
              <a:gd name="connsiteX2" fmla="*/ 751278 w 1266746"/>
              <a:gd name="connsiteY2" fmla="*/ 509089 h 988650"/>
              <a:gd name="connsiteX3" fmla="*/ 823244 w 1266746"/>
              <a:gd name="connsiteY3" fmla="*/ 421248 h 988650"/>
              <a:gd name="connsiteX4" fmla="*/ 847586 w 1266746"/>
              <a:gd name="connsiteY4" fmla="*/ 314357 h 988650"/>
              <a:gd name="connsiteX5" fmla="*/ 835762 w 1266746"/>
              <a:gd name="connsiteY5" fmla="*/ 216478 h 988650"/>
              <a:gd name="connsiteX6" fmla="*/ 745984 w 1266746"/>
              <a:gd name="connsiteY6" fmla="*/ 89989 h 988650"/>
              <a:gd name="connsiteX7" fmla="*/ 603440 w 1266746"/>
              <a:gd name="connsiteY7" fmla="*/ 14997 h 988650"/>
              <a:gd name="connsiteX8" fmla="*/ 459177 w 1266746"/>
              <a:gd name="connsiteY8" fmla="*/ 0 h 988650"/>
              <a:gd name="connsiteX9" fmla="*/ 254556 w 1266746"/>
              <a:gd name="connsiteY9" fmla="*/ 57843 h 988650"/>
              <a:gd name="connsiteX10" fmla="*/ 99046 w 1266746"/>
              <a:gd name="connsiteY10" fmla="*/ 203099 h 988650"/>
              <a:gd name="connsiteX11" fmla="*/ 8327 w 1266746"/>
              <a:gd name="connsiteY11" fmla="*/ 426539 h 988650"/>
              <a:gd name="connsiteX12" fmla="*/ 20878 w 1266746"/>
              <a:gd name="connsiteY12" fmla="*/ 681003 h 988650"/>
              <a:gd name="connsiteX13" fmla="*/ 156493 w 1266746"/>
              <a:gd name="connsiteY13" fmla="*/ 864689 h 988650"/>
              <a:gd name="connsiteX14" fmla="*/ 321594 w 1266746"/>
              <a:gd name="connsiteY14" fmla="*/ 955706 h 988650"/>
              <a:gd name="connsiteX15" fmla="*/ 552526 w 1266746"/>
              <a:gd name="connsiteY15" fmla="*/ 987093 h 988650"/>
              <a:gd name="connsiteX16" fmla="*/ 848644 w 1266746"/>
              <a:gd name="connsiteY16" fmla="*/ 913373 h 988650"/>
              <a:gd name="connsiteX17" fmla="*/ 1045494 w 1266746"/>
              <a:gd name="connsiteY17" fmla="*/ 791152 h 988650"/>
              <a:gd name="connsiteX18" fmla="*/ 1164027 w 1266746"/>
              <a:gd name="connsiteY18" fmla="*/ 645615 h 988650"/>
              <a:gd name="connsiteX19" fmla="*/ 1250298 w 1266746"/>
              <a:gd name="connsiteY19" fmla="*/ 453692 h 988650"/>
              <a:gd name="connsiteX20" fmla="*/ 1260698 w 1266746"/>
              <a:gd name="connsiteY20" fmla="*/ 197097 h 988650"/>
              <a:gd name="connsiteX0" fmla="*/ 516327 w 1250298"/>
              <a:gd name="connsiteY0" fmla="*/ 599048 h 988650"/>
              <a:gd name="connsiteX1" fmla="*/ 659202 w 1250298"/>
              <a:gd name="connsiteY1" fmla="*/ 567298 h 988650"/>
              <a:gd name="connsiteX2" fmla="*/ 751278 w 1250298"/>
              <a:gd name="connsiteY2" fmla="*/ 509089 h 988650"/>
              <a:gd name="connsiteX3" fmla="*/ 823244 w 1250298"/>
              <a:gd name="connsiteY3" fmla="*/ 421248 h 988650"/>
              <a:gd name="connsiteX4" fmla="*/ 847586 w 1250298"/>
              <a:gd name="connsiteY4" fmla="*/ 314357 h 988650"/>
              <a:gd name="connsiteX5" fmla="*/ 835762 w 1250298"/>
              <a:gd name="connsiteY5" fmla="*/ 216478 h 988650"/>
              <a:gd name="connsiteX6" fmla="*/ 745984 w 1250298"/>
              <a:gd name="connsiteY6" fmla="*/ 89989 h 988650"/>
              <a:gd name="connsiteX7" fmla="*/ 603440 w 1250298"/>
              <a:gd name="connsiteY7" fmla="*/ 14997 h 988650"/>
              <a:gd name="connsiteX8" fmla="*/ 459177 w 1250298"/>
              <a:gd name="connsiteY8" fmla="*/ 0 h 988650"/>
              <a:gd name="connsiteX9" fmla="*/ 254556 w 1250298"/>
              <a:gd name="connsiteY9" fmla="*/ 57843 h 988650"/>
              <a:gd name="connsiteX10" fmla="*/ 99046 w 1250298"/>
              <a:gd name="connsiteY10" fmla="*/ 203099 h 988650"/>
              <a:gd name="connsiteX11" fmla="*/ 8327 w 1250298"/>
              <a:gd name="connsiteY11" fmla="*/ 426539 h 988650"/>
              <a:gd name="connsiteX12" fmla="*/ 20878 w 1250298"/>
              <a:gd name="connsiteY12" fmla="*/ 681003 h 988650"/>
              <a:gd name="connsiteX13" fmla="*/ 156493 w 1250298"/>
              <a:gd name="connsiteY13" fmla="*/ 864689 h 988650"/>
              <a:gd name="connsiteX14" fmla="*/ 321594 w 1250298"/>
              <a:gd name="connsiteY14" fmla="*/ 955706 h 988650"/>
              <a:gd name="connsiteX15" fmla="*/ 552526 w 1250298"/>
              <a:gd name="connsiteY15" fmla="*/ 987093 h 988650"/>
              <a:gd name="connsiteX16" fmla="*/ 848644 w 1250298"/>
              <a:gd name="connsiteY16" fmla="*/ 913373 h 988650"/>
              <a:gd name="connsiteX17" fmla="*/ 1045494 w 1250298"/>
              <a:gd name="connsiteY17" fmla="*/ 791152 h 988650"/>
              <a:gd name="connsiteX18" fmla="*/ 1164027 w 1250298"/>
              <a:gd name="connsiteY18" fmla="*/ 645615 h 988650"/>
              <a:gd name="connsiteX19" fmla="*/ 1250298 w 1250298"/>
              <a:gd name="connsiteY19" fmla="*/ 453692 h 988650"/>
              <a:gd name="connsiteX0" fmla="*/ 516327 w 1164027"/>
              <a:gd name="connsiteY0" fmla="*/ 599048 h 988650"/>
              <a:gd name="connsiteX1" fmla="*/ 659202 w 1164027"/>
              <a:gd name="connsiteY1" fmla="*/ 567298 h 988650"/>
              <a:gd name="connsiteX2" fmla="*/ 751278 w 1164027"/>
              <a:gd name="connsiteY2" fmla="*/ 509089 h 988650"/>
              <a:gd name="connsiteX3" fmla="*/ 823244 w 1164027"/>
              <a:gd name="connsiteY3" fmla="*/ 421248 h 988650"/>
              <a:gd name="connsiteX4" fmla="*/ 847586 w 1164027"/>
              <a:gd name="connsiteY4" fmla="*/ 314357 h 988650"/>
              <a:gd name="connsiteX5" fmla="*/ 835762 w 1164027"/>
              <a:gd name="connsiteY5" fmla="*/ 216478 h 988650"/>
              <a:gd name="connsiteX6" fmla="*/ 745984 w 1164027"/>
              <a:gd name="connsiteY6" fmla="*/ 89989 h 988650"/>
              <a:gd name="connsiteX7" fmla="*/ 603440 w 1164027"/>
              <a:gd name="connsiteY7" fmla="*/ 14997 h 988650"/>
              <a:gd name="connsiteX8" fmla="*/ 459177 w 1164027"/>
              <a:gd name="connsiteY8" fmla="*/ 0 h 988650"/>
              <a:gd name="connsiteX9" fmla="*/ 254556 w 1164027"/>
              <a:gd name="connsiteY9" fmla="*/ 57843 h 988650"/>
              <a:gd name="connsiteX10" fmla="*/ 99046 w 1164027"/>
              <a:gd name="connsiteY10" fmla="*/ 203099 h 988650"/>
              <a:gd name="connsiteX11" fmla="*/ 8327 w 1164027"/>
              <a:gd name="connsiteY11" fmla="*/ 426539 h 988650"/>
              <a:gd name="connsiteX12" fmla="*/ 20878 w 1164027"/>
              <a:gd name="connsiteY12" fmla="*/ 681003 h 988650"/>
              <a:gd name="connsiteX13" fmla="*/ 156493 w 1164027"/>
              <a:gd name="connsiteY13" fmla="*/ 864689 h 988650"/>
              <a:gd name="connsiteX14" fmla="*/ 321594 w 1164027"/>
              <a:gd name="connsiteY14" fmla="*/ 955706 h 988650"/>
              <a:gd name="connsiteX15" fmla="*/ 552526 w 1164027"/>
              <a:gd name="connsiteY15" fmla="*/ 987093 h 988650"/>
              <a:gd name="connsiteX16" fmla="*/ 848644 w 1164027"/>
              <a:gd name="connsiteY16" fmla="*/ 913373 h 988650"/>
              <a:gd name="connsiteX17" fmla="*/ 1045494 w 1164027"/>
              <a:gd name="connsiteY17" fmla="*/ 791152 h 988650"/>
              <a:gd name="connsiteX18" fmla="*/ 1164027 w 1164027"/>
              <a:gd name="connsiteY18" fmla="*/ 645615 h 988650"/>
              <a:gd name="connsiteX0" fmla="*/ 516327 w 1045494"/>
              <a:gd name="connsiteY0" fmla="*/ 599048 h 988650"/>
              <a:gd name="connsiteX1" fmla="*/ 659202 w 1045494"/>
              <a:gd name="connsiteY1" fmla="*/ 567298 h 988650"/>
              <a:gd name="connsiteX2" fmla="*/ 751278 w 1045494"/>
              <a:gd name="connsiteY2" fmla="*/ 509089 h 988650"/>
              <a:gd name="connsiteX3" fmla="*/ 823244 w 1045494"/>
              <a:gd name="connsiteY3" fmla="*/ 421248 h 988650"/>
              <a:gd name="connsiteX4" fmla="*/ 847586 w 1045494"/>
              <a:gd name="connsiteY4" fmla="*/ 314357 h 988650"/>
              <a:gd name="connsiteX5" fmla="*/ 835762 w 1045494"/>
              <a:gd name="connsiteY5" fmla="*/ 216478 h 988650"/>
              <a:gd name="connsiteX6" fmla="*/ 745984 w 1045494"/>
              <a:gd name="connsiteY6" fmla="*/ 89989 h 988650"/>
              <a:gd name="connsiteX7" fmla="*/ 603440 w 1045494"/>
              <a:gd name="connsiteY7" fmla="*/ 14997 h 988650"/>
              <a:gd name="connsiteX8" fmla="*/ 459177 w 1045494"/>
              <a:gd name="connsiteY8" fmla="*/ 0 h 988650"/>
              <a:gd name="connsiteX9" fmla="*/ 254556 w 1045494"/>
              <a:gd name="connsiteY9" fmla="*/ 57843 h 988650"/>
              <a:gd name="connsiteX10" fmla="*/ 99046 w 1045494"/>
              <a:gd name="connsiteY10" fmla="*/ 203099 h 988650"/>
              <a:gd name="connsiteX11" fmla="*/ 8327 w 1045494"/>
              <a:gd name="connsiteY11" fmla="*/ 426539 h 988650"/>
              <a:gd name="connsiteX12" fmla="*/ 20878 w 1045494"/>
              <a:gd name="connsiteY12" fmla="*/ 681003 h 988650"/>
              <a:gd name="connsiteX13" fmla="*/ 156493 w 1045494"/>
              <a:gd name="connsiteY13" fmla="*/ 864689 h 988650"/>
              <a:gd name="connsiteX14" fmla="*/ 321594 w 1045494"/>
              <a:gd name="connsiteY14" fmla="*/ 955706 h 988650"/>
              <a:gd name="connsiteX15" fmla="*/ 552526 w 1045494"/>
              <a:gd name="connsiteY15" fmla="*/ 987093 h 988650"/>
              <a:gd name="connsiteX16" fmla="*/ 848644 w 1045494"/>
              <a:gd name="connsiteY16" fmla="*/ 913373 h 988650"/>
              <a:gd name="connsiteX17" fmla="*/ 1045494 w 1045494"/>
              <a:gd name="connsiteY17" fmla="*/ 791152 h 988650"/>
              <a:gd name="connsiteX0" fmla="*/ 516327 w 849228"/>
              <a:gd name="connsiteY0" fmla="*/ 599048 h 988650"/>
              <a:gd name="connsiteX1" fmla="*/ 659202 w 849228"/>
              <a:gd name="connsiteY1" fmla="*/ 567298 h 988650"/>
              <a:gd name="connsiteX2" fmla="*/ 751278 w 849228"/>
              <a:gd name="connsiteY2" fmla="*/ 509089 h 988650"/>
              <a:gd name="connsiteX3" fmla="*/ 823244 w 849228"/>
              <a:gd name="connsiteY3" fmla="*/ 421248 h 988650"/>
              <a:gd name="connsiteX4" fmla="*/ 847586 w 849228"/>
              <a:gd name="connsiteY4" fmla="*/ 314357 h 988650"/>
              <a:gd name="connsiteX5" fmla="*/ 835762 w 849228"/>
              <a:gd name="connsiteY5" fmla="*/ 216478 h 988650"/>
              <a:gd name="connsiteX6" fmla="*/ 745984 w 849228"/>
              <a:gd name="connsiteY6" fmla="*/ 89989 h 988650"/>
              <a:gd name="connsiteX7" fmla="*/ 603440 w 849228"/>
              <a:gd name="connsiteY7" fmla="*/ 14997 h 988650"/>
              <a:gd name="connsiteX8" fmla="*/ 459177 w 849228"/>
              <a:gd name="connsiteY8" fmla="*/ 0 h 988650"/>
              <a:gd name="connsiteX9" fmla="*/ 254556 w 849228"/>
              <a:gd name="connsiteY9" fmla="*/ 57843 h 988650"/>
              <a:gd name="connsiteX10" fmla="*/ 99046 w 849228"/>
              <a:gd name="connsiteY10" fmla="*/ 203099 h 988650"/>
              <a:gd name="connsiteX11" fmla="*/ 8327 w 849228"/>
              <a:gd name="connsiteY11" fmla="*/ 426539 h 988650"/>
              <a:gd name="connsiteX12" fmla="*/ 20878 w 849228"/>
              <a:gd name="connsiteY12" fmla="*/ 681003 h 988650"/>
              <a:gd name="connsiteX13" fmla="*/ 156493 w 849228"/>
              <a:gd name="connsiteY13" fmla="*/ 864689 h 988650"/>
              <a:gd name="connsiteX14" fmla="*/ 321594 w 849228"/>
              <a:gd name="connsiteY14" fmla="*/ 955706 h 988650"/>
              <a:gd name="connsiteX15" fmla="*/ 552526 w 849228"/>
              <a:gd name="connsiteY15" fmla="*/ 987093 h 988650"/>
              <a:gd name="connsiteX16" fmla="*/ 848644 w 849228"/>
              <a:gd name="connsiteY16" fmla="*/ 913373 h 988650"/>
              <a:gd name="connsiteX0" fmla="*/ 516327 w 849228"/>
              <a:gd name="connsiteY0" fmla="*/ 599048 h 988650"/>
              <a:gd name="connsiteX1" fmla="*/ 659202 w 849228"/>
              <a:gd name="connsiteY1" fmla="*/ 567298 h 988650"/>
              <a:gd name="connsiteX2" fmla="*/ 751278 w 849228"/>
              <a:gd name="connsiteY2" fmla="*/ 509089 h 988650"/>
              <a:gd name="connsiteX3" fmla="*/ 823244 w 849228"/>
              <a:gd name="connsiteY3" fmla="*/ 421248 h 988650"/>
              <a:gd name="connsiteX4" fmla="*/ 847586 w 849228"/>
              <a:gd name="connsiteY4" fmla="*/ 314357 h 988650"/>
              <a:gd name="connsiteX5" fmla="*/ 835762 w 849228"/>
              <a:gd name="connsiteY5" fmla="*/ 216478 h 988650"/>
              <a:gd name="connsiteX6" fmla="*/ 745984 w 849228"/>
              <a:gd name="connsiteY6" fmla="*/ 89989 h 988650"/>
              <a:gd name="connsiteX7" fmla="*/ 603440 w 849228"/>
              <a:gd name="connsiteY7" fmla="*/ 14997 h 988650"/>
              <a:gd name="connsiteX8" fmla="*/ 459177 w 849228"/>
              <a:gd name="connsiteY8" fmla="*/ 0 h 988650"/>
              <a:gd name="connsiteX9" fmla="*/ 254556 w 849228"/>
              <a:gd name="connsiteY9" fmla="*/ 57843 h 988650"/>
              <a:gd name="connsiteX10" fmla="*/ 99046 w 849228"/>
              <a:gd name="connsiteY10" fmla="*/ 203099 h 988650"/>
              <a:gd name="connsiteX11" fmla="*/ 8327 w 849228"/>
              <a:gd name="connsiteY11" fmla="*/ 426539 h 988650"/>
              <a:gd name="connsiteX12" fmla="*/ 20878 w 849228"/>
              <a:gd name="connsiteY12" fmla="*/ 681003 h 988650"/>
              <a:gd name="connsiteX13" fmla="*/ 156493 w 849228"/>
              <a:gd name="connsiteY13" fmla="*/ 864689 h 988650"/>
              <a:gd name="connsiteX14" fmla="*/ 321594 w 849228"/>
              <a:gd name="connsiteY14" fmla="*/ 955706 h 988650"/>
              <a:gd name="connsiteX15" fmla="*/ 552526 w 849228"/>
              <a:gd name="connsiteY15" fmla="*/ 987093 h 988650"/>
              <a:gd name="connsiteX0" fmla="*/ 516327 w 849228"/>
              <a:gd name="connsiteY0" fmla="*/ 599048 h 955706"/>
              <a:gd name="connsiteX1" fmla="*/ 659202 w 849228"/>
              <a:gd name="connsiteY1" fmla="*/ 567298 h 955706"/>
              <a:gd name="connsiteX2" fmla="*/ 751278 w 849228"/>
              <a:gd name="connsiteY2" fmla="*/ 509089 h 955706"/>
              <a:gd name="connsiteX3" fmla="*/ 823244 w 849228"/>
              <a:gd name="connsiteY3" fmla="*/ 421248 h 955706"/>
              <a:gd name="connsiteX4" fmla="*/ 847586 w 849228"/>
              <a:gd name="connsiteY4" fmla="*/ 314357 h 955706"/>
              <a:gd name="connsiteX5" fmla="*/ 835762 w 849228"/>
              <a:gd name="connsiteY5" fmla="*/ 216478 h 955706"/>
              <a:gd name="connsiteX6" fmla="*/ 745984 w 849228"/>
              <a:gd name="connsiteY6" fmla="*/ 89989 h 955706"/>
              <a:gd name="connsiteX7" fmla="*/ 603440 w 849228"/>
              <a:gd name="connsiteY7" fmla="*/ 14997 h 955706"/>
              <a:gd name="connsiteX8" fmla="*/ 459177 w 849228"/>
              <a:gd name="connsiteY8" fmla="*/ 0 h 955706"/>
              <a:gd name="connsiteX9" fmla="*/ 254556 w 849228"/>
              <a:gd name="connsiteY9" fmla="*/ 57843 h 955706"/>
              <a:gd name="connsiteX10" fmla="*/ 99046 w 849228"/>
              <a:gd name="connsiteY10" fmla="*/ 203099 h 955706"/>
              <a:gd name="connsiteX11" fmla="*/ 8327 w 849228"/>
              <a:gd name="connsiteY11" fmla="*/ 426539 h 955706"/>
              <a:gd name="connsiteX12" fmla="*/ 20878 w 849228"/>
              <a:gd name="connsiteY12" fmla="*/ 681003 h 955706"/>
              <a:gd name="connsiteX13" fmla="*/ 156493 w 849228"/>
              <a:gd name="connsiteY13" fmla="*/ 864689 h 955706"/>
              <a:gd name="connsiteX14" fmla="*/ 321594 w 849228"/>
              <a:gd name="connsiteY14" fmla="*/ 955706 h 95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9228" h="955706">
                <a:moveTo>
                  <a:pt x="516327" y="599048"/>
                </a:moveTo>
                <a:cubicBezTo>
                  <a:pt x="518076" y="598698"/>
                  <a:pt x="620043" y="582291"/>
                  <a:pt x="659202" y="567298"/>
                </a:cubicBezTo>
                <a:cubicBezTo>
                  <a:pt x="698361" y="552305"/>
                  <a:pt x="723938" y="533431"/>
                  <a:pt x="751278" y="509089"/>
                </a:cubicBezTo>
                <a:cubicBezTo>
                  <a:pt x="778618" y="484747"/>
                  <a:pt x="807193" y="453703"/>
                  <a:pt x="823244" y="421248"/>
                </a:cubicBezTo>
                <a:cubicBezTo>
                  <a:pt x="839295" y="388793"/>
                  <a:pt x="845500" y="348485"/>
                  <a:pt x="847586" y="314357"/>
                </a:cubicBezTo>
                <a:cubicBezTo>
                  <a:pt x="849672" y="280229"/>
                  <a:pt x="852696" y="253873"/>
                  <a:pt x="835762" y="216478"/>
                </a:cubicBezTo>
                <a:cubicBezTo>
                  <a:pt x="818828" y="179083"/>
                  <a:pt x="784704" y="123569"/>
                  <a:pt x="745984" y="89989"/>
                </a:cubicBezTo>
                <a:cubicBezTo>
                  <a:pt x="707264" y="56409"/>
                  <a:pt x="651241" y="29995"/>
                  <a:pt x="603440" y="14997"/>
                </a:cubicBezTo>
                <a:cubicBezTo>
                  <a:pt x="555639" y="-1"/>
                  <a:pt x="484930" y="4939"/>
                  <a:pt x="459177" y="0"/>
                </a:cubicBezTo>
                <a:cubicBezTo>
                  <a:pt x="379802" y="5292"/>
                  <a:pt x="314578" y="23993"/>
                  <a:pt x="254556" y="57843"/>
                </a:cubicBezTo>
                <a:cubicBezTo>
                  <a:pt x="194534" y="91693"/>
                  <a:pt x="140084" y="141650"/>
                  <a:pt x="99046" y="203099"/>
                </a:cubicBezTo>
                <a:cubicBezTo>
                  <a:pt x="58008" y="264548"/>
                  <a:pt x="21355" y="346888"/>
                  <a:pt x="8327" y="426539"/>
                </a:cubicBezTo>
                <a:cubicBezTo>
                  <a:pt x="-4701" y="506190"/>
                  <a:pt x="-3816" y="607978"/>
                  <a:pt x="20878" y="681003"/>
                </a:cubicBezTo>
                <a:cubicBezTo>
                  <a:pt x="45572" y="754028"/>
                  <a:pt x="106374" y="818905"/>
                  <a:pt x="156493" y="864689"/>
                </a:cubicBezTo>
                <a:cubicBezTo>
                  <a:pt x="206612" y="910473"/>
                  <a:pt x="255588" y="935305"/>
                  <a:pt x="321594" y="955706"/>
                </a:cubicBezTo>
              </a:path>
            </a:pathLst>
          </a:cu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1" name="Group 10"/>
          <p:cNvGrpSpPr/>
          <p:nvPr/>
        </p:nvGrpSpPr>
        <p:grpSpPr>
          <a:xfrm>
            <a:off x="1391482" y="4839777"/>
            <a:ext cx="351748" cy="461665"/>
            <a:chOff x="1386089" y="4122100"/>
            <a:chExt cx="351748" cy="461665"/>
          </a:xfrm>
        </p:grpSpPr>
        <p:sp>
          <p:nvSpPr>
            <p:cNvPr id="12" name="Oval 11"/>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13" name="TextBox 12"/>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cxnSp>
        <p:nvCxnSpPr>
          <p:cNvPr id="25" name="Straight Arrow Connector 24"/>
          <p:cNvCxnSpPr/>
          <p:nvPr/>
        </p:nvCxnSpPr>
        <p:spPr>
          <a:xfrm>
            <a:off x="648933" y="4792317"/>
            <a:ext cx="888190" cy="0"/>
          </a:xfrm>
          <a:prstGeom prst="straightConnector1">
            <a:avLst/>
          </a:prstGeom>
          <a:ln w="38100" cmpd="sng">
            <a:solidFill>
              <a:srgbClr val="31859C"/>
            </a:solidFill>
            <a:tailEnd type="arrow"/>
          </a:ln>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2425371" y="2047428"/>
            <a:ext cx="2628900" cy="2210217"/>
            <a:chOff x="2425371" y="2047428"/>
            <a:chExt cx="2628900" cy="2210217"/>
          </a:xfrm>
        </p:grpSpPr>
        <p:grpSp>
          <p:nvGrpSpPr>
            <p:cNvPr id="17" name="Group 420"/>
            <p:cNvGrpSpPr/>
            <p:nvPr/>
          </p:nvGrpSpPr>
          <p:grpSpPr>
            <a:xfrm rot="9459447">
              <a:off x="2425371" y="2047428"/>
              <a:ext cx="2628900" cy="2209800"/>
              <a:chOff x="0" y="0"/>
              <a:chExt cx="2628900" cy="2209800"/>
            </a:xfrm>
          </p:grpSpPr>
          <p:pic>
            <p:nvPicPr>
              <p:cNvPr id="23" name="droppedImage.tiff"/>
              <p:cNvPicPr/>
              <p:nvPr/>
            </p:nvPicPr>
            <p:blipFill>
              <a:blip r:embed="rId3">
                <a:extLst/>
              </a:blip>
              <a:srcRect l="21075" t="8379" r="5794" b="25006"/>
              <a:stretch>
                <a:fillRect/>
              </a:stretch>
            </p:blipFill>
            <p:spPr>
              <a:xfrm>
                <a:off x="723900" y="95250"/>
                <a:ext cx="1701800" cy="1422400"/>
              </a:xfrm>
              <a:prstGeom prst="rect">
                <a:avLst/>
              </a:prstGeom>
              <a:ln w="12700" cap="flat">
                <a:noFill/>
                <a:miter lim="400000"/>
              </a:ln>
              <a:effectLst/>
            </p:spPr>
          </p:pic>
          <p:sp>
            <p:nvSpPr>
              <p:cNvPr id="24" name="Shape 416"/>
              <p:cNvSpPr/>
              <p:nvPr/>
            </p:nvSpPr>
            <p:spPr>
              <a:xfrm>
                <a:off x="546100" y="1244600"/>
                <a:ext cx="520700" cy="6985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6" name="Shape 417"/>
              <p:cNvSpPr/>
              <p:nvPr/>
            </p:nvSpPr>
            <p:spPr>
              <a:xfrm>
                <a:off x="0" y="1511300"/>
                <a:ext cx="2628900" cy="6985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7" name="Shape 418"/>
              <p:cNvSpPr/>
              <p:nvPr/>
            </p:nvSpPr>
            <p:spPr>
              <a:xfrm>
                <a:off x="330200" y="0"/>
                <a:ext cx="812800" cy="5080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8" name="Shape 419"/>
              <p:cNvSpPr/>
              <p:nvPr/>
            </p:nvSpPr>
            <p:spPr>
              <a:xfrm>
                <a:off x="419100" y="10668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nvGrpSpPr>
            <p:cNvPr id="18" name="Group 420"/>
            <p:cNvGrpSpPr/>
            <p:nvPr/>
          </p:nvGrpSpPr>
          <p:grpSpPr>
            <a:xfrm rot="9459447">
              <a:off x="2753942" y="2657445"/>
              <a:ext cx="2095499" cy="1600200"/>
              <a:chOff x="330200" y="0"/>
              <a:chExt cx="2095499" cy="1600200"/>
            </a:xfrm>
          </p:grpSpPr>
          <p:pic>
            <p:nvPicPr>
              <p:cNvPr id="20" name="droppedImage.tiff"/>
              <p:cNvPicPr/>
              <p:nvPr/>
            </p:nvPicPr>
            <p:blipFill rotWithShape="1">
              <a:blip r:embed="rId3">
                <a:duotone>
                  <a:schemeClr val="accent5">
                    <a:shade val="45000"/>
                    <a:satMod val="135000"/>
                  </a:schemeClr>
                  <a:prstClr val="white"/>
                </a:duotone>
                <a:extLst/>
              </a:blip>
              <a:srcRect l="58039" t="8379" r="5794" b="25006"/>
              <a:stretch/>
            </p:blipFill>
            <p:spPr>
              <a:xfrm>
                <a:off x="1584067" y="95250"/>
                <a:ext cx="841632" cy="1422400"/>
              </a:xfrm>
              <a:prstGeom prst="rect">
                <a:avLst/>
              </a:prstGeom>
              <a:ln w="12700" cap="flat">
                <a:noFill/>
                <a:miter lim="400000"/>
              </a:ln>
              <a:effectLst/>
            </p:spPr>
          </p:pic>
          <p:sp>
            <p:nvSpPr>
              <p:cNvPr id="21" name="Shape 418"/>
              <p:cNvSpPr/>
              <p:nvPr/>
            </p:nvSpPr>
            <p:spPr>
              <a:xfrm>
                <a:off x="330200" y="0"/>
                <a:ext cx="812800" cy="5080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2" name="Shape 419"/>
              <p:cNvSpPr/>
              <p:nvPr/>
            </p:nvSpPr>
            <p:spPr>
              <a:xfrm>
                <a:off x="419100" y="10668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sp>
        <p:nvSpPr>
          <p:cNvPr id="29" name="TextBox 28"/>
          <p:cNvSpPr txBox="1"/>
          <p:nvPr/>
        </p:nvSpPr>
        <p:spPr>
          <a:xfrm>
            <a:off x="452647" y="1030530"/>
            <a:ext cx="8598989" cy="1354217"/>
          </a:xfrm>
          <a:prstGeom prst="rect">
            <a:avLst/>
          </a:prstGeom>
          <a:noFill/>
        </p:spPr>
        <p:txBody>
          <a:bodyPr wrap="square" rtlCol="0">
            <a:spAutoFit/>
          </a:bodyPr>
          <a:lstStyle/>
          <a:p>
            <a:pPr marL="285750" indent="-285750">
              <a:buFont typeface="Arial"/>
              <a:buChar char="•"/>
            </a:pPr>
            <a:r>
              <a:rPr lang="en-US" b="1" dirty="0" smtClean="0"/>
              <a:t>A high frequency electro-magnetic field can be used to accelerate electrons or ions. </a:t>
            </a:r>
          </a:p>
          <a:p>
            <a:pPr marL="285750" indent="-285750">
              <a:buFont typeface="Arial"/>
              <a:buChar char="•"/>
            </a:pPr>
            <a:endParaRPr lang="en-US" sz="1000" b="1" dirty="0" smtClean="0"/>
          </a:p>
          <a:p>
            <a:pPr marL="285750" indent="-285750">
              <a:buFont typeface="Arial"/>
              <a:buChar char="•"/>
            </a:pPr>
            <a:r>
              <a:rPr lang="en-US" b="1" dirty="0" smtClean="0"/>
              <a:t>Particle gains energy as the </a:t>
            </a:r>
            <a:r>
              <a:rPr lang="en-US" b="1" dirty="0"/>
              <a:t>applied </a:t>
            </a:r>
            <a:r>
              <a:rPr lang="en-US" b="1" dirty="0" smtClean="0"/>
              <a:t>electric field component oscillates </a:t>
            </a:r>
            <a:r>
              <a:rPr lang="en-US" b="1" dirty="0"/>
              <a:t>at the cyclotron </a:t>
            </a:r>
            <a:r>
              <a:rPr lang="en-US" b="1" dirty="0" smtClean="0"/>
              <a:t>frequency (“in-phase” with the gyro-orbit).</a:t>
            </a:r>
            <a:endParaRPr lang="en-US" b="1" dirty="0"/>
          </a:p>
        </p:txBody>
      </p:sp>
      <p:pic>
        <p:nvPicPr>
          <p:cNvPr id="33" name="Picture 32"/>
          <p:cNvPicPr>
            <a:picLocks noChangeAspect="1"/>
          </p:cNvPicPr>
          <p:nvPr/>
        </p:nvPicPr>
        <p:blipFill>
          <a:blip r:embed="rId4">
            <a:duotone>
              <a:schemeClr val="accent5">
                <a:shade val="45000"/>
                <a:satMod val="135000"/>
              </a:schemeClr>
              <a:prstClr val="white"/>
            </a:duotone>
          </a:blip>
          <a:stretch>
            <a:fillRect/>
          </a:stretch>
        </p:blipFill>
        <p:spPr>
          <a:xfrm>
            <a:off x="2161808" y="4315997"/>
            <a:ext cx="248384" cy="286597"/>
          </a:xfrm>
          <a:prstGeom prst="rect">
            <a:avLst/>
          </a:prstGeom>
        </p:spPr>
      </p:pic>
      <p:sp>
        <p:nvSpPr>
          <p:cNvPr id="34" name="TextBox 33"/>
          <p:cNvSpPr txBox="1"/>
          <p:nvPr/>
        </p:nvSpPr>
        <p:spPr>
          <a:xfrm>
            <a:off x="4582439" y="2574147"/>
            <a:ext cx="2505814" cy="369332"/>
          </a:xfrm>
          <a:prstGeom prst="rect">
            <a:avLst/>
          </a:prstGeom>
          <a:noFill/>
        </p:spPr>
        <p:txBody>
          <a:bodyPr wrap="none" rtlCol="0">
            <a:spAutoFit/>
          </a:bodyPr>
          <a:lstStyle/>
          <a:p>
            <a:r>
              <a:rPr lang="en-US" b="1" dirty="0" smtClean="0"/>
              <a:t>Cyclotron frequency</a:t>
            </a:r>
            <a:endParaRPr lang="en-US" b="1" dirty="0"/>
          </a:p>
        </p:txBody>
      </p:sp>
      <p:pic>
        <p:nvPicPr>
          <p:cNvPr id="35" name="Picture 34"/>
          <p:cNvPicPr>
            <a:picLocks noChangeAspect="1"/>
          </p:cNvPicPr>
          <p:nvPr/>
        </p:nvPicPr>
        <p:blipFill>
          <a:blip r:embed="rId5"/>
          <a:stretch>
            <a:fillRect/>
          </a:stretch>
        </p:blipFill>
        <p:spPr>
          <a:xfrm>
            <a:off x="4996265" y="2936964"/>
            <a:ext cx="1489690" cy="892081"/>
          </a:xfrm>
          <a:prstGeom prst="rect">
            <a:avLst/>
          </a:prstGeom>
        </p:spPr>
      </p:pic>
      <p:sp>
        <p:nvSpPr>
          <p:cNvPr id="36" name="Title 2"/>
          <p:cNvSpPr txBox="1">
            <a:spLocks/>
          </p:cNvSpPr>
          <p:nvPr/>
        </p:nvSpPr>
        <p:spPr bwMode="auto">
          <a:xfrm>
            <a:off x="457199" y="7871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endParaRPr lang="en-US" dirty="0" smtClean="0"/>
          </a:p>
          <a:p>
            <a:r>
              <a:rPr lang="en-US" dirty="0" smtClean="0"/>
              <a:t>Time-varying Electric and Magnetic Fields Can Be Used To Accelerate &amp; Heat Particles</a:t>
            </a:r>
            <a:endParaRPr lang="en-US" dirty="0"/>
          </a:p>
        </p:txBody>
      </p:sp>
      <p:cxnSp>
        <p:nvCxnSpPr>
          <p:cNvPr id="32" name="Straight Arrow Connector 31"/>
          <p:cNvCxnSpPr/>
          <p:nvPr/>
        </p:nvCxnSpPr>
        <p:spPr>
          <a:xfrm flipV="1">
            <a:off x="613725" y="5440988"/>
            <a:ext cx="315599" cy="57993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332451" y="6020921"/>
            <a:ext cx="3157096" cy="646331"/>
          </a:xfrm>
          <a:prstGeom prst="rect">
            <a:avLst/>
          </a:prstGeom>
          <a:noFill/>
        </p:spPr>
        <p:txBody>
          <a:bodyPr wrap="square" rtlCol="0">
            <a:spAutoFit/>
          </a:bodyPr>
          <a:lstStyle/>
          <a:p>
            <a:r>
              <a:rPr lang="en-US" dirty="0" smtClean="0"/>
              <a:t>Now      accelerates the electron in the -x direction </a:t>
            </a:r>
            <a:endParaRPr lang="en-US" dirty="0"/>
          </a:p>
        </p:txBody>
      </p:sp>
      <p:pic>
        <p:nvPicPr>
          <p:cNvPr id="38" name="Picture 37"/>
          <p:cNvPicPr>
            <a:picLocks noChangeAspect="1"/>
          </p:cNvPicPr>
          <p:nvPr/>
        </p:nvPicPr>
        <p:blipFill>
          <a:blip r:embed="rId4">
            <a:duotone>
              <a:schemeClr val="accent5">
                <a:shade val="45000"/>
                <a:satMod val="135000"/>
              </a:schemeClr>
              <a:prstClr val="white"/>
            </a:duotone>
          </a:blip>
          <a:stretch>
            <a:fillRect/>
          </a:stretch>
        </p:blipFill>
        <p:spPr>
          <a:xfrm>
            <a:off x="950980" y="5989363"/>
            <a:ext cx="309248" cy="356825"/>
          </a:xfrm>
          <a:prstGeom prst="rect">
            <a:avLst/>
          </a:prstGeom>
        </p:spPr>
      </p:pic>
    </p:spTree>
    <p:extLst>
      <p:ext uri="{BB962C8B-B14F-4D97-AF65-F5344CB8AC3E}">
        <p14:creationId xmlns:p14="http://schemas.microsoft.com/office/powerpoint/2010/main" val="27451087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4"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5" name="Straight Arrow Connector 4"/>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300672" y="2754907"/>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2"/>
            <a:srcRect r="68561"/>
            <a:stretch/>
          </p:blipFill>
          <p:spPr>
            <a:xfrm>
              <a:off x="300672" y="2754907"/>
              <a:ext cx="313053" cy="316616"/>
            </a:xfrm>
            <a:prstGeom prst="rect">
              <a:avLst/>
            </a:prstGeom>
          </p:spPr>
        </p:pic>
      </p:grpSp>
      <p:sp>
        <p:nvSpPr>
          <p:cNvPr id="10" name="Arc 9"/>
          <p:cNvSpPr/>
          <p:nvPr/>
        </p:nvSpPr>
        <p:spPr>
          <a:xfrm rot="10800000" flipH="1">
            <a:off x="1144529" y="4383280"/>
            <a:ext cx="766470" cy="727126"/>
          </a:xfrm>
          <a:prstGeom prst="arc">
            <a:avLst>
              <a:gd name="adj1" fmla="val 17482063"/>
              <a:gd name="adj2" fmla="val 14779373"/>
            </a:avLst>
          </a:prstGeom>
          <a:ln>
            <a:solidFill>
              <a:srgbClr val="FF0000"/>
            </a:solidFill>
            <a:prstDash val="dot"/>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816260" y="3780039"/>
            <a:ext cx="1821831" cy="1905855"/>
          </a:xfrm>
          <a:custGeom>
            <a:avLst/>
            <a:gdLst>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698500 w 1682750"/>
              <a:gd name="connsiteY13" fmla="*/ 460375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555625 w 1682750"/>
              <a:gd name="connsiteY15" fmla="*/ 603250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44135 w 1682750"/>
              <a:gd name="connsiteY15" fmla="*/ 617245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44500 w 1682750"/>
              <a:gd name="connsiteY16" fmla="*/ 841375 h 1317625"/>
              <a:gd name="connsiteX17" fmla="*/ 460375 w 1682750"/>
              <a:gd name="connsiteY17" fmla="*/ 1079500 h 1317625"/>
              <a:gd name="connsiteX18" fmla="*/ 476250 w 1682750"/>
              <a:gd name="connsiteY18" fmla="*/ 1127125 h 1317625"/>
              <a:gd name="connsiteX19" fmla="*/ 571500 w 1682750"/>
              <a:gd name="connsiteY19" fmla="*/ 1190625 h 1317625"/>
              <a:gd name="connsiteX20" fmla="*/ 619125 w 1682750"/>
              <a:gd name="connsiteY20" fmla="*/ 1222375 h 1317625"/>
              <a:gd name="connsiteX21" fmla="*/ 650875 w 1682750"/>
              <a:gd name="connsiteY21" fmla="*/ 1270000 h 1317625"/>
              <a:gd name="connsiteX22" fmla="*/ 698500 w 1682750"/>
              <a:gd name="connsiteY22" fmla="*/ 1285875 h 1317625"/>
              <a:gd name="connsiteX23" fmla="*/ 746125 w 1682750"/>
              <a:gd name="connsiteY23" fmla="*/ 1317625 h 1317625"/>
              <a:gd name="connsiteX24" fmla="*/ 1111250 w 1682750"/>
              <a:gd name="connsiteY24" fmla="*/ 1301750 h 1317625"/>
              <a:gd name="connsiteX25" fmla="*/ 1174750 w 1682750"/>
              <a:gd name="connsiteY25" fmla="*/ 1285875 h 1317625"/>
              <a:gd name="connsiteX26" fmla="*/ 1270000 w 1682750"/>
              <a:gd name="connsiteY26" fmla="*/ 1254125 h 1317625"/>
              <a:gd name="connsiteX27" fmla="*/ 1317625 w 1682750"/>
              <a:gd name="connsiteY27" fmla="*/ 1238250 h 1317625"/>
              <a:gd name="connsiteX28" fmla="*/ 1365250 w 1682750"/>
              <a:gd name="connsiteY28" fmla="*/ 1206500 h 1317625"/>
              <a:gd name="connsiteX29" fmla="*/ 1397000 w 1682750"/>
              <a:gd name="connsiteY29" fmla="*/ 1158875 h 1317625"/>
              <a:gd name="connsiteX30" fmla="*/ 1492250 w 1682750"/>
              <a:gd name="connsiteY30" fmla="*/ 1095375 h 1317625"/>
              <a:gd name="connsiteX31" fmla="*/ 1524000 w 1682750"/>
              <a:gd name="connsiteY31" fmla="*/ 1047750 h 1317625"/>
              <a:gd name="connsiteX32" fmla="*/ 1539875 w 1682750"/>
              <a:gd name="connsiteY32" fmla="*/ 1000125 h 1317625"/>
              <a:gd name="connsiteX33" fmla="*/ 1603375 w 1682750"/>
              <a:gd name="connsiteY33" fmla="*/ 904875 h 1317625"/>
              <a:gd name="connsiteX34" fmla="*/ 1635125 w 1682750"/>
              <a:gd name="connsiteY34" fmla="*/ 809625 h 1317625"/>
              <a:gd name="connsiteX35" fmla="*/ 1651000 w 1682750"/>
              <a:gd name="connsiteY35" fmla="*/ 762000 h 1317625"/>
              <a:gd name="connsiteX36" fmla="*/ 1682750 w 1682750"/>
              <a:gd name="connsiteY36" fmla="*/ 714375 h 1317625"/>
              <a:gd name="connsiteX37" fmla="*/ 1666875 w 1682750"/>
              <a:gd name="connsiteY37" fmla="*/ 492125 h 1317625"/>
              <a:gd name="connsiteX38" fmla="*/ 1651000 w 1682750"/>
              <a:gd name="connsiteY38" fmla="*/ 444500 h 1317625"/>
              <a:gd name="connsiteX39" fmla="*/ 1587500 w 1682750"/>
              <a:gd name="connsiteY39" fmla="*/ 349250 h 1317625"/>
              <a:gd name="connsiteX40" fmla="*/ 1539875 w 1682750"/>
              <a:gd name="connsiteY40" fmla="*/ 317500 h 1317625"/>
              <a:gd name="connsiteX41" fmla="*/ 1476375 w 1682750"/>
              <a:gd name="connsiteY41" fmla="*/ 238125 h 1317625"/>
              <a:gd name="connsiteX42" fmla="*/ 1444625 w 1682750"/>
              <a:gd name="connsiteY42" fmla="*/ 190500 h 1317625"/>
              <a:gd name="connsiteX43" fmla="*/ 1349375 w 1682750"/>
              <a:gd name="connsiteY43" fmla="*/ 142875 h 1317625"/>
              <a:gd name="connsiteX44" fmla="*/ 1317625 w 1682750"/>
              <a:gd name="connsiteY44" fmla="*/ 95250 h 1317625"/>
              <a:gd name="connsiteX45" fmla="*/ 1222375 w 1682750"/>
              <a:gd name="connsiteY45" fmla="*/ 63500 h 1317625"/>
              <a:gd name="connsiteX46" fmla="*/ 1174750 w 1682750"/>
              <a:gd name="connsiteY46" fmla="*/ 31750 h 1317625"/>
              <a:gd name="connsiteX47" fmla="*/ 1063625 w 1682750"/>
              <a:gd name="connsiteY47" fmla="*/ 0 h 1317625"/>
              <a:gd name="connsiteX48" fmla="*/ 825500 w 1682750"/>
              <a:gd name="connsiteY48" fmla="*/ 15875 h 1317625"/>
              <a:gd name="connsiteX49" fmla="*/ 698500 w 1682750"/>
              <a:gd name="connsiteY49" fmla="*/ 47625 h 1317625"/>
              <a:gd name="connsiteX50" fmla="*/ 555625 w 1682750"/>
              <a:gd name="connsiteY50" fmla="*/ 63500 h 1317625"/>
              <a:gd name="connsiteX51" fmla="*/ 508000 w 1682750"/>
              <a:gd name="connsiteY51" fmla="*/ 79375 h 1317625"/>
              <a:gd name="connsiteX52" fmla="*/ 492125 w 1682750"/>
              <a:gd name="connsiteY52" fmla="*/ 127000 h 1317625"/>
              <a:gd name="connsiteX53" fmla="*/ 396875 w 1682750"/>
              <a:gd name="connsiteY53" fmla="*/ 158750 h 1317625"/>
              <a:gd name="connsiteX54" fmla="*/ 349250 w 1682750"/>
              <a:gd name="connsiteY54" fmla="*/ 206375 h 1317625"/>
              <a:gd name="connsiteX55" fmla="*/ 301625 w 1682750"/>
              <a:gd name="connsiteY55" fmla="*/ 238125 h 1317625"/>
              <a:gd name="connsiteX56" fmla="*/ 238125 w 1682750"/>
              <a:gd name="connsiteY56" fmla="*/ 333375 h 1317625"/>
              <a:gd name="connsiteX57" fmla="*/ 142875 w 1682750"/>
              <a:gd name="connsiteY57" fmla="*/ 396875 h 1317625"/>
              <a:gd name="connsiteX58" fmla="*/ 111125 w 1682750"/>
              <a:gd name="connsiteY58" fmla="*/ 444500 h 1317625"/>
              <a:gd name="connsiteX59" fmla="*/ 79375 w 1682750"/>
              <a:gd name="connsiteY59" fmla="*/ 539750 h 1317625"/>
              <a:gd name="connsiteX60" fmla="*/ 15875 w 1682750"/>
              <a:gd name="connsiteY60" fmla="*/ 682625 h 1317625"/>
              <a:gd name="connsiteX61" fmla="*/ 0 w 1682750"/>
              <a:gd name="connsiteY61" fmla="*/ 730250 h 1317625"/>
              <a:gd name="connsiteX62" fmla="*/ 0 w 1682750"/>
              <a:gd name="connsiteY62"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491066 w 1682750"/>
              <a:gd name="connsiteY14" fmla="*/ 694267 h 1317625"/>
              <a:gd name="connsiteX15" fmla="*/ 444500 w 1682750"/>
              <a:gd name="connsiteY15" fmla="*/ 841375 h 1317625"/>
              <a:gd name="connsiteX16" fmla="*/ 460375 w 1682750"/>
              <a:gd name="connsiteY16" fmla="*/ 1079500 h 1317625"/>
              <a:gd name="connsiteX17" fmla="*/ 476250 w 1682750"/>
              <a:gd name="connsiteY17" fmla="*/ 1127125 h 1317625"/>
              <a:gd name="connsiteX18" fmla="*/ 571500 w 1682750"/>
              <a:gd name="connsiteY18" fmla="*/ 1190625 h 1317625"/>
              <a:gd name="connsiteX19" fmla="*/ 619125 w 1682750"/>
              <a:gd name="connsiteY19" fmla="*/ 1222375 h 1317625"/>
              <a:gd name="connsiteX20" fmla="*/ 650875 w 1682750"/>
              <a:gd name="connsiteY20" fmla="*/ 1270000 h 1317625"/>
              <a:gd name="connsiteX21" fmla="*/ 698500 w 1682750"/>
              <a:gd name="connsiteY21" fmla="*/ 1285875 h 1317625"/>
              <a:gd name="connsiteX22" fmla="*/ 746125 w 1682750"/>
              <a:gd name="connsiteY22" fmla="*/ 1317625 h 1317625"/>
              <a:gd name="connsiteX23" fmla="*/ 1111250 w 1682750"/>
              <a:gd name="connsiteY23" fmla="*/ 1301750 h 1317625"/>
              <a:gd name="connsiteX24" fmla="*/ 1174750 w 1682750"/>
              <a:gd name="connsiteY24" fmla="*/ 1285875 h 1317625"/>
              <a:gd name="connsiteX25" fmla="*/ 1270000 w 1682750"/>
              <a:gd name="connsiteY25" fmla="*/ 1254125 h 1317625"/>
              <a:gd name="connsiteX26" fmla="*/ 1317625 w 1682750"/>
              <a:gd name="connsiteY26" fmla="*/ 1238250 h 1317625"/>
              <a:gd name="connsiteX27" fmla="*/ 1365250 w 1682750"/>
              <a:gd name="connsiteY27" fmla="*/ 1206500 h 1317625"/>
              <a:gd name="connsiteX28" fmla="*/ 1397000 w 1682750"/>
              <a:gd name="connsiteY28" fmla="*/ 1158875 h 1317625"/>
              <a:gd name="connsiteX29" fmla="*/ 1492250 w 1682750"/>
              <a:gd name="connsiteY29" fmla="*/ 1095375 h 1317625"/>
              <a:gd name="connsiteX30" fmla="*/ 1524000 w 1682750"/>
              <a:gd name="connsiteY30" fmla="*/ 1047750 h 1317625"/>
              <a:gd name="connsiteX31" fmla="*/ 1539875 w 1682750"/>
              <a:gd name="connsiteY31" fmla="*/ 1000125 h 1317625"/>
              <a:gd name="connsiteX32" fmla="*/ 1603375 w 1682750"/>
              <a:gd name="connsiteY32" fmla="*/ 904875 h 1317625"/>
              <a:gd name="connsiteX33" fmla="*/ 1635125 w 1682750"/>
              <a:gd name="connsiteY33" fmla="*/ 809625 h 1317625"/>
              <a:gd name="connsiteX34" fmla="*/ 1651000 w 1682750"/>
              <a:gd name="connsiteY34" fmla="*/ 762000 h 1317625"/>
              <a:gd name="connsiteX35" fmla="*/ 1682750 w 1682750"/>
              <a:gd name="connsiteY35" fmla="*/ 714375 h 1317625"/>
              <a:gd name="connsiteX36" fmla="*/ 1666875 w 1682750"/>
              <a:gd name="connsiteY36" fmla="*/ 492125 h 1317625"/>
              <a:gd name="connsiteX37" fmla="*/ 1651000 w 1682750"/>
              <a:gd name="connsiteY37" fmla="*/ 444500 h 1317625"/>
              <a:gd name="connsiteX38" fmla="*/ 1587500 w 1682750"/>
              <a:gd name="connsiteY38" fmla="*/ 349250 h 1317625"/>
              <a:gd name="connsiteX39" fmla="*/ 1539875 w 1682750"/>
              <a:gd name="connsiteY39" fmla="*/ 317500 h 1317625"/>
              <a:gd name="connsiteX40" fmla="*/ 1476375 w 1682750"/>
              <a:gd name="connsiteY40" fmla="*/ 238125 h 1317625"/>
              <a:gd name="connsiteX41" fmla="*/ 1444625 w 1682750"/>
              <a:gd name="connsiteY41" fmla="*/ 190500 h 1317625"/>
              <a:gd name="connsiteX42" fmla="*/ 1349375 w 1682750"/>
              <a:gd name="connsiteY42" fmla="*/ 142875 h 1317625"/>
              <a:gd name="connsiteX43" fmla="*/ 1317625 w 1682750"/>
              <a:gd name="connsiteY43" fmla="*/ 95250 h 1317625"/>
              <a:gd name="connsiteX44" fmla="*/ 1222375 w 1682750"/>
              <a:gd name="connsiteY44" fmla="*/ 63500 h 1317625"/>
              <a:gd name="connsiteX45" fmla="*/ 1174750 w 1682750"/>
              <a:gd name="connsiteY45" fmla="*/ 31750 h 1317625"/>
              <a:gd name="connsiteX46" fmla="*/ 1063625 w 1682750"/>
              <a:gd name="connsiteY46" fmla="*/ 0 h 1317625"/>
              <a:gd name="connsiteX47" fmla="*/ 825500 w 1682750"/>
              <a:gd name="connsiteY47" fmla="*/ 15875 h 1317625"/>
              <a:gd name="connsiteX48" fmla="*/ 698500 w 1682750"/>
              <a:gd name="connsiteY48" fmla="*/ 47625 h 1317625"/>
              <a:gd name="connsiteX49" fmla="*/ 555625 w 1682750"/>
              <a:gd name="connsiteY49" fmla="*/ 63500 h 1317625"/>
              <a:gd name="connsiteX50" fmla="*/ 508000 w 1682750"/>
              <a:gd name="connsiteY50" fmla="*/ 79375 h 1317625"/>
              <a:gd name="connsiteX51" fmla="*/ 492125 w 1682750"/>
              <a:gd name="connsiteY51" fmla="*/ 127000 h 1317625"/>
              <a:gd name="connsiteX52" fmla="*/ 396875 w 1682750"/>
              <a:gd name="connsiteY52" fmla="*/ 158750 h 1317625"/>
              <a:gd name="connsiteX53" fmla="*/ 349250 w 1682750"/>
              <a:gd name="connsiteY53" fmla="*/ 206375 h 1317625"/>
              <a:gd name="connsiteX54" fmla="*/ 301625 w 1682750"/>
              <a:gd name="connsiteY54" fmla="*/ 238125 h 1317625"/>
              <a:gd name="connsiteX55" fmla="*/ 238125 w 1682750"/>
              <a:gd name="connsiteY55" fmla="*/ 333375 h 1317625"/>
              <a:gd name="connsiteX56" fmla="*/ 142875 w 1682750"/>
              <a:gd name="connsiteY56" fmla="*/ 396875 h 1317625"/>
              <a:gd name="connsiteX57" fmla="*/ 111125 w 1682750"/>
              <a:gd name="connsiteY57" fmla="*/ 444500 h 1317625"/>
              <a:gd name="connsiteX58" fmla="*/ 79375 w 1682750"/>
              <a:gd name="connsiteY58" fmla="*/ 539750 h 1317625"/>
              <a:gd name="connsiteX59" fmla="*/ 15875 w 1682750"/>
              <a:gd name="connsiteY59" fmla="*/ 682625 h 1317625"/>
              <a:gd name="connsiteX60" fmla="*/ 0 w 1682750"/>
              <a:gd name="connsiteY60" fmla="*/ 730250 h 1317625"/>
              <a:gd name="connsiteX61" fmla="*/ 0 w 1682750"/>
              <a:gd name="connsiteY61"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8984 w 1682750"/>
              <a:gd name="connsiteY3" fmla="*/ 9112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78984 w 1682750"/>
              <a:gd name="connsiteY2" fmla="*/ 911225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50875 w 1682750"/>
              <a:gd name="connsiteY17" fmla="*/ 1270000 h 1317625"/>
              <a:gd name="connsiteX18" fmla="*/ 698500 w 1682750"/>
              <a:gd name="connsiteY18" fmla="*/ 1285875 h 1317625"/>
              <a:gd name="connsiteX19" fmla="*/ 746125 w 1682750"/>
              <a:gd name="connsiteY19" fmla="*/ 1317625 h 1317625"/>
              <a:gd name="connsiteX20" fmla="*/ 1111250 w 1682750"/>
              <a:gd name="connsiteY20" fmla="*/ 1301750 h 1317625"/>
              <a:gd name="connsiteX21" fmla="*/ 1174750 w 1682750"/>
              <a:gd name="connsiteY21" fmla="*/ 1285875 h 1317625"/>
              <a:gd name="connsiteX22" fmla="*/ 1270000 w 1682750"/>
              <a:gd name="connsiteY22" fmla="*/ 1254125 h 1317625"/>
              <a:gd name="connsiteX23" fmla="*/ 1317625 w 1682750"/>
              <a:gd name="connsiteY23" fmla="*/ 1238250 h 1317625"/>
              <a:gd name="connsiteX24" fmla="*/ 1365250 w 1682750"/>
              <a:gd name="connsiteY24" fmla="*/ 1206500 h 1317625"/>
              <a:gd name="connsiteX25" fmla="*/ 1397000 w 1682750"/>
              <a:gd name="connsiteY25" fmla="*/ 1158875 h 1317625"/>
              <a:gd name="connsiteX26" fmla="*/ 1492250 w 1682750"/>
              <a:gd name="connsiteY26" fmla="*/ 1095375 h 1317625"/>
              <a:gd name="connsiteX27" fmla="*/ 1524000 w 1682750"/>
              <a:gd name="connsiteY27" fmla="*/ 1047750 h 1317625"/>
              <a:gd name="connsiteX28" fmla="*/ 1539875 w 1682750"/>
              <a:gd name="connsiteY28" fmla="*/ 1000125 h 1317625"/>
              <a:gd name="connsiteX29" fmla="*/ 1603375 w 1682750"/>
              <a:gd name="connsiteY29" fmla="*/ 904875 h 1317625"/>
              <a:gd name="connsiteX30" fmla="*/ 1635125 w 1682750"/>
              <a:gd name="connsiteY30" fmla="*/ 809625 h 1317625"/>
              <a:gd name="connsiteX31" fmla="*/ 1651000 w 1682750"/>
              <a:gd name="connsiteY31" fmla="*/ 762000 h 1317625"/>
              <a:gd name="connsiteX32" fmla="*/ 1682750 w 1682750"/>
              <a:gd name="connsiteY32" fmla="*/ 714375 h 1317625"/>
              <a:gd name="connsiteX33" fmla="*/ 1666875 w 1682750"/>
              <a:gd name="connsiteY33" fmla="*/ 492125 h 1317625"/>
              <a:gd name="connsiteX34" fmla="*/ 1651000 w 1682750"/>
              <a:gd name="connsiteY34" fmla="*/ 444500 h 1317625"/>
              <a:gd name="connsiteX35" fmla="*/ 1587500 w 1682750"/>
              <a:gd name="connsiteY35" fmla="*/ 349250 h 1317625"/>
              <a:gd name="connsiteX36" fmla="*/ 1539875 w 1682750"/>
              <a:gd name="connsiteY36" fmla="*/ 317500 h 1317625"/>
              <a:gd name="connsiteX37" fmla="*/ 1476375 w 1682750"/>
              <a:gd name="connsiteY37" fmla="*/ 238125 h 1317625"/>
              <a:gd name="connsiteX38" fmla="*/ 1444625 w 1682750"/>
              <a:gd name="connsiteY38" fmla="*/ 190500 h 1317625"/>
              <a:gd name="connsiteX39" fmla="*/ 1349375 w 1682750"/>
              <a:gd name="connsiteY39" fmla="*/ 142875 h 1317625"/>
              <a:gd name="connsiteX40" fmla="*/ 1317625 w 1682750"/>
              <a:gd name="connsiteY40" fmla="*/ 95250 h 1317625"/>
              <a:gd name="connsiteX41" fmla="*/ 1222375 w 1682750"/>
              <a:gd name="connsiteY41" fmla="*/ 63500 h 1317625"/>
              <a:gd name="connsiteX42" fmla="*/ 1174750 w 1682750"/>
              <a:gd name="connsiteY42" fmla="*/ 31750 h 1317625"/>
              <a:gd name="connsiteX43" fmla="*/ 1063625 w 1682750"/>
              <a:gd name="connsiteY43" fmla="*/ 0 h 1317625"/>
              <a:gd name="connsiteX44" fmla="*/ 825500 w 1682750"/>
              <a:gd name="connsiteY44" fmla="*/ 15875 h 1317625"/>
              <a:gd name="connsiteX45" fmla="*/ 698500 w 1682750"/>
              <a:gd name="connsiteY45" fmla="*/ 47625 h 1317625"/>
              <a:gd name="connsiteX46" fmla="*/ 555625 w 1682750"/>
              <a:gd name="connsiteY46" fmla="*/ 63500 h 1317625"/>
              <a:gd name="connsiteX47" fmla="*/ 508000 w 1682750"/>
              <a:gd name="connsiteY47" fmla="*/ 79375 h 1317625"/>
              <a:gd name="connsiteX48" fmla="*/ 492125 w 1682750"/>
              <a:gd name="connsiteY48" fmla="*/ 127000 h 1317625"/>
              <a:gd name="connsiteX49" fmla="*/ 396875 w 1682750"/>
              <a:gd name="connsiteY49" fmla="*/ 158750 h 1317625"/>
              <a:gd name="connsiteX50" fmla="*/ 349250 w 1682750"/>
              <a:gd name="connsiteY50" fmla="*/ 206375 h 1317625"/>
              <a:gd name="connsiteX51" fmla="*/ 301625 w 1682750"/>
              <a:gd name="connsiteY51" fmla="*/ 238125 h 1317625"/>
              <a:gd name="connsiteX52" fmla="*/ 238125 w 1682750"/>
              <a:gd name="connsiteY52" fmla="*/ 333375 h 1317625"/>
              <a:gd name="connsiteX53" fmla="*/ 142875 w 1682750"/>
              <a:gd name="connsiteY53" fmla="*/ 396875 h 1317625"/>
              <a:gd name="connsiteX54" fmla="*/ 111125 w 1682750"/>
              <a:gd name="connsiteY54" fmla="*/ 444500 h 1317625"/>
              <a:gd name="connsiteX55" fmla="*/ 79375 w 1682750"/>
              <a:gd name="connsiteY55" fmla="*/ 539750 h 1317625"/>
              <a:gd name="connsiteX56" fmla="*/ 15875 w 1682750"/>
              <a:gd name="connsiteY56" fmla="*/ 682625 h 1317625"/>
              <a:gd name="connsiteX57" fmla="*/ 0 w 1682750"/>
              <a:gd name="connsiteY57" fmla="*/ 730250 h 1317625"/>
              <a:gd name="connsiteX58" fmla="*/ 0 w 1682750"/>
              <a:gd name="connsiteY58" fmla="*/ 1079500 h 1317625"/>
              <a:gd name="connsiteX0" fmla="*/ 952500 w 1682750"/>
              <a:gd name="connsiteY0" fmla="*/ 984250 h 1381125"/>
              <a:gd name="connsiteX1" fmla="*/ 1095375 w 1682750"/>
              <a:gd name="connsiteY1" fmla="*/ 952500 h 1381125"/>
              <a:gd name="connsiteX2" fmla="*/ 1187451 w 1682750"/>
              <a:gd name="connsiteY2" fmla="*/ 894291 h 1381125"/>
              <a:gd name="connsiteX3" fmla="*/ 1259417 w 1682750"/>
              <a:gd name="connsiteY3" fmla="*/ 806450 h 1381125"/>
              <a:gd name="connsiteX4" fmla="*/ 1283759 w 1682750"/>
              <a:gd name="connsiteY4" fmla="*/ 699559 h 1381125"/>
              <a:gd name="connsiteX5" fmla="*/ 1276350 w 1682750"/>
              <a:gd name="connsiteY5" fmla="*/ 588434 h 1381125"/>
              <a:gd name="connsiteX6" fmla="*/ 1222375 w 1682750"/>
              <a:gd name="connsiteY6" fmla="*/ 523875 h 1381125"/>
              <a:gd name="connsiteX7" fmla="*/ 1160991 w 1682750"/>
              <a:gd name="connsiteY7" fmla="*/ 458258 h 1381125"/>
              <a:gd name="connsiteX8" fmla="*/ 1061508 w 1682750"/>
              <a:gd name="connsiteY8" fmla="*/ 426509 h 1381125"/>
              <a:gd name="connsiteX9" fmla="*/ 984250 w 1682750"/>
              <a:gd name="connsiteY9" fmla="*/ 411691 h 1381125"/>
              <a:gd name="connsiteX10" fmla="*/ 746125 w 1682750"/>
              <a:gd name="connsiteY10" fmla="*/ 444500 h 1381125"/>
              <a:gd name="connsiteX11" fmla="*/ 584200 w 1682750"/>
              <a:gd name="connsiteY11" fmla="*/ 561976 h 1381125"/>
              <a:gd name="connsiteX12" fmla="*/ 491066 w 1682750"/>
              <a:gd name="connsiteY12" fmla="*/ 694267 h 1381125"/>
              <a:gd name="connsiteX13" fmla="*/ 444500 w 1682750"/>
              <a:gd name="connsiteY13" fmla="*/ 811741 h 1381125"/>
              <a:gd name="connsiteX14" fmla="*/ 434975 w 1682750"/>
              <a:gd name="connsiteY14" fmla="*/ 1003300 h 1381125"/>
              <a:gd name="connsiteX15" fmla="*/ 476250 w 1682750"/>
              <a:gd name="connsiteY15" fmla="*/ 1127125 h 1381125"/>
              <a:gd name="connsiteX16" fmla="*/ 571500 w 1682750"/>
              <a:gd name="connsiteY16" fmla="*/ 1224492 h 1381125"/>
              <a:gd name="connsiteX17" fmla="*/ 650875 w 1682750"/>
              <a:gd name="connsiteY17" fmla="*/ 1270000 h 1381125"/>
              <a:gd name="connsiteX18" fmla="*/ 698500 w 1682750"/>
              <a:gd name="connsiteY18" fmla="*/ 1285875 h 1381125"/>
              <a:gd name="connsiteX19" fmla="*/ 957792 w 1682750"/>
              <a:gd name="connsiteY19" fmla="*/ 1381125 h 1381125"/>
              <a:gd name="connsiteX20" fmla="*/ 1111250 w 1682750"/>
              <a:gd name="connsiteY20" fmla="*/ 1301750 h 1381125"/>
              <a:gd name="connsiteX21" fmla="*/ 1174750 w 1682750"/>
              <a:gd name="connsiteY21" fmla="*/ 1285875 h 1381125"/>
              <a:gd name="connsiteX22" fmla="*/ 1270000 w 1682750"/>
              <a:gd name="connsiteY22" fmla="*/ 1254125 h 1381125"/>
              <a:gd name="connsiteX23" fmla="*/ 1317625 w 1682750"/>
              <a:gd name="connsiteY23" fmla="*/ 1238250 h 1381125"/>
              <a:gd name="connsiteX24" fmla="*/ 1365250 w 1682750"/>
              <a:gd name="connsiteY24" fmla="*/ 1206500 h 1381125"/>
              <a:gd name="connsiteX25" fmla="*/ 1397000 w 1682750"/>
              <a:gd name="connsiteY25" fmla="*/ 1158875 h 1381125"/>
              <a:gd name="connsiteX26" fmla="*/ 1492250 w 1682750"/>
              <a:gd name="connsiteY26" fmla="*/ 1095375 h 1381125"/>
              <a:gd name="connsiteX27" fmla="*/ 1524000 w 1682750"/>
              <a:gd name="connsiteY27" fmla="*/ 1047750 h 1381125"/>
              <a:gd name="connsiteX28" fmla="*/ 1539875 w 1682750"/>
              <a:gd name="connsiteY28" fmla="*/ 1000125 h 1381125"/>
              <a:gd name="connsiteX29" fmla="*/ 1603375 w 1682750"/>
              <a:gd name="connsiteY29" fmla="*/ 904875 h 1381125"/>
              <a:gd name="connsiteX30" fmla="*/ 1635125 w 1682750"/>
              <a:gd name="connsiteY30" fmla="*/ 809625 h 1381125"/>
              <a:gd name="connsiteX31" fmla="*/ 1651000 w 1682750"/>
              <a:gd name="connsiteY31" fmla="*/ 762000 h 1381125"/>
              <a:gd name="connsiteX32" fmla="*/ 1682750 w 1682750"/>
              <a:gd name="connsiteY32" fmla="*/ 714375 h 1381125"/>
              <a:gd name="connsiteX33" fmla="*/ 1666875 w 1682750"/>
              <a:gd name="connsiteY33" fmla="*/ 492125 h 1381125"/>
              <a:gd name="connsiteX34" fmla="*/ 1651000 w 1682750"/>
              <a:gd name="connsiteY34" fmla="*/ 444500 h 1381125"/>
              <a:gd name="connsiteX35" fmla="*/ 1587500 w 1682750"/>
              <a:gd name="connsiteY35" fmla="*/ 349250 h 1381125"/>
              <a:gd name="connsiteX36" fmla="*/ 1539875 w 1682750"/>
              <a:gd name="connsiteY36" fmla="*/ 317500 h 1381125"/>
              <a:gd name="connsiteX37" fmla="*/ 1476375 w 1682750"/>
              <a:gd name="connsiteY37" fmla="*/ 238125 h 1381125"/>
              <a:gd name="connsiteX38" fmla="*/ 1444625 w 1682750"/>
              <a:gd name="connsiteY38" fmla="*/ 190500 h 1381125"/>
              <a:gd name="connsiteX39" fmla="*/ 1349375 w 1682750"/>
              <a:gd name="connsiteY39" fmla="*/ 142875 h 1381125"/>
              <a:gd name="connsiteX40" fmla="*/ 1317625 w 1682750"/>
              <a:gd name="connsiteY40" fmla="*/ 95250 h 1381125"/>
              <a:gd name="connsiteX41" fmla="*/ 1222375 w 1682750"/>
              <a:gd name="connsiteY41" fmla="*/ 63500 h 1381125"/>
              <a:gd name="connsiteX42" fmla="*/ 1174750 w 1682750"/>
              <a:gd name="connsiteY42" fmla="*/ 31750 h 1381125"/>
              <a:gd name="connsiteX43" fmla="*/ 1063625 w 1682750"/>
              <a:gd name="connsiteY43" fmla="*/ 0 h 1381125"/>
              <a:gd name="connsiteX44" fmla="*/ 825500 w 1682750"/>
              <a:gd name="connsiteY44" fmla="*/ 15875 h 1381125"/>
              <a:gd name="connsiteX45" fmla="*/ 698500 w 1682750"/>
              <a:gd name="connsiteY45" fmla="*/ 47625 h 1381125"/>
              <a:gd name="connsiteX46" fmla="*/ 555625 w 1682750"/>
              <a:gd name="connsiteY46" fmla="*/ 63500 h 1381125"/>
              <a:gd name="connsiteX47" fmla="*/ 508000 w 1682750"/>
              <a:gd name="connsiteY47" fmla="*/ 79375 h 1381125"/>
              <a:gd name="connsiteX48" fmla="*/ 492125 w 1682750"/>
              <a:gd name="connsiteY48" fmla="*/ 127000 h 1381125"/>
              <a:gd name="connsiteX49" fmla="*/ 396875 w 1682750"/>
              <a:gd name="connsiteY49" fmla="*/ 158750 h 1381125"/>
              <a:gd name="connsiteX50" fmla="*/ 349250 w 1682750"/>
              <a:gd name="connsiteY50" fmla="*/ 206375 h 1381125"/>
              <a:gd name="connsiteX51" fmla="*/ 301625 w 1682750"/>
              <a:gd name="connsiteY51" fmla="*/ 238125 h 1381125"/>
              <a:gd name="connsiteX52" fmla="*/ 238125 w 1682750"/>
              <a:gd name="connsiteY52" fmla="*/ 333375 h 1381125"/>
              <a:gd name="connsiteX53" fmla="*/ 142875 w 1682750"/>
              <a:gd name="connsiteY53" fmla="*/ 396875 h 1381125"/>
              <a:gd name="connsiteX54" fmla="*/ 111125 w 1682750"/>
              <a:gd name="connsiteY54" fmla="*/ 444500 h 1381125"/>
              <a:gd name="connsiteX55" fmla="*/ 79375 w 1682750"/>
              <a:gd name="connsiteY55" fmla="*/ 539750 h 1381125"/>
              <a:gd name="connsiteX56" fmla="*/ 15875 w 1682750"/>
              <a:gd name="connsiteY56" fmla="*/ 682625 h 1381125"/>
              <a:gd name="connsiteX57" fmla="*/ 0 w 1682750"/>
              <a:gd name="connsiteY57" fmla="*/ 730250 h 1381125"/>
              <a:gd name="connsiteX58" fmla="*/ 0 w 1682750"/>
              <a:gd name="connsiteY58" fmla="*/ 1079500 h 1381125"/>
              <a:gd name="connsiteX0" fmla="*/ 952500 w 1682750"/>
              <a:gd name="connsiteY0" fmla="*/ 984250 h 1382084"/>
              <a:gd name="connsiteX1" fmla="*/ 1095375 w 1682750"/>
              <a:gd name="connsiteY1" fmla="*/ 952500 h 1382084"/>
              <a:gd name="connsiteX2" fmla="*/ 1187451 w 1682750"/>
              <a:gd name="connsiteY2" fmla="*/ 894291 h 1382084"/>
              <a:gd name="connsiteX3" fmla="*/ 1259417 w 1682750"/>
              <a:gd name="connsiteY3" fmla="*/ 806450 h 1382084"/>
              <a:gd name="connsiteX4" fmla="*/ 1283759 w 1682750"/>
              <a:gd name="connsiteY4" fmla="*/ 699559 h 1382084"/>
              <a:gd name="connsiteX5" fmla="*/ 1276350 w 1682750"/>
              <a:gd name="connsiteY5" fmla="*/ 588434 h 1382084"/>
              <a:gd name="connsiteX6" fmla="*/ 1222375 w 1682750"/>
              <a:gd name="connsiteY6" fmla="*/ 523875 h 1382084"/>
              <a:gd name="connsiteX7" fmla="*/ 1160991 w 1682750"/>
              <a:gd name="connsiteY7" fmla="*/ 458258 h 1382084"/>
              <a:gd name="connsiteX8" fmla="*/ 1061508 w 1682750"/>
              <a:gd name="connsiteY8" fmla="*/ 426509 h 1382084"/>
              <a:gd name="connsiteX9" fmla="*/ 984250 w 1682750"/>
              <a:gd name="connsiteY9" fmla="*/ 411691 h 1382084"/>
              <a:gd name="connsiteX10" fmla="*/ 746125 w 1682750"/>
              <a:gd name="connsiteY10" fmla="*/ 444500 h 1382084"/>
              <a:gd name="connsiteX11" fmla="*/ 584200 w 1682750"/>
              <a:gd name="connsiteY11" fmla="*/ 561976 h 1382084"/>
              <a:gd name="connsiteX12" fmla="*/ 491066 w 1682750"/>
              <a:gd name="connsiteY12" fmla="*/ 694267 h 1382084"/>
              <a:gd name="connsiteX13" fmla="*/ 444500 w 1682750"/>
              <a:gd name="connsiteY13" fmla="*/ 811741 h 1382084"/>
              <a:gd name="connsiteX14" fmla="*/ 434975 w 1682750"/>
              <a:gd name="connsiteY14" fmla="*/ 1003300 h 1382084"/>
              <a:gd name="connsiteX15" fmla="*/ 476250 w 1682750"/>
              <a:gd name="connsiteY15" fmla="*/ 1127125 h 1382084"/>
              <a:gd name="connsiteX16" fmla="*/ 571500 w 1682750"/>
              <a:gd name="connsiteY16" fmla="*/ 1224492 h 1382084"/>
              <a:gd name="connsiteX17" fmla="*/ 650875 w 1682750"/>
              <a:gd name="connsiteY17" fmla="*/ 1270000 h 1382084"/>
              <a:gd name="connsiteX18" fmla="*/ 757767 w 1682750"/>
              <a:gd name="connsiteY18" fmla="*/ 1340908 h 1382084"/>
              <a:gd name="connsiteX19" fmla="*/ 957792 w 1682750"/>
              <a:gd name="connsiteY19" fmla="*/ 1381125 h 1382084"/>
              <a:gd name="connsiteX20" fmla="*/ 1111250 w 1682750"/>
              <a:gd name="connsiteY20" fmla="*/ 1301750 h 1382084"/>
              <a:gd name="connsiteX21" fmla="*/ 1174750 w 1682750"/>
              <a:gd name="connsiteY21" fmla="*/ 1285875 h 1382084"/>
              <a:gd name="connsiteX22" fmla="*/ 1270000 w 1682750"/>
              <a:gd name="connsiteY22" fmla="*/ 1254125 h 1382084"/>
              <a:gd name="connsiteX23" fmla="*/ 1317625 w 1682750"/>
              <a:gd name="connsiteY23" fmla="*/ 1238250 h 1382084"/>
              <a:gd name="connsiteX24" fmla="*/ 1365250 w 1682750"/>
              <a:gd name="connsiteY24" fmla="*/ 1206500 h 1382084"/>
              <a:gd name="connsiteX25" fmla="*/ 1397000 w 1682750"/>
              <a:gd name="connsiteY25" fmla="*/ 1158875 h 1382084"/>
              <a:gd name="connsiteX26" fmla="*/ 1492250 w 1682750"/>
              <a:gd name="connsiteY26" fmla="*/ 1095375 h 1382084"/>
              <a:gd name="connsiteX27" fmla="*/ 1524000 w 1682750"/>
              <a:gd name="connsiteY27" fmla="*/ 1047750 h 1382084"/>
              <a:gd name="connsiteX28" fmla="*/ 1539875 w 1682750"/>
              <a:gd name="connsiteY28" fmla="*/ 1000125 h 1382084"/>
              <a:gd name="connsiteX29" fmla="*/ 1603375 w 1682750"/>
              <a:gd name="connsiteY29" fmla="*/ 904875 h 1382084"/>
              <a:gd name="connsiteX30" fmla="*/ 1635125 w 1682750"/>
              <a:gd name="connsiteY30" fmla="*/ 809625 h 1382084"/>
              <a:gd name="connsiteX31" fmla="*/ 1651000 w 1682750"/>
              <a:gd name="connsiteY31" fmla="*/ 762000 h 1382084"/>
              <a:gd name="connsiteX32" fmla="*/ 1682750 w 1682750"/>
              <a:gd name="connsiteY32" fmla="*/ 714375 h 1382084"/>
              <a:gd name="connsiteX33" fmla="*/ 1666875 w 1682750"/>
              <a:gd name="connsiteY33" fmla="*/ 492125 h 1382084"/>
              <a:gd name="connsiteX34" fmla="*/ 1651000 w 1682750"/>
              <a:gd name="connsiteY34" fmla="*/ 444500 h 1382084"/>
              <a:gd name="connsiteX35" fmla="*/ 1587500 w 1682750"/>
              <a:gd name="connsiteY35" fmla="*/ 349250 h 1382084"/>
              <a:gd name="connsiteX36" fmla="*/ 1539875 w 1682750"/>
              <a:gd name="connsiteY36" fmla="*/ 317500 h 1382084"/>
              <a:gd name="connsiteX37" fmla="*/ 1476375 w 1682750"/>
              <a:gd name="connsiteY37" fmla="*/ 238125 h 1382084"/>
              <a:gd name="connsiteX38" fmla="*/ 1444625 w 1682750"/>
              <a:gd name="connsiteY38" fmla="*/ 190500 h 1382084"/>
              <a:gd name="connsiteX39" fmla="*/ 1349375 w 1682750"/>
              <a:gd name="connsiteY39" fmla="*/ 142875 h 1382084"/>
              <a:gd name="connsiteX40" fmla="*/ 1317625 w 1682750"/>
              <a:gd name="connsiteY40" fmla="*/ 95250 h 1382084"/>
              <a:gd name="connsiteX41" fmla="*/ 1222375 w 1682750"/>
              <a:gd name="connsiteY41" fmla="*/ 63500 h 1382084"/>
              <a:gd name="connsiteX42" fmla="*/ 1174750 w 1682750"/>
              <a:gd name="connsiteY42" fmla="*/ 31750 h 1382084"/>
              <a:gd name="connsiteX43" fmla="*/ 1063625 w 1682750"/>
              <a:gd name="connsiteY43" fmla="*/ 0 h 1382084"/>
              <a:gd name="connsiteX44" fmla="*/ 825500 w 1682750"/>
              <a:gd name="connsiteY44" fmla="*/ 15875 h 1382084"/>
              <a:gd name="connsiteX45" fmla="*/ 698500 w 1682750"/>
              <a:gd name="connsiteY45" fmla="*/ 47625 h 1382084"/>
              <a:gd name="connsiteX46" fmla="*/ 555625 w 1682750"/>
              <a:gd name="connsiteY46" fmla="*/ 63500 h 1382084"/>
              <a:gd name="connsiteX47" fmla="*/ 508000 w 1682750"/>
              <a:gd name="connsiteY47" fmla="*/ 79375 h 1382084"/>
              <a:gd name="connsiteX48" fmla="*/ 492125 w 1682750"/>
              <a:gd name="connsiteY48" fmla="*/ 127000 h 1382084"/>
              <a:gd name="connsiteX49" fmla="*/ 396875 w 1682750"/>
              <a:gd name="connsiteY49" fmla="*/ 158750 h 1382084"/>
              <a:gd name="connsiteX50" fmla="*/ 349250 w 1682750"/>
              <a:gd name="connsiteY50" fmla="*/ 206375 h 1382084"/>
              <a:gd name="connsiteX51" fmla="*/ 301625 w 1682750"/>
              <a:gd name="connsiteY51" fmla="*/ 238125 h 1382084"/>
              <a:gd name="connsiteX52" fmla="*/ 238125 w 1682750"/>
              <a:gd name="connsiteY52" fmla="*/ 333375 h 1382084"/>
              <a:gd name="connsiteX53" fmla="*/ 142875 w 1682750"/>
              <a:gd name="connsiteY53" fmla="*/ 396875 h 1382084"/>
              <a:gd name="connsiteX54" fmla="*/ 111125 w 1682750"/>
              <a:gd name="connsiteY54" fmla="*/ 444500 h 1382084"/>
              <a:gd name="connsiteX55" fmla="*/ 79375 w 1682750"/>
              <a:gd name="connsiteY55" fmla="*/ 539750 h 1382084"/>
              <a:gd name="connsiteX56" fmla="*/ 15875 w 1682750"/>
              <a:gd name="connsiteY56" fmla="*/ 682625 h 1382084"/>
              <a:gd name="connsiteX57" fmla="*/ 0 w 1682750"/>
              <a:gd name="connsiteY57" fmla="*/ 730250 h 1382084"/>
              <a:gd name="connsiteX58" fmla="*/ 0 w 1682750"/>
              <a:gd name="connsiteY58" fmla="*/ 1079500 h 1382084"/>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71500 w 1682750"/>
              <a:gd name="connsiteY16" fmla="*/ 1224492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41866 w 1682750"/>
              <a:gd name="connsiteY16" fmla="*/ 1220258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1184"/>
              <a:gd name="connsiteX1" fmla="*/ 1095375 w 1682750"/>
              <a:gd name="connsiteY1" fmla="*/ 952500 h 1381184"/>
              <a:gd name="connsiteX2" fmla="*/ 1187451 w 1682750"/>
              <a:gd name="connsiteY2" fmla="*/ 894291 h 1381184"/>
              <a:gd name="connsiteX3" fmla="*/ 1259417 w 1682750"/>
              <a:gd name="connsiteY3" fmla="*/ 806450 h 1381184"/>
              <a:gd name="connsiteX4" fmla="*/ 1283759 w 1682750"/>
              <a:gd name="connsiteY4" fmla="*/ 699559 h 1381184"/>
              <a:gd name="connsiteX5" fmla="*/ 1276350 w 1682750"/>
              <a:gd name="connsiteY5" fmla="*/ 588434 h 1381184"/>
              <a:gd name="connsiteX6" fmla="*/ 1222375 w 1682750"/>
              <a:gd name="connsiteY6" fmla="*/ 523875 h 1381184"/>
              <a:gd name="connsiteX7" fmla="*/ 1160991 w 1682750"/>
              <a:gd name="connsiteY7" fmla="*/ 458258 h 1381184"/>
              <a:gd name="connsiteX8" fmla="*/ 1061508 w 1682750"/>
              <a:gd name="connsiteY8" fmla="*/ 426509 h 1381184"/>
              <a:gd name="connsiteX9" fmla="*/ 984250 w 1682750"/>
              <a:gd name="connsiteY9" fmla="*/ 411691 h 1381184"/>
              <a:gd name="connsiteX10" fmla="*/ 746125 w 1682750"/>
              <a:gd name="connsiteY10" fmla="*/ 444500 h 1381184"/>
              <a:gd name="connsiteX11" fmla="*/ 584200 w 1682750"/>
              <a:gd name="connsiteY11" fmla="*/ 561976 h 1381184"/>
              <a:gd name="connsiteX12" fmla="*/ 491066 w 1682750"/>
              <a:gd name="connsiteY12" fmla="*/ 694267 h 1381184"/>
              <a:gd name="connsiteX13" fmla="*/ 444500 w 1682750"/>
              <a:gd name="connsiteY13" fmla="*/ 811741 h 1381184"/>
              <a:gd name="connsiteX14" fmla="*/ 434975 w 1682750"/>
              <a:gd name="connsiteY14" fmla="*/ 1003300 h 1381184"/>
              <a:gd name="connsiteX15" fmla="*/ 476250 w 1682750"/>
              <a:gd name="connsiteY15" fmla="*/ 1127125 h 1381184"/>
              <a:gd name="connsiteX16" fmla="*/ 541866 w 1682750"/>
              <a:gd name="connsiteY16" fmla="*/ 1220258 h 1381184"/>
              <a:gd name="connsiteX17" fmla="*/ 642408 w 1682750"/>
              <a:gd name="connsiteY17" fmla="*/ 1282700 h 1381184"/>
              <a:gd name="connsiteX18" fmla="*/ 757767 w 1682750"/>
              <a:gd name="connsiteY18" fmla="*/ 1340908 h 1381184"/>
              <a:gd name="connsiteX19" fmla="*/ 957792 w 1682750"/>
              <a:gd name="connsiteY19" fmla="*/ 1381125 h 1381184"/>
              <a:gd name="connsiteX20" fmla="*/ 1153583 w 1682750"/>
              <a:gd name="connsiteY20" fmla="*/ 1348317 h 1381184"/>
              <a:gd name="connsiteX21" fmla="*/ 1174750 w 1682750"/>
              <a:gd name="connsiteY21" fmla="*/ 1285875 h 1381184"/>
              <a:gd name="connsiteX22" fmla="*/ 1270000 w 1682750"/>
              <a:gd name="connsiteY22" fmla="*/ 1254125 h 1381184"/>
              <a:gd name="connsiteX23" fmla="*/ 1317625 w 1682750"/>
              <a:gd name="connsiteY23" fmla="*/ 1238250 h 1381184"/>
              <a:gd name="connsiteX24" fmla="*/ 1365250 w 1682750"/>
              <a:gd name="connsiteY24" fmla="*/ 1206500 h 1381184"/>
              <a:gd name="connsiteX25" fmla="*/ 1397000 w 1682750"/>
              <a:gd name="connsiteY25" fmla="*/ 1158875 h 1381184"/>
              <a:gd name="connsiteX26" fmla="*/ 1492250 w 1682750"/>
              <a:gd name="connsiteY26" fmla="*/ 1095375 h 1381184"/>
              <a:gd name="connsiteX27" fmla="*/ 1524000 w 1682750"/>
              <a:gd name="connsiteY27" fmla="*/ 1047750 h 1381184"/>
              <a:gd name="connsiteX28" fmla="*/ 1539875 w 1682750"/>
              <a:gd name="connsiteY28" fmla="*/ 1000125 h 1381184"/>
              <a:gd name="connsiteX29" fmla="*/ 1603375 w 1682750"/>
              <a:gd name="connsiteY29" fmla="*/ 904875 h 1381184"/>
              <a:gd name="connsiteX30" fmla="*/ 1635125 w 1682750"/>
              <a:gd name="connsiteY30" fmla="*/ 809625 h 1381184"/>
              <a:gd name="connsiteX31" fmla="*/ 1651000 w 1682750"/>
              <a:gd name="connsiteY31" fmla="*/ 762000 h 1381184"/>
              <a:gd name="connsiteX32" fmla="*/ 1682750 w 1682750"/>
              <a:gd name="connsiteY32" fmla="*/ 714375 h 1381184"/>
              <a:gd name="connsiteX33" fmla="*/ 1666875 w 1682750"/>
              <a:gd name="connsiteY33" fmla="*/ 492125 h 1381184"/>
              <a:gd name="connsiteX34" fmla="*/ 1651000 w 1682750"/>
              <a:gd name="connsiteY34" fmla="*/ 444500 h 1381184"/>
              <a:gd name="connsiteX35" fmla="*/ 1587500 w 1682750"/>
              <a:gd name="connsiteY35" fmla="*/ 349250 h 1381184"/>
              <a:gd name="connsiteX36" fmla="*/ 1539875 w 1682750"/>
              <a:gd name="connsiteY36" fmla="*/ 317500 h 1381184"/>
              <a:gd name="connsiteX37" fmla="*/ 1476375 w 1682750"/>
              <a:gd name="connsiteY37" fmla="*/ 238125 h 1381184"/>
              <a:gd name="connsiteX38" fmla="*/ 1444625 w 1682750"/>
              <a:gd name="connsiteY38" fmla="*/ 190500 h 1381184"/>
              <a:gd name="connsiteX39" fmla="*/ 1349375 w 1682750"/>
              <a:gd name="connsiteY39" fmla="*/ 142875 h 1381184"/>
              <a:gd name="connsiteX40" fmla="*/ 1317625 w 1682750"/>
              <a:gd name="connsiteY40" fmla="*/ 95250 h 1381184"/>
              <a:gd name="connsiteX41" fmla="*/ 1222375 w 1682750"/>
              <a:gd name="connsiteY41" fmla="*/ 63500 h 1381184"/>
              <a:gd name="connsiteX42" fmla="*/ 1174750 w 1682750"/>
              <a:gd name="connsiteY42" fmla="*/ 31750 h 1381184"/>
              <a:gd name="connsiteX43" fmla="*/ 1063625 w 1682750"/>
              <a:gd name="connsiteY43" fmla="*/ 0 h 1381184"/>
              <a:gd name="connsiteX44" fmla="*/ 825500 w 1682750"/>
              <a:gd name="connsiteY44" fmla="*/ 15875 h 1381184"/>
              <a:gd name="connsiteX45" fmla="*/ 698500 w 1682750"/>
              <a:gd name="connsiteY45" fmla="*/ 47625 h 1381184"/>
              <a:gd name="connsiteX46" fmla="*/ 555625 w 1682750"/>
              <a:gd name="connsiteY46" fmla="*/ 63500 h 1381184"/>
              <a:gd name="connsiteX47" fmla="*/ 508000 w 1682750"/>
              <a:gd name="connsiteY47" fmla="*/ 79375 h 1381184"/>
              <a:gd name="connsiteX48" fmla="*/ 492125 w 1682750"/>
              <a:gd name="connsiteY48" fmla="*/ 127000 h 1381184"/>
              <a:gd name="connsiteX49" fmla="*/ 396875 w 1682750"/>
              <a:gd name="connsiteY49" fmla="*/ 158750 h 1381184"/>
              <a:gd name="connsiteX50" fmla="*/ 349250 w 1682750"/>
              <a:gd name="connsiteY50" fmla="*/ 206375 h 1381184"/>
              <a:gd name="connsiteX51" fmla="*/ 301625 w 1682750"/>
              <a:gd name="connsiteY51" fmla="*/ 238125 h 1381184"/>
              <a:gd name="connsiteX52" fmla="*/ 238125 w 1682750"/>
              <a:gd name="connsiteY52" fmla="*/ 333375 h 1381184"/>
              <a:gd name="connsiteX53" fmla="*/ 142875 w 1682750"/>
              <a:gd name="connsiteY53" fmla="*/ 396875 h 1381184"/>
              <a:gd name="connsiteX54" fmla="*/ 111125 w 1682750"/>
              <a:gd name="connsiteY54" fmla="*/ 444500 h 1381184"/>
              <a:gd name="connsiteX55" fmla="*/ 79375 w 1682750"/>
              <a:gd name="connsiteY55" fmla="*/ 539750 h 1381184"/>
              <a:gd name="connsiteX56" fmla="*/ 15875 w 1682750"/>
              <a:gd name="connsiteY56" fmla="*/ 682625 h 1381184"/>
              <a:gd name="connsiteX57" fmla="*/ 0 w 1682750"/>
              <a:gd name="connsiteY57" fmla="*/ 730250 h 1381184"/>
              <a:gd name="connsiteX58" fmla="*/ 0 w 1682750"/>
              <a:gd name="connsiteY58" fmla="*/ 1079500 h 1381184"/>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17625 w 1682750"/>
              <a:gd name="connsiteY23" fmla="*/ 1238250 h 1381178"/>
              <a:gd name="connsiteX24" fmla="*/ 1365250 w 1682750"/>
              <a:gd name="connsiteY24" fmla="*/ 1206500 h 1381178"/>
              <a:gd name="connsiteX25" fmla="*/ 1397000 w 1682750"/>
              <a:gd name="connsiteY25" fmla="*/ 1158875 h 1381178"/>
              <a:gd name="connsiteX26" fmla="*/ 1492250 w 1682750"/>
              <a:gd name="connsiteY26" fmla="*/ 1095375 h 1381178"/>
              <a:gd name="connsiteX27" fmla="*/ 1524000 w 1682750"/>
              <a:gd name="connsiteY27" fmla="*/ 1047750 h 1381178"/>
              <a:gd name="connsiteX28" fmla="*/ 1539875 w 1682750"/>
              <a:gd name="connsiteY28" fmla="*/ 1000125 h 1381178"/>
              <a:gd name="connsiteX29" fmla="*/ 1603375 w 1682750"/>
              <a:gd name="connsiteY29" fmla="*/ 904875 h 1381178"/>
              <a:gd name="connsiteX30" fmla="*/ 1635125 w 1682750"/>
              <a:gd name="connsiteY30" fmla="*/ 809625 h 1381178"/>
              <a:gd name="connsiteX31" fmla="*/ 1651000 w 1682750"/>
              <a:gd name="connsiteY31" fmla="*/ 762000 h 1381178"/>
              <a:gd name="connsiteX32" fmla="*/ 1682750 w 1682750"/>
              <a:gd name="connsiteY32" fmla="*/ 714375 h 1381178"/>
              <a:gd name="connsiteX33" fmla="*/ 1666875 w 1682750"/>
              <a:gd name="connsiteY33" fmla="*/ 492125 h 1381178"/>
              <a:gd name="connsiteX34" fmla="*/ 1651000 w 1682750"/>
              <a:gd name="connsiteY34" fmla="*/ 444500 h 1381178"/>
              <a:gd name="connsiteX35" fmla="*/ 1587500 w 1682750"/>
              <a:gd name="connsiteY35" fmla="*/ 349250 h 1381178"/>
              <a:gd name="connsiteX36" fmla="*/ 1539875 w 1682750"/>
              <a:gd name="connsiteY36" fmla="*/ 317500 h 1381178"/>
              <a:gd name="connsiteX37" fmla="*/ 1476375 w 1682750"/>
              <a:gd name="connsiteY37" fmla="*/ 238125 h 1381178"/>
              <a:gd name="connsiteX38" fmla="*/ 1444625 w 1682750"/>
              <a:gd name="connsiteY38" fmla="*/ 190500 h 1381178"/>
              <a:gd name="connsiteX39" fmla="*/ 1349375 w 1682750"/>
              <a:gd name="connsiteY39" fmla="*/ 142875 h 1381178"/>
              <a:gd name="connsiteX40" fmla="*/ 1317625 w 1682750"/>
              <a:gd name="connsiteY40" fmla="*/ 95250 h 1381178"/>
              <a:gd name="connsiteX41" fmla="*/ 1222375 w 1682750"/>
              <a:gd name="connsiteY41" fmla="*/ 63500 h 1381178"/>
              <a:gd name="connsiteX42" fmla="*/ 1174750 w 1682750"/>
              <a:gd name="connsiteY42" fmla="*/ 31750 h 1381178"/>
              <a:gd name="connsiteX43" fmla="*/ 1063625 w 1682750"/>
              <a:gd name="connsiteY43" fmla="*/ 0 h 1381178"/>
              <a:gd name="connsiteX44" fmla="*/ 825500 w 1682750"/>
              <a:gd name="connsiteY44" fmla="*/ 15875 h 1381178"/>
              <a:gd name="connsiteX45" fmla="*/ 698500 w 1682750"/>
              <a:gd name="connsiteY45" fmla="*/ 47625 h 1381178"/>
              <a:gd name="connsiteX46" fmla="*/ 555625 w 1682750"/>
              <a:gd name="connsiteY46" fmla="*/ 63500 h 1381178"/>
              <a:gd name="connsiteX47" fmla="*/ 508000 w 1682750"/>
              <a:gd name="connsiteY47" fmla="*/ 79375 h 1381178"/>
              <a:gd name="connsiteX48" fmla="*/ 492125 w 1682750"/>
              <a:gd name="connsiteY48" fmla="*/ 127000 h 1381178"/>
              <a:gd name="connsiteX49" fmla="*/ 396875 w 1682750"/>
              <a:gd name="connsiteY49" fmla="*/ 158750 h 1381178"/>
              <a:gd name="connsiteX50" fmla="*/ 349250 w 1682750"/>
              <a:gd name="connsiteY50" fmla="*/ 206375 h 1381178"/>
              <a:gd name="connsiteX51" fmla="*/ 301625 w 1682750"/>
              <a:gd name="connsiteY51" fmla="*/ 238125 h 1381178"/>
              <a:gd name="connsiteX52" fmla="*/ 238125 w 1682750"/>
              <a:gd name="connsiteY52" fmla="*/ 333375 h 1381178"/>
              <a:gd name="connsiteX53" fmla="*/ 142875 w 1682750"/>
              <a:gd name="connsiteY53" fmla="*/ 396875 h 1381178"/>
              <a:gd name="connsiteX54" fmla="*/ 111125 w 1682750"/>
              <a:gd name="connsiteY54" fmla="*/ 444500 h 1381178"/>
              <a:gd name="connsiteX55" fmla="*/ 79375 w 1682750"/>
              <a:gd name="connsiteY55" fmla="*/ 539750 h 1381178"/>
              <a:gd name="connsiteX56" fmla="*/ 15875 w 1682750"/>
              <a:gd name="connsiteY56" fmla="*/ 682625 h 1381178"/>
              <a:gd name="connsiteX57" fmla="*/ 0 w 1682750"/>
              <a:gd name="connsiteY57" fmla="*/ 730250 h 1381178"/>
              <a:gd name="connsiteX58" fmla="*/ 0 w 1682750"/>
              <a:gd name="connsiteY58"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65250 w 1682750"/>
              <a:gd name="connsiteY23" fmla="*/ 1206500 h 1381178"/>
              <a:gd name="connsiteX24" fmla="*/ 1397000 w 1682750"/>
              <a:gd name="connsiteY24" fmla="*/ 1158875 h 1381178"/>
              <a:gd name="connsiteX25" fmla="*/ 1492250 w 1682750"/>
              <a:gd name="connsiteY25" fmla="*/ 1095375 h 1381178"/>
              <a:gd name="connsiteX26" fmla="*/ 1524000 w 1682750"/>
              <a:gd name="connsiteY26" fmla="*/ 1047750 h 1381178"/>
              <a:gd name="connsiteX27" fmla="*/ 1539875 w 1682750"/>
              <a:gd name="connsiteY27" fmla="*/ 1000125 h 1381178"/>
              <a:gd name="connsiteX28" fmla="*/ 1603375 w 1682750"/>
              <a:gd name="connsiteY28" fmla="*/ 904875 h 1381178"/>
              <a:gd name="connsiteX29" fmla="*/ 1635125 w 1682750"/>
              <a:gd name="connsiteY29" fmla="*/ 809625 h 1381178"/>
              <a:gd name="connsiteX30" fmla="*/ 1651000 w 1682750"/>
              <a:gd name="connsiteY30" fmla="*/ 762000 h 1381178"/>
              <a:gd name="connsiteX31" fmla="*/ 1682750 w 1682750"/>
              <a:gd name="connsiteY31" fmla="*/ 714375 h 1381178"/>
              <a:gd name="connsiteX32" fmla="*/ 1666875 w 1682750"/>
              <a:gd name="connsiteY32" fmla="*/ 492125 h 1381178"/>
              <a:gd name="connsiteX33" fmla="*/ 1651000 w 1682750"/>
              <a:gd name="connsiteY33" fmla="*/ 444500 h 1381178"/>
              <a:gd name="connsiteX34" fmla="*/ 1587500 w 1682750"/>
              <a:gd name="connsiteY34" fmla="*/ 349250 h 1381178"/>
              <a:gd name="connsiteX35" fmla="*/ 1539875 w 1682750"/>
              <a:gd name="connsiteY35" fmla="*/ 317500 h 1381178"/>
              <a:gd name="connsiteX36" fmla="*/ 1476375 w 1682750"/>
              <a:gd name="connsiteY36" fmla="*/ 238125 h 1381178"/>
              <a:gd name="connsiteX37" fmla="*/ 1444625 w 1682750"/>
              <a:gd name="connsiteY37" fmla="*/ 190500 h 1381178"/>
              <a:gd name="connsiteX38" fmla="*/ 1349375 w 1682750"/>
              <a:gd name="connsiteY38" fmla="*/ 142875 h 1381178"/>
              <a:gd name="connsiteX39" fmla="*/ 1317625 w 1682750"/>
              <a:gd name="connsiteY39" fmla="*/ 95250 h 1381178"/>
              <a:gd name="connsiteX40" fmla="*/ 1222375 w 1682750"/>
              <a:gd name="connsiteY40" fmla="*/ 63500 h 1381178"/>
              <a:gd name="connsiteX41" fmla="*/ 1174750 w 1682750"/>
              <a:gd name="connsiteY41" fmla="*/ 31750 h 1381178"/>
              <a:gd name="connsiteX42" fmla="*/ 1063625 w 1682750"/>
              <a:gd name="connsiteY42" fmla="*/ 0 h 1381178"/>
              <a:gd name="connsiteX43" fmla="*/ 825500 w 1682750"/>
              <a:gd name="connsiteY43" fmla="*/ 15875 h 1381178"/>
              <a:gd name="connsiteX44" fmla="*/ 698500 w 1682750"/>
              <a:gd name="connsiteY44" fmla="*/ 47625 h 1381178"/>
              <a:gd name="connsiteX45" fmla="*/ 555625 w 1682750"/>
              <a:gd name="connsiteY45" fmla="*/ 63500 h 1381178"/>
              <a:gd name="connsiteX46" fmla="*/ 508000 w 1682750"/>
              <a:gd name="connsiteY46" fmla="*/ 79375 h 1381178"/>
              <a:gd name="connsiteX47" fmla="*/ 492125 w 1682750"/>
              <a:gd name="connsiteY47" fmla="*/ 127000 h 1381178"/>
              <a:gd name="connsiteX48" fmla="*/ 396875 w 1682750"/>
              <a:gd name="connsiteY48" fmla="*/ 158750 h 1381178"/>
              <a:gd name="connsiteX49" fmla="*/ 349250 w 1682750"/>
              <a:gd name="connsiteY49" fmla="*/ 206375 h 1381178"/>
              <a:gd name="connsiteX50" fmla="*/ 301625 w 1682750"/>
              <a:gd name="connsiteY50" fmla="*/ 238125 h 1381178"/>
              <a:gd name="connsiteX51" fmla="*/ 238125 w 1682750"/>
              <a:gd name="connsiteY51" fmla="*/ 333375 h 1381178"/>
              <a:gd name="connsiteX52" fmla="*/ 142875 w 1682750"/>
              <a:gd name="connsiteY52" fmla="*/ 396875 h 1381178"/>
              <a:gd name="connsiteX53" fmla="*/ 111125 w 1682750"/>
              <a:gd name="connsiteY53" fmla="*/ 444500 h 1381178"/>
              <a:gd name="connsiteX54" fmla="*/ 79375 w 1682750"/>
              <a:gd name="connsiteY54" fmla="*/ 539750 h 1381178"/>
              <a:gd name="connsiteX55" fmla="*/ 15875 w 1682750"/>
              <a:gd name="connsiteY55" fmla="*/ 682625 h 1381178"/>
              <a:gd name="connsiteX56" fmla="*/ 0 w 1682750"/>
              <a:gd name="connsiteY56" fmla="*/ 730250 h 1381178"/>
              <a:gd name="connsiteX57" fmla="*/ 0 w 1682750"/>
              <a:gd name="connsiteY57"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365250 w 1682750"/>
              <a:gd name="connsiteY22" fmla="*/ 1206500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524000 w 1682750"/>
              <a:gd name="connsiteY24" fmla="*/ 1047750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35125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81692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66"/>
              <a:gd name="connsiteY0" fmla="*/ 984250 h 1381178"/>
              <a:gd name="connsiteX1" fmla="*/ 1095375 w 1682766"/>
              <a:gd name="connsiteY1" fmla="*/ 952500 h 1381178"/>
              <a:gd name="connsiteX2" fmla="*/ 1187451 w 1682766"/>
              <a:gd name="connsiteY2" fmla="*/ 894291 h 1381178"/>
              <a:gd name="connsiteX3" fmla="*/ 1259417 w 1682766"/>
              <a:gd name="connsiteY3" fmla="*/ 806450 h 1381178"/>
              <a:gd name="connsiteX4" fmla="*/ 1283759 w 1682766"/>
              <a:gd name="connsiteY4" fmla="*/ 699559 h 1381178"/>
              <a:gd name="connsiteX5" fmla="*/ 1276350 w 1682766"/>
              <a:gd name="connsiteY5" fmla="*/ 588434 h 1381178"/>
              <a:gd name="connsiteX6" fmla="*/ 1222375 w 1682766"/>
              <a:gd name="connsiteY6" fmla="*/ 523875 h 1381178"/>
              <a:gd name="connsiteX7" fmla="*/ 1160991 w 1682766"/>
              <a:gd name="connsiteY7" fmla="*/ 458258 h 1381178"/>
              <a:gd name="connsiteX8" fmla="*/ 1061508 w 1682766"/>
              <a:gd name="connsiteY8" fmla="*/ 426509 h 1381178"/>
              <a:gd name="connsiteX9" fmla="*/ 984250 w 1682766"/>
              <a:gd name="connsiteY9" fmla="*/ 411691 h 1381178"/>
              <a:gd name="connsiteX10" fmla="*/ 746125 w 1682766"/>
              <a:gd name="connsiteY10" fmla="*/ 444500 h 1381178"/>
              <a:gd name="connsiteX11" fmla="*/ 584200 w 1682766"/>
              <a:gd name="connsiteY11" fmla="*/ 561976 h 1381178"/>
              <a:gd name="connsiteX12" fmla="*/ 491066 w 1682766"/>
              <a:gd name="connsiteY12" fmla="*/ 694267 h 1381178"/>
              <a:gd name="connsiteX13" fmla="*/ 444500 w 1682766"/>
              <a:gd name="connsiteY13" fmla="*/ 811741 h 1381178"/>
              <a:gd name="connsiteX14" fmla="*/ 434975 w 1682766"/>
              <a:gd name="connsiteY14" fmla="*/ 1003300 h 1381178"/>
              <a:gd name="connsiteX15" fmla="*/ 476250 w 1682766"/>
              <a:gd name="connsiteY15" fmla="*/ 1127125 h 1381178"/>
              <a:gd name="connsiteX16" fmla="*/ 541866 w 1682766"/>
              <a:gd name="connsiteY16" fmla="*/ 1220258 h 1381178"/>
              <a:gd name="connsiteX17" fmla="*/ 642408 w 1682766"/>
              <a:gd name="connsiteY17" fmla="*/ 1282700 h 1381178"/>
              <a:gd name="connsiteX18" fmla="*/ 757767 w 1682766"/>
              <a:gd name="connsiteY18" fmla="*/ 1340908 h 1381178"/>
              <a:gd name="connsiteX19" fmla="*/ 957792 w 1682766"/>
              <a:gd name="connsiteY19" fmla="*/ 1381125 h 1381178"/>
              <a:gd name="connsiteX20" fmla="*/ 1153583 w 1682766"/>
              <a:gd name="connsiteY20" fmla="*/ 1348317 h 1381178"/>
              <a:gd name="connsiteX21" fmla="*/ 1284817 w 1682766"/>
              <a:gd name="connsiteY21" fmla="*/ 1298575 h 1381178"/>
              <a:gd name="connsiteX22" fmla="*/ 1416050 w 1682766"/>
              <a:gd name="connsiteY22" fmla="*/ 1223433 h 1381178"/>
              <a:gd name="connsiteX23" fmla="*/ 1481667 w 1682766"/>
              <a:gd name="connsiteY23" fmla="*/ 1163108 h 1381178"/>
              <a:gd name="connsiteX24" fmla="*/ 1600200 w 1682766"/>
              <a:gd name="connsiteY24" fmla="*/ 1030817 h 1381178"/>
              <a:gd name="connsiteX25" fmla="*/ 1641475 w 1682766"/>
              <a:gd name="connsiteY25" fmla="*/ 936625 h 1381178"/>
              <a:gd name="connsiteX26" fmla="*/ 1681692 w 1682766"/>
              <a:gd name="connsiteY26" fmla="*/ 809625 h 1381178"/>
              <a:gd name="connsiteX27" fmla="*/ 1672167 w 1682766"/>
              <a:gd name="connsiteY27" fmla="*/ 753534 h 1381178"/>
              <a:gd name="connsiteX28" fmla="*/ 1682750 w 1682766"/>
              <a:gd name="connsiteY28" fmla="*/ 714375 h 1381178"/>
              <a:gd name="connsiteX29" fmla="*/ 1666875 w 1682766"/>
              <a:gd name="connsiteY29" fmla="*/ 492125 h 1381178"/>
              <a:gd name="connsiteX30" fmla="*/ 1651000 w 1682766"/>
              <a:gd name="connsiteY30" fmla="*/ 444500 h 1381178"/>
              <a:gd name="connsiteX31" fmla="*/ 1587500 w 1682766"/>
              <a:gd name="connsiteY31" fmla="*/ 349250 h 1381178"/>
              <a:gd name="connsiteX32" fmla="*/ 1539875 w 1682766"/>
              <a:gd name="connsiteY32" fmla="*/ 317500 h 1381178"/>
              <a:gd name="connsiteX33" fmla="*/ 1476375 w 1682766"/>
              <a:gd name="connsiteY33" fmla="*/ 238125 h 1381178"/>
              <a:gd name="connsiteX34" fmla="*/ 1444625 w 1682766"/>
              <a:gd name="connsiteY34" fmla="*/ 190500 h 1381178"/>
              <a:gd name="connsiteX35" fmla="*/ 1349375 w 1682766"/>
              <a:gd name="connsiteY35" fmla="*/ 142875 h 1381178"/>
              <a:gd name="connsiteX36" fmla="*/ 1317625 w 1682766"/>
              <a:gd name="connsiteY36" fmla="*/ 95250 h 1381178"/>
              <a:gd name="connsiteX37" fmla="*/ 1222375 w 1682766"/>
              <a:gd name="connsiteY37" fmla="*/ 63500 h 1381178"/>
              <a:gd name="connsiteX38" fmla="*/ 1174750 w 1682766"/>
              <a:gd name="connsiteY38" fmla="*/ 31750 h 1381178"/>
              <a:gd name="connsiteX39" fmla="*/ 1063625 w 1682766"/>
              <a:gd name="connsiteY39" fmla="*/ 0 h 1381178"/>
              <a:gd name="connsiteX40" fmla="*/ 825500 w 1682766"/>
              <a:gd name="connsiteY40" fmla="*/ 15875 h 1381178"/>
              <a:gd name="connsiteX41" fmla="*/ 698500 w 1682766"/>
              <a:gd name="connsiteY41" fmla="*/ 47625 h 1381178"/>
              <a:gd name="connsiteX42" fmla="*/ 555625 w 1682766"/>
              <a:gd name="connsiteY42" fmla="*/ 63500 h 1381178"/>
              <a:gd name="connsiteX43" fmla="*/ 508000 w 1682766"/>
              <a:gd name="connsiteY43" fmla="*/ 79375 h 1381178"/>
              <a:gd name="connsiteX44" fmla="*/ 492125 w 1682766"/>
              <a:gd name="connsiteY44" fmla="*/ 127000 h 1381178"/>
              <a:gd name="connsiteX45" fmla="*/ 396875 w 1682766"/>
              <a:gd name="connsiteY45" fmla="*/ 158750 h 1381178"/>
              <a:gd name="connsiteX46" fmla="*/ 349250 w 1682766"/>
              <a:gd name="connsiteY46" fmla="*/ 206375 h 1381178"/>
              <a:gd name="connsiteX47" fmla="*/ 301625 w 1682766"/>
              <a:gd name="connsiteY47" fmla="*/ 238125 h 1381178"/>
              <a:gd name="connsiteX48" fmla="*/ 238125 w 1682766"/>
              <a:gd name="connsiteY48" fmla="*/ 333375 h 1381178"/>
              <a:gd name="connsiteX49" fmla="*/ 142875 w 1682766"/>
              <a:gd name="connsiteY49" fmla="*/ 396875 h 1381178"/>
              <a:gd name="connsiteX50" fmla="*/ 111125 w 1682766"/>
              <a:gd name="connsiteY50" fmla="*/ 444500 h 1381178"/>
              <a:gd name="connsiteX51" fmla="*/ 79375 w 1682766"/>
              <a:gd name="connsiteY51" fmla="*/ 539750 h 1381178"/>
              <a:gd name="connsiteX52" fmla="*/ 15875 w 1682766"/>
              <a:gd name="connsiteY52" fmla="*/ 682625 h 1381178"/>
              <a:gd name="connsiteX53" fmla="*/ 0 w 1682766"/>
              <a:gd name="connsiteY53" fmla="*/ 730250 h 1381178"/>
              <a:gd name="connsiteX54" fmla="*/ 0 w 1682766"/>
              <a:gd name="connsiteY54" fmla="*/ 1079500 h 1381178"/>
              <a:gd name="connsiteX0" fmla="*/ 952500 w 1685776"/>
              <a:gd name="connsiteY0" fmla="*/ 984250 h 1381178"/>
              <a:gd name="connsiteX1" fmla="*/ 1095375 w 1685776"/>
              <a:gd name="connsiteY1" fmla="*/ 952500 h 1381178"/>
              <a:gd name="connsiteX2" fmla="*/ 1187451 w 1685776"/>
              <a:gd name="connsiteY2" fmla="*/ 894291 h 1381178"/>
              <a:gd name="connsiteX3" fmla="*/ 1259417 w 1685776"/>
              <a:gd name="connsiteY3" fmla="*/ 806450 h 1381178"/>
              <a:gd name="connsiteX4" fmla="*/ 1283759 w 1685776"/>
              <a:gd name="connsiteY4" fmla="*/ 699559 h 1381178"/>
              <a:gd name="connsiteX5" fmla="*/ 1276350 w 1685776"/>
              <a:gd name="connsiteY5" fmla="*/ 588434 h 1381178"/>
              <a:gd name="connsiteX6" fmla="*/ 1222375 w 1685776"/>
              <a:gd name="connsiteY6" fmla="*/ 523875 h 1381178"/>
              <a:gd name="connsiteX7" fmla="*/ 1160991 w 1685776"/>
              <a:gd name="connsiteY7" fmla="*/ 458258 h 1381178"/>
              <a:gd name="connsiteX8" fmla="*/ 1061508 w 1685776"/>
              <a:gd name="connsiteY8" fmla="*/ 426509 h 1381178"/>
              <a:gd name="connsiteX9" fmla="*/ 984250 w 1685776"/>
              <a:gd name="connsiteY9" fmla="*/ 411691 h 1381178"/>
              <a:gd name="connsiteX10" fmla="*/ 746125 w 1685776"/>
              <a:gd name="connsiteY10" fmla="*/ 444500 h 1381178"/>
              <a:gd name="connsiteX11" fmla="*/ 584200 w 1685776"/>
              <a:gd name="connsiteY11" fmla="*/ 561976 h 1381178"/>
              <a:gd name="connsiteX12" fmla="*/ 491066 w 1685776"/>
              <a:gd name="connsiteY12" fmla="*/ 694267 h 1381178"/>
              <a:gd name="connsiteX13" fmla="*/ 444500 w 1685776"/>
              <a:gd name="connsiteY13" fmla="*/ 811741 h 1381178"/>
              <a:gd name="connsiteX14" fmla="*/ 434975 w 1685776"/>
              <a:gd name="connsiteY14" fmla="*/ 1003300 h 1381178"/>
              <a:gd name="connsiteX15" fmla="*/ 476250 w 1685776"/>
              <a:gd name="connsiteY15" fmla="*/ 1127125 h 1381178"/>
              <a:gd name="connsiteX16" fmla="*/ 541866 w 1685776"/>
              <a:gd name="connsiteY16" fmla="*/ 1220258 h 1381178"/>
              <a:gd name="connsiteX17" fmla="*/ 642408 w 1685776"/>
              <a:gd name="connsiteY17" fmla="*/ 1282700 h 1381178"/>
              <a:gd name="connsiteX18" fmla="*/ 757767 w 1685776"/>
              <a:gd name="connsiteY18" fmla="*/ 1340908 h 1381178"/>
              <a:gd name="connsiteX19" fmla="*/ 957792 w 1685776"/>
              <a:gd name="connsiteY19" fmla="*/ 1381125 h 1381178"/>
              <a:gd name="connsiteX20" fmla="*/ 1153583 w 1685776"/>
              <a:gd name="connsiteY20" fmla="*/ 1348317 h 1381178"/>
              <a:gd name="connsiteX21" fmla="*/ 1284817 w 1685776"/>
              <a:gd name="connsiteY21" fmla="*/ 1298575 h 1381178"/>
              <a:gd name="connsiteX22" fmla="*/ 1416050 w 1685776"/>
              <a:gd name="connsiteY22" fmla="*/ 1223433 h 1381178"/>
              <a:gd name="connsiteX23" fmla="*/ 1481667 w 1685776"/>
              <a:gd name="connsiteY23" fmla="*/ 1163108 h 1381178"/>
              <a:gd name="connsiteX24" fmla="*/ 1600200 w 1685776"/>
              <a:gd name="connsiteY24" fmla="*/ 1030817 h 1381178"/>
              <a:gd name="connsiteX25" fmla="*/ 1641475 w 1685776"/>
              <a:gd name="connsiteY25" fmla="*/ 936625 h 1381178"/>
              <a:gd name="connsiteX26" fmla="*/ 1681692 w 1685776"/>
              <a:gd name="connsiteY26" fmla="*/ 809625 h 1381178"/>
              <a:gd name="connsiteX27" fmla="*/ 1682750 w 1685776"/>
              <a:gd name="connsiteY27" fmla="*/ 714375 h 1381178"/>
              <a:gd name="connsiteX28" fmla="*/ 1666875 w 1685776"/>
              <a:gd name="connsiteY28" fmla="*/ 492125 h 1381178"/>
              <a:gd name="connsiteX29" fmla="*/ 1651000 w 1685776"/>
              <a:gd name="connsiteY29" fmla="*/ 444500 h 1381178"/>
              <a:gd name="connsiteX30" fmla="*/ 1587500 w 1685776"/>
              <a:gd name="connsiteY30" fmla="*/ 349250 h 1381178"/>
              <a:gd name="connsiteX31" fmla="*/ 1539875 w 1685776"/>
              <a:gd name="connsiteY31" fmla="*/ 317500 h 1381178"/>
              <a:gd name="connsiteX32" fmla="*/ 1476375 w 1685776"/>
              <a:gd name="connsiteY32" fmla="*/ 238125 h 1381178"/>
              <a:gd name="connsiteX33" fmla="*/ 1444625 w 1685776"/>
              <a:gd name="connsiteY33" fmla="*/ 190500 h 1381178"/>
              <a:gd name="connsiteX34" fmla="*/ 1349375 w 1685776"/>
              <a:gd name="connsiteY34" fmla="*/ 142875 h 1381178"/>
              <a:gd name="connsiteX35" fmla="*/ 1317625 w 1685776"/>
              <a:gd name="connsiteY35" fmla="*/ 95250 h 1381178"/>
              <a:gd name="connsiteX36" fmla="*/ 1222375 w 1685776"/>
              <a:gd name="connsiteY36" fmla="*/ 63500 h 1381178"/>
              <a:gd name="connsiteX37" fmla="*/ 1174750 w 1685776"/>
              <a:gd name="connsiteY37" fmla="*/ 31750 h 1381178"/>
              <a:gd name="connsiteX38" fmla="*/ 1063625 w 1685776"/>
              <a:gd name="connsiteY38" fmla="*/ 0 h 1381178"/>
              <a:gd name="connsiteX39" fmla="*/ 825500 w 1685776"/>
              <a:gd name="connsiteY39" fmla="*/ 15875 h 1381178"/>
              <a:gd name="connsiteX40" fmla="*/ 698500 w 1685776"/>
              <a:gd name="connsiteY40" fmla="*/ 47625 h 1381178"/>
              <a:gd name="connsiteX41" fmla="*/ 555625 w 1685776"/>
              <a:gd name="connsiteY41" fmla="*/ 63500 h 1381178"/>
              <a:gd name="connsiteX42" fmla="*/ 508000 w 1685776"/>
              <a:gd name="connsiteY42" fmla="*/ 79375 h 1381178"/>
              <a:gd name="connsiteX43" fmla="*/ 492125 w 1685776"/>
              <a:gd name="connsiteY43" fmla="*/ 127000 h 1381178"/>
              <a:gd name="connsiteX44" fmla="*/ 396875 w 1685776"/>
              <a:gd name="connsiteY44" fmla="*/ 158750 h 1381178"/>
              <a:gd name="connsiteX45" fmla="*/ 349250 w 1685776"/>
              <a:gd name="connsiteY45" fmla="*/ 206375 h 1381178"/>
              <a:gd name="connsiteX46" fmla="*/ 301625 w 1685776"/>
              <a:gd name="connsiteY46" fmla="*/ 238125 h 1381178"/>
              <a:gd name="connsiteX47" fmla="*/ 238125 w 1685776"/>
              <a:gd name="connsiteY47" fmla="*/ 333375 h 1381178"/>
              <a:gd name="connsiteX48" fmla="*/ 142875 w 1685776"/>
              <a:gd name="connsiteY48" fmla="*/ 396875 h 1381178"/>
              <a:gd name="connsiteX49" fmla="*/ 111125 w 1685776"/>
              <a:gd name="connsiteY49" fmla="*/ 444500 h 1381178"/>
              <a:gd name="connsiteX50" fmla="*/ 79375 w 1685776"/>
              <a:gd name="connsiteY50" fmla="*/ 539750 h 1381178"/>
              <a:gd name="connsiteX51" fmla="*/ 15875 w 1685776"/>
              <a:gd name="connsiteY51" fmla="*/ 682625 h 1381178"/>
              <a:gd name="connsiteX52" fmla="*/ 0 w 1685776"/>
              <a:gd name="connsiteY52" fmla="*/ 730250 h 1381178"/>
              <a:gd name="connsiteX53" fmla="*/ 0 w 1685776"/>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66875 w 1691969"/>
              <a:gd name="connsiteY28" fmla="*/ 492125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71108 w 1691969"/>
              <a:gd name="connsiteY28" fmla="*/ 521759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708380"/>
              <a:gd name="connsiteY0" fmla="*/ 984250 h 1381178"/>
              <a:gd name="connsiteX1" fmla="*/ 1095375 w 1708380"/>
              <a:gd name="connsiteY1" fmla="*/ 952500 h 1381178"/>
              <a:gd name="connsiteX2" fmla="*/ 1187451 w 1708380"/>
              <a:gd name="connsiteY2" fmla="*/ 894291 h 1381178"/>
              <a:gd name="connsiteX3" fmla="*/ 1259417 w 1708380"/>
              <a:gd name="connsiteY3" fmla="*/ 806450 h 1381178"/>
              <a:gd name="connsiteX4" fmla="*/ 1283759 w 1708380"/>
              <a:gd name="connsiteY4" fmla="*/ 699559 h 1381178"/>
              <a:gd name="connsiteX5" fmla="*/ 1276350 w 1708380"/>
              <a:gd name="connsiteY5" fmla="*/ 588434 h 1381178"/>
              <a:gd name="connsiteX6" fmla="*/ 1222375 w 1708380"/>
              <a:gd name="connsiteY6" fmla="*/ 523875 h 1381178"/>
              <a:gd name="connsiteX7" fmla="*/ 1160991 w 1708380"/>
              <a:gd name="connsiteY7" fmla="*/ 458258 h 1381178"/>
              <a:gd name="connsiteX8" fmla="*/ 1061508 w 1708380"/>
              <a:gd name="connsiteY8" fmla="*/ 426509 h 1381178"/>
              <a:gd name="connsiteX9" fmla="*/ 984250 w 1708380"/>
              <a:gd name="connsiteY9" fmla="*/ 411691 h 1381178"/>
              <a:gd name="connsiteX10" fmla="*/ 746125 w 1708380"/>
              <a:gd name="connsiteY10" fmla="*/ 444500 h 1381178"/>
              <a:gd name="connsiteX11" fmla="*/ 584200 w 1708380"/>
              <a:gd name="connsiteY11" fmla="*/ 561976 h 1381178"/>
              <a:gd name="connsiteX12" fmla="*/ 491066 w 1708380"/>
              <a:gd name="connsiteY12" fmla="*/ 694267 h 1381178"/>
              <a:gd name="connsiteX13" fmla="*/ 444500 w 1708380"/>
              <a:gd name="connsiteY13" fmla="*/ 811741 h 1381178"/>
              <a:gd name="connsiteX14" fmla="*/ 434975 w 1708380"/>
              <a:gd name="connsiteY14" fmla="*/ 1003300 h 1381178"/>
              <a:gd name="connsiteX15" fmla="*/ 476250 w 1708380"/>
              <a:gd name="connsiteY15" fmla="*/ 1127125 h 1381178"/>
              <a:gd name="connsiteX16" fmla="*/ 541866 w 1708380"/>
              <a:gd name="connsiteY16" fmla="*/ 1220258 h 1381178"/>
              <a:gd name="connsiteX17" fmla="*/ 642408 w 1708380"/>
              <a:gd name="connsiteY17" fmla="*/ 1282700 h 1381178"/>
              <a:gd name="connsiteX18" fmla="*/ 757767 w 1708380"/>
              <a:gd name="connsiteY18" fmla="*/ 1340908 h 1381178"/>
              <a:gd name="connsiteX19" fmla="*/ 957792 w 1708380"/>
              <a:gd name="connsiteY19" fmla="*/ 1381125 h 1381178"/>
              <a:gd name="connsiteX20" fmla="*/ 1153583 w 1708380"/>
              <a:gd name="connsiteY20" fmla="*/ 1348317 h 1381178"/>
              <a:gd name="connsiteX21" fmla="*/ 1284817 w 1708380"/>
              <a:gd name="connsiteY21" fmla="*/ 1298575 h 1381178"/>
              <a:gd name="connsiteX22" fmla="*/ 1416050 w 1708380"/>
              <a:gd name="connsiteY22" fmla="*/ 1223433 h 1381178"/>
              <a:gd name="connsiteX23" fmla="*/ 1481667 w 1708380"/>
              <a:gd name="connsiteY23" fmla="*/ 1163108 h 1381178"/>
              <a:gd name="connsiteX24" fmla="*/ 1600200 w 1708380"/>
              <a:gd name="connsiteY24" fmla="*/ 1030817 h 1381178"/>
              <a:gd name="connsiteX25" fmla="*/ 1641475 w 1708380"/>
              <a:gd name="connsiteY25" fmla="*/ 936625 h 1381178"/>
              <a:gd name="connsiteX26" fmla="*/ 1681692 w 1708380"/>
              <a:gd name="connsiteY26" fmla="*/ 809625 h 1381178"/>
              <a:gd name="connsiteX27" fmla="*/ 1708149 w 1708380"/>
              <a:gd name="connsiteY27" fmla="*/ 667808 h 1381178"/>
              <a:gd name="connsiteX28" fmla="*/ 1671108 w 1708380"/>
              <a:gd name="connsiteY28" fmla="*/ 521759 h 1381178"/>
              <a:gd name="connsiteX29" fmla="*/ 1651000 w 1708380"/>
              <a:gd name="connsiteY29" fmla="*/ 444500 h 1381178"/>
              <a:gd name="connsiteX30" fmla="*/ 1587500 w 1708380"/>
              <a:gd name="connsiteY30" fmla="*/ 349250 h 1381178"/>
              <a:gd name="connsiteX31" fmla="*/ 1539875 w 1708380"/>
              <a:gd name="connsiteY31" fmla="*/ 317500 h 1381178"/>
              <a:gd name="connsiteX32" fmla="*/ 1476375 w 1708380"/>
              <a:gd name="connsiteY32" fmla="*/ 238125 h 1381178"/>
              <a:gd name="connsiteX33" fmla="*/ 1444625 w 1708380"/>
              <a:gd name="connsiteY33" fmla="*/ 190500 h 1381178"/>
              <a:gd name="connsiteX34" fmla="*/ 1349375 w 1708380"/>
              <a:gd name="connsiteY34" fmla="*/ 142875 h 1381178"/>
              <a:gd name="connsiteX35" fmla="*/ 1317625 w 1708380"/>
              <a:gd name="connsiteY35" fmla="*/ 95250 h 1381178"/>
              <a:gd name="connsiteX36" fmla="*/ 1222375 w 1708380"/>
              <a:gd name="connsiteY36" fmla="*/ 63500 h 1381178"/>
              <a:gd name="connsiteX37" fmla="*/ 1174750 w 1708380"/>
              <a:gd name="connsiteY37" fmla="*/ 31750 h 1381178"/>
              <a:gd name="connsiteX38" fmla="*/ 1063625 w 1708380"/>
              <a:gd name="connsiteY38" fmla="*/ 0 h 1381178"/>
              <a:gd name="connsiteX39" fmla="*/ 825500 w 1708380"/>
              <a:gd name="connsiteY39" fmla="*/ 15875 h 1381178"/>
              <a:gd name="connsiteX40" fmla="*/ 698500 w 1708380"/>
              <a:gd name="connsiteY40" fmla="*/ 47625 h 1381178"/>
              <a:gd name="connsiteX41" fmla="*/ 555625 w 1708380"/>
              <a:gd name="connsiteY41" fmla="*/ 63500 h 1381178"/>
              <a:gd name="connsiteX42" fmla="*/ 508000 w 1708380"/>
              <a:gd name="connsiteY42" fmla="*/ 79375 h 1381178"/>
              <a:gd name="connsiteX43" fmla="*/ 492125 w 1708380"/>
              <a:gd name="connsiteY43" fmla="*/ 127000 h 1381178"/>
              <a:gd name="connsiteX44" fmla="*/ 396875 w 1708380"/>
              <a:gd name="connsiteY44" fmla="*/ 158750 h 1381178"/>
              <a:gd name="connsiteX45" fmla="*/ 349250 w 1708380"/>
              <a:gd name="connsiteY45" fmla="*/ 206375 h 1381178"/>
              <a:gd name="connsiteX46" fmla="*/ 301625 w 1708380"/>
              <a:gd name="connsiteY46" fmla="*/ 238125 h 1381178"/>
              <a:gd name="connsiteX47" fmla="*/ 238125 w 1708380"/>
              <a:gd name="connsiteY47" fmla="*/ 333375 h 1381178"/>
              <a:gd name="connsiteX48" fmla="*/ 142875 w 1708380"/>
              <a:gd name="connsiteY48" fmla="*/ 396875 h 1381178"/>
              <a:gd name="connsiteX49" fmla="*/ 111125 w 1708380"/>
              <a:gd name="connsiteY49" fmla="*/ 444500 h 1381178"/>
              <a:gd name="connsiteX50" fmla="*/ 79375 w 1708380"/>
              <a:gd name="connsiteY50" fmla="*/ 539750 h 1381178"/>
              <a:gd name="connsiteX51" fmla="*/ 15875 w 1708380"/>
              <a:gd name="connsiteY51" fmla="*/ 682625 h 1381178"/>
              <a:gd name="connsiteX52" fmla="*/ 0 w 1708380"/>
              <a:gd name="connsiteY52" fmla="*/ 730250 h 1381178"/>
              <a:gd name="connsiteX53" fmla="*/ 0 w 1708380"/>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587500 w 1708149"/>
              <a:gd name="connsiteY30" fmla="*/ 349250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317625 w 1708149"/>
              <a:gd name="connsiteY34" fmla="*/ 95250 h 1381178"/>
              <a:gd name="connsiteX35" fmla="*/ 1222375 w 1708149"/>
              <a:gd name="connsiteY35" fmla="*/ 63500 h 1381178"/>
              <a:gd name="connsiteX36" fmla="*/ 1174750 w 1708149"/>
              <a:gd name="connsiteY36" fmla="*/ 31750 h 1381178"/>
              <a:gd name="connsiteX37" fmla="*/ 1063625 w 1708149"/>
              <a:gd name="connsiteY37" fmla="*/ 0 h 1381178"/>
              <a:gd name="connsiteX38" fmla="*/ 825500 w 1708149"/>
              <a:gd name="connsiteY38" fmla="*/ 15875 h 1381178"/>
              <a:gd name="connsiteX39" fmla="*/ 698500 w 1708149"/>
              <a:gd name="connsiteY39" fmla="*/ 47625 h 1381178"/>
              <a:gd name="connsiteX40" fmla="*/ 555625 w 1708149"/>
              <a:gd name="connsiteY40" fmla="*/ 63500 h 1381178"/>
              <a:gd name="connsiteX41" fmla="*/ 508000 w 1708149"/>
              <a:gd name="connsiteY41" fmla="*/ 79375 h 1381178"/>
              <a:gd name="connsiteX42" fmla="*/ 492125 w 1708149"/>
              <a:gd name="connsiteY42" fmla="*/ 127000 h 1381178"/>
              <a:gd name="connsiteX43" fmla="*/ 396875 w 1708149"/>
              <a:gd name="connsiteY43" fmla="*/ 158750 h 1381178"/>
              <a:gd name="connsiteX44" fmla="*/ 349250 w 1708149"/>
              <a:gd name="connsiteY44" fmla="*/ 206375 h 1381178"/>
              <a:gd name="connsiteX45" fmla="*/ 301625 w 1708149"/>
              <a:gd name="connsiteY45" fmla="*/ 238125 h 1381178"/>
              <a:gd name="connsiteX46" fmla="*/ 238125 w 1708149"/>
              <a:gd name="connsiteY46" fmla="*/ 333375 h 1381178"/>
              <a:gd name="connsiteX47" fmla="*/ 142875 w 1708149"/>
              <a:gd name="connsiteY47" fmla="*/ 396875 h 1381178"/>
              <a:gd name="connsiteX48" fmla="*/ 111125 w 1708149"/>
              <a:gd name="connsiteY48" fmla="*/ 444500 h 1381178"/>
              <a:gd name="connsiteX49" fmla="*/ 79375 w 1708149"/>
              <a:gd name="connsiteY49" fmla="*/ 539750 h 1381178"/>
              <a:gd name="connsiteX50" fmla="*/ 15875 w 1708149"/>
              <a:gd name="connsiteY50" fmla="*/ 682625 h 1381178"/>
              <a:gd name="connsiteX51" fmla="*/ 0 w 1708149"/>
              <a:gd name="connsiteY51" fmla="*/ 730250 h 1381178"/>
              <a:gd name="connsiteX52" fmla="*/ 0 w 1708149"/>
              <a:gd name="connsiteY52"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174750 w 1708149"/>
              <a:gd name="connsiteY34" fmla="*/ 31750 h 1381178"/>
              <a:gd name="connsiteX35" fmla="*/ 1063625 w 1708149"/>
              <a:gd name="connsiteY35" fmla="*/ 0 h 1381178"/>
              <a:gd name="connsiteX36" fmla="*/ 825500 w 1708149"/>
              <a:gd name="connsiteY36" fmla="*/ 15875 h 1381178"/>
              <a:gd name="connsiteX37" fmla="*/ 698500 w 1708149"/>
              <a:gd name="connsiteY37" fmla="*/ 47625 h 1381178"/>
              <a:gd name="connsiteX38" fmla="*/ 555625 w 1708149"/>
              <a:gd name="connsiteY38" fmla="*/ 63500 h 1381178"/>
              <a:gd name="connsiteX39" fmla="*/ 508000 w 1708149"/>
              <a:gd name="connsiteY39" fmla="*/ 79375 h 1381178"/>
              <a:gd name="connsiteX40" fmla="*/ 492125 w 1708149"/>
              <a:gd name="connsiteY40" fmla="*/ 127000 h 1381178"/>
              <a:gd name="connsiteX41" fmla="*/ 396875 w 1708149"/>
              <a:gd name="connsiteY41" fmla="*/ 158750 h 1381178"/>
              <a:gd name="connsiteX42" fmla="*/ 349250 w 1708149"/>
              <a:gd name="connsiteY42" fmla="*/ 206375 h 1381178"/>
              <a:gd name="connsiteX43" fmla="*/ 301625 w 1708149"/>
              <a:gd name="connsiteY43" fmla="*/ 238125 h 1381178"/>
              <a:gd name="connsiteX44" fmla="*/ 238125 w 1708149"/>
              <a:gd name="connsiteY44" fmla="*/ 333375 h 1381178"/>
              <a:gd name="connsiteX45" fmla="*/ 142875 w 1708149"/>
              <a:gd name="connsiteY45" fmla="*/ 396875 h 1381178"/>
              <a:gd name="connsiteX46" fmla="*/ 111125 w 1708149"/>
              <a:gd name="connsiteY46" fmla="*/ 444500 h 1381178"/>
              <a:gd name="connsiteX47" fmla="*/ 79375 w 1708149"/>
              <a:gd name="connsiteY47" fmla="*/ 539750 h 1381178"/>
              <a:gd name="connsiteX48" fmla="*/ 15875 w 1708149"/>
              <a:gd name="connsiteY48" fmla="*/ 682625 h 1381178"/>
              <a:gd name="connsiteX49" fmla="*/ 0 w 1708149"/>
              <a:gd name="connsiteY49" fmla="*/ 730250 h 1381178"/>
              <a:gd name="connsiteX50" fmla="*/ 0 w 1708149"/>
              <a:gd name="connsiteY50" fmla="*/ 1079500 h 1381178"/>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74750 w 1708149"/>
              <a:gd name="connsiteY34" fmla="*/ 16699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87450 w 1708149"/>
              <a:gd name="connsiteY34" fmla="*/ 33632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55625 w 1708149"/>
              <a:gd name="connsiteY38" fmla="*/ 423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37584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79375 w 1708149"/>
              <a:gd name="connsiteY44" fmla="*/ 518584 h 1360012"/>
              <a:gd name="connsiteX45" fmla="*/ 15875 w 1708149"/>
              <a:gd name="connsiteY45" fmla="*/ 661459 h 1360012"/>
              <a:gd name="connsiteX46" fmla="*/ 0 w 1708149"/>
              <a:gd name="connsiteY46" fmla="*/ 709084 h 1360012"/>
              <a:gd name="connsiteX47" fmla="*/ 0 w 1708149"/>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15875 w 1708149"/>
              <a:gd name="connsiteY45" fmla="*/ 661459 h 1360012"/>
              <a:gd name="connsiteX46" fmla="*/ 0 w 1708149"/>
              <a:gd name="connsiteY46" fmla="*/ 709084 h 1360012"/>
              <a:gd name="connsiteX47" fmla="*/ 0 w 1708149"/>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24341 w 1708149"/>
              <a:gd name="connsiteY45" fmla="*/ 682625 h 1360012"/>
              <a:gd name="connsiteX46" fmla="*/ 0 w 1708149"/>
              <a:gd name="connsiteY46" fmla="*/ 1058334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15874 w 1699682"/>
              <a:gd name="connsiteY45" fmla="*/ 682625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388408 w 1699682"/>
              <a:gd name="connsiteY39" fmla="*/ 171450 h 1360012"/>
              <a:gd name="connsiteX40" fmla="*/ 297392 w 1699682"/>
              <a:gd name="connsiteY40" fmla="*/ 246592 h 1360012"/>
              <a:gd name="connsiteX41" fmla="*/ 229658 w 1699682"/>
              <a:gd name="connsiteY41" fmla="*/ 312209 h 1360012"/>
              <a:gd name="connsiteX42" fmla="*/ 142875 w 1699682"/>
              <a:gd name="connsiteY42" fmla="*/ 418042 h 1360012"/>
              <a:gd name="connsiteX43" fmla="*/ 75142 w 1699682"/>
              <a:gd name="connsiteY43" fmla="*/ 535517 h 1360012"/>
              <a:gd name="connsiteX44" fmla="*/ 24341 w 1699682"/>
              <a:gd name="connsiteY44" fmla="*/ 712258 h 1360012"/>
              <a:gd name="connsiteX45" fmla="*/ 0 w 1699682"/>
              <a:gd name="connsiteY4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229658 w 1699682"/>
              <a:gd name="connsiteY40" fmla="*/ 312209 h 1360012"/>
              <a:gd name="connsiteX41" fmla="*/ 142875 w 1699682"/>
              <a:gd name="connsiteY41" fmla="*/ 418042 h 1360012"/>
              <a:gd name="connsiteX42" fmla="*/ 75142 w 1699682"/>
              <a:gd name="connsiteY42" fmla="*/ 535517 h 1360012"/>
              <a:gd name="connsiteX43" fmla="*/ 24341 w 1699682"/>
              <a:gd name="connsiteY43" fmla="*/ 712258 h 1360012"/>
              <a:gd name="connsiteX44" fmla="*/ 0 w 1699682"/>
              <a:gd name="connsiteY44"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51342 w 1699682"/>
              <a:gd name="connsiteY40" fmla="*/ 426509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539874 w 1699682"/>
              <a:gd name="connsiteY30" fmla="*/ 254001 h 1360012"/>
              <a:gd name="connsiteX31" fmla="*/ 1461558 w 1699682"/>
              <a:gd name="connsiteY31" fmla="*/ 169334 h 1360012"/>
              <a:gd name="connsiteX32" fmla="*/ 1340908 w 1699682"/>
              <a:gd name="connsiteY32" fmla="*/ 92075 h 1360012"/>
              <a:gd name="connsiteX33" fmla="*/ 1178983 w 1699682"/>
              <a:gd name="connsiteY33" fmla="*/ 27517 h 1360012"/>
              <a:gd name="connsiteX34" fmla="*/ 1033991 w 1699682"/>
              <a:gd name="connsiteY34" fmla="*/ 0 h 1360012"/>
              <a:gd name="connsiteX35" fmla="*/ 872066 w 1699682"/>
              <a:gd name="connsiteY35" fmla="*/ 3176 h 1360012"/>
              <a:gd name="connsiteX36" fmla="*/ 664633 w 1699682"/>
              <a:gd name="connsiteY36" fmla="*/ 39159 h 1360012"/>
              <a:gd name="connsiteX37" fmla="*/ 466724 w 1699682"/>
              <a:gd name="connsiteY37" fmla="*/ 122768 h 1360012"/>
              <a:gd name="connsiteX38" fmla="*/ 297392 w 1699682"/>
              <a:gd name="connsiteY38" fmla="*/ 246592 h 1360012"/>
              <a:gd name="connsiteX39" fmla="*/ 151342 w 1699682"/>
              <a:gd name="connsiteY39" fmla="*/ 426509 h 1360012"/>
              <a:gd name="connsiteX40" fmla="*/ 24341 w 1699682"/>
              <a:gd name="connsiteY40" fmla="*/ 712258 h 1360012"/>
              <a:gd name="connsiteX41" fmla="*/ 0 w 1699682"/>
              <a:gd name="connsiteY41"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79574 w 1699682"/>
              <a:gd name="connsiteY28" fmla="*/ 530226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73225 w 1699682"/>
              <a:gd name="connsiteY25" fmla="*/ 7884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64758 w 1699682"/>
              <a:gd name="connsiteY25" fmla="*/ 8265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73200 w 1699682"/>
              <a:gd name="connsiteY22" fmla="*/ 1141942 h 1360012"/>
              <a:gd name="connsiteX23" fmla="*/ 1591733 w 1699682"/>
              <a:gd name="connsiteY23" fmla="*/ 1009651 h 1360012"/>
              <a:gd name="connsiteX24" fmla="*/ 1664758 w 1699682"/>
              <a:gd name="connsiteY24" fmla="*/ 826559 h 1360012"/>
              <a:gd name="connsiteX25" fmla="*/ 1699682 w 1699682"/>
              <a:gd name="connsiteY25" fmla="*/ 646642 h 1360012"/>
              <a:gd name="connsiteX26" fmla="*/ 1679574 w 1699682"/>
              <a:gd name="connsiteY26" fmla="*/ 530226 h 1360012"/>
              <a:gd name="connsiteX27" fmla="*/ 1608666 w 1699682"/>
              <a:gd name="connsiteY27" fmla="*/ 357718 h 1360012"/>
              <a:gd name="connsiteX28" fmla="*/ 1461558 w 1699682"/>
              <a:gd name="connsiteY28" fmla="*/ 169334 h 1360012"/>
              <a:gd name="connsiteX29" fmla="*/ 1340908 w 1699682"/>
              <a:gd name="connsiteY29" fmla="*/ 92075 h 1360012"/>
              <a:gd name="connsiteX30" fmla="*/ 1178983 w 1699682"/>
              <a:gd name="connsiteY30" fmla="*/ 27517 h 1360012"/>
              <a:gd name="connsiteX31" fmla="*/ 1033991 w 1699682"/>
              <a:gd name="connsiteY31" fmla="*/ 0 h 1360012"/>
              <a:gd name="connsiteX32" fmla="*/ 872066 w 1699682"/>
              <a:gd name="connsiteY32" fmla="*/ 3176 h 1360012"/>
              <a:gd name="connsiteX33" fmla="*/ 664633 w 1699682"/>
              <a:gd name="connsiteY33" fmla="*/ 39159 h 1360012"/>
              <a:gd name="connsiteX34" fmla="*/ 466724 w 1699682"/>
              <a:gd name="connsiteY34" fmla="*/ 122768 h 1360012"/>
              <a:gd name="connsiteX35" fmla="*/ 297392 w 1699682"/>
              <a:gd name="connsiteY35" fmla="*/ 246592 h 1360012"/>
              <a:gd name="connsiteX36" fmla="*/ 151342 w 1699682"/>
              <a:gd name="connsiteY36" fmla="*/ 426509 h 1360012"/>
              <a:gd name="connsiteX37" fmla="*/ 24341 w 1699682"/>
              <a:gd name="connsiteY37" fmla="*/ 712258 h 1360012"/>
              <a:gd name="connsiteX38" fmla="*/ 0 w 1699682"/>
              <a:gd name="connsiteY38"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54591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52524 w 1699682"/>
              <a:gd name="connsiteY6" fmla="*/ 437092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989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82059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8993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48313 w 1699682"/>
              <a:gd name="connsiteY26" fmla="*/ 178165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83291"/>
              <a:gd name="connsiteY0" fmla="*/ 963084 h 1360012"/>
              <a:gd name="connsiteX1" fmla="*/ 1086908 w 1683291"/>
              <a:gd name="connsiteY1" fmla="*/ 931334 h 1360012"/>
              <a:gd name="connsiteX2" fmla="*/ 1178984 w 1683291"/>
              <a:gd name="connsiteY2" fmla="*/ 873125 h 1360012"/>
              <a:gd name="connsiteX3" fmla="*/ 1250950 w 1683291"/>
              <a:gd name="connsiteY3" fmla="*/ 785284 h 1360012"/>
              <a:gd name="connsiteX4" fmla="*/ 1275292 w 1683291"/>
              <a:gd name="connsiteY4" fmla="*/ 678393 h 1360012"/>
              <a:gd name="connsiteX5" fmla="*/ 1263468 w 1683291"/>
              <a:gd name="connsiteY5" fmla="*/ 580514 h 1360012"/>
              <a:gd name="connsiteX6" fmla="*/ 1173690 w 1683291"/>
              <a:gd name="connsiteY6" fmla="*/ 454025 h 1360012"/>
              <a:gd name="connsiteX7" fmla="*/ 1031146 w 1683291"/>
              <a:gd name="connsiteY7" fmla="*/ 379033 h 1360012"/>
              <a:gd name="connsiteX8" fmla="*/ 886883 w 1683291"/>
              <a:gd name="connsiteY8" fmla="*/ 364036 h 1360012"/>
              <a:gd name="connsiteX9" fmla="*/ 691092 w 1683291"/>
              <a:gd name="connsiteY9" fmla="*/ 439540 h 1360012"/>
              <a:gd name="connsiteX10" fmla="*/ 575733 w 1683291"/>
              <a:gd name="connsiteY10" fmla="*/ 540810 h 1360012"/>
              <a:gd name="connsiteX11" fmla="*/ 482599 w 1683291"/>
              <a:gd name="connsiteY11" fmla="*/ 673101 h 1360012"/>
              <a:gd name="connsiteX12" fmla="*/ 436033 w 1683291"/>
              <a:gd name="connsiteY12" fmla="*/ 790575 h 1360012"/>
              <a:gd name="connsiteX13" fmla="*/ 426508 w 1683291"/>
              <a:gd name="connsiteY13" fmla="*/ 956734 h 1360012"/>
              <a:gd name="connsiteX14" fmla="*/ 467783 w 1683291"/>
              <a:gd name="connsiteY14" fmla="*/ 1105959 h 1360012"/>
              <a:gd name="connsiteX15" fmla="*/ 584199 w 1683291"/>
              <a:gd name="connsiteY15" fmla="*/ 1228725 h 1360012"/>
              <a:gd name="connsiteX16" fmla="*/ 749300 w 1683291"/>
              <a:gd name="connsiteY16" fmla="*/ 1319742 h 1360012"/>
              <a:gd name="connsiteX17" fmla="*/ 949325 w 1683291"/>
              <a:gd name="connsiteY17" fmla="*/ 1359959 h 1360012"/>
              <a:gd name="connsiteX18" fmla="*/ 1145116 w 1683291"/>
              <a:gd name="connsiteY18" fmla="*/ 1327151 h 1360012"/>
              <a:gd name="connsiteX19" fmla="*/ 1276350 w 1683291"/>
              <a:gd name="connsiteY19" fmla="*/ 1277409 h 1360012"/>
              <a:gd name="connsiteX20" fmla="*/ 1473200 w 1683291"/>
              <a:gd name="connsiteY20" fmla="*/ 1141942 h 1360012"/>
              <a:gd name="connsiteX21" fmla="*/ 1591733 w 1683291"/>
              <a:gd name="connsiteY21" fmla="*/ 1009651 h 1360012"/>
              <a:gd name="connsiteX22" fmla="*/ 1664758 w 1683291"/>
              <a:gd name="connsiteY22" fmla="*/ 826559 h 1360012"/>
              <a:gd name="connsiteX23" fmla="*/ 1679574 w 1683291"/>
              <a:gd name="connsiteY23" fmla="*/ 530226 h 1360012"/>
              <a:gd name="connsiteX24" fmla="*/ 1608666 w 1683291"/>
              <a:gd name="connsiteY24" fmla="*/ 357718 h 1360012"/>
              <a:gd name="connsiteX25" fmla="*/ 1448313 w 1683291"/>
              <a:gd name="connsiteY25" fmla="*/ 178165 h 1360012"/>
              <a:gd name="connsiteX26" fmla="*/ 1178983 w 1683291"/>
              <a:gd name="connsiteY26" fmla="*/ 27517 h 1360012"/>
              <a:gd name="connsiteX27" fmla="*/ 1033991 w 1683291"/>
              <a:gd name="connsiteY27" fmla="*/ 0 h 1360012"/>
              <a:gd name="connsiteX28" fmla="*/ 872066 w 1683291"/>
              <a:gd name="connsiteY28" fmla="*/ 3176 h 1360012"/>
              <a:gd name="connsiteX29" fmla="*/ 664633 w 1683291"/>
              <a:gd name="connsiteY29" fmla="*/ 39159 h 1360012"/>
              <a:gd name="connsiteX30" fmla="*/ 466724 w 1683291"/>
              <a:gd name="connsiteY30" fmla="*/ 122768 h 1360012"/>
              <a:gd name="connsiteX31" fmla="*/ 297392 w 1683291"/>
              <a:gd name="connsiteY31" fmla="*/ 246592 h 1360012"/>
              <a:gd name="connsiteX32" fmla="*/ 151342 w 1683291"/>
              <a:gd name="connsiteY32" fmla="*/ 426509 h 1360012"/>
              <a:gd name="connsiteX33" fmla="*/ 24341 w 1683291"/>
              <a:gd name="connsiteY33" fmla="*/ 712258 h 1360012"/>
              <a:gd name="connsiteX34" fmla="*/ 0 w 1683291"/>
              <a:gd name="connsiteY34" fmla="*/ 905935 h 1360012"/>
              <a:gd name="connsiteX0" fmla="*/ 944033 w 1691081"/>
              <a:gd name="connsiteY0" fmla="*/ 963084 h 1360012"/>
              <a:gd name="connsiteX1" fmla="*/ 1086908 w 1691081"/>
              <a:gd name="connsiteY1" fmla="*/ 931334 h 1360012"/>
              <a:gd name="connsiteX2" fmla="*/ 1178984 w 1691081"/>
              <a:gd name="connsiteY2" fmla="*/ 873125 h 1360012"/>
              <a:gd name="connsiteX3" fmla="*/ 1250950 w 1691081"/>
              <a:gd name="connsiteY3" fmla="*/ 785284 h 1360012"/>
              <a:gd name="connsiteX4" fmla="*/ 1275292 w 1691081"/>
              <a:gd name="connsiteY4" fmla="*/ 678393 h 1360012"/>
              <a:gd name="connsiteX5" fmla="*/ 1263468 w 1691081"/>
              <a:gd name="connsiteY5" fmla="*/ 580514 h 1360012"/>
              <a:gd name="connsiteX6" fmla="*/ 1173690 w 1691081"/>
              <a:gd name="connsiteY6" fmla="*/ 454025 h 1360012"/>
              <a:gd name="connsiteX7" fmla="*/ 1031146 w 1691081"/>
              <a:gd name="connsiteY7" fmla="*/ 379033 h 1360012"/>
              <a:gd name="connsiteX8" fmla="*/ 886883 w 1691081"/>
              <a:gd name="connsiteY8" fmla="*/ 364036 h 1360012"/>
              <a:gd name="connsiteX9" fmla="*/ 691092 w 1691081"/>
              <a:gd name="connsiteY9" fmla="*/ 439540 h 1360012"/>
              <a:gd name="connsiteX10" fmla="*/ 575733 w 1691081"/>
              <a:gd name="connsiteY10" fmla="*/ 540810 h 1360012"/>
              <a:gd name="connsiteX11" fmla="*/ 482599 w 1691081"/>
              <a:gd name="connsiteY11" fmla="*/ 673101 h 1360012"/>
              <a:gd name="connsiteX12" fmla="*/ 436033 w 1691081"/>
              <a:gd name="connsiteY12" fmla="*/ 790575 h 1360012"/>
              <a:gd name="connsiteX13" fmla="*/ 426508 w 1691081"/>
              <a:gd name="connsiteY13" fmla="*/ 956734 h 1360012"/>
              <a:gd name="connsiteX14" fmla="*/ 467783 w 1691081"/>
              <a:gd name="connsiteY14" fmla="*/ 1105959 h 1360012"/>
              <a:gd name="connsiteX15" fmla="*/ 584199 w 1691081"/>
              <a:gd name="connsiteY15" fmla="*/ 1228725 h 1360012"/>
              <a:gd name="connsiteX16" fmla="*/ 749300 w 1691081"/>
              <a:gd name="connsiteY16" fmla="*/ 1319742 h 1360012"/>
              <a:gd name="connsiteX17" fmla="*/ 949325 w 1691081"/>
              <a:gd name="connsiteY17" fmla="*/ 1359959 h 1360012"/>
              <a:gd name="connsiteX18" fmla="*/ 1145116 w 1691081"/>
              <a:gd name="connsiteY18" fmla="*/ 1327151 h 1360012"/>
              <a:gd name="connsiteX19" fmla="*/ 1276350 w 1691081"/>
              <a:gd name="connsiteY19" fmla="*/ 1277409 h 1360012"/>
              <a:gd name="connsiteX20" fmla="*/ 1473200 w 1691081"/>
              <a:gd name="connsiteY20" fmla="*/ 1141942 h 1360012"/>
              <a:gd name="connsiteX21" fmla="*/ 1591733 w 1691081"/>
              <a:gd name="connsiteY21" fmla="*/ 1009651 h 1360012"/>
              <a:gd name="connsiteX22" fmla="*/ 1664758 w 1691081"/>
              <a:gd name="connsiteY22" fmla="*/ 826559 h 1360012"/>
              <a:gd name="connsiteX23" fmla="*/ 1688404 w 1691081"/>
              <a:gd name="connsiteY23" fmla="*/ 561133 h 1360012"/>
              <a:gd name="connsiteX24" fmla="*/ 1608666 w 1691081"/>
              <a:gd name="connsiteY24" fmla="*/ 357718 h 1360012"/>
              <a:gd name="connsiteX25" fmla="*/ 1448313 w 1691081"/>
              <a:gd name="connsiteY25" fmla="*/ 178165 h 1360012"/>
              <a:gd name="connsiteX26" fmla="*/ 1178983 w 1691081"/>
              <a:gd name="connsiteY26" fmla="*/ 27517 h 1360012"/>
              <a:gd name="connsiteX27" fmla="*/ 1033991 w 1691081"/>
              <a:gd name="connsiteY27" fmla="*/ 0 h 1360012"/>
              <a:gd name="connsiteX28" fmla="*/ 872066 w 1691081"/>
              <a:gd name="connsiteY28" fmla="*/ 3176 h 1360012"/>
              <a:gd name="connsiteX29" fmla="*/ 664633 w 1691081"/>
              <a:gd name="connsiteY29" fmla="*/ 39159 h 1360012"/>
              <a:gd name="connsiteX30" fmla="*/ 466724 w 1691081"/>
              <a:gd name="connsiteY30" fmla="*/ 122768 h 1360012"/>
              <a:gd name="connsiteX31" fmla="*/ 297392 w 1691081"/>
              <a:gd name="connsiteY31" fmla="*/ 246592 h 1360012"/>
              <a:gd name="connsiteX32" fmla="*/ 151342 w 1691081"/>
              <a:gd name="connsiteY32" fmla="*/ 426509 h 1360012"/>
              <a:gd name="connsiteX33" fmla="*/ 24341 w 1691081"/>
              <a:gd name="connsiteY33" fmla="*/ 712258 h 1360012"/>
              <a:gd name="connsiteX34" fmla="*/ 0 w 1691081"/>
              <a:gd name="connsiteY34" fmla="*/ 905935 h 1360012"/>
              <a:gd name="connsiteX0" fmla="*/ 944033 w 1691081"/>
              <a:gd name="connsiteY0" fmla="*/ 961037 h 1357965"/>
              <a:gd name="connsiteX1" fmla="*/ 1086908 w 1691081"/>
              <a:gd name="connsiteY1" fmla="*/ 929287 h 1357965"/>
              <a:gd name="connsiteX2" fmla="*/ 1178984 w 1691081"/>
              <a:gd name="connsiteY2" fmla="*/ 871078 h 1357965"/>
              <a:gd name="connsiteX3" fmla="*/ 1250950 w 1691081"/>
              <a:gd name="connsiteY3" fmla="*/ 783237 h 1357965"/>
              <a:gd name="connsiteX4" fmla="*/ 1275292 w 1691081"/>
              <a:gd name="connsiteY4" fmla="*/ 676346 h 1357965"/>
              <a:gd name="connsiteX5" fmla="*/ 1263468 w 1691081"/>
              <a:gd name="connsiteY5" fmla="*/ 578467 h 1357965"/>
              <a:gd name="connsiteX6" fmla="*/ 1173690 w 1691081"/>
              <a:gd name="connsiteY6" fmla="*/ 451978 h 1357965"/>
              <a:gd name="connsiteX7" fmla="*/ 1031146 w 1691081"/>
              <a:gd name="connsiteY7" fmla="*/ 376986 h 1357965"/>
              <a:gd name="connsiteX8" fmla="*/ 886883 w 1691081"/>
              <a:gd name="connsiteY8" fmla="*/ 361989 h 1357965"/>
              <a:gd name="connsiteX9" fmla="*/ 691092 w 1691081"/>
              <a:gd name="connsiteY9" fmla="*/ 437493 h 1357965"/>
              <a:gd name="connsiteX10" fmla="*/ 575733 w 1691081"/>
              <a:gd name="connsiteY10" fmla="*/ 538763 h 1357965"/>
              <a:gd name="connsiteX11" fmla="*/ 482599 w 1691081"/>
              <a:gd name="connsiteY11" fmla="*/ 671054 h 1357965"/>
              <a:gd name="connsiteX12" fmla="*/ 436033 w 1691081"/>
              <a:gd name="connsiteY12" fmla="*/ 788528 h 1357965"/>
              <a:gd name="connsiteX13" fmla="*/ 426508 w 1691081"/>
              <a:gd name="connsiteY13" fmla="*/ 954687 h 1357965"/>
              <a:gd name="connsiteX14" fmla="*/ 467783 w 1691081"/>
              <a:gd name="connsiteY14" fmla="*/ 1103912 h 1357965"/>
              <a:gd name="connsiteX15" fmla="*/ 584199 w 1691081"/>
              <a:gd name="connsiteY15" fmla="*/ 1226678 h 1357965"/>
              <a:gd name="connsiteX16" fmla="*/ 749300 w 1691081"/>
              <a:gd name="connsiteY16" fmla="*/ 1317695 h 1357965"/>
              <a:gd name="connsiteX17" fmla="*/ 949325 w 1691081"/>
              <a:gd name="connsiteY17" fmla="*/ 1357912 h 1357965"/>
              <a:gd name="connsiteX18" fmla="*/ 1145116 w 1691081"/>
              <a:gd name="connsiteY18" fmla="*/ 1325104 h 1357965"/>
              <a:gd name="connsiteX19" fmla="*/ 1276350 w 1691081"/>
              <a:gd name="connsiteY19" fmla="*/ 1275362 h 1357965"/>
              <a:gd name="connsiteX20" fmla="*/ 1473200 w 1691081"/>
              <a:gd name="connsiteY20" fmla="*/ 1139895 h 1357965"/>
              <a:gd name="connsiteX21" fmla="*/ 1591733 w 1691081"/>
              <a:gd name="connsiteY21" fmla="*/ 1007604 h 1357965"/>
              <a:gd name="connsiteX22" fmla="*/ 1664758 w 1691081"/>
              <a:gd name="connsiteY22" fmla="*/ 824512 h 1357965"/>
              <a:gd name="connsiteX23" fmla="*/ 1688404 w 1691081"/>
              <a:gd name="connsiteY23" fmla="*/ 559086 h 1357965"/>
              <a:gd name="connsiteX24" fmla="*/ 1608666 w 1691081"/>
              <a:gd name="connsiteY24" fmla="*/ 355671 h 1357965"/>
              <a:gd name="connsiteX25" fmla="*/ 1448313 w 1691081"/>
              <a:gd name="connsiteY25" fmla="*/ 176118 h 1357965"/>
              <a:gd name="connsiteX26" fmla="*/ 1178983 w 1691081"/>
              <a:gd name="connsiteY26" fmla="*/ 25470 h 1357965"/>
              <a:gd name="connsiteX27" fmla="*/ 872066 w 1691081"/>
              <a:gd name="connsiteY27" fmla="*/ 1129 h 1357965"/>
              <a:gd name="connsiteX28" fmla="*/ 664633 w 1691081"/>
              <a:gd name="connsiteY28" fmla="*/ 37112 h 1357965"/>
              <a:gd name="connsiteX29" fmla="*/ 466724 w 1691081"/>
              <a:gd name="connsiteY29" fmla="*/ 120721 h 1357965"/>
              <a:gd name="connsiteX30" fmla="*/ 297392 w 1691081"/>
              <a:gd name="connsiteY30" fmla="*/ 244545 h 1357965"/>
              <a:gd name="connsiteX31" fmla="*/ 151342 w 1691081"/>
              <a:gd name="connsiteY31" fmla="*/ 424462 h 1357965"/>
              <a:gd name="connsiteX32" fmla="*/ 24341 w 1691081"/>
              <a:gd name="connsiteY32" fmla="*/ 710211 h 1357965"/>
              <a:gd name="connsiteX33" fmla="*/ 0 w 1691081"/>
              <a:gd name="connsiteY33" fmla="*/ 903888 h 1357965"/>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49325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53141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75733 w 1694452"/>
              <a:gd name="connsiteY10" fmla="*/ 538763 h 1359113"/>
              <a:gd name="connsiteX11" fmla="*/ 482599 w 1694452"/>
              <a:gd name="connsiteY11" fmla="*/ 671054 h 1359113"/>
              <a:gd name="connsiteX12" fmla="*/ 436033 w 1694452"/>
              <a:gd name="connsiteY12" fmla="*/ 788528 h 1359113"/>
              <a:gd name="connsiteX13" fmla="*/ 426508 w 1694452"/>
              <a:gd name="connsiteY13" fmla="*/ 954687 h 1359113"/>
              <a:gd name="connsiteX14" fmla="*/ 467783 w 1694452"/>
              <a:gd name="connsiteY14" fmla="*/ 1103912 h 1359113"/>
              <a:gd name="connsiteX15" fmla="*/ 584199 w 1694452"/>
              <a:gd name="connsiteY15" fmla="*/ 1226678 h 1359113"/>
              <a:gd name="connsiteX16" fmla="*/ 749300 w 1694452"/>
              <a:gd name="connsiteY16" fmla="*/ 1317695 h 1359113"/>
              <a:gd name="connsiteX17" fmla="*/ 984647 w 1694452"/>
              <a:gd name="connsiteY17" fmla="*/ 1357912 h 1359113"/>
              <a:gd name="connsiteX18" fmla="*/ 1276350 w 1694452"/>
              <a:gd name="connsiteY18" fmla="*/ 1275362 h 1359113"/>
              <a:gd name="connsiteX19" fmla="*/ 1473200 w 1694452"/>
              <a:gd name="connsiteY19" fmla="*/ 1153141 h 1359113"/>
              <a:gd name="connsiteX20" fmla="*/ 1591733 w 1694452"/>
              <a:gd name="connsiteY20" fmla="*/ 1007604 h 1359113"/>
              <a:gd name="connsiteX21" fmla="*/ 1678004 w 1694452"/>
              <a:gd name="connsiteY21" fmla="*/ 815681 h 1359113"/>
              <a:gd name="connsiteX22" fmla="*/ 1688404 w 1694452"/>
              <a:gd name="connsiteY22" fmla="*/ 559086 h 1359113"/>
              <a:gd name="connsiteX23" fmla="*/ 1608666 w 1694452"/>
              <a:gd name="connsiteY23" fmla="*/ 355671 h 1359113"/>
              <a:gd name="connsiteX24" fmla="*/ 1448313 w 1694452"/>
              <a:gd name="connsiteY24" fmla="*/ 176118 h 1359113"/>
              <a:gd name="connsiteX25" fmla="*/ 1178983 w 1694452"/>
              <a:gd name="connsiteY25" fmla="*/ 25470 h 1359113"/>
              <a:gd name="connsiteX26" fmla="*/ 872066 w 1694452"/>
              <a:gd name="connsiteY26" fmla="*/ 1129 h 1359113"/>
              <a:gd name="connsiteX27" fmla="*/ 664633 w 1694452"/>
              <a:gd name="connsiteY27" fmla="*/ 37112 h 1359113"/>
              <a:gd name="connsiteX28" fmla="*/ 466724 w 1694452"/>
              <a:gd name="connsiteY28" fmla="*/ 120721 h 1359113"/>
              <a:gd name="connsiteX29" fmla="*/ 297392 w 1694452"/>
              <a:gd name="connsiteY29" fmla="*/ 244545 h 1359113"/>
              <a:gd name="connsiteX30" fmla="*/ 151342 w 1694452"/>
              <a:gd name="connsiteY30" fmla="*/ 424462 h 1359113"/>
              <a:gd name="connsiteX31" fmla="*/ 24341 w 1694452"/>
              <a:gd name="connsiteY31" fmla="*/ 710211 h 1359113"/>
              <a:gd name="connsiteX32" fmla="*/ 0 w 1694452"/>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482599 w 1694452"/>
              <a:gd name="connsiteY10" fmla="*/ 671054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19832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48584 w 1694452"/>
              <a:gd name="connsiteY12" fmla="*/ 1042992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99923 w 1694452"/>
              <a:gd name="connsiteY9" fmla="*/ 424247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26752 w 1694452"/>
              <a:gd name="connsiteY10" fmla="*/ 565088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19692 w 1670111"/>
              <a:gd name="connsiteY0" fmla="*/ 961037 h 1350639"/>
              <a:gd name="connsiteX1" fmla="*/ 1062567 w 1670111"/>
              <a:gd name="connsiteY1" fmla="*/ 929287 h 1350639"/>
              <a:gd name="connsiteX2" fmla="*/ 1154643 w 1670111"/>
              <a:gd name="connsiteY2" fmla="*/ 871078 h 1350639"/>
              <a:gd name="connsiteX3" fmla="*/ 1226609 w 1670111"/>
              <a:gd name="connsiteY3" fmla="*/ 783237 h 1350639"/>
              <a:gd name="connsiteX4" fmla="*/ 1250951 w 1670111"/>
              <a:gd name="connsiteY4" fmla="*/ 676346 h 1350639"/>
              <a:gd name="connsiteX5" fmla="*/ 1239127 w 1670111"/>
              <a:gd name="connsiteY5" fmla="*/ 578467 h 1350639"/>
              <a:gd name="connsiteX6" fmla="*/ 1149349 w 1670111"/>
              <a:gd name="connsiteY6" fmla="*/ 451978 h 1350639"/>
              <a:gd name="connsiteX7" fmla="*/ 1006805 w 1670111"/>
              <a:gd name="connsiteY7" fmla="*/ 376986 h 1350639"/>
              <a:gd name="connsiteX8" fmla="*/ 862542 w 1670111"/>
              <a:gd name="connsiteY8" fmla="*/ 361989 h 1350639"/>
              <a:gd name="connsiteX9" fmla="*/ 657921 w 1670111"/>
              <a:gd name="connsiteY9" fmla="*/ 419832 h 1350639"/>
              <a:gd name="connsiteX10" fmla="*/ 502411 w 1670111"/>
              <a:gd name="connsiteY10" fmla="*/ 565088 h 1350639"/>
              <a:gd name="connsiteX11" fmla="*/ 411692 w 1670111"/>
              <a:gd name="connsiteY11" fmla="*/ 788528 h 1350639"/>
              <a:gd name="connsiteX12" fmla="*/ 424243 w 1670111"/>
              <a:gd name="connsiteY12" fmla="*/ 1042992 h 1350639"/>
              <a:gd name="connsiteX13" fmla="*/ 559858 w 1670111"/>
              <a:gd name="connsiteY13" fmla="*/ 1226678 h 1350639"/>
              <a:gd name="connsiteX14" fmla="*/ 724959 w 1670111"/>
              <a:gd name="connsiteY14" fmla="*/ 1317695 h 1350639"/>
              <a:gd name="connsiteX15" fmla="*/ 955891 w 1670111"/>
              <a:gd name="connsiteY15" fmla="*/ 1349082 h 1350639"/>
              <a:gd name="connsiteX16" fmla="*/ 1252009 w 1670111"/>
              <a:gd name="connsiteY16" fmla="*/ 1275362 h 1350639"/>
              <a:gd name="connsiteX17" fmla="*/ 1448859 w 1670111"/>
              <a:gd name="connsiteY17" fmla="*/ 1153141 h 1350639"/>
              <a:gd name="connsiteX18" fmla="*/ 1567392 w 1670111"/>
              <a:gd name="connsiteY18" fmla="*/ 1007604 h 1350639"/>
              <a:gd name="connsiteX19" fmla="*/ 1653663 w 1670111"/>
              <a:gd name="connsiteY19" fmla="*/ 815681 h 1350639"/>
              <a:gd name="connsiteX20" fmla="*/ 1664063 w 1670111"/>
              <a:gd name="connsiteY20" fmla="*/ 559086 h 1350639"/>
              <a:gd name="connsiteX21" fmla="*/ 1584325 w 1670111"/>
              <a:gd name="connsiteY21" fmla="*/ 355671 h 1350639"/>
              <a:gd name="connsiteX22" fmla="*/ 1423972 w 1670111"/>
              <a:gd name="connsiteY22" fmla="*/ 176118 h 1350639"/>
              <a:gd name="connsiteX23" fmla="*/ 1154642 w 1670111"/>
              <a:gd name="connsiteY23" fmla="*/ 25470 h 1350639"/>
              <a:gd name="connsiteX24" fmla="*/ 847725 w 1670111"/>
              <a:gd name="connsiteY24" fmla="*/ 1129 h 1350639"/>
              <a:gd name="connsiteX25" fmla="*/ 640292 w 1670111"/>
              <a:gd name="connsiteY25" fmla="*/ 37112 h 1350639"/>
              <a:gd name="connsiteX26" fmla="*/ 442383 w 1670111"/>
              <a:gd name="connsiteY26" fmla="*/ 120721 h 1350639"/>
              <a:gd name="connsiteX27" fmla="*/ 273051 w 1670111"/>
              <a:gd name="connsiteY27" fmla="*/ 244545 h 1350639"/>
              <a:gd name="connsiteX28" fmla="*/ 127001 w 1670111"/>
              <a:gd name="connsiteY28" fmla="*/ 424462 h 1350639"/>
              <a:gd name="connsiteX29" fmla="*/ 0 w 1670111"/>
              <a:gd name="connsiteY29" fmla="*/ 710211 h 1350639"/>
              <a:gd name="connsiteX0" fmla="*/ 792691 w 1543110"/>
              <a:gd name="connsiteY0" fmla="*/ 961037 h 1350639"/>
              <a:gd name="connsiteX1" fmla="*/ 935566 w 1543110"/>
              <a:gd name="connsiteY1" fmla="*/ 929287 h 1350639"/>
              <a:gd name="connsiteX2" fmla="*/ 1027642 w 1543110"/>
              <a:gd name="connsiteY2" fmla="*/ 871078 h 1350639"/>
              <a:gd name="connsiteX3" fmla="*/ 1099608 w 1543110"/>
              <a:gd name="connsiteY3" fmla="*/ 783237 h 1350639"/>
              <a:gd name="connsiteX4" fmla="*/ 1123950 w 1543110"/>
              <a:gd name="connsiteY4" fmla="*/ 676346 h 1350639"/>
              <a:gd name="connsiteX5" fmla="*/ 1112126 w 1543110"/>
              <a:gd name="connsiteY5" fmla="*/ 578467 h 1350639"/>
              <a:gd name="connsiteX6" fmla="*/ 1022348 w 1543110"/>
              <a:gd name="connsiteY6" fmla="*/ 451978 h 1350639"/>
              <a:gd name="connsiteX7" fmla="*/ 879804 w 1543110"/>
              <a:gd name="connsiteY7" fmla="*/ 376986 h 1350639"/>
              <a:gd name="connsiteX8" fmla="*/ 735541 w 1543110"/>
              <a:gd name="connsiteY8" fmla="*/ 361989 h 1350639"/>
              <a:gd name="connsiteX9" fmla="*/ 530920 w 1543110"/>
              <a:gd name="connsiteY9" fmla="*/ 419832 h 1350639"/>
              <a:gd name="connsiteX10" fmla="*/ 375410 w 1543110"/>
              <a:gd name="connsiteY10" fmla="*/ 565088 h 1350639"/>
              <a:gd name="connsiteX11" fmla="*/ 284691 w 1543110"/>
              <a:gd name="connsiteY11" fmla="*/ 788528 h 1350639"/>
              <a:gd name="connsiteX12" fmla="*/ 297242 w 1543110"/>
              <a:gd name="connsiteY12" fmla="*/ 1042992 h 1350639"/>
              <a:gd name="connsiteX13" fmla="*/ 432857 w 1543110"/>
              <a:gd name="connsiteY13" fmla="*/ 1226678 h 1350639"/>
              <a:gd name="connsiteX14" fmla="*/ 597958 w 1543110"/>
              <a:gd name="connsiteY14" fmla="*/ 1317695 h 1350639"/>
              <a:gd name="connsiteX15" fmla="*/ 828890 w 1543110"/>
              <a:gd name="connsiteY15" fmla="*/ 1349082 h 1350639"/>
              <a:gd name="connsiteX16" fmla="*/ 1125008 w 1543110"/>
              <a:gd name="connsiteY16" fmla="*/ 1275362 h 1350639"/>
              <a:gd name="connsiteX17" fmla="*/ 1321858 w 1543110"/>
              <a:gd name="connsiteY17" fmla="*/ 1153141 h 1350639"/>
              <a:gd name="connsiteX18" fmla="*/ 1440391 w 1543110"/>
              <a:gd name="connsiteY18" fmla="*/ 1007604 h 1350639"/>
              <a:gd name="connsiteX19" fmla="*/ 1526662 w 1543110"/>
              <a:gd name="connsiteY19" fmla="*/ 815681 h 1350639"/>
              <a:gd name="connsiteX20" fmla="*/ 1537062 w 1543110"/>
              <a:gd name="connsiteY20" fmla="*/ 559086 h 1350639"/>
              <a:gd name="connsiteX21" fmla="*/ 1457324 w 1543110"/>
              <a:gd name="connsiteY21" fmla="*/ 355671 h 1350639"/>
              <a:gd name="connsiteX22" fmla="*/ 1296971 w 1543110"/>
              <a:gd name="connsiteY22" fmla="*/ 176118 h 1350639"/>
              <a:gd name="connsiteX23" fmla="*/ 1027641 w 1543110"/>
              <a:gd name="connsiteY23" fmla="*/ 25470 h 1350639"/>
              <a:gd name="connsiteX24" fmla="*/ 720724 w 1543110"/>
              <a:gd name="connsiteY24" fmla="*/ 1129 h 1350639"/>
              <a:gd name="connsiteX25" fmla="*/ 513291 w 1543110"/>
              <a:gd name="connsiteY25" fmla="*/ 37112 h 1350639"/>
              <a:gd name="connsiteX26" fmla="*/ 315382 w 1543110"/>
              <a:gd name="connsiteY26" fmla="*/ 120721 h 1350639"/>
              <a:gd name="connsiteX27" fmla="*/ 146050 w 1543110"/>
              <a:gd name="connsiteY27" fmla="*/ 244545 h 1350639"/>
              <a:gd name="connsiteX28" fmla="*/ 0 w 1543110"/>
              <a:gd name="connsiteY28" fmla="*/ 424462 h 1350639"/>
              <a:gd name="connsiteX0" fmla="*/ 646641 w 1397060"/>
              <a:gd name="connsiteY0" fmla="*/ 961037 h 1350639"/>
              <a:gd name="connsiteX1" fmla="*/ 789516 w 1397060"/>
              <a:gd name="connsiteY1" fmla="*/ 929287 h 1350639"/>
              <a:gd name="connsiteX2" fmla="*/ 881592 w 1397060"/>
              <a:gd name="connsiteY2" fmla="*/ 871078 h 1350639"/>
              <a:gd name="connsiteX3" fmla="*/ 953558 w 1397060"/>
              <a:gd name="connsiteY3" fmla="*/ 783237 h 1350639"/>
              <a:gd name="connsiteX4" fmla="*/ 977900 w 1397060"/>
              <a:gd name="connsiteY4" fmla="*/ 676346 h 1350639"/>
              <a:gd name="connsiteX5" fmla="*/ 966076 w 1397060"/>
              <a:gd name="connsiteY5" fmla="*/ 578467 h 1350639"/>
              <a:gd name="connsiteX6" fmla="*/ 876298 w 1397060"/>
              <a:gd name="connsiteY6" fmla="*/ 451978 h 1350639"/>
              <a:gd name="connsiteX7" fmla="*/ 733754 w 1397060"/>
              <a:gd name="connsiteY7" fmla="*/ 376986 h 1350639"/>
              <a:gd name="connsiteX8" fmla="*/ 589491 w 1397060"/>
              <a:gd name="connsiteY8" fmla="*/ 361989 h 1350639"/>
              <a:gd name="connsiteX9" fmla="*/ 384870 w 1397060"/>
              <a:gd name="connsiteY9" fmla="*/ 419832 h 1350639"/>
              <a:gd name="connsiteX10" fmla="*/ 229360 w 1397060"/>
              <a:gd name="connsiteY10" fmla="*/ 565088 h 1350639"/>
              <a:gd name="connsiteX11" fmla="*/ 138641 w 1397060"/>
              <a:gd name="connsiteY11" fmla="*/ 788528 h 1350639"/>
              <a:gd name="connsiteX12" fmla="*/ 151192 w 1397060"/>
              <a:gd name="connsiteY12" fmla="*/ 1042992 h 1350639"/>
              <a:gd name="connsiteX13" fmla="*/ 286807 w 1397060"/>
              <a:gd name="connsiteY13" fmla="*/ 1226678 h 1350639"/>
              <a:gd name="connsiteX14" fmla="*/ 451908 w 1397060"/>
              <a:gd name="connsiteY14" fmla="*/ 1317695 h 1350639"/>
              <a:gd name="connsiteX15" fmla="*/ 682840 w 1397060"/>
              <a:gd name="connsiteY15" fmla="*/ 1349082 h 1350639"/>
              <a:gd name="connsiteX16" fmla="*/ 978958 w 1397060"/>
              <a:gd name="connsiteY16" fmla="*/ 1275362 h 1350639"/>
              <a:gd name="connsiteX17" fmla="*/ 1175808 w 1397060"/>
              <a:gd name="connsiteY17" fmla="*/ 1153141 h 1350639"/>
              <a:gd name="connsiteX18" fmla="*/ 1294341 w 1397060"/>
              <a:gd name="connsiteY18" fmla="*/ 1007604 h 1350639"/>
              <a:gd name="connsiteX19" fmla="*/ 1380612 w 1397060"/>
              <a:gd name="connsiteY19" fmla="*/ 815681 h 1350639"/>
              <a:gd name="connsiteX20" fmla="*/ 1391012 w 1397060"/>
              <a:gd name="connsiteY20" fmla="*/ 559086 h 1350639"/>
              <a:gd name="connsiteX21" fmla="*/ 1311274 w 1397060"/>
              <a:gd name="connsiteY21" fmla="*/ 355671 h 1350639"/>
              <a:gd name="connsiteX22" fmla="*/ 1150921 w 1397060"/>
              <a:gd name="connsiteY22" fmla="*/ 176118 h 1350639"/>
              <a:gd name="connsiteX23" fmla="*/ 881591 w 1397060"/>
              <a:gd name="connsiteY23" fmla="*/ 25470 h 1350639"/>
              <a:gd name="connsiteX24" fmla="*/ 574674 w 1397060"/>
              <a:gd name="connsiteY24" fmla="*/ 1129 h 1350639"/>
              <a:gd name="connsiteX25" fmla="*/ 367241 w 1397060"/>
              <a:gd name="connsiteY25" fmla="*/ 37112 h 1350639"/>
              <a:gd name="connsiteX26" fmla="*/ 169332 w 1397060"/>
              <a:gd name="connsiteY26" fmla="*/ 120721 h 1350639"/>
              <a:gd name="connsiteX27" fmla="*/ 0 w 1397060"/>
              <a:gd name="connsiteY27" fmla="*/ 244545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25" fmla="*/ 236927 w 1266746"/>
              <a:gd name="connsiteY25" fmla="*/ 37112 h 1350639"/>
              <a:gd name="connsiteX26" fmla="*/ 39018 w 1266746"/>
              <a:gd name="connsiteY26" fmla="*/ 120721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25" fmla="*/ 236927 w 1266746"/>
              <a:gd name="connsiteY25" fmla="*/ 37112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0" fmla="*/ 516327 w 1266746"/>
              <a:gd name="connsiteY0" fmla="*/ 935567 h 1325169"/>
              <a:gd name="connsiteX1" fmla="*/ 659202 w 1266746"/>
              <a:gd name="connsiteY1" fmla="*/ 903817 h 1325169"/>
              <a:gd name="connsiteX2" fmla="*/ 751278 w 1266746"/>
              <a:gd name="connsiteY2" fmla="*/ 845608 h 1325169"/>
              <a:gd name="connsiteX3" fmla="*/ 823244 w 1266746"/>
              <a:gd name="connsiteY3" fmla="*/ 757767 h 1325169"/>
              <a:gd name="connsiteX4" fmla="*/ 847586 w 1266746"/>
              <a:gd name="connsiteY4" fmla="*/ 650876 h 1325169"/>
              <a:gd name="connsiteX5" fmla="*/ 835762 w 1266746"/>
              <a:gd name="connsiteY5" fmla="*/ 552997 h 1325169"/>
              <a:gd name="connsiteX6" fmla="*/ 745984 w 1266746"/>
              <a:gd name="connsiteY6" fmla="*/ 426508 h 1325169"/>
              <a:gd name="connsiteX7" fmla="*/ 603440 w 1266746"/>
              <a:gd name="connsiteY7" fmla="*/ 351516 h 1325169"/>
              <a:gd name="connsiteX8" fmla="*/ 459177 w 1266746"/>
              <a:gd name="connsiteY8" fmla="*/ 336519 h 1325169"/>
              <a:gd name="connsiteX9" fmla="*/ 254556 w 1266746"/>
              <a:gd name="connsiteY9" fmla="*/ 394362 h 1325169"/>
              <a:gd name="connsiteX10" fmla="*/ 99046 w 1266746"/>
              <a:gd name="connsiteY10" fmla="*/ 539618 h 1325169"/>
              <a:gd name="connsiteX11" fmla="*/ 8327 w 1266746"/>
              <a:gd name="connsiteY11" fmla="*/ 763058 h 1325169"/>
              <a:gd name="connsiteX12" fmla="*/ 20878 w 1266746"/>
              <a:gd name="connsiteY12" fmla="*/ 1017522 h 1325169"/>
              <a:gd name="connsiteX13" fmla="*/ 156493 w 1266746"/>
              <a:gd name="connsiteY13" fmla="*/ 1201208 h 1325169"/>
              <a:gd name="connsiteX14" fmla="*/ 321594 w 1266746"/>
              <a:gd name="connsiteY14" fmla="*/ 1292225 h 1325169"/>
              <a:gd name="connsiteX15" fmla="*/ 552526 w 1266746"/>
              <a:gd name="connsiteY15" fmla="*/ 1323612 h 1325169"/>
              <a:gd name="connsiteX16" fmla="*/ 848644 w 1266746"/>
              <a:gd name="connsiteY16" fmla="*/ 1249892 h 1325169"/>
              <a:gd name="connsiteX17" fmla="*/ 1045494 w 1266746"/>
              <a:gd name="connsiteY17" fmla="*/ 1127671 h 1325169"/>
              <a:gd name="connsiteX18" fmla="*/ 1164027 w 1266746"/>
              <a:gd name="connsiteY18" fmla="*/ 982134 h 1325169"/>
              <a:gd name="connsiteX19" fmla="*/ 1250298 w 1266746"/>
              <a:gd name="connsiteY19" fmla="*/ 790211 h 1325169"/>
              <a:gd name="connsiteX20" fmla="*/ 1260698 w 1266746"/>
              <a:gd name="connsiteY20" fmla="*/ 533616 h 1325169"/>
              <a:gd name="connsiteX21" fmla="*/ 1180960 w 1266746"/>
              <a:gd name="connsiteY21" fmla="*/ 330201 h 1325169"/>
              <a:gd name="connsiteX22" fmla="*/ 1020607 w 1266746"/>
              <a:gd name="connsiteY22" fmla="*/ 150648 h 1325169"/>
              <a:gd name="connsiteX23" fmla="*/ 751277 w 1266746"/>
              <a:gd name="connsiteY23" fmla="*/ 0 h 13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6746" h="1325169">
                <a:moveTo>
                  <a:pt x="516327" y="935567"/>
                </a:moveTo>
                <a:cubicBezTo>
                  <a:pt x="518076" y="935217"/>
                  <a:pt x="620043" y="918810"/>
                  <a:pt x="659202" y="903817"/>
                </a:cubicBezTo>
                <a:cubicBezTo>
                  <a:pt x="698361" y="888824"/>
                  <a:pt x="723938" y="869950"/>
                  <a:pt x="751278" y="845608"/>
                </a:cubicBezTo>
                <a:cubicBezTo>
                  <a:pt x="778618" y="821266"/>
                  <a:pt x="807193" y="790222"/>
                  <a:pt x="823244" y="757767"/>
                </a:cubicBezTo>
                <a:cubicBezTo>
                  <a:pt x="839295" y="725312"/>
                  <a:pt x="845500" y="685004"/>
                  <a:pt x="847586" y="650876"/>
                </a:cubicBezTo>
                <a:cubicBezTo>
                  <a:pt x="849672" y="616748"/>
                  <a:pt x="852696" y="590392"/>
                  <a:pt x="835762" y="552997"/>
                </a:cubicBezTo>
                <a:cubicBezTo>
                  <a:pt x="818828" y="515602"/>
                  <a:pt x="784704" y="460088"/>
                  <a:pt x="745984" y="426508"/>
                </a:cubicBezTo>
                <a:cubicBezTo>
                  <a:pt x="707264" y="392928"/>
                  <a:pt x="651241" y="366514"/>
                  <a:pt x="603440" y="351516"/>
                </a:cubicBezTo>
                <a:cubicBezTo>
                  <a:pt x="555639" y="336518"/>
                  <a:pt x="484930" y="341458"/>
                  <a:pt x="459177" y="336519"/>
                </a:cubicBezTo>
                <a:cubicBezTo>
                  <a:pt x="379802" y="341811"/>
                  <a:pt x="314578" y="360512"/>
                  <a:pt x="254556" y="394362"/>
                </a:cubicBezTo>
                <a:cubicBezTo>
                  <a:pt x="194534" y="428212"/>
                  <a:pt x="140084" y="478169"/>
                  <a:pt x="99046" y="539618"/>
                </a:cubicBezTo>
                <a:cubicBezTo>
                  <a:pt x="58008" y="601067"/>
                  <a:pt x="21355" y="683407"/>
                  <a:pt x="8327" y="763058"/>
                </a:cubicBezTo>
                <a:cubicBezTo>
                  <a:pt x="-4701" y="842709"/>
                  <a:pt x="-3816" y="944497"/>
                  <a:pt x="20878" y="1017522"/>
                </a:cubicBezTo>
                <a:cubicBezTo>
                  <a:pt x="45572" y="1090547"/>
                  <a:pt x="106374" y="1155424"/>
                  <a:pt x="156493" y="1201208"/>
                </a:cubicBezTo>
                <a:cubicBezTo>
                  <a:pt x="206612" y="1246992"/>
                  <a:pt x="255588" y="1271824"/>
                  <a:pt x="321594" y="1292225"/>
                </a:cubicBezTo>
                <a:cubicBezTo>
                  <a:pt x="387600" y="1312626"/>
                  <a:pt x="464684" y="1330667"/>
                  <a:pt x="552526" y="1323612"/>
                </a:cubicBezTo>
                <a:cubicBezTo>
                  <a:pt x="640368" y="1316557"/>
                  <a:pt x="766483" y="1282549"/>
                  <a:pt x="848644" y="1249892"/>
                </a:cubicBezTo>
                <a:cubicBezTo>
                  <a:pt x="930805" y="1217235"/>
                  <a:pt x="992930" y="1172297"/>
                  <a:pt x="1045494" y="1127671"/>
                </a:cubicBezTo>
                <a:cubicBezTo>
                  <a:pt x="1098058" y="1083045"/>
                  <a:pt x="1129893" y="1038377"/>
                  <a:pt x="1164027" y="982134"/>
                </a:cubicBezTo>
                <a:cubicBezTo>
                  <a:pt x="1198161" y="925891"/>
                  <a:pt x="1234186" y="864964"/>
                  <a:pt x="1250298" y="790211"/>
                </a:cubicBezTo>
                <a:cubicBezTo>
                  <a:pt x="1266410" y="715458"/>
                  <a:pt x="1272254" y="610284"/>
                  <a:pt x="1260698" y="533616"/>
                </a:cubicBezTo>
                <a:cubicBezTo>
                  <a:pt x="1249142" y="456948"/>
                  <a:pt x="1220975" y="394029"/>
                  <a:pt x="1180960" y="330201"/>
                </a:cubicBezTo>
                <a:cubicBezTo>
                  <a:pt x="1140945" y="266373"/>
                  <a:pt x="1092221" y="205681"/>
                  <a:pt x="1020607" y="150648"/>
                </a:cubicBezTo>
                <a:cubicBezTo>
                  <a:pt x="948993" y="95615"/>
                  <a:pt x="847318" y="29165"/>
                  <a:pt x="751277" y="0"/>
                </a:cubicBezTo>
              </a:path>
            </a:pathLst>
          </a:cu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1" name="Group 10"/>
          <p:cNvGrpSpPr/>
          <p:nvPr/>
        </p:nvGrpSpPr>
        <p:grpSpPr>
          <a:xfrm>
            <a:off x="1391482" y="4839777"/>
            <a:ext cx="351748" cy="461665"/>
            <a:chOff x="1386089" y="4122100"/>
            <a:chExt cx="351748" cy="461665"/>
          </a:xfrm>
        </p:grpSpPr>
        <p:sp>
          <p:nvSpPr>
            <p:cNvPr id="12" name="Oval 11"/>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13" name="TextBox 12"/>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cxnSp>
        <p:nvCxnSpPr>
          <p:cNvPr id="25" name="Straight Arrow Connector 24"/>
          <p:cNvCxnSpPr/>
          <p:nvPr/>
        </p:nvCxnSpPr>
        <p:spPr>
          <a:xfrm flipH="1">
            <a:off x="1526353" y="4792317"/>
            <a:ext cx="888190" cy="0"/>
          </a:xfrm>
          <a:prstGeom prst="straightConnector1">
            <a:avLst/>
          </a:prstGeom>
          <a:ln w="38100" cmpd="sng">
            <a:solidFill>
              <a:srgbClr val="31859C"/>
            </a:solidFill>
            <a:tailEnd type="arrow"/>
          </a:ln>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2425371" y="2047428"/>
            <a:ext cx="2628900" cy="2210217"/>
            <a:chOff x="2425371" y="2047428"/>
            <a:chExt cx="2628900" cy="2210217"/>
          </a:xfrm>
        </p:grpSpPr>
        <p:grpSp>
          <p:nvGrpSpPr>
            <p:cNvPr id="17" name="Group 420"/>
            <p:cNvGrpSpPr/>
            <p:nvPr/>
          </p:nvGrpSpPr>
          <p:grpSpPr>
            <a:xfrm rot="9459447">
              <a:off x="2425371" y="2047428"/>
              <a:ext cx="2628900" cy="2209800"/>
              <a:chOff x="0" y="0"/>
              <a:chExt cx="2628900" cy="2209800"/>
            </a:xfrm>
          </p:grpSpPr>
          <p:pic>
            <p:nvPicPr>
              <p:cNvPr id="23" name="droppedImage.tiff"/>
              <p:cNvPicPr/>
              <p:nvPr/>
            </p:nvPicPr>
            <p:blipFill>
              <a:blip r:embed="rId3">
                <a:extLst/>
              </a:blip>
              <a:srcRect l="21075" t="8379" r="5794" b="25006"/>
              <a:stretch>
                <a:fillRect/>
              </a:stretch>
            </p:blipFill>
            <p:spPr>
              <a:xfrm>
                <a:off x="723900" y="95250"/>
                <a:ext cx="1701800" cy="1422400"/>
              </a:xfrm>
              <a:prstGeom prst="rect">
                <a:avLst/>
              </a:prstGeom>
              <a:ln w="12700" cap="flat">
                <a:noFill/>
                <a:miter lim="400000"/>
              </a:ln>
              <a:effectLst/>
            </p:spPr>
          </p:pic>
          <p:sp>
            <p:nvSpPr>
              <p:cNvPr id="24" name="Shape 416"/>
              <p:cNvSpPr/>
              <p:nvPr/>
            </p:nvSpPr>
            <p:spPr>
              <a:xfrm>
                <a:off x="546100" y="1244600"/>
                <a:ext cx="520700" cy="6985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6" name="Shape 417"/>
              <p:cNvSpPr/>
              <p:nvPr/>
            </p:nvSpPr>
            <p:spPr>
              <a:xfrm>
                <a:off x="0" y="1511300"/>
                <a:ext cx="2628900" cy="6985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7" name="Shape 418"/>
              <p:cNvSpPr/>
              <p:nvPr/>
            </p:nvSpPr>
            <p:spPr>
              <a:xfrm>
                <a:off x="330200" y="0"/>
                <a:ext cx="812800" cy="5080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8" name="Shape 419"/>
              <p:cNvSpPr/>
              <p:nvPr/>
            </p:nvSpPr>
            <p:spPr>
              <a:xfrm>
                <a:off x="419100" y="10668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nvGrpSpPr>
            <p:cNvPr id="18" name="Group 420"/>
            <p:cNvGrpSpPr/>
            <p:nvPr/>
          </p:nvGrpSpPr>
          <p:grpSpPr>
            <a:xfrm rot="9459447">
              <a:off x="2753942" y="2657445"/>
              <a:ext cx="2095499" cy="1600200"/>
              <a:chOff x="330200" y="0"/>
              <a:chExt cx="2095499" cy="1600200"/>
            </a:xfrm>
          </p:grpSpPr>
          <p:pic>
            <p:nvPicPr>
              <p:cNvPr id="20" name="droppedImage.tiff"/>
              <p:cNvPicPr/>
              <p:nvPr/>
            </p:nvPicPr>
            <p:blipFill rotWithShape="1">
              <a:blip r:embed="rId3">
                <a:duotone>
                  <a:schemeClr val="accent5">
                    <a:shade val="45000"/>
                    <a:satMod val="135000"/>
                  </a:schemeClr>
                  <a:prstClr val="white"/>
                </a:duotone>
                <a:extLst/>
              </a:blip>
              <a:srcRect l="58039" t="8379" r="5794" b="25006"/>
              <a:stretch/>
            </p:blipFill>
            <p:spPr>
              <a:xfrm>
                <a:off x="1584067" y="95250"/>
                <a:ext cx="841632" cy="1422400"/>
              </a:xfrm>
              <a:prstGeom prst="rect">
                <a:avLst/>
              </a:prstGeom>
              <a:ln w="12700" cap="flat">
                <a:noFill/>
                <a:miter lim="400000"/>
              </a:ln>
              <a:effectLst/>
            </p:spPr>
          </p:pic>
          <p:sp>
            <p:nvSpPr>
              <p:cNvPr id="21" name="Shape 418"/>
              <p:cNvSpPr/>
              <p:nvPr/>
            </p:nvSpPr>
            <p:spPr>
              <a:xfrm>
                <a:off x="330200" y="0"/>
                <a:ext cx="812800" cy="5080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2" name="Shape 419"/>
              <p:cNvSpPr/>
              <p:nvPr/>
            </p:nvSpPr>
            <p:spPr>
              <a:xfrm>
                <a:off x="419100" y="10668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sp>
        <p:nvSpPr>
          <p:cNvPr id="29" name="TextBox 28"/>
          <p:cNvSpPr txBox="1"/>
          <p:nvPr/>
        </p:nvSpPr>
        <p:spPr>
          <a:xfrm>
            <a:off x="452647" y="1030530"/>
            <a:ext cx="8598989" cy="1354217"/>
          </a:xfrm>
          <a:prstGeom prst="rect">
            <a:avLst/>
          </a:prstGeom>
          <a:noFill/>
        </p:spPr>
        <p:txBody>
          <a:bodyPr wrap="square" rtlCol="0">
            <a:spAutoFit/>
          </a:bodyPr>
          <a:lstStyle/>
          <a:p>
            <a:pPr marL="285750" indent="-285750">
              <a:buFont typeface="Arial"/>
              <a:buChar char="•"/>
            </a:pPr>
            <a:r>
              <a:rPr lang="en-US" b="1" dirty="0" smtClean="0"/>
              <a:t>A high frequency electro-magnetic field can be used to accelerate electrons or ions. </a:t>
            </a:r>
          </a:p>
          <a:p>
            <a:pPr marL="285750" indent="-285750">
              <a:buFont typeface="Arial"/>
              <a:buChar char="•"/>
            </a:pPr>
            <a:endParaRPr lang="en-US" sz="1000" b="1" dirty="0" smtClean="0"/>
          </a:p>
          <a:p>
            <a:pPr marL="285750" indent="-285750">
              <a:buFont typeface="Arial"/>
              <a:buChar char="•"/>
            </a:pPr>
            <a:r>
              <a:rPr lang="en-US" b="1" dirty="0" smtClean="0"/>
              <a:t>Particle gains energy as the </a:t>
            </a:r>
            <a:r>
              <a:rPr lang="en-US" b="1" dirty="0"/>
              <a:t>applied </a:t>
            </a:r>
            <a:r>
              <a:rPr lang="en-US" b="1" dirty="0" smtClean="0"/>
              <a:t>electric field component oscillates </a:t>
            </a:r>
            <a:r>
              <a:rPr lang="en-US" b="1" dirty="0"/>
              <a:t>at the cyclotron </a:t>
            </a:r>
            <a:r>
              <a:rPr lang="en-US" b="1" dirty="0" smtClean="0"/>
              <a:t>frequency (“in-phase” with the gyro-orbit).</a:t>
            </a:r>
            <a:endParaRPr lang="en-US" b="1" dirty="0"/>
          </a:p>
        </p:txBody>
      </p:sp>
      <p:sp>
        <p:nvSpPr>
          <p:cNvPr id="34" name="TextBox 33"/>
          <p:cNvSpPr txBox="1"/>
          <p:nvPr/>
        </p:nvSpPr>
        <p:spPr>
          <a:xfrm>
            <a:off x="4582439" y="2574147"/>
            <a:ext cx="2505814" cy="369332"/>
          </a:xfrm>
          <a:prstGeom prst="rect">
            <a:avLst/>
          </a:prstGeom>
          <a:noFill/>
        </p:spPr>
        <p:txBody>
          <a:bodyPr wrap="none" rtlCol="0">
            <a:spAutoFit/>
          </a:bodyPr>
          <a:lstStyle/>
          <a:p>
            <a:r>
              <a:rPr lang="en-US" b="1" dirty="0" smtClean="0"/>
              <a:t>Cyclotron frequency</a:t>
            </a:r>
            <a:endParaRPr lang="en-US" b="1" dirty="0"/>
          </a:p>
        </p:txBody>
      </p:sp>
      <p:pic>
        <p:nvPicPr>
          <p:cNvPr id="35" name="Picture 34"/>
          <p:cNvPicPr>
            <a:picLocks noChangeAspect="1"/>
          </p:cNvPicPr>
          <p:nvPr/>
        </p:nvPicPr>
        <p:blipFill>
          <a:blip r:embed="rId4"/>
          <a:stretch>
            <a:fillRect/>
          </a:stretch>
        </p:blipFill>
        <p:spPr>
          <a:xfrm>
            <a:off x="4996265" y="2936964"/>
            <a:ext cx="1489690" cy="892081"/>
          </a:xfrm>
          <a:prstGeom prst="rect">
            <a:avLst/>
          </a:prstGeom>
        </p:spPr>
      </p:pic>
      <p:sp>
        <p:nvSpPr>
          <p:cNvPr id="36" name="Title 2"/>
          <p:cNvSpPr txBox="1">
            <a:spLocks/>
          </p:cNvSpPr>
          <p:nvPr/>
        </p:nvSpPr>
        <p:spPr bwMode="auto">
          <a:xfrm>
            <a:off x="457199" y="7871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endParaRPr lang="en-US" dirty="0" smtClean="0"/>
          </a:p>
          <a:p>
            <a:r>
              <a:rPr lang="en-US" dirty="0" smtClean="0"/>
              <a:t>Time-varying Electric and Magnetic Fields Can Be Used To Accelerate &amp; Heat Particles</a:t>
            </a:r>
            <a:endParaRPr lang="en-US" dirty="0"/>
          </a:p>
        </p:txBody>
      </p:sp>
      <p:pic>
        <p:nvPicPr>
          <p:cNvPr id="32" name="Picture 31"/>
          <p:cNvPicPr>
            <a:picLocks noChangeAspect="1"/>
          </p:cNvPicPr>
          <p:nvPr/>
        </p:nvPicPr>
        <p:blipFill>
          <a:blip r:embed="rId5">
            <a:duotone>
              <a:schemeClr val="accent5">
                <a:shade val="45000"/>
                <a:satMod val="135000"/>
              </a:schemeClr>
              <a:prstClr val="white"/>
            </a:duotone>
          </a:blip>
          <a:stretch>
            <a:fillRect/>
          </a:stretch>
        </p:blipFill>
        <p:spPr>
          <a:xfrm>
            <a:off x="2161808" y="4315997"/>
            <a:ext cx="248384" cy="286597"/>
          </a:xfrm>
          <a:prstGeom prst="rect">
            <a:avLst/>
          </a:prstGeom>
        </p:spPr>
      </p:pic>
    </p:spTree>
    <p:extLst>
      <p:ext uri="{BB962C8B-B14F-4D97-AF65-F5344CB8AC3E}">
        <p14:creationId xmlns:p14="http://schemas.microsoft.com/office/powerpoint/2010/main" val="27451087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4"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5" name="Straight Arrow Connector 4"/>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300672" y="2754907"/>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2"/>
            <a:srcRect r="68561"/>
            <a:stretch/>
          </p:blipFill>
          <p:spPr>
            <a:xfrm>
              <a:off x="300672" y="2754907"/>
              <a:ext cx="313053" cy="316616"/>
            </a:xfrm>
            <a:prstGeom prst="rect">
              <a:avLst/>
            </a:prstGeom>
          </p:spPr>
        </p:pic>
      </p:grpSp>
      <p:sp>
        <p:nvSpPr>
          <p:cNvPr id="10" name="Arc 9"/>
          <p:cNvSpPr/>
          <p:nvPr/>
        </p:nvSpPr>
        <p:spPr>
          <a:xfrm rot="10800000" flipH="1">
            <a:off x="1144529" y="4383280"/>
            <a:ext cx="766470" cy="727126"/>
          </a:xfrm>
          <a:prstGeom prst="arc">
            <a:avLst>
              <a:gd name="adj1" fmla="val 17482063"/>
              <a:gd name="adj2" fmla="val 14779373"/>
            </a:avLst>
          </a:prstGeom>
          <a:ln>
            <a:solidFill>
              <a:srgbClr val="FF0000"/>
            </a:solidFill>
            <a:prstDash val="dot"/>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201132" y="3743408"/>
            <a:ext cx="2436957" cy="1942486"/>
          </a:xfrm>
          <a:custGeom>
            <a:avLst/>
            <a:gdLst>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698500 w 1682750"/>
              <a:gd name="connsiteY13" fmla="*/ 460375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555625 w 1682750"/>
              <a:gd name="connsiteY15" fmla="*/ 603250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44135 w 1682750"/>
              <a:gd name="connsiteY15" fmla="*/ 617245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44500 w 1682750"/>
              <a:gd name="connsiteY16" fmla="*/ 841375 h 1317625"/>
              <a:gd name="connsiteX17" fmla="*/ 460375 w 1682750"/>
              <a:gd name="connsiteY17" fmla="*/ 1079500 h 1317625"/>
              <a:gd name="connsiteX18" fmla="*/ 476250 w 1682750"/>
              <a:gd name="connsiteY18" fmla="*/ 1127125 h 1317625"/>
              <a:gd name="connsiteX19" fmla="*/ 571500 w 1682750"/>
              <a:gd name="connsiteY19" fmla="*/ 1190625 h 1317625"/>
              <a:gd name="connsiteX20" fmla="*/ 619125 w 1682750"/>
              <a:gd name="connsiteY20" fmla="*/ 1222375 h 1317625"/>
              <a:gd name="connsiteX21" fmla="*/ 650875 w 1682750"/>
              <a:gd name="connsiteY21" fmla="*/ 1270000 h 1317625"/>
              <a:gd name="connsiteX22" fmla="*/ 698500 w 1682750"/>
              <a:gd name="connsiteY22" fmla="*/ 1285875 h 1317625"/>
              <a:gd name="connsiteX23" fmla="*/ 746125 w 1682750"/>
              <a:gd name="connsiteY23" fmla="*/ 1317625 h 1317625"/>
              <a:gd name="connsiteX24" fmla="*/ 1111250 w 1682750"/>
              <a:gd name="connsiteY24" fmla="*/ 1301750 h 1317625"/>
              <a:gd name="connsiteX25" fmla="*/ 1174750 w 1682750"/>
              <a:gd name="connsiteY25" fmla="*/ 1285875 h 1317625"/>
              <a:gd name="connsiteX26" fmla="*/ 1270000 w 1682750"/>
              <a:gd name="connsiteY26" fmla="*/ 1254125 h 1317625"/>
              <a:gd name="connsiteX27" fmla="*/ 1317625 w 1682750"/>
              <a:gd name="connsiteY27" fmla="*/ 1238250 h 1317625"/>
              <a:gd name="connsiteX28" fmla="*/ 1365250 w 1682750"/>
              <a:gd name="connsiteY28" fmla="*/ 1206500 h 1317625"/>
              <a:gd name="connsiteX29" fmla="*/ 1397000 w 1682750"/>
              <a:gd name="connsiteY29" fmla="*/ 1158875 h 1317625"/>
              <a:gd name="connsiteX30" fmla="*/ 1492250 w 1682750"/>
              <a:gd name="connsiteY30" fmla="*/ 1095375 h 1317625"/>
              <a:gd name="connsiteX31" fmla="*/ 1524000 w 1682750"/>
              <a:gd name="connsiteY31" fmla="*/ 1047750 h 1317625"/>
              <a:gd name="connsiteX32" fmla="*/ 1539875 w 1682750"/>
              <a:gd name="connsiteY32" fmla="*/ 1000125 h 1317625"/>
              <a:gd name="connsiteX33" fmla="*/ 1603375 w 1682750"/>
              <a:gd name="connsiteY33" fmla="*/ 904875 h 1317625"/>
              <a:gd name="connsiteX34" fmla="*/ 1635125 w 1682750"/>
              <a:gd name="connsiteY34" fmla="*/ 809625 h 1317625"/>
              <a:gd name="connsiteX35" fmla="*/ 1651000 w 1682750"/>
              <a:gd name="connsiteY35" fmla="*/ 762000 h 1317625"/>
              <a:gd name="connsiteX36" fmla="*/ 1682750 w 1682750"/>
              <a:gd name="connsiteY36" fmla="*/ 714375 h 1317625"/>
              <a:gd name="connsiteX37" fmla="*/ 1666875 w 1682750"/>
              <a:gd name="connsiteY37" fmla="*/ 492125 h 1317625"/>
              <a:gd name="connsiteX38" fmla="*/ 1651000 w 1682750"/>
              <a:gd name="connsiteY38" fmla="*/ 444500 h 1317625"/>
              <a:gd name="connsiteX39" fmla="*/ 1587500 w 1682750"/>
              <a:gd name="connsiteY39" fmla="*/ 349250 h 1317625"/>
              <a:gd name="connsiteX40" fmla="*/ 1539875 w 1682750"/>
              <a:gd name="connsiteY40" fmla="*/ 317500 h 1317625"/>
              <a:gd name="connsiteX41" fmla="*/ 1476375 w 1682750"/>
              <a:gd name="connsiteY41" fmla="*/ 238125 h 1317625"/>
              <a:gd name="connsiteX42" fmla="*/ 1444625 w 1682750"/>
              <a:gd name="connsiteY42" fmla="*/ 190500 h 1317625"/>
              <a:gd name="connsiteX43" fmla="*/ 1349375 w 1682750"/>
              <a:gd name="connsiteY43" fmla="*/ 142875 h 1317625"/>
              <a:gd name="connsiteX44" fmla="*/ 1317625 w 1682750"/>
              <a:gd name="connsiteY44" fmla="*/ 95250 h 1317625"/>
              <a:gd name="connsiteX45" fmla="*/ 1222375 w 1682750"/>
              <a:gd name="connsiteY45" fmla="*/ 63500 h 1317625"/>
              <a:gd name="connsiteX46" fmla="*/ 1174750 w 1682750"/>
              <a:gd name="connsiteY46" fmla="*/ 31750 h 1317625"/>
              <a:gd name="connsiteX47" fmla="*/ 1063625 w 1682750"/>
              <a:gd name="connsiteY47" fmla="*/ 0 h 1317625"/>
              <a:gd name="connsiteX48" fmla="*/ 825500 w 1682750"/>
              <a:gd name="connsiteY48" fmla="*/ 15875 h 1317625"/>
              <a:gd name="connsiteX49" fmla="*/ 698500 w 1682750"/>
              <a:gd name="connsiteY49" fmla="*/ 47625 h 1317625"/>
              <a:gd name="connsiteX50" fmla="*/ 555625 w 1682750"/>
              <a:gd name="connsiteY50" fmla="*/ 63500 h 1317625"/>
              <a:gd name="connsiteX51" fmla="*/ 508000 w 1682750"/>
              <a:gd name="connsiteY51" fmla="*/ 79375 h 1317625"/>
              <a:gd name="connsiteX52" fmla="*/ 492125 w 1682750"/>
              <a:gd name="connsiteY52" fmla="*/ 127000 h 1317625"/>
              <a:gd name="connsiteX53" fmla="*/ 396875 w 1682750"/>
              <a:gd name="connsiteY53" fmla="*/ 158750 h 1317625"/>
              <a:gd name="connsiteX54" fmla="*/ 349250 w 1682750"/>
              <a:gd name="connsiteY54" fmla="*/ 206375 h 1317625"/>
              <a:gd name="connsiteX55" fmla="*/ 301625 w 1682750"/>
              <a:gd name="connsiteY55" fmla="*/ 238125 h 1317625"/>
              <a:gd name="connsiteX56" fmla="*/ 238125 w 1682750"/>
              <a:gd name="connsiteY56" fmla="*/ 333375 h 1317625"/>
              <a:gd name="connsiteX57" fmla="*/ 142875 w 1682750"/>
              <a:gd name="connsiteY57" fmla="*/ 396875 h 1317625"/>
              <a:gd name="connsiteX58" fmla="*/ 111125 w 1682750"/>
              <a:gd name="connsiteY58" fmla="*/ 444500 h 1317625"/>
              <a:gd name="connsiteX59" fmla="*/ 79375 w 1682750"/>
              <a:gd name="connsiteY59" fmla="*/ 539750 h 1317625"/>
              <a:gd name="connsiteX60" fmla="*/ 15875 w 1682750"/>
              <a:gd name="connsiteY60" fmla="*/ 682625 h 1317625"/>
              <a:gd name="connsiteX61" fmla="*/ 0 w 1682750"/>
              <a:gd name="connsiteY61" fmla="*/ 730250 h 1317625"/>
              <a:gd name="connsiteX62" fmla="*/ 0 w 1682750"/>
              <a:gd name="connsiteY62"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491066 w 1682750"/>
              <a:gd name="connsiteY14" fmla="*/ 694267 h 1317625"/>
              <a:gd name="connsiteX15" fmla="*/ 444500 w 1682750"/>
              <a:gd name="connsiteY15" fmla="*/ 841375 h 1317625"/>
              <a:gd name="connsiteX16" fmla="*/ 460375 w 1682750"/>
              <a:gd name="connsiteY16" fmla="*/ 1079500 h 1317625"/>
              <a:gd name="connsiteX17" fmla="*/ 476250 w 1682750"/>
              <a:gd name="connsiteY17" fmla="*/ 1127125 h 1317625"/>
              <a:gd name="connsiteX18" fmla="*/ 571500 w 1682750"/>
              <a:gd name="connsiteY18" fmla="*/ 1190625 h 1317625"/>
              <a:gd name="connsiteX19" fmla="*/ 619125 w 1682750"/>
              <a:gd name="connsiteY19" fmla="*/ 1222375 h 1317625"/>
              <a:gd name="connsiteX20" fmla="*/ 650875 w 1682750"/>
              <a:gd name="connsiteY20" fmla="*/ 1270000 h 1317625"/>
              <a:gd name="connsiteX21" fmla="*/ 698500 w 1682750"/>
              <a:gd name="connsiteY21" fmla="*/ 1285875 h 1317625"/>
              <a:gd name="connsiteX22" fmla="*/ 746125 w 1682750"/>
              <a:gd name="connsiteY22" fmla="*/ 1317625 h 1317625"/>
              <a:gd name="connsiteX23" fmla="*/ 1111250 w 1682750"/>
              <a:gd name="connsiteY23" fmla="*/ 1301750 h 1317625"/>
              <a:gd name="connsiteX24" fmla="*/ 1174750 w 1682750"/>
              <a:gd name="connsiteY24" fmla="*/ 1285875 h 1317625"/>
              <a:gd name="connsiteX25" fmla="*/ 1270000 w 1682750"/>
              <a:gd name="connsiteY25" fmla="*/ 1254125 h 1317625"/>
              <a:gd name="connsiteX26" fmla="*/ 1317625 w 1682750"/>
              <a:gd name="connsiteY26" fmla="*/ 1238250 h 1317625"/>
              <a:gd name="connsiteX27" fmla="*/ 1365250 w 1682750"/>
              <a:gd name="connsiteY27" fmla="*/ 1206500 h 1317625"/>
              <a:gd name="connsiteX28" fmla="*/ 1397000 w 1682750"/>
              <a:gd name="connsiteY28" fmla="*/ 1158875 h 1317625"/>
              <a:gd name="connsiteX29" fmla="*/ 1492250 w 1682750"/>
              <a:gd name="connsiteY29" fmla="*/ 1095375 h 1317625"/>
              <a:gd name="connsiteX30" fmla="*/ 1524000 w 1682750"/>
              <a:gd name="connsiteY30" fmla="*/ 1047750 h 1317625"/>
              <a:gd name="connsiteX31" fmla="*/ 1539875 w 1682750"/>
              <a:gd name="connsiteY31" fmla="*/ 1000125 h 1317625"/>
              <a:gd name="connsiteX32" fmla="*/ 1603375 w 1682750"/>
              <a:gd name="connsiteY32" fmla="*/ 904875 h 1317625"/>
              <a:gd name="connsiteX33" fmla="*/ 1635125 w 1682750"/>
              <a:gd name="connsiteY33" fmla="*/ 809625 h 1317625"/>
              <a:gd name="connsiteX34" fmla="*/ 1651000 w 1682750"/>
              <a:gd name="connsiteY34" fmla="*/ 762000 h 1317625"/>
              <a:gd name="connsiteX35" fmla="*/ 1682750 w 1682750"/>
              <a:gd name="connsiteY35" fmla="*/ 714375 h 1317625"/>
              <a:gd name="connsiteX36" fmla="*/ 1666875 w 1682750"/>
              <a:gd name="connsiteY36" fmla="*/ 492125 h 1317625"/>
              <a:gd name="connsiteX37" fmla="*/ 1651000 w 1682750"/>
              <a:gd name="connsiteY37" fmla="*/ 444500 h 1317625"/>
              <a:gd name="connsiteX38" fmla="*/ 1587500 w 1682750"/>
              <a:gd name="connsiteY38" fmla="*/ 349250 h 1317625"/>
              <a:gd name="connsiteX39" fmla="*/ 1539875 w 1682750"/>
              <a:gd name="connsiteY39" fmla="*/ 317500 h 1317625"/>
              <a:gd name="connsiteX40" fmla="*/ 1476375 w 1682750"/>
              <a:gd name="connsiteY40" fmla="*/ 238125 h 1317625"/>
              <a:gd name="connsiteX41" fmla="*/ 1444625 w 1682750"/>
              <a:gd name="connsiteY41" fmla="*/ 190500 h 1317625"/>
              <a:gd name="connsiteX42" fmla="*/ 1349375 w 1682750"/>
              <a:gd name="connsiteY42" fmla="*/ 142875 h 1317625"/>
              <a:gd name="connsiteX43" fmla="*/ 1317625 w 1682750"/>
              <a:gd name="connsiteY43" fmla="*/ 95250 h 1317625"/>
              <a:gd name="connsiteX44" fmla="*/ 1222375 w 1682750"/>
              <a:gd name="connsiteY44" fmla="*/ 63500 h 1317625"/>
              <a:gd name="connsiteX45" fmla="*/ 1174750 w 1682750"/>
              <a:gd name="connsiteY45" fmla="*/ 31750 h 1317625"/>
              <a:gd name="connsiteX46" fmla="*/ 1063625 w 1682750"/>
              <a:gd name="connsiteY46" fmla="*/ 0 h 1317625"/>
              <a:gd name="connsiteX47" fmla="*/ 825500 w 1682750"/>
              <a:gd name="connsiteY47" fmla="*/ 15875 h 1317625"/>
              <a:gd name="connsiteX48" fmla="*/ 698500 w 1682750"/>
              <a:gd name="connsiteY48" fmla="*/ 47625 h 1317625"/>
              <a:gd name="connsiteX49" fmla="*/ 555625 w 1682750"/>
              <a:gd name="connsiteY49" fmla="*/ 63500 h 1317625"/>
              <a:gd name="connsiteX50" fmla="*/ 508000 w 1682750"/>
              <a:gd name="connsiteY50" fmla="*/ 79375 h 1317625"/>
              <a:gd name="connsiteX51" fmla="*/ 492125 w 1682750"/>
              <a:gd name="connsiteY51" fmla="*/ 127000 h 1317625"/>
              <a:gd name="connsiteX52" fmla="*/ 396875 w 1682750"/>
              <a:gd name="connsiteY52" fmla="*/ 158750 h 1317625"/>
              <a:gd name="connsiteX53" fmla="*/ 349250 w 1682750"/>
              <a:gd name="connsiteY53" fmla="*/ 206375 h 1317625"/>
              <a:gd name="connsiteX54" fmla="*/ 301625 w 1682750"/>
              <a:gd name="connsiteY54" fmla="*/ 238125 h 1317625"/>
              <a:gd name="connsiteX55" fmla="*/ 238125 w 1682750"/>
              <a:gd name="connsiteY55" fmla="*/ 333375 h 1317625"/>
              <a:gd name="connsiteX56" fmla="*/ 142875 w 1682750"/>
              <a:gd name="connsiteY56" fmla="*/ 396875 h 1317625"/>
              <a:gd name="connsiteX57" fmla="*/ 111125 w 1682750"/>
              <a:gd name="connsiteY57" fmla="*/ 444500 h 1317625"/>
              <a:gd name="connsiteX58" fmla="*/ 79375 w 1682750"/>
              <a:gd name="connsiteY58" fmla="*/ 539750 h 1317625"/>
              <a:gd name="connsiteX59" fmla="*/ 15875 w 1682750"/>
              <a:gd name="connsiteY59" fmla="*/ 682625 h 1317625"/>
              <a:gd name="connsiteX60" fmla="*/ 0 w 1682750"/>
              <a:gd name="connsiteY60" fmla="*/ 730250 h 1317625"/>
              <a:gd name="connsiteX61" fmla="*/ 0 w 1682750"/>
              <a:gd name="connsiteY61"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8984 w 1682750"/>
              <a:gd name="connsiteY3" fmla="*/ 9112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78984 w 1682750"/>
              <a:gd name="connsiteY2" fmla="*/ 911225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50875 w 1682750"/>
              <a:gd name="connsiteY17" fmla="*/ 1270000 h 1317625"/>
              <a:gd name="connsiteX18" fmla="*/ 698500 w 1682750"/>
              <a:gd name="connsiteY18" fmla="*/ 1285875 h 1317625"/>
              <a:gd name="connsiteX19" fmla="*/ 746125 w 1682750"/>
              <a:gd name="connsiteY19" fmla="*/ 1317625 h 1317625"/>
              <a:gd name="connsiteX20" fmla="*/ 1111250 w 1682750"/>
              <a:gd name="connsiteY20" fmla="*/ 1301750 h 1317625"/>
              <a:gd name="connsiteX21" fmla="*/ 1174750 w 1682750"/>
              <a:gd name="connsiteY21" fmla="*/ 1285875 h 1317625"/>
              <a:gd name="connsiteX22" fmla="*/ 1270000 w 1682750"/>
              <a:gd name="connsiteY22" fmla="*/ 1254125 h 1317625"/>
              <a:gd name="connsiteX23" fmla="*/ 1317625 w 1682750"/>
              <a:gd name="connsiteY23" fmla="*/ 1238250 h 1317625"/>
              <a:gd name="connsiteX24" fmla="*/ 1365250 w 1682750"/>
              <a:gd name="connsiteY24" fmla="*/ 1206500 h 1317625"/>
              <a:gd name="connsiteX25" fmla="*/ 1397000 w 1682750"/>
              <a:gd name="connsiteY25" fmla="*/ 1158875 h 1317625"/>
              <a:gd name="connsiteX26" fmla="*/ 1492250 w 1682750"/>
              <a:gd name="connsiteY26" fmla="*/ 1095375 h 1317625"/>
              <a:gd name="connsiteX27" fmla="*/ 1524000 w 1682750"/>
              <a:gd name="connsiteY27" fmla="*/ 1047750 h 1317625"/>
              <a:gd name="connsiteX28" fmla="*/ 1539875 w 1682750"/>
              <a:gd name="connsiteY28" fmla="*/ 1000125 h 1317625"/>
              <a:gd name="connsiteX29" fmla="*/ 1603375 w 1682750"/>
              <a:gd name="connsiteY29" fmla="*/ 904875 h 1317625"/>
              <a:gd name="connsiteX30" fmla="*/ 1635125 w 1682750"/>
              <a:gd name="connsiteY30" fmla="*/ 809625 h 1317625"/>
              <a:gd name="connsiteX31" fmla="*/ 1651000 w 1682750"/>
              <a:gd name="connsiteY31" fmla="*/ 762000 h 1317625"/>
              <a:gd name="connsiteX32" fmla="*/ 1682750 w 1682750"/>
              <a:gd name="connsiteY32" fmla="*/ 714375 h 1317625"/>
              <a:gd name="connsiteX33" fmla="*/ 1666875 w 1682750"/>
              <a:gd name="connsiteY33" fmla="*/ 492125 h 1317625"/>
              <a:gd name="connsiteX34" fmla="*/ 1651000 w 1682750"/>
              <a:gd name="connsiteY34" fmla="*/ 444500 h 1317625"/>
              <a:gd name="connsiteX35" fmla="*/ 1587500 w 1682750"/>
              <a:gd name="connsiteY35" fmla="*/ 349250 h 1317625"/>
              <a:gd name="connsiteX36" fmla="*/ 1539875 w 1682750"/>
              <a:gd name="connsiteY36" fmla="*/ 317500 h 1317625"/>
              <a:gd name="connsiteX37" fmla="*/ 1476375 w 1682750"/>
              <a:gd name="connsiteY37" fmla="*/ 238125 h 1317625"/>
              <a:gd name="connsiteX38" fmla="*/ 1444625 w 1682750"/>
              <a:gd name="connsiteY38" fmla="*/ 190500 h 1317625"/>
              <a:gd name="connsiteX39" fmla="*/ 1349375 w 1682750"/>
              <a:gd name="connsiteY39" fmla="*/ 142875 h 1317625"/>
              <a:gd name="connsiteX40" fmla="*/ 1317625 w 1682750"/>
              <a:gd name="connsiteY40" fmla="*/ 95250 h 1317625"/>
              <a:gd name="connsiteX41" fmla="*/ 1222375 w 1682750"/>
              <a:gd name="connsiteY41" fmla="*/ 63500 h 1317625"/>
              <a:gd name="connsiteX42" fmla="*/ 1174750 w 1682750"/>
              <a:gd name="connsiteY42" fmla="*/ 31750 h 1317625"/>
              <a:gd name="connsiteX43" fmla="*/ 1063625 w 1682750"/>
              <a:gd name="connsiteY43" fmla="*/ 0 h 1317625"/>
              <a:gd name="connsiteX44" fmla="*/ 825500 w 1682750"/>
              <a:gd name="connsiteY44" fmla="*/ 15875 h 1317625"/>
              <a:gd name="connsiteX45" fmla="*/ 698500 w 1682750"/>
              <a:gd name="connsiteY45" fmla="*/ 47625 h 1317625"/>
              <a:gd name="connsiteX46" fmla="*/ 555625 w 1682750"/>
              <a:gd name="connsiteY46" fmla="*/ 63500 h 1317625"/>
              <a:gd name="connsiteX47" fmla="*/ 508000 w 1682750"/>
              <a:gd name="connsiteY47" fmla="*/ 79375 h 1317625"/>
              <a:gd name="connsiteX48" fmla="*/ 492125 w 1682750"/>
              <a:gd name="connsiteY48" fmla="*/ 127000 h 1317625"/>
              <a:gd name="connsiteX49" fmla="*/ 396875 w 1682750"/>
              <a:gd name="connsiteY49" fmla="*/ 158750 h 1317625"/>
              <a:gd name="connsiteX50" fmla="*/ 349250 w 1682750"/>
              <a:gd name="connsiteY50" fmla="*/ 206375 h 1317625"/>
              <a:gd name="connsiteX51" fmla="*/ 301625 w 1682750"/>
              <a:gd name="connsiteY51" fmla="*/ 238125 h 1317625"/>
              <a:gd name="connsiteX52" fmla="*/ 238125 w 1682750"/>
              <a:gd name="connsiteY52" fmla="*/ 333375 h 1317625"/>
              <a:gd name="connsiteX53" fmla="*/ 142875 w 1682750"/>
              <a:gd name="connsiteY53" fmla="*/ 396875 h 1317625"/>
              <a:gd name="connsiteX54" fmla="*/ 111125 w 1682750"/>
              <a:gd name="connsiteY54" fmla="*/ 444500 h 1317625"/>
              <a:gd name="connsiteX55" fmla="*/ 79375 w 1682750"/>
              <a:gd name="connsiteY55" fmla="*/ 539750 h 1317625"/>
              <a:gd name="connsiteX56" fmla="*/ 15875 w 1682750"/>
              <a:gd name="connsiteY56" fmla="*/ 682625 h 1317625"/>
              <a:gd name="connsiteX57" fmla="*/ 0 w 1682750"/>
              <a:gd name="connsiteY57" fmla="*/ 730250 h 1317625"/>
              <a:gd name="connsiteX58" fmla="*/ 0 w 1682750"/>
              <a:gd name="connsiteY58" fmla="*/ 1079500 h 1317625"/>
              <a:gd name="connsiteX0" fmla="*/ 952500 w 1682750"/>
              <a:gd name="connsiteY0" fmla="*/ 984250 h 1381125"/>
              <a:gd name="connsiteX1" fmla="*/ 1095375 w 1682750"/>
              <a:gd name="connsiteY1" fmla="*/ 952500 h 1381125"/>
              <a:gd name="connsiteX2" fmla="*/ 1187451 w 1682750"/>
              <a:gd name="connsiteY2" fmla="*/ 894291 h 1381125"/>
              <a:gd name="connsiteX3" fmla="*/ 1259417 w 1682750"/>
              <a:gd name="connsiteY3" fmla="*/ 806450 h 1381125"/>
              <a:gd name="connsiteX4" fmla="*/ 1283759 w 1682750"/>
              <a:gd name="connsiteY4" fmla="*/ 699559 h 1381125"/>
              <a:gd name="connsiteX5" fmla="*/ 1276350 w 1682750"/>
              <a:gd name="connsiteY5" fmla="*/ 588434 h 1381125"/>
              <a:gd name="connsiteX6" fmla="*/ 1222375 w 1682750"/>
              <a:gd name="connsiteY6" fmla="*/ 523875 h 1381125"/>
              <a:gd name="connsiteX7" fmla="*/ 1160991 w 1682750"/>
              <a:gd name="connsiteY7" fmla="*/ 458258 h 1381125"/>
              <a:gd name="connsiteX8" fmla="*/ 1061508 w 1682750"/>
              <a:gd name="connsiteY8" fmla="*/ 426509 h 1381125"/>
              <a:gd name="connsiteX9" fmla="*/ 984250 w 1682750"/>
              <a:gd name="connsiteY9" fmla="*/ 411691 h 1381125"/>
              <a:gd name="connsiteX10" fmla="*/ 746125 w 1682750"/>
              <a:gd name="connsiteY10" fmla="*/ 444500 h 1381125"/>
              <a:gd name="connsiteX11" fmla="*/ 584200 w 1682750"/>
              <a:gd name="connsiteY11" fmla="*/ 561976 h 1381125"/>
              <a:gd name="connsiteX12" fmla="*/ 491066 w 1682750"/>
              <a:gd name="connsiteY12" fmla="*/ 694267 h 1381125"/>
              <a:gd name="connsiteX13" fmla="*/ 444500 w 1682750"/>
              <a:gd name="connsiteY13" fmla="*/ 811741 h 1381125"/>
              <a:gd name="connsiteX14" fmla="*/ 434975 w 1682750"/>
              <a:gd name="connsiteY14" fmla="*/ 1003300 h 1381125"/>
              <a:gd name="connsiteX15" fmla="*/ 476250 w 1682750"/>
              <a:gd name="connsiteY15" fmla="*/ 1127125 h 1381125"/>
              <a:gd name="connsiteX16" fmla="*/ 571500 w 1682750"/>
              <a:gd name="connsiteY16" fmla="*/ 1224492 h 1381125"/>
              <a:gd name="connsiteX17" fmla="*/ 650875 w 1682750"/>
              <a:gd name="connsiteY17" fmla="*/ 1270000 h 1381125"/>
              <a:gd name="connsiteX18" fmla="*/ 698500 w 1682750"/>
              <a:gd name="connsiteY18" fmla="*/ 1285875 h 1381125"/>
              <a:gd name="connsiteX19" fmla="*/ 957792 w 1682750"/>
              <a:gd name="connsiteY19" fmla="*/ 1381125 h 1381125"/>
              <a:gd name="connsiteX20" fmla="*/ 1111250 w 1682750"/>
              <a:gd name="connsiteY20" fmla="*/ 1301750 h 1381125"/>
              <a:gd name="connsiteX21" fmla="*/ 1174750 w 1682750"/>
              <a:gd name="connsiteY21" fmla="*/ 1285875 h 1381125"/>
              <a:gd name="connsiteX22" fmla="*/ 1270000 w 1682750"/>
              <a:gd name="connsiteY22" fmla="*/ 1254125 h 1381125"/>
              <a:gd name="connsiteX23" fmla="*/ 1317625 w 1682750"/>
              <a:gd name="connsiteY23" fmla="*/ 1238250 h 1381125"/>
              <a:gd name="connsiteX24" fmla="*/ 1365250 w 1682750"/>
              <a:gd name="connsiteY24" fmla="*/ 1206500 h 1381125"/>
              <a:gd name="connsiteX25" fmla="*/ 1397000 w 1682750"/>
              <a:gd name="connsiteY25" fmla="*/ 1158875 h 1381125"/>
              <a:gd name="connsiteX26" fmla="*/ 1492250 w 1682750"/>
              <a:gd name="connsiteY26" fmla="*/ 1095375 h 1381125"/>
              <a:gd name="connsiteX27" fmla="*/ 1524000 w 1682750"/>
              <a:gd name="connsiteY27" fmla="*/ 1047750 h 1381125"/>
              <a:gd name="connsiteX28" fmla="*/ 1539875 w 1682750"/>
              <a:gd name="connsiteY28" fmla="*/ 1000125 h 1381125"/>
              <a:gd name="connsiteX29" fmla="*/ 1603375 w 1682750"/>
              <a:gd name="connsiteY29" fmla="*/ 904875 h 1381125"/>
              <a:gd name="connsiteX30" fmla="*/ 1635125 w 1682750"/>
              <a:gd name="connsiteY30" fmla="*/ 809625 h 1381125"/>
              <a:gd name="connsiteX31" fmla="*/ 1651000 w 1682750"/>
              <a:gd name="connsiteY31" fmla="*/ 762000 h 1381125"/>
              <a:gd name="connsiteX32" fmla="*/ 1682750 w 1682750"/>
              <a:gd name="connsiteY32" fmla="*/ 714375 h 1381125"/>
              <a:gd name="connsiteX33" fmla="*/ 1666875 w 1682750"/>
              <a:gd name="connsiteY33" fmla="*/ 492125 h 1381125"/>
              <a:gd name="connsiteX34" fmla="*/ 1651000 w 1682750"/>
              <a:gd name="connsiteY34" fmla="*/ 444500 h 1381125"/>
              <a:gd name="connsiteX35" fmla="*/ 1587500 w 1682750"/>
              <a:gd name="connsiteY35" fmla="*/ 349250 h 1381125"/>
              <a:gd name="connsiteX36" fmla="*/ 1539875 w 1682750"/>
              <a:gd name="connsiteY36" fmla="*/ 317500 h 1381125"/>
              <a:gd name="connsiteX37" fmla="*/ 1476375 w 1682750"/>
              <a:gd name="connsiteY37" fmla="*/ 238125 h 1381125"/>
              <a:gd name="connsiteX38" fmla="*/ 1444625 w 1682750"/>
              <a:gd name="connsiteY38" fmla="*/ 190500 h 1381125"/>
              <a:gd name="connsiteX39" fmla="*/ 1349375 w 1682750"/>
              <a:gd name="connsiteY39" fmla="*/ 142875 h 1381125"/>
              <a:gd name="connsiteX40" fmla="*/ 1317625 w 1682750"/>
              <a:gd name="connsiteY40" fmla="*/ 95250 h 1381125"/>
              <a:gd name="connsiteX41" fmla="*/ 1222375 w 1682750"/>
              <a:gd name="connsiteY41" fmla="*/ 63500 h 1381125"/>
              <a:gd name="connsiteX42" fmla="*/ 1174750 w 1682750"/>
              <a:gd name="connsiteY42" fmla="*/ 31750 h 1381125"/>
              <a:gd name="connsiteX43" fmla="*/ 1063625 w 1682750"/>
              <a:gd name="connsiteY43" fmla="*/ 0 h 1381125"/>
              <a:gd name="connsiteX44" fmla="*/ 825500 w 1682750"/>
              <a:gd name="connsiteY44" fmla="*/ 15875 h 1381125"/>
              <a:gd name="connsiteX45" fmla="*/ 698500 w 1682750"/>
              <a:gd name="connsiteY45" fmla="*/ 47625 h 1381125"/>
              <a:gd name="connsiteX46" fmla="*/ 555625 w 1682750"/>
              <a:gd name="connsiteY46" fmla="*/ 63500 h 1381125"/>
              <a:gd name="connsiteX47" fmla="*/ 508000 w 1682750"/>
              <a:gd name="connsiteY47" fmla="*/ 79375 h 1381125"/>
              <a:gd name="connsiteX48" fmla="*/ 492125 w 1682750"/>
              <a:gd name="connsiteY48" fmla="*/ 127000 h 1381125"/>
              <a:gd name="connsiteX49" fmla="*/ 396875 w 1682750"/>
              <a:gd name="connsiteY49" fmla="*/ 158750 h 1381125"/>
              <a:gd name="connsiteX50" fmla="*/ 349250 w 1682750"/>
              <a:gd name="connsiteY50" fmla="*/ 206375 h 1381125"/>
              <a:gd name="connsiteX51" fmla="*/ 301625 w 1682750"/>
              <a:gd name="connsiteY51" fmla="*/ 238125 h 1381125"/>
              <a:gd name="connsiteX52" fmla="*/ 238125 w 1682750"/>
              <a:gd name="connsiteY52" fmla="*/ 333375 h 1381125"/>
              <a:gd name="connsiteX53" fmla="*/ 142875 w 1682750"/>
              <a:gd name="connsiteY53" fmla="*/ 396875 h 1381125"/>
              <a:gd name="connsiteX54" fmla="*/ 111125 w 1682750"/>
              <a:gd name="connsiteY54" fmla="*/ 444500 h 1381125"/>
              <a:gd name="connsiteX55" fmla="*/ 79375 w 1682750"/>
              <a:gd name="connsiteY55" fmla="*/ 539750 h 1381125"/>
              <a:gd name="connsiteX56" fmla="*/ 15875 w 1682750"/>
              <a:gd name="connsiteY56" fmla="*/ 682625 h 1381125"/>
              <a:gd name="connsiteX57" fmla="*/ 0 w 1682750"/>
              <a:gd name="connsiteY57" fmla="*/ 730250 h 1381125"/>
              <a:gd name="connsiteX58" fmla="*/ 0 w 1682750"/>
              <a:gd name="connsiteY58" fmla="*/ 1079500 h 1381125"/>
              <a:gd name="connsiteX0" fmla="*/ 952500 w 1682750"/>
              <a:gd name="connsiteY0" fmla="*/ 984250 h 1382084"/>
              <a:gd name="connsiteX1" fmla="*/ 1095375 w 1682750"/>
              <a:gd name="connsiteY1" fmla="*/ 952500 h 1382084"/>
              <a:gd name="connsiteX2" fmla="*/ 1187451 w 1682750"/>
              <a:gd name="connsiteY2" fmla="*/ 894291 h 1382084"/>
              <a:gd name="connsiteX3" fmla="*/ 1259417 w 1682750"/>
              <a:gd name="connsiteY3" fmla="*/ 806450 h 1382084"/>
              <a:gd name="connsiteX4" fmla="*/ 1283759 w 1682750"/>
              <a:gd name="connsiteY4" fmla="*/ 699559 h 1382084"/>
              <a:gd name="connsiteX5" fmla="*/ 1276350 w 1682750"/>
              <a:gd name="connsiteY5" fmla="*/ 588434 h 1382084"/>
              <a:gd name="connsiteX6" fmla="*/ 1222375 w 1682750"/>
              <a:gd name="connsiteY6" fmla="*/ 523875 h 1382084"/>
              <a:gd name="connsiteX7" fmla="*/ 1160991 w 1682750"/>
              <a:gd name="connsiteY7" fmla="*/ 458258 h 1382084"/>
              <a:gd name="connsiteX8" fmla="*/ 1061508 w 1682750"/>
              <a:gd name="connsiteY8" fmla="*/ 426509 h 1382084"/>
              <a:gd name="connsiteX9" fmla="*/ 984250 w 1682750"/>
              <a:gd name="connsiteY9" fmla="*/ 411691 h 1382084"/>
              <a:gd name="connsiteX10" fmla="*/ 746125 w 1682750"/>
              <a:gd name="connsiteY10" fmla="*/ 444500 h 1382084"/>
              <a:gd name="connsiteX11" fmla="*/ 584200 w 1682750"/>
              <a:gd name="connsiteY11" fmla="*/ 561976 h 1382084"/>
              <a:gd name="connsiteX12" fmla="*/ 491066 w 1682750"/>
              <a:gd name="connsiteY12" fmla="*/ 694267 h 1382084"/>
              <a:gd name="connsiteX13" fmla="*/ 444500 w 1682750"/>
              <a:gd name="connsiteY13" fmla="*/ 811741 h 1382084"/>
              <a:gd name="connsiteX14" fmla="*/ 434975 w 1682750"/>
              <a:gd name="connsiteY14" fmla="*/ 1003300 h 1382084"/>
              <a:gd name="connsiteX15" fmla="*/ 476250 w 1682750"/>
              <a:gd name="connsiteY15" fmla="*/ 1127125 h 1382084"/>
              <a:gd name="connsiteX16" fmla="*/ 571500 w 1682750"/>
              <a:gd name="connsiteY16" fmla="*/ 1224492 h 1382084"/>
              <a:gd name="connsiteX17" fmla="*/ 650875 w 1682750"/>
              <a:gd name="connsiteY17" fmla="*/ 1270000 h 1382084"/>
              <a:gd name="connsiteX18" fmla="*/ 757767 w 1682750"/>
              <a:gd name="connsiteY18" fmla="*/ 1340908 h 1382084"/>
              <a:gd name="connsiteX19" fmla="*/ 957792 w 1682750"/>
              <a:gd name="connsiteY19" fmla="*/ 1381125 h 1382084"/>
              <a:gd name="connsiteX20" fmla="*/ 1111250 w 1682750"/>
              <a:gd name="connsiteY20" fmla="*/ 1301750 h 1382084"/>
              <a:gd name="connsiteX21" fmla="*/ 1174750 w 1682750"/>
              <a:gd name="connsiteY21" fmla="*/ 1285875 h 1382084"/>
              <a:gd name="connsiteX22" fmla="*/ 1270000 w 1682750"/>
              <a:gd name="connsiteY22" fmla="*/ 1254125 h 1382084"/>
              <a:gd name="connsiteX23" fmla="*/ 1317625 w 1682750"/>
              <a:gd name="connsiteY23" fmla="*/ 1238250 h 1382084"/>
              <a:gd name="connsiteX24" fmla="*/ 1365250 w 1682750"/>
              <a:gd name="connsiteY24" fmla="*/ 1206500 h 1382084"/>
              <a:gd name="connsiteX25" fmla="*/ 1397000 w 1682750"/>
              <a:gd name="connsiteY25" fmla="*/ 1158875 h 1382084"/>
              <a:gd name="connsiteX26" fmla="*/ 1492250 w 1682750"/>
              <a:gd name="connsiteY26" fmla="*/ 1095375 h 1382084"/>
              <a:gd name="connsiteX27" fmla="*/ 1524000 w 1682750"/>
              <a:gd name="connsiteY27" fmla="*/ 1047750 h 1382084"/>
              <a:gd name="connsiteX28" fmla="*/ 1539875 w 1682750"/>
              <a:gd name="connsiteY28" fmla="*/ 1000125 h 1382084"/>
              <a:gd name="connsiteX29" fmla="*/ 1603375 w 1682750"/>
              <a:gd name="connsiteY29" fmla="*/ 904875 h 1382084"/>
              <a:gd name="connsiteX30" fmla="*/ 1635125 w 1682750"/>
              <a:gd name="connsiteY30" fmla="*/ 809625 h 1382084"/>
              <a:gd name="connsiteX31" fmla="*/ 1651000 w 1682750"/>
              <a:gd name="connsiteY31" fmla="*/ 762000 h 1382084"/>
              <a:gd name="connsiteX32" fmla="*/ 1682750 w 1682750"/>
              <a:gd name="connsiteY32" fmla="*/ 714375 h 1382084"/>
              <a:gd name="connsiteX33" fmla="*/ 1666875 w 1682750"/>
              <a:gd name="connsiteY33" fmla="*/ 492125 h 1382084"/>
              <a:gd name="connsiteX34" fmla="*/ 1651000 w 1682750"/>
              <a:gd name="connsiteY34" fmla="*/ 444500 h 1382084"/>
              <a:gd name="connsiteX35" fmla="*/ 1587500 w 1682750"/>
              <a:gd name="connsiteY35" fmla="*/ 349250 h 1382084"/>
              <a:gd name="connsiteX36" fmla="*/ 1539875 w 1682750"/>
              <a:gd name="connsiteY36" fmla="*/ 317500 h 1382084"/>
              <a:gd name="connsiteX37" fmla="*/ 1476375 w 1682750"/>
              <a:gd name="connsiteY37" fmla="*/ 238125 h 1382084"/>
              <a:gd name="connsiteX38" fmla="*/ 1444625 w 1682750"/>
              <a:gd name="connsiteY38" fmla="*/ 190500 h 1382084"/>
              <a:gd name="connsiteX39" fmla="*/ 1349375 w 1682750"/>
              <a:gd name="connsiteY39" fmla="*/ 142875 h 1382084"/>
              <a:gd name="connsiteX40" fmla="*/ 1317625 w 1682750"/>
              <a:gd name="connsiteY40" fmla="*/ 95250 h 1382084"/>
              <a:gd name="connsiteX41" fmla="*/ 1222375 w 1682750"/>
              <a:gd name="connsiteY41" fmla="*/ 63500 h 1382084"/>
              <a:gd name="connsiteX42" fmla="*/ 1174750 w 1682750"/>
              <a:gd name="connsiteY42" fmla="*/ 31750 h 1382084"/>
              <a:gd name="connsiteX43" fmla="*/ 1063625 w 1682750"/>
              <a:gd name="connsiteY43" fmla="*/ 0 h 1382084"/>
              <a:gd name="connsiteX44" fmla="*/ 825500 w 1682750"/>
              <a:gd name="connsiteY44" fmla="*/ 15875 h 1382084"/>
              <a:gd name="connsiteX45" fmla="*/ 698500 w 1682750"/>
              <a:gd name="connsiteY45" fmla="*/ 47625 h 1382084"/>
              <a:gd name="connsiteX46" fmla="*/ 555625 w 1682750"/>
              <a:gd name="connsiteY46" fmla="*/ 63500 h 1382084"/>
              <a:gd name="connsiteX47" fmla="*/ 508000 w 1682750"/>
              <a:gd name="connsiteY47" fmla="*/ 79375 h 1382084"/>
              <a:gd name="connsiteX48" fmla="*/ 492125 w 1682750"/>
              <a:gd name="connsiteY48" fmla="*/ 127000 h 1382084"/>
              <a:gd name="connsiteX49" fmla="*/ 396875 w 1682750"/>
              <a:gd name="connsiteY49" fmla="*/ 158750 h 1382084"/>
              <a:gd name="connsiteX50" fmla="*/ 349250 w 1682750"/>
              <a:gd name="connsiteY50" fmla="*/ 206375 h 1382084"/>
              <a:gd name="connsiteX51" fmla="*/ 301625 w 1682750"/>
              <a:gd name="connsiteY51" fmla="*/ 238125 h 1382084"/>
              <a:gd name="connsiteX52" fmla="*/ 238125 w 1682750"/>
              <a:gd name="connsiteY52" fmla="*/ 333375 h 1382084"/>
              <a:gd name="connsiteX53" fmla="*/ 142875 w 1682750"/>
              <a:gd name="connsiteY53" fmla="*/ 396875 h 1382084"/>
              <a:gd name="connsiteX54" fmla="*/ 111125 w 1682750"/>
              <a:gd name="connsiteY54" fmla="*/ 444500 h 1382084"/>
              <a:gd name="connsiteX55" fmla="*/ 79375 w 1682750"/>
              <a:gd name="connsiteY55" fmla="*/ 539750 h 1382084"/>
              <a:gd name="connsiteX56" fmla="*/ 15875 w 1682750"/>
              <a:gd name="connsiteY56" fmla="*/ 682625 h 1382084"/>
              <a:gd name="connsiteX57" fmla="*/ 0 w 1682750"/>
              <a:gd name="connsiteY57" fmla="*/ 730250 h 1382084"/>
              <a:gd name="connsiteX58" fmla="*/ 0 w 1682750"/>
              <a:gd name="connsiteY58" fmla="*/ 1079500 h 1382084"/>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71500 w 1682750"/>
              <a:gd name="connsiteY16" fmla="*/ 1224492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41866 w 1682750"/>
              <a:gd name="connsiteY16" fmla="*/ 1220258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1184"/>
              <a:gd name="connsiteX1" fmla="*/ 1095375 w 1682750"/>
              <a:gd name="connsiteY1" fmla="*/ 952500 h 1381184"/>
              <a:gd name="connsiteX2" fmla="*/ 1187451 w 1682750"/>
              <a:gd name="connsiteY2" fmla="*/ 894291 h 1381184"/>
              <a:gd name="connsiteX3" fmla="*/ 1259417 w 1682750"/>
              <a:gd name="connsiteY3" fmla="*/ 806450 h 1381184"/>
              <a:gd name="connsiteX4" fmla="*/ 1283759 w 1682750"/>
              <a:gd name="connsiteY4" fmla="*/ 699559 h 1381184"/>
              <a:gd name="connsiteX5" fmla="*/ 1276350 w 1682750"/>
              <a:gd name="connsiteY5" fmla="*/ 588434 h 1381184"/>
              <a:gd name="connsiteX6" fmla="*/ 1222375 w 1682750"/>
              <a:gd name="connsiteY6" fmla="*/ 523875 h 1381184"/>
              <a:gd name="connsiteX7" fmla="*/ 1160991 w 1682750"/>
              <a:gd name="connsiteY7" fmla="*/ 458258 h 1381184"/>
              <a:gd name="connsiteX8" fmla="*/ 1061508 w 1682750"/>
              <a:gd name="connsiteY8" fmla="*/ 426509 h 1381184"/>
              <a:gd name="connsiteX9" fmla="*/ 984250 w 1682750"/>
              <a:gd name="connsiteY9" fmla="*/ 411691 h 1381184"/>
              <a:gd name="connsiteX10" fmla="*/ 746125 w 1682750"/>
              <a:gd name="connsiteY10" fmla="*/ 444500 h 1381184"/>
              <a:gd name="connsiteX11" fmla="*/ 584200 w 1682750"/>
              <a:gd name="connsiteY11" fmla="*/ 561976 h 1381184"/>
              <a:gd name="connsiteX12" fmla="*/ 491066 w 1682750"/>
              <a:gd name="connsiteY12" fmla="*/ 694267 h 1381184"/>
              <a:gd name="connsiteX13" fmla="*/ 444500 w 1682750"/>
              <a:gd name="connsiteY13" fmla="*/ 811741 h 1381184"/>
              <a:gd name="connsiteX14" fmla="*/ 434975 w 1682750"/>
              <a:gd name="connsiteY14" fmla="*/ 1003300 h 1381184"/>
              <a:gd name="connsiteX15" fmla="*/ 476250 w 1682750"/>
              <a:gd name="connsiteY15" fmla="*/ 1127125 h 1381184"/>
              <a:gd name="connsiteX16" fmla="*/ 541866 w 1682750"/>
              <a:gd name="connsiteY16" fmla="*/ 1220258 h 1381184"/>
              <a:gd name="connsiteX17" fmla="*/ 642408 w 1682750"/>
              <a:gd name="connsiteY17" fmla="*/ 1282700 h 1381184"/>
              <a:gd name="connsiteX18" fmla="*/ 757767 w 1682750"/>
              <a:gd name="connsiteY18" fmla="*/ 1340908 h 1381184"/>
              <a:gd name="connsiteX19" fmla="*/ 957792 w 1682750"/>
              <a:gd name="connsiteY19" fmla="*/ 1381125 h 1381184"/>
              <a:gd name="connsiteX20" fmla="*/ 1153583 w 1682750"/>
              <a:gd name="connsiteY20" fmla="*/ 1348317 h 1381184"/>
              <a:gd name="connsiteX21" fmla="*/ 1174750 w 1682750"/>
              <a:gd name="connsiteY21" fmla="*/ 1285875 h 1381184"/>
              <a:gd name="connsiteX22" fmla="*/ 1270000 w 1682750"/>
              <a:gd name="connsiteY22" fmla="*/ 1254125 h 1381184"/>
              <a:gd name="connsiteX23" fmla="*/ 1317625 w 1682750"/>
              <a:gd name="connsiteY23" fmla="*/ 1238250 h 1381184"/>
              <a:gd name="connsiteX24" fmla="*/ 1365250 w 1682750"/>
              <a:gd name="connsiteY24" fmla="*/ 1206500 h 1381184"/>
              <a:gd name="connsiteX25" fmla="*/ 1397000 w 1682750"/>
              <a:gd name="connsiteY25" fmla="*/ 1158875 h 1381184"/>
              <a:gd name="connsiteX26" fmla="*/ 1492250 w 1682750"/>
              <a:gd name="connsiteY26" fmla="*/ 1095375 h 1381184"/>
              <a:gd name="connsiteX27" fmla="*/ 1524000 w 1682750"/>
              <a:gd name="connsiteY27" fmla="*/ 1047750 h 1381184"/>
              <a:gd name="connsiteX28" fmla="*/ 1539875 w 1682750"/>
              <a:gd name="connsiteY28" fmla="*/ 1000125 h 1381184"/>
              <a:gd name="connsiteX29" fmla="*/ 1603375 w 1682750"/>
              <a:gd name="connsiteY29" fmla="*/ 904875 h 1381184"/>
              <a:gd name="connsiteX30" fmla="*/ 1635125 w 1682750"/>
              <a:gd name="connsiteY30" fmla="*/ 809625 h 1381184"/>
              <a:gd name="connsiteX31" fmla="*/ 1651000 w 1682750"/>
              <a:gd name="connsiteY31" fmla="*/ 762000 h 1381184"/>
              <a:gd name="connsiteX32" fmla="*/ 1682750 w 1682750"/>
              <a:gd name="connsiteY32" fmla="*/ 714375 h 1381184"/>
              <a:gd name="connsiteX33" fmla="*/ 1666875 w 1682750"/>
              <a:gd name="connsiteY33" fmla="*/ 492125 h 1381184"/>
              <a:gd name="connsiteX34" fmla="*/ 1651000 w 1682750"/>
              <a:gd name="connsiteY34" fmla="*/ 444500 h 1381184"/>
              <a:gd name="connsiteX35" fmla="*/ 1587500 w 1682750"/>
              <a:gd name="connsiteY35" fmla="*/ 349250 h 1381184"/>
              <a:gd name="connsiteX36" fmla="*/ 1539875 w 1682750"/>
              <a:gd name="connsiteY36" fmla="*/ 317500 h 1381184"/>
              <a:gd name="connsiteX37" fmla="*/ 1476375 w 1682750"/>
              <a:gd name="connsiteY37" fmla="*/ 238125 h 1381184"/>
              <a:gd name="connsiteX38" fmla="*/ 1444625 w 1682750"/>
              <a:gd name="connsiteY38" fmla="*/ 190500 h 1381184"/>
              <a:gd name="connsiteX39" fmla="*/ 1349375 w 1682750"/>
              <a:gd name="connsiteY39" fmla="*/ 142875 h 1381184"/>
              <a:gd name="connsiteX40" fmla="*/ 1317625 w 1682750"/>
              <a:gd name="connsiteY40" fmla="*/ 95250 h 1381184"/>
              <a:gd name="connsiteX41" fmla="*/ 1222375 w 1682750"/>
              <a:gd name="connsiteY41" fmla="*/ 63500 h 1381184"/>
              <a:gd name="connsiteX42" fmla="*/ 1174750 w 1682750"/>
              <a:gd name="connsiteY42" fmla="*/ 31750 h 1381184"/>
              <a:gd name="connsiteX43" fmla="*/ 1063625 w 1682750"/>
              <a:gd name="connsiteY43" fmla="*/ 0 h 1381184"/>
              <a:gd name="connsiteX44" fmla="*/ 825500 w 1682750"/>
              <a:gd name="connsiteY44" fmla="*/ 15875 h 1381184"/>
              <a:gd name="connsiteX45" fmla="*/ 698500 w 1682750"/>
              <a:gd name="connsiteY45" fmla="*/ 47625 h 1381184"/>
              <a:gd name="connsiteX46" fmla="*/ 555625 w 1682750"/>
              <a:gd name="connsiteY46" fmla="*/ 63500 h 1381184"/>
              <a:gd name="connsiteX47" fmla="*/ 508000 w 1682750"/>
              <a:gd name="connsiteY47" fmla="*/ 79375 h 1381184"/>
              <a:gd name="connsiteX48" fmla="*/ 492125 w 1682750"/>
              <a:gd name="connsiteY48" fmla="*/ 127000 h 1381184"/>
              <a:gd name="connsiteX49" fmla="*/ 396875 w 1682750"/>
              <a:gd name="connsiteY49" fmla="*/ 158750 h 1381184"/>
              <a:gd name="connsiteX50" fmla="*/ 349250 w 1682750"/>
              <a:gd name="connsiteY50" fmla="*/ 206375 h 1381184"/>
              <a:gd name="connsiteX51" fmla="*/ 301625 w 1682750"/>
              <a:gd name="connsiteY51" fmla="*/ 238125 h 1381184"/>
              <a:gd name="connsiteX52" fmla="*/ 238125 w 1682750"/>
              <a:gd name="connsiteY52" fmla="*/ 333375 h 1381184"/>
              <a:gd name="connsiteX53" fmla="*/ 142875 w 1682750"/>
              <a:gd name="connsiteY53" fmla="*/ 396875 h 1381184"/>
              <a:gd name="connsiteX54" fmla="*/ 111125 w 1682750"/>
              <a:gd name="connsiteY54" fmla="*/ 444500 h 1381184"/>
              <a:gd name="connsiteX55" fmla="*/ 79375 w 1682750"/>
              <a:gd name="connsiteY55" fmla="*/ 539750 h 1381184"/>
              <a:gd name="connsiteX56" fmla="*/ 15875 w 1682750"/>
              <a:gd name="connsiteY56" fmla="*/ 682625 h 1381184"/>
              <a:gd name="connsiteX57" fmla="*/ 0 w 1682750"/>
              <a:gd name="connsiteY57" fmla="*/ 730250 h 1381184"/>
              <a:gd name="connsiteX58" fmla="*/ 0 w 1682750"/>
              <a:gd name="connsiteY58" fmla="*/ 1079500 h 1381184"/>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17625 w 1682750"/>
              <a:gd name="connsiteY23" fmla="*/ 1238250 h 1381178"/>
              <a:gd name="connsiteX24" fmla="*/ 1365250 w 1682750"/>
              <a:gd name="connsiteY24" fmla="*/ 1206500 h 1381178"/>
              <a:gd name="connsiteX25" fmla="*/ 1397000 w 1682750"/>
              <a:gd name="connsiteY25" fmla="*/ 1158875 h 1381178"/>
              <a:gd name="connsiteX26" fmla="*/ 1492250 w 1682750"/>
              <a:gd name="connsiteY26" fmla="*/ 1095375 h 1381178"/>
              <a:gd name="connsiteX27" fmla="*/ 1524000 w 1682750"/>
              <a:gd name="connsiteY27" fmla="*/ 1047750 h 1381178"/>
              <a:gd name="connsiteX28" fmla="*/ 1539875 w 1682750"/>
              <a:gd name="connsiteY28" fmla="*/ 1000125 h 1381178"/>
              <a:gd name="connsiteX29" fmla="*/ 1603375 w 1682750"/>
              <a:gd name="connsiteY29" fmla="*/ 904875 h 1381178"/>
              <a:gd name="connsiteX30" fmla="*/ 1635125 w 1682750"/>
              <a:gd name="connsiteY30" fmla="*/ 809625 h 1381178"/>
              <a:gd name="connsiteX31" fmla="*/ 1651000 w 1682750"/>
              <a:gd name="connsiteY31" fmla="*/ 762000 h 1381178"/>
              <a:gd name="connsiteX32" fmla="*/ 1682750 w 1682750"/>
              <a:gd name="connsiteY32" fmla="*/ 714375 h 1381178"/>
              <a:gd name="connsiteX33" fmla="*/ 1666875 w 1682750"/>
              <a:gd name="connsiteY33" fmla="*/ 492125 h 1381178"/>
              <a:gd name="connsiteX34" fmla="*/ 1651000 w 1682750"/>
              <a:gd name="connsiteY34" fmla="*/ 444500 h 1381178"/>
              <a:gd name="connsiteX35" fmla="*/ 1587500 w 1682750"/>
              <a:gd name="connsiteY35" fmla="*/ 349250 h 1381178"/>
              <a:gd name="connsiteX36" fmla="*/ 1539875 w 1682750"/>
              <a:gd name="connsiteY36" fmla="*/ 317500 h 1381178"/>
              <a:gd name="connsiteX37" fmla="*/ 1476375 w 1682750"/>
              <a:gd name="connsiteY37" fmla="*/ 238125 h 1381178"/>
              <a:gd name="connsiteX38" fmla="*/ 1444625 w 1682750"/>
              <a:gd name="connsiteY38" fmla="*/ 190500 h 1381178"/>
              <a:gd name="connsiteX39" fmla="*/ 1349375 w 1682750"/>
              <a:gd name="connsiteY39" fmla="*/ 142875 h 1381178"/>
              <a:gd name="connsiteX40" fmla="*/ 1317625 w 1682750"/>
              <a:gd name="connsiteY40" fmla="*/ 95250 h 1381178"/>
              <a:gd name="connsiteX41" fmla="*/ 1222375 w 1682750"/>
              <a:gd name="connsiteY41" fmla="*/ 63500 h 1381178"/>
              <a:gd name="connsiteX42" fmla="*/ 1174750 w 1682750"/>
              <a:gd name="connsiteY42" fmla="*/ 31750 h 1381178"/>
              <a:gd name="connsiteX43" fmla="*/ 1063625 w 1682750"/>
              <a:gd name="connsiteY43" fmla="*/ 0 h 1381178"/>
              <a:gd name="connsiteX44" fmla="*/ 825500 w 1682750"/>
              <a:gd name="connsiteY44" fmla="*/ 15875 h 1381178"/>
              <a:gd name="connsiteX45" fmla="*/ 698500 w 1682750"/>
              <a:gd name="connsiteY45" fmla="*/ 47625 h 1381178"/>
              <a:gd name="connsiteX46" fmla="*/ 555625 w 1682750"/>
              <a:gd name="connsiteY46" fmla="*/ 63500 h 1381178"/>
              <a:gd name="connsiteX47" fmla="*/ 508000 w 1682750"/>
              <a:gd name="connsiteY47" fmla="*/ 79375 h 1381178"/>
              <a:gd name="connsiteX48" fmla="*/ 492125 w 1682750"/>
              <a:gd name="connsiteY48" fmla="*/ 127000 h 1381178"/>
              <a:gd name="connsiteX49" fmla="*/ 396875 w 1682750"/>
              <a:gd name="connsiteY49" fmla="*/ 158750 h 1381178"/>
              <a:gd name="connsiteX50" fmla="*/ 349250 w 1682750"/>
              <a:gd name="connsiteY50" fmla="*/ 206375 h 1381178"/>
              <a:gd name="connsiteX51" fmla="*/ 301625 w 1682750"/>
              <a:gd name="connsiteY51" fmla="*/ 238125 h 1381178"/>
              <a:gd name="connsiteX52" fmla="*/ 238125 w 1682750"/>
              <a:gd name="connsiteY52" fmla="*/ 333375 h 1381178"/>
              <a:gd name="connsiteX53" fmla="*/ 142875 w 1682750"/>
              <a:gd name="connsiteY53" fmla="*/ 396875 h 1381178"/>
              <a:gd name="connsiteX54" fmla="*/ 111125 w 1682750"/>
              <a:gd name="connsiteY54" fmla="*/ 444500 h 1381178"/>
              <a:gd name="connsiteX55" fmla="*/ 79375 w 1682750"/>
              <a:gd name="connsiteY55" fmla="*/ 539750 h 1381178"/>
              <a:gd name="connsiteX56" fmla="*/ 15875 w 1682750"/>
              <a:gd name="connsiteY56" fmla="*/ 682625 h 1381178"/>
              <a:gd name="connsiteX57" fmla="*/ 0 w 1682750"/>
              <a:gd name="connsiteY57" fmla="*/ 730250 h 1381178"/>
              <a:gd name="connsiteX58" fmla="*/ 0 w 1682750"/>
              <a:gd name="connsiteY58"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65250 w 1682750"/>
              <a:gd name="connsiteY23" fmla="*/ 1206500 h 1381178"/>
              <a:gd name="connsiteX24" fmla="*/ 1397000 w 1682750"/>
              <a:gd name="connsiteY24" fmla="*/ 1158875 h 1381178"/>
              <a:gd name="connsiteX25" fmla="*/ 1492250 w 1682750"/>
              <a:gd name="connsiteY25" fmla="*/ 1095375 h 1381178"/>
              <a:gd name="connsiteX26" fmla="*/ 1524000 w 1682750"/>
              <a:gd name="connsiteY26" fmla="*/ 1047750 h 1381178"/>
              <a:gd name="connsiteX27" fmla="*/ 1539875 w 1682750"/>
              <a:gd name="connsiteY27" fmla="*/ 1000125 h 1381178"/>
              <a:gd name="connsiteX28" fmla="*/ 1603375 w 1682750"/>
              <a:gd name="connsiteY28" fmla="*/ 904875 h 1381178"/>
              <a:gd name="connsiteX29" fmla="*/ 1635125 w 1682750"/>
              <a:gd name="connsiteY29" fmla="*/ 809625 h 1381178"/>
              <a:gd name="connsiteX30" fmla="*/ 1651000 w 1682750"/>
              <a:gd name="connsiteY30" fmla="*/ 762000 h 1381178"/>
              <a:gd name="connsiteX31" fmla="*/ 1682750 w 1682750"/>
              <a:gd name="connsiteY31" fmla="*/ 714375 h 1381178"/>
              <a:gd name="connsiteX32" fmla="*/ 1666875 w 1682750"/>
              <a:gd name="connsiteY32" fmla="*/ 492125 h 1381178"/>
              <a:gd name="connsiteX33" fmla="*/ 1651000 w 1682750"/>
              <a:gd name="connsiteY33" fmla="*/ 444500 h 1381178"/>
              <a:gd name="connsiteX34" fmla="*/ 1587500 w 1682750"/>
              <a:gd name="connsiteY34" fmla="*/ 349250 h 1381178"/>
              <a:gd name="connsiteX35" fmla="*/ 1539875 w 1682750"/>
              <a:gd name="connsiteY35" fmla="*/ 317500 h 1381178"/>
              <a:gd name="connsiteX36" fmla="*/ 1476375 w 1682750"/>
              <a:gd name="connsiteY36" fmla="*/ 238125 h 1381178"/>
              <a:gd name="connsiteX37" fmla="*/ 1444625 w 1682750"/>
              <a:gd name="connsiteY37" fmla="*/ 190500 h 1381178"/>
              <a:gd name="connsiteX38" fmla="*/ 1349375 w 1682750"/>
              <a:gd name="connsiteY38" fmla="*/ 142875 h 1381178"/>
              <a:gd name="connsiteX39" fmla="*/ 1317625 w 1682750"/>
              <a:gd name="connsiteY39" fmla="*/ 95250 h 1381178"/>
              <a:gd name="connsiteX40" fmla="*/ 1222375 w 1682750"/>
              <a:gd name="connsiteY40" fmla="*/ 63500 h 1381178"/>
              <a:gd name="connsiteX41" fmla="*/ 1174750 w 1682750"/>
              <a:gd name="connsiteY41" fmla="*/ 31750 h 1381178"/>
              <a:gd name="connsiteX42" fmla="*/ 1063625 w 1682750"/>
              <a:gd name="connsiteY42" fmla="*/ 0 h 1381178"/>
              <a:gd name="connsiteX43" fmla="*/ 825500 w 1682750"/>
              <a:gd name="connsiteY43" fmla="*/ 15875 h 1381178"/>
              <a:gd name="connsiteX44" fmla="*/ 698500 w 1682750"/>
              <a:gd name="connsiteY44" fmla="*/ 47625 h 1381178"/>
              <a:gd name="connsiteX45" fmla="*/ 555625 w 1682750"/>
              <a:gd name="connsiteY45" fmla="*/ 63500 h 1381178"/>
              <a:gd name="connsiteX46" fmla="*/ 508000 w 1682750"/>
              <a:gd name="connsiteY46" fmla="*/ 79375 h 1381178"/>
              <a:gd name="connsiteX47" fmla="*/ 492125 w 1682750"/>
              <a:gd name="connsiteY47" fmla="*/ 127000 h 1381178"/>
              <a:gd name="connsiteX48" fmla="*/ 396875 w 1682750"/>
              <a:gd name="connsiteY48" fmla="*/ 158750 h 1381178"/>
              <a:gd name="connsiteX49" fmla="*/ 349250 w 1682750"/>
              <a:gd name="connsiteY49" fmla="*/ 206375 h 1381178"/>
              <a:gd name="connsiteX50" fmla="*/ 301625 w 1682750"/>
              <a:gd name="connsiteY50" fmla="*/ 238125 h 1381178"/>
              <a:gd name="connsiteX51" fmla="*/ 238125 w 1682750"/>
              <a:gd name="connsiteY51" fmla="*/ 333375 h 1381178"/>
              <a:gd name="connsiteX52" fmla="*/ 142875 w 1682750"/>
              <a:gd name="connsiteY52" fmla="*/ 396875 h 1381178"/>
              <a:gd name="connsiteX53" fmla="*/ 111125 w 1682750"/>
              <a:gd name="connsiteY53" fmla="*/ 444500 h 1381178"/>
              <a:gd name="connsiteX54" fmla="*/ 79375 w 1682750"/>
              <a:gd name="connsiteY54" fmla="*/ 539750 h 1381178"/>
              <a:gd name="connsiteX55" fmla="*/ 15875 w 1682750"/>
              <a:gd name="connsiteY55" fmla="*/ 682625 h 1381178"/>
              <a:gd name="connsiteX56" fmla="*/ 0 w 1682750"/>
              <a:gd name="connsiteY56" fmla="*/ 730250 h 1381178"/>
              <a:gd name="connsiteX57" fmla="*/ 0 w 1682750"/>
              <a:gd name="connsiteY57"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365250 w 1682750"/>
              <a:gd name="connsiteY22" fmla="*/ 1206500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524000 w 1682750"/>
              <a:gd name="connsiteY24" fmla="*/ 1047750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35125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81692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66"/>
              <a:gd name="connsiteY0" fmla="*/ 984250 h 1381178"/>
              <a:gd name="connsiteX1" fmla="*/ 1095375 w 1682766"/>
              <a:gd name="connsiteY1" fmla="*/ 952500 h 1381178"/>
              <a:gd name="connsiteX2" fmla="*/ 1187451 w 1682766"/>
              <a:gd name="connsiteY2" fmla="*/ 894291 h 1381178"/>
              <a:gd name="connsiteX3" fmla="*/ 1259417 w 1682766"/>
              <a:gd name="connsiteY3" fmla="*/ 806450 h 1381178"/>
              <a:gd name="connsiteX4" fmla="*/ 1283759 w 1682766"/>
              <a:gd name="connsiteY4" fmla="*/ 699559 h 1381178"/>
              <a:gd name="connsiteX5" fmla="*/ 1276350 w 1682766"/>
              <a:gd name="connsiteY5" fmla="*/ 588434 h 1381178"/>
              <a:gd name="connsiteX6" fmla="*/ 1222375 w 1682766"/>
              <a:gd name="connsiteY6" fmla="*/ 523875 h 1381178"/>
              <a:gd name="connsiteX7" fmla="*/ 1160991 w 1682766"/>
              <a:gd name="connsiteY7" fmla="*/ 458258 h 1381178"/>
              <a:gd name="connsiteX8" fmla="*/ 1061508 w 1682766"/>
              <a:gd name="connsiteY8" fmla="*/ 426509 h 1381178"/>
              <a:gd name="connsiteX9" fmla="*/ 984250 w 1682766"/>
              <a:gd name="connsiteY9" fmla="*/ 411691 h 1381178"/>
              <a:gd name="connsiteX10" fmla="*/ 746125 w 1682766"/>
              <a:gd name="connsiteY10" fmla="*/ 444500 h 1381178"/>
              <a:gd name="connsiteX11" fmla="*/ 584200 w 1682766"/>
              <a:gd name="connsiteY11" fmla="*/ 561976 h 1381178"/>
              <a:gd name="connsiteX12" fmla="*/ 491066 w 1682766"/>
              <a:gd name="connsiteY12" fmla="*/ 694267 h 1381178"/>
              <a:gd name="connsiteX13" fmla="*/ 444500 w 1682766"/>
              <a:gd name="connsiteY13" fmla="*/ 811741 h 1381178"/>
              <a:gd name="connsiteX14" fmla="*/ 434975 w 1682766"/>
              <a:gd name="connsiteY14" fmla="*/ 1003300 h 1381178"/>
              <a:gd name="connsiteX15" fmla="*/ 476250 w 1682766"/>
              <a:gd name="connsiteY15" fmla="*/ 1127125 h 1381178"/>
              <a:gd name="connsiteX16" fmla="*/ 541866 w 1682766"/>
              <a:gd name="connsiteY16" fmla="*/ 1220258 h 1381178"/>
              <a:gd name="connsiteX17" fmla="*/ 642408 w 1682766"/>
              <a:gd name="connsiteY17" fmla="*/ 1282700 h 1381178"/>
              <a:gd name="connsiteX18" fmla="*/ 757767 w 1682766"/>
              <a:gd name="connsiteY18" fmla="*/ 1340908 h 1381178"/>
              <a:gd name="connsiteX19" fmla="*/ 957792 w 1682766"/>
              <a:gd name="connsiteY19" fmla="*/ 1381125 h 1381178"/>
              <a:gd name="connsiteX20" fmla="*/ 1153583 w 1682766"/>
              <a:gd name="connsiteY20" fmla="*/ 1348317 h 1381178"/>
              <a:gd name="connsiteX21" fmla="*/ 1284817 w 1682766"/>
              <a:gd name="connsiteY21" fmla="*/ 1298575 h 1381178"/>
              <a:gd name="connsiteX22" fmla="*/ 1416050 w 1682766"/>
              <a:gd name="connsiteY22" fmla="*/ 1223433 h 1381178"/>
              <a:gd name="connsiteX23" fmla="*/ 1481667 w 1682766"/>
              <a:gd name="connsiteY23" fmla="*/ 1163108 h 1381178"/>
              <a:gd name="connsiteX24" fmla="*/ 1600200 w 1682766"/>
              <a:gd name="connsiteY24" fmla="*/ 1030817 h 1381178"/>
              <a:gd name="connsiteX25" fmla="*/ 1641475 w 1682766"/>
              <a:gd name="connsiteY25" fmla="*/ 936625 h 1381178"/>
              <a:gd name="connsiteX26" fmla="*/ 1681692 w 1682766"/>
              <a:gd name="connsiteY26" fmla="*/ 809625 h 1381178"/>
              <a:gd name="connsiteX27" fmla="*/ 1672167 w 1682766"/>
              <a:gd name="connsiteY27" fmla="*/ 753534 h 1381178"/>
              <a:gd name="connsiteX28" fmla="*/ 1682750 w 1682766"/>
              <a:gd name="connsiteY28" fmla="*/ 714375 h 1381178"/>
              <a:gd name="connsiteX29" fmla="*/ 1666875 w 1682766"/>
              <a:gd name="connsiteY29" fmla="*/ 492125 h 1381178"/>
              <a:gd name="connsiteX30" fmla="*/ 1651000 w 1682766"/>
              <a:gd name="connsiteY30" fmla="*/ 444500 h 1381178"/>
              <a:gd name="connsiteX31" fmla="*/ 1587500 w 1682766"/>
              <a:gd name="connsiteY31" fmla="*/ 349250 h 1381178"/>
              <a:gd name="connsiteX32" fmla="*/ 1539875 w 1682766"/>
              <a:gd name="connsiteY32" fmla="*/ 317500 h 1381178"/>
              <a:gd name="connsiteX33" fmla="*/ 1476375 w 1682766"/>
              <a:gd name="connsiteY33" fmla="*/ 238125 h 1381178"/>
              <a:gd name="connsiteX34" fmla="*/ 1444625 w 1682766"/>
              <a:gd name="connsiteY34" fmla="*/ 190500 h 1381178"/>
              <a:gd name="connsiteX35" fmla="*/ 1349375 w 1682766"/>
              <a:gd name="connsiteY35" fmla="*/ 142875 h 1381178"/>
              <a:gd name="connsiteX36" fmla="*/ 1317625 w 1682766"/>
              <a:gd name="connsiteY36" fmla="*/ 95250 h 1381178"/>
              <a:gd name="connsiteX37" fmla="*/ 1222375 w 1682766"/>
              <a:gd name="connsiteY37" fmla="*/ 63500 h 1381178"/>
              <a:gd name="connsiteX38" fmla="*/ 1174750 w 1682766"/>
              <a:gd name="connsiteY38" fmla="*/ 31750 h 1381178"/>
              <a:gd name="connsiteX39" fmla="*/ 1063625 w 1682766"/>
              <a:gd name="connsiteY39" fmla="*/ 0 h 1381178"/>
              <a:gd name="connsiteX40" fmla="*/ 825500 w 1682766"/>
              <a:gd name="connsiteY40" fmla="*/ 15875 h 1381178"/>
              <a:gd name="connsiteX41" fmla="*/ 698500 w 1682766"/>
              <a:gd name="connsiteY41" fmla="*/ 47625 h 1381178"/>
              <a:gd name="connsiteX42" fmla="*/ 555625 w 1682766"/>
              <a:gd name="connsiteY42" fmla="*/ 63500 h 1381178"/>
              <a:gd name="connsiteX43" fmla="*/ 508000 w 1682766"/>
              <a:gd name="connsiteY43" fmla="*/ 79375 h 1381178"/>
              <a:gd name="connsiteX44" fmla="*/ 492125 w 1682766"/>
              <a:gd name="connsiteY44" fmla="*/ 127000 h 1381178"/>
              <a:gd name="connsiteX45" fmla="*/ 396875 w 1682766"/>
              <a:gd name="connsiteY45" fmla="*/ 158750 h 1381178"/>
              <a:gd name="connsiteX46" fmla="*/ 349250 w 1682766"/>
              <a:gd name="connsiteY46" fmla="*/ 206375 h 1381178"/>
              <a:gd name="connsiteX47" fmla="*/ 301625 w 1682766"/>
              <a:gd name="connsiteY47" fmla="*/ 238125 h 1381178"/>
              <a:gd name="connsiteX48" fmla="*/ 238125 w 1682766"/>
              <a:gd name="connsiteY48" fmla="*/ 333375 h 1381178"/>
              <a:gd name="connsiteX49" fmla="*/ 142875 w 1682766"/>
              <a:gd name="connsiteY49" fmla="*/ 396875 h 1381178"/>
              <a:gd name="connsiteX50" fmla="*/ 111125 w 1682766"/>
              <a:gd name="connsiteY50" fmla="*/ 444500 h 1381178"/>
              <a:gd name="connsiteX51" fmla="*/ 79375 w 1682766"/>
              <a:gd name="connsiteY51" fmla="*/ 539750 h 1381178"/>
              <a:gd name="connsiteX52" fmla="*/ 15875 w 1682766"/>
              <a:gd name="connsiteY52" fmla="*/ 682625 h 1381178"/>
              <a:gd name="connsiteX53" fmla="*/ 0 w 1682766"/>
              <a:gd name="connsiteY53" fmla="*/ 730250 h 1381178"/>
              <a:gd name="connsiteX54" fmla="*/ 0 w 1682766"/>
              <a:gd name="connsiteY54" fmla="*/ 1079500 h 1381178"/>
              <a:gd name="connsiteX0" fmla="*/ 952500 w 1685776"/>
              <a:gd name="connsiteY0" fmla="*/ 984250 h 1381178"/>
              <a:gd name="connsiteX1" fmla="*/ 1095375 w 1685776"/>
              <a:gd name="connsiteY1" fmla="*/ 952500 h 1381178"/>
              <a:gd name="connsiteX2" fmla="*/ 1187451 w 1685776"/>
              <a:gd name="connsiteY2" fmla="*/ 894291 h 1381178"/>
              <a:gd name="connsiteX3" fmla="*/ 1259417 w 1685776"/>
              <a:gd name="connsiteY3" fmla="*/ 806450 h 1381178"/>
              <a:gd name="connsiteX4" fmla="*/ 1283759 w 1685776"/>
              <a:gd name="connsiteY4" fmla="*/ 699559 h 1381178"/>
              <a:gd name="connsiteX5" fmla="*/ 1276350 w 1685776"/>
              <a:gd name="connsiteY5" fmla="*/ 588434 h 1381178"/>
              <a:gd name="connsiteX6" fmla="*/ 1222375 w 1685776"/>
              <a:gd name="connsiteY6" fmla="*/ 523875 h 1381178"/>
              <a:gd name="connsiteX7" fmla="*/ 1160991 w 1685776"/>
              <a:gd name="connsiteY7" fmla="*/ 458258 h 1381178"/>
              <a:gd name="connsiteX8" fmla="*/ 1061508 w 1685776"/>
              <a:gd name="connsiteY8" fmla="*/ 426509 h 1381178"/>
              <a:gd name="connsiteX9" fmla="*/ 984250 w 1685776"/>
              <a:gd name="connsiteY9" fmla="*/ 411691 h 1381178"/>
              <a:gd name="connsiteX10" fmla="*/ 746125 w 1685776"/>
              <a:gd name="connsiteY10" fmla="*/ 444500 h 1381178"/>
              <a:gd name="connsiteX11" fmla="*/ 584200 w 1685776"/>
              <a:gd name="connsiteY11" fmla="*/ 561976 h 1381178"/>
              <a:gd name="connsiteX12" fmla="*/ 491066 w 1685776"/>
              <a:gd name="connsiteY12" fmla="*/ 694267 h 1381178"/>
              <a:gd name="connsiteX13" fmla="*/ 444500 w 1685776"/>
              <a:gd name="connsiteY13" fmla="*/ 811741 h 1381178"/>
              <a:gd name="connsiteX14" fmla="*/ 434975 w 1685776"/>
              <a:gd name="connsiteY14" fmla="*/ 1003300 h 1381178"/>
              <a:gd name="connsiteX15" fmla="*/ 476250 w 1685776"/>
              <a:gd name="connsiteY15" fmla="*/ 1127125 h 1381178"/>
              <a:gd name="connsiteX16" fmla="*/ 541866 w 1685776"/>
              <a:gd name="connsiteY16" fmla="*/ 1220258 h 1381178"/>
              <a:gd name="connsiteX17" fmla="*/ 642408 w 1685776"/>
              <a:gd name="connsiteY17" fmla="*/ 1282700 h 1381178"/>
              <a:gd name="connsiteX18" fmla="*/ 757767 w 1685776"/>
              <a:gd name="connsiteY18" fmla="*/ 1340908 h 1381178"/>
              <a:gd name="connsiteX19" fmla="*/ 957792 w 1685776"/>
              <a:gd name="connsiteY19" fmla="*/ 1381125 h 1381178"/>
              <a:gd name="connsiteX20" fmla="*/ 1153583 w 1685776"/>
              <a:gd name="connsiteY20" fmla="*/ 1348317 h 1381178"/>
              <a:gd name="connsiteX21" fmla="*/ 1284817 w 1685776"/>
              <a:gd name="connsiteY21" fmla="*/ 1298575 h 1381178"/>
              <a:gd name="connsiteX22" fmla="*/ 1416050 w 1685776"/>
              <a:gd name="connsiteY22" fmla="*/ 1223433 h 1381178"/>
              <a:gd name="connsiteX23" fmla="*/ 1481667 w 1685776"/>
              <a:gd name="connsiteY23" fmla="*/ 1163108 h 1381178"/>
              <a:gd name="connsiteX24" fmla="*/ 1600200 w 1685776"/>
              <a:gd name="connsiteY24" fmla="*/ 1030817 h 1381178"/>
              <a:gd name="connsiteX25" fmla="*/ 1641475 w 1685776"/>
              <a:gd name="connsiteY25" fmla="*/ 936625 h 1381178"/>
              <a:gd name="connsiteX26" fmla="*/ 1681692 w 1685776"/>
              <a:gd name="connsiteY26" fmla="*/ 809625 h 1381178"/>
              <a:gd name="connsiteX27" fmla="*/ 1682750 w 1685776"/>
              <a:gd name="connsiteY27" fmla="*/ 714375 h 1381178"/>
              <a:gd name="connsiteX28" fmla="*/ 1666875 w 1685776"/>
              <a:gd name="connsiteY28" fmla="*/ 492125 h 1381178"/>
              <a:gd name="connsiteX29" fmla="*/ 1651000 w 1685776"/>
              <a:gd name="connsiteY29" fmla="*/ 444500 h 1381178"/>
              <a:gd name="connsiteX30" fmla="*/ 1587500 w 1685776"/>
              <a:gd name="connsiteY30" fmla="*/ 349250 h 1381178"/>
              <a:gd name="connsiteX31" fmla="*/ 1539875 w 1685776"/>
              <a:gd name="connsiteY31" fmla="*/ 317500 h 1381178"/>
              <a:gd name="connsiteX32" fmla="*/ 1476375 w 1685776"/>
              <a:gd name="connsiteY32" fmla="*/ 238125 h 1381178"/>
              <a:gd name="connsiteX33" fmla="*/ 1444625 w 1685776"/>
              <a:gd name="connsiteY33" fmla="*/ 190500 h 1381178"/>
              <a:gd name="connsiteX34" fmla="*/ 1349375 w 1685776"/>
              <a:gd name="connsiteY34" fmla="*/ 142875 h 1381178"/>
              <a:gd name="connsiteX35" fmla="*/ 1317625 w 1685776"/>
              <a:gd name="connsiteY35" fmla="*/ 95250 h 1381178"/>
              <a:gd name="connsiteX36" fmla="*/ 1222375 w 1685776"/>
              <a:gd name="connsiteY36" fmla="*/ 63500 h 1381178"/>
              <a:gd name="connsiteX37" fmla="*/ 1174750 w 1685776"/>
              <a:gd name="connsiteY37" fmla="*/ 31750 h 1381178"/>
              <a:gd name="connsiteX38" fmla="*/ 1063625 w 1685776"/>
              <a:gd name="connsiteY38" fmla="*/ 0 h 1381178"/>
              <a:gd name="connsiteX39" fmla="*/ 825500 w 1685776"/>
              <a:gd name="connsiteY39" fmla="*/ 15875 h 1381178"/>
              <a:gd name="connsiteX40" fmla="*/ 698500 w 1685776"/>
              <a:gd name="connsiteY40" fmla="*/ 47625 h 1381178"/>
              <a:gd name="connsiteX41" fmla="*/ 555625 w 1685776"/>
              <a:gd name="connsiteY41" fmla="*/ 63500 h 1381178"/>
              <a:gd name="connsiteX42" fmla="*/ 508000 w 1685776"/>
              <a:gd name="connsiteY42" fmla="*/ 79375 h 1381178"/>
              <a:gd name="connsiteX43" fmla="*/ 492125 w 1685776"/>
              <a:gd name="connsiteY43" fmla="*/ 127000 h 1381178"/>
              <a:gd name="connsiteX44" fmla="*/ 396875 w 1685776"/>
              <a:gd name="connsiteY44" fmla="*/ 158750 h 1381178"/>
              <a:gd name="connsiteX45" fmla="*/ 349250 w 1685776"/>
              <a:gd name="connsiteY45" fmla="*/ 206375 h 1381178"/>
              <a:gd name="connsiteX46" fmla="*/ 301625 w 1685776"/>
              <a:gd name="connsiteY46" fmla="*/ 238125 h 1381178"/>
              <a:gd name="connsiteX47" fmla="*/ 238125 w 1685776"/>
              <a:gd name="connsiteY47" fmla="*/ 333375 h 1381178"/>
              <a:gd name="connsiteX48" fmla="*/ 142875 w 1685776"/>
              <a:gd name="connsiteY48" fmla="*/ 396875 h 1381178"/>
              <a:gd name="connsiteX49" fmla="*/ 111125 w 1685776"/>
              <a:gd name="connsiteY49" fmla="*/ 444500 h 1381178"/>
              <a:gd name="connsiteX50" fmla="*/ 79375 w 1685776"/>
              <a:gd name="connsiteY50" fmla="*/ 539750 h 1381178"/>
              <a:gd name="connsiteX51" fmla="*/ 15875 w 1685776"/>
              <a:gd name="connsiteY51" fmla="*/ 682625 h 1381178"/>
              <a:gd name="connsiteX52" fmla="*/ 0 w 1685776"/>
              <a:gd name="connsiteY52" fmla="*/ 730250 h 1381178"/>
              <a:gd name="connsiteX53" fmla="*/ 0 w 1685776"/>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66875 w 1691969"/>
              <a:gd name="connsiteY28" fmla="*/ 492125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71108 w 1691969"/>
              <a:gd name="connsiteY28" fmla="*/ 521759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708380"/>
              <a:gd name="connsiteY0" fmla="*/ 984250 h 1381178"/>
              <a:gd name="connsiteX1" fmla="*/ 1095375 w 1708380"/>
              <a:gd name="connsiteY1" fmla="*/ 952500 h 1381178"/>
              <a:gd name="connsiteX2" fmla="*/ 1187451 w 1708380"/>
              <a:gd name="connsiteY2" fmla="*/ 894291 h 1381178"/>
              <a:gd name="connsiteX3" fmla="*/ 1259417 w 1708380"/>
              <a:gd name="connsiteY3" fmla="*/ 806450 h 1381178"/>
              <a:gd name="connsiteX4" fmla="*/ 1283759 w 1708380"/>
              <a:gd name="connsiteY4" fmla="*/ 699559 h 1381178"/>
              <a:gd name="connsiteX5" fmla="*/ 1276350 w 1708380"/>
              <a:gd name="connsiteY5" fmla="*/ 588434 h 1381178"/>
              <a:gd name="connsiteX6" fmla="*/ 1222375 w 1708380"/>
              <a:gd name="connsiteY6" fmla="*/ 523875 h 1381178"/>
              <a:gd name="connsiteX7" fmla="*/ 1160991 w 1708380"/>
              <a:gd name="connsiteY7" fmla="*/ 458258 h 1381178"/>
              <a:gd name="connsiteX8" fmla="*/ 1061508 w 1708380"/>
              <a:gd name="connsiteY8" fmla="*/ 426509 h 1381178"/>
              <a:gd name="connsiteX9" fmla="*/ 984250 w 1708380"/>
              <a:gd name="connsiteY9" fmla="*/ 411691 h 1381178"/>
              <a:gd name="connsiteX10" fmla="*/ 746125 w 1708380"/>
              <a:gd name="connsiteY10" fmla="*/ 444500 h 1381178"/>
              <a:gd name="connsiteX11" fmla="*/ 584200 w 1708380"/>
              <a:gd name="connsiteY11" fmla="*/ 561976 h 1381178"/>
              <a:gd name="connsiteX12" fmla="*/ 491066 w 1708380"/>
              <a:gd name="connsiteY12" fmla="*/ 694267 h 1381178"/>
              <a:gd name="connsiteX13" fmla="*/ 444500 w 1708380"/>
              <a:gd name="connsiteY13" fmla="*/ 811741 h 1381178"/>
              <a:gd name="connsiteX14" fmla="*/ 434975 w 1708380"/>
              <a:gd name="connsiteY14" fmla="*/ 1003300 h 1381178"/>
              <a:gd name="connsiteX15" fmla="*/ 476250 w 1708380"/>
              <a:gd name="connsiteY15" fmla="*/ 1127125 h 1381178"/>
              <a:gd name="connsiteX16" fmla="*/ 541866 w 1708380"/>
              <a:gd name="connsiteY16" fmla="*/ 1220258 h 1381178"/>
              <a:gd name="connsiteX17" fmla="*/ 642408 w 1708380"/>
              <a:gd name="connsiteY17" fmla="*/ 1282700 h 1381178"/>
              <a:gd name="connsiteX18" fmla="*/ 757767 w 1708380"/>
              <a:gd name="connsiteY18" fmla="*/ 1340908 h 1381178"/>
              <a:gd name="connsiteX19" fmla="*/ 957792 w 1708380"/>
              <a:gd name="connsiteY19" fmla="*/ 1381125 h 1381178"/>
              <a:gd name="connsiteX20" fmla="*/ 1153583 w 1708380"/>
              <a:gd name="connsiteY20" fmla="*/ 1348317 h 1381178"/>
              <a:gd name="connsiteX21" fmla="*/ 1284817 w 1708380"/>
              <a:gd name="connsiteY21" fmla="*/ 1298575 h 1381178"/>
              <a:gd name="connsiteX22" fmla="*/ 1416050 w 1708380"/>
              <a:gd name="connsiteY22" fmla="*/ 1223433 h 1381178"/>
              <a:gd name="connsiteX23" fmla="*/ 1481667 w 1708380"/>
              <a:gd name="connsiteY23" fmla="*/ 1163108 h 1381178"/>
              <a:gd name="connsiteX24" fmla="*/ 1600200 w 1708380"/>
              <a:gd name="connsiteY24" fmla="*/ 1030817 h 1381178"/>
              <a:gd name="connsiteX25" fmla="*/ 1641475 w 1708380"/>
              <a:gd name="connsiteY25" fmla="*/ 936625 h 1381178"/>
              <a:gd name="connsiteX26" fmla="*/ 1681692 w 1708380"/>
              <a:gd name="connsiteY26" fmla="*/ 809625 h 1381178"/>
              <a:gd name="connsiteX27" fmla="*/ 1708149 w 1708380"/>
              <a:gd name="connsiteY27" fmla="*/ 667808 h 1381178"/>
              <a:gd name="connsiteX28" fmla="*/ 1671108 w 1708380"/>
              <a:gd name="connsiteY28" fmla="*/ 521759 h 1381178"/>
              <a:gd name="connsiteX29" fmla="*/ 1651000 w 1708380"/>
              <a:gd name="connsiteY29" fmla="*/ 444500 h 1381178"/>
              <a:gd name="connsiteX30" fmla="*/ 1587500 w 1708380"/>
              <a:gd name="connsiteY30" fmla="*/ 349250 h 1381178"/>
              <a:gd name="connsiteX31" fmla="*/ 1539875 w 1708380"/>
              <a:gd name="connsiteY31" fmla="*/ 317500 h 1381178"/>
              <a:gd name="connsiteX32" fmla="*/ 1476375 w 1708380"/>
              <a:gd name="connsiteY32" fmla="*/ 238125 h 1381178"/>
              <a:gd name="connsiteX33" fmla="*/ 1444625 w 1708380"/>
              <a:gd name="connsiteY33" fmla="*/ 190500 h 1381178"/>
              <a:gd name="connsiteX34" fmla="*/ 1349375 w 1708380"/>
              <a:gd name="connsiteY34" fmla="*/ 142875 h 1381178"/>
              <a:gd name="connsiteX35" fmla="*/ 1317625 w 1708380"/>
              <a:gd name="connsiteY35" fmla="*/ 95250 h 1381178"/>
              <a:gd name="connsiteX36" fmla="*/ 1222375 w 1708380"/>
              <a:gd name="connsiteY36" fmla="*/ 63500 h 1381178"/>
              <a:gd name="connsiteX37" fmla="*/ 1174750 w 1708380"/>
              <a:gd name="connsiteY37" fmla="*/ 31750 h 1381178"/>
              <a:gd name="connsiteX38" fmla="*/ 1063625 w 1708380"/>
              <a:gd name="connsiteY38" fmla="*/ 0 h 1381178"/>
              <a:gd name="connsiteX39" fmla="*/ 825500 w 1708380"/>
              <a:gd name="connsiteY39" fmla="*/ 15875 h 1381178"/>
              <a:gd name="connsiteX40" fmla="*/ 698500 w 1708380"/>
              <a:gd name="connsiteY40" fmla="*/ 47625 h 1381178"/>
              <a:gd name="connsiteX41" fmla="*/ 555625 w 1708380"/>
              <a:gd name="connsiteY41" fmla="*/ 63500 h 1381178"/>
              <a:gd name="connsiteX42" fmla="*/ 508000 w 1708380"/>
              <a:gd name="connsiteY42" fmla="*/ 79375 h 1381178"/>
              <a:gd name="connsiteX43" fmla="*/ 492125 w 1708380"/>
              <a:gd name="connsiteY43" fmla="*/ 127000 h 1381178"/>
              <a:gd name="connsiteX44" fmla="*/ 396875 w 1708380"/>
              <a:gd name="connsiteY44" fmla="*/ 158750 h 1381178"/>
              <a:gd name="connsiteX45" fmla="*/ 349250 w 1708380"/>
              <a:gd name="connsiteY45" fmla="*/ 206375 h 1381178"/>
              <a:gd name="connsiteX46" fmla="*/ 301625 w 1708380"/>
              <a:gd name="connsiteY46" fmla="*/ 238125 h 1381178"/>
              <a:gd name="connsiteX47" fmla="*/ 238125 w 1708380"/>
              <a:gd name="connsiteY47" fmla="*/ 333375 h 1381178"/>
              <a:gd name="connsiteX48" fmla="*/ 142875 w 1708380"/>
              <a:gd name="connsiteY48" fmla="*/ 396875 h 1381178"/>
              <a:gd name="connsiteX49" fmla="*/ 111125 w 1708380"/>
              <a:gd name="connsiteY49" fmla="*/ 444500 h 1381178"/>
              <a:gd name="connsiteX50" fmla="*/ 79375 w 1708380"/>
              <a:gd name="connsiteY50" fmla="*/ 539750 h 1381178"/>
              <a:gd name="connsiteX51" fmla="*/ 15875 w 1708380"/>
              <a:gd name="connsiteY51" fmla="*/ 682625 h 1381178"/>
              <a:gd name="connsiteX52" fmla="*/ 0 w 1708380"/>
              <a:gd name="connsiteY52" fmla="*/ 730250 h 1381178"/>
              <a:gd name="connsiteX53" fmla="*/ 0 w 1708380"/>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587500 w 1708149"/>
              <a:gd name="connsiteY30" fmla="*/ 349250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317625 w 1708149"/>
              <a:gd name="connsiteY34" fmla="*/ 95250 h 1381178"/>
              <a:gd name="connsiteX35" fmla="*/ 1222375 w 1708149"/>
              <a:gd name="connsiteY35" fmla="*/ 63500 h 1381178"/>
              <a:gd name="connsiteX36" fmla="*/ 1174750 w 1708149"/>
              <a:gd name="connsiteY36" fmla="*/ 31750 h 1381178"/>
              <a:gd name="connsiteX37" fmla="*/ 1063625 w 1708149"/>
              <a:gd name="connsiteY37" fmla="*/ 0 h 1381178"/>
              <a:gd name="connsiteX38" fmla="*/ 825500 w 1708149"/>
              <a:gd name="connsiteY38" fmla="*/ 15875 h 1381178"/>
              <a:gd name="connsiteX39" fmla="*/ 698500 w 1708149"/>
              <a:gd name="connsiteY39" fmla="*/ 47625 h 1381178"/>
              <a:gd name="connsiteX40" fmla="*/ 555625 w 1708149"/>
              <a:gd name="connsiteY40" fmla="*/ 63500 h 1381178"/>
              <a:gd name="connsiteX41" fmla="*/ 508000 w 1708149"/>
              <a:gd name="connsiteY41" fmla="*/ 79375 h 1381178"/>
              <a:gd name="connsiteX42" fmla="*/ 492125 w 1708149"/>
              <a:gd name="connsiteY42" fmla="*/ 127000 h 1381178"/>
              <a:gd name="connsiteX43" fmla="*/ 396875 w 1708149"/>
              <a:gd name="connsiteY43" fmla="*/ 158750 h 1381178"/>
              <a:gd name="connsiteX44" fmla="*/ 349250 w 1708149"/>
              <a:gd name="connsiteY44" fmla="*/ 206375 h 1381178"/>
              <a:gd name="connsiteX45" fmla="*/ 301625 w 1708149"/>
              <a:gd name="connsiteY45" fmla="*/ 238125 h 1381178"/>
              <a:gd name="connsiteX46" fmla="*/ 238125 w 1708149"/>
              <a:gd name="connsiteY46" fmla="*/ 333375 h 1381178"/>
              <a:gd name="connsiteX47" fmla="*/ 142875 w 1708149"/>
              <a:gd name="connsiteY47" fmla="*/ 396875 h 1381178"/>
              <a:gd name="connsiteX48" fmla="*/ 111125 w 1708149"/>
              <a:gd name="connsiteY48" fmla="*/ 444500 h 1381178"/>
              <a:gd name="connsiteX49" fmla="*/ 79375 w 1708149"/>
              <a:gd name="connsiteY49" fmla="*/ 539750 h 1381178"/>
              <a:gd name="connsiteX50" fmla="*/ 15875 w 1708149"/>
              <a:gd name="connsiteY50" fmla="*/ 682625 h 1381178"/>
              <a:gd name="connsiteX51" fmla="*/ 0 w 1708149"/>
              <a:gd name="connsiteY51" fmla="*/ 730250 h 1381178"/>
              <a:gd name="connsiteX52" fmla="*/ 0 w 1708149"/>
              <a:gd name="connsiteY52"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174750 w 1708149"/>
              <a:gd name="connsiteY34" fmla="*/ 31750 h 1381178"/>
              <a:gd name="connsiteX35" fmla="*/ 1063625 w 1708149"/>
              <a:gd name="connsiteY35" fmla="*/ 0 h 1381178"/>
              <a:gd name="connsiteX36" fmla="*/ 825500 w 1708149"/>
              <a:gd name="connsiteY36" fmla="*/ 15875 h 1381178"/>
              <a:gd name="connsiteX37" fmla="*/ 698500 w 1708149"/>
              <a:gd name="connsiteY37" fmla="*/ 47625 h 1381178"/>
              <a:gd name="connsiteX38" fmla="*/ 555625 w 1708149"/>
              <a:gd name="connsiteY38" fmla="*/ 63500 h 1381178"/>
              <a:gd name="connsiteX39" fmla="*/ 508000 w 1708149"/>
              <a:gd name="connsiteY39" fmla="*/ 79375 h 1381178"/>
              <a:gd name="connsiteX40" fmla="*/ 492125 w 1708149"/>
              <a:gd name="connsiteY40" fmla="*/ 127000 h 1381178"/>
              <a:gd name="connsiteX41" fmla="*/ 396875 w 1708149"/>
              <a:gd name="connsiteY41" fmla="*/ 158750 h 1381178"/>
              <a:gd name="connsiteX42" fmla="*/ 349250 w 1708149"/>
              <a:gd name="connsiteY42" fmla="*/ 206375 h 1381178"/>
              <a:gd name="connsiteX43" fmla="*/ 301625 w 1708149"/>
              <a:gd name="connsiteY43" fmla="*/ 238125 h 1381178"/>
              <a:gd name="connsiteX44" fmla="*/ 238125 w 1708149"/>
              <a:gd name="connsiteY44" fmla="*/ 333375 h 1381178"/>
              <a:gd name="connsiteX45" fmla="*/ 142875 w 1708149"/>
              <a:gd name="connsiteY45" fmla="*/ 396875 h 1381178"/>
              <a:gd name="connsiteX46" fmla="*/ 111125 w 1708149"/>
              <a:gd name="connsiteY46" fmla="*/ 444500 h 1381178"/>
              <a:gd name="connsiteX47" fmla="*/ 79375 w 1708149"/>
              <a:gd name="connsiteY47" fmla="*/ 539750 h 1381178"/>
              <a:gd name="connsiteX48" fmla="*/ 15875 w 1708149"/>
              <a:gd name="connsiteY48" fmla="*/ 682625 h 1381178"/>
              <a:gd name="connsiteX49" fmla="*/ 0 w 1708149"/>
              <a:gd name="connsiteY49" fmla="*/ 730250 h 1381178"/>
              <a:gd name="connsiteX50" fmla="*/ 0 w 1708149"/>
              <a:gd name="connsiteY50" fmla="*/ 1079500 h 1381178"/>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74750 w 1708149"/>
              <a:gd name="connsiteY34" fmla="*/ 16699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87450 w 1708149"/>
              <a:gd name="connsiteY34" fmla="*/ 33632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55625 w 1708149"/>
              <a:gd name="connsiteY38" fmla="*/ 423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37584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79375 w 1708149"/>
              <a:gd name="connsiteY44" fmla="*/ 518584 h 1360012"/>
              <a:gd name="connsiteX45" fmla="*/ 15875 w 1708149"/>
              <a:gd name="connsiteY45" fmla="*/ 661459 h 1360012"/>
              <a:gd name="connsiteX46" fmla="*/ 0 w 1708149"/>
              <a:gd name="connsiteY46" fmla="*/ 709084 h 1360012"/>
              <a:gd name="connsiteX47" fmla="*/ 0 w 1708149"/>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15875 w 1708149"/>
              <a:gd name="connsiteY45" fmla="*/ 661459 h 1360012"/>
              <a:gd name="connsiteX46" fmla="*/ 0 w 1708149"/>
              <a:gd name="connsiteY46" fmla="*/ 709084 h 1360012"/>
              <a:gd name="connsiteX47" fmla="*/ 0 w 1708149"/>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24341 w 1708149"/>
              <a:gd name="connsiteY45" fmla="*/ 682625 h 1360012"/>
              <a:gd name="connsiteX46" fmla="*/ 0 w 1708149"/>
              <a:gd name="connsiteY46" fmla="*/ 1058334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15874 w 1699682"/>
              <a:gd name="connsiteY45" fmla="*/ 682625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388408 w 1699682"/>
              <a:gd name="connsiteY39" fmla="*/ 171450 h 1360012"/>
              <a:gd name="connsiteX40" fmla="*/ 297392 w 1699682"/>
              <a:gd name="connsiteY40" fmla="*/ 246592 h 1360012"/>
              <a:gd name="connsiteX41" fmla="*/ 229658 w 1699682"/>
              <a:gd name="connsiteY41" fmla="*/ 312209 h 1360012"/>
              <a:gd name="connsiteX42" fmla="*/ 142875 w 1699682"/>
              <a:gd name="connsiteY42" fmla="*/ 418042 h 1360012"/>
              <a:gd name="connsiteX43" fmla="*/ 75142 w 1699682"/>
              <a:gd name="connsiteY43" fmla="*/ 535517 h 1360012"/>
              <a:gd name="connsiteX44" fmla="*/ 24341 w 1699682"/>
              <a:gd name="connsiteY44" fmla="*/ 712258 h 1360012"/>
              <a:gd name="connsiteX45" fmla="*/ 0 w 1699682"/>
              <a:gd name="connsiteY4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229658 w 1699682"/>
              <a:gd name="connsiteY40" fmla="*/ 312209 h 1360012"/>
              <a:gd name="connsiteX41" fmla="*/ 142875 w 1699682"/>
              <a:gd name="connsiteY41" fmla="*/ 418042 h 1360012"/>
              <a:gd name="connsiteX42" fmla="*/ 75142 w 1699682"/>
              <a:gd name="connsiteY42" fmla="*/ 535517 h 1360012"/>
              <a:gd name="connsiteX43" fmla="*/ 24341 w 1699682"/>
              <a:gd name="connsiteY43" fmla="*/ 712258 h 1360012"/>
              <a:gd name="connsiteX44" fmla="*/ 0 w 1699682"/>
              <a:gd name="connsiteY44"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51342 w 1699682"/>
              <a:gd name="connsiteY40" fmla="*/ 426509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539874 w 1699682"/>
              <a:gd name="connsiteY30" fmla="*/ 254001 h 1360012"/>
              <a:gd name="connsiteX31" fmla="*/ 1461558 w 1699682"/>
              <a:gd name="connsiteY31" fmla="*/ 169334 h 1360012"/>
              <a:gd name="connsiteX32" fmla="*/ 1340908 w 1699682"/>
              <a:gd name="connsiteY32" fmla="*/ 92075 h 1360012"/>
              <a:gd name="connsiteX33" fmla="*/ 1178983 w 1699682"/>
              <a:gd name="connsiteY33" fmla="*/ 27517 h 1360012"/>
              <a:gd name="connsiteX34" fmla="*/ 1033991 w 1699682"/>
              <a:gd name="connsiteY34" fmla="*/ 0 h 1360012"/>
              <a:gd name="connsiteX35" fmla="*/ 872066 w 1699682"/>
              <a:gd name="connsiteY35" fmla="*/ 3176 h 1360012"/>
              <a:gd name="connsiteX36" fmla="*/ 664633 w 1699682"/>
              <a:gd name="connsiteY36" fmla="*/ 39159 h 1360012"/>
              <a:gd name="connsiteX37" fmla="*/ 466724 w 1699682"/>
              <a:gd name="connsiteY37" fmla="*/ 122768 h 1360012"/>
              <a:gd name="connsiteX38" fmla="*/ 297392 w 1699682"/>
              <a:gd name="connsiteY38" fmla="*/ 246592 h 1360012"/>
              <a:gd name="connsiteX39" fmla="*/ 151342 w 1699682"/>
              <a:gd name="connsiteY39" fmla="*/ 426509 h 1360012"/>
              <a:gd name="connsiteX40" fmla="*/ 24341 w 1699682"/>
              <a:gd name="connsiteY40" fmla="*/ 712258 h 1360012"/>
              <a:gd name="connsiteX41" fmla="*/ 0 w 1699682"/>
              <a:gd name="connsiteY41"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79574 w 1699682"/>
              <a:gd name="connsiteY28" fmla="*/ 530226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73225 w 1699682"/>
              <a:gd name="connsiteY25" fmla="*/ 7884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64758 w 1699682"/>
              <a:gd name="connsiteY25" fmla="*/ 8265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73200 w 1699682"/>
              <a:gd name="connsiteY22" fmla="*/ 1141942 h 1360012"/>
              <a:gd name="connsiteX23" fmla="*/ 1591733 w 1699682"/>
              <a:gd name="connsiteY23" fmla="*/ 1009651 h 1360012"/>
              <a:gd name="connsiteX24" fmla="*/ 1664758 w 1699682"/>
              <a:gd name="connsiteY24" fmla="*/ 826559 h 1360012"/>
              <a:gd name="connsiteX25" fmla="*/ 1699682 w 1699682"/>
              <a:gd name="connsiteY25" fmla="*/ 646642 h 1360012"/>
              <a:gd name="connsiteX26" fmla="*/ 1679574 w 1699682"/>
              <a:gd name="connsiteY26" fmla="*/ 530226 h 1360012"/>
              <a:gd name="connsiteX27" fmla="*/ 1608666 w 1699682"/>
              <a:gd name="connsiteY27" fmla="*/ 357718 h 1360012"/>
              <a:gd name="connsiteX28" fmla="*/ 1461558 w 1699682"/>
              <a:gd name="connsiteY28" fmla="*/ 169334 h 1360012"/>
              <a:gd name="connsiteX29" fmla="*/ 1340908 w 1699682"/>
              <a:gd name="connsiteY29" fmla="*/ 92075 h 1360012"/>
              <a:gd name="connsiteX30" fmla="*/ 1178983 w 1699682"/>
              <a:gd name="connsiteY30" fmla="*/ 27517 h 1360012"/>
              <a:gd name="connsiteX31" fmla="*/ 1033991 w 1699682"/>
              <a:gd name="connsiteY31" fmla="*/ 0 h 1360012"/>
              <a:gd name="connsiteX32" fmla="*/ 872066 w 1699682"/>
              <a:gd name="connsiteY32" fmla="*/ 3176 h 1360012"/>
              <a:gd name="connsiteX33" fmla="*/ 664633 w 1699682"/>
              <a:gd name="connsiteY33" fmla="*/ 39159 h 1360012"/>
              <a:gd name="connsiteX34" fmla="*/ 466724 w 1699682"/>
              <a:gd name="connsiteY34" fmla="*/ 122768 h 1360012"/>
              <a:gd name="connsiteX35" fmla="*/ 297392 w 1699682"/>
              <a:gd name="connsiteY35" fmla="*/ 246592 h 1360012"/>
              <a:gd name="connsiteX36" fmla="*/ 151342 w 1699682"/>
              <a:gd name="connsiteY36" fmla="*/ 426509 h 1360012"/>
              <a:gd name="connsiteX37" fmla="*/ 24341 w 1699682"/>
              <a:gd name="connsiteY37" fmla="*/ 712258 h 1360012"/>
              <a:gd name="connsiteX38" fmla="*/ 0 w 1699682"/>
              <a:gd name="connsiteY38"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54591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52524 w 1699682"/>
              <a:gd name="connsiteY6" fmla="*/ 437092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989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82059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8993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48313 w 1699682"/>
              <a:gd name="connsiteY26" fmla="*/ 178165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83291"/>
              <a:gd name="connsiteY0" fmla="*/ 963084 h 1360012"/>
              <a:gd name="connsiteX1" fmla="*/ 1086908 w 1683291"/>
              <a:gd name="connsiteY1" fmla="*/ 931334 h 1360012"/>
              <a:gd name="connsiteX2" fmla="*/ 1178984 w 1683291"/>
              <a:gd name="connsiteY2" fmla="*/ 873125 h 1360012"/>
              <a:gd name="connsiteX3" fmla="*/ 1250950 w 1683291"/>
              <a:gd name="connsiteY3" fmla="*/ 785284 h 1360012"/>
              <a:gd name="connsiteX4" fmla="*/ 1275292 w 1683291"/>
              <a:gd name="connsiteY4" fmla="*/ 678393 h 1360012"/>
              <a:gd name="connsiteX5" fmla="*/ 1263468 w 1683291"/>
              <a:gd name="connsiteY5" fmla="*/ 580514 h 1360012"/>
              <a:gd name="connsiteX6" fmla="*/ 1173690 w 1683291"/>
              <a:gd name="connsiteY6" fmla="*/ 454025 h 1360012"/>
              <a:gd name="connsiteX7" fmla="*/ 1031146 w 1683291"/>
              <a:gd name="connsiteY7" fmla="*/ 379033 h 1360012"/>
              <a:gd name="connsiteX8" fmla="*/ 886883 w 1683291"/>
              <a:gd name="connsiteY8" fmla="*/ 364036 h 1360012"/>
              <a:gd name="connsiteX9" fmla="*/ 691092 w 1683291"/>
              <a:gd name="connsiteY9" fmla="*/ 439540 h 1360012"/>
              <a:gd name="connsiteX10" fmla="*/ 575733 w 1683291"/>
              <a:gd name="connsiteY10" fmla="*/ 540810 h 1360012"/>
              <a:gd name="connsiteX11" fmla="*/ 482599 w 1683291"/>
              <a:gd name="connsiteY11" fmla="*/ 673101 h 1360012"/>
              <a:gd name="connsiteX12" fmla="*/ 436033 w 1683291"/>
              <a:gd name="connsiteY12" fmla="*/ 790575 h 1360012"/>
              <a:gd name="connsiteX13" fmla="*/ 426508 w 1683291"/>
              <a:gd name="connsiteY13" fmla="*/ 956734 h 1360012"/>
              <a:gd name="connsiteX14" fmla="*/ 467783 w 1683291"/>
              <a:gd name="connsiteY14" fmla="*/ 1105959 h 1360012"/>
              <a:gd name="connsiteX15" fmla="*/ 584199 w 1683291"/>
              <a:gd name="connsiteY15" fmla="*/ 1228725 h 1360012"/>
              <a:gd name="connsiteX16" fmla="*/ 749300 w 1683291"/>
              <a:gd name="connsiteY16" fmla="*/ 1319742 h 1360012"/>
              <a:gd name="connsiteX17" fmla="*/ 949325 w 1683291"/>
              <a:gd name="connsiteY17" fmla="*/ 1359959 h 1360012"/>
              <a:gd name="connsiteX18" fmla="*/ 1145116 w 1683291"/>
              <a:gd name="connsiteY18" fmla="*/ 1327151 h 1360012"/>
              <a:gd name="connsiteX19" fmla="*/ 1276350 w 1683291"/>
              <a:gd name="connsiteY19" fmla="*/ 1277409 h 1360012"/>
              <a:gd name="connsiteX20" fmla="*/ 1473200 w 1683291"/>
              <a:gd name="connsiteY20" fmla="*/ 1141942 h 1360012"/>
              <a:gd name="connsiteX21" fmla="*/ 1591733 w 1683291"/>
              <a:gd name="connsiteY21" fmla="*/ 1009651 h 1360012"/>
              <a:gd name="connsiteX22" fmla="*/ 1664758 w 1683291"/>
              <a:gd name="connsiteY22" fmla="*/ 826559 h 1360012"/>
              <a:gd name="connsiteX23" fmla="*/ 1679574 w 1683291"/>
              <a:gd name="connsiteY23" fmla="*/ 530226 h 1360012"/>
              <a:gd name="connsiteX24" fmla="*/ 1608666 w 1683291"/>
              <a:gd name="connsiteY24" fmla="*/ 357718 h 1360012"/>
              <a:gd name="connsiteX25" fmla="*/ 1448313 w 1683291"/>
              <a:gd name="connsiteY25" fmla="*/ 178165 h 1360012"/>
              <a:gd name="connsiteX26" fmla="*/ 1178983 w 1683291"/>
              <a:gd name="connsiteY26" fmla="*/ 27517 h 1360012"/>
              <a:gd name="connsiteX27" fmla="*/ 1033991 w 1683291"/>
              <a:gd name="connsiteY27" fmla="*/ 0 h 1360012"/>
              <a:gd name="connsiteX28" fmla="*/ 872066 w 1683291"/>
              <a:gd name="connsiteY28" fmla="*/ 3176 h 1360012"/>
              <a:gd name="connsiteX29" fmla="*/ 664633 w 1683291"/>
              <a:gd name="connsiteY29" fmla="*/ 39159 h 1360012"/>
              <a:gd name="connsiteX30" fmla="*/ 466724 w 1683291"/>
              <a:gd name="connsiteY30" fmla="*/ 122768 h 1360012"/>
              <a:gd name="connsiteX31" fmla="*/ 297392 w 1683291"/>
              <a:gd name="connsiteY31" fmla="*/ 246592 h 1360012"/>
              <a:gd name="connsiteX32" fmla="*/ 151342 w 1683291"/>
              <a:gd name="connsiteY32" fmla="*/ 426509 h 1360012"/>
              <a:gd name="connsiteX33" fmla="*/ 24341 w 1683291"/>
              <a:gd name="connsiteY33" fmla="*/ 712258 h 1360012"/>
              <a:gd name="connsiteX34" fmla="*/ 0 w 1683291"/>
              <a:gd name="connsiteY34" fmla="*/ 905935 h 1360012"/>
              <a:gd name="connsiteX0" fmla="*/ 944033 w 1691081"/>
              <a:gd name="connsiteY0" fmla="*/ 963084 h 1360012"/>
              <a:gd name="connsiteX1" fmla="*/ 1086908 w 1691081"/>
              <a:gd name="connsiteY1" fmla="*/ 931334 h 1360012"/>
              <a:gd name="connsiteX2" fmla="*/ 1178984 w 1691081"/>
              <a:gd name="connsiteY2" fmla="*/ 873125 h 1360012"/>
              <a:gd name="connsiteX3" fmla="*/ 1250950 w 1691081"/>
              <a:gd name="connsiteY3" fmla="*/ 785284 h 1360012"/>
              <a:gd name="connsiteX4" fmla="*/ 1275292 w 1691081"/>
              <a:gd name="connsiteY4" fmla="*/ 678393 h 1360012"/>
              <a:gd name="connsiteX5" fmla="*/ 1263468 w 1691081"/>
              <a:gd name="connsiteY5" fmla="*/ 580514 h 1360012"/>
              <a:gd name="connsiteX6" fmla="*/ 1173690 w 1691081"/>
              <a:gd name="connsiteY6" fmla="*/ 454025 h 1360012"/>
              <a:gd name="connsiteX7" fmla="*/ 1031146 w 1691081"/>
              <a:gd name="connsiteY7" fmla="*/ 379033 h 1360012"/>
              <a:gd name="connsiteX8" fmla="*/ 886883 w 1691081"/>
              <a:gd name="connsiteY8" fmla="*/ 364036 h 1360012"/>
              <a:gd name="connsiteX9" fmla="*/ 691092 w 1691081"/>
              <a:gd name="connsiteY9" fmla="*/ 439540 h 1360012"/>
              <a:gd name="connsiteX10" fmla="*/ 575733 w 1691081"/>
              <a:gd name="connsiteY10" fmla="*/ 540810 h 1360012"/>
              <a:gd name="connsiteX11" fmla="*/ 482599 w 1691081"/>
              <a:gd name="connsiteY11" fmla="*/ 673101 h 1360012"/>
              <a:gd name="connsiteX12" fmla="*/ 436033 w 1691081"/>
              <a:gd name="connsiteY12" fmla="*/ 790575 h 1360012"/>
              <a:gd name="connsiteX13" fmla="*/ 426508 w 1691081"/>
              <a:gd name="connsiteY13" fmla="*/ 956734 h 1360012"/>
              <a:gd name="connsiteX14" fmla="*/ 467783 w 1691081"/>
              <a:gd name="connsiteY14" fmla="*/ 1105959 h 1360012"/>
              <a:gd name="connsiteX15" fmla="*/ 584199 w 1691081"/>
              <a:gd name="connsiteY15" fmla="*/ 1228725 h 1360012"/>
              <a:gd name="connsiteX16" fmla="*/ 749300 w 1691081"/>
              <a:gd name="connsiteY16" fmla="*/ 1319742 h 1360012"/>
              <a:gd name="connsiteX17" fmla="*/ 949325 w 1691081"/>
              <a:gd name="connsiteY17" fmla="*/ 1359959 h 1360012"/>
              <a:gd name="connsiteX18" fmla="*/ 1145116 w 1691081"/>
              <a:gd name="connsiteY18" fmla="*/ 1327151 h 1360012"/>
              <a:gd name="connsiteX19" fmla="*/ 1276350 w 1691081"/>
              <a:gd name="connsiteY19" fmla="*/ 1277409 h 1360012"/>
              <a:gd name="connsiteX20" fmla="*/ 1473200 w 1691081"/>
              <a:gd name="connsiteY20" fmla="*/ 1141942 h 1360012"/>
              <a:gd name="connsiteX21" fmla="*/ 1591733 w 1691081"/>
              <a:gd name="connsiteY21" fmla="*/ 1009651 h 1360012"/>
              <a:gd name="connsiteX22" fmla="*/ 1664758 w 1691081"/>
              <a:gd name="connsiteY22" fmla="*/ 826559 h 1360012"/>
              <a:gd name="connsiteX23" fmla="*/ 1688404 w 1691081"/>
              <a:gd name="connsiteY23" fmla="*/ 561133 h 1360012"/>
              <a:gd name="connsiteX24" fmla="*/ 1608666 w 1691081"/>
              <a:gd name="connsiteY24" fmla="*/ 357718 h 1360012"/>
              <a:gd name="connsiteX25" fmla="*/ 1448313 w 1691081"/>
              <a:gd name="connsiteY25" fmla="*/ 178165 h 1360012"/>
              <a:gd name="connsiteX26" fmla="*/ 1178983 w 1691081"/>
              <a:gd name="connsiteY26" fmla="*/ 27517 h 1360012"/>
              <a:gd name="connsiteX27" fmla="*/ 1033991 w 1691081"/>
              <a:gd name="connsiteY27" fmla="*/ 0 h 1360012"/>
              <a:gd name="connsiteX28" fmla="*/ 872066 w 1691081"/>
              <a:gd name="connsiteY28" fmla="*/ 3176 h 1360012"/>
              <a:gd name="connsiteX29" fmla="*/ 664633 w 1691081"/>
              <a:gd name="connsiteY29" fmla="*/ 39159 h 1360012"/>
              <a:gd name="connsiteX30" fmla="*/ 466724 w 1691081"/>
              <a:gd name="connsiteY30" fmla="*/ 122768 h 1360012"/>
              <a:gd name="connsiteX31" fmla="*/ 297392 w 1691081"/>
              <a:gd name="connsiteY31" fmla="*/ 246592 h 1360012"/>
              <a:gd name="connsiteX32" fmla="*/ 151342 w 1691081"/>
              <a:gd name="connsiteY32" fmla="*/ 426509 h 1360012"/>
              <a:gd name="connsiteX33" fmla="*/ 24341 w 1691081"/>
              <a:gd name="connsiteY33" fmla="*/ 712258 h 1360012"/>
              <a:gd name="connsiteX34" fmla="*/ 0 w 1691081"/>
              <a:gd name="connsiteY34" fmla="*/ 905935 h 1360012"/>
              <a:gd name="connsiteX0" fmla="*/ 944033 w 1691081"/>
              <a:gd name="connsiteY0" fmla="*/ 961037 h 1357965"/>
              <a:gd name="connsiteX1" fmla="*/ 1086908 w 1691081"/>
              <a:gd name="connsiteY1" fmla="*/ 929287 h 1357965"/>
              <a:gd name="connsiteX2" fmla="*/ 1178984 w 1691081"/>
              <a:gd name="connsiteY2" fmla="*/ 871078 h 1357965"/>
              <a:gd name="connsiteX3" fmla="*/ 1250950 w 1691081"/>
              <a:gd name="connsiteY3" fmla="*/ 783237 h 1357965"/>
              <a:gd name="connsiteX4" fmla="*/ 1275292 w 1691081"/>
              <a:gd name="connsiteY4" fmla="*/ 676346 h 1357965"/>
              <a:gd name="connsiteX5" fmla="*/ 1263468 w 1691081"/>
              <a:gd name="connsiteY5" fmla="*/ 578467 h 1357965"/>
              <a:gd name="connsiteX6" fmla="*/ 1173690 w 1691081"/>
              <a:gd name="connsiteY6" fmla="*/ 451978 h 1357965"/>
              <a:gd name="connsiteX7" fmla="*/ 1031146 w 1691081"/>
              <a:gd name="connsiteY7" fmla="*/ 376986 h 1357965"/>
              <a:gd name="connsiteX8" fmla="*/ 886883 w 1691081"/>
              <a:gd name="connsiteY8" fmla="*/ 361989 h 1357965"/>
              <a:gd name="connsiteX9" fmla="*/ 691092 w 1691081"/>
              <a:gd name="connsiteY9" fmla="*/ 437493 h 1357965"/>
              <a:gd name="connsiteX10" fmla="*/ 575733 w 1691081"/>
              <a:gd name="connsiteY10" fmla="*/ 538763 h 1357965"/>
              <a:gd name="connsiteX11" fmla="*/ 482599 w 1691081"/>
              <a:gd name="connsiteY11" fmla="*/ 671054 h 1357965"/>
              <a:gd name="connsiteX12" fmla="*/ 436033 w 1691081"/>
              <a:gd name="connsiteY12" fmla="*/ 788528 h 1357965"/>
              <a:gd name="connsiteX13" fmla="*/ 426508 w 1691081"/>
              <a:gd name="connsiteY13" fmla="*/ 954687 h 1357965"/>
              <a:gd name="connsiteX14" fmla="*/ 467783 w 1691081"/>
              <a:gd name="connsiteY14" fmla="*/ 1103912 h 1357965"/>
              <a:gd name="connsiteX15" fmla="*/ 584199 w 1691081"/>
              <a:gd name="connsiteY15" fmla="*/ 1226678 h 1357965"/>
              <a:gd name="connsiteX16" fmla="*/ 749300 w 1691081"/>
              <a:gd name="connsiteY16" fmla="*/ 1317695 h 1357965"/>
              <a:gd name="connsiteX17" fmla="*/ 949325 w 1691081"/>
              <a:gd name="connsiteY17" fmla="*/ 1357912 h 1357965"/>
              <a:gd name="connsiteX18" fmla="*/ 1145116 w 1691081"/>
              <a:gd name="connsiteY18" fmla="*/ 1325104 h 1357965"/>
              <a:gd name="connsiteX19" fmla="*/ 1276350 w 1691081"/>
              <a:gd name="connsiteY19" fmla="*/ 1275362 h 1357965"/>
              <a:gd name="connsiteX20" fmla="*/ 1473200 w 1691081"/>
              <a:gd name="connsiteY20" fmla="*/ 1139895 h 1357965"/>
              <a:gd name="connsiteX21" fmla="*/ 1591733 w 1691081"/>
              <a:gd name="connsiteY21" fmla="*/ 1007604 h 1357965"/>
              <a:gd name="connsiteX22" fmla="*/ 1664758 w 1691081"/>
              <a:gd name="connsiteY22" fmla="*/ 824512 h 1357965"/>
              <a:gd name="connsiteX23" fmla="*/ 1688404 w 1691081"/>
              <a:gd name="connsiteY23" fmla="*/ 559086 h 1357965"/>
              <a:gd name="connsiteX24" fmla="*/ 1608666 w 1691081"/>
              <a:gd name="connsiteY24" fmla="*/ 355671 h 1357965"/>
              <a:gd name="connsiteX25" fmla="*/ 1448313 w 1691081"/>
              <a:gd name="connsiteY25" fmla="*/ 176118 h 1357965"/>
              <a:gd name="connsiteX26" fmla="*/ 1178983 w 1691081"/>
              <a:gd name="connsiteY26" fmla="*/ 25470 h 1357965"/>
              <a:gd name="connsiteX27" fmla="*/ 872066 w 1691081"/>
              <a:gd name="connsiteY27" fmla="*/ 1129 h 1357965"/>
              <a:gd name="connsiteX28" fmla="*/ 664633 w 1691081"/>
              <a:gd name="connsiteY28" fmla="*/ 37112 h 1357965"/>
              <a:gd name="connsiteX29" fmla="*/ 466724 w 1691081"/>
              <a:gd name="connsiteY29" fmla="*/ 120721 h 1357965"/>
              <a:gd name="connsiteX30" fmla="*/ 297392 w 1691081"/>
              <a:gd name="connsiteY30" fmla="*/ 244545 h 1357965"/>
              <a:gd name="connsiteX31" fmla="*/ 151342 w 1691081"/>
              <a:gd name="connsiteY31" fmla="*/ 424462 h 1357965"/>
              <a:gd name="connsiteX32" fmla="*/ 24341 w 1691081"/>
              <a:gd name="connsiteY32" fmla="*/ 710211 h 1357965"/>
              <a:gd name="connsiteX33" fmla="*/ 0 w 1691081"/>
              <a:gd name="connsiteY33" fmla="*/ 903888 h 1357965"/>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49325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53141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75733 w 1694452"/>
              <a:gd name="connsiteY10" fmla="*/ 538763 h 1359113"/>
              <a:gd name="connsiteX11" fmla="*/ 482599 w 1694452"/>
              <a:gd name="connsiteY11" fmla="*/ 671054 h 1359113"/>
              <a:gd name="connsiteX12" fmla="*/ 436033 w 1694452"/>
              <a:gd name="connsiteY12" fmla="*/ 788528 h 1359113"/>
              <a:gd name="connsiteX13" fmla="*/ 426508 w 1694452"/>
              <a:gd name="connsiteY13" fmla="*/ 954687 h 1359113"/>
              <a:gd name="connsiteX14" fmla="*/ 467783 w 1694452"/>
              <a:gd name="connsiteY14" fmla="*/ 1103912 h 1359113"/>
              <a:gd name="connsiteX15" fmla="*/ 584199 w 1694452"/>
              <a:gd name="connsiteY15" fmla="*/ 1226678 h 1359113"/>
              <a:gd name="connsiteX16" fmla="*/ 749300 w 1694452"/>
              <a:gd name="connsiteY16" fmla="*/ 1317695 h 1359113"/>
              <a:gd name="connsiteX17" fmla="*/ 984647 w 1694452"/>
              <a:gd name="connsiteY17" fmla="*/ 1357912 h 1359113"/>
              <a:gd name="connsiteX18" fmla="*/ 1276350 w 1694452"/>
              <a:gd name="connsiteY18" fmla="*/ 1275362 h 1359113"/>
              <a:gd name="connsiteX19" fmla="*/ 1473200 w 1694452"/>
              <a:gd name="connsiteY19" fmla="*/ 1153141 h 1359113"/>
              <a:gd name="connsiteX20" fmla="*/ 1591733 w 1694452"/>
              <a:gd name="connsiteY20" fmla="*/ 1007604 h 1359113"/>
              <a:gd name="connsiteX21" fmla="*/ 1678004 w 1694452"/>
              <a:gd name="connsiteY21" fmla="*/ 815681 h 1359113"/>
              <a:gd name="connsiteX22" fmla="*/ 1688404 w 1694452"/>
              <a:gd name="connsiteY22" fmla="*/ 559086 h 1359113"/>
              <a:gd name="connsiteX23" fmla="*/ 1608666 w 1694452"/>
              <a:gd name="connsiteY23" fmla="*/ 355671 h 1359113"/>
              <a:gd name="connsiteX24" fmla="*/ 1448313 w 1694452"/>
              <a:gd name="connsiteY24" fmla="*/ 176118 h 1359113"/>
              <a:gd name="connsiteX25" fmla="*/ 1178983 w 1694452"/>
              <a:gd name="connsiteY25" fmla="*/ 25470 h 1359113"/>
              <a:gd name="connsiteX26" fmla="*/ 872066 w 1694452"/>
              <a:gd name="connsiteY26" fmla="*/ 1129 h 1359113"/>
              <a:gd name="connsiteX27" fmla="*/ 664633 w 1694452"/>
              <a:gd name="connsiteY27" fmla="*/ 37112 h 1359113"/>
              <a:gd name="connsiteX28" fmla="*/ 466724 w 1694452"/>
              <a:gd name="connsiteY28" fmla="*/ 120721 h 1359113"/>
              <a:gd name="connsiteX29" fmla="*/ 297392 w 1694452"/>
              <a:gd name="connsiteY29" fmla="*/ 244545 h 1359113"/>
              <a:gd name="connsiteX30" fmla="*/ 151342 w 1694452"/>
              <a:gd name="connsiteY30" fmla="*/ 424462 h 1359113"/>
              <a:gd name="connsiteX31" fmla="*/ 24341 w 1694452"/>
              <a:gd name="connsiteY31" fmla="*/ 710211 h 1359113"/>
              <a:gd name="connsiteX32" fmla="*/ 0 w 1694452"/>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482599 w 1694452"/>
              <a:gd name="connsiteY10" fmla="*/ 671054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19832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48584 w 1694452"/>
              <a:gd name="connsiteY12" fmla="*/ 1042992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99923 w 1694452"/>
              <a:gd name="connsiteY9" fmla="*/ 424247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26752 w 1694452"/>
              <a:gd name="connsiteY10" fmla="*/ 565088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94452" h="1350639">
                <a:moveTo>
                  <a:pt x="944033" y="961037"/>
                </a:moveTo>
                <a:cubicBezTo>
                  <a:pt x="945782" y="960687"/>
                  <a:pt x="1047749" y="944280"/>
                  <a:pt x="1086908" y="929287"/>
                </a:cubicBezTo>
                <a:cubicBezTo>
                  <a:pt x="1126067" y="914294"/>
                  <a:pt x="1151644" y="895420"/>
                  <a:pt x="1178984" y="871078"/>
                </a:cubicBezTo>
                <a:cubicBezTo>
                  <a:pt x="1206324" y="846736"/>
                  <a:pt x="1234899" y="815692"/>
                  <a:pt x="1250950" y="783237"/>
                </a:cubicBezTo>
                <a:cubicBezTo>
                  <a:pt x="1267001" y="750782"/>
                  <a:pt x="1273206" y="710474"/>
                  <a:pt x="1275292" y="676346"/>
                </a:cubicBezTo>
                <a:cubicBezTo>
                  <a:pt x="1277378" y="642218"/>
                  <a:pt x="1280402" y="615862"/>
                  <a:pt x="1263468" y="578467"/>
                </a:cubicBezTo>
                <a:cubicBezTo>
                  <a:pt x="1246534" y="541072"/>
                  <a:pt x="1212410" y="485558"/>
                  <a:pt x="1173690" y="451978"/>
                </a:cubicBezTo>
                <a:cubicBezTo>
                  <a:pt x="1134970" y="418398"/>
                  <a:pt x="1078947" y="391984"/>
                  <a:pt x="1031146" y="376986"/>
                </a:cubicBezTo>
                <a:cubicBezTo>
                  <a:pt x="983345" y="361988"/>
                  <a:pt x="912636" y="366928"/>
                  <a:pt x="886883" y="361989"/>
                </a:cubicBezTo>
                <a:cubicBezTo>
                  <a:pt x="807508" y="367281"/>
                  <a:pt x="742284" y="385982"/>
                  <a:pt x="682262" y="419832"/>
                </a:cubicBezTo>
                <a:cubicBezTo>
                  <a:pt x="622240" y="453682"/>
                  <a:pt x="567790" y="503639"/>
                  <a:pt x="526752" y="565088"/>
                </a:cubicBezTo>
                <a:cubicBezTo>
                  <a:pt x="485714" y="626537"/>
                  <a:pt x="449061" y="708877"/>
                  <a:pt x="436033" y="788528"/>
                </a:cubicBezTo>
                <a:cubicBezTo>
                  <a:pt x="423005" y="868179"/>
                  <a:pt x="423890" y="969967"/>
                  <a:pt x="448584" y="1042992"/>
                </a:cubicBezTo>
                <a:cubicBezTo>
                  <a:pt x="473278" y="1116017"/>
                  <a:pt x="534080" y="1180894"/>
                  <a:pt x="584199" y="1226678"/>
                </a:cubicBezTo>
                <a:cubicBezTo>
                  <a:pt x="634318" y="1272462"/>
                  <a:pt x="683294" y="1297294"/>
                  <a:pt x="749300" y="1317695"/>
                </a:cubicBezTo>
                <a:cubicBezTo>
                  <a:pt x="815306" y="1338096"/>
                  <a:pt x="892390" y="1356137"/>
                  <a:pt x="980232" y="1349082"/>
                </a:cubicBezTo>
                <a:cubicBezTo>
                  <a:pt x="1068074" y="1342027"/>
                  <a:pt x="1194189" y="1308019"/>
                  <a:pt x="1276350" y="1275362"/>
                </a:cubicBezTo>
                <a:cubicBezTo>
                  <a:pt x="1358511" y="1242705"/>
                  <a:pt x="1420636" y="1197767"/>
                  <a:pt x="1473200" y="1153141"/>
                </a:cubicBezTo>
                <a:cubicBezTo>
                  <a:pt x="1525764" y="1108515"/>
                  <a:pt x="1557599" y="1063847"/>
                  <a:pt x="1591733" y="1007604"/>
                </a:cubicBezTo>
                <a:cubicBezTo>
                  <a:pt x="1625867" y="951361"/>
                  <a:pt x="1661892" y="890434"/>
                  <a:pt x="1678004" y="815681"/>
                </a:cubicBezTo>
                <a:cubicBezTo>
                  <a:pt x="1694116" y="740928"/>
                  <a:pt x="1699960" y="635754"/>
                  <a:pt x="1688404" y="559086"/>
                </a:cubicBezTo>
                <a:cubicBezTo>
                  <a:pt x="1676848" y="482418"/>
                  <a:pt x="1648681" y="419499"/>
                  <a:pt x="1608666" y="355671"/>
                </a:cubicBezTo>
                <a:cubicBezTo>
                  <a:pt x="1568651" y="291843"/>
                  <a:pt x="1519927" y="231151"/>
                  <a:pt x="1448313" y="176118"/>
                </a:cubicBezTo>
                <a:cubicBezTo>
                  <a:pt x="1376699" y="121085"/>
                  <a:pt x="1275024" y="54635"/>
                  <a:pt x="1178983" y="25470"/>
                </a:cubicBezTo>
                <a:cubicBezTo>
                  <a:pt x="1082942" y="-3695"/>
                  <a:pt x="957791" y="-811"/>
                  <a:pt x="872066" y="1129"/>
                </a:cubicBezTo>
                <a:cubicBezTo>
                  <a:pt x="786341" y="3069"/>
                  <a:pt x="732190" y="17180"/>
                  <a:pt x="664633" y="37112"/>
                </a:cubicBezTo>
                <a:cubicBezTo>
                  <a:pt x="597076" y="57044"/>
                  <a:pt x="527931" y="86149"/>
                  <a:pt x="466724" y="120721"/>
                </a:cubicBezTo>
                <a:cubicBezTo>
                  <a:pt x="405517" y="155293"/>
                  <a:pt x="349956" y="193922"/>
                  <a:pt x="297392" y="244545"/>
                </a:cubicBezTo>
                <a:cubicBezTo>
                  <a:pt x="244828" y="295168"/>
                  <a:pt x="196850" y="346851"/>
                  <a:pt x="151342" y="424462"/>
                </a:cubicBezTo>
                <a:cubicBezTo>
                  <a:pt x="105834" y="502073"/>
                  <a:pt x="49565" y="630307"/>
                  <a:pt x="24341" y="710211"/>
                </a:cubicBezTo>
                <a:cubicBezTo>
                  <a:pt x="-883" y="790115"/>
                  <a:pt x="5071" y="825615"/>
                  <a:pt x="0" y="903888"/>
                </a:cubicBezTo>
              </a:path>
            </a:pathLst>
          </a:cu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1" name="Group 10"/>
          <p:cNvGrpSpPr/>
          <p:nvPr/>
        </p:nvGrpSpPr>
        <p:grpSpPr>
          <a:xfrm>
            <a:off x="1391482" y="4839777"/>
            <a:ext cx="351748" cy="461665"/>
            <a:chOff x="1386089" y="4122100"/>
            <a:chExt cx="351748" cy="461665"/>
          </a:xfrm>
        </p:grpSpPr>
        <p:sp>
          <p:nvSpPr>
            <p:cNvPr id="12" name="Oval 11"/>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13" name="TextBox 12"/>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sp>
        <p:nvSpPr>
          <p:cNvPr id="16" name="TextBox 15"/>
          <p:cNvSpPr txBox="1"/>
          <p:nvPr/>
        </p:nvSpPr>
        <p:spPr>
          <a:xfrm>
            <a:off x="452647" y="1030530"/>
            <a:ext cx="8598989" cy="1354217"/>
          </a:xfrm>
          <a:prstGeom prst="rect">
            <a:avLst/>
          </a:prstGeom>
          <a:noFill/>
        </p:spPr>
        <p:txBody>
          <a:bodyPr wrap="square" rtlCol="0">
            <a:spAutoFit/>
          </a:bodyPr>
          <a:lstStyle/>
          <a:p>
            <a:pPr marL="285750" indent="-285750">
              <a:buFont typeface="Arial"/>
              <a:buChar char="•"/>
            </a:pPr>
            <a:r>
              <a:rPr lang="en-US" b="1" dirty="0" smtClean="0"/>
              <a:t>A high frequency electro-magnetic field can be used to accelerate electrons or ions. </a:t>
            </a:r>
          </a:p>
          <a:p>
            <a:pPr marL="285750" indent="-285750">
              <a:buFont typeface="Arial"/>
              <a:buChar char="•"/>
            </a:pPr>
            <a:endParaRPr lang="en-US" sz="1000" b="1" dirty="0" smtClean="0"/>
          </a:p>
          <a:p>
            <a:pPr marL="285750" indent="-285750">
              <a:buFont typeface="Arial"/>
              <a:buChar char="•"/>
            </a:pPr>
            <a:r>
              <a:rPr lang="en-US" b="1" dirty="0" smtClean="0"/>
              <a:t>Particle gains energy as the </a:t>
            </a:r>
            <a:r>
              <a:rPr lang="en-US" b="1" dirty="0"/>
              <a:t>applied </a:t>
            </a:r>
            <a:r>
              <a:rPr lang="en-US" b="1" dirty="0" smtClean="0"/>
              <a:t>electric field component oscillates </a:t>
            </a:r>
            <a:r>
              <a:rPr lang="en-US" b="1" dirty="0"/>
              <a:t>at the cyclotron </a:t>
            </a:r>
            <a:r>
              <a:rPr lang="en-US" b="1" dirty="0" smtClean="0"/>
              <a:t>frequency (“in-phase” with the gyro-orbit).</a:t>
            </a:r>
            <a:endParaRPr lang="en-US" b="1" dirty="0"/>
          </a:p>
        </p:txBody>
      </p:sp>
      <p:sp>
        <p:nvSpPr>
          <p:cNvPr id="20" name="Rectangle 19"/>
          <p:cNvSpPr/>
          <p:nvPr/>
        </p:nvSpPr>
        <p:spPr>
          <a:xfrm>
            <a:off x="3825094" y="3930720"/>
            <a:ext cx="4381787" cy="584776"/>
          </a:xfrm>
          <a:prstGeom prst="rect">
            <a:avLst/>
          </a:prstGeom>
        </p:spPr>
        <p:txBody>
          <a:bodyPr wrap="square">
            <a:spAutoFit/>
          </a:bodyPr>
          <a:lstStyle/>
          <a:p>
            <a:r>
              <a:rPr lang="en-US" sz="1600" dirty="0" smtClean="0"/>
              <a:t>Ex: For an electron, what </a:t>
            </a:r>
            <a:r>
              <a:rPr lang="en-US" sz="1600" i="1" dirty="0" smtClean="0"/>
              <a:t>B</a:t>
            </a:r>
            <a:r>
              <a:rPr lang="en-US" sz="1600" dirty="0" smtClean="0"/>
              <a:t> corresponds to 2.45 </a:t>
            </a:r>
            <a:r>
              <a:rPr lang="en-US" sz="1600" dirty="0" err="1" smtClean="0"/>
              <a:t>Ghz</a:t>
            </a:r>
            <a:r>
              <a:rPr lang="en-US" sz="1600" dirty="0" smtClean="0"/>
              <a:t> (microwave oven frequency)?</a:t>
            </a:r>
          </a:p>
        </p:txBody>
      </p:sp>
      <p:pic>
        <p:nvPicPr>
          <p:cNvPr id="21" name="Picture 20"/>
          <p:cNvPicPr>
            <a:picLocks noChangeAspect="1"/>
          </p:cNvPicPr>
          <p:nvPr/>
        </p:nvPicPr>
        <p:blipFill>
          <a:blip r:embed="rId3"/>
          <a:stretch>
            <a:fillRect/>
          </a:stretch>
        </p:blipFill>
        <p:spPr>
          <a:xfrm>
            <a:off x="3749226" y="4630071"/>
            <a:ext cx="2131291" cy="542876"/>
          </a:xfrm>
          <a:prstGeom prst="rect">
            <a:avLst/>
          </a:prstGeom>
        </p:spPr>
      </p:pic>
      <p:pic>
        <p:nvPicPr>
          <p:cNvPr id="22" name="Picture 21"/>
          <p:cNvPicPr>
            <a:picLocks noChangeAspect="1"/>
          </p:cNvPicPr>
          <p:nvPr/>
        </p:nvPicPr>
        <p:blipFill>
          <a:blip r:embed="rId4"/>
          <a:stretch>
            <a:fillRect/>
          </a:stretch>
        </p:blipFill>
        <p:spPr>
          <a:xfrm>
            <a:off x="6485955" y="4747508"/>
            <a:ext cx="1679359" cy="285174"/>
          </a:xfrm>
          <a:prstGeom prst="rect">
            <a:avLst/>
          </a:prstGeom>
        </p:spPr>
      </p:pic>
      <p:sp>
        <p:nvSpPr>
          <p:cNvPr id="23" name="Right Arrow 22"/>
          <p:cNvSpPr/>
          <p:nvPr/>
        </p:nvSpPr>
        <p:spPr>
          <a:xfrm>
            <a:off x="5972881" y="4809240"/>
            <a:ext cx="386725" cy="1845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itle 2"/>
          <p:cNvSpPr txBox="1">
            <a:spLocks/>
          </p:cNvSpPr>
          <p:nvPr/>
        </p:nvSpPr>
        <p:spPr bwMode="auto">
          <a:xfrm>
            <a:off x="457199" y="7871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endParaRPr lang="en-US" dirty="0" smtClean="0"/>
          </a:p>
          <a:p>
            <a:r>
              <a:rPr lang="en-US" dirty="0" smtClean="0"/>
              <a:t>The Cyclotron Frequency is Important for </a:t>
            </a:r>
          </a:p>
          <a:p>
            <a:r>
              <a:rPr lang="en-US" dirty="0" smtClean="0"/>
              <a:t>Cyclotron Resonance Heating</a:t>
            </a:r>
            <a:endParaRPr lang="en-US" dirty="0"/>
          </a:p>
        </p:txBody>
      </p:sp>
      <p:sp>
        <p:nvSpPr>
          <p:cNvPr id="26" name="TextBox 25"/>
          <p:cNvSpPr txBox="1"/>
          <p:nvPr/>
        </p:nvSpPr>
        <p:spPr>
          <a:xfrm>
            <a:off x="4582439" y="2574147"/>
            <a:ext cx="2505814" cy="369332"/>
          </a:xfrm>
          <a:prstGeom prst="rect">
            <a:avLst/>
          </a:prstGeom>
          <a:noFill/>
        </p:spPr>
        <p:txBody>
          <a:bodyPr wrap="none" rtlCol="0">
            <a:spAutoFit/>
          </a:bodyPr>
          <a:lstStyle/>
          <a:p>
            <a:r>
              <a:rPr lang="en-US" b="1" dirty="0" smtClean="0"/>
              <a:t>Cyclotron frequency</a:t>
            </a:r>
            <a:endParaRPr lang="en-US" b="1" dirty="0"/>
          </a:p>
        </p:txBody>
      </p:sp>
      <p:pic>
        <p:nvPicPr>
          <p:cNvPr id="27" name="Picture 26"/>
          <p:cNvPicPr>
            <a:picLocks noChangeAspect="1"/>
          </p:cNvPicPr>
          <p:nvPr/>
        </p:nvPicPr>
        <p:blipFill>
          <a:blip r:embed="rId5"/>
          <a:stretch>
            <a:fillRect/>
          </a:stretch>
        </p:blipFill>
        <p:spPr>
          <a:xfrm>
            <a:off x="4996265" y="2936964"/>
            <a:ext cx="1489690" cy="892081"/>
          </a:xfrm>
          <a:prstGeom prst="rect">
            <a:avLst/>
          </a:prstGeom>
        </p:spPr>
      </p:pic>
    </p:spTree>
    <p:extLst>
      <p:ext uri="{BB962C8B-B14F-4D97-AF65-F5344CB8AC3E}">
        <p14:creationId xmlns:p14="http://schemas.microsoft.com/office/powerpoint/2010/main" val="27451087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42516" y="1316771"/>
            <a:ext cx="4269415" cy="861774"/>
          </a:xfrm>
          <a:prstGeom prst="rect">
            <a:avLst/>
          </a:prstGeom>
          <a:noFill/>
        </p:spPr>
        <p:txBody>
          <a:bodyPr wrap="square" rtlCol="0">
            <a:spAutoFit/>
          </a:bodyPr>
          <a:lstStyle/>
          <a:p>
            <a:pPr algn="ctr"/>
            <a:r>
              <a:rPr lang="en-US" sz="1600" dirty="0" smtClean="0"/>
              <a:t>Electron Cyclotron Heating In A Plasma Experiment at UW-Madison </a:t>
            </a:r>
          </a:p>
          <a:p>
            <a:pPr algn="ctr"/>
            <a:r>
              <a:rPr lang="en-US" sz="1600" dirty="0" smtClean="0"/>
              <a:t>(2.45 GHz, B=875 Gauss) </a:t>
            </a:r>
            <a:endParaRPr lang="en-US" sz="1600" dirty="0"/>
          </a:p>
        </p:txBody>
      </p:sp>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t="66848" b="3117"/>
          <a:stretch/>
        </p:blipFill>
        <p:spPr>
          <a:xfrm>
            <a:off x="346357" y="2253822"/>
            <a:ext cx="5362509" cy="3276452"/>
          </a:xfrm>
          <a:prstGeom prst="rect">
            <a:avLst/>
          </a:prstGeom>
        </p:spPr>
      </p:pic>
      <p:sp>
        <p:nvSpPr>
          <p:cNvPr id="29" name="Title 2"/>
          <p:cNvSpPr txBox="1">
            <a:spLocks/>
          </p:cNvSpPr>
          <p:nvPr/>
        </p:nvSpPr>
        <p:spPr bwMode="auto">
          <a:xfrm>
            <a:off x="457199" y="7871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endParaRPr lang="en-US" dirty="0" smtClean="0"/>
          </a:p>
          <a:p>
            <a:r>
              <a:rPr lang="en-US" dirty="0" smtClean="0"/>
              <a:t>Example of Cyclotron Heating in Action</a:t>
            </a:r>
            <a:endParaRPr lang="en-US" dirty="0"/>
          </a:p>
        </p:txBody>
      </p:sp>
      <p:grpSp>
        <p:nvGrpSpPr>
          <p:cNvPr id="2" name="Group 1"/>
          <p:cNvGrpSpPr/>
          <p:nvPr/>
        </p:nvGrpSpPr>
        <p:grpSpPr>
          <a:xfrm>
            <a:off x="6120947" y="1316771"/>
            <a:ext cx="2861417" cy="4219219"/>
            <a:chOff x="6120947" y="1316771"/>
            <a:chExt cx="2861417" cy="4219219"/>
          </a:xfrm>
        </p:grpSpPr>
        <p:sp>
          <p:nvSpPr>
            <p:cNvPr id="28" name="Rectangle 27"/>
            <p:cNvSpPr/>
            <p:nvPr/>
          </p:nvSpPr>
          <p:spPr>
            <a:xfrm>
              <a:off x="6120947" y="1316771"/>
              <a:ext cx="2861417" cy="830997"/>
            </a:xfrm>
            <a:prstGeom prst="rect">
              <a:avLst/>
            </a:prstGeom>
          </p:spPr>
          <p:txBody>
            <a:bodyPr wrap="square">
              <a:spAutoFit/>
            </a:bodyPr>
            <a:lstStyle/>
            <a:p>
              <a:r>
                <a:rPr lang="en-US" sz="1600" dirty="0" smtClean="0"/>
                <a:t>In the DIII-D </a:t>
              </a:r>
              <a:r>
                <a:rPr lang="en-US" sz="1600" dirty="0" err="1" smtClean="0"/>
                <a:t>tokamak</a:t>
              </a:r>
              <a:r>
                <a:rPr lang="en-US" sz="1600" dirty="0" smtClean="0"/>
                <a:t>, use 110 GHz second harmonic heating (B~2 Tesla)</a:t>
              </a:r>
              <a:endParaRPr lang="en-US" sz="1600" dirty="0"/>
            </a:p>
          </p:txBody>
        </p:sp>
        <p:pic>
          <p:nvPicPr>
            <p:cNvPr id="30" name="Picture 29"/>
            <p:cNvPicPr>
              <a:picLocks noChangeAspect="1"/>
            </p:cNvPicPr>
            <p:nvPr/>
          </p:nvPicPr>
          <p:blipFill>
            <a:blip r:embed="rId3"/>
            <a:stretch>
              <a:fillRect/>
            </a:stretch>
          </p:blipFill>
          <p:spPr>
            <a:xfrm>
              <a:off x="6767946" y="2302619"/>
              <a:ext cx="2214418" cy="3233371"/>
            </a:xfrm>
            <a:prstGeom prst="rect">
              <a:avLst/>
            </a:prstGeom>
          </p:spPr>
        </p:pic>
      </p:grpSp>
    </p:spTree>
    <p:extLst>
      <p:ext uri="{BB962C8B-B14F-4D97-AF65-F5344CB8AC3E}">
        <p14:creationId xmlns:p14="http://schemas.microsoft.com/office/powerpoint/2010/main" val="24353892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a:off x="457199" y="217256"/>
            <a:ext cx="7234345"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Other Practical Applications: EM Emission from Charged Particle Acceleration</a:t>
            </a:r>
          </a:p>
        </p:txBody>
      </p:sp>
      <p:grpSp>
        <p:nvGrpSpPr>
          <p:cNvPr id="49" name="Group 48"/>
          <p:cNvGrpSpPr/>
          <p:nvPr/>
        </p:nvGrpSpPr>
        <p:grpSpPr>
          <a:xfrm>
            <a:off x="94398" y="1008891"/>
            <a:ext cx="8495706" cy="3035664"/>
            <a:chOff x="94398" y="1008891"/>
            <a:chExt cx="8495706" cy="3035664"/>
          </a:xfrm>
        </p:grpSpPr>
        <p:sp>
          <p:nvSpPr>
            <p:cNvPr id="3" name="TextBox 2"/>
            <p:cNvSpPr txBox="1"/>
            <p:nvPr/>
          </p:nvSpPr>
          <p:spPr>
            <a:xfrm>
              <a:off x="94398" y="1043127"/>
              <a:ext cx="7109639" cy="1231106"/>
            </a:xfrm>
            <a:prstGeom prst="rect">
              <a:avLst/>
            </a:prstGeom>
            <a:noFill/>
          </p:spPr>
          <p:txBody>
            <a:bodyPr wrap="none" rtlCol="0">
              <a:spAutoFit/>
            </a:bodyPr>
            <a:lstStyle/>
            <a:p>
              <a:pPr marL="285750" indent="-285750">
                <a:buFont typeface="Arial"/>
                <a:buChar char="•"/>
              </a:pPr>
              <a:r>
                <a:rPr lang="en-US" sz="2000" b="1" dirty="0" smtClean="0"/>
                <a:t>Electron cyclotron emission (measure </a:t>
              </a:r>
              <a:r>
                <a:rPr lang="en-US" sz="2000" b="1" dirty="0" err="1" smtClean="0"/>
                <a:t>T</a:t>
              </a:r>
              <a:r>
                <a:rPr lang="en-US" sz="2000" b="1" baseline="-25000" dirty="0" err="1" smtClean="0"/>
                <a:t>e</a:t>
              </a:r>
              <a:r>
                <a:rPr lang="en-US" sz="2000" b="1" dirty="0" smtClean="0"/>
                <a:t> profiles)</a:t>
              </a:r>
              <a:br>
                <a:rPr lang="en-US" sz="2000" b="1" dirty="0" smtClean="0"/>
              </a:br>
              <a:r>
                <a:rPr lang="en-US" dirty="0" smtClean="0"/>
                <a:t>Produced by acceleration of gyrating charged particle	</a:t>
              </a:r>
              <a:br>
                <a:rPr lang="en-US" dirty="0" smtClean="0"/>
              </a:br>
              <a:r>
                <a:rPr lang="en-US" dirty="0"/>
                <a:t>EM radiation emitted at discrete frequencies:</a:t>
              </a:r>
            </a:p>
            <a:p>
              <a:endParaRPr lang="en-US" dirty="0"/>
            </a:p>
          </p:txBody>
        </p:sp>
        <p:pic>
          <p:nvPicPr>
            <p:cNvPr id="7" name="Picture 6"/>
            <p:cNvPicPr>
              <a:picLocks noChangeAspect="1"/>
            </p:cNvPicPr>
            <p:nvPr/>
          </p:nvPicPr>
          <p:blipFill>
            <a:blip r:embed="rId3"/>
            <a:stretch>
              <a:fillRect/>
            </a:stretch>
          </p:blipFill>
          <p:spPr>
            <a:xfrm>
              <a:off x="1043722" y="2200995"/>
              <a:ext cx="1591528" cy="415566"/>
            </a:xfrm>
            <a:prstGeom prst="rect">
              <a:avLst/>
            </a:prstGeom>
          </p:spPr>
        </p:pic>
        <p:pic>
          <p:nvPicPr>
            <p:cNvPr id="9" name="Picture 8"/>
            <p:cNvPicPr>
              <a:picLocks noChangeAspect="1"/>
            </p:cNvPicPr>
            <p:nvPr/>
          </p:nvPicPr>
          <p:blipFill>
            <a:blip r:embed="rId4"/>
            <a:stretch>
              <a:fillRect/>
            </a:stretch>
          </p:blipFill>
          <p:spPr>
            <a:xfrm>
              <a:off x="3425537" y="1966963"/>
              <a:ext cx="1559213" cy="852576"/>
            </a:xfrm>
            <a:prstGeom prst="rect">
              <a:avLst/>
            </a:prstGeom>
          </p:spPr>
        </p:pic>
        <p:pic>
          <p:nvPicPr>
            <p:cNvPr id="12" name="Picture 11"/>
            <p:cNvPicPr>
              <a:picLocks noChangeAspect="1"/>
            </p:cNvPicPr>
            <p:nvPr/>
          </p:nvPicPr>
          <p:blipFill>
            <a:blip r:embed="rId5"/>
            <a:stretch>
              <a:fillRect/>
            </a:stretch>
          </p:blipFill>
          <p:spPr>
            <a:xfrm>
              <a:off x="2025362" y="3276212"/>
              <a:ext cx="1800513" cy="768343"/>
            </a:xfrm>
            <a:prstGeom prst="rect">
              <a:avLst/>
            </a:prstGeom>
          </p:spPr>
        </p:pic>
        <p:grpSp>
          <p:nvGrpSpPr>
            <p:cNvPr id="44" name="Group 43"/>
            <p:cNvGrpSpPr/>
            <p:nvPr/>
          </p:nvGrpSpPr>
          <p:grpSpPr>
            <a:xfrm>
              <a:off x="6669284" y="1008891"/>
              <a:ext cx="1920820" cy="1975609"/>
              <a:chOff x="6669284" y="1008891"/>
              <a:chExt cx="1920820" cy="1975609"/>
            </a:xfrm>
          </p:grpSpPr>
          <p:sp>
            <p:nvSpPr>
              <p:cNvPr id="24" name="Oval 23"/>
              <p:cNvSpPr/>
              <p:nvPr/>
            </p:nvSpPr>
            <p:spPr>
              <a:xfrm>
                <a:off x="6669284" y="1710170"/>
                <a:ext cx="1920820" cy="691964"/>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7931983" y="2099593"/>
                <a:ext cx="351748" cy="461665"/>
                <a:chOff x="1386089" y="4122100"/>
                <a:chExt cx="351748" cy="461665"/>
              </a:xfrm>
            </p:grpSpPr>
            <p:sp>
              <p:nvSpPr>
                <p:cNvPr id="30" name="Oval 29"/>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31" name="TextBox 30"/>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cxnSp>
            <p:nvCxnSpPr>
              <p:cNvPr id="33" name="Straight Arrow Connector 32"/>
              <p:cNvCxnSpPr/>
              <p:nvPr/>
            </p:nvCxnSpPr>
            <p:spPr>
              <a:xfrm flipV="1">
                <a:off x="7629694" y="1063625"/>
                <a:ext cx="5621" cy="127500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635315" y="2471776"/>
                <a:ext cx="0" cy="5127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rotWithShape="1">
              <a:blip r:embed="rId6"/>
              <a:srcRect l="32291" t="64333" r="3364" b="2118"/>
              <a:stretch/>
            </p:blipFill>
            <p:spPr>
              <a:xfrm rot="18484201">
                <a:off x="7994819" y="1735668"/>
                <a:ext cx="936230" cy="198748"/>
              </a:xfrm>
              <a:prstGeom prst="rect">
                <a:avLst/>
              </a:prstGeom>
            </p:spPr>
          </p:pic>
          <p:cxnSp>
            <p:nvCxnSpPr>
              <p:cNvPr id="42" name="Straight Arrow Connector 41"/>
              <p:cNvCxnSpPr/>
              <p:nvPr/>
            </p:nvCxnSpPr>
            <p:spPr>
              <a:xfrm>
                <a:off x="7323109" y="2386259"/>
                <a:ext cx="148161" cy="0"/>
              </a:xfrm>
              <a:prstGeom prst="straightConnector1">
                <a:avLst/>
              </a:prstGeom>
              <a:ln w="9525" cmpd="sng">
                <a:solidFill>
                  <a:srgbClr val="000000"/>
                </a:solidFill>
                <a:tailEnd type="arrow" w="lg" len="med"/>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691544" y="1008891"/>
                <a:ext cx="355736" cy="400110"/>
              </a:xfrm>
              <a:prstGeom prst="rect">
                <a:avLst/>
              </a:prstGeom>
              <a:noFill/>
            </p:spPr>
            <p:txBody>
              <a:bodyPr wrap="none" rtlCol="0">
                <a:spAutoFit/>
              </a:bodyPr>
              <a:lstStyle/>
              <a:p>
                <a:r>
                  <a:rPr lang="en-US" sz="2000" b="1" dirty="0" smtClean="0">
                    <a:latin typeface="Times New Roman"/>
                    <a:cs typeface="Times New Roman"/>
                  </a:rPr>
                  <a:t>B</a:t>
                </a:r>
                <a:endParaRPr lang="en-US" sz="2000" b="1" dirty="0">
                  <a:latin typeface="Times New Roman"/>
                  <a:cs typeface="Times New Roman"/>
                </a:endParaRPr>
              </a:p>
            </p:txBody>
          </p:sp>
        </p:grpSp>
        <p:sp>
          <p:nvSpPr>
            <p:cNvPr id="45" name="Rectangle 44"/>
            <p:cNvSpPr/>
            <p:nvPr/>
          </p:nvSpPr>
          <p:spPr>
            <a:xfrm>
              <a:off x="553605" y="2860980"/>
              <a:ext cx="6159500" cy="369332"/>
            </a:xfrm>
            <a:prstGeom prst="rect">
              <a:avLst/>
            </a:prstGeom>
          </p:spPr>
          <p:txBody>
            <a:bodyPr wrap="square">
              <a:spAutoFit/>
            </a:bodyPr>
            <a:lstStyle/>
            <a:p>
              <a:r>
                <a:rPr lang="en-US" dirty="0"/>
                <a:t>Detected radiated power is proportional to </a:t>
              </a:r>
              <a:r>
                <a:rPr lang="en-US" dirty="0" err="1" smtClean="0"/>
                <a:t>T</a:t>
              </a:r>
              <a:r>
                <a:rPr lang="en-US" baseline="-25000" dirty="0" err="1" smtClean="0"/>
                <a:t>e</a:t>
              </a:r>
              <a:r>
                <a:rPr lang="en-US" dirty="0"/>
                <a:t>:</a:t>
              </a:r>
            </a:p>
          </p:txBody>
        </p:sp>
      </p:grpSp>
      <p:grpSp>
        <p:nvGrpSpPr>
          <p:cNvPr id="48" name="Group 47"/>
          <p:cNvGrpSpPr/>
          <p:nvPr/>
        </p:nvGrpSpPr>
        <p:grpSpPr>
          <a:xfrm>
            <a:off x="73696" y="4258727"/>
            <a:ext cx="8385947" cy="2558728"/>
            <a:chOff x="73696" y="4258727"/>
            <a:chExt cx="8385947" cy="2558728"/>
          </a:xfrm>
        </p:grpSpPr>
        <p:pic>
          <p:nvPicPr>
            <p:cNvPr id="11" name="Picture 10"/>
            <p:cNvPicPr>
              <a:picLocks noChangeAspect="1"/>
            </p:cNvPicPr>
            <p:nvPr/>
          </p:nvPicPr>
          <p:blipFill>
            <a:blip r:embed="rId7"/>
            <a:stretch>
              <a:fillRect/>
            </a:stretch>
          </p:blipFill>
          <p:spPr>
            <a:xfrm>
              <a:off x="1552852" y="4870649"/>
              <a:ext cx="3523120" cy="884112"/>
            </a:xfrm>
            <a:prstGeom prst="rect">
              <a:avLst/>
            </a:prstGeom>
          </p:spPr>
        </p:pic>
        <p:grpSp>
          <p:nvGrpSpPr>
            <p:cNvPr id="23" name="Group 22"/>
            <p:cNvGrpSpPr/>
            <p:nvPr/>
          </p:nvGrpSpPr>
          <p:grpSpPr>
            <a:xfrm>
              <a:off x="6526628" y="4341243"/>
              <a:ext cx="1933015" cy="2476212"/>
              <a:chOff x="5996161" y="2978421"/>
              <a:chExt cx="1933015" cy="2476212"/>
            </a:xfrm>
          </p:grpSpPr>
          <p:pic>
            <p:nvPicPr>
              <p:cNvPr id="14" name="Picture 13"/>
              <p:cNvPicPr>
                <a:picLocks noChangeAspect="1"/>
              </p:cNvPicPr>
              <p:nvPr/>
            </p:nvPicPr>
            <p:blipFill rotWithShape="1">
              <a:blip r:embed="rId6"/>
              <a:srcRect l="32291" t="64333" r="3364" b="2118"/>
              <a:stretch/>
            </p:blipFill>
            <p:spPr>
              <a:xfrm rot="10800000">
                <a:off x="6463014" y="3597825"/>
                <a:ext cx="936230" cy="198748"/>
              </a:xfrm>
              <a:prstGeom prst="rect">
                <a:avLst/>
              </a:prstGeom>
            </p:spPr>
          </p:pic>
          <p:grpSp>
            <p:nvGrpSpPr>
              <p:cNvPr id="19" name="Group 18"/>
              <p:cNvGrpSpPr/>
              <p:nvPr/>
            </p:nvGrpSpPr>
            <p:grpSpPr>
              <a:xfrm>
                <a:off x="7251083" y="3942612"/>
                <a:ext cx="464238" cy="523220"/>
                <a:chOff x="2598106" y="3869215"/>
                <a:chExt cx="464238" cy="523220"/>
              </a:xfrm>
            </p:grpSpPr>
            <p:sp>
              <p:nvSpPr>
                <p:cNvPr id="20" name="Oval 19"/>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1" name="TextBox 20"/>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pic>
            <p:nvPicPr>
              <p:cNvPr id="22" name="Picture 21"/>
              <p:cNvPicPr>
                <a:picLocks noChangeAspect="1"/>
              </p:cNvPicPr>
              <p:nvPr/>
            </p:nvPicPr>
            <p:blipFill rotWithShape="1">
              <a:blip r:embed="rId6"/>
              <a:srcRect l="32291" t="64333" r="3364" b="2118"/>
              <a:stretch/>
            </p:blipFill>
            <p:spPr>
              <a:xfrm rot="8972528">
                <a:off x="5996161" y="4190171"/>
                <a:ext cx="972190" cy="206382"/>
              </a:xfrm>
              <a:prstGeom prst="rect">
                <a:avLst/>
              </a:prstGeom>
            </p:spPr>
          </p:pic>
          <p:sp>
            <p:nvSpPr>
              <p:cNvPr id="15" name="Freeform 14"/>
              <p:cNvSpPr/>
              <p:nvPr/>
            </p:nvSpPr>
            <p:spPr>
              <a:xfrm rot="2150536">
                <a:off x="6946820" y="2978421"/>
                <a:ext cx="982356" cy="2476212"/>
              </a:xfrm>
              <a:custGeom>
                <a:avLst/>
                <a:gdLst>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698500 w 1682750"/>
                  <a:gd name="connsiteY13" fmla="*/ 460375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555625 w 1682750"/>
                  <a:gd name="connsiteY15" fmla="*/ 603250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44135 w 1682750"/>
                  <a:gd name="connsiteY15" fmla="*/ 617245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44500 w 1682750"/>
                  <a:gd name="connsiteY16" fmla="*/ 841375 h 1317625"/>
                  <a:gd name="connsiteX17" fmla="*/ 460375 w 1682750"/>
                  <a:gd name="connsiteY17" fmla="*/ 1079500 h 1317625"/>
                  <a:gd name="connsiteX18" fmla="*/ 476250 w 1682750"/>
                  <a:gd name="connsiteY18" fmla="*/ 1127125 h 1317625"/>
                  <a:gd name="connsiteX19" fmla="*/ 571500 w 1682750"/>
                  <a:gd name="connsiteY19" fmla="*/ 1190625 h 1317625"/>
                  <a:gd name="connsiteX20" fmla="*/ 619125 w 1682750"/>
                  <a:gd name="connsiteY20" fmla="*/ 1222375 h 1317625"/>
                  <a:gd name="connsiteX21" fmla="*/ 650875 w 1682750"/>
                  <a:gd name="connsiteY21" fmla="*/ 1270000 h 1317625"/>
                  <a:gd name="connsiteX22" fmla="*/ 698500 w 1682750"/>
                  <a:gd name="connsiteY22" fmla="*/ 1285875 h 1317625"/>
                  <a:gd name="connsiteX23" fmla="*/ 746125 w 1682750"/>
                  <a:gd name="connsiteY23" fmla="*/ 1317625 h 1317625"/>
                  <a:gd name="connsiteX24" fmla="*/ 1111250 w 1682750"/>
                  <a:gd name="connsiteY24" fmla="*/ 1301750 h 1317625"/>
                  <a:gd name="connsiteX25" fmla="*/ 1174750 w 1682750"/>
                  <a:gd name="connsiteY25" fmla="*/ 1285875 h 1317625"/>
                  <a:gd name="connsiteX26" fmla="*/ 1270000 w 1682750"/>
                  <a:gd name="connsiteY26" fmla="*/ 1254125 h 1317625"/>
                  <a:gd name="connsiteX27" fmla="*/ 1317625 w 1682750"/>
                  <a:gd name="connsiteY27" fmla="*/ 1238250 h 1317625"/>
                  <a:gd name="connsiteX28" fmla="*/ 1365250 w 1682750"/>
                  <a:gd name="connsiteY28" fmla="*/ 1206500 h 1317625"/>
                  <a:gd name="connsiteX29" fmla="*/ 1397000 w 1682750"/>
                  <a:gd name="connsiteY29" fmla="*/ 1158875 h 1317625"/>
                  <a:gd name="connsiteX30" fmla="*/ 1492250 w 1682750"/>
                  <a:gd name="connsiteY30" fmla="*/ 1095375 h 1317625"/>
                  <a:gd name="connsiteX31" fmla="*/ 1524000 w 1682750"/>
                  <a:gd name="connsiteY31" fmla="*/ 1047750 h 1317625"/>
                  <a:gd name="connsiteX32" fmla="*/ 1539875 w 1682750"/>
                  <a:gd name="connsiteY32" fmla="*/ 1000125 h 1317625"/>
                  <a:gd name="connsiteX33" fmla="*/ 1603375 w 1682750"/>
                  <a:gd name="connsiteY33" fmla="*/ 904875 h 1317625"/>
                  <a:gd name="connsiteX34" fmla="*/ 1635125 w 1682750"/>
                  <a:gd name="connsiteY34" fmla="*/ 809625 h 1317625"/>
                  <a:gd name="connsiteX35" fmla="*/ 1651000 w 1682750"/>
                  <a:gd name="connsiteY35" fmla="*/ 762000 h 1317625"/>
                  <a:gd name="connsiteX36" fmla="*/ 1682750 w 1682750"/>
                  <a:gd name="connsiteY36" fmla="*/ 714375 h 1317625"/>
                  <a:gd name="connsiteX37" fmla="*/ 1666875 w 1682750"/>
                  <a:gd name="connsiteY37" fmla="*/ 492125 h 1317625"/>
                  <a:gd name="connsiteX38" fmla="*/ 1651000 w 1682750"/>
                  <a:gd name="connsiteY38" fmla="*/ 444500 h 1317625"/>
                  <a:gd name="connsiteX39" fmla="*/ 1587500 w 1682750"/>
                  <a:gd name="connsiteY39" fmla="*/ 349250 h 1317625"/>
                  <a:gd name="connsiteX40" fmla="*/ 1539875 w 1682750"/>
                  <a:gd name="connsiteY40" fmla="*/ 317500 h 1317625"/>
                  <a:gd name="connsiteX41" fmla="*/ 1476375 w 1682750"/>
                  <a:gd name="connsiteY41" fmla="*/ 238125 h 1317625"/>
                  <a:gd name="connsiteX42" fmla="*/ 1444625 w 1682750"/>
                  <a:gd name="connsiteY42" fmla="*/ 190500 h 1317625"/>
                  <a:gd name="connsiteX43" fmla="*/ 1349375 w 1682750"/>
                  <a:gd name="connsiteY43" fmla="*/ 142875 h 1317625"/>
                  <a:gd name="connsiteX44" fmla="*/ 1317625 w 1682750"/>
                  <a:gd name="connsiteY44" fmla="*/ 95250 h 1317625"/>
                  <a:gd name="connsiteX45" fmla="*/ 1222375 w 1682750"/>
                  <a:gd name="connsiteY45" fmla="*/ 63500 h 1317625"/>
                  <a:gd name="connsiteX46" fmla="*/ 1174750 w 1682750"/>
                  <a:gd name="connsiteY46" fmla="*/ 31750 h 1317625"/>
                  <a:gd name="connsiteX47" fmla="*/ 1063625 w 1682750"/>
                  <a:gd name="connsiteY47" fmla="*/ 0 h 1317625"/>
                  <a:gd name="connsiteX48" fmla="*/ 825500 w 1682750"/>
                  <a:gd name="connsiteY48" fmla="*/ 15875 h 1317625"/>
                  <a:gd name="connsiteX49" fmla="*/ 698500 w 1682750"/>
                  <a:gd name="connsiteY49" fmla="*/ 47625 h 1317625"/>
                  <a:gd name="connsiteX50" fmla="*/ 555625 w 1682750"/>
                  <a:gd name="connsiteY50" fmla="*/ 63500 h 1317625"/>
                  <a:gd name="connsiteX51" fmla="*/ 508000 w 1682750"/>
                  <a:gd name="connsiteY51" fmla="*/ 79375 h 1317625"/>
                  <a:gd name="connsiteX52" fmla="*/ 492125 w 1682750"/>
                  <a:gd name="connsiteY52" fmla="*/ 127000 h 1317625"/>
                  <a:gd name="connsiteX53" fmla="*/ 396875 w 1682750"/>
                  <a:gd name="connsiteY53" fmla="*/ 158750 h 1317625"/>
                  <a:gd name="connsiteX54" fmla="*/ 349250 w 1682750"/>
                  <a:gd name="connsiteY54" fmla="*/ 206375 h 1317625"/>
                  <a:gd name="connsiteX55" fmla="*/ 301625 w 1682750"/>
                  <a:gd name="connsiteY55" fmla="*/ 238125 h 1317625"/>
                  <a:gd name="connsiteX56" fmla="*/ 238125 w 1682750"/>
                  <a:gd name="connsiteY56" fmla="*/ 333375 h 1317625"/>
                  <a:gd name="connsiteX57" fmla="*/ 142875 w 1682750"/>
                  <a:gd name="connsiteY57" fmla="*/ 396875 h 1317625"/>
                  <a:gd name="connsiteX58" fmla="*/ 111125 w 1682750"/>
                  <a:gd name="connsiteY58" fmla="*/ 444500 h 1317625"/>
                  <a:gd name="connsiteX59" fmla="*/ 79375 w 1682750"/>
                  <a:gd name="connsiteY59" fmla="*/ 539750 h 1317625"/>
                  <a:gd name="connsiteX60" fmla="*/ 15875 w 1682750"/>
                  <a:gd name="connsiteY60" fmla="*/ 682625 h 1317625"/>
                  <a:gd name="connsiteX61" fmla="*/ 0 w 1682750"/>
                  <a:gd name="connsiteY61" fmla="*/ 730250 h 1317625"/>
                  <a:gd name="connsiteX62" fmla="*/ 0 w 1682750"/>
                  <a:gd name="connsiteY62"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491066 w 1682750"/>
                  <a:gd name="connsiteY14" fmla="*/ 694267 h 1317625"/>
                  <a:gd name="connsiteX15" fmla="*/ 444500 w 1682750"/>
                  <a:gd name="connsiteY15" fmla="*/ 841375 h 1317625"/>
                  <a:gd name="connsiteX16" fmla="*/ 460375 w 1682750"/>
                  <a:gd name="connsiteY16" fmla="*/ 1079500 h 1317625"/>
                  <a:gd name="connsiteX17" fmla="*/ 476250 w 1682750"/>
                  <a:gd name="connsiteY17" fmla="*/ 1127125 h 1317625"/>
                  <a:gd name="connsiteX18" fmla="*/ 571500 w 1682750"/>
                  <a:gd name="connsiteY18" fmla="*/ 1190625 h 1317625"/>
                  <a:gd name="connsiteX19" fmla="*/ 619125 w 1682750"/>
                  <a:gd name="connsiteY19" fmla="*/ 1222375 h 1317625"/>
                  <a:gd name="connsiteX20" fmla="*/ 650875 w 1682750"/>
                  <a:gd name="connsiteY20" fmla="*/ 1270000 h 1317625"/>
                  <a:gd name="connsiteX21" fmla="*/ 698500 w 1682750"/>
                  <a:gd name="connsiteY21" fmla="*/ 1285875 h 1317625"/>
                  <a:gd name="connsiteX22" fmla="*/ 746125 w 1682750"/>
                  <a:gd name="connsiteY22" fmla="*/ 1317625 h 1317625"/>
                  <a:gd name="connsiteX23" fmla="*/ 1111250 w 1682750"/>
                  <a:gd name="connsiteY23" fmla="*/ 1301750 h 1317625"/>
                  <a:gd name="connsiteX24" fmla="*/ 1174750 w 1682750"/>
                  <a:gd name="connsiteY24" fmla="*/ 1285875 h 1317625"/>
                  <a:gd name="connsiteX25" fmla="*/ 1270000 w 1682750"/>
                  <a:gd name="connsiteY25" fmla="*/ 1254125 h 1317625"/>
                  <a:gd name="connsiteX26" fmla="*/ 1317625 w 1682750"/>
                  <a:gd name="connsiteY26" fmla="*/ 1238250 h 1317625"/>
                  <a:gd name="connsiteX27" fmla="*/ 1365250 w 1682750"/>
                  <a:gd name="connsiteY27" fmla="*/ 1206500 h 1317625"/>
                  <a:gd name="connsiteX28" fmla="*/ 1397000 w 1682750"/>
                  <a:gd name="connsiteY28" fmla="*/ 1158875 h 1317625"/>
                  <a:gd name="connsiteX29" fmla="*/ 1492250 w 1682750"/>
                  <a:gd name="connsiteY29" fmla="*/ 1095375 h 1317625"/>
                  <a:gd name="connsiteX30" fmla="*/ 1524000 w 1682750"/>
                  <a:gd name="connsiteY30" fmla="*/ 1047750 h 1317625"/>
                  <a:gd name="connsiteX31" fmla="*/ 1539875 w 1682750"/>
                  <a:gd name="connsiteY31" fmla="*/ 1000125 h 1317625"/>
                  <a:gd name="connsiteX32" fmla="*/ 1603375 w 1682750"/>
                  <a:gd name="connsiteY32" fmla="*/ 904875 h 1317625"/>
                  <a:gd name="connsiteX33" fmla="*/ 1635125 w 1682750"/>
                  <a:gd name="connsiteY33" fmla="*/ 809625 h 1317625"/>
                  <a:gd name="connsiteX34" fmla="*/ 1651000 w 1682750"/>
                  <a:gd name="connsiteY34" fmla="*/ 762000 h 1317625"/>
                  <a:gd name="connsiteX35" fmla="*/ 1682750 w 1682750"/>
                  <a:gd name="connsiteY35" fmla="*/ 714375 h 1317625"/>
                  <a:gd name="connsiteX36" fmla="*/ 1666875 w 1682750"/>
                  <a:gd name="connsiteY36" fmla="*/ 492125 h 1317625"/>
                  <a:gd name="connsiteX37" fmla="*/ 1651000 w 1682750"/>
                  <a:gd name="connsiteY37" fmla="*/ 444500 h 1317625"/>
                  <a:gd name="connsiteX38" fmla="*/ 1587500 w 1682750"/>
                  <a:gd name="connsiteY38" fmla="*/ 349250 h 1317625"/>
                  <a:gd name="connsiteX39" fmla="*/ 1539875 w 1682750"/>
                  <a:gd name="connsiteY39" fmla="*/ 317500 h 1317625"/>
                  <a:gd name="connsiteX40" fmla="*/ 1476375 w 1682750"/>
                  <a:gd name="connsiteY40" fmla="*/ 238125 h 1317625"/>
                  <a:gd name="connsiteX41" fmla="*/ 1444625 w 1682750"/>
                  <a:gd name="connsiteY41" fmla="*/ 190500 h 1317625"/>
                  <a:gd name="connsiteX42" fmla="*/ 1349375 w 1682750"/>
                  <a:gd name="connsiteY42" fmla="*/ 142875 h 1317625"/>
                  <a:gd name="connsiteX43" fmla="*/ 1317625 w 1682750"/>
                  <a:gd name="connsiteY43" fmla="*/ 95250 h 1317625"/>
                  <a:gd name="connsiteX44" fmla="*/ 1222375 w 1682750"/>
                  <a:gd name="connsiteY44" fmla="*/ 63500 h 1317625"/>
                  <a:gd name="connsiteX45" fmla="*/ 1174750 w 1682750"/>
                  <a:gd name="connsiteY45" fmla="*/ 31750 h 1317625"/>
                  <a:gd name="connsiteX46" fmla="*/ 1063625 w 1682750"/>
                  <a:gd name="connsiteY46" fmla="*/ 0 h 1317625"/>
                  <a:gd name="connsiteX47" fmla="*/ 825500 w 1682750"/>
                  <a:gd name="connsiteY47" fmla="*/ 15875 h 1317625"/>
                  <a:gd name="connsiteX48" fmla="*/ 698500 w 1682750"/>
                  <a:gd name="connsiteY48" fmla="*/ 47625 h 1317625"/>
                  <a:gd name="connsiteX49" fmla="*/ 555625 w 1682750"/>
                  <a:gd name="connsiteY49" fmla="*/ 63500 h 1317625"/>
                  <a:gd name="connsiteX50" fmla="*/ 508000 w 1682750"/>
                  <a:gd name="connsiteY50" fmla="*/ 79375 h 1317625"/>
                  <a:gd name="connsiteX51" fmla="*/ 492125 w 1682750"/>
                  <a:gd name="connsiteY51" fmla="*/ 127000 h 1317625"/>
                  <a:gd name="connsiteX52" fmla="*/ 396875 w 1682750"/>
                  <a:gd name="connsiteY52" fmla="*/ 158750 h 1317625"/>
                  <a:gd name="connsiteX53" fmla="*/ 349250 w 1682750"/>
                  <a:gd name="connsiteY53" fmla="*/ 206375 h 1317625"/>
                  <a:gd name="connsiteX54" fmla="*/ 301625 w 1682750"/>
                  <a:gd name="connsiteY54" fmla="*/ 238125 h 1317625"/>
                  <a:gd name="connsiteX55" fmla="*/ 238125 w 1682750"/>
                  <a:gd name="connsiteY55" fmla="*/ 333375 h 1317625"/>
                  <a:gd name="connsiteX56" fmla="*/ 142875 w 1682750"/>
                  <a:gd name="connsiteY56" fmla="*/ 396875 h 1317625"/>
                  <a:gd name="connsiteX57" fmla="*/ 111125 w 1682750"/>
                  <a:gd name="connsiteY57" fmla="*/ 444500 h 1317625"/>
                  <a:gd name="connsiteX58" fmla="*/ 79375 w 1682750"/>
                  <a:gd name="connsiteY58" fmla="*/ 539750 h 1317625"/>
                  <a:gd name="connsiteX59" fmla="*/ 15875 w 1682750"/>
                  <a:gd name="connsiteY59" fmla="*/ 682625 h 1317625"/>
                  <a:gd name="connsiteX60" fmla="*/ 0 w 1682750"/>
                  <a:gd name="connsiteY60" fmla="*/ 730250 h 1317625"/>
                  <a:gd name="connsiteX61" fmla="*/ 0 w 1682750"/>
                  <a:gd name="connsiteY61"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8984 w 1682750"/>
                  <a:gd name="connsiteY3" fmla="*/ 9112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78984 w 1682750"/>
                  <a:gd name="connsiteY2" fmla="*/ 911225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50875 w 1682750"/>
                  <a:gd name="connsiteY17" fmla="*/ 1270000 h 1317625"/>
                  <a:gd name="connsiteX18" fmla="*/ 698500 w 1682750"/>
                  <a:gd name="connsiteY18" fmla="*/ 1285875 h 1317625"/>
                  <a:gd name="connsiteX19" fmla="*/ 746125 w 1682750"/>
                  <a:gd name="connsiteY19" fmla="*/ 1317625 h 1317625"/>
                  <a:gd name="connsiteX20" fmla="*/ 1111250 w 1682750"/>
                  <a:gd name="connsiteY20" fmla="*/ 1301750 h 1317625"/>
                  <a:gd name="connsiteX21" fmla="*/ 1174750 w 1682750"/>
                  <a:gd name="connsiteY21" fmla="*/ 1285875 h 1317625"/>
                  <a:gd name="connsiteX22" fmla="*/ 1270000 w 1682750"/>
                  <a:gd name="connsiteY22" fmla="*/ 1254125 h 1317625"/>
                  <a:gd name="connsiteX23" fmla="*/ 1317625 w 1682750"/>
                  <a:gd name="connsiteY23" fmla="*/ 1238250 h 1317625"/>
                  <a:gd name="connsiteX24" fmla="*/ 1365250 w 1682750"/>
                  <a:gd name="connsiteY24" fmla="*/ 1206500 h 1317625"/>
                  <a:gd name="connsiteX25" fmla="*/ 1397000 w 1682750"/>
                  <a:gd name="connsiteY25" fmla="*/ 1158875 h 1317625"/>
                  <a:gd name="connsiteX26" fmla="*/ 1492250 w 1682750"/>
                  <a:gd name="connsiteY26" fmla="*/ 1095375 h 1317625"/>
                  <a:gd name="connsiteX27" fmla="*/ 1524000 w 1682750"/>
                  <a:gd name="connsiteY27" fmla="*/ 1047750 h 1317625"/>
                  <a:gd name="connsiteX28" fmla="*/ 1539875 w 1682750"/>
                  <a:gd name="connsiteY28" fmla="*/ 1000125 h 1317625"/>
                  <a:gd name="connsiteX29" fmla="*/ 1603375 w 1682750"/>
                  <a:gd name="connsiteY29" fmla="*/ 904875 h 1317625"/>
                  <a:gd name="connsiteX30" fmla="*/ 1635125 w 1682750"/>
                  <a:gd name="connsiteY30" fmla="*/ 809625 h 1317625"/>
                  <a:gd name="connsiteX31" fmla="*/ 1651000 w 1682750"/>
                  <a:gd name="connsiteY31" fmla="*/ 762000 h 1317625"/>
                  <a:gd name="connsiteX32" fmla="*/ 1682750 w 1682750"/>
                  <a:gd name="connsiteY32" fmla="*/ 714375 h 1317625"/>
                  <a:gd name="connsiteX33" fmla="*/ 1666875 w 1682750"/>
                  <a:gd name="connsiteY33" fmla="*/ 492125 h 1317625"/>
                  <a:gd name="connsiteX34" fmla="*/ 1651000 w 1682750"/>
                  <a:gd name="connsiteY34" fmla="*/ 444500 h 1317625"/>
                  <a:gd name="connsiteX35" fmla="*/ 1587500 w 1682750"/>
                  <a:gd name="connsiteY35" fmla="*/ 349250 h 1317625"/>
                  <a:gd name="connsiteX36" fmla="*/ 1539875 w 1682750"/>
                  <a:gd name="connsiteY36" fmla="*/ 317500 h 1317625"/>
                  <a:gd name="connsiteX37" fmla="*/ 1476375 w 1682750"/>
                  <a:gd name="connsiteY37" fmla="*/ 238125 h 1317625"/>
                  <a:gd name="connsiteX38" fmla="*/ 1444625 w 1682750"/>
                  <a:gd name="connsiteY38" fmla="*/ 190500 h 1317625"/>
                  <a:gd name="connsiteX39" fmla="*/ 1349375 w 1682750"/>
                  <a:gd name="connsiteY39" fmla="*/ 142875 h 1317625"/>
                  <a:gd name="connsiteX40" fmla="*/ 1317625 w 1682750"/>
                  <a:gd name="connsiteY40" fmla="*/ 95250 h 1317625"/>
                  <a:gd name="connsiteX41" fmla="*/ 1222375 w 1682750"/>
                  <a:gd name="connsiteY41" fmla="*/ 63500 h 1317625"/>
                  <a:gd name="connsiteX42" fmla="*/ 1174750 w 1682750"/>
                  <a:gd name="connsiteY42" fmla="*/ 31750 h 1317625"/>
                  <a:gd name="connsiteX43" fmla="*/ 1063625 w 1682750"/>
                  <a:gd name="connsiteY43" fmla="*/ 0 h 1317625"/>
                  <a:gd name="connsiteX44" fmla="*/ 825500 w 1682750"/>
                  <a:gd name="connsiteY44" fmla="*/ 15875 h 1317625"/>
                  <a:gd name="connsiteX45" fmla="*/ 698500 w 1682750"/>
                  <a:gd name="connsiteY45" fmla="*/ 47625 h 1317625"/>
                  <a:gd name="connsiteX46" fmla="*/ 555625 w 1682750"/>
                  <a:gd name="connsiteY46" fmla="*/ 63500 h 1317625"/>
                  <a:gd name="connsiteX47" fmla="*/ 508000 w 1682750"/>
                  <a:gd name="connsiteY47" fmla="*/ 79375 h 1317625"/>
                  <a:gd name="connsiteX48" fmla="*/ 492125 w 1682750"/>
                  <a:gd name="connsiteY48" fmla="*/ 127000 h 1317625"/>
                  <a:gd name="connsiteX49" fmla="*/ 396875 w 1682750"/>
                  <a:gd name="connsiteY49" fmla="*/ 158750 h 1317625"/>
                  <a:gd name="connsiteX50" fmla="*/ 349250 w 1682750"/>
                  <a:gd name="connsiteY50" fmla="*/ 206375 h 1317625"/>
                  <a:gd name="connsiteX51" fmla="*/ 301625 w 1682750"/>
                  <a:gd name="connsiteY51" fmla="*/ 238125 h 1317625"/>
                  <a:gd name="connsiteX52" fmla="*/ 238125 w 1682750"/>
                  <a:gd name="connsiteY52" fmla="*/ 333375 h 1317625"/>
                  <a:gd name="connsiteX53" fmla="*/ 142875 w 1682750"/>
                  <a:gd name="connsiteY53" fmla="*/ 396875 h 1317625"/>
                  <a:gd name="connsiteX54" fmla="*/ 111125 w 1682750"/>
                  <a:gd name="connsiteY54" fmla="*/ 444500 h 1317625"/>
                  <a:gd name="connsiteX55" fmla="*/ 79375 w 1682750"/>
                  <a:gd name="connsiteY55" fmla="*/ 539750 h 1317625"/>
                  <a:gd name="connsiteX56" fmla="*/ 15875 w 1682750"/>
                  <a:gd name="connsiteY56" fmla="*/ 682625 h 1317625"/>
                  <a:gd name="connsiteX57" fmla="*/ 0 w 1682750"/>
                  <a:gd name="connsiteY57" fmla="*/ 730250 h 1317625"/>
                  <a:gd name="connsiteX58" fmla="*/ 0 w 1682750"/>
                  <a:gd name="connsiteY58" fmla="*/ 1079500 h 1317625"/>
                  <a:gd name="connsiteX0" fmla="*/ 952500 w 1682750"/>
                  <a:gd name="connsiteY0" fmla="*/ 984250 h 1381125"/>
                  <a:gd name="connsiteX1" fmla="*/ 1095375 w 1682750"/>
                  <a:gd name="connsiteY1" fmla="*/ 952500 h 1381125"/>
                  <a:gd name="connsiteX2" fmla="*/ 1187451 w 1682750"/>
                  <a:gd name="connsiteY2" fmla="*/ 894291 h 1381125"/>
                  <a:gd name="connsiteX3" fmla="*/ 1259417 w 1682750"/>
                  <a:gd name="connsiteY3" fmla="*/ 806450 h 1381125"/>
                  <a:gd name="connsiteX4" fmla="*/ 1283759 w 1682750"/>
                  <a:gd name="connsiteY4" fmla="*/ 699559 h 1381125"/>
                  <a:gd name="connsiteX5" fmla="*/ 1276350 w 1682750"/>
                  <a:gd name="connsiteY5" fmla="*/ 588434 h 1381125"/>
                  <a:gd name="connsiteX6" fmla="*/ 1222375 w 1682750"/>
                  <a:gd name="connsiteY6" fmla="*/ 523875 h 1381125"/>
                  <a:gd name="connsiteX7" fmla="*/ 1160991 w 1682750"/>
                  <a:gd name="connsiteY7" fmla="*/ 458258 h 1381125"/>
                  <a:gd name="connsiteX8" fmla="*/ 1061508 w 1682750"/>
                  <a:gd name="connsiteY8" fmla="*/ 426509 h 1381125"/>
                  <a:gd name="connsiteX9" fmla="*/ 984250 w 1682750"/>
                  <a:gd name="connsiteY9" fmla="*/ 411691 h 1381125"/>
                  <a:gd name="connsiteX10" fmla="*/ 746125 w 1682750"/>
                  <a:gd name="connsiteY10" fmla="*/ 444500 h 1381125"/>
                  <a:gd name="connsiteX11" fmla="*/ 584200 w 1682750"/>
                  <a:gd name="connsiteY11" fmla="*/ 561976 h 1381125"/>
                  <a:gd name="connsiteX12" fmla="*/ 491066 w 1682750"/>
                  <a:gd name="connsiteY12" fmla="*/ 694267 h 1381125"/>
                  <a:gd name="connsiteX13" fmla="*/ 444500 w 1682750"/>
                  <a:gd name="connsiteY13" fmla="*/ 811741 h 1381125"/>
                  <a:gd name="connsiteX14" fmla="*/ 434975 w 1682750"/>
                  <a:gd name="connsiteY14" fmla="*/ 1003300 h 1381125"/>
                  <a:gd name="connsiteX15" fmla="*/ 476250 w 1682750"/>
                  <a:gd name="connsiteY15" fmla="*/ 1127125 h 1381125"/>
                  <a:gd name="connsiteX16" fmla="*/ 571500 w 1682750"/>
                  <a:gd name="connsiteY16" fmla="*/ 1224492 h 1381125"/>
                  <a:gd name="connsiteX17" fmla="*/ 650875 w 1682750"/>
                  <a:gd name="connsiteY17" fmla="*/ 1270000 h 1381125"/>
                  <a:gd name="connsiteX18" fmla="*/ 698500 w 1682750"/>
                  <a:gd name="connsiteY18" fmla="*/ 1285875 h 1381125"/>
                  <a:gd name="connsiteX19" fmla="*/ 957792 w 1682750"/>
                  <a:gd name="connsiteY19" fmla="*/ 1381125 h 1381125"/>
                  <a:gd name="connsiteX20" fmla="*/ 1111250 w 1682750"/>
                  <a:gd name="connsiteY20" fmla="*/ 1301750 h 1381125"/>
                  <a:gd name="connsiteX21" fmla="*/ 1174750 w 1682750"/>
                  <a:gd name="connsiteY21" fmla="*/ 1285875 h 1381125"/>
                  <a:gd name="connsiteX22" fmla="*/ 1270000 w 1682750"/>
                  <a:gd name="connsiteY22" fmla="*/ 1254125 h 1381125"/>
                  <a:gd name="connsiteX23" fmla="*/ 1317625 w 1682750"/>
                  <a:gd name="connsiteY23" fmla="*/ 1238250 h 1381125"/>
                  <a:gd name="connsiteX24" fmla="*/ 1365250 w 1682750"/>
                  <a:gd name="connsiteY24" fmla="*/ 1206500 h 1381125"/>
                  <a:gd name="connsiteX25" fmla="*/ 1397000 w 1682750"/>
                  <a:gd name="connsiteY25" fmla="*/ 1158875 h 1381125"/>
                  <a:gd name="connsiteX26" fmla="*/ 1492250 w 1682750"/>
                  <a:gd name="connsiteY26" fmla="*/ 1095375 h 1381125"/>
                  <a:gd name="connsiteX27" fmla="*/ 1524000 w 1682750"/>
                  <a:gd name="connsiteY27" fmla="*/ 1047750 h 1381125"/>
                  <a:gd name="connsiteX28" fmla="*/ 1539875 w 1682750"/>
                  <a:gd name="connsiteY28" fmla="*/ 1000125 h 1381125"/>
                  <a:gd name="connsiteX29" fmla="*/ 1603375 w 1682750"/>
                  <a:gd name="connsiteY29" fmla="*/ 904875 h 1381125"/>
                  <a:gd name="connsiteX30" fmla="*/ 1635125 w 1682750"/>
                  <a:gd name="connsiteY30" fmla="*/ 809625 h 1381125"/>
                  <a:gd name="connsiteX31" fmla="*/ 1651000 w 1682750"/>
                  <a:gd name="connsiteY31" fmla="*/ 762000 h 1381125"/>
                  <a:gd name="connsiteX32" fmla="*/ 1682750 w 1682750"/>
                  <a:gd name="connsiteY32" fmla="*/ 714375 h 1381125"/>
                  <a:gd name="connsiteX33" fmla="*/ 1666875 w 1682750"/>
                  <a:gd name="connsiteY33" fmla="*/ 492125 h 1381125"/>
                  <a:gd name="connsiteX34" fmla="*/ 1651000 w 1682750"/>
                  <a:gd name="connsiteY34" fmla="*/ 444500 h 1381125"/>
                  <a:gd name="connsiteX35" fmla="*/ 1587500 w 1682750"/>
                  <a:gd name="connsiteY35" fmla="*/ 349250 h 1381125"/>
                  <a:gd name="connsiteX36" fmla="*/ 1539875 w 1682750"/>
                  <a:gd name="connsiteY36" fmla="*/ 317500 h 1381125"/>
                  <a:gd name="connsiteX37" fmla="*/ 1476375 w 1682750"/>
                  <a:gd name="connsiteY37" fmla="*/ 238125 h 1381125"/>
                  <a:gd name="connsiteX38" fmla="*/ 1444625 w 1682750"/>
                  <a:gd name="connsiteY38" fmla="*/ 190500 h 1381125"/>
                  <a:gd name="connsiteX39" fmla="*/ 1349375 w 1682750"/>
                  <a:gd name="connsiteY39" fmla="*/ 142875 h 1381125"/>
                  <a:gd name="connsiteX40" fmla="*/ 1317625 w 1682750"/>
                  <a:gd name="connsiteY40" fmla="*/ 95250 h 1381125"/>
                  <a:gd name="connsiteX41" fmla="*/ 1222375 w 1682750"/>
                  <a:gd name="connsiteY41" fmla="*/ 63500 h 1381125"/>
                  <a:gd name="connsiteX42" fmla="*/ 1174750 w 1682750"/>
                  <a:gd name="connsiteY42" fmla="*/ 31750 h 1381125"/>
                  <a:gd name="connsiteX43" fmla="*/ 1063625 w 1682750"/>
                  <a:gd name="connsiteY43" fmla="*/ 0 h 1381125"/>
                  <a:gd name="connsiteX44" fmla="*/ 825500 w 1682750"/>
                  <a:gd name="connsiteY44" fmla="*/ 15875 h 1381125"/>
                  <a:gd name="connsiteX45" fmla="*/ 698500 w 1682750"/>
                  <a:gd name="connsiteY45" fmla="*/ 47625 h 1381125"/>
                  <a:gd name="connsiteX46" fmla="*/ 555625 w 1682750"/>
                  <a:gd name="connsiteY46" fmla="*/ 63500 h 1381125"/>
                  <a:gd name="connsiteX47" fmla="*/ 508000 w 1682750"/>
                  <a:gd name="connsiteY47" fmla="*/ 79375 h 1381125"/>
                  <a:gd name="connsiteX48" fmla="*/ 492125 w 1682750"/>
                  <a:gd name="connsiteY48" fmla="*/ 127000 h 1381125"/>
                  <a:gd name="connsiteX49" fmla="*/ 396875 w 1682750"/>
                  <a:gd name="connsiteY49" fmla="*/ 158750 h 1381125"/>
                  <a:gd name="connsiteX50" fmla="*/ 349250 w 1682750"/>
                  <a:gd name="connsiteY50" fmla="*/ 206375 h 1381125"/>
                  <a:gd name="connsiteX51" fmla="*/ 301625 w 1682750"/>
                  <a:gd name="connsiteY51" fmla="*/ 238125 h 1381125"/>
                  <a:gd name="connsiteX52" fmla="*/ 238125 w 1682750"/>
                  <a:gd name="connsiteY52" fmla="*/ 333375 h 1381125"/>
                  <a:gd name="connsiteX53" fmla="*/ 142875 w 1682750"/>
                  <a:gd name="connsiteY53" fmla="*/ 396875 h 1381125"/>
                  <a:gd name="connsiteX54" fmla="*/ 111125 w 1682750"/>
                  <a:gd name="connsiteY54" fmla="*/ 444500 h 1381125"/>
                  <a:gd name="connsiteX55" fmla="*/ 79375 w 1682750"/>
                  <a:gd name="connsiteY55" fmla="*/ 539750 h 1381125"/>
                  <a:gd name="connsiteX56" fmla="*/ 15875 w 1682750"/>
                  <a:gd name="connsiteY56" fmla="*/ 682625 h 1381125"/>
                  <a:gd name="connsiteX57" fmla="*/ 0 w 1682750"/>
                  <a:gd name="connsiteY57" fmla="*/ 730250 h 1381125"/>
                  <a:gd name="connsiteX58" fmla="*/ 0 w 1682750"/>
                  <a:gd name="connsiteY58" fmla="*/ 1079500 h 1381125"/>
                  <a:gd name="connsiteX0" fmla="*/ 952500 w 1682750"/>
                  <a:gd name="connsiteY0" fmla="*/ 984250 h 1382084"/>
                  <a:gd name="connsiteX1" fmla="*/ 1095375 w 1682750"/>
                  <a:gd name="connsiteY1" fmla="*/ 952500 h 1382084"/>
                  <a:gd name="connsiteX2" fmla="*/ 1187451 w 1682750"/>
                  <a:gd name="connsiteY2" fmla="*/ 894291 h 1382084"/>
                  <a:gd name="connsiteX3" fmla="*/ 1259417 w 1682750"/>
                  <a:gd name="connsiteY3" fmla="*/ 806450 h 1382084"/>
                  <a:gd name="connsiteX4" fmla="*/ 1283759 w 1682750"/>
                  <a:gd name="connsiteY4" fmla="*/ 699559 h 1382084"/>
                  <a:gd name="connsiteX5" fmla="*/ 1276350 w 1682750"/>
                  <a:gd name="connsiteY5" fmla="*/ 588434 h 1382084"/>
                  <a:gd name="connsiteX6" fmla="*/ 1222375 w 1682750"/>
                  <a:gd name="connsiteY6" fmla="*/ 523875 h 1382084"/>
                  <a:gd name="connsiteX7" fmla="*/ 1160991 w 1682750"/>
                  <a:gd name="connsiteY7" fmla="*/ 458258 h 1382084"/>
                  <a:gd name="connsiteX8" fmla="*/ 1061508 w 1682750"/>
                  <a:gd name="connsiteY8" fmla="*/ 426509 h 1382084"/>
                  <a:gd name="connsiteX9" fmla="*/ 984250 w 1682750"/>
                  <a:gd name="connsiteY9" fmla="*/ 411691 h 1382084"/>
                  <a:gd name="connsiteX10" fmla="*/ 746125 w 1682750"/>
                  <a:gd name="connsiteY10" fmla="*/ 444500 h 1382084"/>
                  <a:gd name="connsiteX11" fmla="*/ 584200 w 1682750"/>
                  <a:gd name="connsiteY11" fmla="*/ 561976 h 1382084"/>
                  <a:gd name="connsiteX12" fmla="*/ 491066 w 1682750"/>
                  <a:gd name="connsiteY12" fmla="*/ 694267 h 1382084"/>
                  <a:gd name="connsiteX13" fmla="*/ 444500 w 1682750"/>
                  <a:gd name="connsiteY13" fmla="*/ 811741 h 1382084"/>
                  <a:gd name="connsiteX14" fmla="*/ 434975 w 1682750"/>
                  <a:gd name="connsiteY14" fmla="*/ 1003300 h 1382084"/>
                  <a:gd name="connsiteX15" fmla="*/ 476250 w 1682750"/>
                  <a:gd name="connsiteY15" fmla="*/ 1127125 h 1382084"/>
                  <a:gd name="connsiteX16" fmla="*/ 571500 w 1682750"/>
                  <a:gd name="connsiteY16" fmla="*/ 1224492 h 1382084"/>
                  <a:gd name="connsiteX17" fmla="*/ 650875 w 1682750"/>
                  <a:gd name="connsiteY17" fmla="*/ 1270000 h 1382084"/>
                  <a:gd name="connsiteX18" fmla="*/ 757767 w 1682750"/>
                  <a:gd name="connsiteY18" fmla="*/ 1340908 h 1382084"/>
                  <a:gd name="connsiteX19" fmla="*/ 957792 w 1682750"/>
                  <a:gd name="connsiteY19" fmla="*/ 1381125 h 1382084"/>
                  <a:gd name="connsiteX20" fmla="*/ 1111250 w 1682750"/>
                  <a:gd name="connsiteY20" fmla="*/ 1301750 h 1382084"/>
                  <a:gd name="connsiteX21" fmla="*/ 1174750 w 1682750"/>
                  <a:gd name="connsiteY21" fmla="*/ 1285875 h 1382084"/>
                  <a:gd name="connsiteX22" fmla="*/ 1270000 w 1682750"/>
                  <a:gd name="connsiteY22" fmla="*/ 1254125 h 1382084"/>
                  <a:gd name="connsiteX23" fmla="*/ 1317625 w 1682750"/>
                  <a:gd name="connsiteY23" fmla="*/ 1238250 h 1382084"/>
                  <a:gd name="connsiteX24" fmla="*/ 1365250 w 1682750"/>
                  <a:gd name="connsiteY24" fmla="*/ 1206500 h 1382084"/>
                  <a:gd name="connsiteX25" fmla="*/ 1397000 w 1682750"/>
                  <a:gd name="connsiteY25" fmla="*/ 1158875 h 1382084"/>
                  <a:gd name="connsiteX26" fmla="*/ 1492250 w 1682750"/>
                  <a:gd name="connsiteY26" fmla="*/ 1095375 h 1382084"/>
                  <a:gd name="connsiteX27" fmla="*/ 1524000 w 1682750"/>
                  <a:gd name="connsiteY27" fmla="*/ 1047750 h 1382084"/>
                  <a:gd name="connsiteX28" fmla="*/ 1539875 w 1682750"/>
                  <a:gd name="connsiteY28" fmla="*/ 1000125 h 1382084"/>
                  <a:gd name="connsiteX29" fmla="*/ 1603375 w 1682750"/>
                  <a:gd name="connsiteY29" fmla="*/ 904875 h 1382084"/>
                  <a:gd name="connsiteX30" fmla="*/ 1635125 w 1682750"/>
                  <a:gd name="connsiteY30" fmla="*/ 809625 h 1382084"/>
                  <a:gd name="connsiteX31" fmla="*/ 1651000 w 1682750"/>
                  <a:gd name="connsiteY31" fmla="*/ 762000 h 1382084"/>
                  <a:gd name="connsiteX32" fmla="*/ 1682750 w 1682750"/>
                  <a:gd name="connsiteY32" fmla="*/ 714375 h 1382084"/>
                  <a:gd name="connsiteX33" fmla="*/ 1666875 w 1682750"/>
                  <a:gd name="connsiteY33" fmla="*/ 492125 h 1382084"/>
                  <a:gd name="connsiteX34" fmla="*/ 1651000 w 1682750"/>
                  <a:gd name="connsiteY34" fmla="*/ 444500 h 1382084"/>
                  <a:gd name="connsiteX35" fmla="*/ 1587500 w 1682750"/>
                  <a:gd name="connsiteY35" fmla="*/ 349250 h 1382084"/>
                  <a:gd name="connsiteX36" fmla="*/ 1539875 w 1682750"/>
                  <a:gd name="connsiteY36" fmla="*/ 317500 h 1382084"/>
                  <a:gd name="connsiteX37" fmla="*/ 1476375 w 1682750"/>
                  <a:gd name="connsiteY37" fmla="*/ 238125 h 1382084"/>
                  <a:gd name="connsiteX38" fmla="*/ 1444625 w 1682750"/>
                  <a:gd name="connsiteY38" fmla="*/ 190500 h 1382084"/>
                  <a:gd name="connsiteX39" fmla="*/ 1349375 w 1682750"/>
                  <a:gd name="connsiteY39" fmla="*/ 142875 h 1382084"/>
                  <a:gd name="connsiteX40" fmla="*/ 1317625 w 1682750"/>
                  <a:gd name="connsiteY40" fmla="*/ 95250 h 1382084"/>
                  <a:gd name="connsiteX41" fmla="*/ 1222375 w 1682750"/>
                  <a:gd name="connsiteY41" fmla="*/ 63500 h 1382084"/>
                  <a:gd name="connsiteX42" fmla="*/ 1174750 w 1682750"/>
                  <a:gd name="connsiteY42" fmla="*/ 31750 h 1382084"/>
                  <a:gd name="connsiteX43" fmla="*/ 1063625 w 1682750"/>
                  <a:gd name="connsiteY43" fmla="*/ 0 h 1382084"/>
                  <a:gd name="connsiteX44" fmla="*/ 825500 w 1682750"/>
                  <a:gd name="connsiteY44" fmla="*/ 15875 h 1382084"/>
                  <a:gd name="connsiteX45" fmla="*/ 698500 w 1682750"/>
                  <a:gd name="connsiteY45" fmla="*/ 47625 h 1382084"/>
                  <a:gd name="connsiteX46" fmla="*/ 555625 w 1682750"/>
                  <a:gd name="connsiteY46" fmla="*/ 63500 h 1382084"/>
                  <a:gd name="connsiteX47" fmla="*/ 508000 w 1682750"/>
                  <a:gd name="connsiteY47" fmla="*/ 79375 h 1382084"/>
                  <a:gd name="connsiteX48" fmla="*/ 492125 w 1682750"/>
                  <a:gd name="connsiteY48" fmla="*/ 127000 h 1382084"/>
                  <a:gd name="connsiteX49" fmla="*/ 396875 w 1682750"/>
                  <a:gd name="connsiteY49" fmla="*/ 158750 h 1382084"/>
                  <a:gd name="connsiteX50" fmla="*/ 349250 w 1682750"/>
                  <a:gd name="connsiteY50" fmla="*/ 206375 h 1382084"/>
                  <a:gd name="connsiteX51" fmla="*/ 301625 w 1682750"/>
                  <a:gd name="connsiteY51" fmla="*/ 238125 h 1382084"/>
                  <a:gd name="connsiteX52" fmla="*/ 238125 w 1682750"/>
                  <a:gd name="connsiteY52" fmla="*/ 333375 h 1382084"/>
                  <a:gd name="connsiteX53" fmla="*/ 142875 w 1682750"/>
                  <a:gd name="connsiteY53" fmla="*/ 396875 h 1382084"/>
                  <a:gd name="connsiteX54" fmla="*/ 111125 w 1682750"/>
                  <a:gd name="connsiteY54" fmla="*/ 444500 h 1382084"/>
                  <a:gd name="connsiteX55" fmla="*/ 79375 w 1682750"/>
                  <a:gd name="connsiteY55" fmla="*/ 539750 h 1382084"/>
                  <a:gd name="connsiteX56" fmla="*/ 15875 w 1682750"/>
                  <a:gd name="connsiteY56" fmla="*/ 682625 h 1382084"/>
                  <a:gd name="connsiteX57" fmla="*/ 0 w 1682750"/>
                  <a:gd name="connsiteY57" fmla="*/ 730250 h 1382084"/>
                  <a:gd name="connsiteX58" fmla="*/ 0 w 1682750"/>
                  <a:gd name="connsiteY58" fmla="*/ 1079500 h 1382084"/>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71500 w 1682750"/>
                  <a:gd name="connsiteY16" fmla="*/ 1224492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41866 w 1682750"/>
                  <a:gd name="connsiteY16" fmla="*/ 1220258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1184"/>
                  <a:gd name="connsiteX1" fmla="*/ 1095375 w 1682750"/>
                  <a:gd name="connsiteY1" fmla="*/ 952500 h 1381184"/>
                  <a:gd name="connsiteX2" fmla="*/ 1187451 w 1682750"/>
                  <a:gd name="connsiteY2" fmla="*/ 894291 h 1381184"/>
                  <a:gd name="connsiteX3" fmla="*/ 1259417 w 1682750"/>
                  <a:gd name="connsiteY3" fmla="*/ 806450 h 1381184"/>
                  <a:gd name="connsiteX4" fmla="*/ 1283759 w 1682750"/>
                  <a:gd name="connsiteY4" fmla="*/ 699559 h 1381184"/>
                  <a:gd name="connsiteX5" fmla="*/ 1276350 w 1682750"/>
                  <a:gd name="connsiteY5" fmla="*/ 588434 h 1381184"/>
                  <a:gd name="connsiteX6" fmla="*/ 1222375 w 1682750"/>
                  <a:gd name="connsiteY6" fmla="*/ 523875 h 1381184"/>
                  <a:gd name="connsiteX7" fmla="*/ 1160991 w 1682750"/>
                  <a:gd name="connsiteY7" fmla="*/ 458258 h 1381184"/>
                  <a:gd name="connsiteX8" fmla="*/ 1061508 w 1682750"/>
                  <a:gd name="connsiteY8" fmla="*/ 426509 h 1381184"/>
                  <a:gd name="connsiteX9" fmla="*/ 984250 w 1682750"/>
                  <a:gd name="connsiteY9" fmla="*/ 411691 h 1381184"/>
                  <a:gd name="connsiteX10" fmla="*/ 746125 w 1682750"/>
                  <a:gd name="connsiteY10" fmla="*/ 444500 h 1381184"/>
                  <a:gd name="connsiteX11" fmla="*/ 584200 w 1682750"/>
                  <a:gd name="connsiteY11" fmla="*/ 561976 h 1381184"/>
                  <a:gd name="connsiteX12" fmla="*/ 491066 w 1682750"/>
                  <a:gd name="connsiteY12" fmla="*/ 694267 h 1381184"/>
                  <a:gd name="connsiteX13" fmla="*/ 444500 w 1682750"/>
                  <a:gd name="connsiteY13" fmla="*/ 811741 h 1381184"/>
                  <a:gd name="connsiteX14" fmla="*/ 434975 w 1682750"/>
                  <a:gd name="connsiteY14" fmla="*/ 1003300 h 1381184"/>
                  <a:gd name="connsiteX15" fmla="*/ 476250 w 1682750"/>
                  <a:gd name="connsiteY15" fmla="*/ 1127125 h 1381184"/>
                  <a:gd name="connsiteX16" fmla="*/ 541866 w 1682750"/>
                  <a:gd name="connsiteY16" fmla="*/ 1220258 h 1381184"/>
                  <a:gd name="connsiteX17" fmla="*/ 642408 w 1682750"/>
                  <a:gd name="connsiteY17" fmla="*/ 1282700 h 1381184"/>
                  <a:gd name="connsiteX18" fmla="*/ 757767 w 1682750"/>
                  <a:gd name="connsiteY18" fmla="*/ 1340908 h 1381184"/>
                  <a:gd name="connsiteX19" fmla="*/ 957792 w 1682750"/>
                  <a:gd name="connsiteY19" fmla="*/ 1381125 h 1381184"/>
                  <a:gd name="connsiteX20" fmla="*/ 1153583 w 1682750"/>
                  <a:gd name="connsiteY20" fmla="*/ 1348317 h 1381184"/>
                  <a:gd name="connsiteX21" fmla="*/ 1174750 w 1682750"/>
                  <a:gd name="connsiteY21" fmla="*/ 1285875 h 1381184"/>
                  <a:gd name="connsiteX22" fmla="*/ 1270000 w 1682750"/>
                  <a:gd name="connsiteY22" fmla="*/ 1254125 h 1381184"/>
                  <a:gd name="connsiteX23" fmla="*/ 1317625 w 1682750"/>
                  <a:gd name="connsiteY23" fmla="*/ 1238250 h 1381184"/>
                  <a:gd name="connsiteX24" fmla="*/ 1365250 w 1682750"/>
                  <a:gd name="connsiteY24" fmla="*/ 1206500 h 1381184"/>
                  <a:gd name="connsiteX25" fmla="*/ 1397000 w 1682750"/>
                  <a:gd name="connsiteY25" fmla="*/ 1158875 h 1381184"/>
                  <a:gd name="connsiteX26" fmla="*/ 1492250 w 1682750"/>
                  <a:gd name="connsiteY26" fmla="*/ 1095375 h 1381184"/>
                  <a:gd name="connsiteX27" fmla="*/ 1524000 w 1682750"/>
                  <a:gd name="connsiteY27" fmla="*/ 1047750 h 1381184"/>
                  <a:gd name="connsiteX28" fmla="*/ 1539875 w 1682750"/>
                  <a:gd name="connsiteY28" fmla="*/ 1000125 h 1381184"/>
                  <a:gd name="connsiteX29" fmla="*/ 1603375 w 1682750"/>
                  <a:gd name="connsiteY29" fmla="*/ 904875 h 1381184"/>
                  <a:gd name="connsiteX30" fmla="*/ 1635125 w 1682750"/>
                  <a:gd name="connsiteY30" fmla="*/ 809625 h 1381184"/>
                  <a:gd name="connsiteX31" fmla="*/ 1651000 w 1682750"/>
                  <a:gd name="connsiteY31" fmla="*/ 762000 h 1381184"/>
                  <a:gd name="connsiteX32" fmla="*/ 1682750 w 1682750"/>
                  <a:gd name="connsiteY32" fmla="*/ 714375 h 1381184"/>
                  <a:gd name="connsiteX33" fmla="*/ 1666875 w 1682750"/>
                  <a:gd name="connsiteY33" fmla="*/ 492125 h 1381184"/>
                  <a:gd name="connsiteX34" fmla="*/ 1651000 w 1682750"/>
                  <a:gd name="connsiteY34" fmla="*/ 444500 h 1381184"/>
                  <a:gd name="connsiteX35" fmla="*/ 1587500 w 1682750"/>
                  <a:gd name="connsiteY35" fmla="*/ 349250 h 1381184"/>
                  <a:gd name="connsiteX36" fmla="*/ 1539875 w 1682750"/>
                  <a:gd name="connsiteY36" fmla="*/ 317500 h 1381184"/>
                  <a:gd name="connsiteX37" fmla="*/ 1476375 w 1682750"/>
                  <a:gd name="connsiteY37" fmla="*/ 238125 h 1381184"/>
                  <a:gd name="connsiteX38" fmla="*/ 1444625 w 1682750"/>
                  <a:gd name="connsiteY38" fmla="*/ 190500 h 1381184"/>
                  <a:gd name="connsiteX39" fmla="*/ 1349375 w 1682750"/>
                  <a:gd name="connsiteY39" fmla="*/ 142875 h 1381184"/>
                  <a:gd name="connsiteX40" fmla="*/ 1317625 w 1682750"/>
                  <a:gd name="connsiteY40" fmla="*/ 95250 h 1381184"/>
                  <a:gd name="connsiteX41" fmla="*/ 1222375 w 1682750"/>
                  <a:gd name="connsiteY41" fmla="*/ 63500 h 1381184"/>
                  <a:gd name="connsiteX42" fmla="*/ 1174750 w 1682750"/>
                  <a:gd name="connsiteY42" fmla="*/ 31750 h 1381184"/>
                  <a:gd name="connsiteX43" fmla="*/ 1063625 w 1682750"/>
                  <a:gd name="connsiteY43" fmla="*/ 0 h 1381184"/>
                  <a:gd name="connsiteX44" fmla="*/ 825500 w 1682750"/>
                  <a:gd name="connsiteY44" fmla="*/ 15875 h 1381184"/>
                  <a:gd name="connsiteX45" fmla="*/ 698500 w 1682750"/>
                  <a:gd name="connsiteY45" fmla="*/ 47625 h 1381184"/>
                  <a:gd name="connsiteX46" fmla="*/ 555625 w 1682750"/>
                  <a:gd name="connsiteY46" fmla="*/ 63500 h 1381184"/>
                  <a:gd name="connsiteX47" fmla="*/ 508000 w 1682750"/>
                  <a:gd name="connsiteY47" fmla="*/ 79375 h 1381184"/>
                  <a:gd name="connsiteX48" fmla="*/ 492125 w 1682750"/>
                  <a:gd name="connsiteY48" fmla="*/ 127000 h 1381184"/>
                  <a:gd name="connsiteX49" fmla="*/ 396875 w 1682750"/>
                  <a:gd name="connsiteY49" fmla="*/ 158750 h 1381184"/>
                  <a:gd name="connsiteX50" fmla="*/ 349250 w 1682750"/>
                  <a:gd name="connsiteY50" fmla="*/ 206375 h 1381184"/>
                  <a:gd name="connsiteX51" fmla="*/ 301625 w 1682750"/>
                  <a:gd name="connsiteY51" fmla="*/ 238125 h 1381184"/>
                  <a:gd name="connsiteX52" fmla="*/ 238125 w 1682750"/>
                  <a:gd name="connsiteY52" fmla="*/ 333375 h 1381184"/>
                  <a:gd name="connsiteX53" fmla="*/ 142875 w 1682750"/>
                  <a:gd name="connsiteY53" fmla="*/ 396875 h 1381184"/>
                  <a:gd name="connsiteX54" fmla="*/ 111125 w 1682750"/>
                  <a:gd name="connsiteY54" fmla="*/ 444500 h 1381184"/>
                  <a:gd name="connsiteX55" fmla="*/ 79375 w 1682750"/>
                  <a:gd name="connsiteY55" fmla="*/ 539750 h 1381184"/>
                  <a:gd name="connsiteX56" fmla="*/ 15875 w 1682750"/>
                  <a:gd name="connsiteY56" fmla="*/ 682625 h 1381184"/>
                  <a:gd name="connsiteX57" fmla="*/ 0 w 1682750"/>
                  <a:gd name="connsiteY57" fmla="*/ 730250 h 1381184"/>
                  <a:gd name="connsiteX58" fmla="*/ 0 w 1682750"/>
                  <a:gd name="connsiteY58" fmla="*/ 1079500 h 1381184"/>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17625 w 1682750"/>
                  <a:gd name="connsiteY23" fmla="*/ 1238250 h 1381178"/>
                  <a:gd name="connsiteX24" fmla="*/ 1365250 w 1682750"/>
                  <a:gd name="connsiteY24" fmla="*/ 1206500 h 1381178"/>
                  <a:gd name="connsiteX25" fmla="*/ 1397000 w 1682750"/>
                  <a:gd name="connsiteY25" fmla="*/ 1158875 h 1381178"/>
                  <a:gd name="connsiteX26" fmla="*/ 1492250 w 1682750"/>
                  <a:gd name="connsiteY26" fmla="*/ 1095375 h 1381178"/>
                  <a:gd name="connsiteX27" fmla="*/ 1524000 w 1682750"/>
                  <a:gd name="connsiteY27" fmla="*/ 1047750 h 1381178"/>
                  <a:gd name="connsiteX28" fmla="*/ 1539875 w 1682750"/>
                  <a:gd name="connsiteY28" fmla="*/ 1000125 h 1381178"/>
                  <a:gd name="connsiteX29" fmla="*/ 1603375 w 1682750"/>
                  <a:gd name="connsiteY29" fmla="*/ 904875 h 1381178"/>
                  <a:gd name="connsiteX30" fmla="*/ 1635125 w 1682750"/>
                  <a:gd name="connsiteY30" fmla="*/ 809625 h 1381178"/>
                  <a:gd name="connsiteX31" fmla="*/ 1651000 w 1682750"/>
                  <a:gd name="connsiteY31" fmla="*/ 762000 h 1381178"/>
                  <a:gd name="connsiteX32" fmla="*/ 1682750 w 1682750"/>
                  <a:gd name="connsiteY32" fmla="*/ 714375 h 1381178"/>
                  <a:gd name="connsiteX33" fmla="*/ 1666875 w 1682750"/>
                  <a:gd name="connsiteY33" fmla="*/ 492125 h 1381178"/>
                  <a:gd name="connsiteX34" fmla="*/ 1651000 w 1682750"/>
                  <a:gd name="connsiteY34" fmla="*/ 444500 h 1381178"/>
                  <a:gd name="connsiteX35" fmla="*/ 1587500 w 1682750"/>
                  <a:gd name="connsiteY35" fmla="*/ 349250 h 1381178"/>
                  <a:gd name="connsiteX36" fmla="*/ 1539875 w 1682750"/>
                  <a:gd name="connsiteY36" fmla="*/ 317500 h 1381178"/>
                  <a:gd name="connsiteX37" fmla="*/ 1476375 w 1682750"/>
                  <a:gd name="connsiteY37" fmla="*/ 238125 h 1381178"/>
                  <a:gd name="connsiteX38" fmla="*/ 1444625 w 1682750"/>
                  <a:gd name="connsiteY38" fmla="*/ 190500 h 1381178"/>
                  <a:gd name="connsiteX39" fmla="*/ 1349375 w 1682750"/>
                  <a:gd name="connsiteY39" fmla="*/ 142875 h 1381178"/>
                  <a:gd name="connsiteX40" fmla="*/ 1317625 w 1682750"/>
                  <a:gd name="connsiteY40" fmla="*/ 95250 h 1381178"/>
                  <a:gd name="connsiteX41" fmla="*/ 1222375 w 1682750"/>
                  <a:gd name="connsiteY41" fmla="*/ 63500 h 1381178"/>
                  <a:gd name="connsiteX42" fmla="*/ 1174750 w 1682750"/>
                  <a:gd name="connsiteY42" fmla="*/ 31750 h 1381178"/>
                  <a:gd name="connsiteX43" fmla="*/ 1063625 w 1682750"/>
                  <a:gd name="connsiteY43" fmla="*/ 0 h 1381178"/>
                  <a:gd name="connsiteX44" fmla="*/ 825500 w 1682750"/>
                  <a:gd name="connsiteY44" fmla="*/ 15875 h 1381178"/>
                  <a:gd name="connsiteX45" fmla="*/ 698500 w 1682750"/>
                  <a:gd name="connsiteY45" fmla="*/ 47625 h 1381178"/>
                  <a:gd name="connsiteX46" fmla="*/ 555625 w 1682750"/>
                  <a:gd name="connsiteY46" fmla="*/ 63500 h 1381178"/>
                  <a:gd name="connsiteX47" fmla="*/ 508000 w 1682750"/>
                  <a:gd name="connsiteY47" fmla="*/ 79375 h 1381178"/>
                  <a:gd name="connsiteX48" fmla="*/ 492125 w 1682750"/>
                  <a:gd name="connsiteY48" fmla="*/ 127000 h 1381178"/>
                  <a:gd name="connsiteX49" fmla="*/ 396875 w 1682750"/>
                  <a:gd name="connsiteY49" fmla="*/ 158750 h 1381178"/>
                  <a:gd name="connsiteX50" fmla="*/ 349250 w 1682750"/>
                  <a:gd name="connsiteY50" fmla="*/ 206375 h 1381178"/>
                  <a:gd name="connsiteX51" fmla="*/ 301625 w 1682750"/>
                  <a:gd name="connsiteY51" fmla="*/ 238125 h 1381178"/>
                  <a:gd name="connsiteX52" fmla="*/ 238125 w 1682750"/>
                  <a:gd name="connsiteY52" fmla="*/ 333375 h 1381178"/>
                  <a:gd name="connsiteX53" fmla="*/ 142875 w 1682750"/>
                  <a:gd name="connsiteY53" fmla="*/ 396875 h 1381178"/>
                  <a:gd name="connsiteX54" fmla="*/ 111125 w 1682750"/>
                  <a:gd name="connsiteY54" fmla="*/ 444500 h 1381178"/>
                  <a:gd name="connsiteX55" fmla="*/ 79375 w 1682750"/>
                  <a:gd name="connsiteY55" fmla="*/ 539750 h 1381178"/>
                  <a:gd name="connsiteX56" fmla="*/ 15875 w 1682750"/>
                  <a:gd name="connsiteY56" fmla="*/ 682625 h 1381178"/>
                  <a:gd name="connsiteX57" fmla="*/ 0 w 1682750"/>
                  <a:gd name="connsiteY57" fmla="*/ 730250 h 1381178"/>
                  <a:gd name="connsiteX58" fmla="*/ 0 w 1682750"/>
                  <a:gd name="connsiteY58"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65250 w 1682750"/>
                  <a:gd name="connsiteY23" fmla="*/ 1206500 h 1381178"/>
                  <a:gd name="connsiteX24" fmla="*/ 1397000 w 1682750"/>
                  <a:gd name="connsiteY24" fmla="*/ 1158875 h 1381178"/>
                  <a:gd name="connsiteX25" fmla="*/ 1492250 w 1682750"/>
                  <a:gd name="connsiteY25" fmla="*/ 1095375 h 1381178"/>
                  <a:gd name="connsiteX26" fmla="*/ 1524000 w 1682750"/>
                  <a:gd name="connsiteY26" fmla="*/ 1047750 h 1381178"/>
                  <a:gd name="connsiteX27" fmla="*/ 1539875 w 1682750"/>
                  <a:gd name="connsiteY27" fmla="*/ 1000125 h 1381178"/>
                  <a:gd name="connsiteX28" fmla="*/ 1603375 w 1682750"/>
                  <a:gd name="connsiteY28" fmla="*/ 904875 h 1381178"/>
                  <a:gd name="connsiteX29" fmla="*/ 1635125 w 1682750"/>
                  <a:gd name="connsiteY29" fmla="*/ 809625 h 1381178"/>
                  <a:gd name="connsiteX30" fmla="*/ 1651000 w 1682750"/>
                  <a:gd name="connsiteY30" fmla="*/ 762000 h 1381178"/>
                  <a:gd name="connsiteX31" fmla="*/ 1682750 w 1682750"/>
                  <a:gd name="connsiteY31" fmla="*/ 714375 h 1381178"/>
                  <a:gd name="connsiteX32" fmla="*/ 1666875 w 1682750"/>
                  <a:gd name="connsiteY32" fmla="*/ 492125 h 1381178"/>
                  <a:gd name="connsiteX33" fmla="*/ 1651000 w 1682750"/>
                  <a:gd name="connsiteY33" fmla="*/ 444500 h 1381178"/>
                  <a:gd name="connsiteX34" fmla="*/ 1587500 w 1682750"/>
                  <a:gd name="connsiteY34" fmla="*/ 349250 h 1381178"/>
                  <a:gd name="connsiteX35" fmla="*/ 1539875 w 1682750"/>
                  <a:gd name="connsiteY35" fmla="*/ 317500 h 1381178"/>
                  <a:gd name="connsiteX36" fmla="*/ 1476375 w 1682750"/>
                  <a:gd name="connsiteY36" fmla="*/ 238125 h 1381178"/>
                  <a:gd name="connsiteX37" fmla="*/ 1444625 w 1682750"/>
                  <a:gd name="connsiteY37" fmla="*/ 190500 h 1381178"/>
                  <a:gd name="connsiteX38" fmla="*/ 1349375 w 1682750"/>
                  <a:gd name="connsiteY38" fmla="*/ 142875 h 1381178"/>
                  <a:gd name="connsiteX39" fmla="*/ 1317625 w 1682750"/>
                  <a:gd name="connsiteY39" fmla="*/ 95250 h 1381178"/>
                  <a:gd name="connsiteX40" fmla="*/ 1222375 w 1682750"/>
                  <a:gd name="connsiteY40" fmla="*/ 63500 h 1381178"/>
                  <a:gd name="connsiteX41" fmla="*/ 1174750 w 1682750"/>
                  <a:gd name="connsiteY41" fmla="*/ 31750 h 1381178"/>
                  <a:gd name="connsiteX42" fmla="*/ 1063625 w 1682750"/>
                  <a:gd name="connsiteY42" fmla="*/ 0 h 1381178"/>
                  <a:gd name="connsiteX43" fmla="*/ 825500 w 1682750"/>
                  <a:gd name="connsiteY43" fmla="*/ 15875 h 1381178"/>
                  <a:gd name="connsiteX44" fmla="*/ 698500 w 1682750"/>
                  <a:gd name="connsiteY44" fmla="*/ 47625 h 1381178"/>
                  <a:gd name="connsiteX45" fmla="*/ 555625 w 1682750"/>
                  <a:gd name="connsiteY45" fmla="*/ 63500 h 1381178"/>
                  <a:gd name="connsiteX46" fmla="*/ 508000 w 1682750"/>
                  <a:gd name="connsiteY46" fmla="*/ 79375 h 1381178"/>
                  <a:gd name="connsiteX47" fmla="*/ 492125 w 1682750"/>
                  <a:gd name="connsiteY47" fmla="*/ 127000 h 1381178"/>
                  <a:gd name="connsiteX48" fmla="*/ 396875 w 1682750"/>
                  <a:gd name="connsiteY48" fmla="*/ 158750 h 1381178"/>
                  <a:gd name="connsiteX49" fmla="*/ 349250 w 1682750"/>
                  <a:gd name="connsiteY49" fmla="*/ 206375 h 1381178"/>
                  <a:gd name="connsiteX50" fmla="*/ 301625 w 1682750"/>
                  <a:gd name="connsiteY50" fmla="*/ 238125 h 1381178"/>
                  <a:gd name="connsiteX51" fmla="*/ 238125 w 1682750"/>
                  <a:gd name="connsiteY51" fmla="*/ 333375 h 1381178"/>
                  <a:gd name="connsiteX52" fmla="*/ 142875 w 1682750"/>
                  <a:gd name="connsiteY52" fmla="*/ 396875 h 1381178"/>
                  <a:gd name="connsiteX53" fmla="*/ 111125 w 1682750"/>
                  <a:gd name="connsiteY53" fmla="*/ 444500 h 1381178"/>
                  <a:gd name="connsiteX54" fmla="*/ 79375 w 1682750"/>
                  <a:gd name="connsiteY54" fmla="*/ 539750 h 1381178"/>
                  <a:gd name="connsiteX55" fmla="*/ 15875 w 1682750"/>
                  <a:gd name="connsiteY55" fmla="*/ 682625 h 1381178"/>
                  <a:gd name="connsiteX56" fmla="*/ 0 w 1682750"/>
                  <a:gd name="connsiteY56" fmla="*/ 730250 h 1381178"/>
                  <a:gd name="connsiteX57" fmla="*/ 0 w 1682750"/>
                  <a:gd name="connsiteY57"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365250 w 1682750"/>
                  <a:gd name="connsiteY22" fmla="*/ 1206500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524000 w 1682750"/>
                  <a:gd name="connsiteY24" fmla="*/ 1047750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35125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81692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66"/>
                  <a:gd name="connsiteY0" fmla="*/ 984250 h 1381178"/>
                  <a:gd name="connsiteX1" fmla="*/ 1095375 w 1682766"/>
                  <a:gd name="connsiteY1" fmla="*/ 952500 h 1381178"/>
                  <a:gd name="connsiteX2" fmla="*/ 1187451 w 1682766"/>
                  <a:gd name="connsiteY2" fmla="*/ 894291 h 1381178"/>
                  <a:gd name="connsiteX3" fmla="*/ 1259417 w 1682766"/>
                  <a:gd name="connsiteY3" fmla="*/ 806450 h 1381178"/>
                  <a:gd name="connsiteX4" fmla="*/ 1283759 w 1682766"/>
                  <a:gd name="connsiteY4" fmla="*/ 699559 h 1381178"/>
                  <a:gd name="connsiteX5" fmla="*/ 1276350 w 1682766"/>
                  <a:gd name="connsiteY5" fmla="*/ 588434 h 1381178"/>
                  <a:gd name="connsiteX6" fmla="*/ 1222375 w 1682766"/>
                  <a:gd name="connsiteY6" fmla="*/ 523875 h 1381178"/>
                  <a:gd name="connsiteX7" fmla="*/ 1160991 w 1682766"/>
                  <a:gd name="connsiteY7" fmla="*/ 458258 h 1381178"/>
                  <a:gd name="connsiteX8" fmla="*/ 1061508 w 1682766"/>
                  <a:gd name="connsiteY8" fmla="*/ 426509 h 1381178"/>
                  <a:gd name="connsiteX9" fmla="*/ 984250 w 1682766"/>
                  <a:gd name="connsiteY9" fmla="*/ 411691 h 1381178"/>
                  <a:gd name="connsiteX10" fmla="*/ 746125 w 1682766"/>
                  <a:gd name="connsiteY10" fmla="*/ 444500 h 1381178"/>
                  <a:gd name="connsiteX11" fmla="*/ 584200 w 1682766"/>
                  <a:gd name="connsiteY11" fmla="*/ 561976 h 1381178"/>
                  <a:gd name="connsiteX12" fmla="*/ 491066 w 1682766"/>
                  <a:gd name="connsiteY12" fmla="*/ 694267 h 1381178"/>
                  <a:gd name="connsiteX13" fmla="*/ 444500 w 1682766"/>
                  <a:gd name="connsiteY13" fmla="*/ 811741 h 1381178"/>
                  <a:gd name="connsiteX14" fmla="*/ 434975 w 1682766"/>
                  <a:gd name="connsiteY14" fmla="*/ 1003300 h 1381178"/>
                  <a:gd name="connsiteX15" fmla="*/ 476250 w 1682766"/>
                  <a:gd name="connsiteY15" fmla="*/ 1127125 h 1381178"/>
                  <a:gd name="connsiteX16" fmla="*/ 541866 w 1682766"/>
                  <a:gd name="connsiteY16" fmla="*/ 1220258 h 1381178"/>
                  <a:gd name="connsiteX17" fmla="*/ 642408 w 1682766"/>
                  <a:gd name="connsiteY17" fmla="*/ 1282700 h 1381178"/>
                  <a:gd name="connsiteX18" fmla="*/ 757767 w 1682766"/>
                  <a:gd name="connsiteY18" fmla="*/ 1340908 h 1381178"/>
                  <a:gd name="connsiteX19" fmla="*/ 957792 w 1682766"/>
                  <a:gd name="connsiteY19" fmla="*/ 1381125 h 1381178"/>
                  <a:gd name="connsiteX20" fmla="*/ 1153583 w 1682766"/>
                  <a:gd name="connsiteY20" fmla="*/ 1348317 h 1381178"/>
                  <a:gd name="connsiteX21" fmla="*/ 1284817 w 1682766"/>
                  <a:gd name="connsiteY21" fmla="*/ 1298575 h 1381178"/>
                  <a:gd name="connsiteX22" fmla="*/ 1416050 w 1682766"/>
                  <a:gd name="connsiteY22" fmla="*/ 1223433 h 1381178"/>
                  <a:gd name="connsiteX23" fmla="*/ 1481667 w 1682766"/>
                  <a:gd name="connsiteY23" fmla="*/ 1163108 h 1381178"/>
                  <a:gd name="connsiteX24" fmla="*/ 1600200 w 1682766"/>
                  <a:gd name="connsiteY24" fmla="*/ 1030817 h 1381178"/>
                  <a:gd name="connsiteX25" fmla="*/ 1641475 w 1682766"/>
                  <a:gd name="connsiteY25" fmla="*/ 936625 h 1381178"/>
                  <a:gd name="connsiteX26" fmla="*/ 1681692 w 1682766"/>
                  <a:gd name="connsiteY26" fmla="*/ 809625 h 1381178"/>
                  <a:gd name="connsiteX27" fmla="*/ 1672167 w 1682766"/>
                  <a:gd name="connsiteY27" fmla="*/ 753534 h 1381178"/>
                  <a:gd name="connsiteX28" fmla="*/ 1682750 w 1682766"/>
                  <a:gd name="connsiteY28" fmla="*/ 714375 h 1381178"/>
                  <a:gd name="connsiteX29" fmla="*/ 1666875 w 1682766"/>
                  <a:gd name="connsiteY29" fmla="*/ 492125 h 1381178"/>
                  <a:gd name="connsiteX30" fmla="*/ 1651000 w 1682766"/>
                  <a:gd name="connsiteY30" fmla="*/ 444500 h 1381178"/>
                  <a:gd name="connsiteX31" fmla="*/ 1587500 w 1682766"/>
                  <a:gd name="connsiteY31" fmla="*/ 349250 h 1381178"/>
                  <a:gd name="connsiteX32" fmla="*/ 1539875 w 1682766"/>
                  <a:gd name="connsiteY32" fmla="*/ 317500 h 1381178"/>
                  <a:gd name="connsiteX33" fmla="*/ 1476375 w 1682766"/>
                  <a:gd name="connsiteY33" fmla="*/ 238125 h 1381178"/>
                  <a:gd name="connsiteX34" fmla="*/ 1444625 w 1682766"/>
                  <a:gd name="connsiteY34" fmla="*/ 190500 h 1381178"/>
                  <a:gd name="connsiteX35" fmla="*/ 1349375 w 1682766"/>
                  <a:gd name="connsiteY35" fmla="*/ 142875 h 1381178"/>
                  <a:gd name="connsiteX36" fmla="*/ 1317625 w 1682766"/>
                  <a:gd name="connsiteY36" fmla="*/ 95250 h 1381178"/>
                  <a:gd name="connsiteX37" fmla="*/ 1222375 w 1682766"/>
                  <a:gd name="connsiteY37" fmla="*/ 63500 h 1381178"/>
                  <a:gd name="connsiteX38" fmla="*/ 1174750 w 1682766"/>
                  <a:gd name="connsiteY38" fmla="*/ 31750 h 1381178"/>
                  <a:gd name="connsiteX39" fmla="*/ 1063625 w 1682766"/>
                  <a:gd name="connsiteY39" fmla="*/ 0 h 1381178"/>
                  <a:gd name="connsiteX40" fmla="*/ 825500 w 1682766"/>
                  <a:gd name="connsiteY40" fmla="*/ 15875 h 1381178"/>
                  <a:gd name="connsiteX41" fmla="*/ 698500 w 1682766"/>
                  <a:gd name="connsiteY41" fmla="*/ 47625 h 1381178"/>
                  <a:gd name="connsiteX42" fmla="*/ 555625 w 1682766"/>
                  <a:gd name="connsiteY42" fmla="*/ 63500 h 1381178"/>
                  <a:gd name="connsiteX43" fmla="*/ 508000 w 1682766"/>
                  <a:gd name="connsiteY43" fmla="*/ 79375 h 1381178"/>
                  <a:gd name="connsiteX44" fmla="*/ 492125 w 1682766"/>
                  <a:gd name="connsiteY44" fmla="*/ 127000 h 1381178"/>
                  <a:gd name="connsiteX45" fmla="*/ 396875 w 1682766"/>
                  <a:gd name="connsiteY45" fmla="*/ 158750 h 1381178"/>
                  <a:gd name="connsiteX46" fmla="*/ 349250 w 1682766"/>
                  <a:gd name="connsiteY46" fmla="*/ 206375 h 1381178"/>
                  <a:gd name="connsiteX47" fmla="*/ 301625 w 1682766"/>
                  <a:gd name="connsiteY47" fmla="*/ 238125 h 1381178"/>
                  <a:gd name="connsiteX48" fmla="*/ 238125 w 1682766"/>
                  <a:gd name="connsiteY48" fmla="*/ 333375 h 1381178"/>
                  <a:gd name="connsiteX49" fmla="*/ 142875 w 1682766"/>
                  <a:gd name="connsiteY49" fmla="*/ 396875 h 1381178"/>
                  <a:gd name="connsiteX50" fmla="*/ 111125 w 1682766"/>
                  <a:gd name="connsiteY50" fmla="*/ 444500 h 1381178"/>
                  <a:gd name="connsiteX51" fmla="*/ 79375 w 1682766"/>
                  <a:gd name="connsiteY51" fmla="*/ 539750 h 1381178"/>
                  <a:gd name="connsiteX52" fmla="*/ 15875 w 1682766"/>
                  <a:gd name="connsiteY52" fmla="*/ 682625 h 1381178"/>
                  <a:gd name="connsiteX53" fmla="*/ 0 w 1682766"/>
                  <a:gd name="connsiteY53" fmla="*/ 730250 h 1381178"/>
                  <a:gd name="connsiteX54" fmla="*/ 0 w 1682766"/>
                  <a:gd name="connsiteY54" fmla="*/ 1079500 h 1381178"/>
                  <a:gd name="connsiteX0" fmla="*/ 952500 w 1685776"/>
                  <a:gd name="connsiteY0" fmla="*/ 984250 h 1381178"/>
                  <a:gd name="connsiteX1" fmla="*/ 1095375 w 1685776"/>
                  <a:gd name="connsiteY1" fmla="*/ 952500 h 1381178"/>
                  <a:gd name="connsiteX2" fmla="*/ 1187451 w 1685776"/>
                  <a:gd name="connsiteY2" fmla="*/ 894291 h 1381178"/>
                  <a:gd name="connsiteX3" fmla="*/ 1259417 w 1685776"/>
                  <a:gd name="connsiteY3" fmla="*/ 806450 h 1381178"/>
                  <a:gd name="connsiteX4" fmla="*/ 1283759 w 1685776"/>
                  <a:gd name="connsiteY4" fmla="*/ 699559 h 1381178"/>
                  <a:gd name="connsiteX5" fmla="*/ 1276350 w 1685776"/>
                  <a:gd name="connsiteY5" fmla="*/ 588434 h 1381178"/>
                  <a:gd name="connsiteX6" fmla="*/ 1222375 w 1685776"/>
                  <a:gd name="connsiteY6" fmla="*/ 523875 h 1381178"/>
                  <a:gd name="connsiteX7" fmla="*/ 1160991 w 1685776"/>
                  <a:gd name="connsiteY7" fmla="*/ 458258 h 1381178"/>
                  <a:gd name="connsiteX8" fmla="*/ 1061508 w 1685776"/>
                  <a:gd name="connsiteY8" fmla="*/ 426509 h 1381178"/>
                  <a:gd name="connsiteX9" fmla="*/ 984250 w 1685776"/>
                  <a:gd name="connsiteY9" fmla="*/ 411691 h 1381178"/>
                  <a:gd name="connsiteX10" fmla="*/ 746125 w 1685776"/>
                  <a:gd name="connsiteY10" fmla="*/ 444500 h 1381178"/>
                  <a:gd name="connsiteX11" fmla="*/ 584200 w 1685776"/>
                  <a:gd name="connsiteY11" fmla="*/ 561976 h 1381178"/>
                  <a:gd name="connsiteX12" fmla="*/ 491066 w 1685776"/>
                  <a:gd name="connsiteY12" fmla="*/ 694267 h 1381178"/>
                  <a:gd name="connsiteX13" fmla="*/ 444500 w 1685776"/>
                  <a:gd name="connsiteY13" fmla="*/ 811741 h 1381178"/>
                  <a:gd name="connsiteX14" fmla="*/ 434975 w 1685776"/>
                  <a:gd name="connsiteY14" fmla="*/ 1003300 h 1381178"/>
                  <a:gd name="connsiteX15" fmla="*/ 476250 w 1685776"/>
                  <a:gd name="connsiteY15" fmla="*/ 1127125 h 1381178"/>
                  <a:gd name="connsiteX16" fmla="*/ 541866 w 1685776"/>
                  <a:gd name="connsiteY16" fmla="*/ 1220258 h 1381178"/>
                  <a:gd name="connsiteX17" fmla="*/ 642408 w 1685776"/>
                  <a:gd name="connsiteY17" fmla="*/ 1282700 h 1381178"/>
                  <a:gd name="connsiteX18" fmla="*/ 757767 w 1685776"/>
                  <a:gd name="connsiteY18" fmla="*/ 1340908 h 1381178"/>
                  <a:gd name="connsiteX19" fmla="*/ 957792 w 1685776"/>
                  <a:gd name="connsiteY19" fmla="*/ 1381125 h 1381178"/>
                  <a:gd name="connsiteX20" fmla="*/ 1153583 w 1685776"/>
                  <a:gd name="connsiteY20" fmla="*/ 1348317 h 1381178"/>
                  <a:gd name="connsiteX21" fmla="*/ 1284817 w 1685776"/>
                  <a:gd name="connsiteY21" fmla="*/ 1298575 h 1381178"/>
                  <a:gd name="connsiteX22" fmla="*/ 1416050 w 1685776"/>
                  <a:gd name="connsiteY22" fmla="*/ 1223433 h 1381178"/>
                  <a:gd name="connsiteX23" fmla="*/ 1481667 w 1685776"/>
                  <a:gd name="connsiteY23" fmla="*/ 1163108 h 1381178"/>
                  <a:gd name="connsiteX24" fmla="*/ 1600200 w 1685776"/>
                  <a:gd name="connsiteY24" fmla="*/ 1030817 h 1381178"/>
                  <a:gd name="connsiteX25" fmla="*/ 1641475 w 1685776"/>
                  <a:gd name="connsiteY25" fmla="*/ 936625 h 1381178"/>
                  <a:gd name="connsiteX26" fmla="*/ 1681692 w 1685776"/>
                  <a:gd name="connsiteY26" fmla="*/ 809625 h 1381178"/>
                  <a:gd name="connsiteX27" fmla="*/ 1682750 w 1685776"/>
                  <a:gd name="connsiteY27" fmla="*/ 714375 h 1381178"/>
                  <a:gd name="connsiteX28" fmla="*/ 1666875 w 1685776"/>
                  <a:gd name="connsiteY28" fmla="*/ 492125 h 1381178"/>
                  <a:gd name="connsiteX29" fmla="*/ 1651000 w 1685776"/>
                  <a:gd name="connsiteY29" fmla="*/ 444500 h 1381178"/>
                  <a:gd name="connsiteX30" fmla="*/ 1587500 w 1685776"/>
                  <a:gd name="connsiteY30" fmla="*/ 349250 h 1381178"/>
                  <a:gd name="connsiteX31" fmla="*/ 1539875 w 1685776"/>
                  <a:gd name="connsiteY31" fmla="*/ 317500 h 1381178"/>
                  <a:gd name="connsiteX32" fmla="*/ 1476375 w 1685776"/>
                  <a:gd name="connsiteY32" fmla="*/ 238125 h 1381178"/>
                  <a:gd name="connsiteX33" fmla="*/ 1444625 w 1685776"/>
                  <a:gd name="connsiteY33" fmla="*/ 190500 h 1381178"/>
                  <a:gd name="connsiteX34" fmla="*/ 1349375 w 1685776"/>
                  <a:gd name="connsiteY34" fmla="*/ 142875 h 1381178"/>
                  <a:gd name="connsiteX35" fmla="*/ 1317625 w 1685776"/>
                  <a:gd name="connsiteY35" fmla="*/ 95250 h 1381178"/>
                  <a:gd name="connsiteX36" fmla="*/ 1222375 w 1685776"/>
                  <a:gd name="connsiteY36" fmla="*/ 63500 h 1381178"/>
                  <a:gd name="connsiteX37" fmla="*/ 1174750 w 1685776"/>
                  <a:gd name="connsiteY37" fmla="*/ 31750 h 1381178"/>
                  <a:gd name="connsiteX38" fmla="*/ 1063625 w 1685776"/>
                  <a:gd name="connsiteY38" fmla="*/ 0 h 1381178"/>
                  <a:gd name="connsiteX39" fmla="*/ 825500 w 1685776"/>
                  <a:gd name="connsiteY39" fmla="*/ 15875 h 1381178"/>
                  <a:gd name="connsiteX40" fmla="*/ 698500 w 1685776"/>
                  <a:gd name="connsiteY40" fmla="*/ 47625 h 1381178"/>
                  <a:gd name="connsiteX41" fmla="*/ 555625 w 1685776"/>
                  <a:gd name="connsiteY41" fmla="*/ 63500 h 1381178"/>
                  <a:gd name="connsiteX42" fmla="*/ 508000 w 1685776"/>
                  <a:gd name="connsiteY42" fmla="*/ 79375 h 1381178"/>
                  <a:gd name="connsiteX43" fmla="*/ 492125 w 1685776"/>
                  <a:gd name="connsiteY43" fmla="*/ 127000 h 1381178"/>
                  <a:gd name="connsiteX44" fmla="*/ 396875 w 1685776"/>
                  <a:gd name="connsiteY44" fmla="*/ 158750 h 1381178"/>
                  <a:gd name="connsiteX45" fmla="*/ 349250 w 1685776"/>
                  <a:gd name="connsiteY45" fmla="*/ 206375 h 1381178"/>
                  <a:gd name="connsiteX46" fmla="*/ 301625 w 1685776"/>
                  <a:gd name="connsiteY46" fmla="*/ 238125 h 1381178"/>
                  <a:gd name="connsiteX47" fmla="*/ 238125 w 1685776"/>
                  <a:gd name="connsiteY47" fmla="*/ 333375 h 1381178"/>
                  <a:gd name="connsiteX48" fmla="*/ 142875 w 1685776"/>
                  <a:gd name="connsiteY48" fmla="*/ 396875 h 1381178"/>
                  <a:gd name="connsiteX49" fmla="*/ 111125 w 1685776"/>
                  <a:gd name="connsiteY49" fmla="*/ 444500 h 1381178"/>
                  <a:gd name="connsiteX50" fmla="*/ 79375 w 1685776"/>
                  <a:gd name="connsiteY50" fmla="*/ 539750 h 1381178"/>
                  <a:gd name="connsiteX51" fmla="*/ 15875 w 1685776"/>
                  <a:gd name="connsiteY51" fmla="*/ 682625 h 1381178"/>
                  <a:gd name="connsiteX52" fmla="*/ 0 w 1685776"/>
                  <a:gd name="connsiteY52" fmla="*/ 730250 h 1381178"/>
                  <a:gd name="connsiteX53" fmla="*/ 0 w 1685776"/>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66875 w 1691969"/>
                  <a:gd name="connsiteY28" fmla="*/ 492125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71108 w 1691969"/>
                  <a:gd name="connsiteY28" fmla="*/ 521759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708380"/>
                  <a:gd name="connsiteY0" fmla="*/ 984250 h 1381178"/>
                  <a:gd name="connsiteX1" fmla="*/ 1095375 w 1708380"/>
                  <a:gd name="connsiteY1" fmla="*/ 952500 h 1381178"/>
                  <a:gd name="connsiteX2" fmla="*/ 1187451 w 1708380"/>
                  <a:gd name="connsiteY2" fmla="*/ 894291 h 1381178"/>
                  <a:gd name="connsiteX3" fmla="*/ 1259417 w 1708380"/>
                  <a:gd name="connsiteY3" fmla="*/ 806450 h 1381178"/>
                  <a:gd name="connsiteX4" fmla="*/ 1283759 w 1708380"/>
                  <a:gd name="connsiteY4" fmla="*/ 699559 h 1381178"/>
                  <a:gd name="connsiteX5" fmla="*/ 1276350 w 1708380"/>
                  <a:gd name="connsiteY5" fmla="*/ 588434 h 1381178"/>
                  <a:gd name="connsiteX6" fmla="*/ 1222375 w 1708380"/>
                  <a:gd name="connsiteY6" fmla="*/ 523875 h 1381178"/>
                  <a:gd name="connsiteX7" fmla="*/ 1160991 w 1708380"/>
                  <a:gd name="connsiteY7" fmla="*/ 458258 h 1381178"/>
                  <a:gd name="connsiteX8" fmla="*/ 1061508 w 1708380"/>
                  <a:gd name="connsiteY8" fmla="*/ 426509 h 1381178"/>
                  <a:gd name="connsiteX9" fmla="*/ 984250 w 1708380"/>
                  <a:gd name="connsiteY9" fmla="*/ 411691 h 1381178"/>
                  <a:gd name="connsiteX10" fmla="*/ 746125 w 1708380"/>
                  <a:gd name="connsiteY10" fmla="*/ 444500 h 1381178"/>
                  <a:gd name="connsiteX11" fmla="*/ 584200 w 1708380"/>
                  <a:gd name="connsiteY11" fmla="*/ 561976 h 1381178"/>
                  <a:gd name="connsiteX12" fmla="*/ 491066 w 1708380"/>
                  <a:gd name="connsiteY12" fmla="*/ 694267 h 1381178"/>
                  <a:gd name="connsiteX13" fmla="*/ 444500 w 1708380"/>
                  <a:gd name="connsiteY13" fmla="*/ 811741 h 1381178"/>
                  <a:gd name="connsiteX14" fmla="*/ 434975 w 1708380"/>
                  <a:gd name="connsiteY14" fmla="*/ 1003300 h 1381178"/>
                  <a:gd name="connsiteX15" fmla="*/ 476250 w 1708380"/>
                  <a:gd name="connsiteY15" fmla="*/ 1127125 h 1381178"/>
                  <a:gd name="connsiteX16" fmla="*/ 541866 w 1708380"/>
                  <a:gd name="connsiteY16" fmla="*/ 1220258 h 1381178"/>
                  <a:gd name="connsiteX17" fmla="*/ 642408 w 1708380"/>
                  <a:gd name="connsiteY17" fmla="*/ 1282700 h 1381178"/>
                  <a:gd name="connsiteX18" fmla="*/ 757767 w 1708380"/>
                  <a:gd name="connsiteY18" fmla="*/ 1340908 h 1381178"/>
                  <a:gd name="connsiteX19" fmla="*/ 957792 w 1708380"/>
                  <a:gd name="connsiteY19" fmla="*/ 1381125 h 1381178"/>
                  <a:gd name="connsiteX20" fmla="*/ 1153583 w 1708380"/>
                  <a:gd name="connsiteY20" fmla="*/ 1348317 h 1381178"/>
                  <a:gd name="connsiteX21" fmla="*/ 1284817 w 1708380"/>
                  <a:gd name="connsiteY21" fmla="*/ 1298575 h 1381178"/>
                  <a:gd name="connsiteX22" fmla="*/ 1416050 w 1708380"/>
                  <a:gd name="connsiteY22" fmla="*/ 1223433 h 1381178"/>
                  <a:gd name="connsiteX23" fmla="*/ 1481667 w 1708380"/>
                  <a:gd name="connsiteY23" fmla="*/ 1163108 h 1381178"/>
                  <a:gd name="connsiteX24" fmla="*/ 1600200 w 1708380"/>
                  <a:gd name="connsiteY24" fmla="*/ 1030817 h 1381178"/>
                  <a:gd name="connsiteX25" fmla="*/ 1641475 w 1708380"/>
                  <a:gd name="connsiteY25" fmla="*/ 936625 h 1381178"/>
                  <a:gd name="connsiteX26" fmla="*/ 1681692 w 1708380"/>
                  <a:gd name="connsiteY26" fmla="*/ 809625 h 1381178"/>
                  <a:gd name="connsiteX27" fmla="*/ 1708149 w 1708380"/>
                  <a:gd name="connsiteY27" fmla="*/ 667808 h 1381178"/>
                  <a:gd name="connsiteX28" fmla="*/ 1671108 w 1708380"/>
                  <a:gd name="connsiteY28" fmla="*/ 521759 h 1381178"/>
                  <a:gd name="connsiteX29" fmla="*/ 1651000 w 1708380"/>
                  <a:gd name="connsiteY29" fmla="*/ 444500 h 1381178"/>
                  <a:gd name="connsiteX30" fmla="*/ 1587500 w 1708380"/>
                  <a:gd name="connsiteY30" fmla="*/ 349250 h 1381178"/>
                  <a:gd name="connsiteX31" fmla="*/ 1539875 w 1708380"/>
                  <a:gd name="connsiteY31" fmla="*/ 317500 h 1381178"/>
                  <a:gd name="connsiteX32" fmla="*/ 1476375 w 1708380"/>
                  <a:gd name="connsiteY32" fmla="*/ 238125 h 1381178"/>
                  <a:gd name="connsiteX33" fmla="*/ 1444625 w 1708380"/>
                  <a:gd name="connsiteY33" fmla="*/ 190500 h 1381178"/>
                  <a:gd name="connsiteX34" fmla="*/ 1349375 w 1708380"/>
                  <a:gd name="connsiteY34" fmla="*/ 142875 h 1381178"/>
                  <a:gd name="connsiteX35" fmla="*/ 1317625 w 1708380"/>
                  <a:gd name="connsiteY35" fmla="*/ 95250 h 1381178"/>
                  <a:gd name="connsiteX36" fmla="*/ 1222375 w 1708380"/>
                  <a:gd name="connsiteY36" fmla="*/ 63500 h 1381178"/>
                  <a:gd name="connsiteX37" fmla="*/ 1174750 w 1708380"/>
                  <a:gd name="connsiteY37" fmla="*/ 31750 h 1381178"/>
                  <a:gd name="connsiteX38" fmla="*/ 1063625 w 1708380"/>
                  <a:gd name="connsiteY38" fmla="*/ 0 h 1381178"/>
                  <a:gd name="connsiteX39" fmla="*/ 825500 w 1708380"/>
                  <a:gd name="connsiteY39" fmla="*/ 15875 h 1381178"/>
                  <a:gd name="connsiteX40" fmla="*/ 698500 w 1708380"/>
                  <a:gd name="connsiteY40" fmla="*/ 47625 h 1381178"/>
                  <a:gd name="connsiteX41" fmla="*/ 555625 w 1708380"/>
                  <a:gd name="connsiteY41" fmla="*/ 63500 h 1381178"/>
                  <a:gd name="connsiteX42" fmla="*/ 508000 w 1708380"/>
                  <a:gd name="connsiteY42" fmla="*/ 79375 h 1381178"/>
                  <a:gd name="connsiteX43" fmla="*/ 492125 w 1708380"/>
                  <a:gd name="connsiteY43" fmla="*/ 127000 h 1381178"/>
                  <a:gd name="connsiteX44" fmla="*/ 396875 w 1708380"/>
                  <a:gd name="connsiteY44" fmla="*/ 158750 h 1381178"/>
                  <a:gd name="connsiteX45" fmla="*/ 349250 w 1708380"/>
                  <a:gd name="connsiteY45" fmla="*/ 206375 h 1381178"/>
                  <a:gd name="connsiteX46" fmla="*/ 301625 w 1708380"/>
                  <a:gd name="connsiteY46" fmla="*/ 238125 h 1381178"/>
                  <a:gd name="connsiteX47" fmla="*/ 238125 w 1708380"/>
                  <a:gd name="connsiteY47" fmla="*/ 333375 h 1381178"/>
                  <a:gd name="connsiteX48" fmla="*/ 142875 w 1708380"/>
                  <a:gd name="connsiteY48" fmla="*/ 396875 h 1381178"/>
                  <a:gd name="connsiteX49" fmla="*/ 111125 w 1708380"/>
                  <a:gd name="connsiteY49" fmla="*/ 444500 h 1381178"/>
                  <a:gd name="connsiteX50" fmla="*/ 79375 w 1708380"/>
                  <a:gd name="connsiteY50" fmla="*/ 539750 h 1381178"/>
                  <a:gd name="connsiteX51" fmla="*/ 15875 w 1708380"/>
                  <a:gd name="connsiteY51" fmla="*/ 682625 h 1381178"/>
                  <a:gd name="connsiteX52" fmla="*/ 0 w 1708380"/>
                  <a:gd name="connsiteY52" fmla="*/ 730250 h 1381178"/>
                  <a:gd name="connsiteX53" fmla="*/ 0 w 1708380"/>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587500 w 1708149"/>
                  <a:gd name="connsiteY30" fmla="*/ 349250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317625 w 1708149"/>
                  <a:gd name="connsiteY34" fmla="*/ 95250 h 1381178"/>
                  <a:gd name="connsiteX35" fmla="*/ 1222375 w 1708149"/>
                  <a:gd name="connsiteY35" fmla="*/ 63500 h 1381178"/>
                  <a:gd name="connsiteX36" fmla="*/ 1174750 w 1708149"/>
                  <a:gd name="connsiteY36" fmla="*/ 31750 h 1381178"/>
                  <a:gd name="connsiteX37" fmla="*/ 1063625 w 1708149"/>
                  <a:gd name="connsiteY37" fmla="*/ 0 h 1381178"/>
                  <a:gd name="connsiteX38" fmla="*/ 825500 w 1708149"/>
                  <a:gd name="connsiteY38" fmla="*/ 15875 h 1381178"/>
                  <a:gd name="connsiteX39" fmla="*/ 698500 w 1708149"/>
                  <a:gd name="connsiteY39" fmla="*/ 47625 h 1381178"/>
                  <a:gd name="connsiteX40" fmla="*/ 555625 w 1708149"/>
                  <a:gd name="connsiteY40" fmla="*/ 63500 h 1381178"/>
                  <a:gd name="connsiteX41" fmla="*/ 508000 w 1708149"/>
                  <a:gd name="connsiteY41" fmla="*/ 79375 h 1381178"/>
                  <a:gd name="connsiteX42" fmla="*/ 492125 w 1708149"/>
                  <a:gd name="connsiteY42" fmla="*/ 127000 h 1381178"/>
                  <a:gd name="connsiteX43" fmla="*/ 396875 w 1708149"/>
                  <a:gd name="connsiteY43" fmla="*/ 158750 h 1381178"/>
                  <a:gd name="connsiteX44" fmla="*/ 349250 w 1708149"/>
                  <a:gd name="connsiteY44" fmla="*/ 206375 h 1381178"/>
                  <a:gd name="connsiteX45" fmla="*/ 301625 w 1708149"/>
                  <a:gd name="connsiteY45" fmla="*/ 238125 h 1381178"/>
                  <a:gd name="connsiteX46" fmla="*/ 238125 w 1708149"/>
                  <a:gd name="connsiteY46" fmla="*/ 333375 h 1381178"/>
                  <a:gd name="connsiteX47" fmla="*/ 142875 w 1708149"/>
                  <a:gd name="connsiteY47" fmla="*/ 396875 h 1381178"/>
                  <a:gd name="connsiteX48" fmla="*/ 111125 w 1708149"/>
                  <a:gd name="connsiteY48" fmla="*/ 444500 h 1381178"/>
                  <a:gd name="connsiteX49" fmla="*/ 79375 w 1708149"/>
                  <a:gd name="connsiteY49" fmla="*/ 539750 h 1381178"/>
                  <a:gd name="connsiteX50" fmla="*/ 15875 w 1708149"/>
                  <a:gd name="connsiteY50" fmla="*/ 682625 h 1381178"/>
                  <a:gd name="connsiteX51" fmla="*/ 0 w 1708149"/>
                  <a:gd name="connsiteY51" fmla="*/ 730250 h 1381178"/>
                  <a:gd name="connsiteX52" fmla="*/ 0 w 1708149"/>
                  <a:gd name="connsiteY52"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174750 w 1708149"/>
                  <a:gd name="connsiteY34" fmla="*/ 31750 h 1381178"/>
                  <a:gd name="connsiteX35" fmla="*/ 1063625 w 1708149"/>
                  <a:gd name="connsiteY35" fmla="*/ 0 h 1381178"/>
                  <a:gd name="connsiteX36" fmla="*/ 825500 w 1708149"/>
                  <a:gd name="connsiteY36" fmla="*/ 15875 h 1381178"/>
                  <a:gd name="connsiteX37" fmla="*/ 698500 w 1708149"/>
                  <a:gd name="connsiteY37" fmla="*/ 47625 h 1381178"/>
                  <a:gd name="connsiteX38" fmla="*/ 555625 w 1708149"/>
                  <a:gd name="connsiteY38" fmla="*/ 63500 h 1381178"/>
                  <a:gd name="connsiteX39" fmla="*/ 508000 w 1708149"/>
                  <a:gd name="connsiteY39" fmla="*/ 79375 h 1381178"/>
                  <a:gd name="connsiteX40" fmla="*/ 492125 w 1708149"/>
                  <a:gd name="connsiteY40" fmla="*/ 127000 h 1381178"/>
                  <a:gd name="connsiteX41" fmla="*/ 396875 w 1708149"/>
                  <a:gd name="connsiteY41" fmla="*/ 158750 h 1381178"/>
                  <a:gd name="connsiteX42" fmla="*/ 349250 w 1708149"/>
                  <a:gd name="connsiteY42" fmla="*/ 206375 h 1381178"/>
                  <a:gd name="connsiteX43" fmla="*/ 301625 w 1708149"/>
                  <a:gd name="connsiteY43" fmla="*/ 238125 h 1381178"/>
                  <a:gd name="connsiteX44" fmla="*/ 238125 w 1708149"/>
                  <a:gd name="connsiteY44" fmla="*/ 333375 h 1381178"/>
                  <a:gd name="connsiteX45" fmla="*/ 142875 w 1708149"/>
                  <a:gd name="connsiteY45" fmla="*/ 396875 h 1381178"/>
                  <a:gd name="connsiteX46" fmla="*/ 111125 w 1708149"/>
                  <a:gd name="connsiteY46" fmla="*/ 444500 h 1381178"/>
                  <a:gd name="connsiteX47" fmla="*/ 79375 w 1708149"/>
                  <a:gd name="connsiteY47" fmla="*/ 539750 h 1381178"/>
                  <a:gd name="connsiteX48" fmla="*/ 15875 w 1708149"/>
                  <a:gd name="connsiteY48" fmla="*/ 682625 h 1381178"/>
                  <a:gd name="connsiteX49" fmla="*/ 0 w 1708149"/>
                  <a:gd name="connsiteY49" fmla="*/ 730250 h 1381178"/>
                  <a:gd name="connsiteX50" fmla="*/ 0 w 1708149"/>
                  <a:gd name="connsiteY50" fmla="*/ 1079500 h 1381178"/>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74750 w 1708149"/>
                  <a:gd name="connsiteY34" fmla="*/ 16699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87450 w 1708149"/>
                  <a:gd name="connsiteY34" fmla="*/ 33632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55625 w 1708149"/>
                  <a:gd name="connsiteY38" fmla="*/ 423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37584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79375 w 1708149"/>
                  <a:gd name="connsiteY44" fmla="*/ 518584 h 1360012"/>
                  <a:gd name="connsiteX45" fmla="*/ 15875 w 1708149"/>
                  <a:gd name="connsiteY45" fmla="*/ 661459 h 1360012"/>
                  <a:gd name="connsiteX46" fmla="*/ 0 w 1708149"/>
                  <a:gd name="connsiteY46" fmla="*/ 709084 h 1360012"/>
                  <a:gd name="connsiteX47" fmla="*/ 0 w 1708149"/>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15875 w 1708149"/>
                  <a:gd name="connsiteY45" fmla="*/ 661459 h 1360012"/>
                  <a:gd name="connsiteX46" fmla="*/ 0 w 1708149"/>
                  <a:gd name="connsiteY46" fmla="*/ 709084 h 1360012"/>
                  <a:gd name="connsiteX47" fmla="*/ 0 w 1708149"/>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24341 w 1708149"/>
                  <a:gd name="connsiteY45" fmla="*/ 682625 h 1360012"/>
                  <a:gd name="connsiteX46" fmla="*/ 0 w 1708149"/>
                  <a:gd name="connsiteY46" fmla="*/ 1058334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15874 w 1699682"/>
                  <a:gd name="connsiteY45" fmla="*/ 682625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388408 w 1699682"/>
                  <a:gd name="connsiteY39" fmla="*/ 171450 h 1360012"/>
                  <a:gd name="connsiteX40" fmla="*/ 297392 w 1699682"/>
                  <a:gd name="connsiteY40" fmla="*/ 246592 h 1360012"/>
                  <a:gd name="connsiteX41" fmla="*/ 229658 w 1699682"/>
                  <a:gd name="connsiteY41" fmla="*/ 312209 h 1360012"/>
                  <a:gd name="connsiteX42" fmla="*/ 142875 w 1699682"/>
                  <a:gd name="connsiteY42" fmla="*/ 418042 h 1360012"/>
                  <a:gd name="connsiteX43" fmla="*/ 75142 w 1699682"/>
                  <a:gd name="connsiteY43" fmla="*/ 535517 h 1360012"/>
                  <a:gd name="connsiteX44" fmla="*/ 24341 w 1699682"/>
                  <a:gd name="connsiteY44" fmla="*/ 712258 h 1360012"/>
                  <a:gd name="connsiteX45" fmla="*/ 0 w 1699682"/>
                  <a:gd name="connsiteY4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229658 w 1699682"/>
                  <a:gd name="connsiteY40" fmla="*/ 312209 h 1360012"/>
                  <a:gd name="connsiteX41" fmla="*/ 142875 w 1699682"/>
                  <a:gd name="connsiteY41" fmla="*/ 418042 h 1360012"/>
                  <a:gd name="connsiteX42" fmla="*/ 75142 w 1699682"/>
                  <a:gd name="connsiteY42" fmla="*/ 535517 h 1360012"/>
                  <a:gd name="connsiteX43" fmla="*/ 24341 w 1699682"/>
                  <a:gd name="connsiteY43" fmla="*/ 712258 h 1360012"/>
                  <a:gd name="connsiteX44" fmla="*/ 0 w 1699682"/>
                  <a:gd name="connsiteY44"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51342 w 1699682"/>
                  <a:gd name="connsiteY40" fmla="*/ 426509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539874 w 1699682"/>
                  <a:gd name="connsiteY30" fmla="*/ 254001 h 1360012"/>
                  <a:gd name="connsiteX31" fmla="*/ 1461558 w 1699682"/>
                  <a:gd name="connsiteY31" fmla="*/ 169334 h 1360012"/>
                  <a:gd name="connsiteX32" fmla="*/ 1340908 w 1699682"/>
                  <a:gd name="connsiteY32" fmla="*/ 92075 h 1360012"/>
                  <a:gd name="connsiteX33" fmla="*/ 1178983 w 1699682"/>
                  <a:gd name="connsiteY33" fmla="*/ 27517 h 1360012"/>
                  <a:gd name="connsiteX34" fmla="*/ 1033991 w 1699682"/>
                  <a:gd name="connsiteY34" fmla="*/ 0 h 1360012"/>
                  <a:gd name="connsiteX35" fmla="*/ 872066 w 1699682"/>
                  <a:gd name="connsiteY35" fmla="*/ 3176 h 1360012"/>
                  <a:gd name="connsiteX36" fmla="*/ 664633 w 1699682"/>
                  <a:gd name="connsiteY36" fmla="*/ 39159 h 1360012"/>
                  <a:gd name="connsiteX37" fmla="*/ 466724 w 1699682"/>
                  <a:gd name="connsiteY37" fmla="*/ 122768 h 1360012"/>
                  <a:gd name="connsiteX38" fmla="*/ 297392 w 1699682"/>
                  <a:gd name="connsiteY38" fmla="*/ 246592 h 1360012"/>
                  <a:gd name="connsiteX39" fmla="*/ 151342 w 1699682"/>
                  <a:gd name="connsiteY39" fmla="*/ 426509 h 1360012"/>
                  <a:gd name="connsiteX40" fmla="*/ 24341 w 1699682"/>
                  <a:gd name="connsiteY40" fmla="*/ 712258 h 1360012"/>
                  <a:gd name="connsiteX41" fmla="*/ 0 w 1699682"/>
                  <a:gd name="connsiteY41"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79574 w 1699682"/>
                  <a:gd name="connsiteY28" fmla="*/ 530226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73225 w 1699682"/>
                  <a:gd name="connsiteY25" fmla="*/ 7884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64758 w 1699682"/>
                  <a:gd name="connsiteY25" fmla="*/ 8265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73200 w 1699682"/>
                  <a:gd name="connsiteY22" fmla="*/ 1141942 h 1360012"/>
                  <a:gd name="connsiteX23" fmla="*/ 1591733 w 1699682"/>
                  <a:gd name="connsiteY23" fmla="*/ 1009651 h 1360012"/>
                  <a:gd name="connsiteX24" fmla="*/ 1664758 w 1699682"/>
                  <a:gd name="connsiteY24" fmla="*/ 826559 h 1360012"/>
                  <a:gd name="connsiteX25" fmla="*/ 1699682 w 1699682"/>
                  <a:gd name="connsiteY25" fmla="*/ 646642 h 1360012"/>
                  <a:gd name="connsiteX26" fmla="*/ 1679574 w 1699682"/>
                  <a:gd name="connsiteY26" fmla="*/ 530226 h 1360012"/>
                  <a:gd name="connsiteX27" fmla="*/ 1608666 w 1699682"/>
                  <a:gd name="connsiteY27" fmla="*/ 357718 h 1360012"/>
                  <a:gd name="connsiteX28" fmla="*/ 1461558 w 1699682"/>
                  <a:gd name="connsiteY28" fmla="*/ 169334 h 1360012"/>
                  <a:gd name="connsiteX29" fmla="*/ 1340908 w 1699682"/>
                  <a:gd name="connsiteY29" fmla="*/ 92075 h 1360012"/>
                  <a:gd name="connsiteX30" fmla="*/ 1178983 w 1699682"/>
                  <a:gd name="connsiteY30" fmla="*/ 27517 h 1360012"/>
                  <a:gd name="connsiteX31" fmla="*/ 1033991 w 1699682"/>
                  <a:gd name="connsiteY31" fmla="*/ 0 h 1360012"/>
                  <a:gd name="connsiteX32" fmla="*/ 872066 w 1699682"/>
                  <a:gd name="connsiteY32" fmla="*/ 3176 h 1360012"/>
                  <a:gd name="connsiteX33" fmla="*/ 664633 w 1699682"/>
                  <a:gd name="connsiteY33" fmla="*/ 39159 h 1360012"/>
                  <a:gd name="connsiteX34" fmla="*/ 466724 w 1699682"/>
                  <a:gd name="connsiteY34" fmla="*/ 122768 h 1360012"/>
                  <a:gd name="connsiteX35" fmla="*/ 297392 w 1699682"/>
                  <a:gd name="connsiteY35" fmla="*/ 246592 h 1360012"/>
                  <a:gd name="connsiteX36" fmla="*/ 151342 w 1699682"/>
                  <a:gd name="connsiteY36" fmla="*/ 426509 h 1360012"/>
                  <a:gd name="connsiteX37" fmla="*/ 24341 w 1699682"/>
                  <a:gd name="connsiteY37" fmla="*/ 712258 h 1360012"/>
                  <a:gd name="connsiteX38" fmla="*/ 0 w 1699682"/>
                  <a:gd name="connsiteY38"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54591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52524 w 1699682"/>
                  <a:gd name="connsiteY6" fmla="*/ 437092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989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82059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8993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48313 w 1699682"/>
                  <a:gd name="connsiteY26" fmla="*/ 178165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83291"/>
                  <a:gd name="connsiteY0" fmla="*/ 963084 h 1360012"/>
                  <a:gd name="connsiteX1" fmla="*/ 1086908 w 1683291"/>
                  <a:gd name="connsiteY1" fmla="*/ 931334 h 1360012"/>
                  <a:gd name="connsiteX2" fmla="*/ 1178984 w 1683291"/>
                  <a:gd name="connsiteY2" fmla="*/ 873125 h 1360012"/>
                  <a:gd name="connsiteX3" fmla="*/ 1250950 w 1683291"/>
                  <a:gd name="connsiteY3" fmla="*/ 785284 h 1360012"/>
                  <a:gd name="connsiteX4" fmla="*/ 1275292 w 1683291"/>
                  <a:gd name="connsiteY4" fmla="*/ 678393 h 1360012"/>
                  <a:gd name="connsiteX5" fmla="*/ 1263468 w 1683291"/>
                  <a:gd name="connsiteY5" fmla="*/ 580514 h 1360012"/>
                  <a:gd name="connsiteX6" fmla="*/ 1173690 w 1683291"/>
                  <a:gd name="connsiteY6" fmla="*/ 454025 h 1360012"/>
                  <a:gd name="connsiteX7" fmla="*/ 1031146 w 1683291"/>
                  <a:gd name="connsiteY7" fmla="*/ 379033 h 1360012"/>
                  <a:gd name="connsiteX8" fmla="*/ 886883 w 1683291"/>
                  <a:gd name="connsiteY8" fmla="*/ 364036 h 1360012"/>
                  <a:gd name="connsiteX9" fmla="*/ 691092 w 1683291"/>
                  <a:gd name="connsiteY9" fmla="*/ 439540 h 1360012"/>
                  <a:gd name="connsiteX10" fmla="*/ 575733 w 1683291"/>
                  <a:gd name="connsiteY10" fmla="*/ 540810 h 1360012"/>
                  <a:gd name="connsiteX11" fmla="*/ 482599 w 1683291"/>
                  <a:gd name="connsiteY11" fmla="*/ 673101 h 1360012"/>
                  <a:gd name="connsiteX12" fmla="*/ 436033 w 1683291"/>
                  <a:gd name="connsiteY12" fmla="*/ 790575 h 1360012"/>
                  <a:gd name="connsiteX13" fmla="*/ 426508 w 1683291"/>
                  <a:gd name="connsiteY13" fmla="*/ 956734 h 1360012"/>
                  <a:gd name="connsiteX14" fmla="*/ 467783 w 1683291"/>
                  <a:gd name="connsiteY14" fmla="*/ 1105959 h 1360012"/>
                  <a:gd name="connsiteX15" fmla="*/ 584199 w 1683291"/>
                  <a:gd name="connsiteY15" fmla="*/ 1228725 h 1360012"/>
                  <a:gd name="connsiteX16" fmla="*/ 749300 w 1683291"/>
                  <a:gd name="connsiteY16" fmla="*/ 1319742 h 1360012"/>
                  <a:gd name="connsiteX17" fmla="*/ 949325 w 1683291"/>
                  <a:gd name="connsiteY17" fmla="*/ 1359959 h 1360012"/>
                  <a:gd name="connsiteX18" fmla="*/ 1145116 w 1683291"/>
                  <a:gd name="connsiteY18" fmla="*/ 1327151 h 1360012"/>
                  <a:gd name="connsiteX19" fmla="*/ 1276350 w 1683291"/>
                  <a:gd name="connsiteY19" fmla="*/ 1277409 h 1360012"/>
                  <a:gd name="connsiteX20" fmla="*/ 1473200 w 1683291"/>
                  <a:gd name="connsiteY20" fmla="*/ 1141942 h 1360012"/>
                  <a:gd name="connsiteX21" fmla="*/ 1591733 w 1683291"/>
                  <a:gd name="connsiteY21" fmla="*/ 1009651 h 1360012"/>
                  <a:gd name="connsiteX22" fmla="*/ 1664758 w 1683291"/>
                  <a:gd name="connsiteY22" fmla="*/ 826559 h 1360012"/>
                  <a:gd name="connsiteX23" fmla="*/ 1679574 w 1683291"/>
                  <a:gd name="connsiteY23" fmla="*/ 530226 h 1360012"/>
                  <a:gd name="connsiteX24" fmla="*/ 1608666 w 1683291"/>
                  <a:gd name="connsiteY24" fmla="*/ 357718 h 1360012"/>
                  <a:gd name="connsiteX25" fmla="*/ 1448313 w 1683291"/>
                  <a:gd name="connsiteY25" fmla="*/ 178165 h 1360012"/>
                  <a:gd name="connsiteX26" fmla="*/ 1178983 w 1683291"/>
                  <a:gd name="connsiteY26" fmla="*/ 27517 h 1360012"/>
                  <a:gd name="connsiteX27" fmla="*/ 1033991 w 1683291"/>
                  <a:gd name="connsiteY27" fmla="*/ 0 h 1360012"/>
                  <a:gd name="connsiteX28" fmla="*/ 872066 w 1683291"/>
                  <a:gd name="connsiteY28" fmla="*/ 3176 h 1360012"/>
                  <a:gd name="connsiteX29" fmla="*/ 664633 w 1683291"/>
                  <a:gd name="connsiteY29" fmla="*/ 39159 h 1360012"/>
                  <a:gd name="connsiteX30" fmla="*/ 466724 w 1683291"/>
                  <a:gd name="connsiteY30" fmla="*/ 122768 h 1360012"/>
                  <a:gd name="connsiteX31" fmla="*/ 297392 w 1683291"/>
                  <a:gd name="connsiteY31" fmla="*/ 246592 h 1360012"/>
                  <a:gd name="connsiteX32" fmla="*/ 151342 w 1683291"/>
                  <a:gd name="connsiteY32" fmla="*/ 426509 h 1360012"/>
                  <a:gd name="connsiteX33" fmla="*/ 24341 w 1683291"/>
                  <a:gd name="connsiteY33" fmla="*/ 712258 h 1360012"/>
                  <a:gd name="connsiteX34" fmla="*/ 0 w 1683291"/>
                  <a:gd name="connsiteY34" fmla="*/ 905935 h 1360012"/>
                  <a:gd name="connsiteX0" fmla="*/ 944033 w 1691081"/>
                  <a:gd name="connsiteY0" fmla="*/ 963084 h 1360012"/>
                  <a:gd name="connsiteX1" fmla="*/ 1086908 w 1691081"/>
                  <a:gd name="connsiteY1" fmla="*/ 931334 h 1360012"/>
                  <a:gd name="connsiteX2" fmla="*/ 1178984 w 1691081"/>
                  <a:gd name="connsiteY2" fmla="*/ 873125 h 1360012"/>
                  <a:gd name="connsiteX3" fmla="*/ 1250950 w 1691081"/>
                  <a:gd name="connsiteY3" fmla="*/ 785284 h 1360012"/>
                  <a:gd name="connsiteX4" fmla="*/ 1275292 w 1691081"/>
                  <a:gd name="connsiteY4" fmla="*/ 678393 h 1360012"/>
                  <a:gd name="connsiteX5" fmla="*/ 1263468 w 1691081"/>
                  <a:gd name="connsiteY5" fmla="*/ 580514 h 1360012"/>
                  <a:gd name="connsiteX6" fmla="*/ 1173690 w 1691081"/>
                  <a:gd name="connsiteY6" fmla="*/ 454025 h 1360012"/>
                  <a:gd name="connsiteX7" fmla="*/ 1031146 w 1691081"/>
                  <a:gd name="connsiteY7" fmla="*/ 379033 h 1360012"/>
                  <a:gd name="connsiteX8" fmla="*/ 886883 w 1691081"/>
                  <a:gd name="connsiteY8" fmla="*/ 364036 h 1360012"/>
                  <a:gd name="connsiteX9" fmla="*/ 691092 w 1691081"/>
                  <a:gd name="connsiteY9" fmla="*/ 439540 h 1360012"/>
                  <a:gd name="connsiteX10" fmla="*/ 575733 w 1691081"/>
                  <a:gd name="connsiteY10" fmla="*/ 540810 h 1360012"/>
                  <a:gd name="connsiteX11" fmla="*/ 482599 w 1691081"/>
                  <a:gd name="connsiteY11" fmla="*/ 673101 h 1360012"/>
                  <a:gd name="connsiteX12" fmla="*/ 436033 w 1691081"/>
                  <a:gd name="connsiteY12" fmla="*/ 790575 h 1360012"/>
                  <a:gd name="connsiteX13" fmla="*/ 426508 w 1691081"/>
                  <a:gd name="connsiteY13" fmla="*/ 956734 h 1360012"/>
                  <a:gd name="connsiteX14" fmla="*/ 467783 w 1691081"/>
                  <a:gd name="connsiteY14" fmla="*/ 1105959 h 1360012"/>
                  <a:gd name="connsiteX15" fmla="*/ 584199 w 1691081"/>
                  <a:gd name="connsiteY15" fmla="*/ 1228725 h 1360012"/>
                  <a:gd name="connsiteX16" fmla="*/ 749300 w 1691081"/>
                  <a:gd name="connsiteY16" fmla="*/ 1319742 h 1360012"/>
                  <a:gd name="connsiteX17" fmla="*/ 949325 w 1691081"/>
                  <a:gd name="connsiteY17" fmla="*/ 1359959 h 1360012"/>
                  <a:gd name="connsiteX18" fmla="*/ 1145116 w 1691081"/>
                  <a:gd name="connsiteY18" fmla="*/ 1327151 h 1360012"/>
                  <a:gd name="connsiteX19" fmla="*/ 1276350 w 1691081"/>
                  <a:gd name="connsiteY19" fmla="*/ 1277409 h 1360012"/>
                  <a:gd name="connsiteX20" fmla="*/ 1473200 w 1691081"/>
                  <a:gd name="connsiteY20" fmla="*/ 1141942 h 1360012"/>
                  <a:gd name="connsiteX21" fmla="*/ 1591733 w 1691081"/>
                  <a:gd name="connsiteY21" fmla="*/ 1009651 h 1360012"/>
                  <a:gd name="connsiteX22" fmla="*/ 1664758 w 1691081"/>
                  <a:gd name="connsiteY22" fmla="*/ 826559 h 1360012"/>
                  <a:gd name="connsiteX23" fmla="*/ 1688404 w 1691081"/>
                  <a:gd name="connsiteY23" fmla="*/ 561133 h 1360012"/>
                  <a:gd name="connsiteX24" fmla="*/ 1608666 w 1691081"/>
                  <a:gd name="connsiteY24" fmla="*/ 357718 h 1360012"/>
                  <a:gd name="connsiteX25" fmla="*/ 1448313 w 1691081"/>
                  <a:gd name="connsiteY25" fmla="*/ 178165 h 1360012"/>
                  <a:gd name="connsiteX26" fmla="*/ 1178983 w 1691081"/>
                  <a:gd name="connsiteY26" fmla="*/ 27517 h 1360012"/>
                  <a:gd name="connsiteX27" fmla="*/ 1033991 w 1691081"/>
                  <a:gd name="connsiteY27" fmla="*/ 0 h 1360012"/>
                  <a:gd name="connsiteX28" fmla="*/ 872066 w 1691081"/>
                  <a:gd name="connsiteY28" fmla="*/ 3176 h 1360012"/>
                  <a:gd name="connsiteX29" fmla="*/ 664633 w 1691081"/>
                  <a:gd name="connsiteY29" fmla="*/ 39159 h 1360012"/>
                  <a:gd name="connsiteX30" fmla="*/ 466724 w 1691081"/>
                  <a:gd name="connsiteY30" fmla="*/ 122768 h 1360012"/>
                  <a:gd name="connsiteX31" fmla="*/ 297392 w 1691081"/>
                  <a:gd name="connsiteY31" fmla="*/ 246592 h 1360012"/>
                  <a:gd name="connsiteX32" fmla="*/ 151342 w 1691081"/>
                  <a:gd name="connsiteY32" fmla="*/ 426509 h 1360012"/>
                  <a:gd name="connsiteX33" fmla="*/ 24341 w 1691081"/>
                  <a:gd name="connsiteY33" fmla="*/ 712258 h 1360012"/>
                  <a:gd name="connsiteX34" fmla="*/ 0 w 1691081"/>
                  <a:gd name="connsiteY34" fmla="*/ 905935 h 1360012"/>
                  <a:gd name="connsiteX0" fmla="*/ 944033 w 1691081"/>
                  <a:gd name="connsiteY0" fmla="*/ 961037 h 1357965"/>
                  <a:gd name="connsiteX1" fmla="*/ 1086908 w 1691081"/>
                  <a:gd name="connsiteY1" fmla="*/ 929287 h 1357965"/>
                  <a:gd name="connsiteX2" fmla="*/ 1178984 w 1691081"/>
                  <a:gd name="connsiteY2" fmla="*/ 871078 h 1357965"/>
                  <a:gd name="connsiteX3" fmla="*/ 1250950 w 1691081"/>
                  <a:gd name="connsiteY3" fmla="*/ 783237 h 1357965"/>
                  <a:gd name="connsiteX4" fmla="*/ 1275292 w 1691081"/>
                  <a:gd name="connsiteY4" fmla="*/ 676346 h 1357965"/>
                  <a:gd name="connsiteX5" fmla="*/ 1263468 w 1691081"/>
                  <a:gd name="connsiteY5" fmla="*/ 578467 h 1357965"/>
                  <a:gd name="connsiteX6" fmla="*/ 1173690 w 1691081"/>
                  <a:gd name="connsiteY6" fmla="*/ 451978 h 1357965"/>
                  <a:gd name="connsiteX7" fmla="*/ 1031146 w 1691081"/>
                  <a:gd name="connsiteY7" fmla="*/ 376986 h 1357965"/>
                  <a:gd name="connsiteX8" fmla="*/ 886883 w 1691081"/>
                  <a:gd name="connsiteY8" fmla="*/ 361989 h 1357965"/>
                  <a:gd name="connsiteX9" fmla="*/ 691092 w 1691081"/>
                  <a:gd name="connsiteY9" fmla="*/ 437493 h 1357965"/>
                  <a:gd name="connsiteX10" fmla="*/ 575733 w 1691081"/>
                  <a:gd name="connsiteY10" fmla="*/ 538763 h 1357965"/>
                  <a:gd name="connsiteX11" fmla="*/ 482599 w 1691081"/>
                  <a:gd name="connsiteY11" fmla="*/ 671054 h 1357965"/>
                  <a:gd name="connsiteX12" fmla="*/ 436033 w 1691081"/>
                  <a:gd name="connsiteY12" fmla="*/ 788528 h 1357965"/>
                  <a:gd name="connsiteX13" fmla="*/ 426508 w 1691081"/>
                  <a:gd name="connsiteY13" fmla="*/ 954687 h 1357965"/>
                  <a:gd name="connsiteX14" fmla="*/ 467783 w 1691081"/>
                  <a:gd name="connsiteY14" fmla="*/ 1103912 h 1357965"/>
                  <a:gd name="connsiteX15" fmla="*/ 584199 w 1691081"/>
                  <a:gd name="connsiteY15" fmla="*/ 1226678 h 1357965"/>
                  <a:gd name="connsiteX16" fmla="*/ 749300 w 1691081"/>
                  <a:gd name="connsiteY16" fmla="*/ 1317695 h 1357965"/>
                  <a:gd name="connsiteX17" fmla="*/ 949325 w 1691081"/>
                  <a:gd name="connsiteY17" fmla="*/ 1357912 h 1357965"/>
                  <a:gd name="connsiteX18" fmla="*/ 1145116 w 1691081"/>
                  <a:gd name="connsiteY18" fmla="*/ 1325104 h 1357965"/>
                  <a:gd name="connsiteX19" fmla="*/ 1276350 w 1691081"/>
                  <a:gd name="connsiteY19" fmla="*/ 1275362 h 1357965"/>
                  <a:gd name="connsiteX20" fmla="*/ 1473200 w 1691081"/>
                  <a:gd name="connsiteY20" fmla="*/ 1139895 h 1357965"/>
                  <a:gd name="connsiteX21" fmla="*/ 1591733 w 1691081"/>
                  <a:gd name="connsiteY21" fmla="*/ 1007604 h 1357965"/>
                  <a:gd name="connsiteX22" fmla="*/ 1664758 w 1691081"/>
                  <a:gd name="connsiteY22" fmla="*/ 824512 h 1357965"/>
                  <a:gd name="connsiteX23" fmla="*/ 1688404 w 1691081"/>
                  <a:gd name="connsiteY23" fmla="*/ 559086 h 1357965"/>
                  <a:gd name="connsiteX24" fmla="*/ 1608666 w 1691081"/>
                  <a:gd name="connsiteY24" fmla="*/ 355671 h 1357965"/>
                  <a:gd name="connsiteX25" fmla="*/ 1448313 w 1691081"/>
                  <a:gd name="connsiteY25" fmla="*/ 176118 h 1357965"/>
                  <a:gd name="connsiteX26" fmla="*/ 1178983 w 1691081"/>
                  <a:gd name="connsiteY26" fmla="*/ 25470 h 1357965"/>
                  <a:gd name="connsiteX27" fmla="*/ 872066 w 1691081"/>
                  <a:gd name="connsiteY27" fmla="*/ 1129 h 1357965"/>
                  <a:gd name="connsiteX28" fmla="*/ 664633 w 1691081"/>
                  <a:gd name="connsiteY28" fmla="*/ 37112 h 1357965"/>
                  <a:gd name="connsiteX29" fmla="*/ 466724 w 1691081"/>
                  <a:gd name="connsiteY29" fmla="*/ 120721 h 1357965"/>
                  <a:gd name="connsiteX30" fmla="*/ 297392 w 1691081"/>
                  <a:gd name="connsiteY30" fmla="*/ 244545 h 1357965"/>
                  <a:gd name="connsiteX31" fmla="*/ 151342 w 1691081"/>
                  <a:gd name="connsiteY31" fmla="*/ 424462 h 1357965"/>
                  <a:gd name="connsiteX32" fmla="*/ 24341 w 1691081"/>
                  <a:gd name="connsiteY32" fmla="*/ 710211 h 1357965"/>
                  <a:gd name="connsiteX33" fmla="*/ 0 w 1691081"/>
                  <a:gd name="connsiteY33" fmla="*/ 903888 h 1357965"/>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49325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53141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75733 w 1694452"/>
                  <a:gd name="connsiteY10" fmla="*/ 538763 h 1359113"/>
                  <a:gd name="connsiteX11" fmla="*/ 482599 w 1694452"/>
                  <a:gd name="connsiteY11" fmla="*/ 671054 h 1359113"/>
                  <a:gd name="connsiteX12" fmla="*/ 436033 w 1694452"/>
                  <a:gd name="connsiteY12" fmla="*/ 788528 h 1359113"/>
                  <a:gd name="connsiteX13" fmla="*/ 426508 w 1694452"/>
                  <a:gd name="connsiteY13" fmla="*/ 954687 h 1359113"/>
                  <a:gd name="connsiteX14" fmla="*/ 467783 w 1694452"/>
                  <a:gd name="connsiteY14" fmla="*/ 1103912 h 1359113"/>
                  <a:gd name="connsiteX15" fmla="*/ 584199 w 1694452"/>
                  <a:gd name="connsiteY15" fmla="*/ 1226678 h 1359113"/>
                  <a:gd name="connsiteX16" fmla="*/ 749300 w 1694452"/>
                  <a:gd name="connsiteY16" fmla="*/ 1317695 h 1359113"/>
                  <a:gd name="connsiteX17" fmla="*/ 984647 w 1694452"/>
                  <a:gd name="connsiteY17" fmla="*/ 1357912 h 1359113"/>
                  <a:gd name="connsiteX18" fmla="*/ 1276350 w 1694452"/>
                  <a:gd name="connsiteY18" fmla="*/ 1275362 h 1359113"/>
                  <a:gd name="connsiteX19" fmla="*/ 1473200 w 1694452"/>
                  <a:gd name="connsiteY19" fmla="*/ 1153141 h 1359113"/>
                  <a:gd name="connsiteX20" fmla="*/ 1591733 w 1694452"/>
                  <a:gd name="connsiteY20" fmla="*/ 1007604 h 1359113"/>
                  <a:gd name="connsiteX21" fmla="*/ 1678004 w 1694452"/>
                  <a:gd name="connsiteY21" fmla="*/ 815681 h 1359113"/>
                  <a:gd name="connsiteX22" fmla="*/ 1688404 w 1694452"/>
                  <a:gd name="connsiteY22" fmla="*/ 559086 h 1359113"/>
                  <a:gd name="connsiteX23" fmla="*/ 1608666 w 1694452"/>
                  <a:gd name="connsiteY23" fmla="*/ 355671 h 1359113"/>
                  <a:gd name="connsiteX24" fmla="*/ 1448313 w 1694452"/>
                  <a:gd name="connsiteY24" fmla="*/ 176118 h 1359113"/>
                  <a:gd name="connsiteX25" fmla="*/ 1178983 w 1694452"/>
                  <a:gd name="connsiteY25" fmla="*/ 25470 h 1359113"/>
                  <a:gd name="connsiteX26" fmla="*/ 872066 w 1694452"/>
                  <a:gd name="connsiteY26" fmla="*/ 1129 h 1359113"/>
                  <a:gd name="connsiteX27" fmla="*/ 664633 w 1694452"/>
                  <a:gd name="connsiteY27" fmla="*/ 37112 h 1359113"/>
                  <a:gd name="connsiteX28" fmla="*/ 466724 w 1694452"/>
                  <a:gd name="connsiteY28" fmla="*/ 120721 h 1359113"/>
                  <a:gd name="connsiteX29" fmla="*/ 297392 w 1694452"/>
                  <a:gd name="connsiteY29" fmla="*/ 244545 h 1359113"/>
                  <a:gd name="connsiteX30" fmla="*/ 151342 w 1694452"/>
                  <a:gd name="connsiteY30" fmla="*/ 424462 h 1359113"/>
                  <a:gd name="connsiteX31" fmla="*/ 24341 w 1694452"/>
                  <a:gd name="connsiteY31" fmla="*/ 710211 h 1359113"/>
                  <a:gd name="connsiteX32" fmla="*/ 0 w 1694452"/>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482599 w 1694452"/>
                  <a:gd name="connsiteY10" fmla="*/ 671054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19832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48584 w 1694452"/>
                  <a:gd name="connsiteY12" fmla="*/ 1042992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99923 w 1694452"/>
                  <a:gd name="connsiteY9" fmla="*/ 424247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26752 w 1694452"/>
                  <a:gd name="connsiteY10" fmla="*/ 565088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19692 w 1670111"/>
                  <a:gd name="connsiteY0" fmla="*/ 961037 h 1350639"/>
                  <a:gd name="connsiteX1" fmla="*/ 1062567 w 1670111"/>
                  <a:gd name="connsiteY1" fmla="*/ 929287 h 1350639"/>
                  <a:gd name="connsiteX2" fmla="*/ 1154643 w 1670111"/>
                  <a:gd name="connsiteY2" fmla="*/ 871078 h 1350639"/>
                  <a:gd name="connsiteX3" fmla="*/ 1226609 w 1670111"/>
                  <a:gd name="connsiteY3" fmla="*/ 783237 h 1350639"/>
                  <a:gd name="connsiteX4" fmla="*/ 1250951 w 1670111"/>
                  <a:gd name="connsiteY4" fmla="*/ 676346 h 1350639"/>
                  <a:gd name="connsiteX5" fmla="*/ 1239127 w 1670111"/>
                  <a:gd name="connsiteY5" fmla="*/ 578467 h 1350639"/>
                  <a:gd name="connsiteX6" fmla="*/ 1149349 w 1670111"/>
                  <a:gd name="connsiteY6" fmla="*/ 451978 h 1350639"/>
                  <a:gd name="connsiteX7" fmla="*/ 1006805 w 1670111"/>
                  <a:gd name="connsiteY7" fmla="*/ 376986 h 1350639"/>
                  <a:gd name="connsiteX8" fmla="*/ 862542 w 1670111"/>
                  <a:gd name="connsiteY8" fmla="*/ 361989 h 1350639"/>
                  <a:gd name="connsiteX9" fmla="*/ 657921 w 1670111"/>
                  <a:gd name="connsiteY9" fmla="*/ 419832 h 1350639"/>
                  <a:gd name="connsiteX10" fmla="*/ 502411 w 1670111"/>
                  <a:gd name="connsiteY10" fmla="*/ 565088 h 1350639"/>
                  <a:gd name="connsiteX11" fmla="*/ 411692 w 1670111"/>
                  <a:gd name="connsiteY11" fmla="*/ 788528 h 1350639"/>
                  <a:gd name="connsiteX12" fmla="*/ 424243 w 1670111"/>
                  <a:gd name="connsiteY12" fmla="*/ 1042992 h 1350639"/>
                  <a:gd name="connsiteX13" fmla="*/ 559858 w 1670111"/>
                  <a:gd name="connsiteY13" fmla="*/ 1226678 h 1350639"/>
                  <a:gd name="connsiteX14" fmla="*/ 724959 w 1670111"/>
                  <a:gd name="connsiteY14" fmla="*/ 1317695 h 1350639"/>
                  <a:gd name="connsiteX15" fmla="*/ 955891 w 1670111"/>
                  <a:gd name="connsiteY15" fmla="*/ 1349082 h 1350639"/>
                  <a:gd name="connsiteX16" fmla="*/ 1252009 w 1670111"/>
                  <a:gd name="connsiteY16" fmla="*/ 1275362 h 1350639"/>
                  <a:gd name="connsiteX17" fmla="*/ 1448859 w 1670111"/>
                  <a:gd name="connsiteY17" fmla="*/ 1153141 h 1350639"/>
                  <a:gd name="connsiteX18" fmla="*/ 1567392 w 1670111"/>
                  <a:gd name="connsiteY18" fmla="*/ 1007604 h 1350639"/>
                  <a:gd name="connsiteX19" fmla="*/ 1653663 w 1670111"/>
                  <a:gd name="connsiteY19" fmla="*/ 815681 h 1350639"/>
                  <a:gd name="connsiteX20" fmla="*/ 1664063 w 1670111"/>
                  <a:gd name="connsiteY20" fmla="*/ 559086 h 1350639"/>
                  <a:gd name="connsiteX21" fmla="*/ 1584325 w 1670111"/>
                  <a:gd name="connsiteY21" fmla="*/ 355671 h 1350639"/>
                  <a:gd name="connsiteX22" fmla="*/ 1423972 w 1670111"/>
                  <a:gd name="connsiteY22" fmla="*/ 176118 h 1350639"/>
                  <a:gd name="connsiteX23" fmla="*/ 1154642 w 1670111"/>
                  <a:gd name="connsiteY23" fmla="*/ 25470 h 1350639"/>
                  <a:gd name="connsiteX24" fmla="*/ 847725 w 1670111"/>
                  <a:gd name="connsiteY24" fmla="*/ 1129 h 1350639"/>
                  <a:gd name="connsiteX25" fmla="*/ 640292 w 1670111"/>
                  <a:gd name="connsiteY25" fmla="*/ 37112 h 1350639"/>
                  <a:gd name="connsiteX26" fmla="*/ 442383 w 1670111"/>
                  <a:gd name="connsiteY26" fmla="*/ 120721 h 1350639"/>
                  <a:gd name="connsiteX27" fmla="*/ 273051 w 1670111"/>
                  <a:gd name="connsiteY27" fmla="*/ 244545 h 1350639"/>
                  <a:gd name="connsiteX28" fmla="*/ 127001 w 1670111"/>
                  <a:gd name="connsiteY28" fmla="*/ 424462 h 1350639"/>
                  <a:gd name="connsiteX29" fmla="*/ 0 w 1670111"/>
                  <a:gd name="connsiteY29" fmla="*/ 710211 h 1350639"/>
                  <a:gd name="connsiteX0" fmla="*/ 792691 w 1543110"/>
                  <a:gd name="connsiteY0" fmla="*/ 961037 h 1350639"/>
                  <a:gd name="connsiteX1" fmla="*/ 935566 w 1543110"/>
                  <a:gd name="connsiteY1" fmla="*/ 929287 h 1350639"/>
                  <a:gd name="connsiteX2" fmla="*/ 1027642 w 1543110"/>
                  <a:gd name="connsiteY2" fmla="*/ 871078 h 1350639"/>
                  <a:gd name="connsiteX3" fmla="*/ 1099608 w 1543110"/>
                  <a:gd name="connsiteY3" fmla="*/ 783237 h 1350639"/>
                  <a:gd name="connsiteX4" fmla="*/ 1123950 w 1543110"/>
                  <a:gd name="connsiteY4" fmla="*/ 676346 h 1350639"/>
                  <a:gd name="connsiteX5" fmla="*/ 1112126 w 1543110"/>
                  <a:gd name="connsiteY5" fmla="*/ 578467 h 1350639"/>
                  <a:gd name="connsiteX6" fmla="*/ 1022348 w 1543110"/>
                  <a:gd name="connsiteY6" fmla="*/ 451978 h 1350639"/>
                  <a:gd name="connsiteX7" fmla="*/ 879804 w 1543110"/>
                  <a:gd name="connsiteY7" fmla="*/ 376986 h 1350639"/>
                  <a:gd name="connsiteX8" fmla="*/ 735541 w 1543110"/>
                  <a:gd name="connsiteY8" fmla="*/ 361989 h 1350639"/>
                  <a:gd name="connsiteX9" fmla="*/ 530920 w 1543110"/>
                  <a:gd name="connsiteY9" fmla="*/ 419832 h 1350639"/>
                  <a:gd name="connsiteX10" fmla="*/ 375410 w 1543110"/>
                  <a:gd name="connsiteY10" fmla="*/ 565088 h 1350639"/>
                  <a:gd name="connsiteX11" fmla="*/ 284691 w 1543110"/>
                  <a:gd name="connsiteY11" fmla="*/ 788528 h 1350639"/>
                  <a:gd name="connsiteX12" fmla="*/ 297242 w 1543110"/>
                  <a:gd name="connsiteY12" fmla="*/ 1042992 h 1350639"/>
                  <a:gd name="connsiteX13" fmla="*/ 432857 w 1543110"/>
                  <a:gd name="connsiteY13" fmla="*/ 1226678 h 1350639"/>
                  <a:gd name="connsiteX14" fmla="*/ 597958 w 1543110"/>
                  <a:gd name="connsiteY14" fmla="*/ 1317695 h 1350639"/>
                  <a:gd name="connsiteX15" fmla="*/ 828890 w 1543110"/>
                  <a:gd name="connsiteY15" fmla="*/ 1349082 h 1350639"/>
                  <a:gd name="connsiteX16" fmla="*/ 1125008 w 1543110"/>
                  <a:gd name="connsiteY16" fmla="*/ 1275362 h 1350639"/>
                  <a:gd name="connsiteX17" fmla="*/ 1321858 w 1543110"/>
                  <a:gd name="connsiteY17" fmla="*/ 1153141 h 1350639"/>
                  <a:gd name="connsiteX18" fmla="*/ 1440391 w 1543110"/>
                  <a:gd name="connsiteY18" fmla="*/ 1007604 h 1350639"/>
                  <a:gd name="connsiteX19" fmla="*/ 1526662 w 1543110"/>
                  <a:gd name="connsiteY19" fmla="*/ 815681 h 1350639"/>
                  <a:gd name="connsiteX20" fmla="*/ 1537062 w 1543110"/>
                  <a:gd name="connsiteY20" fmla="*/ 559086 h 1350639"/>
                  <a:gd name="connsiteX21" fmla="*/ 1457324 w 1543110"/>
                  <a:gd name="connsiteY21" fmla="*/ 355671 h 1350639"/>
                  <a:gd name="connsiteX22" fmla="*/ 1296971 w 1543110"/>
                  <a:gd name="connsiteY22" fmla="*/ 176118 h 1350639"/>
                  <a:gd name="connsiteX23" fmla="*/ 1027641 w 1543110"/>
                  <a:gd name="connsiteY23" fmla="*/ 25470 h 1350639"/>
                  <a:gd name="connsiteX24" fmla="*/ 720724 w 1543110"/>
                  <a:gd name="connsiteY24" fmla="*/ 1129 h 1350639"/>
                  <a:gd name="connsiteX25" fmla="*/ 513291 w 1543110"/>
                  <a:gd name="connsiteY25" fmla="*/ 37112 h 1350639"/>
                  <a:gd name="connsiteX26" fmla="*/ 315382 w 1543110"/>
                  <a:gd name="connsiteY26" fmla="*/ 120721 h 1350639"/>
                  <a:gd name="connsiteX27" fmla="*/ 146050 w 1543110"/>
                  <a:gd name="connsiteY27" fmla="*/ 244545 h 1350639"/>
                  <a:gd name="connsiteX28" fmla="*/ 0 w 1543110"/>
                  <a:gd name="connsiteY28" fmla="*/ 424462 h 1350639"/>
                  <a:gd name="connsiteX0" fmla="*/ 646641 w 1397060"/>
                  <a:gd name="connsiteY0" fmla="*/ 961037 h 1350639"/>
                  <a:gd name="connsiteX1" fmla="*/ 789516 w 1397060"/>
                  <a:gd name="connsiteY1" fmla="*/ 929287 h 1350639"/>
                  <a:gd name="connsiteX2" fmla="*/ 881592 w 1397060"/>
                  <a:gd name="connsiteY2" fmla="*/ 871078 h 1350639"/>
                  <a:gd name="connsiteX3" fmla="*/ 953558 w 1397060"/>
                  <a:gd name="connsiteY3" fmla="*/ 783237 h 1350639"/>
                  <a:gd name="connsiteX4" fmla="*/ 977900 w 1397060"/>
                  <a:gd name="connsiteY4" fmla="*/ 676346 h 1350639"/>
                  <a:gd name="connsiteX5" fmla="*/ 966076 w 1397060"/>
                  <a:gd name="connsiteY5" fmla="*/ 578467 h 1350639"/>
                  <a:gd name="connsiteX6" fmla="*/ 876298 w 1397060"/>
                  <a:gd name="connsiteY6" fmla="*/ 451978 h 1350639"/>
                  <a:gd name="connsiteX7" fmla="*/ 733754 w 1397060"/>
                  <a:gd name="connsiteY7" fmla="*/ 376986 h 1350639"/>
                  <a:gd name="connsiteX8" fmla="*/ 589491 w 1397060"/>
                  <a:gd name="connsiteY8" fmla="*/ 361989 h 1350639"/>
                  <a:gd name="connsiteX9" fmla="*/ 384870 w 1397060"/>
                  <a:gd name="connsiteY9" fmla="*/ 419832 h 1350639"/>
                  <a:gd name="connsiteX10" fmla="*/ 229360 w 1397060"/>
                  <a:gd name="connsiteY10" fmla="*/ 565088 h 1350639"/>
                  <a:gd name="connsiteX11" fmla="*/ 138641 w 1397060"/>
                  <a:gd name="connsiteY11" fmla="*/ 788528 h 1350639"/>
                  <a:gd name="connsiteX12" fmla="*/ 151192 w 1397060"/>
                  <a:gd name="connsiteY12" fmla="*/ 1042992 h 1350639"/>
                  <a:gd name="connsiteX13" fmla="*/ 286807 w 1397060"/>
                  <a:gd name="connsiteY13" fmla="*/ 1226678 h 1350639"/>
                  <a:gd name="connsiteX14" fmla="*/ 451908 w 1397060"/>
                  <a:gd name="connsiteY14" fmla="*/ 1317695 h 1350639"/>
                  <a:gd name="connsiteX15" fmla="*/ 682840 w 1397060"/>
                  <a:gd name="connsiteY15" fmla="*/ 1349082 h 1350639"/>
                  <a:gd name="connsiteX16" fmla="*/ 978958 w 1397060"/>
                  <a:gd name="connsiteY16" fmla="*/ 1275362 h 1350639"/>
                  <a:gd name="connsiteX17" fmla="*/ 1175808 w 1397060"/>
                  <a:gd name="connsiteY17" fmla="*/ 1153141 h 1350639"/>
                  <a:gd name="connsiteX18" fmla="*/ 1294341 w 1397060"/>
                  <a:gd name="connsiteY18" fmla="*/ 1007604 h 1350639"/>
                  <a:gd name="connsiteX19" fmla="*/ 1380612 w 1397060"/>
                  <a:gd name="connsiteY19" fmla="*/ 815681 h 1350639"/>
                  <a:gd name="connsiteX20" fmla="*/ 1391012 w 1397060"/>
                  <a:gd name="connsiteY20" fmla="*/ 559086 h 1350639"/>
                  <a:gd name="connsiteX21" fmla="*/ 1311274 w 1397060"/>
                  <a:gd name="connsiteY21" fmla="*/ 355671 h 1350639"/>
                  <a:gd name="connsiteX22" fmla="*/ 1150921 w 1397060"/>
                  <a:gd name="connsiteY22" fmla="*/ 176118 h 1350639"/>
                  <a:gd name="connsiteX23" fmla="*/ 881591 w 1397060"/>
                  <a:gd name="connsiteY23" fmla="*/ 25470 h 1350639"/>
                  <a:gd name="connsiteX24" fmla="*/ 574674 w 1397060"/>
                  <a:gd name="connsiteY24" fmla="*/ 1129 h 1350639"/>
                  <a:gd name="connsiteX25" fmla="*/ 367241 w 1397060"/>
                  <a:gd name="connsiteY25" fmla="*/ 37112 h 1350639"/>
                  <a:gd name="connsiteX26" fmla="*/ 169332 w 1397060"/>
                  <a:gd name="connsiteY26" fmla="*/ 120721 h 1350639"/>
                  <a:gd name="connsiteX27" fmla="*/ 0 w 1397060"/>
                  <a:gd name="connsiteY27" fmla="*/ 244545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25" fmla="*/ 236927 w 1266746"/>
                  <a:gd name="connsiteY25" fmla="*/ 37112 h 1350639"/>
                  <a:gd name="connsiteX26" fmla="*/ 39018 w 1266746"/>
                  <a:gd name="connsiteY26" fmla="*/ 120721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25" fmla="*/ 236927 w 1266746"/>
                  <a:gd name="connsiteY25" fmla="*/ 37112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0" fmla="*/ 516327 w 1266746"/>
                  <a:gd name="connsiteY0" fmla="*/ 935567 h 1325169"/>
                  <a:gd name="connsiteX1" fmla="*/ 659202 w 1266746"/>
                  <a:gd name="connsiteY1" fmla="*/ 903817 h 1325169"/>
                  <a:gd name="connsiteX2" fmla="*/ 751278 w 1266746"/>
                  <a:gd name="connsiteY2" fmla="*/ 845608 h 1325169"/>
                  <a:gd name="connsiteX3" fmla="*/ 823244 w 1266746"/>
                  <a:gd name="connsiteY3" fmla="*/ 757767 h 1325169"/>
                  <a:gd name="connsiteX4" fmla="*/ 847586 w 1266746"/>
                  <a:gd name="connsiteY4" fmla="*/ 650876 h 1325169"/>
                  <a:gd name="connsiteX5" fmla="*/ 835762 w 1266746"/>
                  <a:gd name="connsiteY5" fmla="*/ 552997 h 1325169"/>
                  <a:gd name="connsiteX6" fmla="*/ 745984 w 1266746"/>
                  <a:gd name="connsiteY6" fmla="*/ 426508 h 1325169"/>
                  <a:gd name="connsiteX7" fmla="*/ 603440 w 1266746"/>
                  <a:gd name="connsiteY7" fmla="*/ 351516 h 1325169"/>
                  <a:gd name="connsiteX8" fmla="*/ 459177 w 1266746"/>
                  <a:gd name="connsiteY8" fmla="*/ 336519 h 1325169"/>
                  <a:gd name="connsiteX9" fmla="*/ 254556 w 1266746"/>
                  <a:gd name="connsiteY9" fmla="*/ 394362 h 1325169"/>
                  <a:gd name="connsiteX10" fmla="*/ 99046 w 1266746"/>
                  <a:gd name="connsiteY10" fmla="*/ 539618 h 1325169"/>
                  <a:gd name="connsiteX11" fmla="*/ 8327 w 1266746"/>
                  <a:gd name="connsiteY11" fmla="*/ 763058 h 1325169"/>
                  <a:gd name="connsiteX12" fmla="*/ 20878 w 1266746"/>
                  <a:gd name="connsiteY12" fmla="*/ 1017522 h 1325169"/>
                  <a:gd name="connsiteX13" fmla="*/ 156493 w 1266746"/>
                  <a:gd name="connsiteY13" fmla="*/ 1201208 h 1325169"/>
                  <a:gd name="connsiteX14" fmla="*/ 321594 w 1266746"/>
                  <a:gd name="connsiteY14" fmla="*/ 1292225 h 1325169"/>
                  <a:gd name="connsiteX15" fmla="*/ 552526 w 1266746"/>
                  <a:gd name="connsiteY15" fmla="*/ 1323612 h 1325169"/>
                  <a:gd name="connsiteX16" fmla="*/ 848644 w 1266746"/>
                  <a:gd name="connsiteY16" fmla="*/ 1249892 h 1325169"/>
                  <a:gd name="connsiteX17" fmla="*/ 1045494 w 1266746"/>
                  <a:gd name="connsiteY17" fmla="*/ 1127671 h 1325169"/>
                  <a:gd name="connsiteX18" fmla="*/ 1164027 w 1266746"/>
                  <a:gd name="connsiteY18" fmla="*/ 982134 h 1325169"/>
                  <a:gd name="connsiteX19" fmla="*/ 1250298 w 1266746"/>
                  <a:gd name="connsiteY19" fmla="*/ 790211 h 1325169"/>
                  <a:gd name="connsiteX20" fmla="*/ 1260698 w 1266746"/>
                  <a:gd name="connsiteY20" fmla="*/ 533616 h 1325169"/>
                  <a:gd name="connsiteX21" fmla="*/ 1180960 w 1266746"/>
                  <a:gd name="connsiteY21" fmla="*/ 330201 h 1325169"/>
                  <a:gd name="connsiteX22" fmla="*/ 1020607 w 1266746"/>
                  <a:gd name="connsiteY22" fmla="*/ 150648 h 1325169"/>
                  <a:gd name="connsiteX23" fmla="*/ 751277 w 1266746"/>
                  <a:gd name="connsiteY23" fmla="*/ 0 h 1325169"/>
                  <a:gd name="connsiteX0" fmla="*/ 516327 w 1266746"/>
                  <a:gd name="connsiteY0" fmla="*/ 784919 h 1174521"/>
                  <a:gd name="connsiteX1" fmla="*/ 659202 w 1266746"/>
                  <a:gd name="connsiteY1" fmla="*/ 753169 h 1174521"/>
                  <a:gd name="connsiteX2" fmla="*/ 751278 w 1266746"/>
                  <a:gd name="connsiteY2" fmla="*/ 694960 h 1174521"/>
                  <a:gd name="connsiteX3" fmla="*/ 823244 w 1266746"/>
                  <a:gd name="connsiteY3" fmla="*/ 607119 h 1174521"/>
                  <a:gd name="connsiteX4" fmla="*/ 847586 w 1266746"/>
                  <a:gd name="connsiteY4" fmla="*/ 500228 h 1174521"/>
                  <a:gd name="connsiteX5" fmla="*/ 835762 w 1266746"/>
                  <a:gd name="connsiteY5" fmla="*/ 402349 h 1174521"/>
                  <a:gd name="connsiteX6" fmla="*/ 745984 w 1266746"/>
                  <a:gd name="connsiteY6" fmla="*/ 275860 h 1174521"/>
                  <a:gd name="connsiteX7" fmla="*/ 603440 w 1266746"/>
                  <a:gd name="connsiteY7" fmla="*/ 200868 h 1174521"/>
                  <a:gd name="connsiteX8" fmla="*/ 459177 w 1266746"/>
                  <a:gd name="connsiteY8" fmla="*/ 185871 h 1174521"/>
                  <a:gd name="connsiteX9" fmla="*/ 254556 w 1266746"/>
                  <a:gd name="connsiteY9" fmla="*/ 243714 h 1174521"/>
                  <a:gd name="connsiteX10" fmla="*/ 99046 w 1266746"/>
                  <a:gd name="connsiteY10" fmla="*/ 388970 h 1174521"/>
                  <a:gd name="connsiteX11" fmla="*/ 8327 w 1266746"/>
                  <a:gd name="connsiteY11" fmla="*/ 612410 h 1174521"/>
                  <a:gd name="connsiteX12" fmla="*/ 20878 w 1266746"/>
                  <a:gd name="connsiteY12" fmla="*/ 866874 h 1174521"/>
                  <a:gd name="connsiteX13" fmla="*/ 156493 w 1266746"/>
                  <a:gd name="connsiteY13" fmla="*/ 1050560 h 1174521"/>
                  <a:gd name="connsiteX14" fmla="*/ 321594 w 1266746"/>
                  <a:gd name="connsiteY14" fmla="*/ 1141577 h 1174521"/>
                  <a:gd name="connsiteX15" fmla="*/ 552526 w 1266746"/>
                  <a:gd name="connsiteY15" fmla="*/ 1172964 h 1174521"/>
                  <a:gd name="connsiteX16" fmla="*/ 848644 w 1266746"/>
                  <a:gd name="connsiteY16" fmla="*/ 1099244 h 1174521"/>
                  <a:gd name="connsiteX17" fmla="*/ 1045494 w 1266746"/>
                  <a:gd name="connsiteY17" fmla="*/ 977023 h 1174521"/>
                  <a:gd name="connsiteX18" fmla="*/ 1164027 w 1266746"/>
                  <a:gd name="connsiteY18" fmla="*/ 831486 h 1174521"/>
                  <a:gd name="connsiteX19" fmla="*/ 1250298 w 1266746"/>
                  <a:gd name="connsiteY19" fmla="*/ 639563 h 1174521"/>
                  <a:gd name="connsiteX20" fmla="*/ 1260698 w 1266746"/>
                  <a:gd name="connsiteY20" fmla="*/ 382968 h 1174521"/>
                  <a:gd name="connsiteX21" fmla="*/ 1180960 w 1266746"/>
                  <a:gd name="connsiteY21" fmla="*/ 179553 h 1174521"/>
                  <a:gd name="connsiteX22" fmla="*/ 1020607 w 1266746"/>
                  <a:gd name="connsiteY22" fmla="*/ 0 h 1174521"/>
                  <a:gd name="connsiteX0" fmla="*/ 516327 w 1266746"/>
                  <a:gd name="connsiteY0" fmla="*/ 605366 h 994968"/>
                  <a:gd name="connsiteX1" fmla="*/ 659202 w 1266746"/>
                  <a:gd name="connsiteY1" fmla="*/ 573616 h 994968"/>
                  <a:gd name="connsiteX2" fmla="*/ 751278 w 1266746"/>
                  <a:gd name="connsiteY2" fmla="*/ 515407 h 994968"/>
                  <a:gd name="connsiteX3" fmla="*/ 823244 w 1266746"/>
                  <a:gd name="connsiteY3" fmla="*/ 427566 h 994968"/>
                  <a:gd name="connsiteX4" fmla="*/ 847586 w 1266746"/>
                  <a:gd name="connsiteY4" fmla="*/ 320675 h 994968"/>
                  <a:gd name="connsiteX5" fmla="*/ 835762 w 1266746"/>
                  <a:gd name="connsiteY5" fmla="*/ 222796 h 994968"/>
                  <a:gd name="connsiteX6" fmla="*/ 745984 w 1266746"/>
                  <a:gd name="connsiteY6" fmla="*/ 96307 h 994968"/>
                  <a:gd name="connsiteX7" fmla="*/ 603440 w 1266746"/>
                  <a:gd name="connsiteY7" fmla="*/ 21315 h 994968"/>
                  <a:gd name="connsiteX8" fmla="*/ 459177 w 1266746"/>
                  <a:gd name="connsiteY8" fmla="*/ 6318 h 994968"/>
                  <a:gd name="connsiteX9" fmla="*/ 254556 w 1266746"/>
                  <a:gd name="connsiteY9" fmla="*/ 64161 h 994968"/>
                  <a:gd name="connsiteX10" fmla="*/ 99046 w 1266746"/>
                  <a:gd name="connsiteY10" fmla="*/ 209417 h 994968"/>
                  <a:gd name="connsiteX11" fmla="*/ 8327 w 1266746"/>
                  <a:gd name="connsiteY11" fmla="*/ 432857 h 994968"/>
                  <a:gd name="connsiteX12" fmla="*/ 20878 w 1266746"/>
                  <a:gd name="connsiteY12" fmla="*/ 687321 h 994968"/>
                  <a:gd name="connsiteX13" fmla="*/ 156493 w 1266746"/>
                  <a:gd name="connsiteY13" fmla="*/ 871007 h 994968"/>
                  <a:gd name="connsiteX14" fmla="*/ 321594 w 1266746"/>
                  <a:gd name="connsiteY14" fmla="*/ 962024 h 994968"/>
                  <a:gd name="connsiteX15" fmla="*/ 552526 w 1266746"/>
                  <a:gd name="connsiteY15" fmla="*/ 993411 h 994968"/>
                  <a:gd name="connsiteX16" fmla="*/ 848644 w 1266746"/>
                  <a:gd name="connsiteY16" fmla="*/ 919691 h 994968"/>
                  <a:gd name="connsiteX17" fmla="*/ 1045494 w 1266746"/>
                  <a:gd name="connsiteY17" fmla="*/ 797470 h 994968"/>
                  <a:gd name="connsiteX18" fmla="*/ 1164027 w 1266746"/>
                  <a:gd name="connsiteY18" fmla="*/ 651933 h 994968"/>
                  <a:gd name="connsiteX19" fmla="*/ 1250298 w 1266746"/>
                  <a:gd name="connsiteY19" fmla="*/ 460010 h 994968"/>
                  <a:gd name="connsiteX20" fmla="*/ 1260698 w 1266746"/>
                  <a:gd name="connsiteY20" fmla="*/ 203415 h 994968"/>
                  <a:gd name="connsiteX21" fmla="*/ 1180960 w 1266746"/>
                  <a:gd name="connsiteY21" fmla="*/ 0 h 994968"/>
                  <a:gd name="connsiteX0" fmla="*/ 516327 w 1266746"/>
                  <a:gd name="connsiteY0" fmla="*/ 599048 h 988650"/>
                  <a:gd name="connsiteX1" fmla="*/ 659202 w 1266746"/>
                  <a:gd name="connsiteY1" fmla="*/ 567298 h 988650"/>
                  <a:gd name="connsiteX2" fmla="*/ 751278 w 1266746"/>
                  <a:gd name="connsiteY2" fmla="*/ 509089 h 988650"/>
                  <a:gd name="connsiteX3" fmla="*/ 823244 w 1266746"/>
                  <a:gd name="connsiteY3" fmla="*/ 421248 h 988650"/>
                  <a:gd name="connsiteX4" fmla="*/ 847586 w 1266746"/>
                  <a:gd name="connsiteY4" fmla="*/ 314357 h 988650"/>
                  <a:gd name="connsiteX5" fmla="*/ 835762 w 1266746"/>
                  <a:gd name="connsiteY5" fmla="*/ 216478 h 988650"/>
                  <a:gd name="connsiteX6" fmla="*/ 745984 w 1266746"/>
                  <a:gd name="connsiteY6" fmla="*/ 89989 h 988650"/>
                  <a:gd name="connsiteX7" fmla="*/ 603440 w 1266746"/>
                  <a:gd name="connsiteY7" fmla="*/ 14997 h 988650"/>
                  <a:gd name="connsiteX8" fmla="*/ 459177 w 1266746"/>
                  <a:gd name="connsiteY8" fmla="*/ 0 h 988650"/>
                  <a:gd name="connsiteX9" fmla="*/ 254556 w 1266746"/>
                  <a:gd name="connsiteY9" fmla="*/ 57843 h 988650"/>
                  <a:gd name="connsiteX10" fmla="*/ 99046 w 1266746"/>
                  <a:gd name="connsiteY10" fmla="*/ 203099 h 988650"/>
                  <a:gd name="connsiteX11" fmla="*/ 8327 w 1266746"/>
                  <a:gd name="connsiteY11" fmla="*/ 426539 h 988650"/>
                  <a:gd name="connsiteX12" fmla="*/ 20878 w 1266746"/>
                  <a:gd name="connsiteY12" fmla="*/ 681003 h 988650"/>
                  <a:gd name="connsiteX13" fmla="*/ 156493 w 1266746"/>
                  <a:gd name="connsiteY13" fmla="*/ 864689 h 988650"/>
                  <a:gd name="connsiteX14" fmla="*/ 321594 w 1266746"/>
                  <a:gd name="connsiteY14" fmla="*/ 955706 h 988650"/>
                  <a:gd name="connsiteX15" fmla="*/ 552526 w 1266746"/>
                  <a:gd name="connsiteY15" fmla="*/ 987093 h 988650"/>
                  <a:gd name="connsiteX16" fmla="*/ 848644 w 1266746"/>
                  <a:gd name="connsiteY16" fmla="*/ 913373 h 988650"/>
                  <a:gd name="connsiteX17" fmla="*/ 1045494 w 1266746"/>
                  <a:gd name="connsiteY17" fmla="*/ 791152 h 988650"/>
                  <a:gd name="connsiteX18" fmla="*/ 1164027 w 1266746"/>
                  <a:gd name="connsiteY18" fmla="*/ 645615 h 988650"/>
                  <a:gd name="connsiteX19" fmla="*/ 1250298 w 1266746"/>
                  <a:gd name="connsiteY19" fmla="*/ 453692 h 988650"/>
                  <a:gd name="connsiteX20" fmla="*/ 1260698 w 1266746"/>
                  <a:gd name="connsiteY20" fmla="*/ 197097 h 988650"/>
                  <a:gd name="connsiteX0" fmla="*/ 516327 w 1250298"/>
                  <a:gd name="connsiteY0" fmla="*/ 599048 h 988650"/>
                  <a:gd name="connsiteX1" fmla="*/ 659202 w 1250298"/>
                  <a:gd name="connsiteY1" fmla="*/ 567298 h 988650"/>
                  <a:gd name="connsiteX2" fmla="*/ 751278 w 1250298"/>
                  <a:gd name="connsiteY2" fmla="*/ 509089 h 988650"/>
                  <a:gd name="connsiteX3" fmla="*/ 823244 w 1250298"/>
                  <a:gd name="connsiteY3" fmla="*/ 421248 h 988650"/>
                  <a:gd name="connsiteX4" fmla="*/ 847586 w 1250298"/>
                  <a:gd name="connsiteY4" fmla="*/ 314357 h 988650"/>
                  <a:gd name="connsiteX5" fmla="*/ 835762 w 1250298"/>
                  <a:gd name="connsiteY5" fmla="*/ 216478 h 988650"/>
                  <a:gd name="connsiteX6" fmla="*/ 745984 w 1250298"/>
                  <a:gd name="connsiteY6" fmla="*/ 89989 h 988650"/>
                  <a:gd name="connsiteX7" fmla="*/ 603440 w 1250298"/>
                  <a:gd name="connsiteY7" fmla="*/ 14997 h 988650"/>
                  <a:gd name="connsiteX8" fmla="*/ 459177 w 1250298"/>
                  <a:gd name="connsiteY8" fmla="*/ 0 h 988650"/>
                  <a:gd name="connsiteX9" fmla="*/ 254556 w 1250298"/>
                  <a:gd name="connsiteY9" fmla="*/ 57843 h 988650"/>
                  <a:gd name="connsiteX10" fmla="*/ 99046 w 1250298"/>
                  <a:gd name="connsiteY10" fmla="*/ 203099 h 988650"/>
                  <a:gd name="connsiteX11" fmla="*/ 8327 w 1250298"/>
                  <a:gd name="connsiteY11" fmla="*/ 426539 h 988650"/>
                  <a:gd name="connsiteX12" fmla="*/ 20878 w 1250298"/>
                  <a:gd name="connsiteY12" fmla="*/ 681003 h 988650"/>
                  <a:gd name="connsiteX13" fmla="*/ 156493 w 1250298"/>
                  <a:gd name="connsiteY13" fmla="*/ 864689 h 988650"/>
                  <a:gd name="connsiteX14" fmla="*/ 321594 w 1250298"/>
                  <a:gd name="connsiteY14" fmla="*/ 955706 h 988650"/>
                  <a:gd name="connsiteX15" fmla="*/ 552526 w 1250298"/>
                  <a:gd name="connsiteY15" fmla="*/ 987093 h 988650"/>
                  <a:gd name="connsiteX16" fmla="*/ 848644 w 1250298"/>
                  <a:gd name="connsiteY16" fmla="*/ 913373 h 988650"/>
                  <a:gd name="connsiteX17" fmla="*/ 1045494 w 1250298"/>
                  <a:gd name="connsiteY17" fmla="*/ 791152 h 988650"/>
                  <a:gd name="connsiteX18" fmla="*/ 1164027 w 1250298"/>
                  <a:gd name="connsiteY18" fmla="*/ 645615 h 988650"/>
                  <a:gd name="connsiteX19" fmla="*/ 1250298 w 1250298"/>
                  <a:gd name="connsiteY19" fmla="*/ 453692 h 988650"/>
                  <a:gd name="connsiteX0" fmla="*/ 516327 w 1164027"/>
                  <a:gd name="connsiteY0" fmla="*/ 599048 h 988650"/>
                  <a:gd name="connsiteX1" fmla="*/ 659202 w 1164027"/>
                  <a:gd name="connsiteY1" fmla="*/ 567298 h 988650"/>
                  <a:gd name="connsiteX2" fmla="*/ 751278 w 1164027"/>
                  <a:gd name="connsiteY2" fmla="*/ 509089 h 988650"/>
                  <a:gd name="connsiteX3" fmla="*/ 823244 w 1164027"/>
                  <a:gd name="connsiteY3" fmla="*/ 421248 h 988650"/>
                  <a:gd name="connsiteX4" fmla="*/ 847586 w 1164027"/>
                  <a:gd name="connsiteY4" fmla="*/ 314357 h 988650"/>
                  <a:gd name="connsiteX5" fmla="*/ 835762 w 1164027"/>
                  <a:gd name="connsiteY5" fmla="*/ 216478 h 988650"/>
                  <a:gd name="connsiteX6" fmla="*/ 745984 w 1164027"/>
                  <a:gd name="connsiteY6" fmla="*/ 89989 h 988650"/>
                  <a:gd name="connsiteX7" fmla="*/ 603440 w 1164027"/>
                  <a:gd name="connsiteY7" fmla="*/ 14997 h 988650"/>
                  <a:gd name="connsiteX8" fmla="*/ 459177 w 1164027"/>
                  <a:gd name="connsiteY8" fmla="*/ 0 h 988650"/>
                  <a:gd name="connsiteX9" fmla="*/ 254556 w 1164027"/>
                  <a:gd name="connsiteY9" fmla="*/ 57843 h 988650"/>
                  <a:gd name="connsiteX10" fmla="*/ 99046 w 1164027"/>
                  <a:gd name="connsiteY10" fmla="*/ 203099 h 988650"/>
                  <a:gd name="connsiteX11" fmla="*/ 8327 w 1164027"/>
                  <a:gd name="connsiteY11" fmla="*/ 426539 h 988650"/>
                  <a:gd name="connsiteX12" fmla="*/ 20878 w 1164027"/>
                  <a:gd name="connsiteY12" fmla="*/ 681003 h 988650"/>
                  <a:gd name="connsiteX13" fmla="*/ 156493 w 1164027"/>
                  <a:gd name="connsiteY13" fmla="*/ 864689 h 988650"/>
                  <a:gd name="connsiteX14" fmla="*/ 321594 w 1164027"/>
                  <a:gd name="connsiteY14" fmla="*/ 955706 h 988650"/>
                  <a:gd name="connsiteX15" fmla="*/ 552526 w 1164027"/>
                  <a:gd name="connsiteY15" fmla="*/ 987093 h 988650"/>
                  <a:gd name="connsiteX16" fmla="*/ 848644 w 1164027"/>
                  <a:gd name="connsiteY16" fmla="*/ 913373 h 988650"/>
                  <a:gd name="connsiteX17" fmla="*/ 1045494 w 1164027"/>
                  <a:gd name="connsiteY17" fmla="*/ 791152 h 988650"/>
                  <a:gd name="connsiteX18" fmla="*/ 1164027 w 1164027"/>
                  <a:gd name="connsiteY18" fmla="*/ 645615 h 988650"/>
                  <a:gd name="connsiteX0" fmla="*/ 516327 w 1045494"/>
                  <a:gd name="connsiteY0" fmla="*/ 599048 h 988650"/>
                  <a:gd name="connsiteX1" fmla="*/ 659202 w 1045494"/>
                  <a:gd name="connsiteY1" fmla="*/ 567298 h 988650"/>
                  <a:gd name="connsiteX2" fmla="*/ 751278 w 1045494"/>
                  <a:gd name="connsiteY2" fmla="*/ 509089 h 988650"/>
                  <a:gd name="connsiteX3" fmla="*/ 823244 w 1045494"/>
                  <a:gd name="connsiteY3" fmla="*/ 421248 h 988650"/>
                  <a:gd name="connsiteX4" fmla="*/ 847586 w 1045494"/>
                  <a:gd name="connsiteY4" fmla="*/ 314357 h 988650"/>
                  <a:gd name="connsiteX5" fmla="*/ 835762 w 1045494"/>
                  <a:gd name="connsiteY5" fmla="*/ 216478 h 988650"/>
                  <a:gd name="connsiteX6" fmla="*/ 745984 w 1045494"/>
                  <a:gd name="connsiteY6" fmla="*/ 89989 h 988650"/>
                  <a:gd name="connsiteX7" fmla="*/ 603440 w 1045494"/>
                  <a:gd name="connsiteY7" fmla="*/ 14997 h 988650"/>
                  <a:gd name="connsiteX8" fmla="*/ 459177 w 1045494"/>
                  <a:gd name="connsiteY8" fmla="*/ 0 h 988650"/>
                  <a:gd name="connsiteX9" fmla="*/ 254556 w 1045494"/>
                  <a:gd name="connsiteY9" fmla="*/ 57843 h 988650"/>
                  <a:gd name="connsiteX10" fmla="*/ 99046 w 1045494"/>
                  <a:gd name="connsiteY10" fmla="*/ 203099 h 988650"/>
                  <a:gd name="connsiteX11" fmla="*/ 8327 w 1045494"/>
                  <a:gd name="connsiteY11" fmla="*/ 426539 h 988650"/>
                  <a:gd name="connsiteX12" fmla="*/ 20878 w 1045494"/>
                  <a:gd name="connsiteY12" fmla="*/ 681003 h 988650"/>
                  <a:gd name="connsiteX13" fmla="*/ 156493 w 1045494"/>
                  <a:gd name="connsiteY13" fmla="*/ 864689 h 988650"/>
                  <a:gd name="connsiteX14" fmla="*/ 321594 w 1045494"/>
                  <a:gd name="connsiteY14" fmla="*/ 955706 h 988650"/>
                  <a:gd name="connsiteX15" fmla="*/ 552526 w 1045494"/>
                  <a:gd name="connsiteY15" fmla="*/ 987093 h 988650"/>
                  <a:gd name="connsiteX16" fmla="*/ 848644 w 1045494"/>
                  <a:gd name="connsiteY16" fmla="*/ 913373 h 988650"/>
                  <a:gd name="connsiteX17" fmla="*/ 1045494 w 1045494"/>
                  <a:gd name="connsiteY17" fmla="*/ 791152 h 988650"/>
                  <a:gd name="connsiteX0" fmla="*/ 516327 w 849228"/>
                  <a:gd name="connsiteY0" fmla="*/ 599048 h 988650"/>
                  <a:gd name="connsiteX1" fmla="*/ 659202 w 849228"/>
                  <a:gd name="connsiteY1" fmla="*/ 567298 h 988650"/>
                  <a:gd name="connsiteX2" fmla="*/ 751278 w 849228"/>
                  <a:gd name="connsiteY2" fmla="*/ 509089 h 988650"/>
                  <a:gd name="connsiteX3" fmla="*/ 823244 w 849228"/>
                  <a:gd name="connsiteY3" fmla="*/ 421248 h 988650"/>
                  <a:gd name="connsiteX4" fmla="*/ 847586 w 849228"/>
                  <a:gd name="connsiteY4" fmla="*/ 314357 h 988650"/>
                  <a:gd name="connsiteX5" fmla="*/ 835762 w 849228"/>
                  <a:gd name="connsiteY5" fmla="*/ 216478 h 988650"/>
                  <a:gd name="connsiteX6" fmla="*/ 745984 w 849228"/>
                  <a:gd name="connsiteY6" fmla="*/ 89989 h 988650"/>
                  <a:gd name="connsiteX7" fmla="*/ 603440 w 849228"/>
                  <a:gd name="connsiteY7" fmla="*/ 14997 h 988650"/>
                  <a:gd name="connsiteX8" fmla="*/ 459177 w 849228"/>
                  <a:gd name="connsiteY8" fmla="*/ 0 h 988650"/>
                  <a:gd name="connsiteX9" fmla="*/ 254556 w 849228"/>
                  <a:gd name="connsiteY9" fmla="*/ 57843 h 988650"/>
                  <a:gd name="connsiteX10" fmla="*/ 99046 w 849228"/>
                  <a:gd name="connsiteY10" fmla="*/ 203099 h 988650"/>
                  <a:gd name="connsiteX11" fmla="*/ 8327 w 849228"/>
                  <a:gd name="connsiteY11" fmla="*/ 426539 h 988650"/>
                  <a:gd name="connsiteX12" fmla="*/ 20878 w 849228"/>
                  <a:gd name="connsiteY12" fmla="*/ 681003 h 988650"/>
                  <a:gd name="connsiteX13" fmla="*/ 156493 w 849228"/>
                  <a:gd name="connsiteY13" fmla="*/ 864689 h 988650"/>
                  <a:gd name="connsiteX14" fmla="*/ 321594 w 849228"/>
                  <a:gd name="connsiteY14" fmla="*/ 955706 h 988650"/>
                  <a:gd name="connsiteX15" fmla="*/ 552526 w 849228"/>
                  <a:gd name="connsiteY15" fmla="*/ 987093 h 988650"/>
                  <a:gd name="connsiteX16" fmla="*/ 848644 w 849228"/>
                  <a:gd name="connsiteY16" fmla="*/ 913373 h 988650"/>
                  <a:gd name="connsiteX0" fmla="*/ 516327 w 849228"/>
                  <a:gd name="connsiteY0" fmla="*/ 599048 h 988650"/>
                  <a:gd name="connsiteX1" fmla="*/ 659202 w 849228"/>
                  <a:gd name="connsiteY1" fmla="*/ 567298 h 988650"/>
                  <a:gd name="connsiteX2" fmla="*/ 751278 w 849228"/>
                  <a:gd name="connsiteY2" fmla="*/ 509089 h 988650"/>
                  <a:gd name="connsiteX3" fmla="*/ 823244 w 849228"/>
                  <a:gd name="connsiteY3" fmla="*/ 421248 h 988650"/>
                  <a:gd name="connsiteX4" fmla="*/ 847586 w 849228"/>
                  <a:gd name="connsiteY4" fmla="*/ 314357 h 988650"/>
                  <a:gd name="connsiteX5" fmla="*/ 835762 w 849228"/>
                  <a:gd name="connsiteY5" fmla="*/ 216478 h 988650"/>
                  <a:gd name="connsiteX6" fmla="*/ 745984 w 849228"/>
                  <a:gd name="connsiteY6" fmla="*/ 89989 h 988650"/>
                  <a:gd name="connsiteX7" fmla="*/ 603440 w 849228"/>
                  <a:gd name="connsiteY7" fmla="*/ 14997 h 988650"/>
                  <a:gd name="connsiteX8" fmla="*/ 459177 w 849228"/>
                  <a:gd name="connsiteY8" fmla="*/ 0 h 988650"/>
                  <a:gd name="connsiteX9" fmla="*/ 254556 w 849228"/>
                  <a:gd name="connsiteY9" fmla="*/ 57843 h 988650"/>
                  <a:gd name="connsiteX10" fmla="*/ 99046 w 849228"/>
                  <a:gd name="connsiteY10" fmla="*/ 203099 h 988650"/>
                  <a:gd name="connsiteX11" fmla="*/ 8327 w 849228"/>
                  <a:gd name="connsiteY11" fmla="*/ 426539 h 988650"/>
                  <a:gd name="connsiteX12" fmla="*/ 20878 w 849228"/>
                  <a:gd name="connsiteY12" fmla="*/ 681003 h 988650"/>
                  <a:gd name="connsiteX13" fmla="*/ 156493 w 849228"/>
                  <a:gd name="connsiteY13" fmla="*/ 864689 h 988650"/>
                  <a:gd name="connsiteX14" fmla="*/ 321594 w 849228"/>
                  <a:gd name="connsiteY14" fmla="*/ 955706 h 988650"/>
                  <a:gd name="connsiteX15" fmla="*/ 552526 w 849228"/>
                  <a:gd name="connsiteY15" fmla="*/ 987093 h 988650"/>
                  <a:gd name="connsiteX0" fmla="*/ 516327 w 849228"/>
                  <a:gd name="connsiteY0" fmla="*/ 599048 h 955706"/>
                  <a:gd name="connsiteX1" fmla="*/ 659202 w 849228"/>
                  <a:gd name="connsiteY1" fmla="*/ 567298 h 955706"/>
                  <a:gd name="connsiteX2" fmla="*/ 751278 w 849228"/>
                  <a:gd name="connsiteY2" fmla="*/ 509089 h 955706"/>
                  <a:gd name="connsiteX3" fmla="*/ 823244 w 849228"/>
                  <a:gd name="connsiteY3" fmla="*/ 421248 h 955706"/>
                  <a:gd name="connsiteX4" fmla="*/ 847586 w 849228"/>
                  <a:gd name="connsiteY4" fmla="*/ 314357 h 955706"/>
                  <a:gd name="connsiteX5" fmla="*/ 835762 w 849228"/>
                  <a:gd name="connsiteY5" fmla="*/ 216478 h 955706"/>
                  <a:gd name="connsiteX6" fmla="*/ 745984 w 849228"/>
                  <a:gd name="connsiteY6" fmla="*/ 89989 h 955706"/>
                  <a:gd name="connsiteX7" fmla="*/ 603440 w 849228"/>
                  <a:gd name="connsiteY7" fmla="*/ 14997 h 955706"/>
                  <a:gd name="connsiteX8" fmla="*/ 459177 w 849228"/>
                  <a:gd name="connsiteY8" fmla="*/ 0 h 955706"/>
                  <a:gd name="connsiteX9" fmla="*/ 254556 w 849228"/>
                  <a:gd name="connsiteY9" fmla="*/ 57843 h 955706"/>
                  <a:gd name="connsiteX10" fmla="*/ 99046 w 849228"/>
                  <a:gd name="connsiteY10" fmla="*/ 203099 h 955706"/>
                  <a:gd name="connsiteX11" fmla="*/ 8327 w 849228"/>
                  <a:gd name="connsiteY11" fmla="*/ 426539 h 955706"/>
                  <a:gd name="connsiteX12" fmla="*/ 20878 w 849228"/>
                  <a:gd name="connsiteY12" fmla="*/ 681003 h 955706"/>
                  <a:gd name="connsiteX13" fmla="*/ 156493 w 849228"/>
                  <a:gd name="connsiteY13" fmla="*/ 864689 h 955706"/>
                  <a:gd name="connsiteX14" fmla="*/ 321594 w 849228"/>
                  <a:gd name="connsiteY14" fmla="*/ 955706 h 955706"/>
                  <a:gd name="connsiteX0" fmla="*/ 659202 w 849228"/>
                  <a:gd name="connsiteY0" fmla="*/ 567298 h 955706"/>
                  <a:gd name="connsiteX1" fmla="*/ 751278 w 849228"/>
                  <a:gd name="connsiteY1" fmla="*/ 509089 h 955706"/>
                  <a:gd name="connsiteX2" fmla="*/ 823244 w 849228"/>
                  <a:gd name="connsiteY2" fmla="*/ 421248 h 955706"/>
                  <a:gd name="connsiteX3" fmla="*/ 847586 w 849228"/>
                  <a:gd name="connsiteY3" fmla="*/ 314357 h 955706"/>
                  <a:gd name="connsiteX4" fmla="*/ 835762 w 849228"/>
                  <a:gd name="connsiteY4" fmla="*/ 216478 h 955706"/>
                  <a:gd name="connsiteX5" fmla="*/ 745984 w 849228"/>
                  <a:gd name="connsiteY5" fmla="*/ 89989 h 955706"/>
                  <a:gd name="connsiteX6" fmla="*/ 603440 w 849228"/>
                  <a:gd name="connsiteY6" fmla="*/ 14997 h 955706"/>
                  <a:gd name="connsiteX7" fmla="*/ 459177 w 849228"/>
                  <a:gd name="connsiteY7" fmla="*/ 0 h 955706"/>
                  <a:gd name="connsiteX8" fmla="*/ 254556 w 849228"/>
                  <a:gd name="connsiteY8" fmla="*/ 57843 h 955706"/>
                  <a:gd name="connsiteX9" fmla="*/ 99046 w 849228"/>
                  <a:gd name="connsiteY9" fmla="*/ 203099 h 955706"/>
                  <a:gd name="connsiteX10" fmla="*/ 8327 w 849228"/>
                  <a:gd name="connsiteY10" fmla="*/ 426539 h 955706"/>
                  <a:gd name="connsiteX11" fmla="*/ 20878 w 849228"/>
                  <a:gd name="connsiteY11" fmla="*/ 681003 h 955706"/>
                  <a:gd name="connsiteX12" fmla="*/ 156493 w 849228"/>
                  <a:gd name="connsiteY12" fmla="*/ 864689 h 955706"/>
                  <a:gd name="connsiteX13" fmla="*/ 321594 w 849228"/>
                  <a:gd name="connsiteY13" fmla="*/ 955706 h 955706"/>
                  <a:gd name="connsiteX0" fmla="*/ 659202 w 841401"/>
                  <a:gd name="connsiteY0" fmla="*/ 567298 h 955706"/>
                  <a:gd name="connsiteX1" fmla="*/ 751278 w 841401"/>
                  <a:gd name="connsiteY1" fmla="*/ 509089 h 955706"/>
                  <a:gd name="connsiteX2" fmla="*/ 823244 w 841401"/>
                  <a:gd name="connsiteY2" fmla="*/ 421248 h 955706"/>
                  <a:gd name="connsiteX3" fmla="*/ 835762 w 841401"/>
                  <a:gd name="connsiteY3" fmla="*/ 216478 h 955706"/>
                  <a:gd name="connsiteX4" fmla="*/ 745984 w 841401"/>
                  <a:gd name="connsiteY4" fmla="*/ 89989 h 955706"/>
                  <a:gd name="connsiteX5" fmla="*/ 603440 w 841401"/>
                  <a:gd name="connsiteY5" fmla="*/ 14997 h 955706"/>
                  <a:gd name="connsiteX6" fmla="*/ 459177 w 841401"/>
                  <a:gd name="connsiteY6" fmla="*/ 0 h 955706"/>
                  <a:gd name="connsiteX7" fmla="*/ 254556 w 841401"/>
                  <a:gd name="connsiteY7" fmla="*/ 57843 h 955706"/>
                  <a:gd name="connsiteX8" fmla="*/ 99046 w 841401"/>
                  <a:gd name="connsiteY8" fmla="*/ 203099 h 955706"/>
                  <a:gd name="connsiteX9" fmla="*/ 8327 w 841401"/>
                  <a:gd name="connsiteY9" fmla="*/ 426539 h 955706"/>
                  <a:gd name="connsiteX10" fmla="*/ 20878 w 841401"/>
                  <a:gd name="connsiteY10" fmla="*/ 681003 h 955706"/>
                  <a:gd name="connsiteX11" fmla="*/ 156493 w 841401"/>
                  <a:gd name="connsiteY11" fmla="*/ 864689 h 955706"/>
                  <a:gd name="connsiteX12" fmla="*/ 321594 w 841401"/>
                  <a:gd name="connsiteY12" fmla="*/ 955706 h 955706"/>
                  <a:gd name="connsiteX0" fmla="*/ 659202 w 835772"/>
                  <a:gd name="connsiteY0" fmla="*/ 567298 h 955706"/>
                  <a:gd name="connsiteX1" fmla="*/ 751278 w 835772"/>
                  <a:gd name="connsiteY1" fmla="*/ 509089 h 955706"/>
                  <a:gd name="connsiteX2" fmla="*/ 835762 w 835772"/>
                  <a:gd name="connsiteY2" fmla="*/ 216478 h 955706"/>
                  <a:gd name="connsiteX3" fmla="*/ 745984 w 835772"/>
                  <a:gd name="connsiteY3" fmla="*/ 89989 h 955706"/>
                  <a:gd name="connsiteX4" fmla="*/ 603440 w 835772"/>
                  <a:gd name="connsiteY4" fmla="*/ 14997 h 955706"/>
                  <a:gd name="connsiteX5" fmla="*/ 459177 w 835772"/>
                  <a:gd name="connsiteY5" fmla="*/ 0 h 955706"/>
                  <a:gd name="connsiteX6" fmla="*/ 254556 w 835772"/>
                  <a:gd name="connsiteY6" fmla="*/ 57843 h 955706"/>
                  <a:gd name="connsiteX7" fmla="*/ 99046 w 835772"/>
                  <a:gd name="connsiteY7" fmla="*/ 203099 h 955706"/>
                  <a:gd name="connsiteX8" fmla="*/ 8327 w 835772"/>
                  <a:gd name="connsiteY8" fmla="*/ 426539 h 955706"/>
                  <a:gd name="connsiteX9" fmla="*/ 20878 w 835772"/>
                  <a:gd name="connsiteY9" fmla="*/ 681003 h 955706"/>
                  <a:gd name="connsiteX10" fmla="*/ 156493 w 835772"/>
                  <a:gd name="connsiteY10" fmla="*/ 864689 h 955706"/>
                  <a:gd name="connsiteX11" fmla="*/ 321594 w 835772"/>
                  <a:gd name="connsiteY11" fmla="*/ 955706 h 955706"/>
                  <a:gd name="connsiteX0" fmla="*/ 659202 w 837810"/>
                  <a:gd name="connsiteY0" fmla="*/ 567298 h 955706"/>
                  <a:gd name="connsiteX1" fmla="*/ 835762 w 837810"/>
                  <a:gd name="connsiteY1" fmla="*/ 216478 h 955706"/>
                  <a:gd name="connsiteX2" fmla="*/ 745984 w 837810"/>
                  <a:gd name="connsiteY2" fmla="*/ 89989 h 955706"/>
                  <a:gd name="connsiteX3" fmla="*/ 603440 w 837810"/>
                  <a:gd name="connsiteY3" fmla="*/ 14997 h 955706"/>
                  <a:gd name="connsiteX4" fmla="*/ 459177 w 837810"/>
                  <a:gd name="connsiteY4" fmla="*/ 0 h 955706"/>
                  <a:gd name="connsiteX5" fmla="*/ 254556 w 837810"/>
                  <a:gd name="connsiteY5" fmla="*/ 57843 h 955706"/>
                  <a:gd name="connsiteX6" fmla="*/ 99046 w 837810"/>
                  <a:gd name="connsiteY6" fmla="*/ 203099 h 955706"/>
                  <a:gd name="connsiteX7" fmla="*/ 8327 w 837810"/>
                  <a:gd name="connsiteY7" fmla="*/ 426539 h 955706"/>
                  <a:gd name="connsiteX8" fmla="*/ 20878 w 837810"/>
                  <a:gd name="connsiteY8" fmla="*/ 681003 h 955706"/>
                  <a:gd name="connsiteX9" fmla="*/ 156493 w 837810"/>
                  <a:gd name="connsiteY9" fmla="*/ 864689 h 955706"/>
                  <a:gd name="connsiteX10" fmla="*/ 321594 w 837810"/>
                  <a:gd name="connsiteY10" fmla="*/ 955706 h 955706"/>
                  <a:gd name="connsiteX0" fmla="*/ 835762 w 837810"/>
                  <a:gd name="connsiteY0" fmla="*/ 216478 h 955706"/>
                  <a:gd name="connsiteX1" fmla="*/ 745984 w 837810"/>
                  <a:gd name="connsiteY1" fmla="*/ 89989 h 955706"/>
                  <a:gd name="connsiteX2" fmla="*/ 603440 w 837810"/>
                  <a:gd name="connsiteY2" fmla="*/ 14997 h 955706"/>
                  <a:gd name="connsiteX3" fmla="*/ 459177 w 837810"/>
                  <a:gd name="connsiteY3" fmla="*/ 0 h 955706"/>
                  <a:gd name="connsiteX4" fmla="*/ 254556 w 837810"/>
                  <a:gd name="connsiteY4" fmla="*/ 57843 h 955706"/>
                  <a:gd name="connsiteX5" fmla="*/ 99046 w 837810"/>
                  <a:gd name="connsiteY5" fmla="*/ 203099 h 955706"/>
                  <a:gd name="connsiteX6" fmla="*/ 8327 w 837810"/>
                  <a:gd name="connsiteY6" fmla="*/ 426539 h 955706"/>
                  <a:gd name="connsiteX7" fmla="*/ 20878 w 837810"/>
                  <a:gd name="connsiteY7" fmla="*/ 681003 h 955706"/>
                  <a:gd name="connsiteX8" fmla="*/ 156493 w 837810"/>
                  <a:gd name="connsiteY8" fmla="*/ 864689 h 955706"/>
                  <a:gd name="connsiteX9" fmla="*/ 321594 w 837810"/>
                  <a:gd name="connsiteY9" fmla="*/ 955706 h 955706"/>
                  <a:gd name="connsiteX0" fmla="*/ 745984 w 745984"/>
                  <a:gd name="connsiteY0" fmla="*/ 89989 h 955706"/>
                  <a:gd name="connsiteX1" fmla="*/ 603440 w 745984"/>
                  <a:gd name="connsiteY1" fmla="*/ 14997 h 955706"/>
                  <a:gd name="connsiteX2" fmla="*/ 459177 w 745984"/>
                  <a:gd name="connsiteY2" fmla="*/ 0 h 955706"/>
                  <a:gd name="connsiteX3" fmla="*/ 254556 w 745984"/>
                  <a:gd name="connsiteY3" fmla="*/ 57843 h 955706"/>
                  <a:gd name="connsiteX4" fmla="*/ 99046 w 745984"/>
                  <a:gd name="connsiteY4" fmla="*/ 203099 h 955706"/>
                  <a:gd name="connsiteX5" fmla="*/ 8327 w 745984"/>
                  <a:gd name="connsiteY5" fmla="*/ 426539 h 955706"/>
                  <a:gd name="connsiteX6" fmla="*/ 20878 w 745984"/>
                  <a:gd name="connsiteY6" fmla="*/ 681003 h 955706"/>
                  <a:gd name="connsiteX7" fmla="*/ 156493 w 745984"/>
                  <a:gd name="connsiteY7" fmla="*/ 864689 h 955706"/>
                  <a:gd name="connsiteX8" fmla="*/ 321594 w 745984"/>
                  <a:gd name="connsiteY8" fmla="*/ 955706 h 955706"/>
                  <a:gd name="connsiteX0" fmla="*/ 741148 w 741148"/>
                  <a:gd name="connsiteY0" fmla="*/ 3667 h 1149778"/>
                  <a:gd name="connsiteX1" fmla="*/ 603440 w 741148"/>
                  <a:gd name="connsiteY1" fmla="*/ 209069 h 1149778"/>
                  <a:gd name="connsiteX2" fmla="*/ 459177 w 741148"/>
                  <a:gd name="connsiteY2" fmla="*/ 194072 h 1149778"/>
                  <a:gd name="connsiteX3" fmla="*/ 254556 w 741148"/>
                  <a:gd name="connsiteY3" fmla="*/ 251915 h 1149778"/>
                  <a:gd name="connsiteX4" fmla="*/ 99046 w 741148"/>
                  <a:gd name="connsiteY4" fmla="*/ 397171 h 1149778"/>
                  <a:gd name="connsiteX5" fmla="*/ 8327 w 741148"/>
                  <a:gd name="connsiteY5" fmla="*/ 620611 h 1149778"/>
                  <a:gd name="connsiteX6" fmla="*/ 20878 w 741148"/>
                  <a:gd name="connsiteY6" fmla="*/ 875075 h 1149778"/>
                  <a:gd name="connsiteX7" fmla="*/ 156493 w 741148"/>
                  <a:gd name="connsiteY7" fmla="*/ 1058761 h 1149778"/>
                  <a:gd name="connsiteX8" fmla="*/ 321594 w 741148"/>
                  <a:gd name="connsiteY8" fmla="*/ 1149778 h 1149778"/>
                  <a:gd name="connsiteX0" fmla="*/ 741148 w 741148"/>
                  <a:gd name="connsiteY0" fmla="*/ 7534 h 1153645"/>
                  <a:gd name="connsiteX1" fmla="*/ 519431 w 741148"/>
                  <a:gd name="connsiteY1" fmla="*/ 93378 h 1153645"/>
                  <a:gd name="connsiteX2" fmla="*/ 459177 w 741148"/>
                  <a:gd name="connsiteY2" fmla="*/ 197939 h 1153645"/>
                  <a:gd name="connsiteX3" fmla="*/ 254556 w 741148"/>
                  <a:gd name="connsiteY3" fmla="*/ 255782 h 1153645"/>
                  <a:gd name="connsiteX4" fmla="*/ 99046 w 741148"/>
                  <a:gd name="connsiteY4" fmla="*/ 401038 h 1153645"/>
                  <a:gd name="connsiteX5" fmla="*/ 8327 w 741148"/>
                  <a:gd name="connsiteY5" fmla="*/ 624478 h 1153645"/>
                  <a:gd name="connsiteX6" fmla="*/ 20878 w 741148"/>
                  <a:gd name="connsiteY6" fmla="*/ 878942 h 1153645"/>
                  <a:gd name="connsiteX7" fmla="*/ 156493 w 741148"/>
                  <a:gd name="connsiteY7" fmla="*/ 1062628 h 1153645"/>
                  <a:gd name="connsiteX8" fmla="*/ 321594 w 741148"/>
                  <a:gd name="connsiteY8" fmla="*/ 1153645 h 1153645"/>
                  <a:gd name="connsiteX0" fmla="*/ 741148 w 741148"/>
                  <a:gd name="connsiteY0" fmla="*/ 7211 h 1153322"/>
                  <a:gd name="connsiteX1" fmla="*/ 519431 w 741148"/>
                  <a:gd name="connsiteY1" fmla="*/ 93055 h 1153322"/>
                  <a:gd name="connsiteX2" fmla="*/ 421736 w 741148"/>
                  <a:gd name="connsiteY2" fmla="*/ 164844 h 1153322"/>
                  <a:gd name="connsiteX3" fmla="*/ 254556 w 741148"/>
                  <a:gd name="connsiteY3" fmla="*/ 255459 h 1153322"/>
                  <a:gd name="connsiteX4" fmla="*/ 99046 w 741148"/>
                  <a:gd name="connsiteY4" fmla="*/ 400715 h 1153322"/>
                  <a:gd name="connsiteX5" fmla="*/ 8327 w 741148"/>
                  <a:gd name="connsiteY5" fmla="*/ 624155 h 1153322"/>
                  <a:gd name="connsiteX6" fmla="*/ 20878 w 741148"/>
                  <a:gd name="connsiteY6" fmla="*/ 878619 h 1153322"/>
                  <a:gd name="connsiteX7" fmla="*/ 156493 w 741148"/>
                  <a:gd name="connsiteY7" fmla="*/ 1062305 h 1153322"/>
                  <a:gd name="connsiteX8" fmla="*/ 321594 w 741148"/>
                  <a:gd name="connsiteY8" fmla="*/ 1153322 h 1153322"/>
                  <a:gd name="connsiteX0" fmla="*/ 741148 w 741148"/>
                  <a:gd name="connsiteY0" fmla="*/ 8176 h 1154287"/>
                  <a:gd name="connsiteX1" fmla="*/ 519431 w 741148"/>
                  <a:gd name="connsiteY1" fmla="*/ 94020 h 1154287"/>
                  <a:gd name="connsiteX2" fmla="*/ 254556 w 741148"/>
                  <a:gd name="connsiteY2" fmla="*/ 256424 h 1154287"/>
                  <a:gd name="connsiteX3" fmla="*/ 99046 w 741148"/>
                  <a:gd name="connsiteY3" fmla="*/ 401680 h 1154287"/>
                  <a:gd name="connsiteX4" fmla="*/ 8327 w 741148"/>
                  <a:gd name="connsiteY4" fmla="*/ 625120 h 1154287"/>
                  <a:gd name="connsiteX5" fmla="*/ 20878 w 741148"/>
                  <a:gd name="connsiteY5" fmla="*/ 879584 h 1154287"/>
                  <a:gd name="connsiteX6" fmla="*/ 156493 w 741148"/>
                  <a:gd name="connsiteY6" fmla="*/ 1063270 h 1154287"/>
                  <a:gd name="connsiteX7" fmla="*/ 321594 w 741148"/>
                  <a:gd name="connsiteY7" fmla="*/ 1154287 h 1154287"/>
                  <a:gd name="connsiteX0" fmla="*/ 733244 w 733244"/>
                  <a:gd name="connsiteY0" fmla="*/ 7752 h 1160781"/>
                  <a:gd name="connsiteX1" fmla="*/ 519431 w 733244"/>
                  <a:gd name="connsiteY1" fmla="*/ 100514 h 1160781"/>
                  <a:gd name="connsiteX2" fmla="*/ 254556 w 733244"/>
                  <a:gd name="connsiteY2" fmla="*/ 262918 h 1160781"/>
                  <a:gd name="connsiteX3" fmla="*/ 99046 w 733244"/>
                  <a:gd name="connsiteY3" fmla="*/ 408174 h 1160781"/>
                  <a:gd name="connsiteX4" fmla="*/ 8327 w 733244"/>
                  <a:gd name="connsiteY4" fmla="*/ 631614 h 1160781"/>
                  <a:gd name="connsiteX5" fmla="*/ 20878 w 733244"/>
                  <a:gd name="connsiteY5" fmla="*/ 886078 h 1160781"/>
                  <a:gd name="connsiteX6" fmla="*/ 156493 w 733244"/>
                  <a:gd name="connsiteY6" fmla="*/ 1069764 h 1160781"/>
                  <a:gd name="connsiteX7" fmla="*/ 321594 w 733244"/>
                  <a:gd name="connsiteY7" fmla="*/ 1160781 h 1160781"/>
                  <a:gd name="connsiteX0" fmla="*/ 733244 w 733244"/>
                  <a:gd name="connsiteY0" fmla="*/ 7762 h 1160791"/>
                  <a:gd name="connsiteX1" fmla="*/ 519431 w 733244"/>
                  <a:gd name="connsiteY1" fmla="*/ 100524 h 1160791"/>
                  <a:gd name="connsiteX2" fmla="*/ 263980 w 733244"/>
                  <a:gd name="connsiteY2" fmla="*/ 263888 h 1160791"/>
                  <a:gd name="connsiteX3" fmla="*/ 99046 w 733244"/>
                  <a:gd name="connsiteY3" fmla="*/ 408184 h 1160791"/>
                  <a:gd name="connsiteX4" fmla="*/ 8327 w 733244"/>
                  <a:gd name="connsiteY4" fmla="*/ 631624 h 1160791"/>
                  <a:gd name="connsiteX5" fmla="*/ 20878 w 733244"/>
                  <a:gd name="connsiteY5" fmla="*/ 886088 h 1160791"/>
                  <a:gd name="connsiteX6" fmla="*/ 156493 w 733244"/>
                  <a:gd name="connsiteY6" fmla="*/ 1069774 h 1160791"/>
                  <a:gd name="connsiteX7" fmla="*/ 321594 w 733244"/>
                  <a:gd name="connsiteY7" fmla="*/ 1160791 h 1160791"/>
                  <a:gd name="connsiteX0" fmla="*/ 735210 w 735210"/>
                  <a:gd name="connsiteY0" fmla="*/ 7762 h 1160791"/>
                  <a:gd name="connsiteX1" fmla="*/ 521397 w 735210"/>
                  <a:gd name="connsiteY1" fmla="*/ 100524 h 1160791"/>
                  <a:gd name="connsiteX2" fmla="*/ 265946 w 735210"/>
                  <a:gd name="connsiteY2" fmla="*/ 263888 h 1160791"/>
                  <a:gd name="connsiteX3" fmla="*/ 128369 w 735210"/>
                  <a:gd name="connsiteY3" fmla="*/ 395690 h 1160791"/>
                  <a:gd name="connsiteX4" fmla="*/ 10293 w 735210"/>
                  <a:gd name="connsiteY4" fmla="*/ 631624 h 1160791"/>
                  <a:gd name="connsiteX5" fmla="*/ 22844 w 735210"/>
                  <a:gd name="connsiteY5" fmla="*/ 886088 h 1160791"/>
                  <a:gd name="connsiteX6" fmla="*/ 158459 w 735210"/>
                  <a:gd name="connsiteY6" fmla="*/ 1069774 h 1160791"/>
                  <a:gd name="connsiteX7" fmla="*/ 323560 w 735210"/>
                  <a:gd name="connsiteY7" fmla="*/ 1160791 h 1160791"/>
                  <a:gd name="connsiteX0" fmla="*/ 735210 w 735210"/>
                  <a:gd name="connsiteY0" fmla="*/ 7762 h 1160791"/>
                  <a:gd name="connsiteX1" fmla="*/ 521397 w 735210"/>
                  <a:gd name="connsiteY1" fmla="*/ 100524 h 1160791"/>
                  <a:gd name="connsiteX2" fmla="*/ 265946 w 735210"/>
                  <a:gd name="connsiteY2" fmla="*/ 263888 h 1160791"/>
                  <a:gd name="connsiteX3" fmla="*/ 128369 w 735210"/>
                  <a:gd name="connsiteY3" fmla="*/ 395690 h 1160791"/>
                  <a:gd name="connsiteX4" fmla="*/ 10293 w 735210"/>
                  <a:gd name="connsiteY4" fmla="*/ 631624 h 1160791"/>
                  <a:gd name="connsiteX5" fmla="*/ 22844 w 735210"/>
                  <a:gd name="connsiteY5" fmla="*/ 886088 h 1160791"/>
                  <a:gd name="connsiteX6" fmla="*/ 158459 w 735210"/>
                  <a:gd name="connsiteY6" fmla="*/ 1069774 h 1160791"/>
                  <a:gd name="connsiteX7" fmla="*/ 323560 w 735210"/>
                  <a:gd name="connsiteY7" fmla="*/ 1160791 h 1160791"/>
                  <a:gd name="connsiteX0" fmla="*/ 735210 w 735210"/>
                  <a:gd name="connsiteY0" fmla="*/ 7762 h 1160791"/>
                  <a:gd name="connsiteX1" fmla="*/ 521397 w 735210"/>
                  <a:gd name="connsiteY1" fmla="*/ 100524 h 1160791"/>
                  <a:gd name="connsiteX2" fmla="*/ 265946 w 735210"/>
                  <a:gd name="connsiteY2" fmla="*/ 263888 h 1160791"/>
                  <a:gd name="connsiteX3" fmla="*/ 128369 w 735210"/>
                  <a:gd name="connsiteY3" fmla="*/ 395690 h 1160791"/>
                  <a:gd name="connsiteX4" fmla="*/ 10293 w 735210"/>
                  <a:gd name="connsiteY4" fmla="*/ 631624 h 1160791"/>
                  <a:gd name="connsiteX5" fmla="*/ 22844 w 735210"/>
                  <a:gd name="connsiteY5" fmla="*/ 886088 h 1160791"/>
                  <a:gd name="connsiteX6" fmla="*/ 158459 w 735210"/>
                  <a:gd name="connsiteY6" fmla="*/ 1069774 h 1160791"/>
                  <a:gd name="connsiteX7" fmla="*/ 323560 w 735210"/>
                  <a:gd name="connsiteY7" fmla="*/ 1160791 h 1160791"/>
                  <a:gd name="connsiteX0" fmla="*/ 729739 w 729739"/>
                  <a:gd name="connsiteY0" fmla="*/ 7912 h 1158443"/>
                  <a:gd name="connsiteX1" fmla="*/ 521397 w 729739"/>
                  <a:gd name="connsiteY1" fmla="*/ 98176 h 1158443"/>
                  <a:gd name="connsiteX2" fmla="*/ 265946 w 729739"/>
                  <a:gd name="connsiteY2" fmla="*/ 261540 h 1158443"/>
                  <a:gd name="connsiteX3" fmla="*/ 128369 w 729739"/>
                  <a:gd name="connsiteY3" fmla="*/ 393342 h 1158443"/>
                  <a:gd name="connsiteX4" fmla="*/ 10293 w 729739"/>
                  <a:gd name="connsiteY4" fmla="*/ 629276 h 1158443"/>
                  <a:gd name="connsiteX5" fmla="*/ 22844 w 729739"/>
                  <a:gd name="connsiteY5" fmla="*/ 883740 h 1158443"/>
                  <a:gd name="connsiteX6" fmla="*/ 158459 w 729739"/>
                  <a:gd name="connsiteY6" fmla="*/ 1067426 h 1158443"/>
                  <a:gd name="connsiteX7" fmla="*/ 323560 w 729739"/>
                  <a:gd name="connsiteY7" fmla="*/ 1158443 h 1158443"/>
                  <a:gd name="connsiteX0" fmla="*/ 696603 w 696603"/>
                  <a:gd name="connsiteY0" fmla="*/ 6781 h 1179028"/>
                  <a:gd name="connsiteX1" fmla="*/ 521397 w 696603"/>
                  <a:gd name="connsiteY1" fmla="*/ 118761 h 1179028"/>
                  <a:gd name="connsiteX2" fmla="*/ 265946 w 696603"/>
                  <a:gd name="connsiteY2" fmla="*/ 282125 h 1179028"/>
                  <a:gd name="connsiteX3" fmla="*/ 128369 w 696603"/>
                  <a:gd name="connsiteY3" fmla="*/ 413927 h 1179028"/>
                  <a:gd name="connsiteX4" fmla="*/ 10293 w 696603"/>
                  <a:gd name="connsiteY4" fmla="*/ 649861 h 1179028"/>
                  <a:gd name="connsiteX5" fmla="*/ 22844 w 696603"/>
                  <a:gd name="connsiteY5" fmla="*/ 904325 h 1179028"/>
                  <a:gd name="connsiteX6" fmla="*/ 158459 w 696603"/>
                  <a:gd name="connsiteY6" fmla="*/ 1088011 h 1179028"/>
                  <a:gd name="connsiteX7" fmla="*/ 323560 w 696603"/>
                  <a:gd name="connsiteY7" fmla="*/ 1179028 h 1179028"/>
                  <a:gd name="connsiteX0" fmla="*/ 716364 w 716364"/>
                  <a:gd name="connsiteY0" fmla="*/ 7653 h 1162604"/>
                  <a:gd name="connsiteX1" fmla="*/ 521397 w 716364"/>
                  <a:gd name="connsiteY1" fmla="*/ 102337 h 1162604"/>
                  <a:gd name="connsiteX2" fmla="*/ 265946 w 716364"/>
                  <a:gd name="connsiteY2" fmla="*/ 265701 h 1162604"/>
                  <a:gd name="connsiteX3" fmla="*/ 128369 w 716364"/>
                  <a:gd name="connsiteY3" fmla="*/ 397503 h 1162604"/>
                  <a:gd name="connsiteX4" fmla="*/ 10293 w 716364"/>
                  <a:gd name="connsiteY4" fmla="*/ 633437 h 1162604"/>
                  <a:gd name="connsiteX5" fmla="*/ 22844 w 716364"/>
                  <a:gd name="connsiteY5" fmla="*/ 887901 h 1162604"/>
                  <a:gd name="connsiteX6" fmla="*/ 158459 w 716364"/>
                  <a:gd name="connsiteY6" fmla="*/ 1071587 h 1162604"/>
                  <a:gd name="connsiteX7" fmla="*/ 323560 w 716364"/>
                  <a:gd name="connsiteY7" fmla="*/ 1162604 h 1162604"/>
                  <a:gd name="connsiteX0" fmla="*/ 716364 w 749496"/>
                  <a:gd name="connsiteY0" fmla="*/ 20991 h 1175942"/>
                  <a:gd name="connsiteX1" fmla="*/ 521397 w 749496"/>
                  <a:gd name="connsiteY1" fmla="*/ 115675 h 1175942"/>
                  <a:gd name="connsiteX2" fmla="*/ 265946 w 749496"/>
                  <a:gd name="connsiteY2" fmla="*/ 279039 h 1175942"/>
                  <a:gd name="connsiteX3" fmla="*/ 128369 w 749496"/>
                  <a:gd name="connsiteY3" fmla="*/ 410841 h 1175942"/>
                  <a:gd name="connsiteX4" fmla="*/ 10293 w 749496"/>
                  <a:gd name="connsiteY4" fmla="*/ 646775 h 1175942"/>
                  <a:gd name="connsiteX5" fmla="*/ 22844 w 749496"/>
                  <a:gd name="connsiteY5" fmla="*/ 901239 h 1175942"/>
                  <a:gd name="connsiteX6" fmla="*/ 158459 w 749496"/>
                  <a:gd name="connsiteY6" fmla="*/ 1084925 h 1175942"/>
                  <a:gd name="connsiteX7" fmla="*/ 323560 w 749496"/>
                  <a:gd name="connsiteY7" fmla="*/ 1175942 h 1175942"/>
                  <a:gd name="connsiteX0" fmla="*/ 704508 w 738659"/>
                  <a:gd name="connsiteY0" fmla="*/ 19999 h 1185327"/>
                  <a:gd name="connsiteX1" fmla="*/ 521397 w 738659"/>
                  <a:gd name="connsiteY1" fmla="*/ 125060 h 1185327"/>
                  <a:gd name="connsiteX2" fmla="*/ 265946 w 738659"/>
                  <a:gd name="connsiteY2" fmla="*/ 288424 h 1185327"/>
                  <a:gd name="connsiteX3" fmla="*/ 128369 w 738659"/>
                  <a:gd name="connsiteY3" fmla="*/ 420226 h 1185327"/>
                  <a:gd name="connsiteX4" fmla="*/ 10293 w 738659"/>
                  <a:gd name="connsiteY4" fmla="*/ 656160 h 1185327"/>
                  <a:gd name="connsiteX5" fmla="*/ 22844 w 738659"/>
                  <a:gd name="connsiteY5" fmla="*/ 910624 h 1185327"/>
                  <a:gd name="connsiteX6" fmla="*/ 158459 w 738659"/>
                  <a:gd name="connsiteY6" fmla="*/ 1094310 h 1185327"/>
                  <a:gd name="connsiteX7" fmla="*/ 323560 w 738659"/>
                  <a:gd name="connsiteY7" fmla="*/ 1185327 h 1185327"/>
                  <a:gd name="connsiteX0" fmla="*/ 704508 w 738659"/>
                  <a:gd name="connsiteY0" fmla="*/ 19999 h 1185327"/>
                  <a:gd name="connsiteX1" fmla="*/ 521397 w 738659"/>
                  <a:gd name="connsiteY1" fmla="*/ 125060 h 1185327"/>
                  <a:gd name="connsiteX2" fmla="*/ 265946 w 738659"/>
                  <a:gd name="connsiteY2" fmla="*/ 288424 h 1185327"/>
                  <a:gd name="connsiteX3" fmla="*/ 128369 w 738659"/>
                  <a:gd name="connsiteY3" fmla="*/ 420226 h 1185327"/>
                  <a:gd name="connsiteX4" fmla="*/ 10293 w 738659"/>
                  <a:gd name="connsiteY4" fmla="*/ 656160 h 1185327"/>
                  <a:gd name="connsiteX5" fmla="*/ 22844 w 738659"/>
                  <a:gd name="connsiteY5" fmla="*/ 910624 h 1185327"/>
                  <a:gd name="connsiteX6" fmla="*/ 158459 w 738659"/>
                  <a:gd name="connsiteY6" fmla="*/ 1094310 h 1185327"/>
                  <a:gd name="connsiteX7" fmla="*/ 323560 w 738659"/>
                  <a:gd name="connsiteY7" fmla="*/ 1185327 h 1185327"/>
                  <a:gd name="connsiteX0" fmla="*/ 704508 w 738596"/>
                  <a:gd name="connsiteY0" fmla="*/ 20056 h 1185384"/>
                  <a:gd name="connsiteX1" fmla="*/ 521397 w 738596"/>
                  <a:gd name="connsiteY1" fmla="*/ 125117 h 1185384"/>
                  <a:gd name="connsiteX2" fmla="*/ 269898 w 738596"/>
                  <a:gd name="connsiteY2" fmla="*/ 291940 h 1185384"/>
                  <a:gd name="connsiteX3" fmla="*/ 128369 w 738596"/>
                  <a:gd name="connsiteY3" fmla="*/ 420283 h 1185384"/>
                  <a:gd name="connsiteX4" fmla="*/ 10293 w 738596"/>
                  <a:gd name="connsiteY4" fmla="*/ 656217 h 1185384"/>
                  <a:gd name="connsiteX5" fmla="*/ 22844 w 738596"/>
                  <a:gd name="connsiteY5" fmla="*/ 910681 h 1185384"/>
                  <a:gd name="connsiteX6" fmla="*/ 158459 w 738596"/>
                  <a:gd name="connsiteY6" fmla="*/ 1094367 h 1185384"/>
                  <a:gd name="connsiteX7" fmla="*/ 323560 w 738596"/>
                  <a:gd name="connsiteY7" fmla="*/ 1185384 h 1185384"/>
                  <a:gd name="connsiteX0" fmla="*/ 704508 w 738596"/>
                  <a:gd name="connsiteY0" fmla="*/ 20056 h 1226130"/>
                  <a:gd name="connsiteX1" fmla="*/ 521397 w 738596"/>
                  <a:gd name="connsiteY1" fmla="*/ 125117 h 1226130"/>
                  <a:gd name="connsiteX2" fmla="*/ 269898 w 738596"/>
                  <a:gd name="connsiteY2" fmla="*/ 291940 h 1226130"/>
                  <a:gd name="connsiteX3" fmla="*/ 128369 w 738596"/>
                  <a:gd name="connsiteY3" fmla="*/ 420283 h 1226130"/>
                  <a:gd name="connsiteX4" fmla="*/ 10293 w 738596"/>
                  <a:gd name="connsiteY4" fmla="*/ 656217 h 1226130"/>
                  <a:gd name="connsiteX5" fmla="*/ 22844 w 738596"/>
                  <a:gd name="connsiteY5" fmla="*/ 910681 h 1226130"/>
                  <a:gd name="connsiteX6" fmla="*/ 158459 w 738596"/>
                  <a:gd name="connsiteY6" fmla="*/ 1094367 h 1226130"/>
                  <a:gd name="connsiteX7" fmla="*/ 303502 w 738596"/>
                  <a:gd name="connsiteY7" fmla="*/ 1226130 h 1226130"/>
                  <a:gd name="connsiteX0" fmla="*/ 704508 w 738596"/>
                  <a:gd name="connsiteY0" fmla="*/ 20056 h 1248041"/>
                  <a:gd name="connsiteX1" fmla="*/ 521397 w 738596"/>
                  <a:gd name="connsiteY1" fmla="*/ 125117 h 1248041"/>
                  <a:gd name="connsiteX2" fmla="*/ 269898 w 738596"/>
                  <a:gd name="connsiteY2" fmla="*/ 291940 h 1248041"/>
                  <a:gd name="connsiteX3" fmla="*/ 128369 w 738596"/>
                  <a:gd name="connsiteY3" fmla="*/ 420283 h 1248041"/>
                  <a:gd name="connsiteX4" fmla="*/ 10293 w 738596"/>
                  <a:gd name="connsiteY4" fmla="*/ 656217 h 1248041"/>
                  <a:gd name="connsiteX5" fmla="*/ 22844 w 738596"/>
                  <a:gd name="connsiteY5" fmla="*/ 910681 h 1248041"/>
                  <a:gd name="connsiteX6" fmla="*/ 158459 w 738596"/>
                  <a:gd name="connsiteY6" fmla="*/ 1094367 h 1248041"/>
                  <a:gd name="connsiteX7" fmla="*/ 278579 w 738596"/>
                  <a:gd name="connsiteY7" fmla="*/ 1248041 h 1248041"/>
                  <a:gd name="connsiteX0" fmla="*/ 704508 w 738596"/>
                  <a:gd name="connsiteY0" fmla="*/ 20056 h 1248041"/>
                  <a:gd name="connsiteX1" fmla="*/ 521397 w 738596"/>
                  <a:gd name="connsiteY1" fmla="*/ 125117 h 1248041"/>
                  <a:gd name="connsiteX2" fmla="*/ 269898 w 738596"/>
                  <a:gd name="connsiteY2" fmla="*/ 291940 h 1248041"/>
                  <a:gd name="connsiteX3" fmla="*/ 128369 w 738596"/>
                  <a:gd name="connsiteY3" fmla="*/ 420283 h 1248041"/>
                  <a:gd name="connsiteX4" fmla="*/ 10293 w 738596"/>
                  <a:gd name="connsiteY4" fmla="*/ 656217 h 1248041"/>
                  <a:gd name="connsiteX5" fmla="*/ 22844 w 738596"/>
                  <a:gd name="connsiteY5" fmla="*/ 910681 h 1248041"/>
                  <a:gd name="connsiteX6" fmla="*/ 158459 w 738596"/>
                  <a:gd name="connsiteY6" fmla="*/ 1094367 h 1248041"/>
                  <a:gd name="connsiteX7" fmla="*/ 278579 w 738596"/>
                  <a:gd name="connsiteY7" fmla="*/ 1248041 h 1248041"/>
                  <a:gd name="connsiteX0" fmla="*/ 703618 w 737706"/>
                  <a:gd name="connsiteY0" fmla="*/ 20056 h 1248041"/>
                  <a:gd name="connsiteX1" fmla="*/ 520507 w 737706"/>
                  <a:gd name="connsiteY1" fmla="*/ 125117 h 1248041"/>
                  <a:gd name="connsiteX2" fmla="*/ 269008 w 737706"/>
                  <a:gd name="connsiteY2" fmla="*/ 291940 h 1248041"/>
                  <a:gd name="connsiteX3" fmla="*/ 127479 w 737706"/>
                  <a:gd name="connsiteY3" fmla="*/ 420283 h 1248041"/>
                  <a:gd name="connsiteX4" fmla="*/ 9403 w 737706"/>
                  <a:gd name="connsiteY4" fmla="*/ 656217 h 1248041"/>
                  <a:gd name="connsiteX5" fmla="*/ 21954 w 737706"/>
                  <a:gd name="connsiteY5" fmla="*/ 910681 h 1248041"/>
                  <a:gd name="connsiteX6" fmla="*/ 137809 w 737706"/>
                  <a:gd name="connsiteY6" fmla="*/ 1077072 h 1248041"/>
                  <a:gd name="connsiteX7" fmla="*/ 277689 w 737706"/>
                  <a:gd name="connsiteY7" fmla="*/ 1248041 h 1248041"/>
                  <a:gd name="connsiteX0" fmla="*/ 703618 w 737706"/>
                  <a:gd name="connsiteY0" fmla="*/ 20056 h 1248041"/>
                  <a:gd name="connsiteX1" fmla="*/ 520507 w 737706"/>
                  <a:gd name="connsiteY1" fmla="*/ 125117 h 1248041"/>
                  <a:gd name="connsiteX2" fmla="*/ 269008 w 737706"/>
                  <a:gd name="connsiteY2" fmla="*/ 291940 h 1248041"/>
                  <a:gd name="connsiteX3" fmla="*/ 127479 w 737706"/>
                  <a:gd name="connsiteY3" fmla="*/ 420283 h 1248041"/>
                  <a:gd name="connsiteX4" fmla="*/ 9403 w 737706"/>
                  <a:gd name="connsiteY4" fmla="*/ 656217 h 1248041"/>
                  <a:gd name="connsiteX5" fmla="*/ 21954 w 737706"/>
                  <a:gd name="connsiteY5" fmla="*/ 910681 h 1248041"/>
                  <a:gd name="connsiteX6" fmla="*/ 137809 w 737706"/>
                  <a:gd name="connsiteY6" fmla="*/ 1077072 h 1248041"/>
                  <a:gd name="connsiteX7" fmla="*/ 277689 w 737706"/>
                  <a:gd name="connsiteY7" fmla="*/ 1248041 h 1248041"/>
                  <a:gd name="connsiteX0" fmla="*/ 703176 w 737264"/>
                  <a:gd name="connsiteY0" fmla="*/ 20056 h 1248041"/>
                  <a:gd name="connsiteX1" fmla="*/ 520065 w 737264"/>
                  <a:gd name="connsiteY1" fmla="*/ 125117 h 1248041"/>
                  <a:gd name="connsiteX2" fmla="*/ 268566 w 737264"/>
                  <a:gd name="connsiteY2" fmla="*/ 291940 h 1248041"/>
                  <a:gd name="connsiteX3" fmla="*/ 127037 w 737264"/>
                  <a:gd name="connsiteY3" fmla="*/ 420283 h 1248041"/>
                  <a:gd name="connsiteX4" fmla="*/ 9566 w 737264"/>
                  <a:gd name="connsiteY4" fmla="*/ 634884 h 1248041"/>
                  <a:gd name="connsiteX5" fmla="*/ 21512 w 737264"/>
                  <a:gd name="connsiteY5" fmla="*/ 910681 h 1248041"/>
                  <a:gd name="connsiteX6" fmla="*/ 137367 w 737264"/>
                  <a:gd name="connsiteY6" fmla="*/ 1077072 h 1248041"/>
                  <a:gd name="connsiteX7" fmla="*/ 277247 w 737264"/>
                  <a:gd name="connsiteY7" fmla="*/ 1248041 h 1248041"/>
                  <a:gd name="connsiteX0" fmla="*/ 706925 w 741013"/>
                  <a:gd name="connsiteY0" fmla="*/ 20056 h 1248041"/>
                  <a:gd name="connsiteX1" fmla="*/ 523814 w 741013"/>
                  <a:gd name="connsiteY1" fmla="*/ 125117 h 1248041"/>
                  <a:gd name="connsiteX2" fmla="*/ 272315 w 741013"/>
                  <a:gd name="connsiteY2" fmla="*/ 291940 h 1248041"/>
                  <a:gd name="connsiteX3" fmla="*/ 130786 w 741013"/>
                  <a:gd name="connsiteY3" fmla="*/ 420283 h 1248041"/>
                  <a:gd name="connsiteX4" fmla="*/ 13315 w 741013"/>
                  <a:gd name="connsiteY4" fmla="*/ 634884 h 1248041"/>
                  <a:gd name="connsiteX5" fmla="*/ 25261 w 741013"/>
                  <a:gd name="connsiteY5" fmla="*/ 910681 h 1248041"/>
                  <a:gd name="connsiteX6" fmla="*/ 141116 w 741013"/>
                  <a:gd name="connsiteY6" fmla="*/ 1077072 h 1248041"/>
                  <a:gd name="connsiteX7" fmla="*/ 280996 w 741013"/>
                  <a:gd name="connsiteY7" fmla="*/ 1248041 h 1248041"/>
                  <a:gd name="connsiteX0" fmla="*/ 706925 w 741013"/>
                  <a:gd name="connsiteY0" fmla="*/ 20056 h 1248041"/>
                  <a:gd name="connsiteX1" fmla="*/ 523814 w 741013"/>
                  <a:gd name="connsiteY1" fmla="*/ 125117 h 1248041"/>
                  <a:gd name="connsiteX2" fmla="*/ 272315 w 741013"/>
                  <a:gd name="connsiteY2" fmla="*/ 291940 h 1248041"/>
                  <a:gd name="connsiteX3" fmla="*/ 130786 w 741013"/>
                  <a:gd name="connsiteY3" fmla="*/ 420283 h 1248041"/>
                  <a:gd name="connsiteX4" fmla="*/ 13315 w 741013"/>
                  <a:gd name="connsiteY4" fmla="*/ 634884 h 1248041"/>
                  <a:gd name="connsiteX5" fmla="*/ 25261 w 741013"/>
                  <a:gd name="connsiteY5" fmla="*/ 910681 h 1248041"/>
                  <a:gd name="connsiteX6" fmla="*/ 141116 w 741013"/>
                  <a:gd name="connsiteY6" fmla="*/ 1077072 h 1248041"/>
                  <a:gd name="connsiteX7" fmla="*/ 280996 w 741013"/>
                  <a:gd name="connsiteY7" fmla="*/ 1248041 h 1248041"/>
                  <a:gd name="connsiteX0" fmla="*/ 706925 w 741013"/>
                  <a:gd name="connsiteY0" fmla="*/ 20056 h 1248041"/>
                  <a:gd name="connsiteX1" fmla="*/ 523814 w 741013"/>
                  <a:gd name="connsiteY1" fmla="*/ 125117 h 1248041"/>
                  <a:gd name="connsiteX2" fmla="*/ 272315 w 741013"/>
                  <a:gd name="connsiteY2" fmla="*/ 291940 h 1248041"/>
                  <a:gd name="connsiteX3" fmla="*/ 130786 w 741013"/>
                  <a:gd name="connsiteY3" fmla="*/ 420283 h 1248041"/>
                  <a:gd name="connsiteX4" fmla="*/ 13315 w 741013"/>
                  <a:gd name="connsiteY4" fmla="*/ 634884 h 1248041"/>
                  <a:gd name="connsiteX5" fmla="*/ 25261 w 741013"/>
                  <a:gd name="connsiteY5" fmla="*/ 910681 h 1248041"/>
                  <a:gd name="connsiteX6" fmla="*/ 141116 w 741013"/>
                  <a:gd name="connsiteY6" fmla="*/ 1077072 h 1248041"/>
                  <a:gd name="connsiteX7" fmla="*/ 280996 w 741013"/>
                  <a:gd name="connsiteY7" fmla="*/ 1248041 h 1248041"/>
                  <a:gd name="connsiteX0" fmla="*/ 706043 w 740131"/>
                  <a:gd name="connsiteY0" fmla="*/ 20056 h 1248041"/>
                  <a:gd name="connsiteX1" fmla="*/ 522932 w 740131"/>
                  <a:gd name="connsiteY1" fmla="*/ 125117 h 1248041"/>
                  <a:gd name="connsiteX2" fmla="*/ 271433 w 740131"/>
                  <a:gd name="connsiteY2" fmla="*/ 291940 h 1248041"/>
                  <a:gd name="connsiteX3" fmla="*/ 129904 w 740131"/>
                  <a:gd name="connsiteY3" fmla="*/ 420283 h 1248041"/>
                  <a:gd name="connsiteX4" fmla="*/ 12433 w 740131"/>
                  <a:gd name="connsiteY4" fmla="*/ 634884 h 1248041"/>
                  <a:gd name="connsiteX5" fmla="*/ 24379 w 740131"/>
                  <a:gd name="connsiteY5" fmla="*/ 910681 h 1248041"/>
                  <a:gd name="connsiteX6" fmla="*/ 118348 w 740131"/>
                  <a:gd name="connsiteY6" fmla="*/ 1087067 h 1248041"/>
                  <a:gd name="connsiteX7" fmla="*/ 280114 w 740131"/>
                  <a:gd name="connsiteY7" fmla="*/ 1248041 h 1248041"/>
                  <a:gd name="connsiteX0" fmla="*/ 708903 w 742991"/>
                  <a:gd name="connsiteY0" fmla="*/ 20056 h 1248041"/>
                  <a:gd name="connsiteX1" fmla="*/ 525792 w 742991"/>
                  <a:gd name="connsiteY1" fmla="*/ 125117 h 1248041"/>
                  <a:gd name="connsiteX2" fmla="*/ 274293 w 742991"/>
                  <a:gd name="connsiteY2" fmla="*/ 291940 h 1248041"/>
                  <a:gd name="connsiteX3" fmla="*/ 132764 w 742991"/>
                  <a:gd name="connsiteY3" fmla="*/ 420283 h 1248041"/>
                  <a:gd name="connsiteX4" fmla="*/ 15293 w 742991"/>
                  <a:gd name="connsiteY4" fmla="*/ 634884 h 1248041"/>
                  <a:gd name="connsiteX5" fmla="*/ 12949 w 742991"/>
                  <a:gd name="connsiteY5" fmla="*/ 890886 h 1248041"/>
                  <a:gd name="connsiteX6" fmla="*/ 121208 w 742991"/>
                  <a:gd name="connsiteY6" fmla="*/ 1087067 h 1248041"/>
                  <a:gd name="connsiteX7" fmla="*/ 282974 w 742991"/>
                  <a:gd name="connsiteY7" fmla="*/ 1248041 h 1248041"/>
                  <a:gd name="connsiteX0" fmla="*/ 729078 w 763166"/>
                  <a:gd name="connsiteY0" fmla="*/ 20056 h 1248041"/>
                  <a:gd name="connsiteX1" fmla="*/ 545967 w 763166"/>
                  <a:gd name="connsiteY1" fmla="*/ 125117 h 1248041"/>
                  <a:gd name="connsiteX2" fmla="*/ 294468 w 763166"/>
                  <a:gd name="connsiteY2" fmla="*/ 291940 h 1248041"/>
                  <a:gd name="connsiteX3" fmla="*/ 152939 w 763166"/>
                  <a:gd name="connsiteY3" fmla="*/ 420283 h 1248041"/>
                  <a:gd name="connsiteX4" fmla="*/ 35468 w 763166"/>
                  <a:gd name="connsiteY4" fmla="*/ 634884 h 1248041"/>
                  <a:gd name="connsiteX5" fmla="*/ 33124 w 763166"/>
                  <a:gd name="connsiteY5" fmla="*/ 890886 h 1248041"/>
                  <a:gd name="connsiteX6" fmla="*/ 141383 w 763166"/>
                  <a:gd name="connsiteY6" fmla="*/ 1087067 h 1248041"/>
                  <a:gd name="connsiteX7" fmla="*/ 303149 w 763166"/>
                  <a:gd name="connsiteY7" fmla="*/ 1248041 h 1248041"/>
                  <a:gd name="connsiteX0" fmla="*/ 718752 w 752840"/>
                  <a:gd name="connsiteY0" fmla="*/ 20056 h 1248041"/>
                  <a:gd name="connsiteX1" fmla="*/ 535641 w 752840"/>
                  <a:gd name="connsiteY1" fmla="*/ 125117 h 1248041"/>
                  <a:gd name="connsiteX2" fmla="*/ 284142 w 752840"/>
                  <a:gd name="connsiteY2" fmla="*/ 291940 h 1248041"/>
                  <a:gd name="connsiteX3" fmla="*/ 142613 w 752840"/>
                  <a:gd name="connsiteY3" fmla="*/ 420283 h 1248041"/>
                  <a:gd name="connsiteX4" fmla="*/ 25142 w 752840"/>
                  <a:gd name="connsiteY4" fmla="*/ 634884 h 1248041"/>
                  <a:gd name="connsiteX5" fmla="*/ 22798 w 752840"/>
                  <a:gd name="connsiteY5" fmla="*/ 890886 h 1248041"/>
                  <a:gd name="connsiteX6" fmla="*/ 131057 w 752840"/>
                  <a:gd name="connsiteY6" fmla="*/ 1087067 h 1248041"/>
                  <a:gd name="connsiteX7" fmla="*/ 292823 w 752840"/>
                  <a:gd name="connsiteY7" fmla="*/ 1248041 h 1248041"/>
                  <a:gd name="connsiteX0" fmla="*/ 726250 w 760338"/>
                  <a:gd name="connsiteY0" fmla="*/ 20056 h 1248041"/>
                  <a:gd name="connsiteX1" fmla="*/ 543139 w 760338"/>
                  <a:gd name="connsiteY1" fmla="*/ 125117 h 1248041"/>
                  <a:gd name="connsiteX2" fmla="*/ 291640 w 760338"/>
                  <a:gd name="connsiteY2" fmla="*/ 291940 h 1248041"/>
                  <a:gd name="connsiteX3" fmla="*/ 150111 w 760338"/>
                  <a:gd name="connsiteY3" fmla="*/ 420283 h 1248041"/>
                  <a:gd name="connsiteX4" fmla="*/ 32640 w 760338"/>
                  <a:gd name="connsiteY4" fmla="*/ 634884 h 1248041"/>
                  <a:gd name="connsiteX5" fmla="*/ 19959 w 760338"/>
                  <a:gd name="connsiteY5" fmla="*/ 874550 h 1248041"/>
                  <a:gd name="connsiteX6" fmla="*/ 138555 w 760338"/>
                  <a:gd name="connsiteY6" fmla="*/ 1087067 h 1248041"/>
                  <a:gd name="connsiteX7" fmla="*/ 300321 w 760338"/>
                  <a:gd name="connsiteY7" fmla="*/ 1248041 h 1248041"/>
                  <a:gd name="connsiteX0" fmla="*/ 726250 w 760338"/>
                  <a:gd name="connsiteY0" fmla="*/ 20056 h 1248041"/>
                  <a:gd name="connsiteX1" fmla="*/ 543139 w 760338"/>
                  <a:gd name="connsiteY1" fmla="*/ 125117 h 1248041"/>
                  <a:gd name="connsiteX2" fmla="*/ 291640 w 760338"/>
                  <a:gd name="connsiteY2" fmla="*/ 291940 h 1248041"/>
                  <a:gd name="connsiteX3" fmla="*/ 150111 w 760338"/>
                  <a:gd name="connsiteY3" fmla="*/ 420283 h 1248041"/>
                  <a:gd name="connsiteX4" fmla="*/ 32640 w 760338"/>
                  <a:gd name="connsiteY4" fmla="*/ 634884 h 1248041"/>
                  <a:gd name="connsiteX5" fmla="*/ 19959 w 760338"/>
                  <a:gd name="connsiteY5" fmla="*/ 874550 h 1248041"/>
                  <a:gd name="connsiteX6" fmla="*/ 138555 w 760338"/>
                  <a:gd name="connsiteY6" fmla="*/ 1087067 h 1248041"/>
                  <a:gd name="connsiteX7" fmla="*/ 300321 w 760338"/>
                  <a:gd name="connsiteY7" fmla="*/ 1248041 h 1248041"/>
                  <a:gd name="connsiteX0" fmla="*/ 726250 w 760338"/>
                  <a:gd name="connsiteY0" fmla="*/ 20056 h 1248041"/>
                  <a:gd name="connsiteX1" fmla="*/ 543139 w 760338"/>
                  <a:gd name="connsiteY1" fmla="*/ 125117 h 1248041"/>
                  <a:gd name="connsiteX2" fmla="*/ 291640 w 760338"/>
                  <a:gd name="connsiteY2" fmla="*/ 291940 h 1248041"/>
                  <a:gd name="connsiteX3" fmla="*/ 150111 w 760338"/>
                  <a:gd name="connsiteY3" fmla="*/ 420283 h 1248041"/>
                  <a:gd name="connsiteX4" fmla="*/ 32640 w 760338"/>
                  <a:gd name="connsiteY4" fmla="*/ 634884 h 1248041"/>
                  <a:gd name="connsiteX5" fmla="*/ 19959 w 760338"/>
                  <a:gd name="connsiteY5" fmla="*/ 874550 h 1248041"/>
                  <a:gd name="connsiteX6" fmla="*/ 138555 w 760338"/>
                  <a:gd name="connsiteY6" fmla="*/ 1087067 h 1248041"/>
                  <a:gd name="connsiteX7" fmla="*/ 300321 w 760338"/>
                  <a:gd name="connsiteY7" fmla="*/ 1248041 h 1248041"/>
                  <a:gd name="connsiteX0" fmla="*/ 726250 w 760338"/>
                  <a:gd name="connsiteY0" fmla="*/ 20056 h 1248041"/>
                  <a:gd name="connsiteX1" fmla="*/ 543139 w 760338"/>
                  <a:gd name="connsiteY1" fmla="*/ 125117 h 1248041"/>
                  <a:gd name="connsiteX2" fmla="*/ 291640 w 760338"/>
                  <a:gd name="connsiteY2" fmla="*/ 291940 h 1248041"/>
                  <a:gd name="connsiteX3" fmla="*/ 150111 w 760338"/>
                  <a:gd name="connsiteY3" fmla="*/ 420283 h 1248041"/>
                  <a:gd name="connsiteX4" fmla="*/ 32640 w 760338"/>
                  <a:gd name="connsiteY4" fmla="*/ 634884 h 1248041"/>
                  <a:gd name="connsiteX5" fmla="*/ 19959 w 760338"/>
                  <a:gd name="connsiteY5" fmla="*/ 874550 h 1248041"/>
                  <a:gd name="connsiteX6" fmla="*/ 138555 w 760338"/>
                  <a:gd name="connsiteY6" fmla="*/ 1087067 h 1248041"/>
                  <a:gd name="connsiteX7" fmla="*/ 300321 w 760338"/>
                  <a:gd name="connsiteY7" fmla="*/ 1248041 h 1248041"/>
                  <a:gd name="connsiteX0" fmla="*/ 726250 w 760338"/>
                  <a:gd name="connsiteY0" fmla="*/ 20056 h 1248041"/>
                  <a:gd name="connsiteX1" fmla="*/ 543139 w 760338"/>
                  <a:gd name="connsiteY1" fmla="*/ 125117 h 1248041"/>
                  <a:gd name="connsiteX2" fmla="*/ 291640 w 760338"/>
                  <a:gd name="connsiteY2" fmla="*/ 291940 h 1248041"/>
                  <a:gd name="connsiteX3" fmla="*/ 150111 w 760338"/>
                  <a:gd name="connsiteY3" fmla="*/ 420283 h 1248041"/>
                  <a:gd name="connsiteX4" fmla="*/ 32640 w 760338"/>
                  <a:gd name="connsiteY4" fmla="*/ 634884 h 1248041"/>
                  <a:gd name="connsiteX5" fmla="*/ 19959 w 760338"/>
                  <a:gd name="connsiteY5" fmla="*/ 874550 h 1248041"/>
                  <a:gd name="connsiteX6" fmla="*/ 138555 w 760338"/>
                  <a:gd name="connsiteY6" fmla="*/ 1087067 h 1248041"/>
                  <a:gd name="connsiteX7" fmla="*/ 300321 w 760338"/>
                  <a:gd name="connsiteY7" fmla="*/ 1248041 h 1248041"/>
                  <a:gd name="connsiteX0" fmla="*/ 738047 w 772135"/>
                  <a:gd name="connsiteY0" fmla="*/ 20056 h 1248041"/>
                  <a:gd name="connsiteX1" fmla="*/ 554936 w 772135"/>
                  <a:gd name="connsiteY1" fmla="*/ 125117 h 1248041"/>
                  <a:gd name="connsiteX2" fmla="*/ 303437 w 772135"/>
                  <a:gd name="connsiteY2" fmla="*/ 291940 h 1248041"/>
                  <a:gd name="connsiteX3" fmla="*/ 161908 w 772135"/>
                  <a:gd name="connsiteY3" fmla="*/ 420283 h 1248041"/>
                  <a:gd name="connsiteX4" fmla="*/ 44437 w 772135"/>
                  <a:gd name="connsiteY4" fmla="*/ 634884 h 1248041"/>
                  <a:gd name="connsiteX5" fmla="*/ 16861 w 772135"/>
                  <a:gd name="connsiteY5" fmla="*/ 876088 h 1248041"/>
                  <a:gd name="connsiteX6" fmla="*/ 150352 w 772135"/>
                  <a:gd name="connsiteY6" fmla="*/ 1087067 h 1248041"/>
                  <a:gd name="connsiteX7" fmla="*/ 312118 w 772135"/>
                  <a:gd name="connsiteY7" fmla="*/ 1248041 h 1248041"/>
                  <a:gd name="connsiteX0" fmla="*/ 738131 w 772219"/>
                  <a:gd name="connsiteY0" fmla="*/ 20056 h 1248041"/>
                  <a:gd name="connsiteX1" fmla="*/ 555020 w 772219"/>
                  <a:gd name="connsiteY1" fmla="*/ 125117 h 1248041"/>
                  <a:gd name="connsiteX2" fmla="*/ 303521 w 772219"/>
                  <a:gd name="connsiteY2" fmla="*/ 291940 h 1248041"/>
                  <a:gd name="connsiteX3" fmla="*/ 161992 w 772219"/>
                  <a:gd name="connsiteY3" fmla="*/ 420283 h 1248041"/>
                  <a:gd name="connsiteX4" fmla="*/ 17770 w 772219"/>
                  <a:gd name="connsiteY4" fmla="*/ 626045 h 1248041"/>
                  <a:gd name="connsiteX5" fmla="*/ 16945 w 772219"/>
                  <a:gd name="connsiteY5" fmla="*/ 876088 h 1248041"/>
                  <a:gd name="connsiteX6" fmla="*/ 150436 w 772219"/>
                  <a:gd name="connsiteY6" fmla="*/ 1087067 h 1248041"/>
                  <a:gd name="connsiteX7" fmla="*/ 312202 w 772219"/>
                  <a:gd name="connsiteY7" fmla="*/ 1248041 h 1248041"/>
                  <a:gd name="connsiteX0" fmla="*/ 736443 w 770531"/>
                  <a:gd name="connsiteY0" fmla="*/ 20056 h 1248041"/>
                  <a:gd name="connsiteX1" fmla="*/ 553332 w 770531"/>
                  <a:gd name="connsiteY1" fmla="*/ 125117 h 1248041"/>
                  <a:gd name="connsiteX2" fmla="*/ 301833 w 770531"/>
                  <a:gd name="connsiteY2" fmla="*/ 291940 h 1248041"/>
                  <a:gd name="connsiteX3" fmla="*/ 132672 w 770531"/>
                  <a:gd name="connsiteY3" fmla="*/ 442474 h 1248041"/>
                  <a:gd name="connsiteX4" fmla="*/ 16082 w 770531"/>
                  <a:gd name="connsiteY4" fmla="*/ 626045 h 1248041"/>
                  <a:gd name="connsiteX5" fmla="*/ 15257 w 770531"/>
                  <a:gd name="connsiteY5" fmla="*/ 876088 h 1248041"/>
                  <a:gd name="connsiteX6" fmla="*/ 148748 w 770531"/>
                  <a:gd name="connsiteY6" fmla="*/ 1087067 h 1248041"/>
                  <a:gd name="connsiteX7" fmla="*/ 310514 w 770531"/>
                  <a:gd name="connsiteY7" fmla="*/ 1248041 h 1248041"/>
                  <a:gd name="connsiteX0" fmla="*/ 736735 w 770823"/>
                  <a:gd name="connsiteY0" fmla="*/ 20056 h 1248041"/>
                  <a:gd name="connsiteX1" fmla="*/ 553624 w 770823"/>
                  <a:gd name="connsiteY1" fmla="*/ 125117 h 1248041"/>
                  <a:gd name="connsiteX2" fmla="*/ 302125 w 770823"/>
                  <a:gd name="connsiteY2" fmla="*/ 291940 h 1248041"/>
                  <a:gd name="connsiteX3" fmla="*/ 132964 w 770823"/>
                  <a:gd name="connsiteY3" fmla="*/ 442474 h 1248041"/>
                  <a:gd name="connsiteX4" fmla="*/ 15824 w 770823"/>
                  <a:gd name="connsiteY4" fmla="*/ 645439 h 1248041"/>
                  <a:gd name="connsiteX5" fmla="*/ 15549 w 770823"/>
                  <a:gd name="connsiteY5" fmla="*/ 876088 h 1248041"/>
                  <a:gd name="connsiteX6" fmla="*/ 149040 w 770823"/>
                  <a:gd name="connsiteY6" fmla="*/ 1087067 h 1248041"/>
                  <a:gd name="connsiteX7" fmla="*/ 310806 w 770823"/>
                  <a:gd name="connsiteY7" fmla="*/ 1248041 h 1248041"/>
                  <a:gd name="connsiteX0" fmla="*/ 749016 w 783104"/>
                  <a:gd name="connsiteY0" fmla="*/ 20056 h 1248041"/>
                  <a:gd name="connsiteX1" fmla="*/ 565905 w 783104"/>
                  <a:gd name="connsiteY1" fmla="*/ 125117 h 1248041"/>
                  <a:gd name="connsiteX2" fmla="*/ 314406 w 783104"/>
                  <a:gd name="connsiteY2" fmla="*/ 291940 h 1248041"/>
                  <a:gd name="connsiteX3" fmla="*/ 145245 w 783104"/>
                  <a:gd name="connsiteY3" fmla="*/ 442474 h 1248041"/>
                  <a:gd name="connsiteX4" fmla="*/ 9591 w 783104"/>
                  <a:gd name="connsiteY4" fmla="*/ 649109 h 1248041"/>
                  <a:gd name="connsiteX5" fmla="*/ 27830 w 783104"/>
                  <a:gd name="connsiteY5" fmla="*/ 876088 h 1248041"/>
                  <a:gd name="connsiteX6" fmla="*/ 161321 w 783104"/>
                  <a:gd name="connsiteY6" fmla="*/ 1087067 h 1248041"/>
                  <a:gd name="connsiteX7" fmla="*/ 323087 w 783104"/>
                  <a:gd name="connsiteY7" fmla="*/ 1248041 h 12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104" h="1248041">
                    <a:moveTo>
                      <a:pt x="749016" y="20056"/>
                    </a:moveTo>
                    <a:cubicBezTo>
                      <a:pt x="869271" y="-49279"/>
                      <a:pt x="638340" y="79803"/>
                      <a:pt x="565905" y="125117"/>
                    </a:cubicBezTo>
                    <a:cubicBezTo>
                      <a:pt x="493470" y="170431"/>
                      <a:pt x="384516" y="239047"/>
                      <a:pt x="314406" y="291940"/>
                    </a:cubicBezTo>
                    <a:cubicBezTo>
                      <a:pt x="244296" y="344833"/>
                      <a:pt x="196047" y="382946"/>
                      <a:pt x="145245" y="442474"/>
                    </a:cubicBezTo>
                    <a:cubicBezTo>
                      <a:pt x="94443" y="502002"/>
                      <a:pt x="29160" y="576840"/>
                      <a:pt x="9591" y="649109"/>
                    </a:cubicBezTo>
                    <a:cubicBezTo>
                      <a:pt x="-9978" y="721378"/>
                      <a:pt x="2542" y="803095"/>
                      <a:pt x="27830" y="876088"/>
                    </a:cubicBezTo>
                    <a:cubicBezTo>
                      <a:pt x="53118" y="949081"/>
                      <a:pt x="112112" y="1025075"/>
                      <a:pt x="161321" y="1087067"/>
                    </a:cubicBezTo>
                    <a:cubicBezTo>
                      <a:pt x="210530" y="1149059"/>
                      <a:pt x="255859" y="1175557"/>
                      <a:pt x="323087" y="1248041"/>
                    </a:cubicBezTo>
                  </a:path>
                </a:pathLst>
              </a:custGeom>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6" name="Group 15"/>
              <p:cNvGrpSpPr/>
              <p:nvPr/>
            </p:nvGrpSpPr>
            <p:grpSpPr>
              <a:xfrm>
                <a:off x="6554644" y="4399729"/>
                <a:ext cx="351748" cy="461665"/>
                <a:chOff x="1386089" y="4122100"/>
                <a:chExt cx="351748" cy="461665"/>
              </a:xfrm>
            </p:grpSpPr>
            <p:sp>
              <p:nvSpPr>
                <p:cNvPr id="17" name="Oval 16"/>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18" name="TextBox 17"/>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grpSp>
        <p:sp>
          <p:nvSpPr>
            <p:cNvPr id="46" name="Rectangle 45"/>
            <p:cNvSpPr/>
            <p:nvPr/>
          </p:nvSpPr>
          <p:spPr>
            <a:xfrm>
              <a:off x="73696" y="4258727"/>
              <a:ext cx="6869000" cy="677108"/>
            </a:xfrm>
            <a:prstGeom prst="rect">
              <a:avLst/>
            </a:prstGeom>
          </p:spPr>
          <p:txBody>
            <a:bodyPr wrap="none">
              <a:spAutoFit/>
            </a:bodyPr>
            <a:lstStyle/>
            <a:p>
              <a:pPr marL="285750" indent="-285750">
                <a:buFont typeface="Arial"/>
                <a:buChar char="•"/>
              </a:pPr>
              <a:r>
                <a:rPr lang="en-US" sz="2000" b="1" dirty="0" smtClean="0"/>
                <a:t>Bremsstrahlung emission</a:t>
              </a:r>
              <a:br>
                <a:rPr lang="en-US" sz="2000" b="1" dirty="0" smtClean="0"/>
              </a:br>
              <a:r>
                <a:rPr lang="en-US" dirty="0" smtClean="0"/>
                <a:t>Produced by deceleration of deflected charged particle</a:t>
              </a:r>
              <a:endParaRPr lang="en-US" dirty="0"/>
            </a:p>
          </p:txBody>
        </p:sp>
        <p:sp>
          <p:nvSpPr>
            <p:cNvPr id="47" name="Rectangle 46"/>
            <p:cNvSpPr/>
            <p:nvPr/>
          </p:nvSpPr>
          <p:spPr>
            <a:xfrm>
              <a:off x="442480" y="5860052"/>
              <a:ext cx="6147837" cy="646331"/>
            </a:xfrm>
            <a:prstGeom prst="rect">
              <a:avLst/>
            </a:prstGeom>
          </p:spPr>
          <p:txBody>
            <a:bodyPr wrap="none">
              <a:spAutoFit/>
            </a:bodyPr>
            <a:lstStyle/>
            <a:p>
              <a:r>
                <a:rPr lang="en-US" dirty="0" smtClean="0"/>
                <a:t>Radiated power depends on n</a:t>
              </a:r>
              <a:r>
                <a:rPr lang="en-US" baseline="-25000" dirty="0" smtClean="0"/>
                <a:t>e</a:t>
              </a:r>
              <a:r>
                <a:rPr lang="en-US" dirty="0" smtClean="0"/>
                <a:t>, </a:t>
              </a:r>
              <a:r>
                <a:rPr lang="en-US" dirty="0" err="1" smtClean="0"/>
                <a:t>T</a:t>
              </a:r>
              <a:r>
                <a:rPr lang="en-US" sz="1600" dirty="0" err="1" smtClean="0"/>
                <a:t>e</a:t>
              </a:r>
              <a:r>
                <a:rPr lang="en-US" dirty="0" smtClean="0"/>
                <a:t>, charge state </a:t>
              </a:r>
              <a:r>
                <a:rPr lang="en-US" dirty="0" err="1" smtClean="0"/>
                <a:t>Z</a:t>
              </a:r>
              <a:r>
                <a:rPr lang="en-US" baseline="-25000" dirty="0" err="1" smtClean="0"/>
                <a:t>eff</a:t>
              </a:r>
              <a:endParaRPr lang="en-US" baseline="-25000" dirty="0" smtClean="0"/>
            </a:p>
            <a:p>
              <a:r>
                <a:rPr lang="en-US" dirty="0" smtClean="0"/>
                <a:t>(can be used to measure </a:t>
              </a:r>
              <a:r>
                <a:rPr lang="en-US" dirty="0" err="1" smtClean="0"/>
                <a:t>Z</a:t>
              </a:r>
              <a:r>
                <a:rPr lang="en-US" baseline="-25000" dirty="0" err="1" smtClean="0"/>
                <a:t>eff</a:t>
              </a:r>
              <a:r>
                <a:rPr lang="en-US" dirty="0" smtClean="0"/>
                <a:t>) </a:t>
              </a:r>
              <a:endParaRPr lang="en-US" dirty="0"/>
            </a:p>
          </p:txBody>
        </p:sp>
      </p:grpSp>
    </p:spTree>
    <p:extLst>
      <p:ext uri="{BB962C8B-B14F-4D97-AF65-F5344CB8AC3E}">
        <p14:creationId xmlns:p14="http://schemas.microsoft.com/office/powerpoint/2010/main" val="324370668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6582" y="2076603"/>
            <a:ext cx="1358594" cy="416550"/>
          </a:xfrm>
          <a:prstGeom prst="rect">
            <a:avLst/>
          </a:prstGeom>
        </p:spPr>
      </p:pic>
      <p:pic>
        <p:nvPicPr>
          <p:cNvPr id="5" name="Picture 4"/>
          <p:cNvPicPr>
            <a:picLocks noChangeAspect="1"/>
          </p:cNvPicPr>
          <p:nvPr/>
        </p:nvPicPr>
        <p:blipFill>
          <a:blip r:embed="rId3"/>
          <a:stretch>
            <a:fillRect/>
          </a:stretch>
        </p:blipFill>
        <p:spPr>
          <a:xfrm>
            <a:off x="2480731" y="1040318"/>
            <a:ext cx="3769473" cy="598471"/>
          </a:xfrm>
          <a:prstGeom prst="rect">
            <a:avLst/>
          </a:prstGeom>
        </p:spPr>
      </p:pic>
      <p:grpSp>
        <p:nvGrpSpPr>
          <p:cNvPr id="6" name="Group 5"/>
          <p:cNvGrpSpPr/>
          <p:nvPr/>
        </p:nvGrpSpPr>
        <p:grpSpPr>
          <a:xfrm>
            <a:off x="346122" y="2767825"/>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4"/>
            <a:srcRect r="68561"/>
            <a:stretch/>
          </p:blipFill>
          <p:spPr>
            <a:xfrm>
              <a:off x="300672" y="2754907"/>
              <a:ext cx="313053" cy="316616"/>
            </a:xfrm>
            <a:prstGeom prst="rect">
              <a:avLst/>
            </a:prstGeom>
          </p:spPr>
        </p:pic>
      </p:grpSp>
      <p:cxnSp>
        <p:nvCxnSpPr>
          <p:cNvPr id="10" name="Straight Arrow Connector 9"/>
          <p:cNvCxnSpPr>
            <a:endCxn id="11"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2"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13" name="Straight Arrow Connector 12"/>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5"/>
          <a:stretch>
            <a:fillRect/>
          </a:stretch>
        </p:blipFill>
        <p:spPr>
          <a:xfrm>
            <a:off x="3345404" y="2061110"/>
            <a:ext cx="1384300" cy="432043"/>
          </a:xfrm>
          <a:prstGeom prst="rect">
            <a:avLst/>
          </a:prstGeom>
        </p:spPr>
      </p:pic>
      <p:grpSp>
        <p:nvGrpSpPr>
          <p:cNvPr id="15" name="Group 14"/>
          <p:cNvGrpSpPr/>
          <p:nvPr/>
        </p:nvGrpSpPr>
        <p:grpSpPr>
          <a:xfrm>
            <a:off x="1329844" y="3576527"/>
            <a:ext cx="464238" cy="523220"/>
            <a:chOff x="2598106" y="3869215"/>
            <a:chExt cx="464238" cy="523220"/>
          </a:xfrm>
        </p:grpSpPr>
        <p:sp>
          <p:nvSpPr>
            <p:cNvPr id="16" name="Oval 15"/>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7" name="TextBox 16"/>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sp>
        <p:nvSpPr>
          <p:cNvPr id="32" name="Title 2"/>
          <p:cNvSpPr txBox="1">
            <a:spLocks/>
          </p:cNvSpPr>
          <p:nvPr/>
        </p:nvSpPr>
        <p:spPr bwMode="auto">
          <a:xfrm>
            <a:off x="457199" y="217256"/>
            <a:ext cx="793743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Next Simplest Case to Analyze: Constant, Uniform Electric Field </a:t>
            </a:r>
            <a:r>
              <a:rPr lang="en-US" dirty="0"/>
              <a:t>P</a:t>
            </a:r>
            <a:r>
              <a:rPr lang="en-US" dirty="0" smtClean="0"/>
              <a:t>erpendicular to Magnetic </a:t>
            </a:r>
            <a:r>
              <a:rPr lang="en-US" dirty="0"/>
              <a:t>F</a:t>
            </a:r>
            <a:r>
              <a:rPr lang="en-US" dirty="0" smtClean="0"/>
              <a:t>ield</a:t>
            </a:r>
            <a:endParaRPr lang="en-US" dirty="0"/>
          </a:p>
        </p:txBody>
      </p:sp>
      <p:pic>
        <p:nvPicPr>
          <p:cNvPr id="33" name="Picture 32"/>
          <p:cNvPicPr>
            <a:picLocks noChangeAspect="1"/>
          </p:cNvPicPr>
          <p:nvPr/>
        </p:nvPicPr>
        <p:blipFill>
          <a:blip r:embed="rId6"/>
          <a:stretch>
            <a:fillRect/>
          </a:stretch>
        </p:blipFill>
        <p:spPr>
          <a:xfrm>
            <a:off x="364178" y="3388359"/>
            <a:ext cx="239854" cy="283464"/>
          </a:xfrm>
          <a:prstGeom prst="rect">
            <a:avLst/>
          </a:prstGeom>
        </p:spPr>
      </p:pic>
      <p:cxnSp>
        <p:nvCxnSpPr>
          <p:cNvPr id="35" name="Straight Arrow Connector 34"/>
          <p:cNvCxnSpPr/>
          <p:nvPr/>
        </p:nvCxnSpPr>
        <p:spPr>
          <a:xfrm>
            <a:off x="659175" y="3553459"/>
            <a:ext cx="33142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97312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6582" y="2076603"/>
            <a:ext cx="1358594" cy="416550"/>
          </a:xfrm>
          <a:prstGeom prst="rect">
            <a:avLst/>
          </a:prstGeom>
        </p:spPr>
      </p:pic>
      <p:pic>
        <p:nvPicPr>
          <p:cNvPr id="5" name="Picture 4"/>
          <p:cNvPicPr>
            <a:picLocks noChangeAspect="1"/>
          </p:cNvPicPr>
          <p:nvPr/>
        </p:nvPicPr>
        <p:blipFill>
          <a:blip r:embed="rId3"/>
          <a:stretch>
            <a:fillRect/>
          </a:stretch>
        </p:blipFill>
        <p:spPr>
          <a:xfrm>
            <a:off x="2480731" y="1040318"/>
            <a:ext cx="3769473" cy="598471"/>
          </a:xfrm>
          <a:prstGeom prst="rect">
            <a:avLst/>
          </a:prstGeom>
        </p:spPr>
      </p:pic>
      <p:grpSp>
        <p:nvGrpSpPr>
          <p:cNvPr id="6" name="Group 5"/>
          <p:cNvGrpSpPr/>
          <p:nvPr/>
        </p:nvGrpSpPr>
        <p:grpSpPr>
          <a:xfrm>
            <a:off x="346122" y="2767825"/>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4"/>
            <a:srcRect r="68561"/>
            <a:stretch/>
          </p:blipFill>
          <p:spPr>
            <a:xfrm>
              <a:off x="300672" y="2754907"/>
              <a:ext cx="313053" cy="316616"/>
            </a:xfrm>
            <a:prstGeom prst="rect">
              <a:avLst/>
            </a:prstGeom>
          </p:spPr>
        </p:pic>
      </p:grpSp>
      <p:cxnSp>
        <p:nvCxnSpPr>
          <p:cNvPr id="10" name="Straight Arrow Connector 9"/>
          <p:cNvCxnSpPr>
            <a:endCxn id="11"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2"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13" name="Straight Arrow Connector 12"/>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5"/>
          <a:stretch>
            <a:fillRect/>
          </a:stretch>
        </p:blipFill>
        <p:spPr>
          <a:xfrm>
            <a:off x="3345404" y="2061110"/>
            <a:ext cx="1384300" cy="432043"/>
          </a:xfrm>
          <a:prstGeom prst="rect">
            <a:avLst/>
          </a:prstGeom>
        </p:spPr>
      </p:pic>
      <p:pic>
        <p:nvPicPr>
          <p:cNvPr id="22" name="Picture 21"/>
          <p:cNvPicPr>
            <a:picLocks noChangeAspect="1"/>
          </p:cNvPicPr>
          <p:nvPr/>
        </p:nvPicPr>
        <p:blipFill>
          <a:blip r:embed="rId6"/>
          <a:stretch>
            <a:fillRect/>
          </a:stretch>
        </p:blipFill>
        <p:spPr>
          <a:xfrm>
            <a:off x="364178" y="3388359"/>
            <a:ext cx="239854" cy="283464"/>
          </a:xfrm>
          <a:prstGeom prst="rect">
            <a:avLst/>
          </a:prstGeom>
        </p:spPr>
      </p:pic>
      <p:cxnSp>
        <p:nvCxnSpPr>
          <p:cNvPr id="24" name="Straight Arrow Connector 23"/>
          <p:cNvCxnSpPr/>
          <p:nvPr/>
        </p:nvCxnSpPr>
        <p:spPr>
          <a:xfrm>
            <a:off x="659175" y="3553459"/>
            <a:ext cx="33142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Arc 29"/>
          <p:cNvSpPr/>
          <p:nvPr/>
        </p:nvSpPr>
        <p:spPr>
          <a:xfrm rot="5400000" flipH="1">
            <a:off x="1002802" y="3368704"/>
            <a:ext cx="940223" cy="1907002"/>
          </a:xfrm>
          <a:prstGeom prst="arc">
            <a:avLst>
              <a:gd name="adj1" fmla="val 14026976"/>
              <a:gd name="adj2" fmla="val 21044133"/>
            </a:avLst>
          </a:prstGeom>
          <a:ln>
            <a:solidFill>
              <a:srgbClr val="0000FF"/>
            </a:solidFill>
            <a:prstDash val="solid"/>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5" name="Group 14"/>
          <p:cNvGrpSpPr/>
          <p:nvPr/>
        </p:nvGrpSpPr>
        <p:grpSpPr>
          <a:xfrm>
            <a:off x="1329844" y="3576527"/>
            <a:ext cx="464238" cy="523220"/>
            <a:chOff x="2598106" y="3869215"/>
            <a:chExt cx="464238" cy="523220"/>
          </a:xfrm>
        </p:grpSpPr>
        <p:sp>
          <p:nvSpPr>
            <p:cNvPr id="16" name="Oval 15"/>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7" name="TextBox 16"/>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cxnSp>
        <p:nvCxnSpPr>
          <p:cNvPr id="46" name="Straight Arrow Connector 45"/>
          <p:cNvCxnSpPr/>
          <p:nvPr/>
        </p:nvCxnSpPr>
        <p:spPr>
          <a:xfrm flipH="1">
            <a:off x="2044700" y="3272557"/>
            <a:ext cx="1754642" cy="596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3810000" y="3063240"/>
            <a:ext cx="2538638" cy="369332"/>
          </a:xfrm>
          <a:prstGeom prst="rect">
            <a:avLst/>
          </a:prstGeom>
          <a:noFill/>
        </p:spPr>
        <p:txBody>
          <a:bodyPr wrap="none" rtlCol="0">
            <a:spAutoFit/>
          </a:bodyPr>
          <a:lstStyle/>
          <a:p>
            <a:r>
              <a:rPr lang="en-US" dirty="0" smtClean="0"/>
              <a:t>Accelerates due to E </a:t>
            </a:r>
            <a:endParaRPr lang="en-US" dirty="0"/>
          </a:p>
        </p:txBody>
      </p:sp>
      <p:sp>
        <p:nvSpPr>
          <p:cNvPr id="52" name="TextBox 51"/>
          <p:cNvSpPr txBox="1"/>
          <p:nvPr/>
        </p:nvSpPr>
        <p:spPr>
          <a:xfrm>
            <a:off x="3516923" y="4124228"/>
            <a:ext cx="3319163" cy="369332"/>
          </a:xfrm>
          <a:prstGeom prst="rect">
            <a:avLst/>
          </a:prstGeom>
          <a:noFill/>
        </p:spPr>
        <p:txBody>
          <a:bodyPr wrap="none" rtlCol="0">
            <a:spAutoFit/>
          </a:bodyPr>
          <a:lstStyle/>
          <a:p>
            <a:r>
              <a:rPr lang="en-US" dirty="0" smtClean="0"/>
              <a:t>Faster velocity increases </a:t>
            </a:r>
            <a:r>
              <a:rPr lang="en-US" dirty="0" err="1" smtClean="0"/>
              <a:t>vxB</a:t>
            </a:r>
            <a:r>
              <a:rPr lang="en-US" dirty="0" smtClean="0"/>
              <a:t> </a:t>
            </a:r>
            <a:endParaRPr lang="en-US" dirty="0"/>
          </a:p>
        </p:txBody>
      </p:sp>
      <p:cxnSp>
        <p:nvCxnSpPr>
          <p:cNvPr id="55" name="Straight Arrow Connector 54"/>
          <p:cNvCxnSpPr>
            <a:stCxn id="52" idx="1"/>
          </p:cNvCxnSpPr>
          <p:nvPr/>
        </p:nvCxnSpPr>
        <p:spPr>
          <a:xfrm flipH="1" flipV="1">
            <a:off x="2426415" y="4124228"/>
            <a:ext cx="1090508" cy="184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itle 2"/>
          <p:cNvSpPr txBox="1">
            <a:spLocks/>
          </p:cNvSpPr>
          <p:nvPr/>
        </p:nvSpPr>
        <p:spPr bwMode="auto">
          <a:xfrm>
            <a:off x="457199" y="217256"/>
            <a:ext cx="793743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Next Simplest Case to Analyze: Constant, Uniform Electric Field </a:t>
            </a:r>
            <a:r>
              <a:rPr lang="en-US" dirty="0"/>
              <a:t>P</a:t>
            </a:r>
            <a:r>
              <a:rPr lang="en-US" dirty="0" smtClean="0"/>
              <a:t>erpendicular to Magnetic </a:t>
            </a:r>
            <a:r>
              <a:rPr lang="en-US" dirty="0"/>
              <a:t>F</a:t>
            </a:r>
            <a:r>
              <a:rPr lang="en-US" dirty="0" smtClean="0"/>
              <a:t>ield</a:t>
            </a:r>
            <a:endParaRPr lang="en-US" dirty="0"/>
          </a:p>
        </p:txBody>
      </p:sp>
    </p:spTree>
    <p:extLst>
      <p:ext uri="{BB962C8B-B14F-4D97-AF65-F5344CB8AC3E}">
        <p14:creationId xmlns:p14="http://schemas.microsoft.com/office/powerpoint/2010/main" val="34320304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6582" y="2076603"/>
            <a:ext cx="1358594" cy="416550"/>
          </a:xfrm>
          <a:prstGeom prst="rect">
            <a:avLst/>
          </a:prstGeom>
        </p:spPr>
      </p:pic>
      <p:pic>
        <p:nvPicPr>
          <p:cNvPr id="5" name="Picture 4"/>
          <p:cNvPicPr>
            <a:picLocks noChangeAspect="1"/>
          </p:cNvPicPr>
          <p:nvPr/>
        </p:nvPicPr>
        <p:blipFill>
          <a:blip r:embed="rId3"/>
          <a:stretch>
            <a:fillRect/>
          </a:stretch>
        </p:blipFill>
        <p:spPr>
          <a:xfrm>
            <a:off x="2480731" y="1040318"/>
            <a:ext cx="3769473" cy="598471"/>
          </a:xfrm>
          <a:prstGeom prst="rect">
            <a:avLst/>
          </a:prstGeom>
        </p:spPr>
      </p:pic>
      <p:grpSp>
        <p:nvGrpSpPr>
          <p:cNvPr id="6" name="Group 5"/>
          <p:cNvGrpSpPr/>
          <p:nvPr/>
        </p:nvGrpSpPr>
        <p:grpSpPr>
          <a:xfrm>
            <a:off x="346122" y="2767825"/>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4"/>
            <a:srcRect r="68561"/>
            <a:stretch/>
          </p:blipFill>
          <p:spPr>
            <a:xfrm>
              <a:off x="300672" y="2754907"/>
              <a:ext cx="313053" cy="316616"/>
            </a:xfrm>
            <a:prstGeom prst="rect">
              <a:avLst/>
            </a:prstGeom>
          </p:spPr>
        </p:pic>
      </p:grpSp>
      <p:cxnSp>
        <p:nvCxnSpPr>
          <p:cNvPr id="10" name="Straight Arrow Connector 9"/>
          <p:cNvCxnSpPr>
            <a:endCxn id="11"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2"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13" name="Straight Arrow Connector 12"/>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5"/>
          <a:stretch>
            <a:fillRect/>
          </a:stretch>
        </p:blipFill>
        <p:spPr>
          <a:xfrm>
            <a:off x="3345404" y="2061110"/>
            <a:ext cx="1384300" cy="432043"/>
          </a:xfrm>
          <a:prstGeom prst="rect">
            <a:avLst/>
          </a:prstGeom>
        </p:spPr>
      </p:pic>
      <p:sp>
        <p:nvSpPr>
          <p:cNvPr id="30" name="Arc 29"/>
          <p:cNvSpPr/>
          <p:nvPr/>
        </p:nvSpPr>
        <p:spPr>
          <a:xfrm rot="5400000" flipH="1">
            <a:off x="1002802" y="3368704"/>
            <a:ext cx="940223" cy="1907002"/>
          </a:xfrm>
          <a:prstGeom prst="arc">
            <a:avLst>
              <a:gd name="adj1" fmla="val 10562291"/>
              <a:gd name="adj2" fmla="val 21044133"/>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p:cNvSpPr/>
          <p:nvPr/>
        </p:nvSpPr>
        <p:spPr>
          <a:xfrm rot="16200000" flipH="1">
            <a:off x="1360997" y="4106124"/>
            <a:ext cx="338707" cy="1028699"/>
          </a:xfrm>
          <a:prstGeom prst="arc">
            <a:avLst>
              <a:gd name="adj1" fmla="val 12507257"/>
              <a:gd name="adj2" fmla="val 21143221"/>
            </a:avLst>
          </a:prstGeom>
          <a:ln>
            <a:solidFill>
              <a:srgbClr val="0000FF"/>
            </a:solidFill>
            <a:prstDash val="solid"/>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5" name="Group 14"/>
          <p:cNvGrpSpPr/>
          <p:nvPr/>
        </p:nvGrpSpPr>
        <p:grpSpPr>
          <a:xfrm>
            <a:off x="1329844" y="3576527"/>
            <a:ext cx="464238" cy="523220"/>
            <a:chOff x="2598106" y="3869215"/>
            <a:chExt cx="464238" cy="523220"/>
          </a:xfrm>
        </p:grpSpPr>
        <p:sp>
          <p:nvSpPr>
            <p:cNvPr id="16" name="Oval 15"/>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7" name="TextBox 16"/>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sp>
        <p:nvSpPr>
          <p:cNvPr id="52" name="TextBox 51"/>
          <p:cNvSpPr txBox="1"/>
          <p:nvPr/>
        </p:nvSpPr>
        <p:spPr>
          <a:xfrm>
            <a:off x="3516923" y="4124228"/>
            <a:ext cx="3319163" cy="369332"/>
          </a:xfrm>
          <a:prstGeom prst="rect">
            <a:avLst/>
          </a:prstGeom>
          <a:noFill/>
        </p:spPr>
        <p:txBody>
          <a:bodyPr wrap="none" rtlCol="0">
            <a:spAutoFit/>
          </a:bodyPr>
          <a:lstStyle/>
          <a:p>
            <a:r>
              <a:rPr lang="en-US" dirty="0" smtClean="0"/>
              <a:t>Faster velocity increases </a:t>
            </a:r>
            <a:r>
              <a:rPr lang="en-US" dirty="0" err="1" smtClean="0"/>
              <a:t>vxB</a:t>
            </a:r>
            <a:r>
              <a:rPr lang="en-US" dirty="0" smtClean="0"/>
              <a:t> </a:t>
            </a:r>
            <a:endParaRPr lang="en-US" dirty="0"/>
          </a:p>
        </p:txBody>
      </p:sp>
      <p:sp>
        <p:nvSpPr>
          <p:cNvPr id="54" name="Rectangle 53"/>
          <p:cNvSpPr/>
          <p:nvPr/>
        </p:nvSpPr>
        <p:spPr>
          <a:xfrm>
            <a:off x="3916575" y="5048020"/>
            <a:ext cx="1547005" cy="369332"/>
          </a:xfrm>
          <a:prstGeom prst="rect">
            <a:avLst/>
          </a:prstGeom>
        </p:spPr>
        <p:txBody>
          <a:bodyPr wrap="none">
            <a:spAutoFit/>
          </a:bodyPr>
          <a:lstStyle/>
          <a:p>
            <a:r>
              <a:rPr lang="en-US" dirty="0" smtClean="0"/>
              <a:t>Decelerates </a:t>
            </a:r>
            <a:endParaRPr lang="en-US" dirty="0"/>
          </a:p>
        </p:txBody>
      </p:sp>
      <p:cxnSp>
        <p:nvCxnSpPr>
          <p:cNvPr id="55" name="Straight Arrow Connector 54"/>
          <p:cNvCxnSpPr>
            <a:stCxn id="52" idx="1"/>
          </p:cNvCxnSpPr>
          <p:nvPr/>
        </p:nvCxnSpPr>
        <p:spPr>
          <a:xfrm flipH="1" flipV="1">
            <a:off x="2426415" y="4124228"/>
            <a:ext cx="1090508" cy="184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flipV="1">
            <a:off x="1589295" y="4863354"/>
            <a:ext cx="2210047" cy="3693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itle 2"/>
          <p:cNvSpPr txBox="1">
            <a:spLocks/>
          </p:cNvSpPr>
          <p:nvPr/>
        </p:nvSpPr>
        <p:spPr bwMode="auto">
          <a:xfrm>
            <a:off x="457199" y="217256"/>
            <a:ext cx="793743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Next Simplest Case to Analyze: Constant, Uniform Electric Field </a:t>
            </a:r>
            <a:r>
              <a:rPr lang="en-US" dirty="0"/>
              <a:t>P</a:t>
            </a:r>
            <a:r>
              <a:rPr lang="en-US" dirty="0" smtClean="0"/>
              <a:t>erpendicular to Magnetic </a:t>
            </a:r>
            <a:r>
              <a:rPr lang="en-US" dirty="0"/>
              <a:t>F</a:t>
            </a:r>
            <a:r>
              <a:rPr lang="en-US" dirty="0" smtClean="0"/>
              <a:t>ield</a:t>
            </a:r>
            <a:endParaRPr lang="en-US" dirty="0"/>
          </a:p>
        </p:txBody>
      </p:sp>
      <p:cxnSp>
        <p:nvCxnSpPr>
          <p:cNvPr id="33" name="Straight Arrow Connector 32"/>
          <p:cNvCxnSpPr/>
          <p:nvPr/>
        </p:nvCxnSpPr>
        <p:spPr>
          <a:xfrm flipH="1">
            <a:off x="2044700" y="3272557"/>
            <a:ext cx="1754642" cy="596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810000" y="3063240"/>
            <a:ext cx="2538638" cy="369332"/>
          </a:xfrm>
          <a:prstGeom prst="rect">
            <a:avLst/>
          </a:prstGeom>
          <a:noFill/>
        </p:spPr>
        <p:txBody>
          <a:bodyPr wrap="none" rtlCol="0">
            <a:spAutoFit/>
          </a:bodyPr>
          <a:lstStyle/>
          <a:p>
            <a:r>
              <a:rPr lang="en-US" dirty="0" smtClean="0"/>
              <a:t>Accelerates due to E </a:t>
            </a:r>
            <a:endParaRPr lang="en-US" dirty="0"/>
          </a:p>
        </p:txBody>
      </p:sp>
      <p:pic>
        <p:nvPicPr>
          <p:cNvPr id="36" name="Picture 35"/>
          <p:cNvPicPr>
            <a:picLocks noChangeAspect="1"/>
          </p:cNvPicPr>
          <p:nvPr/>
        </p:nvPicPr>
        <p:blipFill>
          <a:blip r:embed="rId6"/>
          <a:stretch>
            <a:fillRect/>
          </a:stretch>
        </p:blipFill>
        <p:spPr>
          <a:xfrm>
            <a:off x="364178" y="3388359"/>
            <a:ext cx="239854" cy="283464"/>
          </a:xfrm>
          <a:prstGeom prst="rect">
            <a:avLst/>
          </a:prstGeom>
        </p:spPr>
      </p:pic>
      <p:cxnSp>
        <p:nvCxnSpPr>
          <p:cNvPr id="37" name="Straight Arrow Connector 36"/>
          <p:cNvCxnSpPr/>
          <p:nvPr/>
        </p:nvCxnSpPr>
        <p:spPr>
          <a:xfrm>
            <a:off x="659175" y="3553459"/>
            <a:ext cx="33142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68800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2313" y="941864"/>
            <a:ext cx="1870487" cy="369332"/>
          </a:xfrm>
          <a:prstGeom prst="rect">
            <a:avLst/>
          </a:prstGeom>
          <a:noFill/>
        </p:spPr>
        <p:txBody>
          <a:bodyPr wrap="none" rtlCol="0">
            <a:spAutoFit/>
          </a:bodyPr>
          <a:lstStyle/>
          <a:p>
            <a:r>
              <a:rPr lang="en-US" dirty="0"/>
              <a:t>p</a:t>
            </a:r>
            <a:r>
              <a:rPr lang="en-US" dirty="0" smtClean="0"/>
              <a:t>lasma physics</a:t>
            </a:r>
            <a:endParaRPr lang="en-US" dirty="0"/>
          </a:p>
        </p:txBody>
      </p:sp>
      <p:pic>
        <p:nvPicPr>
          <p:cNvPr id="6" name="Picture 5"/>
          <p:cNvPicPr>
            <a:picLocks noChangeAspect="1"/>
          </p:cNvPicPr>
          <p:nvPr/>
        </p:nvPicPr>
        <p:blipFill>
          <a:blip r:embed="rId2"/>
          <a:stretch>
            <a:fillRect/>
          </a:stretch>
        </p:blipFill>
        <p:spPr>
          <a:xfrm>
            <a:off x="-574" y="1395578"/>
            <a:ext cx="1541763" cy="949320"/>
          </a:xfrm>
          <a:prstGeom prst="rect">
            <a:avLst/>
          </a:prstGeom>
        </p:spPr>
      </p:pic>
      <p:sp>
        <p:nvSpPr>
          <p:cNvPr id="7" name="TextBox 6"/>
          <p:cNvSpPr txBox="1"/>
          <p:nvPr/>
        </p:nvSpPr>
        <p:spPr>
          <a:xfrm>
            <a:off x="1541189" y="1246166"/>
            <a:ext cx="2236347" cy="369332"/>
          </a:xfrm>
          <a:prstGeom prst="rect">
            <a:avLst/>
          </a:prstGeom>
          <a:noFill/>
        </p:spPr>
        <p:txBody>
          <a:bodyPr wrap="none" rtlCol="0">
            <a:spAutoFit/>
          </a:bodyPr>
          <a:lstStyle/>
          <a:p>
            <a:r>
              <a:rPr lang="en-US" dirty="0"/>
              <a:t>c</a:t>
            </a:r>
            <a:r>
              <a:rPr lang="en-US" dirty="0" smtClean="0"/>
              <a:t>omputer science</a:t>
            </a:r>
            <a:endParaRPr lang="en-US" dirty="0"/>
          </a:p>
        </p:txBody>
      </p:sp>
      <p:pic>
        <p:nvPicPr>
          <p:cNvPr id="14" name="Picture 13"/>
          <p:cNvPicPr>
            <a:picLocks noChangeAspect="1"/>
          </p:cNvPicPr>
          <p:nvPr/>
        </p:nvPicPr>
        <p:blipFill>
          <a:blip r:embed="rId3"/>
          <a:stretch>
            <a:fillRect/>
          </a:stretch>
        </p:blipFill>
        <p:spPr>
          <a:xfrm>
            <a:off x="1436466" y="1748594"/>
            <a:ext cx="1532737" cy="1341145"/>
          </a:xfrm>
          <a:prstGeom prst="rect">
            <a:avLst/>
          </a:prstGeom>
        </p:spPr>
      </p:pic>
      <p:sp>
        <p:nvSpPr>
          <p:cNvPr id="16" name="Rectangle 15"/>
          <p:cNvSpPr/>
          <p:nvPr/>
        </p:nvSpPr>
        <p:spPr>
          <a:xfrm>
            <a:off x="1438587" y="4763170"/>
            <a:ext cx="1559742" cy="369332"/>
          </a:xfrm>
          <a:prstGeom prst="rect">
            <a:avLst/>
          </a:prstGeom>
        </p:spPr>
        <p:txBody>
          <a:bodyPr wrap="none">
            <a:spAutoFit/>
          </a:bodyPr>
          <a:lstStyle/>
          <a:p>
            <a:r>
              <a:rPr lang="en-US" dirty="0"/>
              <a:t>steady state</a:t>
            </a:r>
            <a:endParaRPr lang="en-US" dirty="0"/>
          </a:p>
        </p:txBody>
      </p:sp>
      <p:sp>
        <p:nvSpPr>
          <p:cNvPr id="18" name="Rectangle 17"/>
          <p:cNvSpPr/>
          <p:nvPr/>
        </p:nvSpPr>
        <p:spPr>
          <a:xfrm>
            <a:off x="1438587" y="3789483"/>
            <a:ext cx="1830812" cy="369332"/>
          </a:xfrm>
          <a:prstGeom prst="rect">
            <a:avLst/>
          </a:prstGeom>
        </p:spPr>
        <p:txBody>
          <a:bodyPr wrap="none">
            <a:spAutoFit/>
          </a:bodyPr>
          <a:lstStyle/>
          <a:p>
            <a:r>
              <a:rPr lang="en-US" dirty="0"/>
              <a:t>ELM controlled</a:t>
            </a:r>
            <a:endParaRPr lang="en-US" dirty="0"/>
          </a:p>
        </p:txBody>
      </p:sp>
      <p:sp>
        <p:nvSpPr>
          <p:cNvPr id="19" name="Rectangle 18"/>
          <p:cNvSpPr/>
          <p:nvPr/>
        </p:nvSpPr>
        <p:spPr>
          <a:xfrm>
            <a:off x="411572" y="5575936"/>
            <a:ext cx="2442608" cy="369332"/>
          </a:xfrm>
          <a:prstGeom prst="rect">
            <a:avLst/>
          </a:prstGeom>
        </p:spPr>
        <p:txBody>
          <a:bodyPr wrap="none">
            <a:spAutoFit/>
          </a:bodyPr>
          <a:lstStyle/>
          <a:p>
            <a:r>
              <a:rPr lang="en-US" dirty="0"/>
              <a:t>d</a:t>
            </a:r>
            <a:r>
              <a:rPr lang="en-US" dirty="0" smtClean="0"/>
              <a:t>isruption mitigation</a:t>
            </a:r>
            <a:endParaRPr lang="en-US" dirty="0"/>
          </a:p>
        </p:txBody>
      </p:sp>
      <p:sp>
        <p:nvSpPr>
          <p:cNvPr id="20" name="Rectangle 19"/>
          <p:cNvSpPr/>
          <p:nvPr/>
        </p:nvSpPr>
        <p:spPr>
          <a:xfrm>
            <a:off x="301257" y="3189012"/>
            <a:ext cx="1135209" cy="307777"/>
          </a:xfrm>
          <a:prstGeom prst="rect">
            <a:avLst/>
          </a:prstGeom>
        </p:spPr>
        <p:txBody>
          <a:bodyPr wrap="none">
            <a:spAutoFit/>
          </a:bodyPr>
          <a:lstStyle/>
          <a:p>
            <a:r>
              <a:rPr lang="en-US" sz="1400" dirty="0" smtClean="0"/>
              <a:t>turbulence</a:t>
            </a:r>
            <a:endParaRPr lang="en-US" sz="1400" dirty="0"/>
          </a:p>
        </p:txBody>
      </p:sp>
      <p:sp>
        <p:nvSpPr>
          <p:cNvPr id="21" name="Rectangle 20"/>
          <p:cNvSpPr/>
          <p:nvPr/>
        </p:nvSpPr>
        <p:spPr>
          <a:xfrm>
            <a:off x="212313" y="2850458"/>
            <a:ext cx="1069524" cy="338554"/>
          </a:xfrm>
          <a:prstGeom prst="rect">
            <a:avLst/>
          </a:prstGeom>
        </p:spPr>
        <p:txBody>
          <a:bodyPr wrap="none">
            <a:spAutoFit/>
          </a:bodyPr>
          <a:lstStyle/>
          <a:p>
            <a:r>
              <a:rPr lang="en-US" sz="1600" dirty="0" smtClean="0"/>
              <a:t>transport</a:t>
            </a:r>
            <a:endParaRPr lang="en-US" sz="1600" dirty="0"/>
          </a:p>
        </p:txBody>
      </p:sp>
      <p:sp>
        <p:nvSpPr>
          <p:cNvPr id="30" name="Rectangle 29"/>
          <p:cNvSpPr/>
          <p:nvPr/>
        </p:nvSpPr>
        <p:spPr>
          <a:xfrm>
            <a:off x="418234" y="4455393"/>
            <a:ext cx="1727206" cy="307777"/>
          </a:xfrm>
          <a:prstGeom prst="rect">
            <a:avLst/>
          </a:prstGeom>
        </p:spPr>
        <p:txBody>
          <a:bodyPr wrap="none">
            <a:spAutoFit/>
          </a:bodyPr>
          <a:lstStyle/>
          <a:p>
            <a:r>
              <a:rPr lang="en-US" sz="1400" dirty="0"/>
              <a:t>h</a:t>
            </a:r>
            <a:r>
              <a:rPr lang="en-US" sz="1400" dirty="0" smtClean="0"/>
              <a:t>igh confinement</a:t>
            </a:r>
          </a:p>
        </p:txBody>
      </p:sp>
      <p:sp>
        <p:nvSpPr>
          <p:cNvPr id="35" name="Title 1"/>
          <p:cNvSpPr txBox="1">
            <a:spLocks/>
          </p:cNvSpPr>
          <p:nvPr/>
        </p:nvSpPr>
        <p:spPr>
          <a:xfrm>
            <a:off x="304800" y="0"/>
            <a:ext cx="8153400" cy="914400"/>
          </a:xfrm>
          <a:prstGeom prst="rect">
            <a:avLst/>
          </a:prstGeom>
        </p:spPr>
        <p:txBody>
          <a:bodyPr anchor="ct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I want fusion energy to work.</a:t>
            </a:r>
          </a:p>
          <a:p>
            <a:r>
              <a:rPr lang="en-US" sz="1800" dirty="0" smtClean="0"/>
              <a:t>But what does that mean? </a:t>
            </a:r>
            <a:endParaRPr lang="en-US" sz="1800" dirty="0"/>
          </a:p>
        </p:txBody>
      </p:sp>
      <p:sp>
        <p:nvSpPr>
          <p:cNvPr id="38" name="Rectangle 37"/>
          <p:cNvSpPr/>
          <p:nvPr/>
        </p:nvSpPr>
        <p:spPr>
          <a:xfrm>
            <a:off x="116477" y="2481126"/>
            <a:ext cx="1029323" cy="369332"/>
          </a:xfrm>
          <a:prstGeom prst="rect">
            <a:avLst/>
          </a:prstGeom>
        </p:spPr>
        <p:txBody>
          <a:bodyPr wrap="none">
            <a:spAutoFit/>
          </a:bodyPr>
          <a:lstStyle/>
          <a:p>
            <a:r>
              <a:rPr lang="en-US" dirty="0"/>
              <a:t>stability</a:t>
            </a:r>
          </a:p>
        </p:txBody>
      </p:sp>
      <p:sp>
        <p:nvSpPr>
          <p:cNvPr id="39" name="Rectangle 38"/>
          <p:cNvSpPr/>
          <p:nvPr/>
        </p:nvSpPr>
        <p:spPr>
          <a:xfrm>
            <a:off x="700535" y="5137181"/>
            <a:ext cx="2037800" cy="307777"/>
          </a:xfrm>
          <a:prstGeom prst="rect">
            <a:avLst/>
          </a:prstGeom>
        </p:spPr>
        <p:txBody>
          <a:bodyPr wrap="none">
            <a:spAutoFit/>
          </a:bodyPr>
          <a:lstStyle/>
          <a:p>
            <a:r>
              <a:rPr lang="en-US" sz="1400" dirty="0"/>
              <a:t>e</a:t>
            </a:r>
            <a:r>
              <a:rPr lang="en-US" sz="1400" dirty="0" smtClean="0"/>
              <a:t>fficient current </a:t>
            </a:r>
            <a:r>
              <a:rPr lang="en-US" sz="1400" dirty="0"/>
              <a:t>drive</a:t>
            </a:r>
          </a:p>
        </p:txBody>
      </p:sp>
      <p:sp>
        <p:nvSpPr>
          <p:cNvPr id="40" name="Rectangle 39"/>
          <p:cNvSpPr/>
          <p:nvPr/>
        </p:nvSpPr>
        <p:spPr>
          <a:xfrm>
            <a:off x="1226935" y="6107278"/>
            <a:ext cx="795510" cy="307777"/>
          </a:xfrm>
          <a:prstGeom prst="rect">
            <a:avLst/>
          </a:prstGeom>
        </p:spPr>
        <p:txBody>
          <a:bodyPr wrap="none">
            <a:spAutoFit/>
          </a:bodyPr>
          <a:lstStyle/>
          <a:p>
            <a:r>
              <a:rPr lang="en-US" sz="1400" dirty="0"/>
              <a:t>control </a:t>
            </a:r>
          </a:p>
        </p:txBody>
      </p:sp>
      <p:sp>
        <p:nvSpPr>
          <p:cNvPr id="42" name="Rectangle 41"/>
          <p:cNvSpPr/>
          <p:nvPr/>
        </p:nvSpPr>
        <p:spPr>
          <a:xfrm>
            <a:off x="199592" y="4076875"/>
            <a:ext cx="2127480" cy="307777"/>
          </a:xfrm>
          <a:prstGeom prst="rect">
            <a:avLst/>
          </a:prstGeom>
        </p:spPr>
        <p:txBody>
          <a:bodyPr wrap="none">
            <a:spAutoFit/>
          </a:bodyPr>
          <a:lstStyle/>
          <a:p>
            <a:r>
              <a:rPr lang="en-US" sz="1400" dirty="0"/>
              <a:t>high bootstrap current</a:t>
            </a:r>
            <a:endParaRPr lang="en-US" sz="1400" dirty="0"/>
          </a:p>
        </p:txBody>
      </p:sp>
      <p:sp>
        <p:nvSpPr>
          <p:cNvPr id="43" name="Rectangle 42"/>
          <p:cNvSpPr/>
          <p:nvPr/>
        </p:nvSpPr>
        <p:spPr>
          <a:xfrm>
            <a:off x="844238" y="3505259"/>
            <a:ext cx="875197" cy="307777"/>
          </a:xfrm>
          <a:prstGeom prst="rect">
            <a:avLst/>
          </a:prstGeom>
        </p:spPr>
        <p:txBody>
          <a:bodyPr wrap="none">
            <a:spAutoFit/>
          </a:bodyPr>
          <a:lstStyle/>
          <a:p>
            <a:r>
              <a:rPr lang="en-US" sz="1400" dirty="0" smtClean="0"/>
              <a:t>shaping </a:t>
            </a:r>
            <a:endParaRPr lang="en-US" sz="1400" dirty="0"/>
          </a:p>
        </p:txBody>
      </p:sp>
      <p:sp>
        <p:nvSpPr>
          <p:cNvPr id="44" name="Rectangle 43"/>
          <p:cNvSpPr/>
          <p:nvPr/>
        </p:nvSpPr>
        <p:spPr>
          <a:xfrm>
            <a:off x="2204195" y="4319700"/>
            <a:ext cx="1275034" cy="369332"/>
          </a:xfrm>
          <a:prstGeom prst="rect">
            <a:avLst/>
          </a:prstGeom>
        </p:spPr>
        <p:txBody>
          <a:bodyPr wrap="none">
            <a:spAutoFit/>
          </a:bodyPr>
          <a:lstStyle/>
          <a:p>
            <a:r>
              <a:rPr lang="en-US" dirty="0" smtClean="0"/>
              <a:t>high </a:t>
            </a:r>
            <a:r>
              <a:rPr lang="en-US" dirty="0"/>
              <a:t>beta</a:t>
            </a:r>
          </a:p>
        </p:txBody>
      </p:sp>
      <p:sp>
        <p:nvSpPr>
          <p:cNvPr id="45" name="Rectangle 44"/>
          <p:cNvSpPr/>
          <p:nvPr/>
        </p:nvSpPr>
        <p:spPr>
          <a:xfrm>
            <a:off x="3340031" y="5101725"/>
            <a:ext cx="2056973" cy="338554"/>
          </a:xfrm>
          <a:prstGeom prst="rect">
            <a:avLst/>
          </a:prstGeom>
        </p:spPr>
        <p:txBody>
          <a:bodyPr wrap="none">
            <a:spAutoFit/>
          </a:bodyPr>
          <a:lstStyle/>
          <a:p>
            <a:r>
              <a:rPr lang="en-US" sz="1600" dirty="0" smtClean="0"/>
              <a:t>dissipative </a:t>
            </a:r>
            <a:r>
              <a:rPr lang="en-US" sz="1600" dirty="0" err="1"/>
              <a:t>divertor</a:t>
            </a:r>
            <a:endParaRPr lang="en-US" sz="1600" dirty="0"/>
          </a:p>
        </p:txBody>
      </p:sp>
      <p:sp>
        <p:nvSpPr>
          <p:cNvPr id="46" name="TextBox 45"/>
          <p:cNvSpPr txBox="1"/>
          <p:nvPr/>
        </p:nvSpPr>
        <p:spPr>
          <a:xfrm>
            <a:off x="3340031" y="941864"/>
            <a:ext cx="1529535" cy="369332"/>
          </a:xfrm>
          <a:prstGeom prst="rect">
            <a:avLst/>
          </a:prstGeom>
          <a:noFill/>
        </p:spPr>
        <p:txBody>
          <a:bodyPr wrap="none" rtlCol="0">
            <a:spAutoFit/>
          </a:bodyPr>
          <a:lstStyle/>
          <a:p>
            <a:r>
              <a:rPr lang="en-US" dirty="0" smtClean="0"/>
              <a:t>engineering</a:t>
            </a:r>
            <a:endParaRPr lang="en-US" dirty="0"/>
          </a:p>
        </p:txBody>
      </p:sp>
    </p:spTree>
    <p:extLst>
      <p:ext uri="{BB962C8B-B14F-4D97-AF65-F5344CB8AC3E}">
        <p14:creationId xmlns:p14="http://schemas.microsoft.com/office/powerpoint/2010/main" val="6042270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6582" y="2076603"/>
            <a:ext cx="1358594" cy="416550"/>
          </a:xfrm>
          <a:prstGeom prst="rect">
            <a:avLst/>
          </a:prstGeom>
        </p:spPr>
      </p:pic>
      <p:pic>
        <p:nvPicPr>
          <p:cNvPr id="5" name="Picture 4"/>
          <p:cNvPicPr>
            <a:picLocks noChangeAspect="1"/>
          </p:cNvPicPr>
          <p:nvPr/>
        </p:nvPicPr>
        <p:blipFill>
          <a:blip r:embed="rId3"/>
          <a:stretch>
            <a:fillRect/>
          </a:stretch>
        </p:blipFill>
        <p:spPr>
          <a:xfrm>
            <a:off x="2480731" y="1040318"/>
            <a:ext cx="3769473" cy="598471"/>
          </a:xfrm>
          <a:prstGeom prst="rect">
            <a:avLst/>
          </a:prstGeom>
        </p:spPr>
      </p:pic>
      <p:grpSp>
        <p:nvGrpSpPr>
          <p:cNvPr id="6" name="Group 5"/>
          <p:cNvGrpSpPr/>
          <p:nvPr/>
        </p:nvGrpSpPr>
        <p:grpSpPr>
          <a:xfrm>
            <a:off x="346122" y="2767825"/>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4"/>
            <a:srcRect r="68561"/>
            <a:stretch/>
          </p:blipFill>
          <p:spPr>
            <a:xfrm>
              <a:off x="300672" y="2754907"/>
              <a:ext cx="313053" cy="316616"/>
            </a:xfrm>
            <a:prstGeom prst="rect">
              <a:avLst/>
            </a:prstGeom>
          </p:spPr>
        </p:pic>
      </p:grpSp>
      <p:cxnSp>
        <p:nvCxnSpPr>
          <p:cNvPr id="10" name="Straight Arrow Connector 9"/>
          <p:cNvCxnSpPr>
            <a:endCxn id="11"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2"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13" name="Straight Arrow Connector 12"/>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5"/>
          <a:stretch>
            <a:fillRect/>
          </a:stretch>
        </p:blipFill>
        <p:spPr>
          <a:xfrm>
            <a:off x="3345404" y="2061110"/>
            <a:ext cx="1384300" cy="432043"/>
          </a:xfrm>
          <a:prstGeom prst="rect">
            <a:avLst/>
          </a:prstGeom>
        </p:spPr>
      </p:pic>
      <p:sp>
        <p:nvSpPr>
          <p:cNvPr id="30" name="Arc 29"/>
          <p:cNvSpPr/>
          <p:nvPr/>
        </p:nvSpPr>
        <p:spPr>
          <a:xfrm rot="5400000" flipH="1">
            <a:off x="1002802" y="3368704"/>
            <a:ext cx="940223" cy="1907002"/>
          </a:xfrm>
          <a:prstGeom prst="arc">
            <a:avLst>
              <a:gd name="adj1" fmla="val 10562291"/>
              <a:gd name="adj2" fmla="val 21044133"/>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p:cNvSpPr/>
          <p:nvPr/>
        </p:nvSpPr>
        <p:spPr>
          <a:xfrm rot="16200000" flipH="1">
            <a:off x="1360997" y="4106124"/>
            <a:ext cx="338707" cy="1028699"/>
          </a:xfrm>
          <a:prstGeom prst="arc">
            <a:avLst>
              <a:gd name="adj1" fmla="val 10319979"/>
              <a:gd name="adj2" fmla="val 21143221"/>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Arc 39"/>
          <p:cNvSpPr/>
          <p:nvPr/>
        </p:nvSpPr>
        <p:spPr>
          <a:xfrm rot="16200000" flipH="1">
            <a:off x="1348297" y="4703024"/>
            <a:ext cx="338707" cy="1028699"/>
          </a:xfrm>
          <a:prstGeom prst="arc">
            <a:avLst>
              <a:gd name="adj1" fmla="val 10319979"/>
              <a:gd name="adj2" fmla="val 21143221"/>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Arc 40"/>
          <p:cNvSpPr/>
          <p:nvPr/>
        </p:nvSpPr>
        <p:spPr>
          <a:xfrm rot="5400000" flipH="1">
            <a:off x="1002802" y="3965604"/>
            <a:ext cx="940223" cy="1907002"/>
          </a:xfrm>
          <a:prstGeom prst="arc">
            <a:avLst>
              <a:gd name="adj1" fmla="val 10562291"/>
              <a:gd name="adj2" fmla="val 21044133"/>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Arc 41"/>
          <p:cNvSpPr/>
          <p:nvPr/>
        </p:nvSpPr>
        <p:spPr>
          <a:xfrm rot="5400000" flipH="1">
            <a:off x="990102" y="4562504"/>
            <a:ext cx="940223" cy="1907002"/>
          </a:xfrm>
          <a:prstGeom prst="arc">
            <a:avLst>
              <a:gd name="adj1" fmla="val 10562291"/>
              <a:gd name="adj2" fmla="val 21044133"/>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p:cNvSpPr/>
          <p:nvPr/>
        </p:nvSpPr>
        <p:spPr>
          <a:xfrm rot="16200000" flipH="1">
            <a:off x="1348297" y="5299924"/>
            <a:ext cx="338707" cy="1028699"/>
          </a:xfrm>
          <a:prstGeom prst="arc">
            <a:avLst>
              <a:gd name="adj1" fmla="val 10319979"/>
              <a:gd name="adj2" fmla="val 21143221"/>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Arc 43"/>
          <p:cNvSpPr/>
          <p:nvPr/>
        </p:nvSpPr>
        <p:spPr>
          <a:xfrm rot="5400000" flipH="1">
            <a:off x="977402" y="5159404"/>
            <a:ext cx="940223" cy="1907002"/>
          </a:xfrm>
          <a:prstGeom prst="arc">
            <a:avLst>
              <a:gd name="adj1" fmla="val 10562291"/>
              <a:gd name="adj2" fmla="val 21044133"/>
            </a:avLst>
          </a:prstGeom>
          <a:ln>
            <a:solidFill>
              <a:srgbClr val="0000FF"/>
            </a:solidFill>
            <a:prstDash val="solid"/>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5" name="Group 14"/>
          <p:cNvGrpSpPr/>
          <p:nvPr/>
        </p:nvGrpSpPr>
        <p:grpSpPr>
          <a:xfrm>
            <a:off x="1329844" y="3576527"/>
            <a:ext cx="464238" cy="523220"/>
            <a:chOff x="2598106" y="3869215"/>
            <a:chExt cx="464238" cy="523220"/>
          </a:xfrm>
        </p:grpSpPr>
        <p:sp>
          <p:nvSpPr>
            <p:cNvPr id="16" name="Oval 15"/>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7" name="TextBox 16"/>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sp>
        <p:nvSpPr>
          <p:cNvPr id="32" name="Title 2"/>
          <p:cNvSpPr txBox="1">
            <a:spLocks/>
          </p:cNvSpPr>
          <p:nvPr/>
        </p:nvSpPr>
        <p:spPr bwMode="auto">
          <a:xfrm>
            <a:off x="457199" y="217256"/>
            <a:ext cx="793743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Next Simplest Case to Analyze: Constant, Uniform Electric Field </a:t>
            </a:r>
            <a:r>
              <a:rPr lang="en-US" dirty="0"/>
              <a:t>P</a:t>
            </a:r>
            <a:r>
              <a:rPr lang="en-US" dirty="0" smtClean="0"/>
              <a:t>erpendicular to Magnetic </a:t>
            </a:r>
            <a:r>
              <a:rPr lang="en-US" dirty="0"/>
              <a:t>F</a:t>
            </a:r>
            <a:r>
              <a:rPr lang="en-US" dirty="0" smtClean="0"/>
              <a:t>ield</a:t>
            </a:r>
            <a:endParaRPr lang="en-US" dirty="0"/>
          </a:p>
        </p:txBody>
      </p:sp>
      <p:sp>
        <p:nvSpPr>
          <p:cNvPr id="33" name="TextBox 32"/>
          <p:cNvSpPr txBox="1"/>
          <p:nvPr/>
        </p:nvSpPr>
        <p:spPr>
          <a:xfrm>
            <a:off x="3516923" y="4124228"/>
            <a:ext cx="3319163" cy="369332"/>
          </a:xfrm>
          <a:prstGeom prst="rect">
            <a:avLst/>
          </a:prstGeom>
          <a:noFill/>
        </p:spPr>
        <p:txBody>
          <a:bodyPr wrap="none" rtlCol="0">
            <a:spAutoFit/>
          </a:bodyPr>
          <a:lstStyle/>
          <a:p>
            <a:r>
              <a:rPr lang="en-US" dirty="0" smtClean="0"/>
              <a:t>Faster velocity increases </a:t>
            </a:r>
            <a:r>
              <a:rPr lang="en-US" dirty="0" err="1" smtClean="0"/>
              <a:t>vxB</a:t>
            </a:r>
            <a:r>
              <a:rPr lang="en-US" dirty="0" smtClean="0"/>
              <a:t> </a:t>
            </a:r>
            <a:endParaRPr lang="en-US" dirty="0"/>
          </a:p>
        </p:txBody>
      </p:sp>
      <p:sp>
        <p:nvSpPr>
          <p:cNvPr id="35" name="Rectangle 34"/>
          <p:cNvSpPr/>
          <p:nvPr/>
        </p:nvSpPr>
        <p:spPr>
          <a:xfrm>
            <a:off x="3916575" y="5048020"/>
            <a:ext cx="1547005" cy="369332"/>
          </a:xfrm>
          <a:prstGeom prst="rect">
            <a:avLst/>
          </a:prstGeom>
        </p:spPr>
        <p:txBody>
          <a:bodyPr wrap="none">
            <a:spAutoFit/>
          </a:bodyPr>
          <a:lstStyle/>
          <a:p>
            <a:r>
              <a:rPr lang="en-US" dirty="0" smtClean="0"/>
              <a:t>Decelerates </a:t>
            </a:r>
            <a:endParaRPr lang="en-US" dirty="0"/>
          </a:p>
        </p:txBody>
      </p:sp>
      <p:cxnSp>
        <p:nvCxnSpPr>
          <p:cNvPr id="36" name="Straight Arrow Connector 35"/>
          <p:cNvCxnSpPr>
            <a:stCxn id="33" idx="1"/>
          </p:cNvCxnSpPr>
          <p:nvPr/>
        </p:nvCxnSpPr>
        <p:spPr>
          <a:xfrm flipH="1" flipV="1">
            <a:off x="2426415" y="4124228"/>
            <a:ext cx="1090508" cy="184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1589295" y="4863354"/>
            <a:ext cx="2210047" cy="3693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2044700" y="3272557"/>
            <a:ext cx="1754642" cy="596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810000" y="3063240"/>
            <a:ext cx="2538638" cy="369332"/>
          </a:xfrm>
          <a:prstGeom prst="rect">
            <a:avLst/>
          </a:prstGeom>
          <a:noFill/>
        </p:spPr>
        <p:txBody>
          <a:bodyPr wrap="none" rtlCol="0">
            <a:spAutoFit/>
          </a:bodyPr>
          <a:lstStyle/>
          <a:p>
            <a:r>
              <a:rPr lang="en-US" dirty="0" smtClean="0"/>
              <a:t>Accelerates due to E </a:t>
            </a:r>
            <a:endParaRPr lang="en-US" dirty="0"/>
          </a:p>
        </p:txBody>
      </p:sp>
      <p:pic>
        <p:nvPicPr>
          <p:cNvPr id="45" name="Picture 44"/>
          <p:cNvPicPr>
            <a:picLocks noChangeAspect="1"/>
          </p:cNvPicPr>
          <p:nvPr/>
        </p:nvPicPr>
        <p:blipFill>
          <a:blip r:embed="rId6"/>
          <a:stretch>
            <a:fillRect/>
          </a:stretch>
        </p:blipFill>
        <p:spPr>
          <a:xfrm>
            <a:off x="364178" y="3388359"/>
            <a:ext cx="239854" cy="283464"/>
          </a:xfrm>
          <a:prstGeom prst="rect">
            <a:avLst/>
          </a:prstGeom>
        </p:spPr>
      </p:pic>
      <p:cxnSp>
        <p:nvCxnSpPr>
          <p:cNvPr id="47" name="Straight Arrow Connector 46"/>
          <p:cNvCxnSpPr/>
          <p:nvPr/>
        </p:nvCxnSpPr>
        <p:spPr>
          <a:xfrm>
            <a:off x="659175" y="3553459"/>
            <a:ext cx="33142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77203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Next Simplest Case to Analyze: Constant, Uniform Electric Field </a:t>
            </a:r>
            <a:r>
              <a:rPr lang="en-US" dirty="0"/>
              <a:t>P</a:t>
            </a:r>
            <a:r>
              <a:rPr lang="en-US" dirty="0" smtClean="0"/>
              <a:t>erpendicular to Magnetic </a:t>
            </a:r>
            <a:r>
              <a:rPr lang="en-US" dirty="0"/>
              <a:t>F</a:t>
            </a:r>
            <a:r>
              <a:rPr lang="en-US" dirty="0" smtClean="0"/>
              <a:t>ield</a:t>
            </a:r>
            <a:endParaRPr lang="en-US" dirty="0"/>
          </a:p>
        </p:txBody>
      </p:sp>
      <p:pic>
        <p:nvPicPr>
          <p:cNvPr id="5" name="Picture 4"/>
          <p:cNvPicPr>
            <a:picLocks noChangeAspect="1"/>
          </p:cNvPicPr>
          <p:nvPr/>
        </p:nvPicPr>
        <p:blipFill>
          <a:blip r:embed="rId2"/>
          <a:stretch>
            <a:fillRect/>
          </a:stretch>
        </p:blipFill>
        <p:spPr>
          <a:xfrm>
            <a:off x="2480731" y="1040318"/>
            <a:ext cx="3769473" cy="598471"/>
          </a:xfrm>
          <a:prstGeom prst="rect">
            <a:avLst/>
          </a:prstGeom>
        </p:spPr>
      </p:pic>
      <p:grpSp>
        <p:nvGrpSpPr>
          <p:cNvPr id="6" name="Group 5"/>
          <p:cNvGrpSpPr/>
          <p:nvPr/>
        </p:nvGrpSpPr>
        <p:grpSpPr>
          <a:xfrm>
            <a:off x="346122" y="2767825"/>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3"/>
            <a:srcRect r="68561"/>
            <a:stretch/>
          </p:blipFill>
          <p:spPr>
            <a:xfrm>
              <a:off x="300672" y="2754907"/>
              <a:ext cx="313053" cy="316616"/>
            </a:xfrm>
            <a:prstGeom prst="rect">
              <a:avLst/>
            </a:prstGeom>
          </p:spPr>
        </p:pic>
      </p:grpSp>
      <p:cxnSp>
        <p:nvCxnSpPr>
          <p:cNvPr id="10" name="Straight Arrow Connector 9"/>
          <p:cNvCxnSpPr>
            <a:endCxn id="11"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2"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13" name="Straight Arrow Connector 12"/>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4"/>
          <a:stretch>
            <a:fillRect/>
          </a:stretch>
        </p:blipFill>
        <p:spPr>
          <a:xfrm>
            <a:off x="4492156" y="2744069"/>
            <a:ext cx="3516096" cy="905342"/>
          </a:xfrm>
          <a:prstGeom prst="rect">
            <a:avLst/>
          </a:prstGeom>
        </p:spPr>
      </p:pic>
      <p:pic>
        <p:nvPicPr>
          <p:cNvPr id="27" name="Picture 26"/>
          <p:cNvPicPr>
            <a:picLocks noChangeAspect="1"/>
          </p:cNvPicPr>
          <p:nvPr/>
        </p:nvPicPr>
        <p:blipFill>
          <a:blip r:embed="rId5"/>
          <a:stretch>
            <a:fillRect/>
          </a:stretch>
        </p:blipFill>
        <p:spPr>
          <a:xfrm>
            <a:off x="3664903" y="4099747"/>
            <a:ext cx="5170601" cy="951021"/>
          </a:xfrm>
          <a:prstGeom prst="rect">
            <a:avLst/>
          </a:prstGeom>
        </p:spPr>
      </p:pic>
      <p:sp>
        <p:nvSpPr>
          <p:cNvPr id="30" name="Arc 29"/>
          <p:cNvSpPr/>
          <p:nvPr/>
        </p:nvSpPr>
        <p:spPr>
          <a:xfrm rot="5400000" flipH="1">
            <a:off x="1002802" y="3368704"/>
            <a:ext cx="940223" cy="1907002"/>
          </a:xfrm>
          <a:prstGeom prst="arc">
            <a:avLst>
              <a:gd name="adj1" fmla="val 10562291"/>
              <a:gd name="adj2" fmla="val 21044133"/>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p:cNvSpPr/>
          <p:nvPr/>
        </p:nvSpPr>
        <p:spPr>
          <a:xfrm rot="16200000" flipH="1">
            <a:off x="1360997" y="4106124"/>
            <a:ext cx="338707" cy="1028699"/>
          </a:xfrm>
          <a:prstGeom prst="arc">
            <a:avLst>
              <a:gd name="adj1" fmla="val 10319979"/>
              <a:gd name="adj2" fmla="val 21143221"/>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Arc 39"/>
          <p:cNvSpPr/>
          <p:nvPr/>
        </p:nvSpPr>
        <p:spPr>
          <a:xfrm rot="16200000" flipH="1">
            <a:off x="1348297" y="4703024"/>
            <a:ext cx="338707" cy="1028699"/>
          </a:xfrm>
          <a:prstGeom prst="arc">
            <a:avLst>
              <a:gd name="adj1" fmla="val 10319979"/>
              <a:gd name="adj2" fmla="val 21143221"/>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Arc 40"/>
          <p:cNvSpPr/>
          <p:nvPr/>
        </p:nvSpPr>
        <p:spPr>
          <a:xfrm rot="5400000" flipH="1">
            <a:off x="1002802" y="3965604"/>
            <a:ext cx="940223" cy="1907002"/>
          </a:xfrm>
          <a:prstGeom prst="arc">
            <a:avLst>
              <a:gd name="adj1" fmla="val 10562291"/>
              <a:gd name="adj2" fmla="val 21044133"/>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Arc 41"/>
          <p:cNvSpPr/>
          <p:nvPr/>
        </p:nvSpPr>
        <p:spPr>
          <a:xfrm rot="5400000" flipH="1">
            <a:off x="990102" y="4562504"/>
            <a:ext cx="940223" cy="1907002"/>
          </a:xfrm>
          <a:prstGeom prst="arc">
            <a:avLst>
              <a:gd name="adj1" fmla="val 10562291"/>
              <a:gd name="adj2" fmla="val 21044133"/>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p:cNvSpPr/>
          <p:nvPr/>
        </p:nvSpPr>
        <p:spPr>
          <a:xfrm rot="16200000" flipH="1">
            <a:off x="1348297" y="5299924"/>
            <a:ext cx="338707" cy="1028699"/>
          </a:xfrm>
          <a:prstGeom prst="arc">
            <a:avLst>
              <a:gd name="adj1" fmla="val 10319979"/>
              <a:gd name="adj2" fmla="val 21143221"/>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Arc 43"/>
          <p:cNvSpPr/>
          <p:nvPr/>
        </p:nvSpPr>
        <p:spPr>
          <a:xfrm rot="5400000" flipH="1">
            <a:off x="977402" y="5159404"/>
            <a:ext cx="940223" cy="1907002"/>
          </a:xfrm>
          <a:prstGeom prst="arc">
            <a:avLst>
              <a:gd name="adj1" fmla="val 10562291"/>
              <a:gd name="adj2" fmla="val 21044133"/>
            </a:avLst>
          </a:prstGeom>
          <a:ln>
            <a:solidFill>
              <a:srgbClr val="0000FF"/>
            </a:solidFill>
            <a:prstDash val="solid"/>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5" name="Group 14"/>
          <p:cNvGrpSpPr/>
          <p:nvPr/>
        </p:nvGrpSpPr>
        <p:grpSpPr>
          <a:xfrm>
            <a:off x="1329844" y="3576527"/>
            <a:ext cx="464238" cy="523220"/>
            <a:chOff x="2598106" y="3869215"/>
            <a:chExt cx="464238" cy="523220"/>
          </a:xfrm>
        </p:grpSpPr>
        <p:sp>
          <p:nvSpPr>
            <p:cNvPr id="16" name="Oval 15"/>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7" name="TextBox 16"/>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grpSp>
        <p:nvGrpSpPr>
          <p:cNvPr id="3" name="Group 2"/>
          <p:cNvGrpSpPr/>
          <p:nvPr/>
        </p:nvGrpSpPr>
        <p:grpSpPr>
          <a:xfrm>
            <a:off x="3770944" y="5050769"/>
            <a:ext cx="5078921" cy="1024928"/>
            <a:chOff x="3770944" y="5050769"/>
            <a:chExt cx="5078921" cy="1024928"/>
          </a:xfrm>
        </p:grpSpPr>
        <p:cxnSp>
          <p:nvCxnSpPr>
            <p:cNvPr id="46" name="Straight Arrow Connector 45"/>
            <p:cNvCxnSpPr/>
            <p:nvPr/>
          </p:nvCxnSpPr>
          <p:spPr>
            <a:xfrm flipV="1">
              <a:off x="7031182" y="5050769"/>
              <a:ext cx="1174972" cy="5725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3770944" y="5660185"/>
              <a:ext cx="4550983" cy="369332"/>
            </a:xfrm>
            <a:prstGeom prst="rect">
              <a:avLst/>
            </a:prstGeom>
            <a:noFill/>
          </p:spPr>
          <p:txBody>
            <a:bodyPr wrap="none" rtlCol="0">
              <a:spAutoFit/>
            </a:bodyPr>
            <a:lstStyle/>
            <a:p>
              <a:r>
                <a:rPr lang="en-US" dirty="0" smtClean="0"/>
                <a:t>Ion guiding center drifts in the direction </a:t>
              </a:r>
              <a:endParaRPr lang="en-US" dirty="0"/>
            </a:p>
          </p:txBody>
        </p:sp>
        <p:pic>
          <p:nvPicPr>
            <p:cNvPr id="48" name="Picture 47"/>
            <p:cNvPicPr>
              <a:picLocks noChangeAspect="1"/>
            </p:cNvPicPr>
            <p:nvPr/>
          </p:nvPicPr>
          <p:blipFill>
            <a:blip r:embed="rId6"/>
            <a:stretch>
              <a:fillRect/>
            </a:stretch>
          </p:blipFill>
          <p:spPr>
            <a:xfrm>
              <a:off x="8291909" y="5617376"/>
              <a:ext cx="557956" cy="458321"/>
            </a:xfrm>
            <a:prstGeom prst="rect">
              <a:avLst/>
            </a:prstGeom>
          </p:spPr>
        </p:pic>
      </p:grpSp>
      <p:pic>
        <p:nvPicPr>
          <p:cNvPr id="31" name="Picture 30"/>
          <p:cNvPicPr>
            <a:picLocks noChangeAspect="1"/>
          </p:cNvPicPr>
          <p:nvPr/>
        </p:nvPicPr>
        <p:blipFill>
          <a:blip r:embed="rId7"/>
          <a:stretch>
            <a:fillRect/>
          </a:stretch>
        </p:blipFill>
        <p:spPr>
          <a:xfrm>
            <a:off x="364178" y="3388359"/>
            <a:ext cx="239854" cy="283464"/>
          </a:xfrm>
          <a:prstGeom prst="rect">
            <a:avLst/>
          </a:prstGeom>
        </p:spPr>
      </p:pic>
      <p:cxnSp>
        <p:nvCxnSpPr>
          <p:cNvPr id="32" name="Straight Arrow Connector 31"/>
          <p:cNvCxnSpPr/>
          <p:nvPr/>
        </p:nvCxnSpPr>
        <p:spPr>
          <a:xfrm>
            <a:off x="659175" y="3553459"/>
            <a:ext cx="33142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8"/>
          <a:stretch>
            <a:fillRect/>
          </a:stretch>
        </p:blipFill>
        <p:spPr>
          <a:xfrm>
            <a:off x="5396582" y="2076603"/>
            <a:ext cx="1358594" cy="416550"/>
          </a:xfrm>
          <a:prstGeom prst="rect">
            <a:avLst/>
          </a:prstGeom>
        </p:spPr>
      </p:pic>
      <p:pic>
        <p:nvPicPr>
          <p:cNvPr id="35" name="Picture 34"/>
          <p:cNvPicPr>
            <a:picLocks noChangeAspect="1"/>
          </p:cNvPicPr>
          <p:nvPr/>
        </p:nvPicPr>
        <p:blipFill>
          <a:blip r:embed="rId9"/>
          <a:stretch>
            <a:fillRect/>
          </a:stretch>
        </p:blipFill>
        <p:spPr>
          <a:xfrm>
            <a:off x="3345404" y="2061110"/>
            <a:ext cx="1384300" cy="432043"/>
          </a:xfrm>
          <a:prstGeom prst="rect">
            <a:avLst/>
          </a:prstGeom>
        </p:spPr>
      </p:pic>
    </p:spTree>
    <p:extLst>
      <p:ext uri="{BB962C8B-B14F-4D97-AF65-F5344CB8AC3E}">
        <p14:creationId xmlns:p14="http://schemas.microsoft.com/office/powerpoint/2010/main" val="33344655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a:off x="457199" y="17107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Guiding Center Drift Due to E</a:t>
            </a:r>
            <a:r>
              <a:rPr lang="en-US" sz="3600" dirty="0" smtClean="0"/>
              <a:t> </a:t>
            </a:r>
            <a:r>
              <a:rPr lang="en-US" sz="2000" dirty="0" smtClean="0">
                <a:cs typeface=" Century Gothic"/>
              </a:rPr>
              <a:t>x </a:t>
            </a:r>
            <a:r>
              <a:rPr lang="en-US" dirty="0" smtClean="0"/>
              <a:t>B</a:t>
            </a:r>
          </a:p>
        </p:txBody>
      </p:sp>
      <p:grpSp>
        <p:nvGrpSpPr>
          <p:cNvPr id="6" name="Group 5"/>
          <p:cNvGrpSpPr/>
          <p:nvPr/>
        </p:nvGrpSpPr>
        <p:grpSpPr>
          <a:xfrm>
            <a:off x="346122" y="2767825"/>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2"/>
            <a:srcRect r="68561"/>
            <a:stretch/>
          </p:blipFill>
          <p:spPr>
            <a:xfrm>
              <a:off x="300672" y="2754907"/>
              <a:ext cx="313053" cy="316616"/>
            </a:xfrm>
            <a:prstGeom prst="rect">
              <a:avLst/>
            </a:prstGeom>
          </p:spPr>
        </p:pic>
      </p:grpSp>
      <p:cxnSp>
        <p:nvCxnSpPr>
          <p:cNvPr id="10" name="Straight Arrow Connector 9"/>
          <p:cNvCxnSpPr>
            <a:endCxn id="11"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2"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13" name="Straight Arrow Connector 12"/>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3"/>
          <a:stretch>
            <a:fillRect/>
          </a:stretch>
        </p:blipFill>
        <p:spPr>
          <a:xfrm>
            <a:off x="1904039" y="1255855"/>
            <a:ext cx="5170601" cy="951021"/>
          </a:xfrm>
          <a:prstGeom prst="rect">
            <a:avLst/>
          </a:prstGeom>
        </p:spPr>
      </p:pic>
      <p:grpSp>
        <p:nvGrpSpPr>
          <p:cNvPr id="31" name="Group 30"/>
          <p:cNvGrpSpPr/>
          <p:nvPr/>
        </p:nvGrpSpPr>
        <p:grpSpPr>
          <a:xfrm>
            <a:off x="1391482" y="4839777"/>
            <a:ext cx="351748" cy="461665"/>
            <a:chOff x="1386089" y="4122100"/>
            <a:chExt cx="351748" cy="461665"/>
          </a:xfrm>
        </p:grpSpPr>
        <p:sp>
          <p:nvSpPr>
            <p:cNvPr id="32" name="Oval 31"/>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33" name="TextBox 32"/>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grpSp>
        <p:nvGrpSpPr>
          <p:cNvPr id="28" name="Group 27"/>
          <p:cNvGrpSpPr/>
          <p:nvPr/>
        </p:nvGrpSpPr>
        <p:grpSpPr>
          <a:xfrm>
            <a:off x="1202844" y="4918727"/>
            <a:ext cx="952930" cy="1321389"/>
            <a:chOff x="1202844" y="4918727"/>
            <a:chExt cx="952930" cy="1321389"/>
          </a:xfrm>
        </p:grpSpPr>
        <p:sp>
          <p:nvSpPr>
            <p:cNvPr id="55" name="Arc 54"/>
            <p:cNvSpPr/>
            <p:nvPr/>
          </p:nvSpPr>
          <p:spPr>
            <a:xfrm rot="5400000">
              <a:off x="1545532" y="4771265"/>
              <a:ext cx="209728" cy="507285"/>
            </a:xfrm>
            <a:prstGeom prst="arc">
              <a:avLst>
                <a:gd name="adj1" fmla="val 10319979"/>
                <a:gd name="adj2" fmla="val 777887"/>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Arc 55"/>
            <p:cNvSpPr/>
            <p:nvPr/>
          </p:nvSpPr>
          <p:spPr>
            <a:xfrm rot="5400000">
              <a:off x="1551969" y="5140866"/>
              <a:ext cx="209728" cy="507285"/>
            </a:xfrm>
            <a:prstGeom prst="arc">
              <a:avLst>
                <a:gd name="adj1" fmla="val 11013688"/>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Arc 56"/>
            <p:cNvSpPr/>
            <p:nvPr/>
          </p:nvSpPr>
          <p:spPr>
            <a:xfrm rot="16200000">
              <a:off x="1394478" y="4739619"/>
              <a:ext cx="582187" cy="940404"/>
            </a:xfrm>
            <a:prstGeom prst="arc">
              <a:avLst>
                <a:gd name="adj1" fmla="val 10562291"/>
                <a:gd name="adj2" fmla="val 21044133"/>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Arc 57"/>
            <p:cNvSpPr/>
            <p:nvPr/>
          </p:nvSpPr>
          <p:spPr>
            <a:xfrm rot="16200000">
              <a:off x="1388215" y="5109220"/>
              <a:ext cx="582187" cy="940404"/>
            </a:xfrm>
            <a:prstGeom prst="arc">
              <a:avLst>
                <a:gd name="adj1" fmla="val 10562291"/>
                <a:gd name="adj2" fmla="val 21491510"/>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rot="5400000">
              <a:off x="1551969" y="5510468"/>
              <a:ext cx="209728" cy="507285"/>
            </a:xfrm>
            <a:prstGeom prst="arc">
              <a:avLst>
                <a:gd name="adj1" fmla="val 10660535"/>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p:cNvSpPr/>
            <p:nvPr/>
          </p:nvSpPr>
          <p:spPr>
            <a:xfrm rot="16200000">
              <a:off x="1381952" y="5478821"/>
              <a:ext cx="582187" cy="940404"/>
            </a:xfrm>
            <a:prstGeom prst="arc">
              <a:avLst>
                <a:gd name="adj1" fmla="val 10562291"/>
                <a:gd name="adj2" fmla="val 21491486"/>
              </a:avLst>
            </a:prstGeom>
            <a:ln>
              <a:solidFill>
                <a:srgbClr val="FF0000"/>
              </a:solidFill>
              <a:prstDash val="solid"/>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 name="Group 2"/>
          <p:cNvGrpSpPr/>
          <p:nvPr/>
        </p:nvGrpSpPr>
        <p:grpSpPr>
          <a:xfrm>
            <a:off x="3345404" y="3306743"/>
            <a:ext cx="5259485" cy="1611984"/>
            <a:chOff x="3345404" y="3306743"/>
            <a:chExt cx="5259485" cy="1611984"/>
          </a:xfrm>
        </p:grpSpPr>
        <p:pic>
          <p:nvPicPr>
            <p:cNvPr id="19" name="Picture 18"/>
            <p:cNvPicPr>
              <a:picLocks noChangeAspect="1"/>
            </p:cNvPicPr>
            <p:nvPr/>
          </p:nvPicPr>
          <p:blipFill>
            <a:blip r:embed="rId4"/>
            <a:stretch>
              <a:fillRect/>
            </a:stretch>
          </p:blipFill>
          <p:spPr>
            <a:xfrm>
              <a:off x="5123517" y="3610627"/>
              <a:ext cx="2794000" cy="1308100"/>
            </a:xfrm>
            <a:prstGeom prst="rect">
              <a:avLst/>
            </a:prstGeom>
          </p:spPr>
        </p:pic>
        <p:sp>
          <p:nvSpPr>
            <p:cNvPr id="20" name="Rectangle 19"/>
            <p:cNvSpPr/>
            <p:nvPr/>
          </p:nvSpPr>
          <p:spPr>
            <a:xfrm>
              <a:off x="3345404" y="3306743"/>
              <a:ext cx="5259485" cy="369332"/>
            </a:xfrm>
            <a:prstGeom prst="rect">
              <a:avLst/>
            </a:prstGeom>
          </p:spPr>
          <p:txBody>
            <a:bodyPr wrap="none">
              <a:spAutoFit/>
            </a:bodyPr>
            <a:lstStyle/>
            <a:p>
              <a:r>
                <a:rPr lang="en-US" dirty="0" smtClean="0"/>
                <a:t>The </a:t>
              </a:r>
              <a:r>
                <a:rPr lang="en-US" dirty="0" err="1" smtClean="0"/>
                <a:t>ExB</a:t>
              </a:r>
              <a:r>
                <a:rPr lang="en-US" dirty="0" smtClean="0"/>
                <a:t> drift can be written more generally as</a:t>
              </a:r>
              <a:endParaRPr lang="en-US" dirty="0"/>
            </a:p>
          </p:txBody>
        </p:sp>
      </p:grpSp>
      <p:sp>
        <p:nvSpPr>
          <p:cNvPr id="67" name="Rectangle 66"/>
          <p:cNvSpPr/>
          <p:nvPr/>
        </p:nvSpPr>
        <p:spPr>
          <a:xfrm>
            <a:off x="3566161" y="5011009"/>
            <a:ext cx="5352747" cy="1200329"/>
          </a:xfrm>
          <a:prstGeom prst="rect">
            <a:avLst/>
          </a:prstGeom>
        </p:spPr>
        <p:txBody>
          <a:bodyPr wrap="none">
            <a:spAutoFit/>
          </a:bodyPr>
          <a:lstStyle/>
          <a:p>
            <a:pPr marL="285750" indent="-285750">
              <a:buFont typeface="Arial"/>
              <a:buChar char="•"/>
            </a:pPr>
            <a:r>
              <a:rPr lang="en-US" b="1" dirty="0" err="1" smtClean="0"/>
              <a:t>ExB</a:t>
            </a:r>
            <a:r>
              <a:rPr lang="en-US" b="1" dirty="0" smtClean="0"/>
              <a:t> drift is independent of charge and mass</a:t>
            </a:r>
          </a:p>
          <a:p>
            <a:r>
              <a:rPr lang="en-US" b="1" i="1" dirty="0" smtClean="0">
                <a:latin typeface="Times New Roman"/>
                <a:cs typeface="Times New Roman"/>
              </a:rPr>
              <a:t>  </a:t>
            </a:r>
          </a:p>
          <a:p>
            <a:pPr marL="285750" indent="-285750">
              <a:buFont typeface="Arial"/>
              <a:buChar char="•"/>
            </a:pPr>
            <a:r>
              <a:rPr lang="en-US" b="1" dirty="0" smtClean="0"/>
              <a:t>Both electrons and ions move together</a:t>
            </a:r>
          </a:p>
          <a:p>
            <a:pPr marL="285750" indent="-285750">
              <a:buFont typeface="Arial"/>
              <a:buChar char="•"/>
            </a:pPr>
            <a:endParaRPr lang="en-US" b="1" dirty="0"/>
          </a:p>
        </p:txBody>
      </p:sp>
      <p:pic>
        <p:nvPicPr>
          <p:cNvPr id="29" name="Picture 28"/>
          <p:cNvPicPr>
            <a:picLocks noChangeAspect="1"/>
          </p:cNvPicPr>
          <p:nvPr/>
        </p:nvPicPr>
        <p:blipFill>
          <a:blip r:embed="rId5"/>
          <a:stretch>
            <a:fillRect/>
          </a:stretch>
        </p:blipFill>
        <p:spPr>
          <a:xfrm>
            <a:off x="364178" y="3388359"/>
            <a:ext cx="239854" cy="283464"/>
          </a:xfrm>
          <a:prstGeom prst="rect">
            <a:avLst/>
          </a:prstGeom>
        </p:spPr>
      </p:pic>
      <p:cxnSp>
        <p:nvCxnSpPr>
          <p:cNvPr id="30" name="Straight Arrow Connector 29"/>
          <p:cNvCxnSpPr/>
          <p:nvPr/>
        </p:nvCxnSpPr>
        <p:spPr>
          <a:xfrm>
            <a:off x="659175" y="3553459"/>
            <a:ext cx="33142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055902" y="2583159"/>
            <a:ext cx="5623430" cy="369332"/>
          </a:xfrm>
          <a:prstGeom prst="rect">
            <a:avLst/>
          </a:prstGeom>
          <a:noFill/>
        </p:spPr>
        <p:txBody>
          <a:bodyPr wrap="none" rtlCol="0">
            <a:spAutoFit/>
          </a:bodyPr>
          <a:lstStyle/>
          <a:p>
            <a:r>
              <a:rPr lang="en-US" dirty="0" smtClean="0"/>
              <a:t>Electron guiding center also drifts in the direction </a:t>
            </a:r>
            <a:endParaRPr lang="en-US" dirty="0"/>
          </a:p>
        </p:txBody>
      </p:sp>
      <p:pic>
        <p:nvPicPr>
          <p:cNvPr id="35" name="Picture 34"/>
          <p:cNvPicPr>
            <a:picLocks noChangeAspect="1"/>
          </p:cNvPicPr>
          <p:nvPr/>
        </p:nvPicPr>
        <p:blipFill>
          <a:blip r:embed="rId6"/>
          <a:stretch>
            <a:fillRect/>
          </a:stretch>
        </p:blipFill>
        <p:spPr>
          <a:xfrm>
            <a:off x="7625192" y="2548524"/>
            <a:ext cx="557956" cy="458321"/>
          </a:xfrm>
          <a:prstGeom prst="rect">
            <a:avLst/>
          </a:prstGeom>
        </p:spPr>
      </p:pic>
      <p:cxnSp>
        <p:nvCxnSpPr>
          <p:cNvPr id="36" name="Straight Arrow Connector 35"/>
          <p:cNvCxnSpPr/>
          <p:nvPr/>
        </p:nvCxnSpPr>
        <p:spPr>
          <a:xfrm flipV="1">
            <a:off x="5345545" y="2010605"/>
            <a:ext cx="1174972" cy="5725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27842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Other Forces Can Cause Guiding Center Drift</a:t>
            </a:r>
          </a:p>
        </p:txBody>
      </p:sp>
      <p:sp>
        <p:nvSpPr>
          <p:cNvPr id="6" name="Content Placeholder 2"/>
          <p:cNvSpPr txBox="1">
            <a:spLocks/>
          </p:cNvSpPr>
          <p:nvPr/>
        </p:nvSpPr>
        <p:spPr>
          <a:xfrm>
            <a:off x="176283" y="1093496"/>
            <a:ext cx="8642640" cy="589362"/>
          </a:xfrm>
          <a:prstGeom prst="rect">
            <a:avLst/>
          </a:prstGeom>
        </p:spPr>
        <p:txBody>
          <a:bodyPr/>
          <a:lstStyle>
            <a:lvl1pPr marL="231775" indent="-231775" algn="l" defTabSz="457200" rtl="0" eaLnBrk="0" fontAlgn="base" hangingPunct="0">
              <a:spcBef>
                <a:spcPct val="20000"/>
              </a:spcBef>
              <a:spcAft>
                <a:spcPct val="0"/>
              </a:spcAft>
              <a:buClr>
                <a:schemeClr val="tx2"/>
              </a:buClr>
              <a:buFont typeface="Arial" charset="0"/>
              <a:buChar char="•"/>
              <a:defRPr sz="2000" b="1" kern="1200">
                <a:solidFill>
                  <a:schemeClr val="tx1"/>
                </a:solidFill>
                <a:latin typeface="+mn-lt"/>
                <a:ea typeface="ＭＳ Ｐゴシック" charset="0"/>
                <a:cs typeface="ＭＳ Ｐゴシック" charset="0"/>
              </a:defRPr>
            </a:lvl1pPr>
            <a:lvl2pPr marL="679450" indent="-222250" algn="l" defTabSz="457200"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2pPr>
            <a:lvl3pPr marL="1144588" indent="-230188"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Any force perpendicular to B can cause particles to drift</a:t>
            </a:r>
          </a:p>
        </p:txBody>
      </p:sp>
      <p:pic>
        <p:nvPicPr>
          <p:cNvPr id="12" name="Picture 11"/>
          <p:cNvPicPr>
            <a:picLocks noChangeAspect="1"/>
          </p:cNvPicPr>
          <p:nvPr/>
        </p:nvPicPr>
        <p:blipFill>
          <a:blip r:embed="rId2"/>
          <a:stretch>
            <a:fillRect/>
          </a:stretch>
        </p:blipFill>
        <p:spPr>
          <a:xfrm>
            <a:off x="3113806" y="1671856"/>
            <a:ext cx="2120900" cy="888842"/>
          </a:xfrm>
          <a:prstGeom prst="rect">
            <a:avLst/>
          </a:prstGeom>
        </p:spPr>
      </p:pic>
      <p:sp>
        <p:nvSpPr>
          <p:cNvPr id="3" name="Rectangle 2"/>
          <p:cNvSpPr/>
          <p:nvPr/>
        </p:nvSpPr>
        <p:spPr>
          <a:xfrm>
            <a:off x="713198" y="1847334"/>
            <a:ext cx="2147080" cy="369332"/>
          </a:xfrm>
          <a:prstGeom prst="rect">
            <a:avLst/>
          </a:prstGeom>
        </p:spPr>
        <p:txBody>
          <a:bodyPr wrap="none">
            <a:spAutoFit/>
          </a:bodyPr>
          <a:lstStyle/>
          <a:p>
            <a:r>
              <a:rPr lang="en-US" dirty="0" smtClean="0"/>
              <a:t>Drift due to force:</a:t>
            </a:r>
            <a:endParaRPr lang="en-US" dirty="0"/>
          </a:p>
        </p:txBody>
      </p:sp>
      <p:grpSp>
        <p:nvGrpSpPr>
          <p:cNvPr id="4" name="Group 3"/>
          <p:cNvGrpSpPr/>
          <p:nvPr/>
        </p:nvGrpSpPr>
        <p:grpSpPr>
          <a:xfrm>
            <a:off x="824523" y="2720790"/>
            <a:ext cx="5573668" cy="624904"/>
            <a:chOff x="824523" y="2720790"/>
            <a:chExt cx="5573668" cy="624904"/>
          </a:xfrm>
        </p:grpSpPr>
        <p:pic>
          <p:nvPicPr>
            <p:cNvPr id="14" name="Picture 13"/>
            <p:cNvPicPr>
              <a:picLocks noChangeAspect="1"/>
            </p:cNvPicPr>
            <p:nvPr/>
          </p:nvPicPr>
          <p:blipFill>
            <a:blip r:embed="rId3"/>
            <a:stretch>
              <a:fillRect/>
            </a:stretch>
          </p:blipFill>
          <p:spPr>
            <a:xfrm>
              <a:off x="3362228" y="2720790"/>
              <a:ext cx="1602317" cy="624904"/>
            </a:xfrm>
            <a:prstGeom prst="rect">
              <a:avLst/>
            </a:prstGeom>
          </p:spPr>
        </p:pic>
        <p:sp>
          <p:nvSpPr>
            <p:cNvPr id="15" name="Rectangle 14"/>
            <p:cNvSpPr/>
            <p:nvPr/>
          </p:nvSpPr>
          <p:spPr>
            <a:xfrm>
              <a:off x="824523" y="2825946"/>
              <a:ext cx="2332489" cy="369332"/>
            </a:xfrm>
            <a:prstGeom prst="rect">
              <a:avLst/>
            </a:prstGeom>
          </p:spPr>
          <p:txBody>
            <a:bodyPr wrap="none">
              <a:spAutoFit/>
            </a:bodyPr>
            <a:lstStyle/>
            <a:p>
              <a:r>
                <a:rPr lang="en-US" dirty="0" smtClean="0"/>
                <a:t>Examples of forces: </a:t>
              </a:r>
              <a:endParaRPr lang="en-US" dirty="0"/>
            </a:p>
          </p:txBody>
        </p:sp>
        <p:sp>
          <p:nvSpPr>
            <p:cNvPr id="16" name="Rectangle 15"/>
            <p:cNvSpPr/>
            <p:nvPr/>
          </p:nvSpPr>
          <p:spPr>
            <a:xfrm>
              <a:off x="5444084" y="2848976"/>
              <a:ext cx="954107" cy="369332"/>
            </a:xfrm>
            <a:prstGeom prst="rect">
              <a:avLst/>
            </a:prstGeom>
          </p:spPr>
          <p:txBody>
            <a:bodyPr wrap="none">
              <a:spAutoFit/>
            </a:bodyPr>
            <a:lstStyle/>
            <a:p>
              <a:r>
                <a:rPr lang="en-US" dirty="0" smtClean="0"/>
                <a:t>gravity</a:t>
              </a:r>
              <a:endParaRPr lang="en-US" dirty="0"/>
            </a:p>
          </p:txBody>
        </p:sp>
      </p:grpSp>
      <p:grpSp>
        <p:nvGrpSpPr>
          <p:cNvPr id="19" name="Group 18"/>
          <p:cNvGrpSpPr/>
          <p:nvPr/>
        </p:nvGrpSpPr>
        <p:grpSpPr>
          <a:xfrm>
            <a:off x="3339138" y="3539465"/>
            <a:ext cx="3754390" cy="1038946"/>
            <a:chOff x="3339138" y="3539465"/>
            <a:chExt cx="3754390" cy="1038946"/>
          </a:xfrm>
        </p:grpSpPr>
        <p:pic>
          <p:nvPicPr>
            <p:cNvPr id="13" name="Picture 12"/>
            <p:cNvPicPr>
              <a:picLocks noChangeAspect="1"/>
            </p:cNvPicPr>
            <p:nvPr/>
          </p:nvPicPr>
          <p:blipFill>
            <a:blip r:embed="rId4"/>
            <a:stretch>
              <a:fillRect/>
            </a:stretch>
          </p:blipFill>
          <p:spPr>
            <a:xfrm>
              <a:off x="3339138" y="3539465"/>
              <a:ext cx="2017954" cy="1038946"/>
            </a:xfrm>
            <a:prstGeom prst="rect">
              <a:avLst/>
            </a:prstGeom>
          </p:spPr>
        </p:pic>
        <p:sp>
          <p:nvSpPr>
            <p:cNvPr id="17" name="Rectangle 16"/>
            <p:cNvSpPr/>
            <p:nvPr/>
          </p:nvSpPr>
          <p:spPr>
            <a:xfrm>
              <a:off x="5702853" y="3967808"/>
              <a:ext cx="1390675" cy="369332"/>
            </a:xfrm>
            <a:prstGeom prst="rect">
              <a:avLst/>
            </a:prstGeom>
          </p:spPr>
          <p:txBody>
            <a:bodyPr wrap="none">
              <a:spAutoFit/>
            </a:bodyPr>
            <a:lstStyle/>
            <a:p>
              <a:r>
                <a:rPr lang="en-US" dirty="0" smtClean="0"/>
                <a:t>centrifugal</a:t>
              </a:r>
              <a:endParaRPr lang="en-US" dirty="0"/>
            </a:p>
          </p:txBody>
        </p:sp>
      </p:grpSp>
      <p:grpSp>
        <p:nvGrpSpPr>
          <p:cNvPr id="21" name="Group 20"/>
          <p:cNvGrpSpPr/>
          <p:nvPr/>
        </p:nvGrpSpPr>
        <p:grpSpPr>
          <a:xfrm>
            <a:off x="824523" y="3744446"/>
            <a:ext cx="7862277" cy="2477857"/>
            <a:chOff x="824523" y="3744446"/>
            <a:chExt cx="7862277" cy="2477857"/>
          </a:xfrm>
        </p:grpSpPr>
        <p:grpSp>
          <p:nvGrpSpPr>
            <p:cNvPr id="5" name="Group 4"/>
            <p:cNvGrpSpPr/>
            <p:nvPr/>
          </p:nvGrpSpPr>
          <p:grpSpPr>
            <a:xfrm>
              <a:off x="824523" y="3744446"/>
              <a:ext cx="2061826" cy="2061826"/>
              <a:chOff x="6631901" y="1493536"/>
              <a:chExt cx="2061826" cy="2061826"/>
            </a:xfrm>
          </p:grpSpPr>
          <p:sp>
            <p:nvSpPr>
              <p:cNvPr id="7" name="Donut 6"/>
              <p:cNvSpPr/>
              <p:nvPr/>
            </p:nvSpPr>
            <p:spPr>
              <a:xfrm>
                <a:off x="6631901" y="1493536"/>
                <a:ext cx="2061826" cy="2061826"/>
              </a:xfrm>
              <a:prstGeom prst="donut">
                <a:avLst/>
              </a:prstGeom>
              <a:gradFill flip="none" rotWithShape="1">
                <a:gsLst>
                  <a:gs pos="34000">
                    <a:schemeClr val="bg1"/>
                  </a:gs>
                  <a:gs pos="73000">
                    <a:srgbClr val="FFFFFF"/>
                  </a:gs>
                  <a:gs pos="52000">
                    <a:srgbClr val="FF00FF">
                      <a:alpha val="27000"/>
                    </a:srgb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Arc 7"/>
              <p:cNvSpPr/>
              <p:nvPr/>
            </p:nvSpPr>
            <p:spPr>
              <a:xfrm>
                <a:off x="6842190" y="1698819"/>
                <a:ext cx="1642149" cy="1642149"/>
              </a:xfrm>
              <a:prstGeom prst="arc">
                <a:avLst>
                  <a:gd name="adj1" fmla="val 17189902"/>
                  <a:gd name="adj2" fmla="val 15982936"/>
                </a:avLst>
              </a:prstGeom>
              <a:ln>
                <a:solidFill>
                  <a:srgbClr val="000000"/>
                </a:solidFill>
                <a:head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flipV="1">
                <a:off x="7671953" y="2463288"/>
                <a:ext cx="812386" cy="68591"/>
              </a:xfrm>
              <a:prstGeom prst="straightConnector1">
                <a:avLst/>
              </a:prstGeom>
              <a:ln>
                <a:solidFill>
                  <a:srgbClr val="00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704140" y="2142835"/>
                <a:ext cx="417076" cy="369332"/>
              </a:xfrm>
              <a:prstGeom prst="rect">
                <a:avLst/>
              </a:prstGeom>
              <a:noFill/>
            </p:spPr>
            <p:txBody>
              <a:bodyPr wrap="none" rtlCol="0">
                <a:spAutoFit/>
              </a:bodyPr>
              <a:lstStyle/>
              <a:p>
                <a:r>
                  <a:rPr lang="en-US" b="1" dirty="0" err="1" smtClean="0"/>
                  <a:t>R</a:t>
                </a:r>
                <a:r>
                  <a:rPr lang="en-US" b="1" baseline="-25000" dirty="0" err="1" smtClean="0"/>
                  <a:t>c</a:t>
                </a:r>
                <a:endParaRPr lang="en-US" b="1" baseline="-25000" dirty="0"/>
              </a:p>
            </p:txBody>
          </p:sp>
        </p:grpSp>
        <p:sp>
          <p:nvSpPr>
            <p:cNvPr id="18" name="Rectangle 17"/>
            <p:cNvSpPr/>
            <p:nvPr/>
          </p:nvSpPr>
          <p:spPr>
            <a:xfrm>
              <a:off x="3299622" y="4714198"/>
              <a:ext cx="5387178" cy="1508105"/>
            </a:xfrm>
            <a:prstGeom prst="rect">
              <a:avLst/>
            </a:prstGeom>
          </p:spPr>
          <p:txBody>
            <a:bodyPr wrap="square">
              <a:spAutoFit/>
            </a:bodyPr>
            <a:lstStyle/>
            <a:p>
              <a:pPr marL="285750" indent="-285750">
                <a:buFont typeface="Arial"/>
                <a:buChar char="•"/>
              </a:pPr>
              <a:r>
                <a:rPr lang="en-GB" dirty="0"/>
                <a:t>Bend the magnetic field into a donut shape </a:t>
              </a:r>
            </a:p>
            <a:p>
              <a:pPr marL="285750" indent="-285750">
                <a:buFont typeface="Arial"/>
                <a:buChar char="•"/>
              </a:pPr>
              <a:r>
                <a:rPr lang="en-GB" dirty="0"/>
                <a:t>No end losses because the field lines go around and close on themselves </a:t>
              </a:r>
              <a:endParaRPr lang="en-US" dirty="0" smtClean="0"/>
            </a:p>
            <a:p>
              <a:pPr marL="285750" indent="-285750">
                <a:buFont typeface="Arial"/>
                <a:buChar char="•"/>
              </a:pPr>
              <a:r>
                <a:rPr lang="en-US" dirty="0" smtClean="0"/>
                <a:t>BUT a particle following a </a:t>
              </a:r>
              <a:r>
                <a:rPr lang="en-US" dirty="0" err="1" smtClean="0"/>
                <a:t>toroidal</a:t>
              </a:r>
              <a:r>
                <a:rPr lang="en-US" dirty="0" smtClean="0"/>
                <a:t> magnetic field would experience </a:t>
              </a:r>
              <a:r>
                <a:rPr lang="en-US" sz="2000" b="1" dirty="0" err="1" smtClean="0">
                  <a:latin typeface="Times New Roman"/>
                  <a:cs typeface="Times New Roman"/>
                </a:rPr>
                <a:t>F</a:t>
              </a:r>
              <a:r>
                <a:rPr lang="en-US" sz="2000" b="1" baseline="-25000" dirty="0" err="1" smtClean="0">
                  <a:latin typeface="Times New Roman"/>
                  <a:cs typeface="Times New Roman"/>
                </a:rPr>
                <a:t>cf</a:t>
              </a:r>
              <a:r>
                <a:rPr lang="en-US" dirty="0" smtClean="0"/>
                <a:t> </a:t>
              </a:r>
              <a:endParaRPr lang="en-US" dirty="0"/>
            </a:p>
          </p:txBody>
        </p:sp>
        <p:cxnSp>
          <p:nvCxnSpPr>
            <p:cNvPr id="20" name="Straight Arrow Connector 19"/>
            <p:cNvCxnSpPr/>
            <p:nvPr/>
          </p:nvCxnSpPr>
          <p:spPr>
            <a:xfrm flipH="1" flipV="1">
              <a:off x="2886349" y="5253324"/>
              <a:ext cx="413273" cy="1845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380528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62153" y="2705821"/>
            <a:ext cx="8125587" cy="3451197"/>
            <a:chOff x="1623395" y="3062201"/>
            <a:chExt cx="8125587" cy="3451197"/>
          </a:xfrm>
        </p:grpSpPr>
        <p:pic>
          <p:nvPicPr>
            <p:cNvPr id="51" name="Picture 50"/>
            <p:cNvPicPr>
              <a:picLocks noChangeAspect="1"/>
            </p:cNvPicPr>
            <p:nvPr/>
          </p:nvPicPr>
          <p:blipFill rotWithShape="1">
            <a:blip r:embed="rId2">
              <a:extLst>
                <a:ext uri="{28A0092B-C50C-407E-A947-70E740481C1C}">
                  <a14:useLocalDpi xmlns:a14="http://schemas.microsoft.com/office/drawing/2010/main" val="0"/>
                </a:ext>
              </a:extLst>
            </a:blip>
            <a:srcRect l="26126" t="52346"/>
            <a:stretch/>
          </p:blipFill>
          <p:spPr>
            <a:xfrm>
              <a:off x="1623395" y="3062201"/>
              <a:ext cx="3001299" cy="3451197"/>
            </a:xfrm>
            <a:prstGeom prst="rect">
              <a:avLst/>
            </a:prstGeom>
            <a:noFill/>
          </p:spPr>
        </p:pic>
        <p:sp>
          <p:nvSpPr>
            <p:cNvPr id="2" name="Rectangle 1"/>
            <p:cNvSpPr/>
            <p:nvPr/>
          </p:nvSpPr>
          <p:spPr>
            <a:xfrm>
              <a:off x="5176982" y="5522318"/>
              <a:ext cx="4572000" cy="923330"/>
            </a:xfrm>
            <a:prstGeom prst="rect">
              <a:avLst/>
            </a:prstGeom>
          </p:spPr>
          <p:txBody>
            <a:bodyPr>
              <a:spAutoFit/>
            </a:bodyPr>
            <a:lstStyle/>
            <a:p>
              <a:r>
                <a:rPr lang="en-GB" dirty="0"/>
                <a:t>A particle moving along a curved field line </a:t>
              </a:r>
              <a:r>
                <a:rPr lang="en-GB" dirty="0" smtClean="0"/>
                <a:t>will drift up or down, depending on the sign of the charge</a:t>
              </a:r>
              <a:endParaRPr lang="en-GB" dirty="0"/>
            </a:p>
          </p:txBody>
        </p:sp>
        <p:cxnSp>
          <p:nvCxnSpPr>
            <p:cNvPr id="25" name="Straight Arrow Connector 24"/>
            <p:cNvCxnSpPr/>
            <p:nvPr/>
          </p:nvCxnSpPr>
          <p:spPr>
            <a:xfrm flipH="1" flipV="1">
              <a:off x="4675909" y="5213650"/>
              <a:ext cx="1204977" cy="2078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3" name="Picture 2"/>
          <p:cNvPicPr>
            <a:picLocks noChangeAspect="1"/>
          </p:cNvPicPr>
          <p:nvPr/>
        </p:nvPicPr>
        <p:blipFill>
          <a:blip r:embed="rId3"/>
          <a:stretch>
            <a:fillRect/>
          </a:stretch>
        </p:blipFill>
        <p:spPr>
          <a:xfrm>
            <a:off x="3794205" y="3199617"/>
            <a:ext cx="4749800" cy="1397000"/>
          </a:xfrm>
          <a:prstGeom prst="rect">
            <a:avLst/>
          </a:prstGeom>
        </p:spPr>
      </p:pic>
      <p:pic>
        <p:nvPicPr>
          <p:cNvPr id="4" name="Picture 3"/>
          <p:cNvPicPr>
            <a:picLocks noChangeAspect="1"/>
          </p:cNvPicPr>
          <p:nvPr/>
        </p:nvPicPr>
        <p:blipFill>
          <a:blip r:embed="rId4"/>
          <a:stretch>
            <a:fillRect/>
          </a:stretch>
        </p:blipFill>
        <p:spPr>
          <a:xfrm>
            <a:off x="3648733" y="1732225"/>
            <a:ext cx="1925590" cy="991393"/>
          </a:xfrm>
          <a:prstGeom prst="rect">
            <a:avLst/>
          </a:prstGeom>
        </p:spPr>
      </p:pic>
      <p:sp>
        <p:nvSpPr>
          <p:cNvPr id="5" name="Rectangle 4"/>
          <p:cNvSpPr/>
          <p:nvPr/>
        </p:nvSpPr>
        <p:spPr>
          <a:xfrm>
            <a:off x="418676" y="1191045"/>
            <a:ext cx="5982302" cy="369332"/>
          </a:xfrm>
          <a:prstGeom prst="rect">
            <a:avLst/>
          </a:prstGeom>
        </p:spPr>
        <p:txBody>
          <a:bodyPr wrap="none">
            <a:spAutoFit/>
          </a:bodyPr>
          <a:lstStyle/>
          <a:p>
            <a:r>
              <a:rPr lang="en-GB" dirty="0" smtClean="0"/>
              <a:t>The outward centrifugal force causes curvature drift</a:t>
            </a:r>
            <a:endParaRPr lang="en-US" dirty="0"/>
          </a:p>
        </p:txBody>
      </p:sp>
      <p:grpSp>
        <p:nvGrpSpPr>
          <p:cNvPr id="7" name="Group 6"/>
          <p:cNvGrpSpPr/>
          <p:nvPr/>
        </p:nvGrpSpPr>
        <p:grpSpPr>
          <a:xfrm>
            <a:off x="1094182" y="2524449"/>
            <a:ext cx="864339" cy="3672064"/>
            <a:chOff x="1094182" y="2524449"/>
            <a:chExt cx="864339" cy="3672064"/>
          </a:xfrm>
        </p:grpSpPr>
        <p:sp>
          <p:nvSpPr>
            <p:cNvPr id="52" name="Content Placeholder 2"/>
            <p:cNvSpPr txBox="1">
              <a:spLocks/>
            </p:cNvSpPr>
            <p:nvPr/>
          </p:nvSpPr>
          <p:spPr bwMode="auto">
            <a:xfrm>
              <a:off x="1526352" y="2524449"/>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z</a:t>
              </a:r>
              <a:endParaRPr lang="en-US" sz="2400" dirty="0" smtClean="0"/>
            </a:p>
          </p:txBody>
        </p:sp>
        <p:sp>
          <p:nvSpPr>
            <p:cNvPr id="41" name="Rectangle 40"/>
            <p:cNvSpPr/>
            <p:nvPr/>
          </p:nvSpPr>
          <p:spPr>
            <a:xfrm>
              <a:off x="1094182" y="5827181"/>
              <a:ext cx="864339"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toroidal</a:t>
              </a:r>
              <a:endParaRPr lang="en-US" b="1" baseline="-25000" dirty="0">
                <a:latin typeface="Times New Roman"/>
                <a:cs typeface="Times New Roman"/>
              </a:endParaRPr>
            </a:p>
          </p:txBody>
        </p:sp>
      </p:grpSp>
      <p:grpSp>
        <p:nvGrpSpPr>
          <p:cNvPr id="50" name="Group 49"/>
          <p:cNvGrpSpPr/>
          <p:nvPr/>
        </p:nvGrpSpPr>
        <p:grpSpPr>
          <a:xfrm>
            <a:off x="6400978" y="1207211"/>
            <a:ext cx="1692386" cy="1692386"/>
            <a:chOff x="6631901" y="1493536"/>
            <a:chExt cx="2061826" cy="2061826"/>
          </a:xfrm>
        </p:grpSpPr>
        <p:sp>
          <p:nvSpPr>
            <p:cNvPr id="65" name="Donut 64"/>
            <p:cNvSpPr/>
            <p:nvPr/>
          </p:nvSpPr>
          <p:spPr>
            <a:xfrm>
              <a:off x="6631901" y="1493536"/>
              <a:ext cx="2061826" cy="2061826"/>
            </a:xfrm>
            <a:prstGeom prst="donut">
              <a:avLst/>
            </a:prstGeom>
            <a:gradFill flip="none" rotWithShape="1">
              <a:gsLst>
                <a:gs pos="34000">
                  <a:schemeClr val="bg1"/>
                </a:gs>
                <a:gs pos="73000">
                  <a:srgbClr val="FFFFFF"/>
                </a:gs>
                <a:gs pos="52000">
                  <a:srgbClr val="FF00FF">
                    <a:alpha val="27000"/>
                  </a:srgb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6" name="Arc 65"/>
            <p:cNvSpPr/>
            <p:nvPr/>
          </p:nvSpPr>
          <p:spPr>
            <a:xfrm>
              <a:off x="6842190" y="1698819"/>
              <a:ext cx="1642149" cy="1642149"/>
            </a:xfrm>
            <a:prstGeom prst="arc">
              <a:avLst>
                <a:gd name="adj1" fmla="val 17189902"/>
                <a:gd name="adj2" fmla="val 15982936"/>
              </a:avLst>
            </a:prstGeom>
            <a:ln>
              <a:solidFill>
                <a:srgbClr val="000000"/>
              </a:solidFill>
              <a:head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7" name="Straight Arrow Connector 66"/>
            <p:cNvCxnSpPr/>
            <p:nvPr/>
          </p:nvCxnSpPr>
          <p:spPr>
            <a:xfrm flipV="1">
              <a:off x="7671953" y="2463288"/>
              <a:ext cx="812386" cy="68591"/>
            </a:xfrm>
            <a:prstGeom prst="straightConnector1">
              <a:avLst/>
            </a:prstGeom>
            <a:ln>
              <a:solidFill>
                <a:srgbClr val="00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7704140" y="2072509"/>
              <a:ext cx="417076" cy="369332"/>
            </a:xfrm>
            <a:prstGeom prst="rect">
              <a:avLst/>
            </a:prstGeom>
            <a:noFill/>
          </p:spPr>
          <p:txBody>
            <a:bodyPr wrap="none" rtlCol="0">
              <a:spAutoFit/>
            </a:bodyPr>
            <a:lstStyle/>
            <a:p>
              <a:r>
                <a:rPr lang="en-US" b="1" dirty="0" err="1" smtClean="0"/>
                <a:t>R</a:t>
              </a:r>
              <a:r>
                <a:rPr lang="en-US" b="1" baseline="-25000" dirty="0" err="1" smtClean="0"/>
                <a:t>c</a:t>
              </a:r>
              <a:endParaRPr lang="en-US" b="1" baseline="-25000" dirty="0"/>
            </a:p>
          </p:txBody>
        </p:sp>
      </p:grpSp>
      <p:sp>
        <p:nvSpPr>
          <p:cNvPr id="69"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Curvature Drift Due to Bending Field Lines</a:t>
            </a:r>
          </a:p>
        </p:txBody>
      </p:sp>
    </p:spTree>
    <p:extLst>
      <p:ext uri="{BB962C8B-B14F-4D97-AF65-F5344CB8AC3E}">
        <p14:creationId xmlns:p14="http://schemas.microsoft.com/office/powerpoint/2010/main" val="5561180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p:cNvGrpSpPr/>
          <p:nvPr/>
        </p:nvGrpSpPr>
        <p:grpSpPr>
          <a:xfrm>
            <a:off x="348213" y="1449371"/>
            <a:ext cx="3762928" cy="2574439"/>
            <a:chOff x="135466" y="2996626"/>
            <a:chExt cx="3762928" cy="2574439"/>
          </a:xfrm>
        </p:grpSpPr>
        <p:sp>
          <p:nvSpPr>
            <p:cNvPr id="9" name="Rectangle 8"/>
            <p:cNvSpPr/>
            <p:nvPr/>
          </p:nvSpPr>
          <p:spPr>
            <a:xfrm rot="10800000">
              <a:off x="135466" y="2996626"/>
              <a:ext cx="2894381" cy="2574439"/>
            </a:xfrm>
            <a:prstGeom prst="rect">
              <a:avLst/>
            </a:prstGeom>
            <a:gradFill>
              <a:gsLst>
                <a:gs pos="85000">
                  <a:schemeClr val="bg1"/>
                </a:gs>
                <a:gs pos="2000">
                  <a:schemeClr val="tx1">
                    <a:alpha val="43000"/>
                  </a:schemeClr>
                </a:gs>
                <a:gs pos="15000">
                  <a:schemeClr val="tx1">
                    <a:alpha val="36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439026" y="3112560"/>
              <a:ext cx="165005" cy="159997"/>
              <a:chOff x="393576" y="3099642"/>
              <a:chExt cx="165005" cy="159997"/>
            </a:xfrm>
          </p:grpSpPr>
          <p:sp>
            <p:nvSpPr>
              <p:cNvPr id="14" name="Oval 1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5" name="Oval 1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24" name="Group 23"/>
            <p:cNvGrpSpPr/>
            <p:nvPr/>
          </p:nvGrpSpPr>
          <p:grpSpPr>
            <a:xfrm>
              <a:off x="845436" y="3112554"/>
              <a:ext cx="165005" cy="159997"/>
              <a:chOff x="393576" y="3099642"/>
              <a:chExt cx="165005" cy="159997"/>
            </a:xfrm>
          </p:grpSpPr>
          <p:sp>
            <p:nvSpPr>
              <p:cNvPr id="25" name="Oval 24"/>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6" name="Oval 25"/>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27" name="Group 26"/>
            <p:cNvGrpSpPr/>
            <p:nvPr/>
          </p:nvGrpSpPr>
          <p:grpSpPr>
            <a:xfrm>
              <a:off x="1251852" y="3121021"/>
              <a:ext cx="165005" cy="159997"/>
              <a:chOff x="393576" y="3099642"/>
              <a:chExt cx="165005" cy="159997"/>
            </a:xfrm>
          </p:grpSpPr>
          <p:sp>
            <p:nvSpPr>
              <p:cNvPr id="28" name="Oval 27"/>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9" name="Oval 2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0" name="Group 29"/>
            <p:cNvGrpSpPr/>
            <p:nvPr/>
          </p:nvGrpSpPr>
          <p:grpSpPr>
            <a:xfrm>
              <a:off x="1658262" y="3121015"/>
              <a:ext cx="165005" cy="159997"/>
              <a:chOff x="393576" y="3099642"/>
              <a:chExt cx="165005" cy="159997"/>
            </a:xfrm>
          </p:grpSpPr>
          <p:sp>
            <p:nvSpPr>
              <p:cNvPr id="31" name="Oval 30"/>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2" name="Oval 31"/>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3" name="Group 32"/>
            <p:cNvGrpSpPr/>
            <p:nvPr/>
          </p:nvGrpSpPr>
          <p:grpSpPr>
            <a:xfrm>
              <a:off x="2064672" y="3121009"/>
              <a:ext cx="165005" cy="159997"/>
              <a:chOff x="393576" y="3099642"/>
              <a:chExt cx="165005" cy="159997"/>
            </a:xfrm>
          </p:grpSpPr>
          <p:sp>
            <p:nvSpPr>
              <p:cNvPr id="34" name="Oval 3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5" name="Oval 3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6" name="Group 35"/>
            <p:cNvGrpSpPr/>
            <p:nvPr/>
          </p:nvGrpSpPr>
          <p:grpSpPr>
            <a:xfrm>
              <a:off x="633761" y="3535904"/>
              <a:ext cx="165005" cy="159997"/>
              <a:chOff x="393576" y="3099642"/>
              <a:chExt cx="165005" cy="159997"/>
            </a:xfrm>
          </p:grpSpPr>
          <p:sp>
            <p:nvSpPr>
              <p:cNvPr id="37" name="Oval 36"/>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8" name="Oval 3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9" name="Group 38"/>
            <p:cNvGrpSpPr/>
            <p:nvPr/>
          </p:nvGrpSpPr>
          <p:grpSpPr>
            <a:xfrm>
              <a:off x="1167176" y="3544365"/>
              <a:ext cx="165005" cy="159997"/>
              <a:chOff x="393576" y="3099642"/>
              <a:chExt cx="165005" cy="159997"/>
            </a:xfrm>
          </p:grpSpPr>
          <p:sp>
            <p:nvSpPr>
              <p:cNvPr id="40" name="Oval 39"/>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1" name="Oval 40"/>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2" name="Group 41"/>
            <p:cNvGrpSpPr/>
            <p:nvPr/>
          </p:nvGrpSpPr>
          <p:grpSpPr>
            <a:xfrm>
              <a:off x="2267874" y="3552820"/>
              <a:ext cx="165005" cy="159997"/>
              <a:chOff x="393576" y="3099642"/>
              <a:chExt cx="165005" cy="159997"/>
            </a:xfrm>
          </p:grpSpPr>
          <p:sp>
            <p:nvSpPr>
              <p:cNvPr id="43" name="Oval 42"/>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4" name="Oval 43"/>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5" name="Group 44"/>
            <p:cNvGrpSpPr/>
            <p:nvPr/>
          </p:nvGrpSpPr>
          <p:grpSpPr>
            <a:xfrm>
              <a:off x="489822" y="4001589"/>
              <a:ext cx="165005" cy="159997"/>
              <a:chOff x="393576" y="3099642"/>
              <a:chExt cx="165005" cy="159997"/>
            </a:xfrm>
          </p:grpSpPr>
          <p:sp>
            <p:nvSpPr>
              <p:cNvPr id="46" name="Oval 45"/>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7" name="Oval 46"/>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8" name="Group 47"/>
            <p:cNvGrpSpPr/>
            <p:nvPr/>
          </p:nvGrpSpPr>
          <p:grpSpPr>
            <a:xfrm>
              <a:off x="1412719" y="4018517"/>
              <a:ext cx="165005" cy="159997"/>
              <a:chOff x="393576" y="3099642"/>
              <a:chExt cx="165005" cy="159997"/>
            </a:xfrm>
          </p:grpSpPr>
          <p:sp>
            <p:nvSpPr>
              <p:cNvPr id="49" name="Oval 48"/>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0" name="Oval 49"/>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1" name="Group 50"/>
            <p:cNvGrpSpPr/>
            <p:nvPr/>
          </p:nvGrpSpPr>
          <p:grpSpPr>
            <a:xfrm>
              <a:off x="2352544" y="4018505"/>
              <a:ext cx="165005" cy="159997"/>
              <a:chOff x="393576" y="3099642"/>
              <a:chExt cx="165005" cy="159997"/>
            </a:xfrm>
          </p:grpSpPr>
          <p:sp>
            <p:nvSpPr>
              <p:cNvPr id="52" name="Oval 51"/>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3" name="Oval 52"/>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4" name="Group 53"/>
            <p:cNvGrpSpPr/>
            <p:nvPr/>
          </p:nvGrpSpPr>
          <p:grpSpPr>
            <a:xfrm>
              <a:off x="2488010" y="3129464"/>
              <a:ext cx="165005" cy="159997"/>
              <a:chOff x="393576" y="3099642"/>
              <a:chExt cx="165005" cy="159997"/>
            </a:xfrm>
          </p:grpSpPr>
          <p:sp>
            <p:nvSpPr>
              <p:cNvPr id="55" name="Oval 54"/>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6" name="Oval 55"/>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7" name="Group 56"/>
            <p:cNvGrpSpPr/>
            <p:nvPr/>
          </p:nvGrpSpPr>
          <p:grpSpPr>
            <a:xfrm>
              <a:off x="1776782" y="3552814"/>
              <a:ext cx="165005" cy="159997"/>
              <a:chOff x="393576" y="3099642"/>
              <a:chExt cx="165005" cy="159997"/>
            </a:xfrm>
          </p:grpSpPr>
          <p:sp>
            <p:nvSpPr>
              <p:cNvPr id="58" name="Oval 57"/>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9" name="Oval 5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63" name="Group 62"/>
            <p:cNvGrpSpPr/>
            <p:nvPr/>
          </p:nvGrpSpPr>
          <p:grpSpPr>
            <a:xfrm>
              <a:off x="870831" y="4458801"/>
              <a:ext cx="165005" cy="159997"/>
              <a:chOff x="393576" y="3099642"/>
              <a:chExt cx="165005" cy="159997"/>
            </a:xfrm>
          </p:grpSpPr>
          <p:sp>
            <p:nvSpPr>
              <p:cNvPr id="64" name="Oval 6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5" name="Oval 6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66" name="Group 65"/>
            <p:cNvGrpSpPr/>
            <p:nvPr/>
          </p:nvGrpSpPr>
          <p:grpSpPr>
            <a:xfrm>
              <a:off x="2013852" y="4475711"/>
              <a:ext cx="165005" cy="159997"/>
              <a:chOff x="393576" y="3099642"/>
              <a:chExt cx="165005" cy="159997"/>
            </a:xfrm>
          </p:grpSpPr>
          <p:sp>
            <p:nvSpPr>
              <p:cNvPr id="67" name="Oval 66"/>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8" name="Oval 6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pic>
          <p:nvPicPr>
            <p:cNvPr id="93" name="Picture 92"/>
            <p:cNvPicPr>
              <a:picLocks noChangeAspect="1"/>
            </p:cNvPicPr>
            <p:nvPr/>
          </p:nvPicPr>
          <p:blipFill>
            <a:blip r:embed="rId2"/>
            <a:stretch>
              <a:fillRect/>
            </a:stretch>
          </p:blipFill>
          <p:spPr>
            <a:xfrm>
              <a:off x="3194951" y="3651225"/>
              <a:ext cx="703443" cy="419966"/>
            </a:xfrm>
            <a:prstGeom prst="rect">
              <a:avLst/>
            </a:prstGeom>
          </p:spPr>
        </p:pic>
        <p:cxnSp>
          <p:nvCxnSpPr>
            <p:cNvPr id="95" name="Straight Arrow Connector 94"/>
            <p:cNvCxnSpPr/>
            <p:nvPr/>
          </p:nvCxnSpPr>
          <p:spPr>
            <a:xfrm flipV="1">
              <a:off x="3580186" y="2996626"/>
              <a:ext cx="0" cy="608765"/>
            </a:xfrm>
            <a:prstGeom prst="straightConnector1">
              <a:avLst/>
            </a:prstGeom>
            <a:ln w="28575" cmpd="sng">
              <a:solidFill>
                <a:srgbClr val="1B1A5B"/>
              </a:solidFill>
              <a:tailEnd type="triangle" w="lg" len="lg"/>
            </a:ln>
          </p:spPr>
          <p:style>
            <a:lnRef idx="2">
              <a:schemeClr val="accent1"/>
            </a:lnRef>
            <a:fillRef idx="0">
              <a:schemeClr val="accent1"/>
            </a:fillRef>
            <a:effectRef idx="1">
              <a:schemeClr val="accent1"/>
            </a:effectRef>
            <a:fontRef idx="minor">
              <a:schemeClr val="tx1"/>
            </a:fontRef>
          </p:style>
        </p:cxnSp>
      </p:grpSp>
      <p:grpSp>
        <p:nvGrpSpPr>
          <p:cNvPr id="71" name="Group 70"/>
          <p:cNvGrpSpPr/>
          <p:nvPr/>
        </p:nvGrpSpPr>
        <p:grpSpPr>
          <a:xfrm>
            <a:off x="5034097" y="1430976"/>
            <a:ext cx="2940975" cy="2138075"/>
            <a:chOff x="5520103" y="1825848"/>
            <a:chExt cx="2940975" cy="2138075"/>
          </a:xfrm>
        </p:grpSpPr>
        <p:pic>
          <p:nvPicPr>
            <p:cNvPr id="72" name="Picture 71"/>
            <p:cNvPicPr>
              <a:picLocks noChangeAspect="1"/>
            </p:cNvPicPr>
            <p:nvPr/>
          </p:nvPicPr>
          <p:blipFill rotWithShape="1">
            <a:blip r:embed="rId3"/>
            <a:srcRect l="14940" t="18675" r="14622" b="18298"/>
            <a:stretch/>
          </p:blipFill>
          <p:spPr>
            <a:xfrm>
              <a:off x="5520103" y="1825848"/>
              <a:ext cx="2940975" cy="2138075"/>
            </a:xfrm>
            <a:prstGeom prst="rect">
              <a:avLst/>
            </a:prstGeom>
          </p:spPr>
        </p:pic>
        <p:pic>
          <p:nvPicPr>
            <p:cNvPr id="73" name="Picture 72"/>
            <p:cNvPicPr>
              <a:picLocks noChangeAspect="1"/>
            </p:cNvPicPr>
            <p:nvPr/>
          </p:nvPicPr>
          <p:blipFill>
            <a:blip r:embed="rId4"/>
            <a:stretch>
              <a:fillRect/>
            </a:stretch>
          </p:blipFill>
          <p:spPr>
            <a:xfrm>
              <a:off x="7200900" y="2794001"/>
              <a:ext cx="179917" cy="190500"/>
            </a:xfrm>
            <a:prstGeom prst="rect">
              <a:avLst/>
            </a:prstGeom>
          </p:spPr>
        </p:pic>
        <p:cxnSp>
          <p:nvCxnSpPr>
            <p:cNvPr id="74" name="Straight Arrow Connector 73"/>
            <p:cNvCxnSpPr/>
            <p:nvPr/>
          </p:nvCxnSpPr>
          <p:spPr>
            <a:xfrm>
              <a:off x="7061200" y="2792498"/>
              <a:ext cx="1124712" cy="1503"/>
            </a:xfrm>
            <a:prstGeom prst="straightConnector1">
              <a:avLst/>
            </a:prstGeom>
            <a:ln w="127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75" name="Picture 74"/>
            <p:cNvPicPr>
              <a:picLocks noChangeAspect="1"/>
            </p:cNvPicPr>
            <p:nvPr/>
          </p:nvPicPr>
          <p:blipFill>
            <a:blip r:embed="rId5"/>
            <a:stretch>
              <a:fillRect/>
            </a:stretch>
          </p:blipFill>
          <p:spPr>
            <a:xfrm>
              <a:off x="5945554" y="3721101"/>
              <a:ext cx="152629" cy="242822"/>
            </a:xfrm>
            <a:prstGeom prst="rect">
              <a:avLst/>
            </a:prstGeom>
          </p:spPr>
        </p:pic>
        <p:pic>
          <p:nvPicPr>
            <p:cNvPr id="76" name="Picture 75"/>
            <p:cNvPicPr>
              <a:picLocks noChangeAspect="1"/>
            </p:cNvPicPr>
            <p:nvPr/>
          </p:nvPicPr>
          <p:blipFill>
            <a:blip r:embed="rId6"/>
            <a:stretch>
              <a:fillRect/>
            </a:stretch>
          </p:blipFill>
          <p:spPr>
            <a:xfrm>
              <a:off x="5520104" y="1825849"/>
              <a:ext cx="825500" cy="238349"/>
            </a:xfrm>
            <a:prstGeom prst="rect">
              <a:avLst/>
            </a:prstGeom>
          </p:spPr>
        </p:pic>
      </p:grpSp>
      <p:pic>
        <p:nvPicPr>
          <p:cNvPr id="78" name="Picture 77"/>
          <p:cNvPicPr>
            <a:picLocks noChangeAspect="1"/>
          </p:cNvPicPr>
          <p:nvPr/>
        </p:nvPicPr>
        <p:blipFill>
          <a:blip r:embed="rId7"/>
          <a:stretch>
            <a:fillRect/>
          </a:stretch>
        </p:blipFill>
        <p:spPr>
          <a:xfrm>
            <a:off x="6833104" y="3127913"/>
            <a:ext cx="1312983" cy="711199"/>
          </a:xfrm>
          <a:prstGeom prst="rect">
            <a:avLst/>
          </a:prstGeom>
        </p:spPr>
      </p:pic>
      <p:sp>
        <p:nvSpPr>
          <p:cNvPr id="84" name="Title 2"/>
          <p:cNvSpPr txBox="1">
            <a:spLocks/>
          </p:cNvSpPr>
          <p:nvPr/>
        </p:nvSpPr>
        <p:spPr bwMode="auto">
          <a:xfrm>
            <a:off x="457199" y="217256"/>
            <a:ext cx="6257695"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Spatially Varying Magnetic Field Strength Also Causes Drift</a:t>
            </a:r>
          </a:p>
        </p:txBody>
      </p:sp>
      <p:pic>
        <p:nvPicPr>
          <p:cNvPr id="60" name="Picture 59"/>
          <p:cNvPicPr>
            <a:picLocks noChangeAspect="1"/>
          </p:cNvPicPr>
          <p:nvPr/>
        </p:nvPicPr>
        <p:blipFill rotWithShape="1">
          <a:blip r:embed="rId8"/>
          <a:srcRect r="68561"/>
          <a:stretch/>
        </p:blipFill>
        <p:spPr>
          <a:xfrm>
            <a:off x="300672" y="1114360"/>
            <a:ext cx="313053" cy="316616"/>
          </a:xfrm>
          <a:prstGeom prst="rect">
            <a:avLst/>
          </a:prstGeom>
        </p:spPr>
      </p:pic>
    </p:spTree>
    <p:extLst>
      <p:ext uri="{BB962C8B-B14F-4D97-AF65-F5344CB8AC3E}">
        <p14:creationId xmlns:p14="http://schemas.microsoft.com/office/powerpoint/2010/main" val="32318526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p:cNvGrpSpPr/>
          <p:nvPr/>
        </p:nvGrpSpPr>
        <p:grpSpPr>
          <a:xfrm>
            <a:off x="348213" y="1449371"/>
            <a:ext cx="3762928" cy="2574439"/>
            <a:chOff x="135466" y="2996626"/>
            <a:chExt cx="3762928" cy="2574439"/>
          </a:xfrm>
        </p:grpSpPr>
        <p:sp>
          <p:nvSpPr>
            <p:cNvPr id="9" name="Rectangle 8"/>
            <p:cNvSpPr/>
            <p:nvPr/>
          </p:nvSpPr>
          <p:spPr>
            <a:xfrm rot="10800000">
              <a:off x="135466" y="2996626"/>
              <a:ext cx="2894381" cy="2574439"/>
            </a:xfrm>
            <a:prstGeom prst="rect">
              <a:avLst/>
            </a:prstGeom>
            <a:gradFill>
              <a:gsLst>
                <a:gs pos="85000">
                  <a:schemeClr val="bg1"/>
                </a:gs>
                <a:gs pos="2000">
                  <a:schemeClr val="tx1">
                    <a:alpha val="43000"/>
                  </a:schemeClr>
                </a:gs>
                <a:gs pos="15000">
                  <a:schemeClr val="tx1">
                    <a:alpha val="36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rot="5400000">
              <a:off x="1122522" y="2227510"/>
              <a:ext cx="1714927" cy="3335866"/>
              <a:chOff x="494014" y="4448994"/>
              <a:chExt cx="1932401" cy="2134022"/>
            </a:xfrm>
          </p:grpSpPr>
          <p:sp>
            <p:nvSpPr>
              <p:cNvPr id="3" name="Arc 2"/>
              <p:cNvSpPr/>
              <p:nvPr/>
            </p:nvSpPr>
            <p:spPr>
              <a:xfrm rot="16200000" flipH="1">
                <a:off x="1348297" y="4703024"/>
                <a:ext cx="338707" cy="1028699"/>
              </a:xfrm>
              <a:prstGeom prst="arc">
                <a:avLst>
                  <a:gd name="adj1" fmla="val 10319979"/>
                  <a:gd name="adj2" fmla="val 21471612"/>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Arc 3"/>
              <p:cNvSpPr/>
              <p:nvPr/>
            </p:nvSpPr>
            <p:spPr>
              <a:xfrm rot="5400000" flipH="1">
                <a:off x="1002802" y="3965605"/>
                <a:ext cx="940223" cy="1907002"/>
              </a:xfrm>
              <a:prstGeom prst="arc">
                <a:avLst>
                  <a:gd name="adj1" fmla="val 10889156"/>
                  <a:gd name="adj2" fmla="val 16697580"/>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Arc 4"/>
              <p:cNvSpPr/>
              <p:nvPr/>
            </p:nvSpPr>
            <p:spPr>
              <a:xfrm rot="5400000" flipH="1">
                <a:off x="990102" y="4562504"/>
                <a:ext cx="940223" cy="1907002"/>
              </a:xfrm>
              <a:prstGeom prst="arc">
                <a:avLst>
                  <a:gd name="adj1" fmla="val 10948539"/>
                  <a:gd name="adj2" fmla="val 21309387"/>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Arc 5"/>
              <p:cNvSpPr/>
              <p:nvPr/>
            </p:nvSpPr>
            <p:spPr>
              <a:xfrm rot="16200000" flipH="1">
                <a:off x="1348297" y="5299924"/>
                <a:ext cx="338707" cy="1028699"/>
              </a:xfrm>
              <a:prstGeom prst="arc">
                <a:avLst>
                  <a:gd name="adj1" fmla="val 10730217"/>
                  <a:gd name="adj2" fmla="val 21389464"/>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Arc 6"/>
              <p:cNvSpPr/>
              <p:nvPr/>
            </p:nvSpPr>
            <p:spPr>
              <a:xfrm rot="5400000" flipH="1">
                <a:off x="977403" y="5159404"/>
                <a:ext cx="940223" cy="1907002"/>
              </a:xfrm>
              <a:prstGeom prst="arc">
                <a:avLst>
                  <a:gd name="adj1" fmla="val 10562291"/>
                  <a:gd name="adj2" fmla="val 21309387"/>
                </a:avLst>
              </a:prstGeom>
              <a:ln>
                <a:solidFill>
                  <a:srgbClr val="0000FF"/>
                </a:solidFill>
                <a:prstDash val="solid"/>
                <a:headEnd type="triangle"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3" name="Group 12"/>
            <p:cNvGrpSpPr/>
            <p:nvPr/>
          </p:nvGrpSpPr>
          <p:grpSpPr>
            <a:xfrm>
              <a:off x="439026" y="3112560"/>
              <a:ext cx="165005" cy="159997"/>
              <a:chOff x="393576" y="3099642"/>
              <a:chExt cx="165005" cy="159997"/>
            </a:xfrm>
          </p:grpSpPr>
          <p:sp>
            <p:nvSpPr>
              <p:cNvPr id="14" name="Oval 1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5" name="Oval 1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24" name="Group 23"/>
            <p:cNvGrpSpPr/>
            <p:nvPr/>
          </p:nvGrpSpPr>
          <p:grpSpPr>
            <a:xfrm>
              <a:off x="845436" y="3112554"/>
              <a:ext cx="165005" cy="159997"/>
              <a:chOff x="393576" y="3099642"/>
              <a:chExt cx="165005" cy="159997"/>
            </a:xfrm>
          </p:grpSpPr>
          <p:sp>
            <p:nvSpPr>
              <p:cNvPr id="25" name="Oval 24"/>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6" name="Oval 25"/>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27" name="Group 26"/>
            <p:cNvGrpSpPr/>
            <p:nvPr/>
          </p:nvGrpSpPr>
          <p:grpSpPr>
            <a:xfrm>
              <a:off x="1251852" y="3121021"/>
              <a:ext cx="165005" cy="159997"/>
              <a:chOff x="393576" y="3099642"/>
              <a:chExt cx="165005" cy="159997"/>
            </a:xfrm>
          </p:grpSpPr>
          <p:sp>
            <p:nvSpPr>
              <p:cNvPr id="28" name="Oval 27"/>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9" name="Oval 2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0" name="Group 29"/>
            <p:cNvGrpSpPr/>
            <p:nvPr/>
          </p:nvGrpSpPr>
          <p:grpSpPr>
            <a:xfrm>
              <a:off x="1658262" y="3121015"/>
              <a:ext cx="165005" cy="159997"/>
              <a:chOff x="393576" y="3099642"/>
              <a:chExt cx="165005" cy="159997"/>
            </a:xfrm>
          </p:grpSpPr>
          <p:sp>
            <p:nvSpPr>
              <p:cNvPr id="31" name="Oval 30"/>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2" name="Oval 31"/>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3" name="Group 32"/>
            <p:cNvGrpSpPr/>
            <p:nvPr/>
          </p:nvGrpSpPr>
          <p:grpSpPr>
            <a:xfrm>
              <a:off x="2064672" y="3121009"/>
              <a:ext cx="165005" cy="159997"/>
              <a:chOff x="393576" y="3099642"/>
              <a:chExt cx="165005" cy="159997"/>
            </a:xfrm>
          </p:grpSpPr>
          <p:sp>
            <p:nvSpPr>
              <p:cNvPr id="34" name="Oval 3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5" name="Oval 3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6" name="Group 35"/>
            <p:cNvGrpSpPr/>
            <p:nvPr/>
          </p:nvGrpSpPr>
          <p:grpSpPr>
            <a:xfrm>
              <a:off x="633761" y="3535904"/>
              <a:ext cx="165005" cy="159997"/>
              <a:chOff x="393576" y="3099642"/>
              <a:chExt cx="165005" cy="159997"/>
            </a:xfrm>
          </p:grpSpPr>
          <p:sp>
            <p:nvSpPr>
              <p:cNvPr id="37" name="Oval 36"/>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8" name="Oval 3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9" name="Group 38"/>
            <p:cNvGrpSpPr/>
            <p:nvPr/>
          </p:nvGrpSpPr>
          <p:grpSpPr>
            <a:xfrm>
              <a:off x="1167176" y="3544365"/>
              <a:ext cx="165005" cy="159997"/>
              <a:chOff x="393576" y="3099642"/>
              <a:chExt cx="165005" cy="159997"/>
            </a:xfrm>
          </p:grpSpPr>
          <p:sp>
            <p:nvSpPr>
              <p:cNvPr id="40" name="Oval 39"/>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1" name="Oval 40"/>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2" name="Group 41"/>
            <p:cNvGrpSpPr/>
            <p:nvPr/>
          </p:nvGrpSpPr>
          <p:grpSpPr>
            <a:xfrm>
              <a:off x="2267874" y="3552820"/>
              <a:ext cx="165005" cy="159997"/>
              <a:chOff x="393576" y="3099642"/>
              <a:chExt cx="165005" cy="159997"/>
            </a:xfrm>
          </p:grpSpPr>
          <p:sp>
            <p:nvSpPr>
              <p:cNvPr id="43" name="Oval 42"/>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4" name="Oval 43"/>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5" name="Group 44"/>
            <p:cNvGrpSpPr/>
            <p:nvPr/>
          </p:nvGrpSpPr>
          <p:grpSpPr>
            <a:xfrm>
              <a:off x="489822" y="4001589"/>
              <a:ext cx="165005" cy="159997"/>
              <a:chOff x="393576" y="3099642"/>
              <a:chExt cx="165005" cy="159997"/>
            </a:xfrm>
          </p:grpSpPr>
          <p:sp>
            <p:nvSpPr>
              <p:cNvPr id="46" name="Oval 45"/>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7" name="Oval 46"/>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8" name="Group 47"/>
            <p:cNvGrpSpPr/>
            <p:nvPr/>
          </p:nvGrpSpPr>
          <p:grpSpPr>
            <a:xfrm>
              <a:off x="1412719" y="4018517"/>
              <a:ext cx="165005" cy="159997"/>
              <a:chOff x="393576" y="3099642"/>
              <a:chExt cx="165005" cy="159997"/>
            </a:xfrm>
          </p:grpSpPr>
          <p:sp>
            <p:nvSpPr>
              <p:cNvPr id="49" name="Oval 48"/>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0" name="Oval 49"/>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1" name="Group 50"/>
            <p:cNvGrpSpPr/>
            <p:nvPr/>
          </p:nvGrpSpPr>
          <p:grpSpPr>
            <a:xfrm>
              <a:off x="2352544" y="4018505"/>
              <a:ext cx="165005" cy="159997"/>
              <a:chOff x="393576" y="3099642"/>
              <a:chExt cx="165005" cy="159997"/>
            </a:xfrm>
          </p:grpSpPr>
          <p:sp>
            <p:nvSpPr>
              <p:cNvPr id="52" name="Oval 51"/>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3" name="Oval 52"/>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4" name="Group 53"/>
            <p:cNvGrpSpPr/>
            <p:nvPr/>
          </p:nvGrpSpPr>
          <p:grpSpPr>
            <a:xfrm>
              <a:off x="2488010" y="3129464"/>
              <a:ext cx="165005" cy="159997"/>
              <a:chOff x="393576" y="3099642"/>
              <a:chExt cx="165005" cy="159997"/>
            </a:xfrm>
          </p:grpSpPr>
          <p:sp>
            <p:nvSpPr>
              <p:cNvPr id="55" name="Oval 54"/>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6" name="Oval 55"/>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7" name="Group 56"/>
            <p:cNvGrpSpPr/>
            <p:nvPr/>
          </p:nvGrpSpPr>
          <p:grpSpPr>
            <a:xfrm>
              <a:off x="1776782" y="3552814"/>
              <a:ext cx="165005" cy="159997"/>
              <a:chOff x="393576" y="3099642"/>
              <a:chExt cx="165005" cy="159997"/>
            </a:xfrm>
          </p:grpSpPr>
          <p:sp>
            <p:nvSpPr>
              <p:cNvPr id="58" name="Oval 57"/>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9" name="Oval 5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63" name="Group 62"/>
            <p:cNvGrpSpPr/>
            <p:nvPr/>
          </p:nvGrpSpPr>
          <p:grpSpPr>
            <a:xfrm>
              <a:off x="870831" y="4458801"/>
              <a:ext cx="165005" cy="159997"/>
              <a:chOff x="393576" y="3099642"/>
              <a:chExt cx="165005" cy="159997"/>
            </a:xfrm>
          </p:grpSpPr>
          <p:sp>
            <p:nvSpPr>
              <p:cNvPr id="64" name="Oval 6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5" name="Oval 6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66" name="Group 65"/>
            <p:cNvGrpSpPr/>
            <p:nvPr/>
          </p:nvGrpSpPr>
          <p:grpSpPr>
            <a:xfrm>
              <a:off x="2013852" y="4475711"/>
              <a:ext cx="165005" cy="159997"/>
              <a:chOff x="393576" y="3099642"/>
              <a:chExt cx="165005" cy="159997"/>
            </a:xfrm>
          </p:grpSpPr>
          <p:sp>
            <p:nvSpPr>
              <p:cNvPr id="67" name="Oval 66"/>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8" name="Oval 6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88" name="Group 87"/>
            <p:cNvGrpSpPr/>
            <p:nvPr/>
          </p:nvGrpSpPr>
          <p:grpSpPr>
            <a:xfrm>
              <a:off x="2667551" y="4440110"/>
              <a:ext cx="464238" cy="523220"/>
              <a:chOff x="2598106" y="3869215"/>
              <a:chExt cx="464238" cy="523220"/>
            </a:xfrm>
          </p:grpSpPr>
          <p:sp>
            <p:nvSpPr>
              <p:cNvPr id="89" name="Oval 88"/>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90" name="TextBox 89"/>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pic>
          <p:nvPicPr>
            <p:cNvPr id="93" name="Picture 92"/>
            <p:cNvPicPr>
              <a:picLocks noChangeAspect="1"/>
            </p:cNvPicPr>
            <p:nvPr/>
          </p:nvPicPr>
          <p:blipFill>
            <a:blip r:embed="rId2"/>
            <a:stretch>
              <a:fillRect/>
            </a:stretch>
          </p:blipFill>
          <p:spPr>
            <a:xfrm>
              <a:off x="3194951" y="3651225"/>
              <a:ext cx="703443" cy="419966"/>
            </a:xfrm>
            <a:prstGeom prst="rect">
              <a:avLst/>
            </a:prstGeom>
          </p:spPr>
        </p:pic>
        <p:cxnSp>
          <p:nvCxnSpPr>
            <p:cNvPr id="95" name="Straight Arrow Connector 94"/>
            <p:cNvCxnSpPr/>
            <p:nvPr/>
          </p:nvCxnSpPr>
          <p:spPr>
            <a:xfrm flipV="1">
              <a:off x="3580186" y="2996626"/>
              <a:ext cx="0" cy="608765"/>
            </a:xfrm>
            <a:prstGeom prst="straightConnector1">
              <a:avLst/>
            </a:prstGeom>
            <a:ln w="28575" cmpd="sng">
              <a:solidFill>
                <a:srgbClr val="1B1A5B"/>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105" name="Content Placeholder 2"/>
          <p:cNvSpPr txBox="1">
            <a:spLocks/>
          </p:cNvSpPr>
          <p:nvPr/>
        </p:nvSpPr>
        <p:spPr>
          <a:xfrm>
            <a:off x="378587" y="4201887"/>
            <a:ext cx="7899504" cy="2004646"/>
          </a:xfrm>
          <a:prstGeom prst="rect">
            <a:avLst/>
          </a:prstGeom>
        </p:spPr>
        <p:txBody>
          <a:bodyPr/>
          <a:lstStyle>
            <a:lvl1pPr marL="231775" indent="-231775" algn="l" defTabSz="457200" rtl="0" eaLnBrk="0" fontAlgn="base" hangingPunct="0">
              <a:spcBef>
                <a:spcPct val="20000"/>
              </a:spcBef>
              <a:spcAft>
                <a:spcPct val="0"/>
              </a:spcAft>
              <a:buClr>
                <a:schemeClr val="tx2"/>
              </a:buClr>
              <a:buFont typeface="Arial" charset="0"/>
              <a:buChar char="•"/>
              <a:defRPr sz="2000" b="1" kern="1200">
                <a:solidFill>
                  <a:schemeClr val="tx1"/>
                </a:solidFill>
                <a:latin typeface="+mn-lt"/>
                <a:ea typeface="ＭＳ Ｐゴシック" charset="0"/>
                <a:cs typeface="ＭＳ Ｐゴシック" charset="0"/>
              </a:defRPr>
            </a:lvl1pPr>
            <a:lvl2pPr marL="679450" indent="-222250" algn="l" defTabSz="457200"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2pPr>
            <a:lvl3pPr marL="1144588" indent="-230188"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The gyro-radius will be larger where the field is weaker and smaller where the field is stronger</a:t>
            </a:r>
          </a:p>
        </p:txBody>
      </p:sp>
      <p:grpSp>
        <p:nvGrpSpPr>
          <p:cNvPr id="71" name="Group 70"/>
          <p:cNvGrpSpPr/>
          <p:nvPr/>
        </p:nvGrpSpPr>
        <p:grpSpPr>
          <a:xfrm>
            <a:off x="5034097" y="1430976"/>
            <a:ext cx="2940975" cy="2138075"/>
            <a:chOff x="5520103" y="1825848"/>
            <a:chExt cx="2940975" cy="2138075"/>
          </a:xfrm>
        </p:grpSpPr>
        <p:pic>
          <p:nvPicPr>
            <p:cNvPr id="72" name="Picture 71"/>
            <p:cNvPicPr>
              <a:picLocks noChangeAspect="1"/>
            </p:cNvPicPr>
            <p:nvPr/>
          </p:nvPicPr>
          <p:blipFill rotWithShape="1">
            <a:blip r:embed="rId3"/>
            <a:srcRect l="14940" t="18675" r="14622" b="18298"/>
            <a:stretch/>
          </p:blipFill>
          <p:spPr>
            <a:xfrm>
              <a:off x="5520103" y="1825848"/>
              <a:ext cx="2940975" cy="2138075"/>
            </a:xfrm>
            <a:prstGeom prst="rect">
              <a:avLst/>
            </a:prstGeom>
          </p:spPr>
        </p:pic>
        <p:pic>
          <p:nvPicPr>
            <p:cNvPr id="73" name="Picture 72"/>
            <p:cNvPicPr>
              <a:picLocks noChangeAspect="1"/>
            </p:cNvPicPr>
            <p:nvPr/>
          </p:nvPicPr>
          <p:blipFill>
            <a:blip r:embed="rId4"/>
            <a:stretch>
              <a:fillRect/>
            </a:stretch>
          </p:blipFill>
          <p:spPr>
            <a:xfrm>
              <a:off x="7200900" y="2794001"/>
              <a:ext cx="179917" cy="190500"/>
            </a:xfrm>
            <a:prstGeom prst="rect">
              <a:avLst/>
            </a:prstGeom>
          </p:spPr>
        </p:pic>
        <p:cxnSp>
          <p:nvCxnSpPr>
            <p:cNvPr id="74" name="Straight Arrow Connector 73"/>
            <p:cNvCxnSpPr/>
            <p:nvPr/>
          </p:nvCxnSpPr>
          <p:spPr>
            <a:xfrm>
              <a:off x="7061200" y="2792498"/>
              <a:ext cx="1124712" cy="1503"/>
            </a:xfrm>
            <a:prstGeom prst="straightConnector1">
              <a:avLst/>
            </a:prstGeom>
            <a:ln w="127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75" name="Picture 74"/>
            <p:cNvPicPr>
              <a:picLocks noChangeAspect="1"/>
            </p:cNvPicPr>
            <p:nvPr/>
          </p:nvPicPr>
          <p:blipFill>
            <a:blip r:embed="rId5"/>
            <a:stretch>
              <a:fillRect/>
            </a:stretch>
          </p:blipFill>
          <p:spPr>
            <a:xfrm>
              <a:off x="5945554" y="3721101"/>
              <a:ext cx="152629" cy="242822"/>
            </a:xfrm>
            <a:prstGeom prst="rect">
              <a:avLst/>
            </a:prstGeom>
          </p:spPr>
        </p:pic>
        <p:pic>
          <p:nvPicPr>
            <p:cNvPr id="76" name="Picture 75"/>
            <p:cNvPicPr>
              <a:picLocks noChangeAspect="1"/>
            </p:cNvPicPr>
            <p:nvPr/>
          </p:nvPicPr>
          <p:blipFill>
            <a:blip r:embed="rId6"/>
            <a:stretch>
              <a:fillRect/>
            </a:stretch>
          </p:blipFill>
          <p:spPr>
            <a:xfrm>
              <a:off x="5520104" y="1825849"/>
              <a:ext cx="825500" cy="238349"/>
            </a:xfrm>
            <a:prstGeom prst="rect">
              <a:avLst/>
            </a:prstGeom>
          </p:spPr>
        </p:pic>
      </p:grpSp>
      <p:pic>
        <p:nvPicPr>
          <p:cNvPr id="78" name="Picture 77"/>
          <p:cNvPicPr>
            <a:picLocks noChangeAspect="1"/>
          </p:cNvPicPr>
          <p:nvPr/>
        </p:nvPicPr>
        <p:blipFill>
          <a:blip r:embed="rId7"/>
          <a:stretch>
            <a:fillRect/>
          </a:stretch>
        </p:blipFill>
        <p:spPr>
          <a:xfrm>
            <a:off x="6833104" y="3127913"/>
            <a:ext cx="1312983" cy="711199"/>
          </a:xfrm>
          <a:prstGeom prst="rect">
            <a:avLst/>
          </a:prstGeom>
        </p:spPr>
      </p:pic>
      <p:sp>
        <p:nvSpPr>
          <p:cNvPr id="84" name="Title 2"/>
          <p:cNvSpPr txBox="1">
            <a:spLocks/>
          </p:cNvSpPr>
          <p:nvPr/>
        </p:nvSpPr>
        <p:spPr bwMode="auto">
          <a:xfrm>
            <a:off x="457199" y="217256"/>
            <a:ext cx="6257695"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Spatially Varying Magnetic Field Strength Also Causes Drift</a:t>
            </a:r>
          </a:p>
        </p:txBody>
      </p:sp>
      <p:pic>
        <p:nvPicPr>
          <p:cNvPr id="69" name="Picture 68"/>
          <p:cNvPicPr>
            <a:picLocks noChangeAspect="1"/>
          </p:cNvPicPr>
          <p:nvPr/>
        </p:nvPicPr>
        <p:blipFill rotWithShape="1">
          <a:blip r:embed="rId8"/>
          <a:srcRect r="68561"/>
          <a:stretch/>
        </p:blipFill>
        <p:spPr>
          <a:xfrm>
            <a:off x="300672" y="1114360"/>
            <a:ext cx="313053" cy="316616"/>
          </a:xfrm>
          <a:prstGeom prst="rect">
            <a:avLst/>
          </a:prstGeom>
        </p:spPr>
      </p:pic>
    </p:spTree>
    <p:extLst>
      <p:ext uri="{BB962C8B-B14F-4D97-AF65-F5344CB8AC3E}">
        <p14:creationId xmlns:p14="http://schemas.microsoft.com/office/powerpoint/2010/main" val="24972825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p:cNvGrpSpPr/>
          <p:nvPr/>
        </p:nvGrpSpPr>
        <p:grpSpPr>
          <a:xfrm>
            <a:off x="348213" y="1449371"/>
            <a:ext cx="3762928" cy="2574439"/>
            <a:chOff x="135466" y="2996626"/>
            <a:chExt cx="3762928" cy="2574439"/>
          </a:xfrm>
        </p:grpSpPr>
        <p:sp>
          <p:nvSpPr>
            <p:cNvPr id="9" name="Rectangle 8"/>
            <p:cNvSpPr/>
            <p:nvPr/>
          </p:nvSpPr>
          <p:spPr>
            <a:xfrm rot="10800000">
              <a:off x="135466" y="2996626"/>
              <a:ext cx="2894381" cy="2574439"/>
            </a:xfrm>
            <a:prstGeom prst="rect">
              <a:avLst/>
            </a:prstGeom>
            <a:gradFill>
              <a:gsLst>
                <a:gs pos="85000">
                  <a:schemeClr val="bg1"/>
                </a:gs>
                <a:gs pos="2000">
                  <a:schemeClr val="tx1">
                    <a:alpha val="43000"/>
                  </a:schemeClr>
                </a:gs>
                <a:gs pos="15000">
                  <a:schemeClr val="tx1">
                    <a:alpha val="36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rot="5400000">
              <a:off x="1122522" y="2227510"/>
              <a:ext cx="1714927" cy="3335866"/>
              <a:chOff x="494014" y="4448994"/>
              <a:chExt cx="1932401" cy="2134022"/>
            </a:xfrm>
          </p:grpSpPr>
          <p:sp>
            <p:nvSpPr>
              <p:cNvPr id="3" name="Arc 2"/>
              <p:cNvSpPr/>
              <p:nvPr/>
            </p:nvSpPr>
            <p:spPr>
              <a:xfrm rot="16200000" flipH="1">
                <a:off x="1348297" y="4703024"/>
                <a:ext cx="338707" cy="1028699"/>
              </a:xfrm>
              <a:prstGeom prst="arc">
                <a:avLst>
                  <a:gd name="adj1" fmla="val 10319979"/>
                  <a:gd name="adj2" fmla="val 21471612"/>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Arc 3"/>
              <p:cNvSpPr/>
              <p:nvPr/>
            </p:nvSpPr>
            <p:spPr>
              <a:xfrm rot="5400000" flipH="1">
                <a:off x="1002802" y="3965605"/>
                <a:ext cx="940223" cy="1907002"/>
              </a:xfrm>
              <a:prstGeom prst="arc">
                <a:avLst>
                  <a:gd name="adj1" fmla="val 10889156"/>
                  <a:gd name="adj2" fmla="val 16697580"/>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Arc 4"/>
              <p:cNvSpPr/>
              <p:nvPr/>
            </p:nvSpPr>
            <p:spPr>
              <a:xfrm rot="5400000" flipH="1">
                <a:off x="990102" y="4562504"/>
                <a:ext cx="940223" cy="1907002"/>
              </a:xfrm>
              <a:prstGeom prst="arc">
                <a:avLst>
                  <a:gd name="adj1" fmla="val 10948539"/>
                  <a:gd name="adj2" fmla="val 21309387"/>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Arc 5"/>
              <p:cNvSpPr/>
              <p:nvPr/>
            </p:nvSpPr>
            <p:spPr>
              <a:xfrm rot="16200000" flipH="1">
                <a:off x="1348297" y="5299924"/>
                <a:ext cx="338707" cy="1028699"/>
              </a:xfrm>
              <a:prstGeom prst="arc">
                <a:avLst>
                  <a:gd name="adj1" fmla="val 10730217"/>
                  <a:gd name="adj2" fmla="val 21389464"/>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Arc 6"/>
              <p:cNvSpPr/>
              <p:nvPr/>
            </p:nvSpPr>
            <p:spPr>
              <a:xfrm rot="5400000" flipH="1">
                <a:off x="977403" y="5159404"/>
                <a:ext cx="940223" cy="1907002"/>
              </a:xfrm>
              <a:prstGeom prst="arc">
                <a:avLst>
                  <a:gd name="adj1" fmla="val 10562291"/>
                  <a:gd name="adj2" fmla="val 21309387"/>
                </a:avLst>
              </a:prstGeom>
              <a:ln>
                <a:solidFill>
                  <a:srgbClr val="0000FF"/>
                </a:solidFill>
                <a:prstDash val="solid"/>
                <a:headEnd type="triangle"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3" name="Group 12"/>
            <p:cNvGrpSpPr/>
            <p:nvPr/>
          </p:nvGrpSpPr>
          <p:grpSpPr>
            <a:xfrm>
              <a:off x="439026" y="3112560"/>
              <a:ext cx="165005" cy="159997"/>
              <a:chOff x="393576" y="3099642"/>
              <a:chExt cx="165005" cy="159997"/>
            </a:xfrm>
          </p:grpSpPr>
          <p:sp>
            <p:nvSpPr>
              <p:cNvPr id="14" name="Oval 1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5" name="Oval 1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24" name="Group 23"/>
            <p:cNvGrpSpPr/>
            <p:nvPr/>
          </p:nvGrpSpPr>
          <p:grpSpPr>
            <a:xfrm>
              <a:off x="845436" y="3112554"/>
              <a:ext cx="165005" cy="159997"/>
              <a:chOff x="393576" y="3099642"/>
              <a:chExt cx="165005" cy="159997"/>
            </a:xfrm>
          </p:grpSpPr>
          <p:sp>
            <p:nvSpPr>
              <p:cNvPr id="25" name="Oval 24"/>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6" name="Oval 25"/>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27" name="Group 26"/>
            <p:cNvGrpSpPr/>
            <p:nvPr/>
          </p:nvGrpSpPr>
          <p:grpSpPr>
            <a:xfrm>
              <a:off x="1251852" y="3121021"/>
              <a:ext cx="165005" cy="159997"/>
              <a:chOff x="393576" y="3099642"/>
              <a:chExt cx="165005" cy="159997"/>
            </a:xfrm>
          </p:grpSpPr>
          <p:sp>
            <p:nvSpPr>
              <p:cNvPr id="28" name="Oval 27"/>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9" name="Oval 2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0" name="Group 29"/>
            <p:cNvGrpSpPr/>
            <p:nvPr/>
          </p:nvGrpSpPr>
          <p:grpSpPr>
            <a:xfrm>
              <a:off x="1658262" y="3121015"/>
              <a:ext cx="165005" cy="159997"/>
              <a:chOff x="393576" y="3099642"/>
              <a:chExt cx="165005" cy="159997"/>
            </a:xfrm>
          </p:grpSpPr>
          <p:sp>
            <p:nvSpPr>
              <p:cNvPr id="31" name="Oval 30"/>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2" name="Oval 31"/>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3" name="Group 32"/>
            <p:cNvGrpSpPr/>
            <p:nvPr/>
          </p:nvGrpSpPr>
          <p:grpSpPr>
            <a:xfrm>
              <a:off x="2064672" y="3121009"/>
              <a:ext cx="165005" cy="159997"/>
              <a:chOff x="393576" y="3099642"/>
              <a:chExt cx="165005" cy="159997"/>
            </a:xfrm>
          </p:grpSpPr>
          <p:sp>
            <p:nvSpPr>
              <p:cNvPr id="34" name="Oval 3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5" name="Oval 3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6" name="Group 35"/>
            <p:cNvGrpSpPr/>
            <p:nvPr/>
          </p:nvGrpSpPr>
          <p:grpSpPr>
            <a:xfrm>
              <a:off x="633761" y="3535904"/>
              <a:ext cx="165005" cy="159997"/>
              <a:chOff x="393576" y="3099642"/>
              <a:chExt cx="165005" cy="159997"/>
            </a:xfrm>
          </p:grpSpPr>
          <p:sp>
            <p:nvSpPr>
              <p:cNvPr id="37" name="Oval 36"/>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8" name="Oval 3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9" name="Group 38"/>
            <p:cNvGrpSpPr/>
            <p:nvPr/>
          </p:nvGrpSpPr>
          <p:grpSpPr>
            <a:xfrm>
              <a:off x="1167176" y="3544365"/>
              <a:ext cx="165005" cy="159997"/>
              <a:chOff x="393576" y="3099642"/>
              <a:chExt cx="165005" cy="159997"/>
            </a:xfrm>
          </p:grpSpPr>
          <p:sp>
            <p:nvSpPr>
              <p:cNvPr id="40" name="Oval 39"/>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1" name="Oval 40"/>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2" name="Group 41"/>
            <p:cNvGrpSpPr/>
            <p:nvPr/>
          </p:nvGrpSpPr>
          <p:grpSpPr>
            <a:xfrm>
              <a:off x="2267874" y="3552820"/>
              <a:ext cx="165005" cy="159997"/>
              <a:chOff x="393576" y="3099642"/>
              <a:chExt cx="165005" cy="159997"/>
            </a:xfrm>
          </p:grpSpPr>
          <p:sp>
            <p:nvSpPr>
              <p:cNvPr id="43" name="Oval 42"/>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4" name="Oval 43"/>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5" name="Group 44"/>
            <p:cNvGrpSpPr/>
            <p:nvPr/>
          </p:nvGrpSpPr>
          <p:grpSpPr>
            <a:xfrm>
              <a:off x="489822" y="4001589"/>
              <a:ext cx="165005" cy="159997"/>
              <a:chOff x="393576" y="3099642"/>
              <a:chExt cx="165005" cy="159997"/>
            </a:xfrm>
          </p:grpSpPr>
          <p:sp>
            <p:nvSpPr>
              <p:cNvPr id="46" name="Oval 45"/>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7" name="Oval 46"/>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8" name="Group 47"/>
            <p:cNvGrpSpPr/>
            <p:nvPr/>
          </p:nvGrpSpPr>
          <p:grpSpPr>
            <a:xfrm>
              <a:off x="1412719" y="4018517"/>
              <a:ext cx="165005" cy="159997"/>
              <a:chOff x="393576" y="3099642"/>
              <a:chExt cx="165005" cy="159997"/>
            </a:xfrm>
          </p:grpSpPr>
          <p:sp>
            <p:nvSpPr>
              <p:cNvPr id="49" name="Oval 48"/>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0" name="Oval 49"/>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1" name="Group 50"/>
            <p:cNvGrpSpPr/>
            <p:nvPr/>
          </p:nvGrpSpPr>
          <p:grpSpPr>
            <a:xfrm>
              <a:off x="2352544" y="4018505"/>
              <a:ext cx="165005" cy="159997"/>
              <a:chOff x="393576" y="3099642"/>
              <a:chExt cx="165005" cy="159997"/>
            </a:xfrm>
          </p:grpSpPr>
          <p:sp>
            <p:nvSpPr>
              <p:cNvPr id="52" name="Oval 51"/>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3" name="Oval 52"/>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4" name="Group 53"/>
            <p:cNvGrpSpPr/>
            <p:nvPr/>
          </p:nvGrpSpPr>
          <p:grpSpPr>
            <a:xfrm>
              <a:off x="2488010" y="3129464"/>
              <a:ext cx="165005" cy="159997"/>
              <a:chOff x="393576" y="3099642"/>
              <a:chExt cx="165005" cy="159997"/>
            </a:xfrm>
          </p:grpSpPr>
          <p:sp>
            <p:nvSpPr>
              <p:cNvPr id="55" name="Oval 54"/>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6" name="Oval 55"/>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7" name="Group 56"/>
            <p:cNvGrpSpPr/>
            <p:nvPr/>
          </p:nvGrpSpPr>
          <p:grpSpPr>
            <a:xfrm>
              <a:off x="1776782" y="3552814"/>
              <a:ext cx="165005" cy="159997"/>
              <a:chOff x="393576" y="3099642"/>
              <a:chExt cx="165005" cy="159997"/>
            </a:xfrm>
          </p:grpSpPr>
          <p:sp>
            <p:nvSpPr>
              <p:cNvPr id="58" name="Oval 57"/>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9" name="Oval 5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63" name="Group 62"/>
            <p:cNvGrpSpPr/>
            <p:nvPr/>
          </p:nvGrpSpPr>
          <p:grpSpPr>
            <a:xfrm>
              <a:off x="870831" y="4458801"/>
              <a:ext cx="165005" cy="159997"/>
              <a:chOff x="393576" y="3099642"/>
              <a:chExt cx="165005" cy="159997"/>
            </a:xfrm>
          </p:grpSpPr>
          <p:sp>
            <p:nvSpPr>
              <p:cNvPr id="64" name="Oval 6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5" name="Oval 6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66" name="Group 65"/>
            <p:cNvGrpSpPr/>
            <p:nvPr/>
          </p:nvGrpSpPr>
          <p:grpSpPr>
            <a:xfrm>
              <a:off x="2013852" y="4475711"/>
              <a:ext cx="165005" cy="159997"/>
              <a:chOff x="393576" y="3099642"/>
              <a:chExt cx="165005" cy="159997"/>
            </a:xfrm>
          </p:grpSpPr>
          <p:sp>
            <p:nvSpPr>
              <p:cNvPr id="67" name="Oval 66"/>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8" name="Oval 6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77" name="Group 76"/>
            <p:cNvGrpSpPr/>
            <p:nvPr/>
          </p:nvGrpSpPr>
          <p:grpSpPr>
            <a:xfrm rot="16200000">
              <a:off x="1392310" y="4430254"/>
              <a:ext cx="676087" cy="1321389"/>
              <a:chOff x="1202844" y="4918727"/>
              <a:chExt cx="952930" cy="1321389"/>
            </a:xfrm>
          </p:grpSpPr>
          <p:sp>
            <p:nvSpPr>
              <p:cNvPr id="79" name="Arc 78"/>
              <p:cNvSpPr/>
              <p:nvPr/>
            </p:nvSpPr>
            <p:spPr>
              <a:xfrm rot="5400000">
                <a:off x="1551969" y="5140866"/>
                <a:ext cx="209728" cy="507285"/>
              </a:xfrm>
              <a:prstGeom prst="arc">
                <a:avLst>
                  <a:gd name="adj1" fmla="val 11013688"/>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Arc 79"/>
              <p:cNvSpPr/>
              <p:nvPr/>
            </p:nvSpPr>
            <p:spPr>
              <a:xfrm rot="16200000">
                <a:off x="1394478" y="4739619"/>
                <a:ext cx="582187" cy="940404"/>
              </a:xfrm>
              <a:prstGeom prst="arc">
                <a:avLst>
                  <a:gd name="adj1" fmla="val 10562291"/>
                  <a:gd name="adj2" fmla="val 21044133"/>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Arc 80"/>
              <p:cNvSpPr/>
              <p:nvPr/>
            </p:nvSpPr>
            <p:spPr>
              <a:xfrm rot="16200000">
                <a:off x="1388215" y="5109220"/>
                <a:ext cx="582187" cy="940404"/>
              </a:xfrm>
              <a:prstGeom prst="arc">
                <a:avLst>
                  <a:gd name="adj1" fmla="val 10562291"/>
                  <a:gd name="adj2" fmla="val 21491510"/>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Arc 81"/>
              <p:cNvSpPr/>
              <p:nvPr/>
            </p:nvSpPr>
            <p:spPr>
              <a:xfrm rot="5400000">
                <a:off x="1551969" y="5510468"/>
                <a:ext cx="209728" cy="507285"/>
              </a:xfrm>
              <a:prstGeom prst="arc">
                <a:avLst>
                  <a:gd name="adj1" fmla="val 10660535"/>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3" name="Arc 82"/>
              <p:cNvSpPr/>
              <p:nvPr/>
            </p:nvSpPr>
            <p:spPr>
              <a:xfrm rot="16200000">
                <a:off x="1381952" y="5478821"/>
                <a:ext cx="582187" cy="940404"/>
              </a:xfrm>
              <a:prstGeom prst="arc">
                <a:avLst>
                  <a:gd name="adj1" fmla="val 10562291"/>
                  <a:gd name="adj2" fmla="val 21491486"/>
                </a:avLst>
              </a:prstGeom>
              <a:ln>
                <a:solidFill>
                  <a:srgbClr val="FF0000"/>
                </a:solidFill>
                <a:prstDash val="solid"/>
                <a:headEnd type="triangle"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5" name="Group 84"/>
            <p:cNvGrpSpPr/>
            <p:nvPr/>
          </p:nvGrpSpPr>
          <p:grpSpPr>
            <a:xfrm>
              <a:off x="944874" y="4839777"/>
              <a:ext cx="351748" cy="461665"/>
              <a:chOff x="1379739" y="4122100"/>
              <a:chExt cx="351748" cy="461665"/>
            </a:xfrm>
          </p:grpSpPr>
          <p:sp>
            <p:nvSpPr>
              <p:cNvPr id="86" name="Oval 85"/>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87" name="TextBox 86"/>
              <p:cNvSpPr txBox="1"/>
              <p:nvPr/>
            </p:nvSpPr>
            <p:spPr>
              <a:xfrm>
                <a:off x="137973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grpSp>
          <p:nvGrpSpPr>
            <p:cNvPr id="88" name="Group 87"/>
            <p:cNvGrpSpPr/>
            <p:nvPr/>
          </p:nvGrpSpPr>
          <p:grpSpPr>
            <a:xfrm>
              <a:off x="2667551" y="4440110"/>
              <a:ext cx="464238" cy="523220"/>
              <a:chOff x="2598106" y="3869215"/>
              <a:chExt cx="464238" cy="523220"/>
            </a:xfrm>
          </p:grpSpPr>
          <p:sp>
            <p:nvSpPr>
              <p:cNvPr id="89" name="Oval 88"/>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90" name="TextBox 89"/>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pic>
          <p:nvPicPr>
            <p:cNvPr id="93" name="Picture 92"/>
            <p:cNvPicPr>
              <a:picLocks noChangeAspect="1"/>
            </p:cNvPicPr>
            <p:nvPr/>
          </p:nvPicPr>
          <p:blipFill>
            <a:blip r:embed="rId2"/>
            <a:stretch>
              <a:fillRect/>
            </a:stretch>
          </p:blipFill>
          <p:spPr>
            <a:xfrm>
              <a:off x="3194951" y="3651225"/>
              <a:ext cx="703443" cy="419966"/>
            </a:xfrm>
            <a:prstGeom prst="rect">
              <a:avLst/>
            </a:prstGeom>
          </p:spPr>
        </p:pic>
        <p:cxnSp>
          <p:nvCxnSpPr>
            <p:cNvPr id="95" name="Straight Arrow Connector 94"/>
            <p:cNvCxnSpPr/>
            <p:nvPr/>
          </p:nvCxnSpPr>
          <p:spPr>
            <a:xfrm flipV="1">
              <a:off x="3580186" y="2996626"/>
              <a:ext cx="0" cy="608765"/>
            </a:xfrm>
            <a:prstGeom prst="straightConnector1">
              <a:avLst/>
            </a:prstGeom>
            <a:ln w="28575" cmpd="sng">
              <a:solidFill>
                <a:srgbClr val="1B1A5B"/>
              </a:solidFill>
              <a:tailEnd type="triangle" w="lg" len="lg"/>
            </a:ln>
          </p:spPr>
          <p:style>
            <a:lnRef idx="2">
              <a:schemeClr val="accent1"/>
            </a:lnRef>
            <a:fillRef idx="0">
              <a:schemeClr val="accent1"/>
            </a:fillRef>
            <a:effectRef idx="1">
              <a:schemeClr val="accent1"/>
            </a:effectRef>
            <a:fontRef idx="minor">
              <a:schemeClr val="tx1"/>
            </a:fontRef>
          </p:style>
        </p:cxnSp>
      </p:grpSp>
      <p:pic>
        <p:nvPicPr>
          <p:cNvPr id="104" name="Picture 103"/>
          <p:cNvPicPr>
            <a:picLocks noChangeAspect="1"/>
          </p:cNvPicPr>
          <p:nvPr/>
        </p:nvPicPr>
        <p:blipFill>
          <a:blip r:embed="rId3"/>
          <a:stretch>
            <a:fillRect/>
          </a:stretch>
        </p:blipFill>
        <p:spPr>
          <a:xfrm>
            <a:off x="1816100" y="5302250"/>
            <a:ext cx="5207000" cy="1257300"/>
          </a:xfrm>
          <a:prstGeom prst="rect">
            <a:avLst/>
          </a:prstGeom>
        </p:spPr>
      </p:pic>
      <p:sp>
        <p:nvSpPr>
          <p:cNvPr id="105" name="Content Placeholder 2"/>
          <p:cNvSpPr txBox="1">
            <a:spLocks/>
          </p:cNvSpPr>
          <p:nvPr/>
        </p:nvSpPr>
        <p:spPr>
          <a:xfrm>
            <a:off x="378587" y="4201887"/>
            <a:ext cx="7899504" cy="2004646"/>
          </a:xfrm>
          <a:prstGeom prst="rect">
            <a:avLst/>
          </a:prstGeom>
        </p:spPr>
        <p:txBody>
          <a:bodyPr/>
          <a:lstStyle>
            <a:lvl1pPr marL="231775" indent="-231775" algn="l" defTabSz="457200" rtl="0" eaLnBrk="0" fontAlgn="base" hangingPunct="0">
              <a:spcBef>
                <a:spcPct val="20000"/>
              </a:spcBef>
              <a:spcAft>
                <a:spcPct val="0"/>
              </a:spcAft>
              <a:buClr>
                <a:schemeClr val="tx2"/>
              </a:buClr>
              <a:buFont typeface="Arial" charset="0"/>
              <a:buChar char="•"/>
              <a:defRPr sz="2000" b="1" kern="1200">
                <a:solidFill>
                  <a:schemeClr val="tx1"/>
                </a:solidFill>
                <a:latin typeface="+mn-lt"/>
                <a:ea typeface="ＭＳ Ｐゴシック" charset="0"/>
                <a:cs typeface="ＭＳ Ｐゴシック" charset="0"/>
              </a:defRPr>
            </a:lvl1pPr>
            <a:lvl2pPr marL="679450" indent="-222250" algn="l" defTabSz="457200"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2pPr>
            <a:lvl3pPr marL="1144588" indent="-230188"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The gyro-radius will be larger where the field is weaker and smaller where the field is stronger</a:t>
            </a:r>
          </a:p>
          <a:p>
            <a:r>
              <a:rPr lang="en-US" dirty="0" smtClean="0"/>
              <a:t>The resulting drift velocity is described by:</a:t>
            </a:r>
            <a:endParaRPr lang="en-US" dirty="0"/>
          </a:p>
        </p:txBody>
      </p:sp>
      <p:grpSp>
        <p:nvGrpSpPr>
          <p:cNvPr id="71" name="Group 70"/>
          <p:cNvGrpSpPr/>
          <p:nvPr/>
        </p:nvGrpSpPr>
        <p:grpSpPr>
          <a:xfrm>
            <a:off x="5034097" y="1430976"/>
            <a:ext cx="2940975" cy="2138075"/>
            <a:chOff x="5520103" y="1825848"/>
            <a:chExt cx="2940975" cy="2138075"/>
          </a:xfrm>
        </p:grpSpPr>
        <p:pic>
          <p:nvPicPr>
            <p:cNvPr id="72" name="Picture 71"/>
            <p:cNvPicPr>
              <a:picLocks noChangeAspect="1"/>
            </p:cNvPicPr>
            <p:nvPr/>
          </p:nvPicPr>
          <p:blipFill rotWithShape="1">
            <a:blip r:embed="rId4"/>
            <a:srcRect l="14940" t="18675" r="14622" b="18298"/>
            <a:stretch/>
          </p:blipFill>
          <p:spPr>
            <a:xfrm>
              <a:off x="5520103" y="1825848"/>
              <a:ext cx="2940975" cy="2138075"/>
            </a:xfrm>
            <a:prstGeom prst="rect">
              <a:avLst/>
            </a:prstGeom>
          </p:spPr>
        </p:pic>
        <p:pic>
          <p:nvPicPr>
            <p:cNvPr id="73" name="Picture 72"/>
            <p:cNvPicPr>
              <a:picLocks noChangeAspect="1"/>
            </p:cNvPicPr>
            <p:nvPr/>
          </p:nvPicPr>
          <p:blipFill>
            <a:blip r:embed="rId5"/>
            <a:stretch>
              <a:fillRect/>
            </a:stretch>
          </p:blipFill>
          <p:spPr>
            <a:xfrm>
              <a:off x="7200900" y="2794001"/>
              <a:ext cx="179917" cy="190500"/>
            </a:xfrm>
            <a:prstGeom prst="rect">
              <a:avLst/>
            </a:prstGeom>
          </p:spPr>
        </p:pic>
        <p:cxnSp>
          <p:nvCxnSpPr>
            <p:cNvPr id="74" name="Straight Arrow Connector 73"/>
            <p:cNvCxnSpPr/>
            <p:nvPr/>
          </p:nvCxnSpPr>
          <p:spPr>
            <a:xfrm>
              <a:off x="7061200" y="2792498"/>
              <a:ext cx="1124712" cy="1503"/>
            </a:xfrm>
            <a:prstGeom prst="straightConnector1">
              <a:avLst/>
            </a:prstGeom>
            <a:ln w="127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75" name="Picture 74"/>
            <p:cNvPicPr>
              <a:picLocks noChangeAspect="1"/>
            </p:cNvPicPr>
            <p:nvPr/>
          </p:nvPicPr>
          <p:blipFill>
            <a:blip r:embed="rId6"/>
            <a:stretch>
              <a:fillRect/>
            </a:stretch>
          </p:blipFill>
          <p:spPr>
            <a:xfrm>
              <a:off x="5945554" y="3721101"/>
              <a:ext cx="152629" cy="242822"/>
            </a:xfrm>
            <a:prstGeom prst="rect">
              <a:avLst/>
            </a:prstGeom>
          </p:spPr>
        </p:pic>
        <p:pic>
          <p:nvPicPr>
            <p:cNvPr id="76" name="Picture 75"/>
            <p:cNvPicPr>
              <a:picLocks noChangeAspect="1"/>
            </p:cNvPicPr>
            <p:nvPr/>
          </p:nvPicPr>
          <p:blipFill>
            <a:blip r:embed="rId7"/>
            <a:stretch>
              <a:fillRect/>
            </a:stretch>
          </p:blipFill>
          <p:spPr>
            <a:xfrm>
              <a:off x="5520104" y="1825849"/>
              <a:ext cx="825500" cy="238349"/>
            </a:xfrm>
            <a:prstGeom prst="rect">
              <a:avLst/>
            </a:prstGeom>
          </p:spPr>
        </p:pic>
      </p:grpSp>
      <p:pic>
        <p:nvPicPr>
          <p:cNvPr id="78" name="Picture 77"/>
          <p:cNvPicPr>
            <a:picLocks noChangeAspect="1"/>
          </p:cNvPicPr>
          <p:nvPr/>
        </p:nvPicPr>
        <p:blipFill>
          <a:blip r:embed="rId8"/>
          <a:stretch>
            <a:fillRect/>
          </a:stretch>
        </p:blipFill>
        <p:spPr>
          <a:xfrm>
            <a:off x="6833104" y="3127913"/>
            <a:ext cx="1312983" cy="711199"/>
          </a:xfrm>
          <a:prstGeom prst="rect">
            <a:avLst/>
          </a:prstGeom>
        </p:spPr>
      </p:pic>
      <p:sp>
        <p:nvSpPr>
          <p:cNvPr id="84" name="Title 2"/>
          <p:cNvSpPr txBox="1">
            <a:spLocks/>
          </p:cNvSpPr>
          <p:nvPr/>
        </p:nvSpPr>
        <p:spPr bwMode="auto">
          <a:xfrm>
            <a:off x="457199" y="217256"/>
            <a:ext cx="6257695"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Spatially Varying Magnetic Field Strength Also Causes Drift</a:t>
            </a:r>
          </a:p>
        </p:txBody>
      </p:sp>
      <p:pic>
        <p:nvPicPr>
          <p:cNvPr id="91" name="Picture 90"/>
          <p:cNvPicPr>
            <a:picLocks noChangeAspect="1"/>
          </p:cNvPicPr>
          <p:nvPr/>
        </p:nvPicPr>
        <p:blipFill rotWithShape="1">
          <a:blip r:embed="rId9"/>
          <a:srcRect r="68561"/>
          <a:stretch/>
        </p:blipFill>
        <p:spPr>
          <a:xfrm>
            <a:off x="300672" y="1114360"/>
            <a:ext cx="313053" cy="316616"/>
          </a:xfrm>
          <a:prstGeom prst="rect">
            <a:avLst/>
          </a:prstGeom>
        </p:spPr>
      </p:pic>
    </p:spTree>
    <p:extLst>
      <p:ext uri="{BB962C8B-B14F-4D97-AF65-F5344CB8AC3E}">
        <p14:creationId xmlns:p14="http://schemas.microsoft.com/office/powerpoint/2010/main" val="42522403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a:off x="457200" y="217256"/>
            <a:ext cx="6885710"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What Happens To Charged Particles </a:t>
            </a:r>
            <a:r>
              <a:rPr lang="en-US" dirty="0"/>
              <a:t>I</a:t>
            </a:r>
            <a:r>
              <a:rPr lang="en-US" dirty="0" smtClean="0"/>
              <a:t>n A Purely </a:t>
            </a:r>
            <a:r>
              <a:rPr lang="en-US" dirty="0" err="1"/>
              <a:t>T</a:t>
            </a:r>
            <a:r>
              <a:rPr lang="en-US" dirty="0" err="1" smtClean="0"/>
              <a:t>oroidal</a:t>
            </a:r>
            <a:r>
              <a:rPr lang="en-US" dirty="0" smtClean="0"/>
              <a:t> </a:t>
            </a:r>
            <a:r>
              <a:rPr lang="en-US" dirty="0"/>
              <a:t>M</a:t>
            </a:r>
            <a:r>
              <a:rPr lang="en-US" dirty="0" smtClean="0"/>
              <a:t>agnetic </a:t>
            </a:r>
            <a:r>
              <a:rPr lang="en-US" dirty="0"/>
              <a:t>F</a:t>
            </a:r>
            <a:r>
              <a:rPr lang="en-US" dirty="0" smtClean="0"/>
              <a:t>ield?</a:t>
            </a:r>
          </a:p>
        </p:txBody>
      </p:sp>
      <p:pic>
        <p:nvPicPr>
          <p:cNvPr id="10" name="Picture 9"/>
          <p:cNvPicPr>
            <a:picLocks noChangeAspect="1"/>
          </p:cNvPicPr>
          <p:nvPr/>
        </p:nvPicPr>
        <p:blipFill rotWithShape="1">
          <a:blip r:embed="rId2"/>
          <a:srcRect r="68561"/>
          <a:stretch/>
        </p:blipFill>
        <p:spPr>
          <a:xfrm>
            <a:off x="3203999" y="3860116"/>
            <a:ext cx="313053" cy="316616"/>
          </a:xfrm>
          <a:prstGeom prst="rect">
            <a:avLst/>
          </a:prstGeom>
        </p:spPr>
      </p:pic>
      <p:sp>
        <p:nvSpPr>
          <p:cNvPr id="18" name="Oval 17"/>
          <p:cNvSpPr/>
          <p:nvPr/>
        </p:nvSpPr>
        <p:spPr>
          <a:xfrm>
            <a:off x="4777034" y="3374170"/>
            <a:ext cx="2142947" cy="2142947"/>
          </a:xfrm>
          <a:prstGeom prst="ellipse">
            <a:avLst/>
          </a:prstGeom>
          <a:gradFill flip="none" rotWithShape="1">
            <a:gsLst>
              <a:gs pos="0">
                <a:srgbClr val="FF00FF">
                  <a:alpha val="34000"/>
                </a:srgbClr>
              </a:gs>
              <a:gs pos="69000">
                <a:schemeClr val="bg1"/>
              </a:gs>
            </a:gsLst>
            <a:path path="circle">
              <a:fillToRect l="50000" t="50000" r="50000" b="50000"/>
            </a:path>
            <a:tileRect/>
          </a:gra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74841" y="3374170"/>
            <a:ext cx="2142947" cy="2142947"/>
          </a:xfrm>
          <a:prstGeom prst="ellipse">
            <a:avLst/>
          </a:prstGeom>
          <a:gradFill flip="none" rotWithShape="1">
            <a:gsLst>
              <a:gs pos="0">
                <a:srgbClr val="FF00FF">
                  <a:alpha val="34000"/>
                </a:srgbClr>
              </a:gs>
              <a:gs pos="69000">
                <a:schemeClr val="bg1"/>
              </a:gs>
            </a:gsLst>
            <a:path path="circle">
              <a:fillToRect l="50000" t="50000" r="50000" b="50000"/>
            </a:path>
            <a:tileRect/>
          </a:gra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rc 19"/>
          <p:cNvSpPr/>
          <p:nvPr/>
        </p:nvSpPr>
        <p:spPr>
          <a:xfrm>
            <a:off x="1147705" y="3029183"/>
            <a:ext cx="5465703" cy="1627482"/>
          </a:xfrm>
          <a:prstGeom prst="arc">
            <a:avLst>
              <a:gd name="adj1" fmla="val 11102368"/>
              <a:gd name="adj2" fmla="val 21145692"/>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a:off x="1460020" y="5239925"/>
            <a:ext cx="4852348" cy="1627482"/>
          </a:xfrm>
          <a:prstGeom prst="arc">
            <a:avLst>
              <a:gd name="adj1" fmla="val 12159423"/>
              <a:gd name="adj2" fmla="val 20214794"/>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Arc 29"/>
          <p:cNvSpPr/>
          <p:nvPr/>
        </p:nvSpPr>
        <p:spPr>
          <a:xfrm>
            <a:off x="721921" y="2747579"/>
            <a:ext cx="5883951" cy="2195416"/>
          </a:xfrm>
          <a:prstGeom prst="arc">
            <a:avLst>
              <a:gd name="adj1" fmla="val 11192399"/>
              <a:gd name="adj2" fmla="val 12356716"/>
            </a:avLst>
          </a:prstGeom>
          <a:ln>
            <a:head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4346752" y="1641711"/>
            <a:ext cx="4518240" cy="738363"/>
          </a:xfrm>
          <a:prstGeom prst="rect">
            <a:avLst/>
          </a:prstGeom>
        </p:spPr>
      </p:pic>
      <p:grpSp>
        <p:nvGrpSpPr>
          <p:cNvPr id="3" name="Group 2"/>
          <p:cNvGrpSpPr/>
          <p:nvPr/>
        </p:nvGrpSpPr>
        <p:grpSpPr>
          <a:xfrm>
            <a:off x="5306479" y="3583117"/>
            <a:ext cx="1022424" cy="753694"/>
            <a:chOff x="5306479" y="3583117"/>
            <a:chExt cx="1022424" cy="753694"/>
          </a:xfrm>
        </p:grpSpPr>
        <p:cxnSp>
          <p:nvCxnSpPr>
            <p:cNvPr id="23" name="Straight Arrow Connector 22"/>
            <p:cNvCxnSpPr/>
            <p:nvPr/>
          </p:nvCxnSpPr>
          <p:spPr>
            <a:xfrm flipV="1">
              <a:off x="5889034" y="3593626"/>
              <a:ext cx="0" cy="74318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867343" y="3751752"/>
              <a:ext cx="461560" cy="461665"/>
            </a:xfrm>
            <a:prstGeom prst="rect">
              <a:avLst/>
            </a:prstGeom>
            <a:noFill/>
          </p:spPr>
          <p:txBody>
            <a:bodyPr wrap="none" rtlCol="0">
              <a:spAutoFit/>
            </a:bodyPr>
            <a:lstStyle/>
            <a:p>
              <a:r>
                <a:rPr lang="en-US" sz="1200" b="1" dirty="0" smtClean="0"/>
                <a:t>Ion </a:t>
              </a:r>
            </a:p>
            <a:p>
              <a:r>
                <a:rPr lang="en-US" sz="1200" b="1" dirty="0" smtClean="0"/>
                <a:t>drift</a:t>
              </a:r>
              <a:endParaRPr lang="en-US" sz="1200" b="1" dirty="0"/>
            </a:p>
          </p:txBody>
        </p:sp>
        <p:sp>
          <p:nvSpPr>
            <p:cNvPr id="22" name="TextBox 21"/>
            <p:cNvSpPr txBox="1"/>
            <p:nvPr/>
          </p:nvSpPr>
          <p:spPr>
            <a:xfrm>
              <a:off x="5424994" y="3613252"/>
              <a:ext cx="277916" cy="276999"/>
            </a:xfrm>
            <a:prstGeom prst="rect">
              <a:avLst/>
            </a:prstGeom>
            <a:noFill/>
          </p:spPr>
          <p:txBody>
            <a:bodyPr wrap="none" rtlCol="0">
              <a:spAutoFit/>
            </a:bodyPr>
            <a:lstStyle/>
            <a:p>
              <a:r>
                <a:rPr lang="en-US" sz="1200" dirty="0" smtClean="0"/>
                <a:t>+</a:t>
              </a:r>
              <a:endParaRPr lang="en-US" sz="1200" dirty="0"/>
            </a:p>
          </p:txBody>
        </p:sp>
        <p:sp>
          <p:nvSpPr>
            <p:cNvPr id="34" name="TextBox 33"/>
            <p:cNvSpPr txBox="1"/>
            <p:nvPr/>
          </p:nvSpPr>
          <p:spPr>
            <a:xfrm>
              <a:off x="5577394" y="3765652"/>
              <a:ext cx="277916" cy="276999"/>
            </a:xfrm>
            <a:prstGeom prst="rect">
              <a:avLst/>
            </a:prstGeom>
            <a:noFill/>
          </p:spPr>
          <p:txBody>
            <a:bodyPr wrap="none" rtlCol="0">
              <a:spAutoFit/>
            </a:bodyPr>
            <a:lstStyle/>
            <a:p>
              <a:r>
                <a:rPr lang="en-US" sz="1200" dirty="0" smtClean="0"/>
                <a:t>+</a:t>
              </a:r>
              <a:endParaRPr lang="en-US" sz="1200" dirty="0"/>
            </a:p>
          </p:txBody>
        </p:sp>
        <p:sp>
          <p:nvSpPr>
            <p:cNvPr id="36" name="TextBox 35"/>
            <p:cNvSpPr txBox="1"/>
            <p:nvPr/>
          </p:nvSpPr>
          <p:spPr>
            <a:xfrm>
              <a:off x="5306479" y="3748726"/>
              <a:ext cx="277916" cy="276999"/>
            </a:xfrm>
            <a:prstGeom prst="rect">
              <a:avLst/>
            </a:prstGeom>
            <a:noFill/>
          </p:spPr>
          <p:txBody>
            <a:bodyPr wrap="none" rtlCol="0">
              <a:spAutoFit/>
            </a:bodyPr>
            <a:lstStyle/>
            <a:p>
              <a:r>
                <a:rPr lang="en-US" sz="1200" dirty="0" smtClean="0"/>
                <a:t>+</a:t>
              </a:r>
              <a:endParaRPr lang="en-US" sz="1200" dirty="0"/>
            </a:p>
          </p:txBody>
        </p:sp>
        <p:sp>
          <p:nvSpPr>
            <p:cNvPr id="40" name="TextBox 39"/>
            <p:cNvSpPr txBox="1"/>
            <p:nvPr/>
          </p:nvSpPr>
          <p:spPr>
            <a:xfrm>
              <a:off x="6007710" y="3583117"/>
              <a:ext cx="277916" cy="276999"/>
            </a:xfrm>
            <a:prstGeom prst="rect">
              <a:avLst/>
            </a:prstGeom>
            <a:noFill/>
          </p:spPr>
          <p:txBody>
            <a:bodyPr wrap="none" rtlCol="0">
              <a:spAutoFit/>
            </a:bodyPr>
            <a:lstStyle/>
            <a:p>
              <a:r>
                <a:rPr lang="en-US" sz="1200" dirty="0" smtClean="0"/>
                <a:t>+</a:t>
              </a:r>
              <a:endParaRPr lang="en-US" sz="1200" dirty="0"/>
            </a:p>
          </p:txBody>
        </p:sp>
      </p:grpSp>
      <p:grpSp>
        <p:nvGrpSpPr>
          <p:cNvPr id="4" name="Group 3"/>
          <p:cNvGrpSpPr/>
          <p:nvPr/>
        </p:nvGrpSpPr>
        <p:grpSpPr>
          <a:xfrm>
            <a:off x="5327569" y="4630322"/>
            <a:ext cx="1350610" cy="743185"/>
            <a:chOff x="5327569" y="4630322"/>
            <a:chExt cx="1350610" cy="743185"/>
          </a:xfrm>
        </p:grpSpPr>
        <p:cxnSp>
          <p:nvCxnSpPr>
            <p:cNvPr id="24" name="Straight Arrow Connector 23"/>
            <p:cNvCxnSpPr/>
            <p:nvPr/>
          </p:nvCxnSpPr>
          <p:spPr>
            <a:xfrm flipH="1">
              <a:off x="5889034" y="4630322"/>
              <a:ext cx="0" cy="74318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874879" y="4721494"/>
              <a:ext cx="803300" cy="461665"/>
            </a:xfrm>
            <a:prstGeom prst="rect">
              <a:avLst/>
            </a:prstGeom>
            <a:noFill/>
          </p:spPr>
          <p:txBody>
            <a:bodyPr wrap="none" rtlCol="0">
              <a:spAutoFit/>
            </a:bodyPr>
            <a:lstStyle/>
            <a:p>
              <a:r>
                <a:rPr lang="en-US" sz="1200" b="1" dirty="0" smtClean="0"/>
                <a:t>Electron</a:t>
              </a:r>
            </a:p>
            <a:p>
              <a:r>
                <a:rPr lang="en-US" sz="1200" b="1" dirty="0" smtClean="0"/>
                <a:t>drift</a:t>
              </a:r>
              <a:endParaRPr lang="en-US" sz="1200" b="1" dirty="0"/>
            </a:p>
          </p:txBody>
        </p:sp>
        <p:sp>
          <p:nvSpPr>
            <p:cNvPr id="37" name="TextBox 36"/>
            <p:cNvSpPr txBox="1"/>
            <p:nvPr/>
          </p:nvSpPr>
          <p:spPr>
            <a:xfrm>
              <a:off x="5327569" y="4902525"/>
              <a:ext cx="235762" cy="276999"/>
            </a:xfrm>
            <a:prstGeom prst="rect">
              <a:avLst/>
            </a:prstGeom>
            <a:noFill/>
          </p:spPr>
          <p:txBody>
            <a:bodyPr wrap="none" rtlCol="0">
              <a:spAutoFit/>
            </a:bodyPr>
            <a:lstStyle/>
            <a:p>
              <a:r>
                <a:rPr lang="en-US" sz="1200" dirty="0" smtClean="0"/>
                <a:t>-</a:t>
              </a:r>
              <a:endParaRPr lang="en-US" sz="1200" dirty="0"/>
            </a:p>
          </p:txBody>
        </p:sp>
        <p:sp>
          <p:nvSpPr>
            <p:cNvPr id="38" name="TextBox 37"/>
            <p:cNvSpPr txBox="1"/>
            <p:nvPr/>
          </p:nvSpPr>
          <p:spPr>
            <a:xfrm>
              <a:off x="5479969" y="5054925"/>
              <a:ext cx="235762" cy="276999"/>
            </a:xfrm>
            <a:prstGeom prst="rect">
              <a:avLst/>
            </a:prstGeom>
            <a:noFill/>
          </p:spPr>
          <p:txBody>
            <a:bodyPr wrap="none" rtlCol="0">
              <a:spAutoFit/>
            </a:bodyPr>
            <a:lstStyle/>
            <a:p>
              <a:r>
                <a:rPr lang="en-US" sz="1200" dirty="0" smtClean="0"/>
                <a:t>-</a:t>
              </a:r>
              <a:endParaRPr lang="en-US" sz="1200" dirty="0"/>
            </a:p>
          </p:txBody>
        </p:sp>
        <p:sp>
          <p:nvSpPr>
            <p:cNvPr id="39" name="TextBox 38"/>
            <p:cNvSpPr txBox="1"/>
            <p:nvPr/>
          </p:nvSpPr>
          <p:spPr>
            <a:xfrm>
              <a:off x="5604148" y="4943929"/>
              <a:ext cx="235762" cy="276999"/>
            </a:xfrm>
            <a:prstGeom prst="rect">
              <a:avLst/>
            </a:prstGeom>
            <a:noFill/>
          </p:spPr>
          <p:txBody>
            <a:bodyPr wrap="none" rtlCol="0">
              <a:spAutoFit/>
            </a:bodyPr>
            <a:lstStyle/>
            <a:p>
              <a:r>
                <a:rPr lang="en-US" sz="1200" dirty="0" smtClean="0"/>
                <a:t>-</a:t>
              </a:r>
              <a:endParaRPr lang="en-US" sz="1200" dirty="0"/>
            </a:p>
          </p:txBody>
        </p:sp>
        <p:sp>
          <p:nvSpPr>
            <p:cNvPr id="41" name="TextBox 40"/>
            <p:cNvSpPr txBox="1"/>
            <p:nvPr/>
          </p:nvSpPr>
          <p:spPr>
            <a:xfrm>
              <a:off x="5954095" y="5077515"/>
              <a:ext cx="235762" cy="276999"/>
            </a:xfrm>
            <a:prstGeom prst="rect">
              <a:avLst/>
            </a:prstGeom>
            <a:noFill/>
          </p:spPr>
          <p:txBody>
            <a:bodyPr wrap="none" rtlCol="0">
              <a:spAutoFit/>
            </a:bodyPr>
            <a:lstStyle/>
            <a:p>
              <a:r>
                <a:rPr lang="en-US" sz="1200" dirty="0" smtClean="0"/>
                <a:t>-</a:t>
              </a:r>
              <a:endParaRPr lang="en-US" sz="1200" dirty="0"/>
            </a:p>
          </p:txBody>
        </p:sp>
      </p:grpSp>
      <p:sp>
        <p:nvSpPr>
          <p:cNvPr id="29" name="TextBox 28"/>
          <p:cNvSpPr txBox="1"/>
          <p:nvPr/>
        </p:nvSpPr>
        <p:spPr>
          <a:xfrm>
            <a:off x="7253111" y="5409259"/>
            <a:ext cx="184666" cy="369332"/>
          </a:xfrm>
          <a:prstGeom prst="rect">
            <a:avLst/>
          </a:prstGeom>
          <a:noFill/>
        </p:spPr>
        <p:txBody>
          <a:bodyPr wrap="none" rtlCol="0">
            <a:spAutoFit/>
          </a:bodyPr>
          <a:lstStyle/>
          <a:p>
            <a:endParaRPr lang="en-US" dirty="0"/>
          </a:p>
        </p:txBody>
      </p:sp>
      <p:sp>
        <p:nvSpPr>
          <p:cNvPr id="42" name="Rectangle 41"/>
          <p:cNvSpPr/>
          <p:nvPr/>
        </p:nvSpPr>
        <p:spPr>
          <a:xfrm>
            <a:off x="439154" y="2844517"/>
            <a:ext cx="864339"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toroidal</a:t>
            </a:r>
            <a:endParaRPr lang="en-US" b="1" baseline="-25000" dirty="0">
              <a:latin typeface="Times New Roman"/>
              <a:cs typeface="Times New Roman"/>
            </a:endParaRPr>
          </a:p>
        </p:txBody>
      </p:sp>
      <p:sp>
        <p:nvSpPr>
          <p:cNvPr id="46" name="Arc 45"/>
          <p:cNvSpPr/>
          <p:nvPr/>
        </p:nvSpPr>
        <p:spPr>
          <a:xfrm>
            <a:off x="1157230" y="4216087"/>
            <a:ext cx="5465703" cy="3847353"/>
          </a:xfrm>
          <a:prstGeom prst="arc">
            <a:avLst>
              <a:gd name="adj1" fmla="val 14785584"/>
              <a:gd name="adj2" fmla="val 17619554"/>
            </a:avLst>
          </a:prstGeom>
          <a:ln>
            <a:solidFill>
              <a:schemeClr val="tx1"/>
            </a:solidFill>
            <a:head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6" name="Straight Connector 25"/>
          <p:cNvCxnSpPr/>
          <p:nvPr/>
        </p:nvCxnSpPr>
        <p:spPr>
          <a:xfrm flipV="1">
            <a:off x="3885259" y="2380074"/>
            <a:ext cx="0" cy="3574815"/>
          </a:xfrm>
          <a:prstGeom prst="line">
            <a:avLst/>
          </a:prstGeom>
          <a:ln>
            <a:tailEnd type="arrow" w="lg" len="med"/>
          </a:ln>
        </p:spPr>
        <p:style>
          <a:lnRef idx="2">
            <a:schemeClr val="accent1"/>
          </a:lnRef>
          <a:fillRef idx="0">
            <a:schemeClr val="accent1"/>
          </a:fillRef>
          <a:effectRef idx="1">
            <a:schemeClr val="accent1"/>
          </a:effectRef>
          <a:fontRef idx="minor">
            <a:schemeClr val="tx1"/>
          </a:fontRef>
        </p:style>
      </p:cxnSp>
      <p:sp>
        <p:nvSpPr>
          <p:cNvPr id="28" name="Arc 27"/>
          <p:cNvSpPr/>
          <p:nvPr/>
        </p:nvSpPr>
        <p:spPr>
          <a:xfrm>
            <a:off x="3517052" y="2614037"/>
            <a:ext cx="736413" cy="238575"/>
          </a:xfrm>
          <a:prstGeom prst="arc">
            <a:avLst>
              <a:gd name="adj1" fmla="val 19269877"/>
              <a:gd name="adj2" fmla="val 11959105"/>
            </a:avLst>
          </a:prstGeom>
          <a:ln>
            <a:headEnd type="arrow"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TextBox 46"/>
          <p:cNvSpPr txBox="1"/>
          <p:nvPr/>
        </p:nvSpPr>
        <p:spPr>
          <a:xfrm>
            <a:off x="457199" y="1039518"/>
            <a:ext cx="7278256" cy="923330"/>
          </a:xfrm>
          <a:prstGeom prst="rect">
            <a:avLst/>
          </a:prstGeom>
          <a:noFill/>
        </p:spPr>
        <p:txBody>
          <a:bodyPr wrap="square" rtlCol="0">
            <a:spAutoFit/>
          </a:bodyPr>
          <a:lstStyle/>
          <a:p>
            <a:pPr marL="285750" indent="-285750">
              <a:buFont typeface="Arial"/>
              <a:buChar char="•"/>
            </a:pPr>
            <a:r>
              <a:rPr lang="en-US" b="1" dirty="0" smtClean="0"/>
              <a:t>Charged particles in a curved magnetic field will experience both </a:t>
            </a:r>
            <a:r>
              <a:rPr lang="en-US" b="1" dirty="0"/>
              <a:t>∇</a:t>
            </a:r>
            <a:r>
              <a:rPr lang="en-US" b="1" dirty="0" smtClean="0"/>
              <a:t>B and curvature drift: these effects add  </a:t>
            </a:r>
          </a:p>
          <a:p>
            <a:pPr marL="285750" indent="-285750">
              <a:buFont typeface="Arial"/>
              <a:buChar char="•"/>
            </a:pPr>
            <a:endParaRPr lang="en-US" b="1" dirty="0" smtClean="0"/>
          </a:p>
        </p:txBody>
      </p:sp>
      <p:sp>
        <p:nvSpPr>
          <p:cNvPr id="32" name="TextBox 31"/>
          <p:cNvSpPr txBox="1"/>
          <p:nvPr/>
        </p:nvSpPr>
        <p:spPr>
          <a:xfrm>
            <a:off x="3741630" y="2080012"/>
            <a:ext cx="279043" cy="338554"/>
          </a:xfrm>
          <a:prstGeom prst="rect">
            <a:avLst/>
          </a:prstGeom>
          <a:noFill/>
        </p:spPr>
        <p:txBody>
          <a:bodyPr wrap="none" rtlCol="0">
            <a:spAutoFit/>
          </a:bodyPr>
          <a:lstStyle/>
          <a:p>
            <a:r>
              <a:rPr lang="en-US" sz="1600" b="1" dirty="0" smtClean="0"/>
              <a:t>z</a:t>
            </a:r>
            <a:endParaRPr lang="en-US" sz="1600" b="1" dirty="0"/>
          </a:p>
        </p:txBody>
      </p:sp>
      <p:sp>
        <p:nvSpPr>
          <p:cNvPr id="33" name="TextBox 32"/>
          <p:cNvSpPr txBox="1"/>
          <p:nvPr/>
        </p:nvSpPr>
        <p:spPr>
          <a:xfrm>
            <a:off x="4183610" y="2414037"/>
            <a:ext cx="349374" cy="461665"/>
          </a:xfrm>
          <a:prstGeom prst="rect">
            <a:avLst/>
          </a:prstGeom>
          <a:noFill/>
        </p:spPr>
        <p:txBody>
          <a:bodyPr wrap="none" rtlCol="0">
            <a:spAutoFit/>
          </a:bodyPr>
          <a:lstStyle/>
          <a:p>
            <a:r>
              <a:rPr lang="en-US" sz="2400" dirty="0" err="1" smtClean="0"/>
              <a:t>ɸ</a:t>
            </a:r>
            <a:endParaRPr lang="en-US" sz="2400" dirty="0"/>
          </a:p>
        </p:txBody>
      </p:sp>
    </p:spTree>
    <p:extLst>
      <p:ext uri="{BB962C8B-B14F-4D97-AF65-F5344CB8AC3E}">
        <p14:creationId xmlns:p14="http://schemas.microsoft.com/office/powerpoint/2010/main" val="9581543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p:cNvSpPr/>
          <p:nvPr/>
        </p:nvSpPr>
        <p:spPr>
          <a:xfrm>
            <a:off x="5118470" y="3452519"/>
            <a:ext cx="1810917" cy="2064598"/>
          </a:xfrm>
          <a:prstGeom prst="ellipse">
            <a:avLst/>
          </a:prstGeom>
          <a:gradFill flip="none" rotWithShape="1">
            <a:gsLst>
              <a:gs pos="0">
                <a:srgbClr val="FF00FF">
                  <a:alpha val="34000"/>
                </a:srgbClr>
              </a:gs>
              <a:gs pos="69000">
                <a:schemeClr val="bg1"/>
              </a:gs>
            </a:gsLst>
            <a:lin ang="10800000" scaled="0"/>
            <a:tileRect/>
          </a:gra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Charged Particles Will Drift Outward </a:t>
            </a:r>
          </a:p>
        </p:txBody>
      </p:sp>
      <p:sp>
        <p:nvSpPr>
          <p:cNvPr id="18" name="Oval 17"/>
          <p:cNvSpPr/>
          <p:nvPr/>
        </p:nvSpPr>
        <p:spPr>
          <a:xfrm>
            <a:off x="4777034" y="3374170"/>
            <a:ext cx="2142947" cy="2142947"/>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74841" y="3374170"/>
            <a:ext cx="2142947" cy="2142947"/>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rc 19"/>
          <p:cNvSpPr/>
          <p:nvPr/>
        </p:nvSpPr>
        <p:spPr>
          <a:xfrm>
            <a:off x="1147705" y="3029183"/>
            <a:ext cx="5465703" cy="1627482"/>
          </a:xfrm>
          <a:prstGeom prst="arc">
            <a:avLst>
              <a:gd name="adj1" fmla="val 11102368"/>
              <a:gd name="adj2" fmla="val 21145692"/>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a:off x="1460020" y="5239925"/>
            <a:ext cx="4852348" cy="1627482"/>
          </a:xfrm>
          <a:prstGeom prst="arc">
            <a:avLst>
              <a:gd name="adj1" fmla="val 12159423"/>
              <a:gd name="adj2" fmla="val 20214794"/>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 name="Straight Arrow Connector 22"/>
          <p:cNvCxnSpPr/>
          <p:nvPr/>
        </p:nvCxnSpPr>
        <p:spPr>
          <a:xfrm flipV="1">
            <a:off x="5889034" y="3593626"/>
            <a:ext cx="0" cy="74318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889034" y="4630322"/>
            <a:ext cx="0" cy="74318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Arc 29"/>
          <p:cNvSpPr/>
          <p:nvPr/>
        </p:nvSpPr>
        <p:spPr>
          <a:xfrm>
            <a:off x="721921" y="2747579"/>
            <a:ext cx="5883951" cy="2195416"/>
          </a:xfrm>
          <a:prstGeom prst="arc">
            <a:avLst>
              <a:gd name="adj1" fmla="val 11192399"/>
              <a:gd name="adj2" fmla="val 12356716"/>
            </a:avLst>
          </a:prstGeom>
          <a:ln>
            <a:head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2" name="Straight Arrow Connector 31"/>
          <p:cNvCxnSpPr/>
          <p:nvPr/>
        </p:nvCxnSpPr>
        <p:spPr>
          <a:xfrm flipH="1">
            <a:off x="5545138" y="4116809"/>
            <a:ext cx="0" cy="743185"/>
          </a:xfrm>
          <a:prstGeom prst="straightConnector1">
            <a:avLst/>
          </a:prstGeom>
          <a:ln>
            <a:solidFill>
              <a:srgbClr val="8000FF"/>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025502" y="4455603"/>
            <a:ext cx="534869" cy="0"/>
          </a:xfrm>
          <a:prstGeom prst="straightConnector1">
            <a:avLst/>
          </a:prstGeom>
          <a:ln>
            <a:solidFill>
              <a:srgbClr val="8000FF"/>
            </a:solidFill>
            <a:tailEnd type="arrow"/>
          </a:ln>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2"/>
          <a:stretch>
            <a:fillRect/>
          </a:stretch>
        </p:blipFill>
        <p:spPr>
          <a:xfrm>
            <a:off x="7579185" y="4175789"/>
            <a:ext cx="1195320" cy="559627"/>
          </a:xfrm>
          <a:prstGeom prst="rect">
            <a:avLst/>
          </a:prstGeom>
        </p:spPr>
      </p:pic>
      <p:sp>
        <p:nvSpPr>
          <p:cNvPr id="12" name="TextBox 11"/>
          <p:cNvSpPr txBox="1"/>
          <p:nvPr/>
        </p:nvSpPr>
        <p:spPr>
          <a:xfrm>
            <a:off x="5867343" y="3751752"/>
            <a:ext cx="461560" cy="461665"/>
          </a:xfrm>
          <a:prstGeom prst="rect">
            <a:avLst/>
          </a:prstGeom>
          <a:noFill/>
        </p:spPr>
        <p:txBody>
          <a:bodyPr wrap="none" rtlCol="0">
            <a:spAutoFit/>
          </a:bodyPr>
          <a:lstStyle/>
          <a:p>
            <a:r>
              <a:rPr lang="en-US" sz="1200" b="1" dirty="0" smtClean="0"/>
              <a:t>Ion </a:t>
            </a:r>
          </a:p>
          <a:p>
            <a:r>
              <a:rPr lang="en-US" sz="1200" b="1" dirty="0" smtClean="0"/>
              <a:t>drift</a:t>
            </a:r>
            <a:endParaRPr lang="en-US" sz="1200" b="1" dirty="0"/>
          </a:p>
        </p:txBody>
      </p:sp>
      <p:sp>
        <p:nvSpPr>
          <p:cNvPr id="27" name="TextBox 26"/>
          <p:cNvSpPr txBox="1"/>
          <p:nvPr/>
        </p:nvSpPr>
        <p:spPr>
          <a:xfrm>
            <a:off x="5874879" y="4721494"/>
            <a:ext cx="803300" cy="461665"/>
          </a:xfrm>
          <a:prstGeom prst="rect">
            <a:avLst/>
          </a:prstGeom>
          <a:noFill/>
        </p:spPr>
        <p:txBody>
          <a:bodyPr wrap="none" rtlCol="0">
            <a:spAutoFit/>
          </a:bodyPr>
          <a:lstStyle/>
          <a:p>
            <a:r>
              <a:rPr lang="en-US" sz="1200" b="1" dirty="0" smtClean="0"/>
              <a:t>Electron</a:t>
            </a:r>
          </a:p>
          <a:p>
            <a:r>
              <a:rPr lang="en-US" sz="1200" b="1" dirty="0" smtClean="0"/>
              <a:t>drift</a:t>
            </a:r>
            <a:endParaRPr lang="en-US" sz="1200" b="1" dirty="0"/>
          </a:p>
        </p:txBody>
      </p:sp>
      <p:sp>
        <p:nvSpPr>
          <p:cNvPr id="14" name="TextBox 13"/>
          <p:cNvSpPr txBox="1"/>
          <p:nvPr/>
        </p:nvSpPr>
        <p:spPr>
          <a:xfrm>
            <a:off x="5225323" y="4261555"/>
            <a:ext cx="338629" cy="369332"/>
          </a:xfrm>
          <a:prstGeom prst="rect">
            <a:avLst/>
          </a:prstGeom>
          <a:noFill/>
        </p:spPr>
        <p:txBody>
          <a:bodyPr wrap="none" rtlCol="0">
            <a:spAutoFit/>
          </a:bodyPr>
          <a:lstStyle/>
          <a:p>
            <a:r>
              <a:rPr lang="en-US" b="1" dirty="0" smtClean="0">
                <a:latin typeface="Times New Roman"/>
                <a:cs typeface="Times New Roman"/>
              </a:rPr>
              <a:t>E</a:t>
            </a:r>
            <a:endParaRPr lang="en-US" b="1" dirty="0">
              <a:latin typeface="Times New Roman"/>
              <a:cs typeface="Times New Roman"/>
            </a:endParaRPr>
          </a:p>
        </p:txBody>
      </p:sp>
      <p:sp>
        <p:nvSpPr>
          <p:cNvPr id="22" name="TextBox 21"/>
          <p:cNvSpPr txBox="1"/>
          <p:nvPr/>
        </p:nvSpPr>
        <p:spPr>
          <a:xfrm>
            <a:off x="5424994" y="3613252"/>
            <a:ext cx="277916" cy="276999"/>
          </a:xfrm>
          <a:prstGeom prst="rect">
            <a:avLst/>
          </a:prstGeom>
          <a:noFill/>
        </p:spPr>
        <p:txBody>
          <a:bodyPr wrap="none" rtlCol="0">
            <a:spAutoFit/>
          </a:bodyPr>
          <a:lstStyle/>
          <a:p>
            <a:r>
              <a:rPr lang="en-US" sz="1200" dirty="0" smtClean="0"/>
              <a:t>+</a:t>
            </a:r>
            <a:endParaRPr lang="en-US" sz="1200" dirty="0"/>
          </a:p>
        </p:txBody>
      </p:sp>
      <p:sp>
        <p:nvSpPr>
          <p:cNvPr id="34" name="TextBox 33"/>
          <p:cNvSpPr txBox="1"/>
          <p:nvPr/>
        </p:nvSpPr>
        <p:spPr>
          <a:xfrm>
            <a:off x="5577394" y="3765652"/>
            <a:ext cx="277916" cy="276999"/>
          </a:xfrm>
          <a:prstGeom prst="rect">
            <a:avLst/>
          </a:prstGeom>
          <a:noFill/>
        </p:spPr>
        <p:txBody>
          <a:bodyPr wrap="none" rtlCol="0">
            <a:spAutoFit/>
          </a:bodyPr>
          <a:lstStyle/>
          <a:p>
            <a:r>
              <a:rPr lang="en-US" sz="1200" dirty="0" smtClean="0"/>
              <a:t>+</a:t>
            </a:r>
            <a:endParaRPr lang="en-US" sz="1200" dirty="0"/>
          </a:p>
        </p:txBody>
      </p:sp>
      <p:sp>
        <p:nvSpPr>
          <p:cNvPr id="36" name="TextBox 35"/>
          <p:cNvSpPr txBox="1"/>
          <p:nvPr/>
        </p:nvSpPr>
        <p:spPr>
          <a:xfrm>
            <a:off x="5306479" y="3748726"/>
            <a:ext cx="277916" cy="276999"/>
          </a:xfrm>
          <a:prstGeom prst="rect">
            <a:avLst/>
          </a:prstGeom>
          <a:noFill/>
        </p:spPr>
        <p:txBody>
          <a:bodyPr wrap="none" rtlCol="0">
            <a:spAutoFit/>
          </a:bodyPr>
          <a:lstStyle/>
          <a:p>
            <a:r>
              <a:rPr lang="en-US" sz="1200" dirty="0" smtClean="0"/>
              <a:t>+</a:t>
            </a:r>
            <a:endParaRPr lang="en-US" sz="1200" dirty="0"/>
          </a:p>
        </p:txBody>
      </p:sp>
      <p:sp>
        <p:nvSpPr>
          <p:cNvPr id="37" name="TextBox 36"/>
          <p:cNvSpPr txBox="1"/>
          <p:nvPr/>
        </p:nvSpPr>
        <p:spPr>
          <a:xfrm>
            <a:off x="5327569" y="4902525"/>
            <a:ext cx="235762" cy="276999"/>
          </a:xfrm>
          <a:prstGeom prst="rect">
            <a:avLst/>
          </a:prstGeom>
          <a:noFill/>
        </p:spPr>
        <p:txBody>
          <a:bodyPr wrap="none" rtlCol="0">
            <a:spAutoFit/>
          </a:bodyPr>
          <a:lstStyle/>
          <a:p>
            <a:r>
              <a:rPr lang="en-US" sz="1200" dirty="0" smtClean="0"/>
              <a:t>-</a:t>
            </a:r>
            <a:endParaRPr lang="en-US" sz="1200" dirty="0"/>
          </a:p>
        </p:txBody>
      </p:sp>
      <p:sp>
        <p:nvSpPr>
          <p:cNvPr id="38" name="TextBox 37"/>
          <p:cNvSpPr txBox="1"/>
          <p:nvPr/>
        </p:nvSpPr>
        <p:spPr>
          <a:xfrm>
            <a:off x="5479969" y="5054925"/>
            <a:ext cx="235762" cy="276999"/>
          </a:xfrm>
          <a:prstGeom prst="rect">
            <a:avLst/>
          </a:prstGeom>
          <a:noFill/>
        </p:spPr>
        <p:txBody>
          <a:bodyPr wrap="none" rtlCol="0">
            <a:spAutoFit/>
          </a:bodyPr>
          <a:lstStyle/>
          <a:p>
            <a:r>
              <a:rPr lang="en-US" sz="1200" dirty="0" smtClean="0"/>
              <a:t>-</a:t>
            </a:r>
            <a:endParaRPr lang="en-US" sz="1200" dirty="0"/>
          </a:p>
        </p:txBody>
      </p:sp>
      <p:sp>
        <p:nvSpPr>
          <p:cNvPr id="39" name="TextBox 38"/>
          <p:cNvSpPr txBox="1"/>
          <p:nvPr/>
        </p:nvSpPr>
        <p:spPr>
          <a:xfrm>
            <a:off x="5604148" y="4943929"/>
            <a:ext cx="235762" cy="276999"/>
          </a:xfrm>
          <a:prstGeom prst="rect">
            <a:avLst/>
          </a:prstGeom>
          <a:noFill/>
        </p:spPr>
        <p:txBody>
          <a:bodyPr wrap="none" rtlCol="0">
            <a:spAutoFit/>
          </a:bodyPr>
          <a:lstStyle/>
          <a:p>
            <a:r>
              <a:rPr lang="en-US" sz="1200" dirty="0" smtClean="0"/>
              <a:t>-</a:t>
            </a:r>
            <a:endParaRPr lang="en-US" sz="1200" dirty="0"/>
          </a:p>
        </p:txBody>
      </p:sp>
      <p:sp>
        <p:nvSpPr>
          <p:cNvPr id="40" name="TextBox 39"/>
          <p:cNvSpPr txBox="1"/>
          <p:nvPr/>
        </p:nvSpPr>
        <p:spPr>
          <a:xfrm>
            <a:off x="6007710" y="3583117"/>
            <a:ext cx="277916" cy="276999"/>
          </a:xfrm>
          <a:prstGeom prst="rect">
            <a:avLst/>
          </a:prstGeom>
          <a:noFill/>
        </p:spPr>
        <p:txBody>
          <a:bodyPr wrap="none" rtlCol="0">
            <a:spAutoFit/>
          </a:bodyPr>
          <a:lstStyle/>
          <a:p>
            <a:r>
              <a:rPr lang="en-US" sz="1200" dirty="0" smtClean="0"/>
              <a:t>+</a:t>
            </a:r>
            <a:endParaRPr lang="en-US" sz="1200" dirty="0"/>
          </a:p>
        </p:txBody>
      </p:sp>
      <p:sp>
        <p:nvSpPr>
          <p:cNvPr id="41" name="TextBox 40"/>
          <p:cNvSpPr txBox="1"/>
          <p:nvPr/>
        </p:nvSpPr>
        <p:spPr>
          <a:xfrm>
            <a:off x="5954095" y="5077515"/>
            <a:ext cx="235762" cy="276999"/>
          </a:xfrm>
          <a:prstGeom prst="rect">
            <a:avLst/>
          </a:prstGeom>
          <a:noFill/>
        </p:spPr>
        <p:txBody>
          <a:bodyPr wrap="none" rtlCol="0">
            <a:spAutoFit/>
          </a:bodyPr>
          <a:lstStyle/>
          <a:p>
            <a:r>
              <a:rPr lang="en-US" sz="1200" dirty="0" smtClean="0"/>
              <a:t>-</a:t>
            </a:r>
            <a:endParaRPr lang="en-US" sz="1200" dirty="0"/>
          </a:p>
        </p:txBody>
      </p:sp>
      <p:sp>
        <p:nvSpPr>
          <p:cNvPr id="29" name="TextBox 28"/>
          <p:cNvSpPr txBox="1"/>
          <p:nvPr/>
        </p:nvSpPr>
        <p:spPr>
          <a:xfrm>
            <a:off x="7253111" y="5409259"/>
            <a:ext cx="184666" cy="369332"/>
          </a:xfrm>
          <a:prstGeom prst="rect">
            <a:avLst/>
          </a:prstGeom>
          <a:noFill/>
        </p:spPr>
        <p:txBody>
          <a:bodyPr wrap="none" rtlCol="0">
            <a:spAutoFit/>
          </a:bodyPr>
          <a:lstStyle/>
          <a:p>
            <a:endParaRPr lang="en-US" dirty="0"/>
          </a:p>
        </p:txBody>
      </p:sp>
      <p:sp>
        <p:nvSpPr>
          <p:cNvPr id="42" name="Oval 41"/>
          <p:cNvSpPr/>
          <p:nvPr/>
        </p:nvSpPr>
        <p:spPr>
          <a:xfrm flipH="1">
            <a:off x="886182" y="3413897"/>
            <a:ext cx="1810917" cy="2064598"/>
          </a:xfrm>
          <a:prstGeom prst="ellipse">
            <a:avLst/>
          </a:prstGeom>
          <a:gradFill flip="none" rotWithShape="1">
            <a:gsLst>
              <a:gs pos="0">
                <a:srgbClr val="FF00FF">
                  <a:alpha val="34000"/>
                </a:srgbClr>
              </a:gs>
              <a:gs pos="69000">
                <a:schemeClr val="bg1"/>
              </a:gs>
            </a:gsLst>
            <a:lin ang="10800000" scaled="0"/>
            <a:tileRect/>
          </a:gra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439154" y="2844517"/>
            <a:ext cx="864339"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toroidal</a:t>
            </a:r>
            <a:endParaRPr lang="en-US" b="1" baseline="-25000" dirty="0">
              <a:latin typeface="Times New Roman"/>
              <a:cs typeface="Times New Roman"/>
            </a:endParaRPr>
          </a:p>
        </p:txBody>
      </p:sp>
      <p:pic>
        <p:nvPicPr>
          <p:cNvPr id="47" name="Picture 46"/>
          <p:cNvPicPr>
            <a:picLocks noChangeAspect="1"/>
          </p:cNvPicPr>
          <p:nvPr/>
        </p:nvPicPr>
        <p:blipFill rotWithShape="1">
          <a:blip r:embed="rId3"/>
          <a:srcRect r="68561"/>
          <a:stretch/>
        </p:blipFill>
        <p:spPr>
          <a:xfrm>
            <a:off x="3203999" y="3860116"/>
            <a:ext cx="313053" cy="316616"/>
          </a:xfrm>
          <a:prstGeom prst="rect">
            <a:avLst/>
          </a:prstGeom>
        </p:spPr>
      </p:pic>
      <p:sp>
        <p:nvSpPr>
          <p:cNvPr id="48" name="Arc 47"/>
          <p:cNvSpPr/>
          <p:nvPr/>
        </p:nvSpPr>
        <p:spPr>
          <a:xfrm>
            <a:off x="1157230" y="4216087"/>
            <a:ext cx="5465703" cy="3847353"/>
          </a:xfrm>
          <a:prstGeom prst="arc">
            <a:avLst>
              <a:gd name="adj1" fmla="val 14785584"/>
              <a:gd name="adj2" fmla="val 17619554"/>
            </a:avLst>
          </a:prstGeom>
          <a:ln>
            <a:solidFill>
              <a:schemeClr val="tx1"/>
            </a:solidFill>
            <a:head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6" name="Straight Connector 25"/>
          <p:cNvCxnSpPr/>
          <p:nvPr/>
        </p:nvCxnSpPr>
        <p:spPr>
          <a:xfrm flipV="1">
            <a:off x="3885259" y="2380074"/>
            <a:ext cx="0" cy="3574815"/>
          </a:xfrm>
          <a:prstGeom prst="line">
            <a:avLst/>
          </a:prstGeom>
          <a:ln>
            <a:tailEnd type="arrow" w="lg" len="med"/>
          </a:ln>
        </p:spPr>
        <p:style>
          <a:lnRef idx="2">
            <a:schemeClr val="accent1"/>
          </a:lnRef>
          <a:fillRef idx="0">
            <a:schemeClr val="accent1"/>
          </a:fillRef>
          <a:effectRef idx="1">
            <a:schemeClr val="accent1"/>
          </a:effectRef>
          <a:fontRef idx="minor">
            <a:schemeClr val="tx1"/>
          </a:fontRef>
        </p:style>
      </p:cxnSp>
      <p:sp>
        <p:nvSpPr>
          <p:cNvPr id="28" name="Arc 27"/>
          <p:cNvSpPr/>
          <p:nvPr/>
        </p:nvSpPr>
        <p:spPr>
          <a:xfrm>
            <a:off x="3517052" y="2614037"/>
            <a:ext cx="736413" cy="238575"/>
          </a:xfrm>
          <a:prstGeom prst="arc">
            <a:avLst>
              <a:gd name="adj1" fmla="val 19269877"/>
              <a:gd name="adj2" fmla="val 11959105"/>
            </a:avLst>
          </a:prstGeom>
          <a:ln>
            <a:headEnd type="arrow"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411099" y="5937662"/>
            <a:ext cx="7451356" cy="646331"/>
          </a:xfrm>
          <a:prstGeom prst="rect">
            <a:avLst/>
          </a:prstGeom>
        </p:spPr>
        <p:txBody>
          <a:bodyPr wrap="square">
            <a:spAutoFit/>
          </a:bodyPr>
          <a:lstStyle/>
          <a:p>
            <a:pPr marL="285750" indent="-285750">
              <a:buFont typeface="Arial"/>
              <a:buChar char="•"/>
            </a:pPr>
            <a:r>
              <a:rPr lang="en-US" b="1" dirty="0"/>
              <a:t>This means that no matter what, particles in a torus with a purely </a:t>
            </a:r>
            <a:r>
              <a:rPr lang="en-US" b="1" dirty="0" err="1"/>
              <a:t>toroidal</a:t>
            </a:r>
            <a:r>
              <a:rPr lang="en-US" b="1" dirty="0"/>
              <a:t> field will drift </a:t>
            </a:r>
            <a:r>
              <a:rPr lang="en-US" b="1" dirty="0" smtClean="0"/>
              <a:t>radially out </a:t>
            </a:r>
            <a:r>
              <a:rPr lang="en-US" b="1" dirty="0"/>
              <a:t>and hit the walls.  </a:t>
            </a:r>
          </a:p>
        </p:txBody>
      </p:sp>
      <p:pic>
        <p:nvPicPr>
          <p:cNvPr id="43" name="Picture 42"/>
          <p:cNvPicPr>
            <a:picLocks noChangeAspect="1"/>
          </p:cNvPicPr>
          <p:nvPr/>
        </p:nvPicPr>
        <p:blipFill>
          <a:blip r:embed="rId4"/>
          <a:stretch>
            <a:fillRect/>
          </a:stretch>
        </p:blipFill>
        <p:spPr>
          <a:xfrm>
            <a:off x="4346752" y="1641711"/>
            <a:ext cx="4518240" cy="738363"/>
          </a:xfrm>
          <a:prstGeom prst="rect">
            <a:avLst/>
          </a:prstGeom>
        </p:spPr>
      </p:pic>
      <p:sp>
        <p:nvSpPr>
          <p:cNvPr id="44" name="TextBox 43"/>
          <p:cNvSpPr txBox="1"/>
          <p:nvPr/>
        </p:nvSpPr>
        <p:spPr>
          <a:xfrm>
            <a:off x="457199" y="1039518"/>
            <a:ext cx="7278256" cy="923330"/>
          </a:xfrm>
          <a:prstGeom prst="rect">
            <a:avLst/>
          </a:prstGeom>
          <a:noFill/>
        </p:spPr>
        <p:txBody>
          <a:bodyPr wrap="square" rtlCol="0">
            <a:spAutoFit/>
          </a:bodyPr>
          <a:lstStyle/>
          <a:p>
            <a:pPr marL="285750" indent="-285750">
              <a:buFont typeface="Arial"/>
              <a:buChar char="•"/>
            </a:pPr>
            <a:r>
              <a:rPr lang="en-US" b="1" dirty="0" smtClean="0"/>
              <a:t>Charged particles in a curved magnetic field will experience both </a:t>
            </a:r>
            <a:r>
              <a:rPr lang="en-US" b="1" dirty="0"/>
              <a:t>∇</a:t>
            </a:r>
            <a:r>
              <a:rPr lang="en-US" b="1" dirty="0" smtClean="0"/>
              <a:t>B and curvature drift  </a:t>
            </a:r>
          </a:p>
          <a:p>
            <a:pPr marL="285750" indent="-285750">
              <a:buFont typeface="Arial"/>
              <a:buChar char="•"/>
            </a:pPr>
            <a:endParaRPr lang="en-US" b="1" dirty="0" smtClean="0"/>
          </a:p>
        </p:txBody>
      </p:sp>
      <p:sp>
        <p:nvSpPr>
          <p:cNvPr id="4" name="TextBox 3"/>
          <p:cNvSpPr txBox="1"/>
          <p:nvPr/>
        </p:nvSpPr>
        <p:spPr>
          <a:xfrm>
            <a:off x="3741630" y="2080012"/>
            <a:ext cx="279043" cy="338554"/>
          </a:xfrm>
          <a:prstGeom prst="rect">
            <a:avLst/>
          </a:prstGeom>
          <a:noFill/>
        </p:spPr>
        <p:txBody>
          <a:bodyPr wrap="none" rtlCol="0">
            <a:spAutoFit/>
          </a:bodyPr>
          <a:lstStyle/>
          <a:p>
            <a:r>
              <a:rPr lang="en-US" sz="1600" b="1" dirty="0" smtClean="0"/>
              <a:t>z</a:t>
            </a:r>
            <a:endParaRPr lang="en-US" sz="1600" b="1" dirty="0"/>
          </a:p>
        </p:txBody>
      </p:sp>
      <p:sp>
        <p:nvSpPr>
          <p:cNvPr id="5" name="TextBox 4"/>
          <p:cNvSpPr txBox="1"/>
          <p:nvPr/>
        </p:nvSpPr>
        <p:spPr>
          <a:xfrm>
            <a:off x="4183610" y="2414037"/>
            <a:ext cx="349374" cy="461665"/>
          </a:xfrm>
          <a:prstGeom prst="rect">
            <a:avLst/>
          </a:prstGeom>
          <a:noFill/>
        </p:spPr>
        <p:txBody>
          <a:bodyPr wrap="none" rtlCol="0">
            <a:spAutoFit/>
          </a:bodyPr>
          <a:lstStyle/>
          <a:p>
            <a:r>
              <a:rPr lang="en-US" sz="2400" dirty="0" err="1" smtClean="0"/>
              <a:t>ɸ</a:t>
            </a:r>
            <a:endParaRPr lang="en-US" sz="2400" dirty="0"/>
          </a:p>
        </p:txBody>
      </p:sp>
    </p:spTree>
    <p:extLst>
      <p:ext uri="{BB962C8B-B14F-4D97-AF65-F5344CB8AC3E}">
        <p14:creationId xmlns:p14="http://schemas.microsoft.com/office/powerpoint/2010/main" val="22444109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0031" y="941864"/>
            <a:ext cx="1529535" cy="369332"/>
          </a:xfrm>
          <a:prstGeom prst="rect">
            <a:avLst/>
          </a:prstGeom>
          <a:noFill/>
        </p:spPr>
        <p:txBody>
          <a:bodyPr wrap="none" rtlCol="0">
            <a:spAutoFit/>
          </a:bodyPr>
          <a:lstStyle/>
          <a:p>
            <a:r>
              <a:rPr lang="en-US" dirty="0" smtClean="0"/>
              <a:t>engineering</a:t>
            </a:r>
            <a:endParaRPr lang="en-US" dirty="0"/>
          </a:p>
        </p:txBody>
      </p:sp>
      <p:sp>
        <p:nvSpPr>
          <p:cNvPr id="3" name="TextBox 2"/>
          <p:cNvSpPr txBox="1"/>
          <p:nvPr/>
        </p:nvSpPr>
        <p:spPr>
          <a:xfrm>
            <a:off x="212313" y="941864"/>
            <a:ext cx="1870487" cy="369332"/>
          </a:xfrm>
          <a:prstGeom prst="rect">
            <a:avLst/>
          </a:prstGeom>
          <a:noFill/>
        </p:spPr>
        <p:txBody>
          <a:bodyPr wrap="none" rtlCol="0">
            <a:spAutoFit/>
          </a:bodyPr>
          <a:lstStyle/>
          <a:p>
            <a:r>
              <a:rPr lang="en-US" dirty="0"/>
              <a:t>p</a:t>
            </a:r>
            <a:r>
              <a:rPr lang="en-US" dirty="0" smtClean="0"/>
              <a:t>lasma physics</a:t>
            </a:r>
            <a:endParaRPr lang="en-US" dirty="0"/>
          </a:p>
        </p:txBody>
      </p:sp>
      <p:pic>
        <p:nvPicPr>
          <p:cNvPr id="6" name="Picture 5"/>
          <p:cNvPicPr>
            <a:picLocks noChangeAspect="1"/>
          </p:cNvPicPr>
          <p:nvPr/>
        </p:nvPicPr>
        <p:blipFill>
          <a:blip r:embed="rId2"/>
          <a:stretch>
            <a:fillRect/>
          </a:stretch>
        </p:blipFill>
        <p:spPr>
          <a:xfrm>
            <a:off x="-574" y="1395578"/>
            <a:ext cx="1541763" cy="949320"/>
          </a:xfrm>
          <a:prstGeom prst="rect">
            <a:avLst/>
          </a:prstGeom>
        </p:spPr>
      </p:pic>
      <p:sp>
        <p:nvSpPr>
          <p:cNvPr id="7" name="TextBox 6"/>
          <p:cNvSpPr txBox="1"/>
          <p:nvPr/>
        </p:nvSpPr>
        <p:spPr>
          <a:xfrm>
            <a:off x="1541189" y="1246166"/>
            <a:ext cx="2236347" cy="369332"/>
          </a:xfrm>
          <a:prstGeom prst="rect">
            <a:avLst/>
          </a:prstGeom>
          <a:noFill/>
        </p:spPr>
        <p:txBody>
          <a:bodyPr wrap="none" rtlCol="0">
            <a:spAutoFit/>
          </a:bodyPr>
          <a:lstStyle/>
          <a:p>
            <a:r>
              <a:rPr lang="en-US" dirty="0"/>
              <a:t>c</a:t>
            </a:r>
            <a:r>
              <a:rPr lang="en-US" dirty="0" smtClean="0"/>
              <a:t>omputer science</a:t>
            </a:r>
            <a:endParaRPr lang="en-US" dirty="0"/>
          </a:p>
        </p:txBody>
      </p:sp>
      <p:sp>
        <p:nvSpPr>
          <p:cNvPr id="8" name="TextBox 7"/>
          <p:cNvSpPr txBox="1"/>
          <p:nvPr/>
        </p:nvSpPr>
        <p:spPr>
          <a:xfrm>
            <a:off x="4665959" y="1375134"/>
            <a:ext cx="2135470" cy="369332"/>
          </a:xfrm>
          <a:prstGeom prst="rect">
            <a:avLst/>
          </a:prstGeom>
          <a:noFill/>
        </p:spPr>
        <p:txBody>
          <a:bodyPr wrap="none" rtlCol="0">
            <a:spAutoFit/>
          </a:bodyPr>
          <a:lstStyle/>
          <a:p>
            <a:r>
              <a:rPr lang="en-US" dirty="0"/>
              <a:t>m</a:t>
            </a:r>
            <a:r>
              <a:rPr lang="en-US" dirty="0" smtClean="0"/>
              <a:t>aterials science</a:t>
            </a:r>
            <a:endParaRPr lang="en-US" dirty="0"/>
          </a:p>
        </p:txBody>
      </p:sp>
      <p:pic>
        <p:nvPicPr>
          <p:cNvPr id="4" name="Picture 3"/>
          <p:cNvPicPr>
            <a:picLocks noChangeAspect="1"/>
          </p:cNvPicPr>
          <p:nvPr/>
        </p:nvPicPr>
        <p:blipFill>
          <a:blip r:embed="rId3"/>
          <a:stretch>
            <a:fillRect/>
          </a:stretch>
        </p:blipFill>
        <p:spPr>
          <a:xfrm>
            <a:off x="2987723" y="1735002"/>
            <a:ext cx="2213029" cy="2522650"/>
          </a:xfrm>
          <a:prstGeom prst="rect">
            <a:avLst/>
          </a:prstGeom>
        </p:spPr>
      </p:pic>
      <p:pic>
        <p:nvPicPr>
          <p:cNvPr id="14" name="Picture 13"/>
          <p:cNvPicPr>
            <a:picLocks noChangeAspect="1"/>
          </p:cNvPicPr>
          <p:nvPr/>
        </p:nvPicPr>
        <p:blipFill>
          <a:blip r:embed="rId4"/>
          <a:stretch>
            <a:fillRect/>
          </a:stretch>
        </p:blipFill>
        <p:spPr>
          <a:xfrm>
            <a:off x="1436466" y="1748594"/>
            <a:ext cx="1532737" cy="1341145"/>
          </a:xfrm>
          <a:prstGeom prst="rect">
            <a:avLst/>
          </a:prstGeom>
        </p:spPr>
      </p:pic>
      <p:sp>
        <p:nvSpPr>
          <p:cNvPr id="15" name="TextBox 14"/>
          <p:cNvSpPr txBox="1"/>
          <p:nvPr/>
        </p:nvSpPr>
        <p:spPr>
          <a:xfrm>
            <a:off x="3622154" y="6261167"/>
            <a:ext cx="2146341" cy="400110"/>
          </a:xfrm>
          <a:prstGeom prst="rect">
            <a:avLst/>
          </a:prstGeom>
          <a:noFill/>
        </p:spPr>
        <p:txBody>
          <a:bodyPr wrap="none" rtlCol="0">
            <a:spAutoFit/>
          </a:bodyPr>
          <a:lstStyle/>
          <a:p>
            <a:r>
              <a:rPr lang="en-US" sz="2000" dirty="0"/>
              <a:t>t</a:t>
            </a:r>
            <a:r>
              <a:rPr lang="en-US" sz="2000" dirty="0" smtClean="0"/>
              <a:t>ritium breeding</a:t>
            </a:r>
            <a:endParaRPr lang="en-US" sz="2000" dirty="0"/>
          </a:p>
        </p:txBody>
      </p:sp>
      <p:sp>
        <p:nvSpPr>
          <p:cNvPr id="16" name="Rectangle 15"/>
          <p:cNvSpPr/>
          <p:nvPr/>
        </p:nvSpPr>
        <p:spPr>
          <a:xfrm>
            <a:off x="1438587" y="4763170"/>
            <a:ext cx="1559742" cy="369332"/>
          </a:xfrm>
          <a:prstGeom prst="rect">
            <a:avLst/>
          </a:prstGeom>
        </p:spPr>
        <p:txBody>
          <a:bodyPr wrap="none">
            <a:spAutoFit/>
          </a:bodyPr>
          <a:lstStyle/>
          <a:p>
            <a:r>
              <a:rPr lang="en-US" dirty="0"/>
              <a:t>steady state</a:t>
            </a:r>
            <a:endParaRPr lang="en-US" dirty="0"/>
          </a:p>
        </p:txBody>
      </p:sp>
      <p:sp>
        <p:nvSpPr>
          <p:cNvPr id="18" name="Rectangle 17"/>
          <p:cNvSpPr/>
          <p:nvPr/>
        </p:nvSpPr>
        <p:spPr>
          <a:xfrm>
            <a:off x="1438587" y="3789483"/>
            <a:ext cx="1830812" cy="369332"/>
          </a:xfrm>
          <a:prstGeom prst="rect">
            <a:avLst/>
          </a:prstGeom>
        </p:spPr>
        <p:txBody>
          <a:bodyPr wrap="none">
            <a:spAutoFit/>
          </a:bodyPr>
          <a:lstStyle/>
          <a:p>
            <a:r>
              <a:rPr lang="en-US" dirty="0"/>
              <a:t>ELM controlled</a:t>
            </a:r>
            <a:endParaRPr lang="en-US" dirty="0"/>
          </a:p>
        </p:txBody>
      </p:sp>
      <p:sp>
        <p:nvSpPr>
          <p:cNvPr id="19" name="Rectangle 18"/>
          <p:cNvSpPr/>
          <p:nvPr/>
        </p:nvSpPr>
        <p:spPr>
          <a:xfrm>
            <a:off x="411572" y="5575936"/>
            <a:ext cx="2442608" cy="369332"/>
          </a:xfrm>
          <a:prstGeom prst="rect">
            <a:avLst/>
          </a:prstGeom>
        </p:spPr>
        <p:txBody>
          <a:bodyPr wrap="none">
            <a:spAutoFit/>
          </a:bodyPr>
          <a:lstStyle/>
          <a:p>
            <a:r>
              <a:rPr lang="en-US" dirty="0"/>
              <a:t>d</a:t>
            </a:r>
            <a:r>
              <a:rPr lang="en-US" dirty="0" smtClean="0"/>
              <a:t>isruption mitigation</a:t>
            </a:r>
            <a:endParaRPr lang="en-US" dirty="0"/>
          </a:p>
        </p:txBody>
      </p:sp>
      <p:sp>
        <p:nvSpPr>
          <p:cNvPr id="20" name="Rectangle 19"/>
          <p:cNvSpPr/>
          <p:nvPr/>
        </p:nvSpPr>
        <p:spPr>
          <a:xfrm>
            <a:off x="301257" y="3189012"/>
            <a:ext cx="1135209" cy="307777"/>
          </a:xfrm>
          <a:prstGeom prst="rect">
            <a:avLst/>
          </a:prstGeom>
        </p:spPr>
        <p:txBody>
          <a:bodyPr wrap="none">
            <a:spAutoFit/>
          </a:bodyPr>
          <a:lstStyle/>
          <a:p>
            <a:r>
              <a:rPr lang="en-US" sz="1400" dirty="0" smtClean="0"/>
              <a:t>turbulence</a:t>
            </a:r>
            <a:endParaRPr lang="en-US" sz="1400" dirty="0"/>
          </a:p>
        </p:txBody>
      </p:sp>
      <p:sp>
        <p:nvSpPr>
          <p:cNvPr id="21" name="Rectangle 20"/>
          <p:cNvSpPr/>
          <p:nvPr/>
        </p:nvSpPr>
        <p:spPr>
          <a:xfrm>
            <a:off x="212313" y="2850458"/>
            <a:ext cx="1069524" cy="338554"/>
          </a:xfrm>
          <a:prstGeom prst="rect">
            <a:avLst/>
          </a:prstGeom>
        </p:spPr>
        <p:txBody>
          <a:bodyPr wrap="none">
            <a:spAutoFit/>
          </a:bodyPr>
          <a:lstStyle/>
          <a:p>
            <a:r>
              <a:rPr lang="en-US" sz="1600" dirty="0" smtClean="0"/>
              <a:t>transport</a:t>
            </a:r>
            <a:endParaRPr lang="en-US" sz="1600" dirty="0"/>
          </a:p>
        </p:txBody>
      </p:sp>
      <p:sp>
        <p:nvSpPr>
          <p:cNvPr id="30" name="Rectangle 29"/>
          <p:cNvSpPr/>
          <p:nvPr/>
        </p:nvSpPr>
        <p:spPr>
          <a:xfrm>
            <a:off x="418234" y="4455393"/>
            <a:ext cx="1727206" cy="307777"/>
          </a:xfrm>
          <a:prstGeom prst="rect">
            <a:avLst/>
          </a:prstGeom>
        </p:spPr>
        <p:txBody>
          <a:bodyPr wrap="none">
            <a:spAutoFit/>
          </a:bodyPr>
          <a:lstStyle/>
          <a:p>
            <a:r>
              <a:rPr lang="en-US" sz="1400" dirty="0"/>
              <a:t>h</a:t>
            </a:r>
            <a:r>
              <a:rPr lang="en-US" sz="1400" dirty="0" smtClean="0"/>
              <a:t>igh confinement</a:t>
            </a:r>
          </a:p>
        </p:txBody>
      </p:sp>
      <p:sp>
        <p:nvSpPr>
          <p:cNvPr id="31" name="Rectangle 30"/>
          <p:cNvSpPr/>
          <p:nvPr/>
        </p:nvSpPr>
        <p:spPr>
          <a:xfrm>
            <a:off x="3503244" y="4578504"/>
            <a:ext cx="1777387" cy="369332"/>
          </a:xfrm>
          <a:prstGeom prst="rect">
            <a:avLst/>
          </a:prstGeom>
        </p:spPr>
        <p:txBody>
          <a:bodyPr wrap="none">
            <a:spAutoFit/>
          </a:bodyPr>
          <a:lstStyle/>
          <a:p>
            <a:r>
              <a:rPr lang="en-US" dirty="0"/>
              <a:t>a</a:t>
            </a:r>
            <a:r>
              <a:rPr lang="en-US" dirty="0" smtClean="0"/>
              <a:t>lpha heating</a:t>
            </a:r>
            <a:endParaRPr lang="en-US" dirty="0"/>
          </a:p>
        </p:txBody>
      </p:sp>
      <p:sp>
        <p:nvSpPr>
          <p:cNvPr id="35" name="Title 1"/>
          <p:cNvSpPr txBox="1">
            <a:spLocks/>
          </p:cNvSpPr>
          <p:nvPr/>
        </p:nvSpPr>
        <p:spPr>
          <a:xfrm>
            <a:off x="304800" y="0"/>
            <a:ext cx="8153400" cy="914400"/>
          </a:xfrm>
          <a:prstGeom prst="rect">
            <a:avLst/>
          </a:prstGeom>
        </p:spPr>
        <p:txBody>
          <a:bodyPr anchor="ct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I want fusion energy to work.</a:t>
            </a:r>
          </a:p>
          <a:p>
            <a:r>
              <a:rPr lang="en-US" sz="1800" dirty="0" smtClean="0"/>
              <a:t>But what does that mean? </a:t>
            </a:r>
            <a:endParaRPr lang="en-US" sz="1800" dirty="0"/>
          </a:p>
        </p:txBody>
      </p:sp>
      <p:sp>
        <p:nvSpPr>
          <p:cNvPr id="38" name="Rectangle 37"/>
          <p:cNvSpPr/>
          <p:nvPr/>
        </p:nvSpPr>
        <p:spPr>
          <a:xfrm>
            <a:off x="116477" y="2481126"/>
            <a:ext cx="1029323" cy="369332"/>
          </a:xfrm>
          <a:prstGeom prst="rect">
            <a:avLst/>
          </a:prstGeom>
        </p:spPr>
        <p:txBody>
          <a:bodyPr wrap="none">
            <a:spAutoFit/>
          </a:bodyPr>
          <a:lstStyle/>
          <a:p>
            <a:r>
              <a:rPr lang="en-US" dirty="0"/>
              <a:t>stability</a:t>
            </a:r>
          </a:p>
        </p:txBody>
      </p:sp>
      <p:sp>
        <p:nvSpPr>
          <p:cNvPr id="39" name="Rectangle 38"/>
          <p:cNvSpPr/>
          <p:nvPr/>
        </p:nvSpPr>
        <p:spPr>
          <a:xfrm>
            <a:off x="700535" y="5137181"/>
            <a:ext cx="2037800" cy="307777"/>
          </a:xfrm>
          <a:prstGeom prst="rect">
            <a:avLst/>
          </a:prstGeom>
        </p:spPr>
        <p:txBody>
          <a:bodyPr wrap="none">
            <a:spAutoFit/>
          </a:bodyPr>
          <a:lstStyle/>
          <a:p>
            <a:r>
              <a:rPr lang="en-US" sz="1400" dirty="0"/>
              <a:t>e</a:t>
            </a:r>
            <a:r>
              <a:rPr lang="en-US" sz="1400" dirty="0" smtClean="0"/>
              <a:t>fficient current </a:t>
            </a:r>
            <a:r>
              <a:rPr lang="en-US" sz="1400" dirty="0"/>
              <a:t>drive</a:t>
            </a:r>
          </a:p>
        </p:txBody>
      </p:sp>
      <p:sp>
        <p:nvSpPr>
          <p:cNvPr id="40" name="Rectangle 39"/>
          <p:cNvSpPr/>
          <p:nvPr/>
        </p:nvSpPr>
        <p:spPr>
          <a:xfrm>
            <a:off x="1226935" y="6107278"/>
            <a:ext cx="795510" cy="307777"/>
          </a:xfrm>
          <a:prstGeom prst="rect">
            <a:avLst/>
          </a:prstGeom>
        </p:spPr>
        <p:txBody>
          <a:bodyPr wrap="none">
            <a:spAutoFit/>
          </a:bodyPr>
          <a:lstStyle/>
          <a:p>
            <a:r>
              <a:rPr lang="en-US" sz="1400" dirty="0"/>
              <a:t>control </a:t>
            </a:r>
          </a:p>
        </p:txBody>
      </p:sp>
      <p:sp>
        <p:nvSpPr>
          <p:cNvPr id="41" name="Rectangle 40"/>
          <p:cNvSpPr/>
          <p:nvPr/>
        </p:nvSpPr>
        <p:spPr>
          <a:xfrm>
            <a:off x="4141002" y="5575936"/>
            <a:ext cx="1561082" cy="307777"/>
          </a:xfrm>
          <a:prstGeom prst="rect">
            <a:avLst/>
          </a:prstGeom>
        </p:spPr>
        <p:txBody>
          <a:bodyPr wrap="none">
            <a:spAutoFit/>
          </a:bodyPr>
          <a:lstStyle/>
          <a:p>
            <a:r>
              <a:rPr lang="en-US" sz="1400" dirty="0"/>
              <a:t>power handling</a:t>
            </a:r>
          </a:p>
        </p:txBody>
      </p:sp>
      <p:sp>
        <p:nvSpPr>
          <p:cNvPr id="42" name="Rectangle 41"/>
          <p:cNvSpPr/>
          <p:nvPr/>
        </p:nvSpPr>
        <p:spPr>
          <a:xfrm>
            <a:off x="199592" y="4076875"/>
            <a:ext cx="2127480" cy="307777"/>
          </a:xfrm>
          <a:prstGeom prst="rect">
            <a:avLst/>
          </a:prstGeom>
        </p:spPr>
        <p:txBody>
          <a:bodyPr wrap="none">
            <a:spAutoFit/>
          </a:bodyPr>
          <a:lstStyle/>
          <a:p>
            <a:r>
              <a:rPr lang="en-US" sz="1400" dirty="0"/>
              <a:t>high bootstrap current</a:t>
            </a:r>
            <a:endParaRPr lang="en-US" sz="1400" dirty="0"/>
          </a:p>
        </p:txBody>
      </p:sp>
      <p:sp>
        <p:nvSpPr>
          <p:cNvPr id="43" name="Rectangle 42"/>
          <p:cNvSpPr/>
          <p:nvPr/>
        </p:nvSpPr>
        <p:spPr>
          <a:xfrm>
            <a:off x="844238" y="3505259"/>
            <a:ext cx="875197" cy="307777"/>
          </a:xfrm>
          <a:prstGeom prst="rect">
            <a:avLst/>
          </a:prstGeom>
        </p:spPr>
        <p:txBody>
          <a:bodyPr wrap="none">
            <a:spAutoFit/>
          </a:bodyPr>
          <a:lstStyle/>
          <a:p>
            <a:r>
              <a:rPr lang="en-US" sz="1400" dirty="0" smtClean="0"/>
              <a:t>shaping </a:t>
            </a:r>
            <a:endParaRPr lang="en-US" sz="1400" dirty="0"/>
          </a:p>
        </p:txBody>
      </p:sp>
      <p:sp>
        <p:nvSpPr>
          <p:cNvPr id="44" name="Rectangle 43"/>
          <p:cNvSpPr/>
          <p:nvPr/>
        </p:nvSpPr>
        <p:spPr>
          <a:xfrm>
            <a:off x="2204195" y="4319700"/>
            <a:ext cx="1275034" cy="369332"/>
          </a:xfrm>
          <a:prstGeom prst="rect">
            <a:avLst/>
          </a:prstGeom>
        </p:spPr>
        <p:txBody>
          <a:bodyPr wrap="none">
            <a:spAutoFit/>
          </a:bodyPr>
          <a:lstStyle/>
          <a:p>
            <a:r>
              <a:rPr lang="en-US" dirty="0" smtClean="0"/>
              <a:t>high </a:t>
            </a:r>
            <a:r>
              <a:rPr lang="en-US" dirty="0"/>
              <a:t>beta</a:t>
            </a:r>
          </a:p>
        </p:txBody>
      </p:sp>
      <p:sp>
        <p:nvSpPr>
          <p:cNvPr id="45" name="Rectangle 44"/>
          <p:cNvSpPr/>
          <p:nvPr/>
        </p:nvSpPr>
        <p:spPr>
          <a:xfrm>
            <a:off x="3340031" y="5101725"/>
            <a:ext cx="2056973" cy="338554"/>
          </a:xfrm>
          <a:prstGeom prst="rect">
            <a:avLst/>
          </a:prstGeom>
        </p:spPr>
        <p:txBody>
          <a:bodyPr wrap="none">
            <a:spAutoFit/>
          </a:bodyPr>
          <a:lstStyle/>
          <a:p>
            <a:r>
              <a:rPr lang="en-US" sz="1600" dirty="0" smtClean="0"/>
              <a:t>dissipative </a:t>
            </a:r>
            <a:r>
              <a:rPr lang="en-US" sz="1600" dirty="0" err="1"/>
              <a:t>divertor</a:t>
            </a:r>
            <a:endParaRPr lang="en-US" sz="1600" dirty="0"/>
          </a:p>
        </p:txBody>
      </p:sp>
    </p:spTree>
    <p:extLst>
      <p:ext uri="{BB962C8B-B14F-4D97-AF65-F5344CB8AC3E}">
        <p14:creationId xmlns:p14="http://schemas.microsoft.com/office/powerpoint/2010/main" val="6042270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err="1" smtClean="0"/>
              <a:t>Tokamak</a:t>
            </a:r>
            <a:r>
              <a:rPr lang="en-US" dirty="0" smtClean="0"/>
              <a:t> Solution: Add </a:t>
            </a:r>
            <a:r>
              <a:rPr lang="en-US" dirty="0" err="1"/>
              <a:t>P</a:t>
            </a:r>
            <a:r>
              <a:rPr lang="en-US" dirty="0" err="1" smtClean="0"/>
              <a:t>oloidal</a:t>
            </a:r>
            <a:r>
              <a:rPr lang="en-US" dirty="0" smtClean="0"/>
              <a:t> Magnetic </a:t>
            </a:r>
            <a:r>
              <a:rPr lang="en-US" dirty="0"/>
              <a:t>F</a:t>
            </a:r>
            <a:r>
              <a:rPr lang="en-US" dirty="0" smtClean="0"/>
              <a:t>ield</a:t>
            </a:r>
          </a:p>
        </p:txBody>
      </p:sp>
      <p:sp>
        <p:nvSpPr>
          <p:cNvPr id="20" name="Arc 19"/>
          <p:cNvSpPr/>
          <p:nvPr/>
        </p:nvSpPr>
        <p:spPr>
          <a:xfrm>
            <a:off x="1147705" y="3029183"/>
            <a:ext cx="5465703" cy="1627482"/>
          </a:xfrm>
          <a:prstGeom prst="arc">
            <a:avLst>
              <a:gd name="adj1" fmla="val 11102368"/>
              <a:gd name="adj2" fmla="val 21145692"/>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a:off x="1460020" y="5239925"/>
            <a:ext cx="4852348" cy="1627482"/>
          </a:xfrm>
          <a:prstGeom prst="arc">
            <a:avLst>
              <a:gd name="adj1" fmla="val 12159423"/>
              <a:gd name="adj2" fmla="val 20214794"/>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Arc 29"/>
          <p:cNvSpPr/>
          <p:nvPr/>
        </p:nvSpPr>
        <p:spPr>
          <a:xfrm>
            <a:off x="721921" y="2747579"/>
            <a:ext cx="5883951" cy="2195416"/>
          </a:xfrm>
          <a:prstGeom prst="arc">
            <a:avLst>
              <a:gd name="adj1" fmla="val 11192399"/>
              <a:gd name="adj2" fmla="val 12356716"/>
            </a:avLst>
          </a:prstGeom>
          <a:ln>
            <a:head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7253111" y="5409259"/>
            <a:ext cx="184666" cy="369332"/>
          </a:xfrm>
          <a:prstGeom prst="rect">
            <a:avLst/>
          </a:prstGeom>
          <a:noFill/>
        </p:spPr>
        <p:txBody>
          <a:bodyPr wrap="none" rtlCol="0">
            <a:spAutoFit/>
          </a:bodyPr>
          <a:lstStyle/>
          <a:p>
            <a:endParaRPr lang="en-US" dirty="0"/>
          </a:p>
        </p:txBody>
      </p:sp>
      <p:sp>
        <p:nvSpPr>
          <p:cNvPr id="49" name="Oval 48"/>
          <p:cNvSpPr/>
          <p:nvPr/>
        </p:nvSpPr>
        <p:spPr>
          <a:xfrm>
            <a:off x="874841" y="3382727"/>
            <a:ext cx="2142947" cy="2142947"/>
          </a:xfrm>
          <a:prstGeom prst="ellipse">
            <a:avLst/>
          </a:prstGeom>
          <a:gradFill flip="none" rotWithShape="1">
            <a:gsLst>
              <a:gs pos="0">
                <a:srgbClr val="FF00FF">
                  <a:alpha val="34000"/>
                </a:srgbClr>
              </a:gs>
              <a:gs pos="69000">
                <a:schemeClr val="bg1"/>
              </a:gs>
            </a:gsLst>
            <a:path path="circle">
              <a:fillToRect l="50000" t="50000" r="50000" b="50000"/>
            </a:path>
            <a:tileRect/>
          </a:gra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4770684" y="3383695"/>
            <a:ext cx="2142947" cy="2142947"/>
          </a:xfrm>
          <a:prstGeom prst="ellipse">
            <a:avLst/>
          </a:prstGeom>
          <a:gradFill flip="none" rotWithShape="1">
            <a:gsLst>
              <a:gs pos="0">
                <a:srgbClr val="FF00FF">
                  <a:alpha val="34000"/>
                </a:srgbClr>
              </a:gs>
              <a:gs pos="68000">
                <a:schemeClr val="bg1">
                  <a:alpha val="0"/>
                </a:schemeClr>
              </a:gs>
            </a:gsLst>
            <a:path path="circle">
              <a:fillToRect l="50000" t="50000" r="50000" b="50000"/>
            </a:path>
            <a:tileRect/>
          </a:gra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2122610" y="2804784"/>
            <a:ext cx="4926052" cy="3188342"/>
            <a:chOff x="2122610" y="2804784"/>
            <a:chExt cx="4926052" cy="3188342"/>
          </a:xfrm>
        </p:grpSpPr>
        <p:sp>
          <p:nvSpPr>
            <p:cNvPr id="44" name="Arc 43"/>
            <p:cNvSpPr/>
            <p:nvPr/>
          </p:nvSpPr>
          <p:spPr>
            <a:xfrm rot="20992192">
              <a:off x="2122610" y="2804784"/>
              <a:ext cx="4244963" cy="2588485"/>
            </a:xfrm>
            <a:prstGeom prst="arc">
              <a:avLst>
                <a:gd name="adj1" fmla="val 12434840"/>
                <a:gd name="adj2" fmla="val 14255041"/>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2" name="Picture 61"/>
            <p:cNvPicPr>
              <a:picLocks noChangeAspect="1"/>
            </p:cNvPicPr>
            <p:nvPr/>
          </p:nvPicPr>
          <p:blipFill rotWithShape="1">
            <a:blip r:embed="rId3"/>
            <a:srcRect r="68561"/>
            <a:stretch/>
          </p:blipFill>
          <p:spPr>
            <a:xfrm>
              <a:off x="3203999" y="3558491"/>
              <a:ext cx="313053" cy="316616"/>
            </a:xfrm>
            <a:prstGeom prst="rect">
              <a:avLst/>
            </a:prstGeom>
          </p:spPr>
        </p:pic>
        <p:grpSp>
          <p:nvGrpSpPr>
            <p:cNvPr id="5" name="Group 4"/>
            <p:cNvGrpSpPr/>
            <p:nvPr/>
          </p:nvGrpSpPr>
          <p:grpSpPr>
            <a:xfrm>
              <a:off x="2651299" y="3303041"/>
              <a:ext cx="4397363" cy="2690085"/>
              <a:chOff x="2651299" y="3303041"/>
              <a:chExt cx="4397363" cy="2690086"/>
            </a:xfrm>
          </p:grpSpPr>
          <p:sp>
            <p:nvSpPr>
              <p:cNvPr id="43" name="Arc 42"/>
              <p:cNvSpPr/>
              <p:nvPr/>
            </p:nvSpPr>
            <p:spPr>
              <a:xfrm rot="20484947">
                <a:off x="2651299" y="3404642"/>
                <a:ext cx="4244963" cy="2588485"/>
              </a:xfrm>
              <a:prstGeom prst="arc">
                <a:avLst>
                  <a:gd name="adj1" fmla="val 12560376"/>
                  <a:gd name="adj2" fmla="val 20135798"/>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Arc 62"/>
              <p:cNvSpPr/>
              <p:nvPr/>
            </p:nvSpPr>
            <p:spPr>
              <a:xfrm rot="20484947">
                <a:off x="2803699" y="3303041"/>
                <a:ext cx="4244963" cy="2588485"/>
              </a:xfrm>
              <a:prstGeom prst="arc">
                <a:avLst>
                  <a:gd name="adj1" fmla="val 13645648"/>
                  <a:gd name="adj2" fmla="val 13917529"/>
                </a:avLst>
              </a:prstGeom>
              <a:ln>
                <a:solidFill>
                  <a:schemeClr val="tx1"/>
                </a:solidFill>
                <a:head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6" name="Group 5"/>
          <p:cNvGrpSpPr/>
          <p:nvPr/>
        </p:nvGrpSpPr>
        <p:grpSpPr>
          <a:xfrm>
            <a:off x="5287328" y="3477676"/>
            <a:ext cx="1199665" cy="1556769"/>
            <a:chOff x="5287328" y="3477676"/>
            <a:chExt cx="1199665" cy="1556769"/>
          </a:xfrm>
        </p:grpSpPr>
        <p:grpSp>
          <p:nvGrpSpPr>
            <p:cNvPr id="55" name="Group 54"/>
            <p:cNvGrpSpPr/>
            <p:nvPr/>
          </p:nvGrpSpPr>
          <p:grpSpPr>
            <a:xfrm>
              <a:off x="5820651" y="4383743"/>
              <a:ext cx="165005" cy="159997"/>
              <a:chOff x="393576" y="3099642"/>
              <a:chExt cx="165005" cy="159997"/>
            </a:xfrm>
          </p:grpSpPr>
          <p:sp>
            <p:nvSpPr>
              <p:cNvPr id="56" name="Oval 55"/>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7" name="Oval 56"/>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sp>
          <p:nvSpPr>
            <p:cNvPr id="4" name="Rectangle 3"/>
            <p:cNvSpPr/>
            <p:nvPr/>
          </p:nvSpPr>
          <p:spPr>
            <a:xfrm>
              <a:off x="5497663" y="3991123"/>
              <a:ext cx="785646" cy="369332"/>
            </a:xfrm>
            <a:prstGeom prst="rect">
              <a:avLst/>
            </a:prstGeom>
          </p:spPr>
          <p:txBody>
            <a:bodyPr wrap="none">
              <a:spAutoFit/>
            </a:bodyPr>
            <a:lstStyle/>
            <a:p>
              <a:r>
                <a:rPr lang="en-US" b="1" i="1" dirty="0" err="1">
                  <a:latin typeface="Times New Roman"/>
                  <a:cs typeface="Times New Roman"/>
                </a:rPr>
                <a:t>I</a:t>
              </a:r>
              <a:r>
                <a:rPr lang="en-US" b="1" i="1" baseline="-25000" dirty="0" err="1">
                  <a:latin typeface="Times New Roman"/>
                  <a:cs typeface="Times New Roman"/>
                </a:rPr>
                <a:t>plasma</a:t>
              </a:r>
              <a:endParaRPr lang="en-US" b="1" i="1" baseline="-25000" dirty="0">
                <a:latin typeface="Times New Roman"/>
                <a:cs typeface="Times New Roman"/>
              </a:endParaRPr>
            </a:p>
          </p:txBody>
        </p:sp>
        <p:sp>
          <p:nvSpPr>
            <p:cNvPr id="64" name="Rectangle 63"/>
            <p:cNvSpPr/>
            <p:nvPr/>
          </p:nvSpPr>
          <p:spPr>
            <a:xfrm>
              <a:off x="5453605" y="3477676"/>
              <a:ext cx="877163"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poloidal</a:t>
              </a:r>
              <a:endParaRPr lang="en-US" b="1" baseline="-25000" dirty="0">
                <a:latin typeface="Times New Roman"/>
                <a:cs typeface="Times New Roman"/>
              </a:endParaRPr>
            </a:p>
          </p:txBody>
        </p:sp>
        <p:sp>
          <p:nvSpPr>
            <p:cNvPr id="7" name="Arc 6"/>
            <p:cNvSpPr/>
            <p:nvPr/>
          </p:nvSpPr>
          <p:spPr>
            <a:xfrm>
              <a:off x="5287328" y="3834780"/>
              <a:ext cx="1199665" cy="1199665"/>
            </a:xfrm>
            <a:prstGeom prst="arc">
              <a:avLst>
                <a:gd name="adj1" fmla="val 17191043"/>
                <a:gd name="adj2" fmla="val 945415"/>
              </a:avLst>
            </a:prstGeom>
            <a:ln>
              <a:head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26" name="Straight Connector 25"/>
          <p:cNvCxnSpPr/>
          <p:nvPr/>
        </p:nvCxnSpPr>
        <p:spPr>
          <a:xfrm flipV="1">
            <a:off x="3885259" y="2380074"/>
            <a:ext cx="0" cy="3574815"/>
          </a:xfrm>
          <a:prstGeom prst="line">
            <a:avLst/>
          </a:prstGeom>
          <a:ln>
            <a:tailEnd type="arrow" w="lg" len="med"/>
          </a:ln>
        </p:spPr>
        <p:style>
          <a:lnRef idx="2">
            <a:schemeClr val="accent1"/>
          </a:lnRef>
          <a:fillRef idx="0">
            <a:schemeClr val="accent1"/>
          </a:fillRef>
          <a:effectRef idx="1">
            <a:schemeClr val="accent1"/>
          </a:effectRef>
          <a:fontRef idx="minor">
            <a:schemeClr val="tx1"/>
          </a:fontRef>
        </p:style>
      </p:cxnSp>
      <p:sp>
        <p:nvSpPr>
          <p:cNvPr id="28" name="Arc 27"/>
          <p:cNvSpPr/>
          <p:nvPr/>
        </p:nvSpPr>
        <p:spPr>
          <a:xfrm>
            <a:off x="3517052" y="2614037"/>
            <a:ext cx="736413" cy="238575"/>
          </a:xfrm>
          <a:prstGeom prst="arc">
            <a:avLst>
              <a:gd name="adj1" fmla="val 19269877"/>
              <a:gd name="adj2" fmla="val 11959105"/>
            </a:avLst>
          </a:prstGeom>
          <a:ln>
            <a:headEnd type="arrow"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ectangle 7"/>
          <p:cNvSpPr/>
          <p:nvPr/>
        </p:nvSpPr>
        <p:spPr>
          <a:xfrm>
            <a:off x="330199" y="1016061"/>
            <a:ext cx="8655585" cy="1200329"/>
          </a:xfrm>
          <a:prstGeom prst="rect">
            <a:avLst/>
          </a:prstGeom>
        </p:spPr>
        <p:txBody>
          <a:bodyPr wrap="none">
            <a:spAutoFit/>
          </a:bodyPr>
          <a:lstStyle/>
          <a:p>
            <a:r>
              <a:rPr lang="en-US" b="1" dirty="0" err="1" smtClean="0"/>
              <a:t>Toroidal</a:t>
            </a:r>
            <a:r>
              <a:rPr lang="en-US" b="1" dirty="0" smtClean="0"/>
              <a:t>: long way around</a:t>
            </a:r>
          </a:p>
          <a:p>
            <a:r>
              <a:rPr lang="en-US" b="1" dirty="0" err="1" smtClean="0"/>
              <a:t>Poloidal</a:t>
            </a:r>
            <a:r>
              <a:rPr lang="en-US" b="1" dirty="0" smtClean="0"/>
              <a:t>: short way around</a:t>
            </a:r>
          </a:p>
          <a:p>
            <a:r>
              <a:rPr lang="en-US" b="1" dirty="0" smtClean="0"/>
              <a:t>1. Use external coils to apply a </a:t>
            </a:r>
            <a:r>
              <a:rPr lang="en-US" b="1" dirty="0" err="1" smtClean="0"/>
              <a:t>toroidal</a:t>
            </a:r>
            <a:r>
              <a:rPr lang="en-US" b="1" dirty="0" smtClean="0"/>
              <a:t> magnetic field</a:t>
            </a:r>
          </a:p>
          <a:p>
            <a:r>
              <a:rPr lang="en-US" b="1" dirty="0" smtClean="0"/>
              <a:t>2. Drive </a:t>
            </a:r>
            <a:r>
              <a:rPr lang="en-US" b="1" dirty="0" err="1" smtClean="0"/>
              <a:t>toroidal</a:t>
            </a:r>
            <a:r>
              <a:rPr lang="en-US" b="1" dirty="0" smtClean="0"/>
              <a:t> current in the plasma to generate a </a:t>
            </a:r>
            <a:r>
              <a:rPr lang="en-US" b="1" dirty="0" err="1" smtClean="0"/>
              <a:t>poloidal</a:t>
            </a:r>
            <a:r>
              <a:rPr lang="en-US" b="1" dirty="0" smtClean="0"/>
              <a:t> magnetic field</a:t>
            </a:r>
            <a:endParaRPr lang="en-US" dirty="0"/>
          </a:p>
        </p:txBody>
      </p:sp>
      <p:sp>
        <p:nvSpPr>
          <p:cNvPr id="25" name="Rectangle 24"/>
          <p:cNvSpPr/>
          <p:nvPr/>
        </p:nvSpPr>
        <p:spPr>
          <a:xfrm>
            <a:off x="439154" y="2844517"/>
            <a:ext cx="864339"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toroidal</a:t>
            </a:r>
            <a:endParaRPr lang="en-US" b="1" baseline="-25000" dirty="0">
              <a:latin typeface="Times New Roman"/>
              <a:cs typeface="Times New Roman"/>
            </a:endParaRPr>
          </a:p>
        </p:txBody>
      </p:sp>
      <p:sp>
        <p:nvSpPr>
          <p:cNvPr id="31" name="TextBox 30"/>
          <p:cNvSpPr txBox="1"/>
          <p:nvPr/>
        </p:nvSpPr>
        <p:spPr>
          <a:xfrm>
            <a:off x="3741630" y="2080012"/>
            <a:ext cx="279043" cy="338554"/>
          </a:xfrm>
          <a:prstGeom prst="rect">
            <a:avLst/>
          </a:prstGeom>
          <a:noFill/>
        </p:spPr>
        <p:txBody>
          <a:bodyPr wrap="none" rtlCol="0">
            <a:spAutoFit/>
          </a:bodyPr>
          <a:lstStyle/>
          <a:p>
            <a:r>
              <a:rPr lang="en-US" sz="1600" b="1" dirty="0" smtClean="0"/>
              <a:t>z</a:t>
            </a:r>
            <a:endParaRPr lang="en-US" sz="1600" b="1" dirty="0"/>
          </a:p>
        </p:txBody>
      </p:sp>
      <p:sp>
        <p:nvSpPr>
          <p:cNvPr id="32" name="TextBox 31"/>
          <p:cNvSpPr txBox="1"/>
          <p:nvPr/>
        </p:nvSpPr>
        <p:spPr>
          <a:xfrm>
            <a:off x="4183610" y="2414037"/>
            <a:ext cx="349374" cy="461665"/>
          </a:xfrm>
          <a:prstGeom prst="rect">
            <a:avLst/>
          </a:prstGeom>
          <a:noFill/>
        </p:spPr>
        <p:txBody>
          <a:bodyPr wrap="none" rtlCol="0">
            <a:spAutoFit/>
          </a:bodyPr>
          <a:lstStyle/>
          <a:p>
            <a:r>
              <a:rPr lang="en-US" sz="2400" dirty="0" err="1" smtClean="0"/>
              <a:t>ɸ</a:t>
            </a:r>
            <a:endParaRPr lang="en-US" sz="2400" dirty="0"/>
          </a:p>
        </p:txBody>
      </p:sp>
      <p:sp>
        <p:nvSpPr>
          <p:cNvPr id="3" name="Rectangle 2"/>
          <p:cNvSpPr/>
          <p:nvPr/>
        </p:nvSpPr>
        <p:spPr>
          <a:xfrm>
            <a:off x="92791" y="5954950"/>
            <a:ext cx="8497027" cy="1107996"/>
          </a:xfrm>
          <a:prstGeom prst="rect">
            <a:avLst/>
          </a:prstGeom>
        </p:spPr>
        <p:txBody>
          <a:bodyPr wrap="square">
            <a:spAutoFit/>
          </a:bodyPr>
          <a:lstStyle/>
          <a:p>
            <a:pPr marL="285750" indent="-285750">
              <a:buFont typeface="Arial"/>
              <a:buChar char="•"/>
            </a:pPr>
            <a:r>
              <a:rPr lang="en-US" sz="1600" b="1" dirty="0" smtClean="0"/>
              <a:t>The resulting helical magnetic field is much better at confining charged particles.</a:t>
            </a:r>
          </a:p>
          <a:p>
            <a:pPr marL="285750" indent="-285750">
              <a:buFont typeface="Arial"/>
              <a:buChar char="•"/>
            </a:pPr>
            <a:r>
              <a:rPr lang="en-US" sz="1600" b="1" dirty="0" smtClean="0"/>
              <a:t>The challenge</a:t>
            </a:r>
            <a:r>
              <a:rPr lang="en-US" sz="1600" b="1" dirty="0"/>
              <a:t>: how to drive current in plasma in steady </a:t>
            </a:r>
            <a:r>
              <a:rPr lang="en-US" sz="1600" b="1" dirty="0" smtClean="0"/>
              <a:t>state while keeping the plasma stable and free of disruptions?</a:t>
            </a:r>
            <a:endParaRPr lang="en-US" sz="1600" b="1" dirty="0"/>
          </a:p>
          <a:p>
            <a:endParaRPr lang="en-US" sz="1600" dirty="0"/>
          </a:p>
        </p:txBody>
      </p:sp>
    </p:spTree>
    <p:extLst>
      <p:ext uri="{BB962C8B-B14F-4D97-AF65-F5344CB8AC3E}">
        <p14:creationId xmlns:p14="http://schemas.microsoft.com/office/powerpoint/2010/main" val="34721364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53411" y="2540863"/>
            <a:ext cx="2142947" cy="2142947"/>
          </a:xfrm>
          <a:prstGeom prst="ellipse">
            <a:avLst/>
          </a:prstGeom>
          <a:gradFill flip="none" rotWithShape="1">
            <a:gsLst>
              <a:gs pos="0">
                <a:srgbClr val="FF00FF">
                  <a:alpha val="34000"/>
                </a:srgbClr>
              </a:gs>
              <a:gs pos="68000">
                <a:schemeClr val="bg1">
                  <a:alpha val="0"/>
                </a:schemeClr>
              </a:gs>
            </a:gsLst>
            <a:path path="circle">
              <a:fillToRect l="50000" t="50000" r="50000" b="50000"/>
            </a:path>
            <a:tileRect/>
          </a:gra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2159000" y="3013353"/>
            <a:ext cx="1166090" cy="1166090"/>
          </a:xfrm>
          <a:prstGeom prst="ellipse">
            <a:avLst/>
          </a:prstGeom>
          <a:noFill/>
          <a:ln>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837259" y="1953825"/>
            <a:ext cx="0" cy="2987615"/>
          </a:xfrm>
          <a:prstGeom prst="line">
            <a:avLst/>
          </a:prstGeom>
          <a:ln>
            <a:tailEnd type="arrow" w="lg" len="med"/>
          </a:ln>
        </p:spPr>
        <p:style>
          <a:lnRef idx="2">
            <a:schemeClr val="accent1"/>
          </a:lnRef>
          <a:fillRef idx="0">
            <a:schemeClr val="accent1"/>
          </a:fillRef>
          <a:effectRef idx="1">
            <a:schemeClr val="accent1"/>
          </a:effectRef>
          <a:fontRef idx="minor">
            <a:schemeClr val="tx1"/>
          </a:fontRef>
        </p:style>
      </p:cxnSp>
      <p:sp>
        <p:nvSpPr>
          <p:cNvPr id="7" name="Arc 6"/>
          <p:cNvSpPr/>
          <p:nvPr/>
        </p:nvSpPr>
        <p:spPr>
          <a:xfrm>
            <a:off x="469052" y="2187787"/>
            <a:ext cx="736413" cy="238575"/>
          </a:xfrm>
          <a:prstGeom prst="arc">
            <a:avLst>
              <a:gd name="adj1" fmla="val 19269877"/>
              <a:gd name="adj2" fmla="val 11959105"/>
            </a:avLst>
          </a:prstGeom>
          <a:ln>
            <a:headEnd type="arrow"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693630" y="1653762"/>
            <a:ext cx="279043" cy="338554"/>
          </a:xfrm>
          <a:prstGeom prst="rect">
            <a:avLst/>
          </a:prstGeom>
          <a:noFill/>
        </p:spPr>
        <p:txBody>
          <a:bodyPr wrap="none" rtlCol="0">
            <a:spAutoFit/>
          </a:bodyPr>
          <a:lstStyle/>
          <a:p>
            <a:r>
              <a:rPr lang="en-US" sz="1600" b="1" dirty="0" smtClean="0"/>
              <a:t>z</a:t>
            </a:r>
            <a:endParaRPr lang="en-US" sz="1600" b="1" dirty="0"/>
          </a:p>
        </p:txBody>
      </p:sp>
      <p:sp>
        <p:nvSpPr>
          <p:cNvPr id="9" name="TextBox 8"/>
          <p:cNvSpPr txBox="1"/>
          <p:nvPr/>
        </p:nvSpPr>
        <p:spPr>
          <a:xfrm>
            <a:off x="1135610" y="1987787"/>
            <a:ext cx="349374" cy="461665"/>
          </a:xfrm>
          <a:prstGeom prst="rect">
            <a:avLst/>
          </a:prstGeom>
          <a:noFill/>
        </p:spPr>
        <p:txBody>
          <a:bodyPr wrap="none" rtlCol="0">
            <a:spAutoFit/>
          </a:bodyPr>
          <a:lstStyle/>
          <a:p>
            <a:r>
              <a:rPr lang="en-US" sz="2400" dirty="0" err="1" smtClean="0"/>
              <a:t>ɸ</a:t>
            </a:r>
            <a:endParaRPr lang="en-US" sz="2400" dirty="0"/>
          </a:p>
        </p:txBody>
      </p:sp>
      <p:cxnSp>
        <p:nvCxnSpPr>
          <p:cNvPr id="11" name="Straight Arrow Connector 10"/>
          <p:cNvCxnSpPr/>
          <p:nvPr/>
        </p:nvCxnSpPr>
        <p:spPr>
          <a:xfrm>
            <a:off x="837259" y="3602167"/>
            <a:ext cx="326137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110181" y="3398255"/>
            <a:ext cx="303689" cy="338554"/>
          </a:xfrm>
          <a:prstGeom prst="rect">
            <a:avLst/>
          </a:prstGeom>
          <a:noFill/>
        </p:spPr>
        <p:txBody>
          <a:bodyPr wrap="none" rtlCol="0">
            <a:spAutoFit/>
          </a:bodyPr>
          <a:lstStyle/>
          <a:p>
            <a:r>
              <a:rPr lang="en-US" sz="1600" b="1" dirty="0"/>
              <a:t>R</a:t>
            </a:r>
          </a:p>
        </p:txBody>
      </p:sp>
      <p:sp>
        <p:nvSpPr>
          <p:cNvPr id="25" name="Oval 24"/>
          <p:cNvSpPr/>
          <p:nvPr/>
        </p:nvSpPr>
        <p:spPr>
          <a:xfrm>
            <a:off x="2355274" y="3013353"/>
            <a:ext cx="1143000" cy="1143000"/>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itle 2"/>
          <p:cNvSpPr txBox="1">
            <a:spLocks/>
          </p:cNvSpPr>
          <p:nvPr/>
        </p:nvSpPr>
        <p:spPr bwMode="auto">
          <a:xfrm>
            <a:off x="364838" y="217256"/>
            <a:ext cx="86868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There Are Two Main Classes of Particle Orbits In </a:t>
            </a:r>
            <a:r>
              <a:rPr lang="en-US" dirty="0" err="1" smtClean="0"/>
              <a:t>Tokamaks</a:t>
            </a:r>
            <a:endParaRPr lang="en-US" dirty="0" smtClean="0"/>
          </a:p>
        </p:txBody>
      </p:sp>
      <p:sp>
        <p:nvSpPr>
          <p:cNvPr id="27" name="TextBox 26"/>
          <p:cNvSpPr txBox="1"/>
          <p:nvPr/>
        </p:nvSpPr>
        <p:spPr>
          <a:xfrm>
            <a:off x="2159000" y="4872177"/>
            <a:ext cx="1000469" cy="369332"/>
          </a:xfrm>
          <a:prstGeom prst="rect">
            <a:avLst/>
          </a:prstGeom>
          <a:noFill/>
        </p:spPr>
        <p:txBody>
          <a:bodyPr wrap="none" rtlCol="0">
            <a:spAutoFit/>
          </a:bodyPr>
          <a:lstStyle/>
          <a:p>
            <a:r>
              <a:rPr lang="en-US" dirty="0" smtClean="0"/>
              <a:t>Passing</a:t>
            </a:r>
            <a:endParaRPr lang="en-US" dirty="0"/>
          </a:p>
        </p:txBody>
      </p:sp>
      <p:pic>
        <p:nvPicPr>
          <p:cNvPr id="29" name="Picture 28"/>
          <p:cNvPicPr>
            <a:picLocks noChangeAspect="1"/>
          </p:cNvPicPr>
          <p:nvPr/>
        </p:nvPicPr>
        <p:blipFill rotWithShape="1">
          <a:blip r:embed="rId2"/>
          <a:srcRect l="16822" t="1140" r="76594" b="85679"/>
          <a:stretch/>
        </p:blipFill>
        <p:spPr>
          <a:xfrm>
            <a:off x="1837298" y="2200916"/>
            <a:ext cx="321702" cy="467891"/>
          </a:xfrm>
          <a:prstGeom prst="rect">
            <a:avLst/>
          </a:prstGeom>
        </p:spPr>
      </p:pic>
      <p:sp>
        <p:nvSpPr>
          <p:cNvPr id="30" name="Rectangle 29"/>
          <p:cNvSpPr/>
          <p:nvPr/>
        </p:nvSpPr>
        <p:spPr>
          <a:xfrm>
            <a:off x="2189346" y="2540116"/>
            <a:ext cx="424215"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p</a:t>
            </a:r>
            <a:endParaRPr lang="en-US" b="1" baseline="-25000" dirty="0">
              <a:latin typeface="Times New Roman"/>
              <a:cs typeface="Times New Roman"/>
            </a:endParaRPr>
          </a:p>
        </p:txBody>
      </p:sp>
      <p:sp>
        <p:nvSpPr>
          <p:cNvPr id="31" name="Arc 30"/>
          <p:cNvSpPr/>
          <p:nvPr/>
        </p:nvSpPr>
        <p:spPr>
          <a:xfrm rot="19845818">
            <a:off x="1814769" y="2697315"/>
            <a:ext cx="1814656" cy="1814656"/>
          </a:xfrm>
          <a:prstGeom prst="arc">
            <a:avLst>
              <a:gd name="adj1" fmla="val 14756152"/>
              <a:gd name="adj2" fmla="val 15940490"/>
            </a:avLst>
          </a:prstGeom>
          <a:ln>
            <a:head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Rectangle 31"/>
          <p:cNvSpPr/>
          <p:nvPr/>
        </p:nvSpPr>
        <p:spPr>
          <a:xfrm>
            <a:off x="1946892" y="1944597"/>
            <a:ext cx="389875"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t</a:t>
            </a:r>
            <a:endParaRPr lang="en-US" b="1" baseline="-25000" dirty="0">
              <a:latin typeface="Times New Roman"/>
              <a:cs typeface="Times New Roman"/>
            </a:endParaRPr>
          </a:p>
        </p:txBody>
      </p:sp>
      <p:sp>
        <p:nvSpPr>
          <p:cNvPr id="37" name="Rectangle 36"/>
          <p:cNvSpPr/>
          <p:nvPr/>
        </p:nvSpPr>
        <p:spPr>
          <a:xfrm>
            <a:off x="594046" y="5449472"/>
            <a:ext cx="4572000" cy="584776"/>
          </a:xfrm>
          <a:prstGeom prst="rect">
            <a:avLst/>
          </a:prstGeom>
        </p:spPr>
        <p:txBody>
          <a:bodyPr>
            <a:spAutoFit/>
          </a:bodyPr>
          <a:lstStyle/>
          <a:p>
            <a:r>
              <a:rPr lang="en-US" sz="1600" dirty="0"/>
              <a:t>Particles with sufficient </a:t>
            </a:r>
            <a:r>
              <a:rPr lang="en-US" sz="1600" b="1" dirty="0"/>
              <a:t>v</a:t>
            </a:r>
            <a:r>
              <a:rPr lang="en-US" sz="1600" b="1" baseline="-25000" dirty="0"/>
              <a:t>||</a:t>
            </a:r>
            <a:r>
              <a:rPr lang="en-US" sz="1600" dirty="0" smtClean="0"/>
              <a:t>will follow the helical magnetic field around the torus</a:t>
            </a:r>
            <a:endParaRPr lang="en-US" sz="1600" dirty="0"/>
          </a:p>
        </p:txBody>
      </p:sp>
      <p:grpSp>
        <p:nvGrpSpPr>
          <p:cNvPr id="41" name="Group 40"/>
          <p:cNvGrpSpPr/>
          <p:nvPr/>
        </p:nvGrpSpPr>
        <p:grpSpPr>
          <a:xfrm>
            <a:off x="4997179" y="1653762"/>
            <a:ext cx="4054460" cy="5092224"/>
            <a:chOff x="4997179" y="1653762"/>
            <a:chExt cx="4054460" cy="5092224"/>
          </a:xfrm>
        </p:grpSpPr>
        <p:sp>
          <p:nvSpPr>
            <p:cNvPr id="20" name="Arc 19"/>
            <p:cNvSpPr/>
            <p:nvPr/>
          </p:nvSpPr>
          <p:spPr>
            <a:xfrm>
              <a:off x="4997179" y="2187787"/>
              <a:ext cx="736413" cy="238575"/>
            </a:xfrm>
            <a:prstGeom prst="arc">
              <a:avLst>
                <a:gd name="adj1" fmla="val 19269877"/>
                <a:gd name="adj2" fmla="val 11959105"/>
              </a:avLst>
            </a:prstGeom>
            <a:ln>
              <a:headEnd type="arrow"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5221757" y="1653762"/>
              <a:ext cx="279043" cy="338554"/>
            </a:xfrm>
            <a:prstGeom prst="rect">
              <a:avLst/>
            </a:prstGeom>
            <a:noFill/>
          </p:spPr>
          <p:txBody>
            <a:bodyPr wrap="none" rtlCol="0">
              <a:spAutoFit/>
            </a:bodyPr>
            <a:lstStyle/>
            <a:p>
              <a:r>
                <a:rPr lang="en-US" sz="1600" b="1" dirty="0" smtClean="0"/>
                <a:t>z</a:t>
              </a:r>
              <a:endParaRPr lang="en-US" sz="1600" b="1" dirty="0"/>
            </a:p>
          </p:txBody>
        </p:sp>
        <p:grpSp>
          <p:nvGrpSpPr>
            <p:cNvPr id="40" name="Group 39"/>
            <p:cNvGrpSpPr/>
            <p:nvPr/>
          </p:nvGrpSpPr>
          <p:grpSpPr>
            <a:xfrm>
              <a:off x="5365386" y="1926678"/>
              <a:ext cx="3686253" cy="4819308"/>
              <a:chOff x="5365386" y="1926678"/>
              <a:chExt cx="3686253" cy="4819308"/>
            </a:xfrm>
          </p:grpSpPr>
          <p:sp>
            <p:nvSpPr>
              <p:cNvPr id="16" name="Oval 15"/>
              <p:cNvSpPr/>
              <p:nvPr/>
            </p:nvSpPr>
            <p:spPr>
              <a:xfrm>
                <a:off x="6181538" y="2540863"/>
                <a:ext cx="2142947" cy="2142947"/>
              </a:xfrm>
              <a:prstGeom prst="ellipse">
                <a:avLst/>
              </a:prstGeom>
              <a:gradFill flip="none" rotWithShape="1">
                <a:gsLst>
                  <a:gs pos="0">
                    <a:srgbClr val="FF00FF">
                      <a:alpha val="34000"/>
                    </a:srgbClr>
                  </a:gs>
                  <a:gs pos="68000">
                    <a:schemeClr val="bg1">
                      <a:alpha val="0"/>
                    </a:schemeClr>
                  </a:gs>
                </a:gsLst>
                <a:path path="circle">
                  <a:fillToRect l="50000" t="50000" r="50000" b="50000"/>
                </a:path>
                <a:tileRect/>
              </a:gra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687127" y="3013353"/>
                <a:ext cx="1166090" cy="1166090"/>
              </a:xfrm>
              <a:prstGeom prst="ellipse">
                <a:avLst/>
              </a:prstGeom>
              <a:noFill/>
              <a:ln>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5365386" y="1953825"/>
                <a:ext cx="0" cy="2987615"/>
              </a:xfrm>
              <a:prstGeom prst="line">
                <a:avLst/>
              </a:prstGeom>
              <a:ln>
                <a:tailEnd type="arrow" w="lg" len="med"/>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663737" y="1987787"/>
                <a:ext cx="349374" cy="461665"/>
              </a:xfrm>
              <a:prstGeom prst="rect">
                <a:avLst/>
              </a:prstGeom>
              <a:noFill/>
            </p:spPr>
            <p:txBody>
              <a:bodyPr wrap="none" rtlCol="0">
                <a:spAutoFit/>
              </a:bodyPr>
              <a:lstStyle/>
              <a:p>
                <a:r>
                  <a:rPr lang="en-US" sz="2400" dirty="0" err="1" smtClean="0"/>
                  <a:t>ɸ</a:t>
                </a:r>
                <a:endParaRPr lang="en-US" sz="2400" dirty="0"/>
              </a:p>
            </p:txBody>
          </p:sp>
          <p:cxnSp>
            <p:nvCxnSpPr>
              <p:cNvPr id="23" name="Straight Arrow Connector 22"/>
              <p:cNvCxnSpPr/>
              <p:nvPr/>
            </p:nvCxnSpPr>
            <p:spPr>
              <a:xfrm>
                <a:off x="5365386" y="3602167"/>
                <a:ext cx="326137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8638308" y="3398255"/>
                <a:ext cx="303689" cy="338554"/>
              </a:xfrm>
              <a:prstGeom prst="rect">
                <a:avLst/>
              </a:prstGeom>
              <a:noFill/>
            </p:spPr>
            <p:txBody>
              <a:bodyPr wrap="none" rtlCol="0">
                <a:spAutoFit/>
              </a:bodyPr>
              <a:lstStyle/>
              <a:p>
                <a:r>
                  <a:rPr lang="en-US" sz="1600" b="1" dirty="0"/>
                  <a:t>R</a:t>
                </a:r>
              </a:p>
            </p:txBody>
          </p:sp>
          <p:sp>
            <p:nvSpPr>
              <p:cNvPr id="28" name="TextBox 27"/>
              <p:cNvSpPr txBox="1"/>
              <p:nvPr/>
            </p:nvSpPr>
            <p:spPr>
              <a:xfrm>
                <a:off x="6811821" y="4883722"/>
                <a:ext cx="1126255" cy="369332"/>
              </a:xfrm>
              <a:prstGeom prst="rect">
                <a:avLst/>
              </a:prstGeom>
              <a:noFill/>
            </p:spPr>
            <p:txBody>
              <a:bodyPr wrap="none" rtlCol="0">
                <a:spAutoFit/>
              </a:bodyPr>
              <a:lstStyle/>
              <a:p>
                <a:r>
                  <a:rPr lang="en-US" dirty="0" smtClean="0"/>
                  <a:t>Trapped</a:t>
                </a:r>
                <a:endParaRPr lang="en-US" dirty="0"/>
              </a:p>
            </p:txBody>
          </p:sp>
          <p:sp>
            <p:nvSpPr>
              <p:cNvPr id="18" name="Moon 17"/>
              <p:cNvSpPr/>
              <p:nvPr/>
            </p:nvSpPr>
            <p:spPr>
              <a:xfrm flipH="1">
                <a:off x="7305149" y="3013353"/>
                <a:ext cx="813614" cy="1175220"/>
              </a:xfrm>
              <a:prstGeom prst="moon">
                <a:avLst/>
              </a:prstGeom>
              <a:noFill/>
              <a:ln w="38100"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ffectLst>
                    <a:outerShdw blurRad="75057" dist="38100" dir="5400000" sy="-20000" rotWithShape="0">
                      <a:prstClr val="black">
                        <a:alpha val="25000"/>
                      </a:prstClr>
                    </a:outerShdw>
                  </a:effectLst>
                </a:endParaRPr>
              </a:p>
            </p:txBody>
          </p:sp>
          <p:pic>
            <p:nvPicPr>
              <p:cNvPr id="33" name="Picture 32"/>
              <p:cNvPicPr>
                <a:picLocks noChangeAspect="1"/>
              </p:cNvPicPr>
              <p:nvPr/>
            </p:nvPicPr>
            <p:blipFill rotWithShape="1">
              <a:blip r:embed="rId2"/>
              <a:srcRect l="16822" t="1140" r="76594" b="85679"/>
              <a:stretch/>
            </p:blipFill>
            <p:spPr>
              <a:xfrm>
                <a:off x="6386298" y="2182997"/>
                <a:ext cx="321702" cy="467891"/>
              </a:xfrm>
              <a:prstGeom prst="rect">
                <a:avLst/>
              </a:prstGeom>
            </p:spPr>
          </p:pic>
          <p:sp>
            <p:nvSpPr>
              <p:cNvPr id="34" name="Rectangle 33"/>
              <p:cNvSpPr/>
              <p:nvPr/>
            </p:nvSpPr>
            <p:spPr>
              <a:xfrm>
                <a:off x="6738346" y="2522197"/>
                <a:ext cx="424215"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p</a:t>
                </a:r>
                <a:endParaRPr lang="en-US" b="1" baseline="-25000" dirty="0">
                  <a:latin typeface="Times New Roman"/>
                  <a:cs typeface="Times New Roman"/>
                </a:endParaRPr>
              </a:p>
            </p:txBody>
          </p:sp>
          <p:sp>
            <p:nvSpPr>
              <p:cNvPr id="35" name="Arc 34"/>
              <p:cNvSpPr/>
              <p:nvPr/>
            </p:nvSpPr>
            <p:spPr>
              <a:xfrm rot="19845818">
                <a:off x="6363769" y="2679396"/>
                <a:ext cx="1814656" cy="1814656"/>
              </a:xfrm>
              <a:prstGeom prst="arc">
                <a:avLst>
                  <a:gd name="adj1" fmla="val 14756152"/>
                  <a:gd name="adj2" fmla="val 15940490"/>
                </a:avLst>
              </a:prstGeom>
              <a:ln>
                <a:head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Rectangle 35"/>
              <p:cNvSpPr/>
              <p:nvPr/>
            </p:nvSpPr>
            <p:spPr>
              <a:xfrm>
                <a:off x="6495892" y="1926678"/>
                <a:ext cx="389875"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t</a:t>
                </a:r>
                <a:endParaRPr lang="en-US" b="1" baseline="-25000" dirty="0">
                  <a:latin typeface="Times New Roman"/>
                  <a:cs typeface="Times New Roman"/>
                </a:endParaRPr>
              </a:p>
            </p:txBody>
          </p:sp>
          <p:sp>
            <p:nvSpPr>
              <p:cNvPr id="38" name="Rectangle 37"/>
              <p:cNvSpPr/>
              <p:nvPr/>
            </p:nvSpPr>
            <p:spPr>
              <a:xfrm>
                <a:off x="5400235" y="5391769"/>
                <a:ext cx="3651404" cy="1354217"/>
              </a:xfrm>
              <a:prstGeom prst="rect">
                <a:avLst/>
              </a:prstGeom>
            </p:spPr>
            <p:txBody>
              <a:bodyPr wrap="square">
                <a:spAutoFit/>
              </a:bodyPr>
              <a:lstStyle/>
              <a:p>
                <a:r>
                  <a:rPr lang="en-US" sz="1600" dirty="0"/>
                  <a:t>Particles with lower </a:t>
                </a:r>
                <a:r>
                  <a:rPr lang="en-US" sz="1600" b="1" dirty="0"/>
                  <a:t>v</a:t>
                </a:r>
                <a:r>
                  <a:rPr lang="en-US" sz="1600" b="1" baseline="-25000" dirty="0"/>
                  <a:t>|</a:t>
                </a:r>
                <a:r>
                  <a:rPr lang="en-US" sz="1600" b="1" baseline="-25000" dirty="0" smtClean="0"/>
                  <a:t>|</a:t>
                </a:r>
                <a:r>
                  <a:rPr lang="en-US" sz="1600" dirty="0" smtClean="0"/>
                  <a:t> are reflected as they encounter stronger </a:t>
                </a:r>
                <a:r>
                  <a:rPr lang="en-US" i="1" dirty="0" smtClean="0">
                    <a:latin typeface="Times New Roman"/>
                    <a:cs typeface="Times New Roman"/>
                  </a:rPr>
                  <a:t>B </a:t>
                </a:r>
                <a:r>
                  <a:rPr lang="en-US" sz="1600" dirty="0" smtClean="0"/>
                  <a:t>and therefore execute “banana” orbits as they </a:t>
                </a:r>
                <a:r>
                  <a:rPr lang="en-US" sz="1600" dirty="0" err="1" smtClean="0"/>
                  <a:t>precess</a:t>
                </a:r>
                <a:r>
                  <a:rPr lang="en-US" sz="1600" dirty="0" smtClean="0"/>
                  <a:t> around the torus B</a:t>
                </a:r>
                <a:endParaRPr lang="en-US" sz="1600" dirty="0"/>
              </a:p>
            </p:txBody>
          </p:sp>
        </p:grpSp>
      </p:grpSp>
      <p:pic>
        <p:nvPicPr>
          <p:cNvPr id="39" name="Picture 38"/>
          <p:cNvPicPr>
            <a:picLocks noChangeAspect="1"/>
          </p:cNvPicPr>
          <p:nvPr/>
        </p:nvPicPr>
        <p:blipFill>
          <a:blip r:embed="rId3"/>
          <a:stretch>
            <a:fillRect/>
          </a:stretch>
        </p:blipFill>
        <p:spPr>
          <a:xfrm>
            <a:off x="2258607" y="941147"/>
            <a:ext cx="3888298" cy="635418"/>
          </a:xfrm>
          <a:prstGeom prst="rect">
            <a:avLst/>
          </a:prstGeom>
        </p:spPr>
      </p:pic>
    </p:spTree>
    <p:extLst>
      <p:ext uri="{BB962C8B-B14F-4D97-AF65-F5344CB8AC3E}">
        <p14:creationId xmlns:p14="http://schemas.microsoft.com/office/powerpoint/2010/main" val="23301524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15" y="1460788"/>
            <a:ext cx="8391221" cy="4176452"/>
          </a:xfrm>
          <a:prstGeom prst="rect">
            <a:avLst/>
          </a:prstGeom>
        </p:spPr>
      </p:pic>
      <p:sp>
        <p:nvSpPr>
          <p:cNvPr id="19" name="TextBox 18"/>
          <p:cNvSpPr txBox="1"/>
          <p:nvPr/>
        </p:nvSpPr>
        <p:spPr>
          <a:xfrm>
            <a:off x="3404466" y="6581001"/>
            <a:ext cx="2345414" cy="276999"/>
          </a:xfrm>
          <a:prstGeom prst="rect">
            <a:avLst/>
          </a:prstGeom>
          <a:noFill/>
        </p:spPr>
        <p:txBody>
          <a:bodyPr wrap="none" rtlCol="0">
            <a:spAutoFit/>
          </a:bodyPr>
          <a:lstStyle/>
          <a:p>
            <a:r>
              <a:rPr lang="en-US" sz="1200" dirty="0" smtClean="0"/>
              <a:t>Image credit: euro-</a:t>
            </a:r>
            <a:r>
              <a:rPr lang="en-US" sz="1200" dirty="0" err="1" smtClean="0"/>
              <a:t>fusion.org</a:t>
            </a:r>
            <a:endParaRPr lang="en-US" sz="1200" dirty="0"/>
          </a:p>
        </p:txBody>
      </p:sp>
      <p:sp>
        <p:nvSpPr>
          <p:cNvPr id="20"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Banana Orbits</a:t>
            </a:r>
          </a:p>
        </p:txBody>
      </p:sp>
      <p:sp>
        <p:nvSpPr>
          <p:cNvPr id="3" name="TextBox 2"/>
          <p:cNvSpPr txBox="1"/>
          <p:nvPr/>
        </p:nvSpPr>
        <p:spPr>
          <a:xfrm>
            <a:off x="5303110" y="941380"/>
            <a:ext cx="3840890" cy="830997"/>
          </a:xfrm>
          <a:prstGeom prst="rect">
            <a:avLst/>
          </a:prstGeom>
          <a:noFill/>
        </p:spPr>
        <p:txBody>
          <a:bodyPr wrap="square" rtlCol="0">
            <a:spAutoFit/>
          </a:bodyPr>
          <a:lstStyle/>
          <a:p>
            <a:r>
              <a:rPr lang="en-US" sz="1600" b="1" dirty="0" smtClean="0"/>
              <a:t>Particles that don’t have enough v</a:t>
            </a:r>
            <a:r>
              <a:rPr lang="en-US" sz="1600" b="1" baseline="-25000" dirty="0" smtClean="0"/>
              <a:t>|| </a:t>
            </a:r>
            <a:r>
              <a:rPr lang="en-US" sz="1600" b="1" dirty="0" smtClean="0"/>
              <a:t>are reflected by the mirror force at the high field side of the </a:t>
            </a:r>
            <a:r>
              <a:rPr lang="en-US" sz="1600" b="1" dirty="0" err="1" smtClean="0"/>
              <a:t>tokamak</a:t>
            </a:r>
            <a:r>
              <a:rPr lang="en-US" sz="1600" b="1" dirty="0" smtClean="0"/>
              <a:t> </a:t>
            </a:r>
            <a:r>
              <a:rPr lang="en-US" sz="1600" b="1" baseline="-25000" dirty="0" smtClean="0"/>
              <a:t> </a:t>
            </a:r>
            <a:endParaRPr lang="en-US" sz="1600" b="1" baseline="-25000" dirty="0"/>
          </a:p>
        </p:txBody>
      </p:sp>
      <p:cxnSp>
        <p:nvCxnSpPr>
          <p:cNvPr id="5" name="Straight Arrow Connector 4"/>
          <p:cNvCxnSpPr/>
          <p:nvPr/>
        </p:nvCxnSpPr>
        <p:spPr>
          <a:xfrm flipH="1">
            <a:off x="6280727" y="1772377"/>
            <a:ext cx="796637" cy="152962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60052" y="4087069"/>
            <a:ext cx="7579858" cy="2488309"/>
            <a:chOff x="60052" y="4087069"/>
            <a:chExt cx="7579858" cy="2488309"/>
          </a:xfrm>
        </p:grpSpPr>
        <p:grpSp>
          <p:nvGrpSpPr>
            <p:cNvPr id="7" name="Group 6"/>
            <p:cNvGrpSpPr/>
            <p:nvPr/>
          </p:nvGrpSpPr>
          <p:grpSpPr>
            <a:xfrm>
              <a:off x="60052" y="4087069"/>
              <a:ext cx="4765948" cy="2309030"/>
              <a:chOff x="60052" y="4087069"/>
              <a:chExt cx="4765948" cy="2309030"/>
            </a:xfrm>
          </p:grpSpPr>
          <p:cxnSp>
            <p:nvCxnSpPr>
              <p:cNvPr id="23" name="Straight Arrow Connector 22"/>
              <p:cNvCxnSpPr/>
              <p:nvPr/>
            </p:nvCxnSpPr>
            <p:spPr>
              <a:xfrm flipV="1">
                <a:off x="819727" y="4087069"/>
                <a:ext cx="1022849" cy="16626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0052" y="5749768"/>
                <a:ext cx="4765948" cy="646331"/>
              </a:xfrm>
              <a:prstGeom prst="rect">
                <a:avLst/>
              </a:prstGeom>
              <a:noFill/>
            </p:spPr>
            <p:txBody>
              <a:bodyPr wrap="square" rtlCol="0">
                <a:spAutoFit/>
              </a:bodyPr>
              <a:lstStyle/>
              <a:p>
                <a:r>
                  <a:rPr lang="en-US" dirty="0" smtClean="0"/>
                  <a:t>Trapped particles won’t hit the wall if the banana orbit width </a:t>
                </a:r>
                <a:r>
                  <a:rPr lang="en-US" dirty="0" err="1" smtClean="0"/>
                  <a:t>Δr</a:t>
                </a:r>
                <a:r>
                  <a:rPr lang="en-US" dirty="0" smtClean="0"/>
                  <a:t> is small enough</a:t>
                </a:r>
                <a:endParaRPr lang="en-US" dirty="0"/>
              </a:p>
            </p:txBody>
          </p:sp>
        </p:grpSp>
        <p:pic>
          <p:nvPicPr>
            <p:cNvPr id="4" name="Picture 3"/>
            <p:cNvPicPr>
              <a:picLocks noChangeAspect="1"/>
            </p:cNvPicPr>
            <p:nvPr/>
          </p:nvPicPr>
          <p:blipFill>
            <a:blip r:embed="rId4"/>
            <a:stretch>
              <a:fillRect/>
            </a:stretch>
          </p:blipFill>
          <p:spPr>
            <a:xfrm>
              <a:off x="5099910" y="5497802"/>
              <a:ext cx="2540000" cy="1077576"/>
            </a:xfrm>
            <a:prstGeom prst="rect">
              <a:avLst/>
            </a:prstGeom>
          </p:spPr>
        </p:pic>
      </p:grpSp>
    </p:spTree>
    <p:extLst>
      <p:ext uri="{BB962C8B-B14F-4D97-AF65-F5344CB8AC3E}">
        <p14:creationId xmlns:p14="http://schemas.microsoft.com/office/powerpoint/2010/main" val="33533323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modeonly_d3d_3-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54" y="1152927"/>
            <a:ext cx="7967977" cy="5139345"/>
          </a:xfrm>
          <a:prstGeom prst="rect">
            <a:avLst/>
          </a:prstGeom>
        </p:spPr>
      </p:pic>
      <p:sp>
        <p:nvSpPr>
          <p:cNvPr id="3" name="TextBox 2"/>
          <p:cNvSpPr txBox="1"/>
          <p:nvPr/>
        </p:nvSpPr>
        <p:spPr>
          <a:xfrm>
            <a:off x="2975277" y="6296265"/>
            <a:ext cx="3063008" cy="276999"/>
          </a:xfrm>
          <a:prstGeom prst="rect">
            <a:avLst/>
          </a:prstGeom>
          <a:noFill/>
        </p:spPr>
        <p:txBody>
          <a:bodyPr wrap="none" rtlCol="0">
            <a:spAutoFit/>
          </a:bodyPr>
          <a:lstStyle/>
          <a:p>
            <a:r>
              <a:rPr lang="en-US" sz="1200" dirty="0" smtClean="0"/>
              <a:t>Image credit: Pace et. </a:t>
            </a:r>
            <a:r>
              <a:rPr lang="en-US" sz="1200" dirty="0" err="1" smtClean="0"/>
              <a:t>al.,</a:t>
            </a:r>
            <a:r>
              <a:rPr lang="en-US" sz="1200" i="1" dirty="0" err="1" smtClean="0"/>
              <a:t>Physics</a:t>
            </a:r>
            <a:r>
              <a:rPr lang="en-US" sz="1200" i="1" dirty="0" smtClean="0"/>
              <a:t> Today </a:t>
            </a:r>
            <a:r>
              <a:rPr lang="en-US" sz="1200" dirty="0" smtClean="0"/>
              <a:t>(2015) </a:t>
            </a:r>
            <a:endParaRPr lang="en-US" sz="1200" dirty="0"/>
          </a:p>
        </p:txBody>
      </p:sp>
      <p:sp>
        <p:nvSpPr>
          <p:cNvPr id="4" name="Title 2"/>
          <p:cNvSpPr txBox="1">
            <a:spLocks/>
          </p:cNvSpPr>
          <p:nvPr/>
        </p:nvSpPr>
        <p:spPr bwMode="auto">
          <a:xfrm>
            <a:off x="364838" y="217256"/>
            <a:ext cx="86868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sz="2000" dirty="0" smtClean="0"/>
              <a:t>Classifying Particle Orbits In </a:t>
            </a:r>
            <a:r>
              <a:rPr lang="en-US" sz="2000" dirty="0" err="1" smtClean="0"/>
              <a:t>Tokamaks</a:t>
            </a:r>
            <a:r>
              <a:rPr lang="en-US" sz="2000" dirty="0" smtClean="0"/>
              <a:t> Is Important </a:t>
            </a:r>
            <a:r>
              <a:rPr lang="en-US" sz="2000" dirty="0" smtClean="0"/>
              <a:t>for Understanding </a:t>
            </a:r>
            <a:r>
              <a:rPr lang="en-US" sz="2000" dirty="0" smtClean="0"/>
              <a:t>Basic Physics Mechanisms Like Wave-Particle Interactions</a:t>
            </a:r>
          </a:p>
        </p:txBody>
      </p:sp>
    </p:spTree>
    <p:extLst>
      <p:ext uri="{BB962C8B-B14F-4D97-AF65-F5344CB8AC3E}">
        <p14:creationId xmlns:p14="http://schemas.microsoft.com/office/powerpoint/2010/main" val="33074346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733" y="972144"/>
            <a:ext cx="4572000" cy="369332"/>
          </a:xfrm>
          <a:prstGeom prst="rect">
            <a:avLst/>
          </a:prstGeom>
        </p:spPr>
        <p:txBody>
          <a:bodyPr>
            <a:spAutoFit/>
          </a:bodyPr>
          <a:lstStyle/>
          <a:p>
            <a:r>
              <a:rPr lang="en-US" dirty="0"/>
              <a:t> </a:t>
            </a:r>
          </a:p>
        </p:txBody>
      </p:sp>
      <p:sp>
        <p:nvSpPr>
          <p:cNvPr id="19" name="TextBox 18"/>
          <p:cNvSpPr txBox="1"/>
          <p:nvPr/>
        </p:nvSpPr>
        <p:spPr>
          <a:xfrm>
            <a:off x="0" y="1033087"/>
            <a:ext cx="8610049" cy="353943"/>
          </a:xfrm>
          <a:prstGeom prst="rect">
            <a:avLst/>
          </a:prstGeom>
          <a:noFill/>
        </p:spPr>
        <p:txBody>
          <a:bodyPr wrap="none" rtlCol="0">
            <a:spAutoFit/>
          </a:bodyPr>
          <a:lstStyle/>
          <a:p>
            <a:pPr marL="285750" indent="-285750">
              <a:buFont typeface="Arial"/>
              <a:buChar char="•"/>
            </a:pPr>
            <a:r>
              <a:rPr lang="en-US" sz="1700" b="1" dirty="0" smtClean="0"/>
              <a:t>Occurs when the </a:t>
            </a:r>
            <a:r>
              <a:rPr lang="en-US" sz="1700" b="1" dirty="0"/>
              <a:t>wave </a:t>
            </a:r>
            <a:r>
              <a:rPr lang="en-US" sz="1700" b="1" dirty="0" smtClean="0"/>
              <a:t>and </a:t>
            </a:r>
            <a:r>
              <a:rPr lang="en-US" sz="1700" b="1" dirty="0" smtClean="0"/>
              <a:t>particle </a:t>
            </a:r>
            <a:r>
              <a:rPr lang="en-US" sz="1700" b="1" dirty="0" smtClean="0"/>
              <a:t>orbit phases </a:t>
            </a:r>
            <a:r>
              <a:rPr lang="en-US" sz="1700" b="1" dirty="0" smtClean="0"/>
              <a:t>match </a:t>
            </a:r>
            <a:r>
              <a:rPr lang="en-US" sz="1700" b="1" dirty="0"/>
              <a:t>after many </a:t>
            </a:r>
            <a:r>
              <a:rPr lang="en-US" sz="1700" b="1" dirty="0" smtClean="0"/>
              <a:t>cycles:</a:t>
            </a:r>
            <a:endParaRPr lang="en-US" sz="1700" b="1" dirty="0"/>
          </a:p>
        </p:txBody>
      </p:sp>
      <p:sp>
        <p:nvSpPr>
          <p:cNvPr id="22" name="TextBox 21"/>
          <p:cNvSpPr txBox="1"/>
          <p:nvPr/>
        </p:nvSpPr>
        <p:spPr>
          <a:xfrm>
            <a:off x="3084070" y="1302080"/>
            <a:ext cx="2889216" cy="461665"/>
          </a:xfrm>
          <a:prstGeom prst="rect">
            <a:avLst/>
          </a:prstGeom>
          <a:noFill/>
        </p:spPr>
        <p:txBody>
          <a:bodyPr wrap="none" rtlCol="0">
            <a:spAutoFit/>
          </a:bodyPr>
          <a:lstStyle/>
          <a:p>
            <a:r>
              <a:rPr lang="el-GR" sz="2400" i="1" dirty="0" smtClean="0">
                <a:latin typeface="Times New Roman"/>
                <a:ea typeface="Lucida Grande"/>
                <a:cs typeface="Times New Roman"/>
              </a:rPr>
              <a:t>ω</a:t>
            </a:r>
            <a:r>
              <a:rPr lang="en-US" sz="2400" i="1" dirty="0" smtClean="0">
                <a:latin typeface="Times New Roman"/>
                <a:ea typeface="Lucida Grande"/>
                <a:cs typeface="Times New Roman"/>
              </a:rPr>
              <a:t> </a:t>
            </a:r>
            <a:r>
              <a:rPr lang="en-US" sz="2400" i="1" dirty="0" smtClean="0">
                <a:latin typeface="Times New Roman"/>
                <a:cs typeface="Times New Roman"/>
              </a:rPr>
              <a:t>= </a:t>
            </a:r>
            <a:r>
              <a:rPr lang="en-US" sz="2400" i="1" dirty="0" err="1" smtClean="0">
                <a:latin typeface="Times New Roman"/>
                <a:cs typeface="Times New Roman"/>
              </a:rPr>
              <a:t>l</a:t>
            </a:r>
            <a:r>
              <a:rPr lang="en-US" sz="2400" i="1" dirty="0" err="1" smtClean="0">
                <a:latin typeface="Times New Roman"/>
                <a:ea typeface="Lucida Grande"/>
                <a:cs typeface="Times New Roman"/>
              </a:rPr>
              <a:t>ω</a:t>
            </a:r>
            <a:r>
              <a:rPr lang="en-US" sz="2400" i="1" baseline="-25000" dirty="0" err="1" smtClean="0">
                <a:latin typeface="Times New Roman"/>
                <a:cs typeface="Times New Roman"/>
              </a:rPr>
              <a:t>ci</a:t>
            </a:r>
            <a:r>
              <a:rPr lang="en-US" sz="2400" i="1" baseline="-25000" dirty="0" smtClean="0">
                <a:latin typeface="Times New Roman"/>
                <a:cs typeface="Times New Roman"/>
              </a:rPr>
              <a:t> </a:t>
            </a:r>
            <a:r>
              <a:rPr lang="en-US" sz="2400" i="1" dirty="0" smtClean="0">
                <a:latin typeface="Times New Roman"/>
                <a:cs typeface="Times New Roman"/>
              </a:rPr>
              <a:t>+ </a:t>
            </a:r>
            <a:r>
              <a:rPr lang="en-US" sz="2400" i="1" dirty="0" err="1" smtClean="0">
                <a:latin typeface="Times New Roman"/>
                <a:cs typeface="Times New Roman"/>
              </a:rPr>
              <a:t>p</a:t>
            </a:r>
            <a:r>
              <a:rPr lang="en-US" sz="2400" i="1" dirty="0" err="1" smtClean="0">
                <a:latin typeface="Times New Roman"/>
                <a:ea typeface="Lucida Grande"/>
                <a:cs typeface="Times New Roman"/>
              </a:rPr>
              <a:t>ω</a:t>
            </a:r>
            <a:r>
              <a:rPr lang="en-US" sz="2400" i="1" baseline="-25000" dirty="0" err="1" smtClean="0">
                <a:latin typeface="Times New Roman"/>
                <a:ea typeface="Lucida Grande"/>
                <a:cs typeface="Times New Roman"/>
              </a:rPr>
              <a:t>θ</a:t>
            </a:r>
            <a:r>
              <a:rPr lang="en-US" sz="2400" i="1" baseline="-25000" dirty="0" smtClean="0">
                <a:latin typeface="Times New Roman"/>
                <a:ea typeface="Lucida Grande"/>
                <a:cs typeface="Times New Roman"/>
              </a:rPr>
              <a:t> </a:t>
            </a:r>
            <a:r>
              <a:rPr lang="en-US" sz="2400" i="1" dirty="0" smtClean="0">
                <a:latin typeface="Times New Roman"/>
                <a:cs typeface="Times New Roman"/>
              </a:rPr>
              <a:t>+ </a:t>
            </a:r>
            <a:r>
              <a:rPr lang="en-US" sz="2400" i="1" dirty="0" err="1">
                <a:latin typeface="Times New Roman"/>
                <a:cs typeface="Times New Roman"/>
              </a:rPr>
              <a:t>n</a:t>
            </a:r>
            <a:r>
              <a:rPr lang="en-US" sz="2400" i="1" dirty="0" err="1">
                <a:latin typeface="Times New Roman"/>
                <a:ea typeface="Lucida Grande"/>
                <a:cs typeface="Times New Roman"/>
              </a:rPr>
              <a:t>ω</a:t>
            </a:r>
            <a:r>
              <a:rPr lang="en-US" sz="2400" i="1" baseline="-25000" dirty="0" err="1">
                <a:latin typeface="Times New Roman"/>
                <a:ea typeface="Lucida Grande"/>
                <a:cs typeface="Times New Roman"/>
              </a:rPr>
              <a:t>ζ</a:t>
            </a:r>
            <a:r>
              <a:rPr lang="en-US" sz="2400" i="1" baseline="-25000" dirty="0">
                <a:latin typeface="Times New Roman"/>
                <a:ea typeface="Lucida Grande"/>
                <a:cs typeface="Times New Roman"/>
              </a:rPr>
              <a:t> </a:t>
            </a:r>
            <a:endParaRPr lang="en-US" sz="2400" i="1" baseline="-25000" dirty="0">
              <a:latin typeface="Times New Roman"/>
              <a:cs typeface="Times New Roman"/>
            </a:endParaRPr>
          </a:p>
        </p:txBody>
      </p:sp>
      <p:grpSp>
        <p:nvGrpSpPr>
          <p:cNvPr id="11" name="Group 10"/>
          <p:cNvGrpSpPr/>
          <p:nvPr/>
        </p:nvGrpSpPr>
        <p:grpSpPr>
          <a:xfrm>
            <a:off x="4282340" y="1763745"/>
            <a:ext cx="1829550" cy="1512855"/>
            <a:chOff x="4282340" y="1763745"/>
            <a:chExt cx="1829550" cy="1512855"/>
          </a:xfrm>
        </p:grpSpPr>
        <p:pic>
          <p:nvPicPr>
            <p:cNvPr id="18" name="Picture 3">
              <a:extLst>
                <a:ext uri="{FF2B5EF4-FFF2-40B4-BE49-F238E27FC236}">
                  <a16:creationId xmlns="" xmlns:a16="http://schemas.microsoft.com/office/drawing/2014/main" id="{84AF657E-4827-BB4A-821A-DE67CA79F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340" y="1954246"/>
              <a:ext cx="714785" cy="1322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4944533" y="2111296"/>
              <a:ext cx="1167357" cy="954107"/>
            </a:xfrm>
            <a:prstGeom prst="rect">
              <a:avLst/>
            </a:prstGeom>
          </p:spPr>
          <p:txBody>
            <a:bodyPr wrap="square">
              <a:spAutoFit/>
            </a:bodyPr>
            <a:lstStyle/>
            <a:p>
              <a:r>
                <a:rPr lang="en-US" altLang="en-US" sz="1400" dirty="0"/>
                <a:t>Time to complete </a:t>
              </a:r>
              <a:r>
                <a:rPr lang="en-US" altLang="en-US" sz="1400" dirty="0" err="1"/>
                <a:t>poloidal</a:t>
              </a:r>
              <a:r>
                <a:rPr lang="en-US" altLang="en-US" sz="1400" dirty="0"/>
                <a:t> orbit </a:t>
              </a:r>
              <a:endParaRPr lang="en-US" sz="1400" dirty="0"/>
            </a:p>
          </p:txBody>
        </p:sp>
        <p:cxnSp>
          <p:nvCxnSpPr>
            <p:cNvPr id="26" name="Straight Arrow Connector 25"/>
            <p:cNvCxnSpPr/>
            <p:nvPr/>
          </p:nvCxnSpPr>
          <p:spPr bwMode="auto">
            <a:xfrm flipH="1" flipV="1">
              <a:off x="4769731" y="1763745"/>
              <a:ext cx="174802" cy="34755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0" name="Group 9"/>
          <p:cNvGrpSpPr/>
          <p:nvPr/>
        </p:nvGrpSpPr>
        <p:grpSpPr>
          <a:xfrm>
            <a:off x="1811911" y="1749928"/>
            <a:ext cx="2362594" cy="1526672"/>
            <a:chOff x="1811911" y="1749928"/>
            <a:chExt cx="2362594" cy="1526672"/>
          </a:xfrm>
        </p:grpSpPr>
        <p:pic>
          <p:nvPicPr>
            <p:cNvPr id="27" name="Picture 26">
              <a:extLst>
                <a:ext uri="{FF2B5EF4-FFF2-40B4-BE49-F238E27FC236}">
                  <a16:creationId xmlns="" xmlns:a16="http://schemas.microsoft.com/office/drawing/2014/main" id="{601A2BC4-859F-3C4F-BDA0-7D2221056ACB}"/>
                </a:ext>
              </a:extLst>
            </p:cNvPr>
            <p:cNvPicPr>
              <a:picLocks noChangeAspect="1"/>
            </p:cNvPicPr>
            <p:nvPr/>
          </p:nvPicPr>
          <p:blipFill rotWithShape="1">
            <a:blip r:embed="rId4"/>
            <a:srcRect l="28400" t="10415" r="46533" b="53029"/>
            <a:stretch/>
          </p:blipFill>
          <p:spPr>
            <a:xfrm>
              <a:off x="1811911" y="2112721"/>
              <a:ext cx="1272159" cy="1163879"/>
            </a:xfrm>
            <a:prstGeom prst="rect">
              <a:avLst/>
            </a:prstGeom>
          </p:spPr>
        </p:pic>
        <p:sp>
          <p:nvSpPr>
            <p:cNvPr id="28" name="Rectangle 27"/>
            <p:cNvSpPr/>
            <p:nvPr/>
          </p:nvSpPr>
          <p:spPr>
            <a:xfrm>
              <a:off x="2962895" y="2024784"/>
              <a:ext cx="1211610" cy="954107"/>
            </a:xfrm>
            <a:prstGeom prst="rect">
              <a:avLst/>
            </a:prstGeom>
          </p:spPr>
          <p:txBody>
            <a:bodyPr wrap="square">
              <a:spAutoFit/>
            </a:bodyPr>
            <a:lstStyle/>
            <a:p>
              <a:r>
                <a:rPr lang="en-US" altLang="en-US" sz="1400" dirty="0"/>
                <a:t>Time to complete </a:t>
              </a:r>
              <a:r>
                <a:rPr lang="en-US" altLang="en-US" sz="1400" dirty="0" smtClean="0"/>
                <a:t>cyclotron orbit </a:t>
              </a:r>
              <a:endParaRPr lang="en-US" sz="1400" dirty="0"/>
            </a:p>
          </p:txBody>
        </p:sp>
        <p:cxnSp>
          <p:nvCxnSpPr>
            <p:cNvPr id="29" name="Straight Arrow Connector 28"/>
            <p:cNvCxnSpPr/>
            <p:nvPr/>
          </p:nvCxnSpPr>
          <p:spPr bwMode="auto">
            <a:xfrm flipV="1">
              <a:off x="3568700" y="1749928"/>
              <a:ext cx="274921" cy="3613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2" name="Group 11"/>
          <p:cNvGrpSpPr/>
          <p:nvPr/>
        </p:nvGrpSpPr>
        <p:grpSpPr>
          <a:xfrm>
            <a:off x="5820112" y="1749927"/>
            <a:ext cx="2797724" cy="1203501"/>
            <a:chOff x="5820112" y="1749927"/>
            <a:chExt cx="2797724" cy="1203501"/>
          </a:xfrm>
        </p:grpSpPr>
        <p:pic>
          <p:nvPicPr>
            <p:cNvPr id="16" name="Picture 4">
              <a:extLst>
                <a:ext uri="{FF2B5EF4-FFF2-40B4-BE49-F238E27FC236}">
                  <a16:creationId xmlns="" xmlns:a16="http://schemas.microsoft.com/office/drawing/2014/main" id="{FD395E98-BE50-E54D-B24A-D06D84F199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2379" y="1796080"/>
              <a:ext cx="1118203" cy="1157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Straight Arrow Connector 24"/>
            <p:cNvCxnSpPr/>
            <p:nvPr/>
          </p:nvCxnSpPr>
          <p:spPr bwMode="auto">
            <a:xfrm flipH="1" flipV="1">
              <a:off x="5820112" y="1749927"/>
              <a:ext cx="426867" cy="3046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0" name="Rectangle 29"/>
            <p:cNvSpPr/>
            <p:nvPr/>
          </p:nvSpPr>
          <p:spPr>
            <a:xfrm>
              <a:off x="7365182" y="1864227"/>
              <a:ext cx="1252654" cy="954107"/>
            </a:xfrm>
            <a:prstGeom prst="rect">
              <a:avLst/>
            </a:prstGeom>
          </p:spPr>
          <p:txBody>
            <a:bodyPr wrap="square">
              <a:spAutoFit/>
            </a:bodyPr>
            <a:lstStyle/>
            <a:p>
              <a:r>
                <a:rPr lang="en-US" altLang="en-US" sz="1400" dirty="0"/>
                <a:t>Time to complete </a:t>
              </a:r>
              <a:r>
                <a:rPr lang="en-US" altLang="en-US" sz="1400" dirty="0" err="1"/>
                <a:t>toroidal</a:t>
              </a:r>
              <a:r>
                <a:rPr lang="en-US" altLang="en-US" sz="1400" dirty="0"/>
                <a:t> orbit </a:t>
              </a:r>
              <a:endParaRPr lang="en-US" sz="1400" dirty="0"/>
            </a:p>
          </p:txBody>
        </p:sp>
      </p:grpSp>
      <p:sp>
        <p:nvSpPr>
          <p:cNvPr id="23" name="Title 2"/>
          <p:cNvSpPr txBox="1">
            <a:spLocks/>
          </p:cNvSpPr>
          <p:nvPr/>
        </p:nvSpPr>
        <p:spPr>
          <a:xfrm>
            <a:off x="215900" y="12701"/>
            <a:ext cx="8855442" cy="914400"/>
          </a:xfrm>
          <a:prstGeom prst="rect">
            <a:avLst/>
          </a:prstGeom>
        </p:spPr>
        <p:txBody>
          <a:bodyPr anchor="ctr"/>
          <a:lstStyle>
            <a:lvl1pPr algn="l" rtl="0" eaLnBrk="0" fontAlgn="base" hangingPunct="0">
              <a:spcBef>
                <a:spcPct val="0"/>
              </a:spcBef>
              <a:spcAft>
                <a:spcPct val="0"/>
              </a:spcAft>
              <a:defRPr sz="2600" b="1">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5pPr>
            <a:lvl6pPr marL="457106" algn="l" rtl="0" fontAlgn="base">
              <a:spcBef>
                <a:spcPct val="0"/>
              </a:spcBef>
              <a:spcAft>
                <a:spcPct val="0"/>
              </a:spcAft>
              <a:defRPr sz="2600" b="1">
                <a:solidFill>
                  <a:schemeClr val="bg1"/>
                </a:solidFill>
                <a:latin typeface="Century Gothic" charset="0"/>
              </a:defRPr>
            </a:lvl6pPr>
            <a:lvl7pPr marL="914212" algn="l" rtl="0" fontAlgn="base">
              <a:spcBef>
                <a:spcPct val="0"/>
              </a:spcBef>
              <a:spcAft>
                <a:spcPct val="0"/>
              </a:spcAft>
              <a:defRPr sz="2600" b="1">
                <a:solidFill>
                  <a:schemeClr val="bg1"/>
                </a:solidFill>
                <a:latin typeface="Century Gothic" charset="0"/>
              </a:defRPr>
            </a:lvl7pPr>
            <a:lvl8pPr marL="1371320" algn="l" rtl="0" fontAlgn="base">
              <a:spcBef>
                <a:spcPct val="0"/>
              </a:spcBef>
              <a:spcAft>
                <a:spcPct val="0"/>
              </a:spcAft>
              <a:defRPr sz="2600" b="1">
                <a:solidFill>
                  <a:schemeClr val="bg1"/>
                </a:solidFill>
                <a:latin typeface="Century Gothic" charset="0"/>
              </a:defRPr>
            </a:lvl8pPr>
            <a:lvl9pPr marL="1828426" algn="l" rtl="0" fontAlgn="base">
              <a:spcBef>
                <a:spcPct val="0"/>
              </a:spcBef>
              <a:spcAft>
                <a:spcPct val="0"/>
              </a:spcAft>
              <a:defRPr sz="2600" b="1">
                <a:solidFill>
                  <a:schemeClr val="bg1"/>
                </a:solidFill>
                <a:latin typeface="Century Gothic" charset="0"/>
              </a:defRPr>
            </a:lvl9pPr>
          </a:lstStyle>
          <a:p>
            <a:pPr>
              <a:spcBef>
                <a:spcPts val="0"/>
              </a:spcBef>
              <a:buFontTx/>
              <a:buNone/>
            </a:pPr>
            <a:r>
              <a:rPr lang="en-US" altLang="en-US" sz="2200" dirty="0" smtClean="0">
                <a:solidFill>
                  <a:srgbClr val="FFFFFF"/>
                </a:solidFill>
              </a:rPr>
              <a:t>Particle Resonance </a:t>
            </a:r>
            <a:r>
              <a:rPr lang="en-US" altLang="en-US" sz="2200" dirty="0" smtClean="0">
                <a:solidFill>
                  <a:srgbClr val="FFFFFF"/>
                </a:solidFill>
              </a:rPr>
              <a:t>With </a:t>
            </a:r>
            <a:r>
              <a:rPr lang="en-US" altLang="en-US" sz="2200" dirty="0" err="1" smtClean="0">
                <a:solidFill>
                  <a:srgbClr val="FFFFFF"/>
                </a:solidFill>
              </a:rPr>
              <a:t>Alfv</a:t>
            </a:r>
            <a:r>
              <a:rPr lang="en-US" altLang="en-US" sz="2200" dirty="0" err="1" smtClean="0">
                <a:solidFill>
                  <a:srgbClr val="FFFFFF"/>
                </a:solidFill>
              </a:rPr>
              <a:t>én</a:t>
            </a:r>
            <a:r>
              <a:rPr lang="en-US" altLang="en-US" sz="2200" dirty="0" smtClean="0">
                <a:solidFill>
                  <a:srgbClr val="FFFFFF"/>
                </a:solidFill>
              </a:rPr>
              <a:t> </a:t>
            </a:r>
            <a:r>
              <a:rPr lang="en-US" altLang="en-US" sz="2200" dirty="0" err="1" smtClean="0">
                <a:solidFill>
                  <a:srgbClr val="FFFFFF"/>
                </a:solidFill>
              </a:rPr>
              <a:t>Eigenmode</a:t>
            </a:r>
            <a:r>
              <a:rPr lang="en-US" altLang="en-US" sz="2200" dirty="0" smtClean="0">
                <a:solidFill>
                  <a:srgbClr val="FFFFFF"/>
                </a:solidFill>
              </a:rPr>
              <a:t> (AE) Instabilities</a:t>
            </a:r>
            <a:endParaRPr lang="en-US" altLang="en-US" sz="2200" dirty="0">
              <a:solidFill>
                <a:srgbClr val="FFFFFF"/>
              </a:solidFill>
            </a:endParaRPr>
          </a:p>
        </p:txBody>
      </p:sp>
      <p:sp>
        <p:nvSpPr>
          <p:cNvPr id="24" name="TextBox 23"/>
          <p:cNvSpPr txBox="1"/>
          <p:nvPr/>
        </p:nvSpPr>
        <p:spPr>
          <a:xfrm flipH="1">
            <a:off x="1729975" y="6480434"/>
            <a:ext cx="3214558" cy="276999"/>
          </a:xfrm>
          <a:prstGeom prst="rect">
            <a:avLst/>
          </a:prstGeom>
          <a:noFill/>
        </p:spPr>
        <p:txBody>
          <a:bodyPr wrap="square" rtlCol="0">
            <a:spAutoFit/>
          </a:bodyPr>
          <a:lstStyle/>
          <a:p>
            <a:r>
              <a:rPr lang="en-US" sz="1200" i="1" dirty="0" smtClean="0">
                <a:latin typeface="Century Gothic"/>
              </a:rPr>
              <a:t>[W.W. </a:t>
            </a:r>
            <a:r>
              <a:rPr lang="en-US" sz="1200" i="1" dirty="0" err="1" smtClean="0">
                <a:latin typeface="Century Gothic"/>
              </a:rPr>
              <a:t>Heidbrink</a:t>
            </a:r>
            <a:r>
              <a:rPr lang="en-US" sz="1200" i="1" dirty="0" smtClean="0">
                <a:latin typeface="Century Gothic"/>
              </a:rPr>
              <a:t>, Phys. Plasmas 15 (2008)]</a:t>
            </a:r>
            <a:endParaRPr lang="en-US" sz="1200" i="1" dirty="0">
              <a:latin typeface="Century Gothic"/>
            </a:endParaRPr>
          </a:p>
        </p:txBody>
      </p:sp>
      <p:cxnSp>
        <p:nvCxnSpPr>
          <p:cNvPr id="21" name="Straight Arrow Connector 20"/>
          <p:cNvCxnSpPr/>
          <p:nvPr/>
        </p:nvCxnSpPr>
        <p:spPr bwMode="auto">
          <a:xfrm flipV="1">
            <a:off x="1397000" y="1607556"/>
            <a:ext cx="1546686" cy="25667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447275" y="1666407"/>
            <a:ext cx="1219200" cy="523220"/>
          </a:xfrm>
          <a:prstGeom prst="rect">
            <a:avLst/>
          </a:prstGeom>
          <a:noFill/>
        </p:spPr>
        <p:txBody>
          <a:bodyPr wrap="square" rtlCol="0">
            <a:spAutoFit/>
          </a:bodyPr>
          <a:lstStyle/>
          <a:p>
            <a:r>
              <a:rPr lang="en-US" sz="1400" dirty="0" smtClean="0"/>
              <a:t>AE mode frequency</a:t>
            </a:r>
            <a:endParaRPr lang="en-US" sz="1400" dirty="0"/>
          </a:p>
        </p:txBody>
      </p:sp>
    </p:spTree>
    <p:extLst>
      <p:ext uri="{BB962C8B-B14F-4D97-AF65-F5344CB8AC3E}">
        <p14:creationId xmlns:p14="http://schemas.microsoft.com/office/powerpoint/2010/main" val="39696878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733" y="972144"/>
            <a:ext cx="4572000" cy="369332"/>
          </a:xfrm>
          <a:prstGeom prst="rect">
            <a:avLst/>
          </a:prstGeom>
        </p:spPr>
        <p:txBody>
          <a:bodyPr>
            <a:spAutoFit/>
          </a:bodyPr>
          <a:lstStyle/>
          <a:p>
            <a:r>
              <a:rPr lang="en-US" dirty="0"/>
              <a:t> </a:t>
            </a:r>
          </a:p>
        </p:txBody>
      </p:sp>
      <p:sp>
        <p:nvSpPr>
          <p:cNvPr id="19" name="TextBox 18"/>
          <p:cNvSpPr txBox="1"/>
          <p:nvPr/>
        </p:nvSpPr>
        <p:spPr>
          <a:xfrm>
            <a:off x="0" y="1033087"/>
            <a:ext cx="8610049" cy="353943"/>
          </a:xfrm>
          <a:prstGeom prst="rect">
            <a:avLst/>
          </a:prstGeom>
          <a:noFill/>
        </p:spPr>
        <p:txBody>
          <a:bodyPr wrap="none" rtlCol="0">
            <a:spAutoFit/>
          </a:bodyPr>
          <a:lstStyle/>
          <a:p>
            <a:pPr marL="285750" indent="-285750">
              <a:buFont typeface="Arial"/>
              <a:buChar char="•"/>
            </a:pPr>
            <a:r>
              <a:rPr lang="en-US" sz="1700" b="1" dirty="0" smtClean="0"/>
              <a:t>Occurs when the </a:t>
            </a:r>
            <a:r>
              <a:rPr lang="en-US" sz="1700" b="1" dirty="0"/>
              <a:t>wave </a:t>
            </a:r>
            <a:r>
              <a:rPr lang="en-US" sz="1700" b="1" dirty="0" smtClean="0"/>
              <a:t>and </a:t>
            </a:r>
            <a:r>
              <a:rPr lang="en-US" sz="1700" b="1" dirty="0" smtClean="0"/>
              <a:t>particle </a:t>
            </a:r>
            <a:r>
              <a:rPr lang="en-US" sz="1700" b="1" dirty="0" smtClean="0"/>
              <a:t>orbit phases </a:t>
            </a:r>
            <a:r>
              <a:rPr lang="en-US" sz="1700" b="1" dirty="0" smtClean="0"/>
              <a:t>match </a:t>
            </a:r>
            <a:r>
              <a:rPr lang="en-US" sz="1700" b="1" dirty="0"/>
              <a:t>after many </a:t>
            </a:r>
            <a:r>
              <a:rPr lang="en-US" sz="1700" b="1" dirty="0" smtClean="0"/>
              <a:t>cycles:</a:t>
            </a:r>
            <a:endParaRPr lang="en-US" sz="1700" b="1" dirty="0"/>
          </a:p>
        </p:txBody>
      </p:sp>
      <p:pic>
        <p:nvPicPr>
          <p:cNvPr id="16" name="Picture 4">
            <a:extLst>
              <a:ext uri="{FF2B5EF4-FFF2-40B4-BE49-F238E27FC236}">
                <a16:creationId xmlns="" xmlns:a16="http://schemas.microsoft.com/office/drawing/2014/main" id="{FD395E98-BE50-E54D-B24A-D06D84F19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379" y="1796080"/>
            <a:ext cx="1118203" cy="1157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 xmlns:a16="http://schemas.microsoft.com/office/drawing/2014/main" id="{84AF657E-4827-BB4A-821A-DE67CA79F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2340" y="1954246"/>
            <a:ext cx="714785" cy="1322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4944533" y="2111296"/>
            <a:ext cx="1167357" cy="954107"/>
          </a:xfrm>
          <a:prstGeom prst="rect">
            <a:avLst/>
          </a:prstGeom>
        </p:spPr>
        <p:txBody>
          <a:bodyPr wrap="square">
            <a:spAutoFit/>
          </a:bodyPr>
          <a:lstStyle/>
          <a:p>
            <a:r>
              <a:rPr lang="en-US" altLang="en-US" sz="1400" dirty="0"/>
              <a:t>Time to complete </a:t>
            </a:r>
            <a:r>
              <a:rPr lang="en-US" altLang="en-US" sz="1400" dirty="0" err="1"/>
              <a:t>poloidal</a:t>
            </a:r>
            <a:r>
              <a:rPr lang="en-US" altLang="en-US" sz="1400" dirty="0"/>
              <a:t> orbit </a:t>
            </a:r>
            <a:endParaRPr lang="en-US" sz="1400" dirty="0"/>
          </a:p>
        </p:txBody>
      </p:sp>
      <p:sp>
        <p:nvSpPr>
          <p:cNvPr id="22" name="TextBox 21"/>
          <p:cNvSpPr txBox="1"/>
          <p:nvPr/>
        </p:nvSpPr>
        <p:spPr>
          <a:xfrm>
            <a:off x="3084070" y="1302080"/>
            <a:ext cx="2889216" cy="461665"/>
          </a:xfrm>
          <a:prstGeom prst="rect">
            <a:avLst/>
          </a:prstGeom>
          <a:noFill/>
        </p:spPr>
        <p:txBody>
          <a:bodyPr wrap="none" rtlCol="0">
            <a:spAutoFit/>
          </a:bodyPr>
          <a:lstStyle/>
          <a:p>
            <a:r>
              <a:rPr lang="el-GR" sz="2400" i="1" dirty="0" smtClean="0">
                <a:latin typeface="Times New Roman"/>
                <a:ea typeface="Lucida Grande"/>
                <a:cs typeface="Times New Roman"/>
              </a:rPr>
              <a:t>ω</a:t>
            </a:r>
            <a:r>
              <a:rPr lang="en-US" sz="2400" i="1" dirty="0" smtClean="0">
                <a:latin typeface="Times New Roman"/>
                <a:ea typeface="Lucida Grande"/>
                <a:cs typeface="Times New Roman"/>
              </a:rPr>
              <a:t> </a:t>
            </a:r>
            <a:r>
              <a:rPr lang="en-US" sz="2400" i="1" dirty="0" smtClean="0">
                <a:latin typeface="Times New Roman"/>
                <a:cs typeface="Times New Roman"/>
              </a:rPr>
              <a:t>= </a:t>
            </a:r>
            <a:r>
              <a:rPr lang="en-US" sz="2400" i="1" dirty="0" err="1" smtClean="0">
                <a:latin typeface="Times New Roman"/>
                <a:cs typeface="Times New Roman"/>
              </a:rPr>
              <a:t>l</a:t>
            </a:r>
            <a:r>
              <a:rPr lang="en-US" sz="2400" i="1" dirty="0" err="1" smtClean="0">
                <a:latin typeface="Times New Roman"/>
                <a:ea typeface="Lucida Grande"/>
                <a:cs typeface="Times New Roman"/>
              </a:rPr>
              <a:t>ω</a:t>
            </a:r>
            <a:r>
              <a:rPr lang="en-US" sz="2400" i="1" baseline="-25000" dirty="0" err="1" smtClean="0">
                <a:latin typeface="Times New Roman"/>
                <a:cs typeface="Times New Roman"/>
              </a:rPr>
              <a:t>ci</a:t>
            </a:r>
            <a:r>
              <a:rPr lang="en-US" sz="2400" i="1" baseline="-25000" dirty="0" smtClean="0">
                <a:latin typeface="Times New Roman"/>
                <a:cs typeface="Times New Roman"/>
              </a:rPr>
              <a:t> </a:t>
            </a:r>
            <a:r>
              <a:rPr lang="en-US" sz="2400" i="1" dirty="0" smtClean="0">
                <a:latin typeface="Times New Roman"/>
                <a:cs typeface="Times New Roman"/>
              </a:rPr>
              <a:t>+ </a:t>
            </a:r>
            <a:r>
              <a:rPr lang="en-US" sz="2400" i="1" dirty="0" err="1" smtClean="0">
                <a:latin typeface="Times New Roman"/>
                <a:cs typeface="Times New Roman"/>
              </a:rPr>
              <a:t>p</a:t>
            </a:r>
            <a:r>
              <a:rPr lang="en-US" sz="2400" i="1" dirty="0" err="1" smtClean="0">
                <a:latin typeface="Times New Roman"/>
                <a:ea typeface="Lucida Grande"/>
                <a:cs typeface="Times New Roman"/>
              </a:rPr>
              <a:t>ω</a:t>
            </a:r>
            <a:r>
              <a:rPr lang="en-US" sz="2400" i="1" baseline="-25000" dirty="0" err="1" smtClean="0">
                <a:latin typeface="Times New Roman"/>
                <a:ea typeface="Lucida Grande"/>
                <a:cs typeface="Times New Roman"/>
              </a:rPr>
              <a:t>θ</a:t>
            </a:r>
            <a:r>
              <a:rPr lang="en-US" sz="2400" i="1" baseline="-25000" dirty="0" smtClean="0">
                <a:latin typeface="Times New Roman"/>
                <a:ea typeface="Lucida Grande"/>
                <a:cs typeface="Times New Roman"/>
              </a:rPr>
              <a:t> </a:t>
            </a:r>
            <a:r>
              <a:rPr lang="en-US" sz="2400" i="1" dirty="0" smtClean="0">
                <a:latin typeface="Times New Roman"/>
                <a:cs typeface="Times New Roman"/>
              </a:rPr>
              <a:t>+ </a:t>
            </a:r>
            <a:r>
              <a:rPr lang="en-US" sz="2400" i="1" dirty="0" err="1">
                <a:latin typeface="Times New Roman"/>
                <a:cs typeface="Times New Roman"/>
              </a:rPr>
              <a:t>n</a:t>
            </a:r>
            <a:r>
              <a:rPr lang="en-US" sz="2400" i="1" dirty="0" err="1">
                <a:latin typeface="Times New Roman"/>
                <a:ea typeface="Lucida Grande"/>
                <a:cs typeface="Times New Roman"/>
              </a:rPr>
              <a:t>ω</a:t>
            </a:r>
            <a:r>
              <a:rPr lang="en-US" sz="2400" i="1" baseline="-25000" dirty="0" err="1">
                <a:latin typeface="Times New Roman"/>
                <a:ea typeface="Lucida Grande"/>
                <a:cs typeface="Times New Roman"/>
              </a:rPr>
              <a:t>ζ</a:t>
            </a:r>
            <a:r>
              <a:rPr lang="en-US" sz="2400" i="1" baseline="-25000" dirty="0">
                <a:latin typeface="Times New Roman"/>
                <a:ea typeface="Lucida Grande"/>
                <a:cs typeface="Times New Roman"/>
              </a:rPr>
              <a:t> </a:t>
            </a:r>
            <a:endParaRPr lang="en-US" sz="2400" i="1" baseline="-25000" dirty="0">
              <a:latin typeface="Times New Roman"/>
              <a:cs typeface="Times New Roman"/>
            </a:endParaRPr>
          </a:p>
        </p:txBody>
      </p:sp>
      <p:cxnSp>
        <p:nvCxnSpPr>
          <p:cNvPr id="25" name="Straight Arrow Connector 24"/>
          <p:cNvCxnSpPr/>
          <p:nvPr/>
        </p:nvCxnSpPr>
        <p:spPr bwMode="auto">
          <a:xfrm flipH="1" flipV="1">
            <a:off x="5820112" y="1749927"/>
            <a:ext cx="426867" cy="3046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flipH="1" flipV="1">
            <a:off x="4769731" y="1763745"/>
            <a:ext cx="174802" cy="34755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27" name="Picture 26">
            <a:extLst>
              <a:ext uri="{FF2B5EF4-FFF2-40B4-BE49-F238E27FC236}">
                <a16:creationId xmlns="" xmlns:a16="http://schemas.microsoft.com/office/drawing/2014/main" id="{601A2BC4-859F-3C4F-BDA0-7D2221056ACB}"/>
              </a:ext>
            </a:extLst>
          </p:cNvPr>
          <p:cNvPicPr>
            <a:picLocks noChangeAspect="1"/>
          </p:cNvPicPr>
          <p:nvPr/>
        </p:nvPicPr>
        <p:blipFill rotWithShape="1">
          <a:blip r:embed="rId5"/>
          <a:srcRect l="28400" t="10415" r="46533" b="53029"/>
          <a:stretch/>
        </p:blipFill>
        <p:spPr>
          <a:xfrm>
            <a:off x="1811911" y="2112721"/>
            <a:ext cx="1272159" cy="1163879"/>
          </a:xfrm>
          <a:prstGeom prst="rect">
            <a:avLst/>
          </a:prstGeom>
        </p:spPr>
      </p:pic>
      <p:sp>
        <p:nvSpPr>
          <p:cNvPr id="28" name="Rectangle 27"/>
          <p:cNvSpPr/>
          <p:nvPr/>
        </p:nvSpPr>
        <p:spPr>
          <a:xfrm>
            <a:off x="2962895" y="2024784"/>
            <a:ext cx="1211610" cy="954107"/>
          </a:xfrm>
          <a:prstGeom prst="rect">
            <a:avLst/>
          </a:prstGeom>
        </p:spPr>
        <p:txBody>
          <a:bodyPr wrap="square">
            <a:spAutoFit/>
          </a:bodyPr>
          <a:lstStyle/>
          <a:p>
            <a:r>
              <a:rPr lang="en-US" altLang="en-US" sz="1400" dirty="0"/>
              <a:t>Time to complete </a:t>
            </a:r>
            <a:r>
              <a:rPr lang="en-US" altLang="en-US" sz="1400" dirty="0" smtClean="0"/>
              <a:t>cyclotron orbit </a:t>
            </a:r>
            <a:endParaRPr lang="en-US" sz="1400" dirty="0"/>
          </a:p>
        </p:txBody>
      </p:sp>
      <p:cxnSp>
        <p:nvCxnSpPr>
          <p:cNvPr id="29" name="Straight Arrow Connector 28"/>
          <p:cNvCxnSpPr/>
          <p:nvPr/>
        </p:nvCxnSpPr>
        <p:spPr bwMode="auto">
          <a:xfrm flipV="1">
            <a:off x="3568700" y="1749928"/>
            <a:ext cx="274921" cy="3613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0" name="Rectangle 29"/>
          <p:cNvSpPr/>
          <p:nvPr/>
        </p:nvSpPr>
        <p:spPr>
          <a:xfrm>
            <a:off x="7365182" y="1864227"/>
            <a:ext cx="1252654" cy="954107"/>
          </a:xfrm>
          <a:prstGeom prst="rect">
            <a:avLst/>
          </a:prstGeom>
        </p:spPr>
        <p:txBody>
          <a:bodyPr wrap="square">
            <a:spAutoFit/>
          </a:bodyPr>
          <a:lstStyle/>
          <a:p>
            <a:r>
              <a:rPr lang="en-US" altLang="en-US" sz="1400" dirty="0"/>
              <a:t>Time to complete </a:t>
            </a:r>
            <a:r>
              <a:rPr lang="en-US" altLang="en-US" sz="1400" dirty="0" err="1"/>
              <a:t>toroidal</a:t>
            </a:r>
            <a:r>
              <a:rPr lang="en-US" altLang="en-US" sz="1400" dirty="0"/>
              <a:t> orbit </a:t>
            </a:r>
            <a:endParaRPr lang="en-US" sz="1400" dirty="0"/>
          </a:p>
        </p:txBody>
      </p:sp>
      <p:sp>
        <p:nvSpPr>
          <p:cNvPr id="23" name="Title 2"/>
          <p:cNvSpPr txBox="1">
            <a:spLocks/>
          </p:cNvSpPr>
          <p:nvPr/>
        </p:nvSpPr>
        <p:spPr>
          <a:xfrm>
            <a:off x="215900" y="12701"/>
            <a:ext cx="8855442" cy="914400"/>
          </a:xfrm>
          <a:prstGeom prst="rect">
            <a:avLst/>
          </a:prstGeom>
        </p:spPr>
        <p:txBody>
          <a:bodyPr anchor="ctr"/>
          <a:lstStyle>
            <a:lvl1pPr algn="l" rtl="0" eaLnBrk="0" fontAlgn="base" hangingPunct="0">
              <a:spcBef>
                <a:spcPct val="0"/>
              </a:spcBef>
              <a:spcAft>
                <a:spcPct val="0"/>
              </a:spcAft>
              <a:defRPr sz="2600" b="1">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5pPr>
            <a:lvl6pPr marL="457106" algn="l" rtl="0" fontAlgn="base">
              <a:spcBef>
                <a:spcPct val="0"/>
              </a:spcBef>
              <a:spcAft>
                <a:spcPct val="0"/>
              </a:spcAft>
              <a:defRPr sz="2600" b="1">
                <a:solidFill>
                  <a:schemeClr val="bg1"/>
                </a:solidFill>
                <a:latin typeface="Century Gothic" charset="0"/>
              </a:defRPr>
            </a:lvl6pPr>
            <a:lvl7pPr marL="914212" algn="l" rtl="0" fontAlgn="base">
              <a:spcBef>
                <a:spcPct val="0"/>
              </a:spcBef>
              <a:spcAft>
                <a:spcPct val="0"/>
              </a:spcAft>
              <a:defRPr sz="2600" b="1">
                <a:solidFill>
                  <a:schemeClr val="bg1"/>
                </a:solidFill>
                <a:latin typeface="Century Gothic" charset="0"/>
              </a:defRPr>
            </a:lvl7pPr>
            <a:lvl8pPr marL="1371320" algn="l" rtl="0" fontAlgn="base">
              <a:spcBef>
                <a:spcPct val="0"/>
              </a:spcBef>
              <a:spcAft>
                <a:spcPct val="0"/>
              </a:spcAft>
              <a:defRPr sz="2600" b="1">
                <a:solidFill>
                  <a:schemeClr val="bg1"/>
                </a:solidFill>
                <a:latin typeface="Century Gothic" charset="0"/>
              </a:defRPr>
            </a:lvl8pPr>
            <a:lvl9pPr marL="1828426" algn="l" rtl="0" fontAlgn="base">
              <a:spcBef>
                <a:spcPct val="0"/>
              </a:spcBef>
              <a:spcAft>
                <a:spcPct val="0"/>
              </a:spcAft>
              <a:defRPr sz="2600" b="1">
                <a:solidFill>
                  <a:schemeClr val="bg1"/>
                </a:solidFill>
                <a:latin typeface="Century Gothic" charset="0"/>
              </a:defRPr>
            </a:lvl9pPr>
          </a:lstStyle>
          <a:p>
            <a:pPr>
              <a:spcBef>
                <a:spcPts val="0"/>
              </a:spcBef>
              <a:buFontTx/>
              <a:buNone/>
            </a:pPr>
            <a:r>
              <a:rPr lang="en-US" altLang="en-US" sz="2200" dirty="0" smtClean="0">
                <a:solidFill>
                  <a:srgbClr val="FFFFFF"/>
                </a:solidFill>
              </a:rPr>
              <a:t>Particle Resonance </a:t>
            </a:r>
            <a:r>
              <a:rPr lang="en-US" altLang="en-US" sz="2200" dirty="0" smtClean="0">
                <a:solidFill>
                  <a:srgbClr val="FFFFFF"/>
                </a:solidFill>
              </a:rPr>
              <a:t>With </a:t>
            </a:r>
            <a:r>
              <a:rPr lang="en-US" altLang="en-US" sz="2200" dirty="0" err="1" smtClean="0">
                <a:solidFill>
                  <a:srgbClr val="FFFFFF"/>
                </a:solidFill>
              </a:rPr>
              <a:t>Alfv</a:t>
            </a:r>
            <a:r>
              <a:rPr lang="en-US" altLang="en-US" sz="2200" dirty="0" err="1" smtClean="0">
                <a:solidFill>
                  <a:srgbClr val="FFFFFF"/>
                </a:solidFill>
              </a:rPr>
              <a:t>én</a:t>
            </a:r>
            <a:r>
              <a:rPr lang="en-US" altLang="en-US" sz="2200" dirty="0" smtClean="0">
                <a:solidFill>
                  <a:srgbClr val="FFFFFF"/>
                </a:solidFill>
              </a:rPr>
              <a:t> </a:t>
            </a:r>
            <a:r>
              <a:rPr lang="en-US" altLang="en-US" sz="2200" dirty="0" err="1" smtClean="0">
                <a:solidFill>
                  <a:srgbClr val="FFFFFF"/>
                </a:solidFill>
              </a:rPr>
              <a:t>Eigenmode</a:t>
            </a:r>
            <a:r>
              <a:rPr lang="en-US" altLang="en-US" sz="2200" dirty="0" smtClean="0">
                <a:solidFill>
                  <a:srgbClr val="FFFFFF"/>
                </a:solidFill>
              </a:rPr>
              <a:t> (AE) Instabilities</a:t>
            </a:r>
            <a:endParaRPr lang="en-US" altLang="en-US" sz="2200" dirty="0">
              <a:solidFill>
                <a:srgbClr val="FFFFFF"/>
              </a:solidFill>
            </a:endParaRPr>
          </a:p>
        </p:txBody>
      </p:sp>
      <p:sp>
        <p:nvSpPr>
          <p:cNvPr id="24" name="TextBox 23"/>
          <p:cNvSpPr txBox="1"/>
          <p:nvPr/>
        </p:nvSpPr>
        <p:spPr>
          <a:xfrm flipH="1">
            <a:off x="1729975" y="6480434"/>
            <a:ext cx="3214558" cy="276999"/>
          </a:xfrm>
          <a:prstGeom prst="rect">
            <a:avLst/>
          </a:prstGeom>
          <a:noFill/>
        </p:spPr>
        <p:txBody>
          <a:bodyPr wrap="square" rtlCol="0">
            <a:spAutoFit/>
          </a:bodyPr>
          <a:lstStyle/>
          <a:p>
            <a:r>
              <a:rPr lang="en-US" sz="1200" i="1" dirty="0" smtClean="0">
                <a:latin typeface="Century Gothic"/>
              </a:rPr>
              <a:t>[W.W. </a:t>
            </a:r>
            <a:r>
              <a:rPr lang="en-US" sz="1200" i="1" dirty="0" err="1" smtClean="0">
                <a:latin typeface="Century Gothic"/>
              </a:rPr>
              <a:t>Heidbrink</a:t>
            </a:r>
            <a:r>
              <a:rPr lang="en-US" sz="1200" i="1" dirty="0" smtClean="0">
                <a:latin typeface="Century Gothic"/>
              </a:rPr>
              <a:t>, Phys. Plasmas 15 (2008)]</a:t>
            </a:r>
            <a:endParaRPr lang="en-US" sz="1200" i="1" dirty="0">
              <a:latin typeface="Century Gothic"/>
            </a:endParaRPr>
          </a:p>
        </p:txBody>
      </p:sp>
      <p:cxnSp>
        <p:nvCxnSpPr>
          <p:cNvPr id="21" name="Straight Arrow Connector 20"/>
          <p:cNvCxnSpPr/>
          <p:nvPr/>
        </p:nvCxnSpPr>
        <p:spPr bwMode="auto">
          <a:xfrm flipV="1">
            <a:off x="1397000" y="1607556"/>
            <a:ext cx="1546686" cy="25667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447275" y="1666407"/>
            <a:ext cx="1219200" cy="523220"/>
          </a:xfrm>
          <a:prstGeom prst="rect">
            <a:avLst/>
          </a:prstGeom>
          <a:noFill/>
        </p:spPr>
        <p:txBody>
          <a:bodyPr wrap="square" rtlCol="0">
            <a:spAutoFit/>
          </a:bodyPr>
          <a:lstStyle/>
          <a:p>
            <a:r>
              <a:rPr lang="en-US" sz="1400" dirty="0" smtClean="0"/>
              <a:t>AE mode frequency</a:t>
            </a:r>
            <a:endParaRPr lang="en-US" sz="1400" dirty="0"/>
          </a:p>
        </p:txBody>
      </p:sp>
      <p:pic>
        <p:nvPicPr>
          <p:cNvPr id="31" name="Picture 30" descr="heidbrink-aps2015.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6594" y="3508631"/>
            <a:ext cx="5104049" cy="2734733"/>
          </a:xfrm>
          <a:prstGeom prst="rect">
            <a:avLst/>
          </a:prstGeom>
        </p:spPr>
      </p:pic>
      <p:sp>
        <p:nvSpPr>
          <p:cNvPr id="32" name="Rectangle 31"/>
          <p:cNvSpPr/>
          <p:nvPr/>
        </p:nvSpPr>
        <p:spPr>
          <a:xfrm>
            <a:off x="4233" y="4076801"/>
            <a:ext cx="3150477" cy="1415772"/>
          </a:xfrm>
          <a:prstGeom prst="rect">
            <a:avLst/>
          </a:prstGeom>
        </p:spPr>
        <p:txBody>
          <a:bodyPr wrap="square">
            <a:spAutoFit/>
          </a:bodyPr>
          <a:lstStyle/>
          <a:p>
            <a:pPr marL="285750" indent="-285750">
              <a:buFont typeface="Arial"/>
              <a:buChar char="•"/>
            </a:pPr>
            <a:r>
              <a:rPr lang="en-US" sz="1700" b="1" dirty="0" smtClean="0"/>
              <a:t>Power transfer can occur </a:t>
            </a:r>
            <a:r>
              <a:rPr lang="en-US" altLang="en-US" sz="1700" b="1" dirty="0" smtClean="0">
                <a:solidFill>
                  <a:srgbClr val="000000"/>
                </a:solidFill>
              </a:rPr>
              <a:t>as the ion </a:t>
            </a:r>
            <a:r>
              <a:rPr lang="en-US" altLang="en-US" sz="1700" b="1" dirty="0">
                <a:solidFill>
                  <a:srgbClr val="000000"/>
                </a:solidFill>
              </a:rPr>
              <a:t>stays in phase with the wave as it traverses the mode</a:t>
            </a:r>
          </a:p>
          <a:p>
            <a:pPr marL="285750" indent="-285750">
              <a:buFont typeface="Arial"/>
              <a:buChar char="•"/>
            </a:pPr>
            <a:endParaRPr lang="en-US" dirty="0"/>
          </a:p>
        </p:txBody>
      </p:sp>
      <p:sp>
        <p:nvSpPr>
          <p:cNvPr id="33" name="TextBox 32"/>
          <p:cNvSpPr txBox="1"/>
          <p:nvPr/>
        </p:nvSpPr>
        <p:spPr>
          <a:xfrm flipH="1">
            <a:off x="5527222" y="6482263"/>
            <a:ext cx="3214558" cy="276999"/>
          </a:xfrm>
          <a:prstGeom prst="rect">
            <a:avLst/>
          </a:prstGeom>
          <a:noFill/>
        </p:spPr>
        <p:txBody>
          <a:bodyPr wrap="square" rtlCol="0">
            <a:spAutoFit/>
          </a:bodyPr>
          <a:lstStyle/>
          <a:p>
            <a:r>
              <a:rPr lang="en-US" sz="1200" i="1" dirty="0" smtClean="0">
                <a:latin typeface="Century Gothic"/>
              </a:rPr>
              <a:t>[Pace, Physics Today (Oct. 2015)]</a:t>
            </a:r>
            <a:endParaRPr lang="en-US" sz="1200" i="1" dirty="0">
              <a:latin typeface="Century Gothic"/>
            </a:endParaRPr>
          </a:p>
        </p:txBody>
      </p:sp>
    </p:spTree>
    <p:extLst>
      <p:ext uri="{BB962C8B-B14F-4D97-AF65-F5344CB8AC3E}">
        <p14:creationId xmlns:p14="http://schemas.microsoft.com/office/powerpoint/2010/main" val="34819255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bit_topolog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881" y="987423"/>
            <a:ext cx="4356100" cy="5753100"/>
          </a:xfrm>
          <a:prstGeom prst="rect">
            <a:avLst/>
          </a:prstGeom>
        </p:spPr>
      </p:pic>
      <p:sp>
        <p:nvSpPr>
          <p:cNvPr id="5" name="Rectangle 4"/>
          <p:cNvSpPr/>
          <p:nvPr/>
        </p:nvSpPr>
        <p:spPr bwMode="auto">
          <a:xfrm>
            <a:off x="6925733" y="3750733"/>
            <a:ext cx="101600" cy="101600"/>
          </a:xfrm>
          <a:prstGeom prst="rect">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6" name="Picture 6">
            <a:extLst>
              <a:ext uri="{FF2B5EF4-FFF2-40B4-BE49-F238E27FC236}">
                <a16:creationId xmlns:a16="http://schemas.microsoft.com/office/drawing/2014/main" xmlns="" id="{0E2F9B44-4FAB-8E40-AF58-D483D02003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916" y="1536424"/>
            <a:ext cx="1691447" cy="340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a:extLst>
              <a:ext uri="{FF2B5EF4-FFF2-40B4-BE49-F238E27FC236}">
                <a16:creationId xmlns:a16="http://schemas.microsoft.com/office/drawing/2014/main" xmlns="" id="{45CF5D40-7733-304F-8EF5-26DF79DC999D}"/>
              </a:ext>
            </a:extLst>
          </p:cNvPr>
          <p:cNvSpPr txBox="1">
            <a:spLocks noChangeArrowheads="1"/>
          </p:cNvSpPr>
          <p:nvPr/>
        </p:nvSpPr>
        <p:spPr bwMode="auto">
          <a:xfrm>
            <a:off x="799574" y="5083428"/>
            <a:ext cx="32527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spcBef>
                <a:spcPct val="50000"/>
              </a:spcBef>
              <a:buFontTx/>
              <a:buNone/>
            </a:pPr>
            <a:r>
              <a:rPr lang="en-US" altLang="en-US" sz="1800" dirty="0"/>
              <a:t>Projection of 80 </a:t>
            </a:r>
            <a:r>
              <a:rPr lang="en-US" altLang="en-US" sz="1800" dirty="0" err="1"/>
              <a:t>keV</a:t>
            </a:r>
            <a:r>
              <a:rPr lang="en-US" altLang="en-US" sz="1800" dirty="0"/>
              <a:t> D</a:t>
            </a:r>
            <a:r>
              <a:rPr lang="en-US" altLang="en-US" sz="1800" baseline="30000" dirty="0"/>
              <a:t>+</a:t>
            </a:r>
            <a:r>
              <a:rPr lang="en-US" altLang="en-US" sz="1800" dirty="0"/>
              <a:t> </a:t>
            </a:r>
            <a:r>
              <a:rPr lang="en-US" altLang="en-US" sz="1800" dirty="0" smtClean="0"/>
              <a:t>orbit </a:t>
            </a:r>
            <a:r>
              <a:rPr lang="en-US" altLang="en-US" sz="1800" dirty="0"/>
              <a:t>in the DIII-D </a:t>
            </a:r>
            <a:r>
              <a:rPr lang="en-US" altLang="en-US" sz="1800" dirty="0" err="1"/>
              <a:t>tokamak</a:t>
            </a:r>
            <a:endParaRPr lang="en-US" altLang="en-US" sz="1800" dirty="0"/>
          </a:p>
        </p:txBody>
      </p:sp>
      <p:sp>
        <p:nvSpPr>
          <p:cNvPr id="10" name="Text Box 4">
            <a:extLst>
              <a:ext uri="{FF2B5EF4-FFF2-40B4-BE49-F238E27FC236}">
                <a16:creationId xmlns:a16="http://schemas.microsoft.com/office/drawing/2014/main" xmlns="" id="{D19FF263-1589-9A47-96EB-F1A85DD11E15}"/>
              </a:ext>
            </a:extLst>
          </p:cNvPr>
          <p:cNvSpPr txBox="1">
            <a:spLocks noChangeArrowheads="1"/>
          </p:cNvSpPr>
          <p:nvPr/>
        </p:nvSpPr>
        <p:spPr bwMode="auto">
          <a:xfrm>
            <a:off x="1754714" y="6291249"/>
            <a:ext cx="38163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spcBef>
                <a:spcPct val="50000"/>
              </a:spcBef>
              <a:buFontTx/>
              <a:buNone/>
            </a:pPr>
            <a:r>
              <a:rPr lang="en-US" altLang="en-US" sz="1200" i="1" dirty="0" smtClean="0">
                <a:solidFill>
                  <a:srgbClr val="000000"/>
                </a:solidFill>
              </a:rPr>
              <a:t>[R. B. White</a:t>
            </a:r>
            <a:r>
              <a:rPr lang="en-US" altLang="en-US" sz="1200" i="1" dirty="0">
                <a:solidFill>
                  <a:srgbClr val="000000"/>
                </a:solidFill>
              </a:rPr>
              <a:t>, Theory of </a:t>
            </a:r>
            <a:r>
              <a:rPr lang="en-US" altLang="en-US" sz="1200" i="1" dirty="0" err="1">
                <a:solidFill>
                  <a:srgbClr val="000000"/>
                </a:solidFill>
              </a:rPr>
              <a:t>toroidally</a:t>
            </a:r>
            <a:r>
              <a:rPr lang="en-US" altLang="en-US" sz="1200" i="1" dirty="0">
                <a:solidFill>
                  <a:srgbClr val="000000"/>
                </a:solidFill>
              </a:rPr>
              <a:t> confined </a:t>
            </a:r>
            <a:r>
              <a:rPr lang="en-US" altLang="en-US" sz="1200" i="1" dirty="0" smtClean="0">
                <a:solidFill>
                  <a:srgbClr val="000000"/>
                </a:solidFill>
              </a:rPr>
              <a:t>plasmas, Imperial College Press (2001)]</a:t>
            </a:r>
            <a:endParaRPr lang="en-US" altLang="en-US" sz="1200" i="1" dirty="0">
              <a:solidFill>
                <a:srgbClr val="000000"/>
              </a:solidFill>
            </a:endParaRPr>
          </a:p>
        </p:txBody>
      </p:sp>
      <p:sp>
        <p:nvSpPr>
          <p:cNvPr id="8" name="Title 2"/>
          <p:cNvSpPr txBox="1">
            <a:spLocks/>
          </p:cNvSpPr>
          <p:nvPr/>
        </p:nvSpPr>
        <p:spPr>
          <a:xfrm>
            <a:off x="304800" y="12701"/>
            <a:ext cx="8750300" cy="914400"/>
          </a:xfrm>
          <a:prstGeom prst="rect">
            <a:avLst/>
          </a:prstGeom>
        </p:spPr>
        <p:txBody>
          <a:bodyPr/>
          <a:lstStyle>
            <a:lvl1pPr algn="l" rtl="0" eaLnBrk="0" fontAlgn="base" hangingPunct="0">
              <a:spcBef>
                <a:spcPct val="0"/>
              </a:spcBef>
              <a:spcAft>
                <a:spcPct val="0"/>
              </a:spcAft>
              <a:defRPr sz="2600" b="1">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5pPr>
            <a:lvl6pPr marL="457106" algn="l" rtl="0" fontAlgn="base">
              <a:spcBef>
                <a:spcPct val="0"/>
              </a:spcBef>
              <a:spcAft>
                <a:spcPct val="0"/>
              </a:spcAft>
              <a:defRPr sz="2600" b="1">
                <a:solidFill>
                  <a:schemeClr val="bg1"/>
                </a:solidFill>
                <a:latin typeface="Century Gothic" charset="0"/>
              </a:defRPr>
            </a:lvl6pPr>
            <a:lvl7pPr marL="914212" algn="l" rtl="0" fontAlgn="base">
              <a:spcBef>
                <a:spcPct val="0"/>
              </a:spcBef>
              <a:spcAft>
                <a:spcPct val="0"/>
              </a:spcAft>
              <a:defRPr sz="2600" b="1">
                <a:solidFill>
                  <a:schemeClr val="bg1"/>
                </a:solidFill>
                <a:latin typeface="Century Gothic" charset="0"/>
              </a:defRPr>
            </a:lvl7pPr>
            <a:lvl8pPr marL="1371320" algn="l" rtl="0" fontAlgn="base">
              <a:spcBef>
                <a:spcPct val="0"/>
              </a:spcBef>
              <a:spcAft>
                <a:spcPct val="0"/>
              </a:spcAft>
              <a:defRPr sz="2600" b="1">
                <a:solidFill>
                  <a:schemeClr val="bg1"/>
                </a:solidFill>
                <a:latin typeface="Century Gothic" charset="0"/>
              </a:defRPr>
            </a:lvl8pPr>
            <a:lvl9pPr marL="1828426" algn="l" rtl="0" fontAlgn="base">
              <a:spcBef>
                <a:spcPct val="0"/>
              </a:spcBef>
              <a:spcAft>
                <a:spcPct val="0"/>
              </a:spcAft>
              <a:defRPr sz="2600" b="1">
                <a:solidFill>
                  <a:schemeClr val="bg1"/>
                </a:solidFill>
                <a:latin typeface="Century Gothic" charset="0"/>
              </a:defRPr>
            </a:lvl9pPr>
          </a:lstStyle>
          <a:p>
            <a:pPr>
              <a:spcBef>
                <a:spcPct val="50000"/>
              </a:spcBef>
              <a:buFontTx/>
              <a:buNone/>
            </a:pPr>
            <a:r>
              <a:rPr lang="en-US" altLang="en-US" sz="2500" dirty="0"/>
              <a:t>The F</a:t>
            </a:r>
            <a:r>
              <a:rPr lang="en-US" altLang="en-US" sz="2500" dirty="0" smtClean="0"/>
              <a:t>ast </a:t>
            </a:r>
            <a:r>
              <a:rPr lang="en-US" altLang="en-US" sz="2500" dirty="0"/>
              <a:t>I</a:t>
            </a:r>
            <a:r>
              <a:rPr lang="en-US" altLang="en-US" sz="2500" dirty="0" smtClean="0"/>
              <a:t>on </a:t>
            </a:r>
            <a:r>
              <a:rPr lang="en-US" altLang="en-US" sz="2500" dirty="0"/>
              <a:t>D</a:t>
            </a:r>
            <a:r>
              <a:rPr lang="en-US" altLang="en-US" sz="2500" dirty="0" smtClean="0"/>
              <a:t>istribution </a:t>
            </a:r>
            <a:r>
              <a:rPr lang="en-US" altLang="en-US" sz="2500" dirty="0"/>
              <a:t>F</a:t>
            </a:r>
            <a:r>
              <a:rPr lang="en-US" altLang="en-US" sz="2500" dirty="0" smtClean="0"/>
              <a:t>unction </a:t>
            </a:r>
            <a:r>
              <a:rPr lang="en-US" altLang="en-US" sz="2500" dirty="0"/>
              <a:t>I</a:t>
            </a:r>
            <a:r>
              <a:rPr lang="en-US" altLang="en-US" sz="2500" dirty="0" smtClean="0"/>
              <a:t>s </a:t>
            </a:r>
            <a:r>
              <a:rPr lang="en-US" altLang="en-US" sz="2500" dirty="0" smtClean="0"/>
              <a:t>“Most Simply” </a:t>
            </a:r>
            <a:r>
              <a:rPr lang="en-US" altLang="en-US" sz="2500" dirty="0"/>
              <a:t>D</a:t>
            </a:r>
            <a:r>
              <a:rPr lang="en-US" altLang="en-US" sz="2500" dirty="0" smtClean="0"/>
              <a:t>escribed </a:t>
            </a:r>
            <a:r>
              <a:rPr lang="en-US" altLang="en-US" sz="2500" dirty="0"/>
              <a:t>U</a:t>
            </a:r>
            <a:r>
              <a:rPr lang="en-US" altLang="en-US" sz="2500" dirty="0" smtClean="0"/>
              <a:t>sing </a:t>
            </a:r>
            <a:r>
              <a:rPr lang="en-US" altLang="en-US" sz="2500" dirty="0"/>
              <a:t>C</a:t>
            </a:r>
            <a:r>
              <a:rPr lang="en-US" altLang="en-US" sz="2500" dirty="0" smtClean="0"/>
              <a:t>onstants </a:t>
            </a:r>
            <a:r>
              <a:rPr lang="en-US" altLang="en-US" sz="2500" dirty="0"/>
              <a:t>of </a:t>
            </a:r>
            <a:r>
              <a:rPr lang="en-US" altLang="en-US" sz="2500" dirty="0" smtClean="0"/>
              <a:t>Motion</a:t>
            </a:r>
            <a:endParaRPr lang="en-US" altLang="en-US" sz="2500" dirty="0"/>
          </a:p>
        </p:txBody>
      </p:sp>
      <p:pic>
        <p:nvPicPr>
          <p:cNvPr id="9" name="Picture 8"/>
          <p:cNvPicPr>
            <a:picLocks noChangeAspect="1"/>
          </p:cNvPicPr>
          <p:nvPr/>
        </p:nvPicPr>
        <p:blipFill>
          <a:blip r:embed="rId5"/>
          <a:stretch>
            <a:fillRect/>
          </a:stretch>
        </p:blipFill>
        <p:spPr>
          <a:xfrm>
            <a:off x="4052361" y="1278998"/>
            <a:ext cx="1022349" cy="602119"/>
          </a:xfrm>
          <a:prstGeom prst="rect">
            <a:avLst/>
          </a:prstGeom>
        </p:spPr>
      </p:pic>
    </p:spTree>
    <p:extLst>
      <p:ext uri="{BB962C8B-B14F-4D97-AF65-F5344CB8AC3E}">
        <p14:creationId xmlns:p14="http://schemas.microsoft.com/office/powerpoint/2010/main" val="29611850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bit_topolog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881" y="987423"/>
            <a:ext cx="4356100" cy="5753100"/>
          </a:xfrm>
          <a:prstGeom prst="rect">
            <a:avLst/>
          </a:prstGeom>
        </p:spPr>
      </p:pic>
      <p:sp>
        <p:nvSpPr>
          <p:cNvPr id="5" name="Rectangle 4"/>
          <p:cNvSpPr/>
          <p:nvPr/>
        </p:nvSpPr>
        <p:spPr bwMode="auto">
          <a:xfrm>
            <a:off x="6925733" y="3750733"/>
            <a:ext cx="101600" cy="101600"/>
          </a:xfrm>
          <a:prstGeom prst="rect">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7" name="Text Box 3">
            <a:extLst>
              <a:ext uri="{FF2B5EF4-FFF2-40B4-BE49-F238E27FC236}">
                <a16:creationId xmlns:a16="http://schemas.microsoft.com/office/drawing/2014/main" xmlns="" id="{45CF5D40-7733-304F-8EF5-26DF79DC999D}"/>
              </a:ext>
            </a:extLst>
          </p:cNvPr>
          <p:cNvSpPr txBox="1">
            <a:spLocks noChangeArrowheads="1"/>
          </p:cNvSpPr>
          <p:nvPr/>
        </p:nvSpPr>
        <p:spPr bwMode="auto">
          <a:xfrm>
            <a:off x="799574" y="5083428"/>
            <a:ext cx="32527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spcBef>
                <a:spcPct val="50000"/>
              </a:spcBef>
              <a:buFontTx/>
              <a:buNone/>
            </a:pPr>
            <a:r>
              <a:rPr lang="en-US" altLang="en-US" sz="1800" dirty="0"/>
              <a:t>Projection of 80 </a:t>
            </a:r>
            <a:r>
              <a:rPr lang="en-US" altLang="en-US" sz="1800" dirty="0" err="1"/>
              <a:t>keV</a:t>
            </a:r>
            <a:r>
              <a:rPr lang="en-US" altLang="en-US" sz="1800" dirty="0"/>
              <a:t> D</a:t>
            </a:r>
            <a:r>
              <a:rPr lang="en-US" altLang="en-US" sz="1800" baseline="30000" dirty="0"/>
              <a:t>+</a:t>
            </a:r>
            <a:r>
              <a:rPr lang="en-US" altLang="en-US" sz="1800" dirty="0"/>
              <a:t> </a:t>
            </a:r>
            <a:r>
              <a:rPr lang="en-US" altLang="en-US" sz="1800" dirty="0" smtClean="0"/>
              <a:t>orbit </a:t>
            </a:r>
            <a:r>
              <a:rPr lang="en-US" altLang="en-US" sz="1800" dirty="0"/>
              <a:t>in the DIII-D </a:t>
            </a:r>
            <a:r>
              <a:rPr lang="en-US" altLang="en-US" sz="1800" dirty="0" err="1"/>
              <a:t>tokamak</a:t>
            </a:r>
            <a:endParaRPr lang="en-US" altLang="en-US" sz="1800" dirty="0"/>
          </a:p>
        </p:txBody>
      </p:sp>
      <p:sp>
        <p:nvSpPr>
          <p:cNvPr id="8" name="Rectangle 7"/>
          <p:cNvSpPr/>
          <p:nvPr/>
        </p:nvSpPr>
        <p:spPr bwMode="auto">
          <a:xfrm>
            <a:off x="6942661" y="3572920"/>
            <a:ext cx="101600" cy="101600"/>
          </a:xfrm>
          <a:prstGeom prst="rect">
            <a:avLst/>
          </a:prstGeom>
          <a:solidFill>
            <a:srgbClr val="C2530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11" name="Picture 10">
            <a:extLst>
              <a:ext uri="{FF2B5EF4-FFF2-40B4-BE49-F238E27FC236}">
                <a16:creationId xmlns:a16="http://schemas.microsoft.com/office/drawing/2014/main" xmlns="" id="{6D72FCF3-3640-E24A-8FA9-77F233DF6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915" y="1536424"/>
            <a:ext cx="1690688" cy="340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4">
            <a:extLst>
              <a:ext uri="{FF2B5EF4-FFF2-40B4-BE49-F238E27FC236}">
                <a16:creationId xmlns:a16="http://schemas.microsoft.com/office/drawing/2014/main" xmlns="" id="{D19FF263-1589-9A47-96EB-F1A85DD11E15}"/>
              </a:ext>
            </a:extLst>
          </p:cNvPr>
          <p:cNvSpPr txBox="1">
            <a:spLocks noChangeArrowheads="1"/>
          </p:cNvSpPr>
          <p:nvPr/>
        </p:nvSpPr>
        <p:spPr bwMode="auto">
          <a:xfrm>
            <a:off x="1754714" y="6291249"/>
            <a:ext cx="38163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spcBef>
                <a:spcPct val="50000"/>
              </a:spcBef>
              <a:buFontTx/>
              <a:buNone/>
            </a:pPr>
            <a:r>
              <a:rPr lang="en-US" altLang="en-US" sz="1200" i="1" dirty="0" smtClean="0">
                <a:solidFill>
                  <a:srgbClr val="000000"/>
                </a:solidFill>
              </a:rPr>
              <a:t>[R. B. White</a:t>
            </a:r>
            <a:r>
              <a:rPr lang="en-US" altLang="en-US" sz="1200" i="1" dirty="0">
                <a:solidFill>
                  <a:srgbClr val="000000"/>
                </a:solidFill>
              </a:rPr>
              <a:t>, Theory of </a:t>
            </a:r>
            <a:r>
              <a:rPr lang="en-US" altLang="en-US" sz="1200" i="1" dirty="0" err="1">
                <a:solidFill>
                  <a:srgbClr val="000000"/>
                </a:solidFill>
              </a:rPr>
              <a:t>toroidally</a:t>
            </a:r>
            <a:r>
              <a:rPr lang="en-US" altLang="en-US" sz="1200" i="1" dirty="0">
                <a:solidFill>
                  <a:srgbClr val="000000"/>
                </a:solidFill>
              </a:rPr>
              <a:t> confined </a:t>
            </a:r>
            <a:r>
              <a:rPr lang="en-US" altLang="en-US" sz="1200" i="1" dirty="0" smtClean="0">
                <a:solidFill>
                  <a:srgbClr val="000000"/>
                </a:solidFill>
              </a:rPr>
              <a:t>plasmas, Imperial College Press (2001)]</a:t>
            </a:r>
            <a:endParaRPr lang="en-US" altLang="en-US" sz="1200" i="1" dirty="0">
              <a:solidFill>
                <a:srgbClr val="000000"/>
              </a:solidFill>
            </a:endParaRPr>
          </a:p>
        </p:txBody>
      </p:sp>
      <p:sp>
        <p:nvSpPr>
          <p:cNvPr id="10" name="Title 2"/>
          <p:cNvSpPr txBox="1">
            <a:spLocks/>
          </p:cNvSpPr>
          <p:nvPr/>
        </p:nvSpPr>
        <p:spPr>
          <a:xfrm>
            <a:off x="304800" y="12701"/>
            <a:ext cx="8750300" cy="914400"/>
          </a:xfrm>
          <a:prstGeom prst="rect">
            <a:avLst/>
          </a:prstGeom>
        </p:spPr>
        <p:txBody>
          <a:bodyPr/>
          <a:lstStyle>
            <a:lvl1pPr algn="l" rtl="0" eaLnBrk="0" fontAlgn="base" hangingPunct="0">
              <a:spcBef>
                <a:spcPct val="0"/>
              </a:spcBef>
              <a:spcAft>
                <a:spcPct val="0"/>
              </a:spcAft>
              <a:defRPr sz="2600" b="1">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5pPr>
            <a:lvl6pPr marL="457106" algn="l" rtl="0" fontAlgn="base">
              <a:spcBef>
                <a:spcPct val="0"/>
              </a:spcBef>
              <a:spcAft>
                <a:spcPct val="0"/>
              </a:spcAft>
              <a:defRPr sz="2600" b="1">
                <a:solidFill>
                  <a:schemeClr val="bg1"/>
                </a:solidFill>
                <a:latin typeface="Century Gothic" charset="0"/>
              </a:defRPr>
            </a:lvl6pPr>
            <a:lvl7pPr marL="914212" algn="l" rtl="0" fontAlgn="base">
              <a:spcBef>
                <a:spcPct val="0"/>
              </a:spcBef>
              <a:spcAft>
                <a:spcPct val="0"/>
              </a:spcAft>
              <a:defRPr sz="2600" b="1">
                <a:solidFill>
                  <a:schemeClr val="bg1"/>
                </a:solidFill>
                <a:latin typeface="Century Gothic" charset="0"/>
              </a:defRPr>
            </a:lvl7pPr>
            <a:lvl8pPr marL="1371320" algn="l" rtl="0" fontAlgn="base">
              <a:spcBef>
                <a:spcPct val="0"/>
              </a:spcBef>
              <a:spcAft>
                <a:spcPct val="0"/>
              </a:spcAft>
              <a:defRPr sz="2600" b="1">
                <a:solidFill>
                  <a:schemeClr val="bg1"/>
                </a:solidFill>
                <a:latin typeface="Century Gothic" charset="0"/>
              </a:defRPr>
            </a:lvl8pPr>
            <a:lvl9pPr marL="1828426" algn="l" rtl="0" fontAlgn="base">
              <a:spcBef>
                <a:spcPct val="0"/>
              </a:spcBef>
              <a:spcAft>
                <a:spcPct val="0"/>
              </a:spcAft>
              <a:defRPr sz="2600" b="1">
                <a:solidFill>
                  <a:schemeClr val="bg1"/>
                </a:solidFill>
                <a:latin typeface="Century Gothic" charset="0"/>
              </a:defRPr>
            </a:lvl9pPr>
          </a:lstStyle>
          <a:p>
            <a:r>
              <a:rPr lang="en-US" altLang="en-US" sz="2500" dirty="0" smtClean="0"/>
              <a:t>Small Changes in Particle </a:t>
            </a:r>
            <a:r>
              <a:rPr lang="en-US" altLang="en-US" sz="2500" dirty="0"/>
              <a:t>E</a:t>
            </a:r>
            <a:r>
              <a:rPr lang="en-US" altLang="en-US" sz="2500" dirty="0" smtClean="0"/>
              <a:t>nergy </a:t>
            </a:r>
            <a:r>
              <a:rPr lang="en-US" altLang="en-US" sz="2500" dirty="0"/>
              <a:t>C</a:t>
            </a:r>
            <a:r>
              <a:rPr lang="en-US" altLang="en-US" sz="2500" dirty="0" smtClean="0"/>
              <a:t>an </a:t>
            </a:r>
            <a:r>
              <a:rPr lang="en-US" altLang="en-US" sz="2500" dirty="0"/>
              <a:t>C</a:t>
            </a:r>
            <a:r>
              <a:rPr lang="en-US" altLang="en-US" sz="2500" dirty="0" smtClean="0"/>
              <a:t>ause </a:t>
            </a:r>
            <a:r>
              <a:rPr lang="en-US" altLang="en-US" sz="2500" dirty="0"/>
              <a:t>L</a:t>
            </a:r>
            <a:r>
              <a:rPr lang="en-US" altLang="en-US" sz="2500" dirty="0" smtClean="0"/>
              <a:t>arge </a:t>
            </a:r>
            <a:r>
              <a:rPr lang="en-US" altLang="en-US" sz="2500" dirty="0"/>
              <a:t>C</a:t>
            </a:r>
            <a:r>
              <a:rPr lang="en-US" altLang="en-US" sz="2500" dirty="0" smtClean="0"/>
              <a:t>hanges in Orbit </a:t>
            </a:r>
            <a:r>
              <a:rPr lang="en-US" altLang="en-US" sz="2500" dirty="0"/>
              <a:t>T</a:t>
            </a:r>
            <a:r>
              <a:rPr lang="en-US" altLang="en-US" sz="2500" dirty="0" smtClean="0"/>
              <a:t>opology</a:t>
            </a:r>
            <a:endParaRPr lang="en-US" sz="2800" dirty="0"/>
          </a:p>
          <a:p>
            <a:pPr>
              <a:spcBef>
                <a:spcPct val="50000"/>
              </a:spcBef>
              <a:buFontTx/>
              <a:buNone/>
            </a:pPr>
            <a:endParaRPr lang="en-US" altLang="en-US" sz="2500" dirty="0"/>
          </a:p>
        </p:txBody>
      </p:sp>
      <p:pic>
        <p:nvPicPr>
          <p:cNvPr id="9" name="Picture 8"/>
          <p:cNvPicPr>
            <a:picLocks noChangeAspect="1"/>
          </p:cNvPicPr>
          <p:nvPr/>
        </p:nvPicPr>
        <p:blipFill>
          <a:blip r:embed="rId5"/>
          <a:stretch>
            <a:fillRect/>
          </a:stretch>
        </p:blipFill>
        <p:spPr>
          <a:xfrm>
            <a:off x="4052361" y="1278998"/>
            <a:ext cx="1022349" cy="602119"/>
          </a:xfrm>
          <a:prstGeom prst="rect">
            <a:avLst/>
          </a:prstGeom>
        </p:spPr>
      </p:pic>
    </p:spTree>
    <p:extLst>
      <p:ext uri="{BB962C8B-B14F-4D97-AF65-F5344CB8AC3E}">
        <p14:creationId xmlns:p14="http://schemas.microsoft.com/office/powerpoint/2010/main" val="30834287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4802" y="1791505"/>
            <a:ext cx="3733798" cy="1631216"/>
          </a:xfrm>
          <a:prstGeom prst="rect">
            <a:avLst/>
          </a:prstGeom>
          <a:noFill/>
        </p:spPr>
        <p:txBody>
          <a:bodyPr wrap="square" rtlCol="0">
            <a:spAutoFit/>
          </a:bodyPr>
          <a:lstStyle/>
          <a:p>
            <a:pPr marL="342900" indent="-342900">
              <a:buFont typeface="Arial"/>
              <a:buChar char="•"/>
            </a:pPr>
            <a:r>
              <a:rPr lang="en-US" sz="2000" dirty="0" smtClean="0">
                <a:latin typeface="Century Gothic"/>
              </a:rPr>
              <a:t>Example of distribution </a:t>
            </a:r>
            <a:r>
              <a:rPr lang="en-US" sz="2000" dirty="0" smtClean="0">
                <a:latin typeface="Century Gothic"/>
              </a:rPr>
              <a:t>function </a:t>
            </a:r>
            <a:r>
              <a:rPr lang="en-US" sz="2000" dirty="0" smtClean="0">
                <a:solidFill>
                  <a:srgbClr val="000000"/>
                </a:solidFill>
                <a:latin typeface="Century Gothic"/>
              </a:rPr>
              <a:t>F(</a:t>
            </a:r>
            <a:r>
              <a:rPr lang="en-US" sz="2000" dirty="0" err="1" smtClean="0">
                <a:solidFill>
                  <a:srgbClr val="000000"/>
                </a:solidFill>
              </a:rPr>
              <a:t>E</a:t>
            </a:r>
            <a:r>
              <a:rPr lang="en-US" altLang="en-US" sz="2000" dirty="0" err="1" smtClean="0">
                <a:solidFill>
                  <a:srgbClr val="000000"/>
                </a:solidFill>
              </a:rPr>
              <a:t>,</a:t>
            </a:r>
            <a:r>
              <a:rPr lang="en-US" altLang="en-US" sz="2000" dirty="0" err="1">
                <a:solidFill>
                  <a:srgbClr val="000000"/>
                </a:solidFill>
                <a:latin typeface="Symbol" pitchFamily="2" charset="2"/>
              </a:rPr>
              <a:t>m</a:t>
            </a:r>
            <a:r>
              <a:rPr lang="en-US" altLang="en-US" sz="2000" dirty="0" err="1">
                <a:solidFill>
                  <a:srgbClr val="000000"/>
                </a:solidFill>
              </a:rPr>
              <a:t>,</a:t>
            </a:r>
            <a:r>
              <a:rPr lang="en-US" altLang="en-US" sz="2000" dirty="0" err="1" smtClean="0">
                <a:solidFill>
                  <a:srgbClr val="000000"/>
                </a:solidFill>
              </a:rPr>
              <a:t>P</a:t>
            </a:r>
            <a:r>
              <a:rPr lang="en-US" altLang="en-US" sz="2000" baseline="-25000" dirty="0" err="1" smtClean="0">
                <a:solidFill>
                  <a:srgbClr val="000000"/>
                </a:solidFill>
                <a:latin typeface="Times New Roman"/>
                <a:cs typeface="Times New Roman"/>
              </a:rPr>
              <a:t>ϕ</a:t>
            </a:r>
            <a:r>
              <a:rPr lang="en-US" sz="2000" dirty="0" smtClean="0">
                <a:solidFill>
                  <a:srgbClr val="000000"/>
                </a:solidFill>
                <a:latin typeface="Century Gothic"/>
              </a:rPr>
              <a:t>) </a:t>
            </a:r>
            <a:r>
              <a:rPr lang="en-US" sz="2000" dirty="0" smtClean="0">
                <a:solidFill>
                  <a:srgbClr val="000000"/>
                </a:solidFill>
                <a:latin typeface="Century Gothic"/>
              </a:rPr>
              <a:t>for </a:t>
            </a:r>
            <a:r>
              <a:rPr lang="en-US" sz="2000" dirty="0" smtClean="0">
                <a:solidFill>
                  <a:srgbClr val="000000"/>
                </a:solidFill>
                <a:latin typeface="Century Gothic"/>
              </a:rPr>
              <a:t>neutral beam injection, which is </a:t>
            </a:r>
            <a:r>
              <a:rPr lang="en-US" sz="2000" dirty="0" smtClean="0">
                <a:latin typeface="Century Gothic"/>
              </a:rPr>
              <a:t>anisotropic </a:t>
            </a:r>
            <a:r>
              <a:rPr lang="en-US" sz="2000" dirty="0" smtClean="0">
                <a:latin typeface="Century Gothic"/>
              </a:rPr>
              <a:t/>
            </a:r>
            <a:br>
              <a:rPr lang="en-US" sz="2000" dirty="0" smtClean="0">
                <a:latin typeface="Century Gothic"/>
              </a:rPr>
            </a:br>
            <a:r>
              <a:rPr lang="en-US" sz="2000" dirty="0" smtClean="0">
                <a:latin typeface="Century Gothic"/>
              </a:rPr>
              <a:t>and non-</a:t>
            </a:r>
            <a:r>
              <a:rPr lang="en-US" sz="2000" dirty="0" err="1" smtClean="0">
                <a:latin typeface="Century Gothic"/>
              </a:rPr>
              <a:t>Maxwellian</a:t>
            </a:r>
            <a:endParaRPr lang="en-US" sz="2000" dirty="0" smtClean="0">
              <a:latin typeface="Century Gothic"/>
            </a:endParaRPr>
          </a:p>
        </p:txBody>
      </p:sp>
      <p:pic>
        <p:nvPicPr>
          <p:cNvPr id="13" name="Picture 12" descr="orbit_topology_150L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881" y="987423"/>
            <a:ext cx="4356100" cy="5753100"/>
          </a:xfrm>
          <a:prstGeom prst="rect">
            <a:avLst/>
          </a:prstGeom>
        </p:spPr>
      </p:pic>
      <p:sp>
        <p:nvSpPr>
          <p:cNvPr id="10" name="TextBox 9"/>
          <p:cNvSpPr txBox="1"/>
          <p:nvPr/>
        </p:nvSpPr>
        <p:spPr>
          <a:xfrm>
            <a:off x="7215033" y="1240599"/>
            <a:ext cx="1792066" cy="584776"/>
          </a:xfrm>
          <a:prstGeom prst="rect">
            <a:avLst/>
          </a:prstGeom>
          <a:noFill/>
        </p:spPr>
        <p:txBody>
          <a:bodyPr wrap="square" rtlCol="0">
            <a:spAutoFit/>
          </a:bodyPr>
          <a:lstStyle/>
          <a:p>
            <a:pPr algn="ctr"/>
            <a:r>
              <a:rPr lang="en-US" sz="1600" dirty="0" smtClean="0">
                <a:latin typeface="Century Gothic"/>
              </a:rPr>
              <a:t>neutral beam injection</a:t>
            </a:r>
            <a:endParaRPr lang="en-US" sz="1600" dirty="0">
              <a:latin typeface="Century Gothic"/>
            </a:endParaRPr>
          </a:p>
        </p:txBody>
      </p:sp>
      <p:cxnSp>
        <p:nvCxnSpPr>
          <p:cNvPr id="15" name="Straight Connector 14"/>
          <p:cNvCxnSpPr/>
          <p:nvPr/>
        </p:nvCxnSpPr>
        <p:spPr bwMode="auto">
          <a:xfrm flipH="1">
            <a:off x="8161870" y="1791505"/>
            <a:ext cx="135465" cy="109213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9" name="Text Box 4">
            <a:extLst>
              <a:ext uri="{FF2B5EF4-FFF2-40B4-BE49-F238E27FC236}">
                <a16:creationId xmlns:a16="http://schemas.microsoft.com/office/drawing/2014/main" xmlns="" id="{D19FF263-1589-9A47-96EB-F1A85DD11E15}"/>
              </a:ext>
            </a:extLst>
          </p:cNvPr>
          <p:cNvSpPr txBox="1">
            <a:spLocks noChangeArrowheads="1"/>
          </p:cNvSpPr>
          <p:nvPr/>
        </p:nvSpPr>
        <p:spPr bwMode="auto">
          <a:xfrm>
            <a:off x="1754714" y="6291249"/>
            <a:ext cx="38163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spcBef>
                <a:spcPct val="50000"/>
              </a:spcBef>
              <a:buFontTx/>
              <a:buNone/>
            </a:pPr>
            <a:r>
              <a:rPr lang="en-US" altLang="en-US" sz="1200" i="1" dirty="0" smtClean="0">
                <a:solidFill>
                  <a:srgbClr val="000000"/>
                </a:solidFill>
              </a:rPr>
              <a:t>[R. B. White</a:t>
            </a:r>
            <a:r>
              <a:rPr lang="en-US" altLang="en-US" sz="1200" i="1" dirty="0">
                <a:solidFill>
                  <a:srgbClr val="000000"/>
                </a:solidFill>
              </a:rPr>
              <a:t>, Theory of </a:t>
            </a:r>
            <a:r>
              <a:rPr lang="en-US" altLang="en-US" sz="1200" i="1" dirty="0" err="1">
                <a:solidFill>
                  <a:srgbClr val="000000"/>
                </a:solidFill>
              </a:rPr>
              <a:t>toroidally</a:t>
            </a:r>
            <a:r>
              <a:rPr lang="en-US" altLang="en-US" sz="1200" i="1" dirty="0">
                <a:solidFill>
                  <a:srgbClr val="000000"/>
                </a:solidFill>
              </a:rPr>
              <a:t> confined </a:t>
            </a:r>
            <a:r>
              <a:rPr lang="en-US" altLang="en-US" sz="1200" i="1" dirty="0" smtClean="0">
                <a:solidFill>
                  <a:srgbClr val="000000"/>
                </a:solidFill>
              </a:rPr>
              <a:t>plasmas, Imperial College Press (2001)]</a:t>
            </a:r>
            <a:endParaRPr lang="en-US" altLang="en-US" sz="1200" i="1" dirty="0">
              <a:solidFill>
                <a:srgbClr val="000000"/>
              </a:solidFill>
            </a:endParaRPr>
          </a:p>
        </p:txBody>
      </p:sp>
      <p:sp>
        <p:nvSpPr>
          <p:cNvPr id="8" name="Title 2"/>
          <p:cNvSpPr txBox="1">
            <a:spLocks/>
          </p:cNvSpPr>
          <p:nvPr/>
        </p:nvSpPr>
        <p:spPr>
          <a:xfrm>
            <a:off x="304800" y="12701"/>
            <a:ext cx="6910233" cy="914400"/>
          </a:xfrm>
          <a:prstGeom prst="rect">
            <a:avLst/>
          </a:prstGeom>
        </p:spPr>
        <p:txBody>
          <a:bodyPr/>
          <a:lstStyle>
            <a:lvl1pPr algn="l" rtl="0" eaLnBrk="0" fontAlgn="base" hangingPunct="0">
              <a:spcBef>
                <a:spcPct val="0"/>
              </a:spcBef>
              <a:spcAft>
                <a:spcPct val="0"/>
              </a:spcAft>
              <a:defRPr sz="2600" b="1">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2600" b="1">
                <a:solidFill>
                  <a:schemeClr val="bg1"/>
                </a:solidFill>
                <a:latin typeface="Century Gothic" charset="0"/>
                <a:ea typeface="ＭＳ Ｐゴシック" charset="-128"/>
                <a:cs typeface="ＭＳ Ｐゴシック" charset="-128"/>
              </a:defRPr>
            </a:lvl5pPr>
            <a:lvl6pPr marL="457106" algn="l" rtl="0" fontAlgn="base">
              <a:spcBef>
                <a:spcPct val="0"/>
              </a:spcBef>
              <a:spcAft>
                <a:spcPct val="0"/>
              </a:spcAft>
              <a:defRPr sz="2600" b="1">
                <a:solidFill>
                  <a:schemeClr val="bg1"/>
                </a:solidFill>
                <a:latin typeface="Century Gothic" charset="0"/>
              </a:defRPr>
            </a:lvl6pPr>
            <a:lvl7pPr marL="914212" algn="l" rtl="0" fontAlgn="base">
              <a:spcBef>
                <a:spcPct val="0"/>
              </a:spcBef>
              <a:spcAft>
                <a:spcPct val="0"/>
              </a:spcAft>
              <a:defRPr sz="2600" b="1">
                <a:solidFill>
                  <a:schemeClr val="bg1"/>
                </a:solidFill>
                <a:latin typeface="Century Gothic" charset="0"/>
              </a:defRPr>
            </a:lvl7pPr>
            <a:lvl8pPr marL="1371320" algn="l" rtl="0" fontAlgn="base">
              <a:spcBef>
                <a:spcPct val="0"/>
              </a:spcBef>
              <a:spcAft>
                <a:spcPct val="0"/>
              </a:spcAft>
              <a:defRPr sz="2600" b="1">
                <a:solidFill>
                  <a:schemeClr val="bg1"/>
                </a:solidFill>
                <a:latin typeface="Century Gothic" charset="0"/>
              </a:defRPr>
            </a:lvl8pPr>
            <a:lvl9pPr marL="1828426" algn="l" rtl="0" fontAlgn="base">
              <a:spcBef>
                <a:spcPct val="0"/>
              </a:spcBef>
              <a:spcAft>
                <a:spcPct val="0"/>
              </a:spcAft>
              <a:defRPr sz="2600" b="1">
                <a:solidFill>
                  <a:schemeClr val="bg1"/>
                </a:solidFill>
                <a:latin typeface="Century Gothic" charset="0"/>
              </a:defRPr>
            </a:lvl9pPr>
          </a:lstStyle>
          <a:p>
            <a:pPr>
              <a:spcBef>
                <a:spcPct val="50000"/>
              </a:spcBef>
              <a:buFontTx/>
              <a:buNone/>
            </a:pPr>
            <a:r>
              <a:rPr lang="en-US" altLang="en-US" sz="2500" dirty="0" smtClean="0"/>
              <a:t>There Can Be Several Different Populations of Fast Ions In Fusion Devices</a:t>
            </a:r>
            <a:endParaRPr lang="en-US" altLang="en-US" sz="2500" dirty="0"/>
          </a:p>
        </p:txBody>
      </p:sp>
      <p:sp>
        <p:nvSpPr>
          <p:cNvPr id="11" name="TextBox 10"/>
          <p:cNvSpPr txBox="1"/>
          <p:nvPr/>
        </p:nvSpPr>
        <p:spPr>
          <a:xfrm>
            <a:off x="330202" y="3760005"/>
            <a:ext cx="3733798" cy="1015663"/>
          </a:xfrm>
          <a:prstGeom prst="rect">
            <a:avLst/>
          </a:prstGeom>
          <a:noFill/>
        </p:spPr>
        <p:txBody>
          <a:bodyPr wrap="square" rtlCol="0">
            <a:spAutoFit/>
          </a:bodyPr>
          <a:lstStyle/>
          <a:p>
            <a:pPr marL="342900" indent="-342900">
              <a:buFont typeface="Arial"/>
              <a:buChar char="•"/>
            </a:pPr>
            <a:r>
              <a:rPr lang="en-US" sz="2000" dirty="0" smtClean="0">
                <a:latin typeface="Century Gothic"/>
              </a:rPr>
              <a:t>The distribution function </a:t>
            </a:r>
            <a:r>
              <a:rPr lang="en-US" sz="2000" dirty="0" smtClean="0">
                <a:solidFill>
                  <a:srgbClr val="000000"/>
                </a:solidFill>
                <a:latin typeface="Century Gothic"/>
              </a:rPr>
              <a:t>for fusion products (alpha particles) is isotropic  </a:t>
            </a:r>
            <a:endParaRPr lang="en-US" sz="2000" dirty="0" smtClean="0">
              <a:latin typeface="Century Gothic"/>
            </a:endParaRPr>
          </a:p>
        </p:txBody>
      </p:sp>
      <p:cxnSp>
        <p:nvCxnSpPr>
          <p:cNvPr id="3" name="Straight Arrow Connector 2"/>
          <p:cNvCxnSpPr/>
          <p:nvPr/>
        </p:nvCxnSpPr>
        <p:spPr>
          <a:xfrm>
            <a:off x="3898900" y="2019300"/>
            <a:ext cx="2908300" cy="203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72448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orbit_topology_150LT_all_mod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005" y="981082"/>
            <a:ext cx="4356100" cy="5753100"/>
          </a:xfrm>
          <a:prstGeom prst="rect">
            <a:avLst/>
          </a:prstGeom>
        </p:spPr>
      </p:pic>
      <p:sp>
        <p:nvSpPr>
          <p:cNvPr id="11" name="TextBox 10"/>
          <p:cNvSpPr txBox="1"/>
          <p:nvPr/>
        </p:nvSpPr>
        <p:spPr>
          <a:xfrm>
            <a:off x="5763508" y="1129632"/>
            <a:ext cx="2342770" cy="455766"/>
          </a:xfrm>
          <a:prstGeom prst="rect">
            <a:avLst/>
          </a:prstGeom>
          <a:noFill/>
        </p:spPr>
        <p:txBody>
          <a:bodyPr wrap="none" rtlCol="0">
            <a:spAutoFit/>
          </a:bodyPr>
          <a:lstStyle/>
          <a:p>
            <a:pPr>
              <a:lnSpc>
                <a:spcPct val="90000"/>
              </a:lnSpc>
            </a:pPr>
            <a:r>
              <a:rPr lang="en-US" sz="1300" b="1" i="1" dirty="0" smtClean="0">
                <a:latin typeface="Century Gothic"/>
              </a:rPr>
              <a:t>Beam Deposition</a:t>
            </a:r>
          </a:p>
          <a:p>
            <a:pPr>
              <a:lnSpc>
                <a:spcPct val="90000"/>
              </a:lnSpc>
            </a:pPr>
            <a:r>
              <a:rPr lang="en-US" sz="1300" b="1" i="1" dirty="0" smtClean="0">
                <a:solidFill>
                  <a:srgbClr val="FF0000"/>
                </a:solidFill>
                <a:latin typeface="Century Gothic"/>
              </a:rPr>
              <a:t>Resonance (Many Modes)</a:t>
            </a:r>
          </a:p>
        </p:txBody>
      </p:sp>
      <p:sp>
        <p:nvSpPr>
          <p:cNvPr id="14" name="Oval 13"/>
          <p:cNvSpPr/>
          <p:nvPr/>
        </p:nvSpPr>
        <p:spPr bwMode="auto">
          <a:xfrm>
            <a:off x="7914063" y="2545013"/>
            <a:ext cx="114697" cy="177319"/>
          </a:xfrm>
          <a:prstGeom prst="ellipse">
            <a:avLst/>
          </a:prstGeom>
          <a:noFill/>
          <a:ln w="2857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solidFill>
                  <a:srgbClr val="00FF00"/>
                </a:solidFill>
              </a:ln>
              <a:solidFill>
                <a:schemeClr val="tx1"/>
              </a:solidFill>
              <a:effectLst/>
              <a:latin typeface="Times" charset="0"/>
            </a:endParaRPr>
          </a:p>
        </p:txBody>
      </p:sp>
      <p:sp>
        <p:nvSpPr>
          <p:cNvPr id="19" name="Title 1"/>
          <p:cNvSpPr>
            <a:spLocks noGrp="1"/>
          </p:cNvSpPr>
          <p:nvPr>
            <p:ph type="title" idx="4294967295"/>
          </p:nvPr>
        </p:nvSpPr>
        <p:spPr>
          <a:xfrm>
            <a:off x="304800" y="1"/>
            <a:ext cx="8102600" cy="960119"/>
          </a:xfrm>
          <a:prstGeom prst="rect">
            <a:avLst/>
          </a:prstGeom>
        </p:spPr>
        <p:txBody>
          <a:bodyPr/>
          <a:lstStyle/>
          <a:p>
            <a:r>
              <a:rPr lang="en-US" dirty="0"/>
              <a:t>Active </a:t>
            </a:r>
            <a:r>
              <a:rPr lang="en-US" dirty="0" smtClean="0"/>
              <a:t>Research: Calculating the Energetic Particle Distribution Function After Transport by Instabilities</a:t>
            </a:r>
            <a:endParaRPr lang="en-US" dirty="0"/>
          </a:p>
        </p:txBody>
      </p:sp>
      <p:sp>
        <p:nvSpPr>
          <p:cNvPr id="12" name="TextBox 11"/>
          <p:cNvSpPr txBox="1"/>
          <p:nvPr/>
        </p:nvSpPr>
        <p:spPr>
          <a:xfrm>
            <a:off x="152400" y="1602466"/>
            <a:ext cx="4203700" cy="3785634"/>
          </a:xfrm>
          <a:prstGeom prst="rect">
            <a:avLst/>
          </a:prstGeom>
          <a:noFill/>
        </p:spPr>
        <p:txBody>
          <a:bodyPr wrap="square" lIns="91421" tIns="45711" rIns="91421" bIns="45711" rtlCol="0">
            <a:spAutoFit/>
          </a:bodyPr>
          <a:lstStyle/>
          <a:p>
            <a:pPr marL="342900" indent="-342900" defTabSz="914212">
              <a:buFont typeface="Arial"/>
              <a:buChar char="•"/>
            </a:pPr>
            <a:r>
              <a:rPr lang="en-US" sz="2000" dirty="0">
                <a:solidFill>
                  <a:srgbClr val="000000"/>
                </a:solidFill>
              </a:rPr>
              <a:t>Transport can occur if </a:t>
            </a:r>
            <a:r>
              <a:rPr lang="en-US" sz="2000" b="1" dirty="0">
                <a:solidFill>
                  <a:srgbClr val="000000"/>
                </a:solidFill>
              </a:rPr>
              <a:t>fast ions </a:t>
            </a:r>
            <a:r>
              <a:rPr lang="en-US" sz="2000" dirty="0">
                <a:solidFill>
                  <a:srgbClr val="000000"/>
                </a:solidFill>
              </a:rPr>
              <a:t>intersect </a:t>
            </a:r>
            <a:r>
              <a:rPr lang="en-US" sz="2000" b="1" dirty="0">
                <a:solidFill>
                  <a:srgbClr val="FF0000"/>
                </a:solidFill>
              </a:rPr>
              <a:t>AE resonances </a:t>
            </a:r>
            <a:r>
              <a:rPr lang="en-US" sz="2000" dirty="0">
                <a:solidFill>
                  <a:srgbClr val="000000"/>
                </a:solidFill>
              </a:rPr>
              <a:t>in this “phase space” </a:t>
            </a:r>
            <a:r>
              <a:rPr lang="en-US" sz="2000" dirty="0" smtClean="0">
                <a:solidFill>
                  <a:srgbClr val="000000"/>
                </a:solidFill>
              </a:rPr>
              <a:t>plot</a:t>
            </a:r>
            <a:endParaRPr lang="en-US" sz="2000" dirty="0" smtClean="0">
              <a:solidFill>
                <a:srgbClr val="000000"/>
              </a:solidFill>
              <a:latin typeface="Century Gothic"/>
            </a:endParaRPr>
          </a:p>
          <a:p>
            <a:pPr marL="342900" indent="-342900" defTabSz="914212">
              <a:buFont typeface="Arial"/>
              <a:buChar char="•"/>
            </a:pPr>
            <a:endParaRPr lang="en-US" sz="2000" dirty="0">
              <a:solidFill>
                <a:srgbClr val="000000"/>
              </a:solidFill>
              <a:latin typeface="Century Gothic"/>
            </a:endParaRPr>
          </a:p>
          <a:p>
            <a:pPr marL="342900" indent="-342900" defTabSz="914212">
              <a:buFont typeface="Arial"/>
              <a:buChar char="•"/>
            </a:pPr>
            <a:r>
              <a:rPr lang="en-US" sz="2000" dirty="0" smtClean="0">
                <a:solidFill>
                  <a:srgbClr val="000000"/>
                </a:solidFill>
                <a:latin typeface="Century Gothic"/>
              </a:rPr>
              <a:t>In certain conditions, AEs can cause significant transport of fast ions and significantly degrade fusion performance</a:t>
            </a:r>
            <a:br>
              <a:rPr lang="en-US" sz="2000" dirty="0" smtClean="0">
                <a:solidFill>
                  <a:srgbClr val="000000"/>
                </a:solidFill>
                <a:latin typeface="Century Gothic"/>
              </a:rPr>
            </a:br>
            <a:r>
              <a:rPr lang="en-US" sz="2000" dirty="0" smtClean="0">
                <a:solidFill>
                  <a:srgbClr val="000000"/>
                </a:solidFill>
                <a:latin typeface="Century Gothic"/>
              </a:rPr>
              <a:t/>
            </a:r>
            <a:br>
              <a:rPr lang="en-US" sz="2000" dirty="0" smtClean="0">
                <a:solidFill>
                  <a:srgbClr val="000000"/>
                </a:solidFill>
                <a:latin typeface="Century Gothic"/>
              </a:rPr>
            </a:br>
            <a:r>
              <a:rPr lang="en-US" sz="2000" dirty="0" smtClean="0">
                <a:solidFill>
                  <a:srgbClr val="000000"/>
                </a:solidFill>
                <a:latin typeface="Century Gothic"/>
                <a:sym typeface="Wingdings"/>
              </a:rPr>
              <a:t>	We are working on  	controlling/avoiding AEs</a:t>
            </a:r>
            <a:endParaRPr lang="en-US" sz="2000" dirty="0" smtClean="0">
              <a:solidFill>
                <a:srgbClr val="000000"/>
              </a:solidFill>
              <a:latin typeface="Century Gothic"/>
            </a:endParaRPr>
          </a:p>
          <a:p>
            <a:pPr marL="342900" indent="-342900" defTabSz="914212">
              <a:buFont typeface="Arial"/>
              <a:buChar char="•"/>
            </a:pPr>
            <a:endParaRPr lang="en-US" sz="2000" b="1" dirty="0">
              <a:solidFill>
                <a:srgbClr val="000000"/>
              </a:solidFill>
              <a:latin typeface="Century Gothic"/>
            </a:endParaRPr>
          </a:p>
        </p:txBody>
      </p:sp>
    </p:spTree>
    <p:extLst>
      <p:ext uri="{BB962C8B-B14F-4D97-AF65-F5344CB8AC3E}">
        <p14:creationId xmlns:p14="http://schemas.microsoft.com/office/powerpoint/2010/main" val="7251443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5264252" y="2520938"/>
            <a:ext cx="3907638" cy="2680074"/>
            <a:chOff x="4789337" y="3869456"/>
            <a:chExt cx="4374821" cy="3000494"/>
          </a:xfrm>
        </p:grpSpPr>
        <p:pic>
          <p:nvPicPr>
            <p:cNvPr id="12" name="Picture 11"/>
            <p:cNvPicPr>
              <a:picLocks noChangeAspect="1"/>
            </p:cNvPicPr>
            <p:nvPr/>
          </p:nvPicPr>
          <p:blipFill>
            <a:blip r:embed="rId2"/>
            <a:stretch>
              <a:fillRect/>
            </a:stretch>
          </p:blipFill>
          <p:spPr>
            <a:xfrm>
              <a:off x="4789337" y="3869456"/>
              <a:ext cx="4354663" cy="3000494"/>
            </a:xfrm>
            <a:prstGeom prst="rect">
              <a:avLst/>
            </a:prstGeom>
          </p:spPr>
        </p:pic>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99056" l="10000" r="90000"/>
                      </a14:imgEffect>
                    </a14:imgLayer>
                  </a14:imgProps>
                </a:ext>
              </a:extLst>
            </a:blip>
            <a:stretch>
              <a:fillRect/>
            </a:stretch>
          </p:blipFill>
          <p:spPr>
            <a:xfrm>
              <a:off x="8844072" y="5445714"/>
              <a:ext cx="320086" cy="320086"/>
            </a:xfrm>
            <a:prstGeom prst="rect">
              <a:avLst/>
            </a:prstGeom>
          </p:spPr>
        </p:pic>
      </p:grpSp>
      <p:sp>
        <p:nvSpPr>
          <p:cNvPr id="2" name="TextBox 1"/>
          <p:cNvSpPr txBox="1"/>
          <p:nvPr/>
        </p:nvSpPr>
        <p:spPr>
          <a:xfrm>
            <a:off x="3340031" y="941864"/>
            <a:ext cx="1529535" cy="369332"/>
          </a:xfrm>
          <a:prstGeom prst="rect">
            <a:avLst/>
          </a:prstGeom>
          <a:noFill/>
        </p:spPr>
        <p:txBody>
          <a:bodyPr wrap="none" rtlCol="0">
            <a:spAutoFit/>
          </a:bodyPr>
          <a:lstStyle/>
          <a:p>
            <a:r>
              <a:rPr lang="en-US" dirty="0" smtClean="0"/>
              <a:t>engineering</a:t>
            </a:r>
            <a:endParaRPr lang="en-US" dirty="0"/>
          </a:p>
        </p:txBody>
      </p:sp>
      <p:sp>
        <p:nvSpPr>
          <p:cNvPr id="3" name="TextBox 2"/>
          <p:cNvSpPr txBox="1"/>
          <p:nvPr/>
        </p:nvSpPr>
        <p:spPr>
          <a:xfrm>
            <a:off x="212313" y="941864"/>
            <a:ext cx="1870487" cy="369332"/>
          </a:xfrm>
          <a:prstGeom prst="rect">
            <a:avLst/>
          </a:prstGeom>
          <a:noFill/>
        </p:spPr>
        <p:txBody>
          <a:bodyPr wrap="none" rtlCol="0">
            <a:spAutoFit/>
          </a:bodyPr>
          <a:lstStyle/>
          <a:p>
            <a:r>
              <a:rPr lang="en-US" dirty="0"/>
              <a:t>p</a:t>
            </a:r>
            <a:r>
              <a:rPr lang="en-US" dirty="0" smtClean="0"/>
              <a:t>lasma physics</a:t>
            </a:r>
            <a:endParaRPr lang="en-US" dirty="0"/>
          </a:p>
        </p:txBody>
      </p:sp>
      <p:pic>
        <p:nvPicPr>
          <p:cNvPr id="6" name="Picture 5"/>
          <p:cNvPicPr>
            <a:picLocks noChangeAspect="1"/>
          </p:cNvPicPr>
          <p:nvPr/>
        </p:nvPicPr>
        <p:blipFill>
          <a:blip r:embed="rId5"/>
          <a:stretch>
            <a:fillRect/>
          </a:stretch>
        </p:blipFill>
        <p:spPr>
          <a:xfrm>
            <a:off x="-574" y="1395578"/>
            <a:ext cx="1541763" cy="949320"/>
          </a:xfrm>
          <a:prstGeom prst="rect">
            <a:avLst/>
          </a:prstGeom>
        </p:spPr>
      </p:pic>
      <p:sp>
        <p:nvSpPr>
          <p:cNvPr id="7" name="TextBox 6"/>
          <p:cNvSpPr txBox="1"/>
          <p:nvPr/>
        </p:nvSpPr>
        <p:spPr>
          <a:xfrm>
            <a:off x="1541189" y="1246166"/>
            <a:ext cx="2236347" cy="369332"/>
          </a:xfrm>
          <a:prstGeom prst="rect">
            <a:avLst/>
          </a:prstGeom>
          <a:noFill/>
        </p:spPr>
        <p:txBody>
          <a:bodyPr wrap="none" rtlCol="0">
            <a:spAutoFit/>
          </a:bodyPr>
          <a:lstStyle/>
          <a:p>
            <a:r>
              <a:rPr lang="en-US" dirty="0"/>
              <a:t>c</a:t>
            </a:r>
            <a:r>
              <a:rPr lang="en-US" dirty="0" smtClean="0"/>
              <a:t>omputer science</a:t>
            </a:r>
            <a:endParaRPr lang="en-US" dirty="0"/>
          </a:p>
        </p:txBody>
      </p:sp>
      <p:sp>
        <p:nvSpPr>
          <p:cNvPr id="8" name="TextBox 7"/>
          <p:cNvSpPr txBox="1"/>
          <p:nvPr/>
        </p:nvSpPr>
        <p:spPr>
          <a:xfrm>
            <a:off x="4665959" y="1375134"/>
            <a:ext cx="2135470" cy="369332"/>
          </a:xfrm>
          <a:prstGeom prst="rect">
            <a:avLst/>
          </a:prstGeom>
          <a:noFill/>
        </p:spPr>
        <p:txBody>
          <a:bodyPr wrap="none" rtlCol="0">
            <a:spAutoFit/>
          </a:bodyPr>
          <a:lstStyle/>
          <a:p>
            <a:r>
              <a:rPr lang="en-US" dirty="0"/>
              <a:t>m</a:t>
            </a:r>
            <a:r>
              <a:rPr lang="en-US" dirty="0" smtClean="0"/>
              <a:t>aterials science</a:t>
            </a:r>
            <a:endParaRPr lang="en-US" dirty="0"/>
          </a:p>
        </p:txBody>
      </p:sp>
      <p:pic>
        <p:nvPicPr>
          <p:cNvPr id="4" name="Picture 3"/>
          <p:cNvPicPr>
            <a:picLocks noChangeAspect="1"/>
          </p:cNvPicPr>
          <p:nvPr/>
        </p:nvPicPr>
        <p:blipFill>
          <a:blip r:embed="rId6"/>
          <a:stretch>
            <a:fillRect/>
          </a:stretch>
        </p:blipFill>
        <p:spPr>
          <a:xfrm>
            <a:off x="2987723" y="1735002"/>
            <a:ext cx="2213029" cy="2522650"/>
          </a:xfrm>
          <a:prstGeom prst="rect">
            <a:avLst/>
          </a:prstGeom>
        </p:spPr>
      </p:pic>
      <p:pic>
        <p:nvPicPr>
          <p:cNvPr id="14" name="Picture 13"/>
          <p:cNvPicPr>
            <a:picLocks noChangeAspect="1"/>
          </p:cNvPicPr>
          <p:nvPr/>
        </p:nvPicPr>
        <p:blipFill>
          <a:blip r:embed="rId7"/>
          <a:stretch>
            <a:fillRect/>
          </a:stretch>
        </p:blipFill>
        <p:spPr>
          <a:xfrm>
            <a:off x="1436466" y="1748594"/>
            <a:ext cx="1532737" cy="1341145"/>
          </a:xfrm>
          <a:prstGeom prst="rect">
            <a:avLst/>
          </a:prstGeom>
        </p:spPr>
      </p:pic>
      <p:sp>
        <p:nvSpPr>
          <p:cNvPr id="15" name="TextBox 14"/>
          <p:cNvSpPr txBox="1"/>
          <p:nvPr/>
        </p:nvSpPr>
        <p:spPr>
          <a:xfrm>
            <a:off x="3622154" y="6261167"/>
            <a:ext cx="2146341" cy="400110"/>
          </a:xfrm>
          <a:prstGeom prst="rect">
            <a:avLst/>
          </a:prstGeom>
          <a:noFill/>
        </p:spPr>
        <p:txBody>
          <a:bodyPr wrap="none" rtlCol="0">
            <a:spAutoFit/>
          </a:bodyPr>
          <a:lstStyle/>
          <a:p>
            <a:r>
              <a:rPr lang="en-US" sz="2000" dirty="0"/>
              <a:t>t</a:t>
            </a:r>
            <a:r>
              <a:rPr lang="en-US" sz="2000" dirty="0" smtClean="0"/>
              <a:t>ritium breeding</a:t>
            </a:r>
            <a:endParaRPr lang="en-US" sz="2000" dirty="0"/>
          </a:p>
        </p:txBody>
      </p:sp>
      <p:sp>
        <p:nvSpPr>
          <p:cNvPr id="16" name="Rectangle 15"/>
          <p:cNvSpPr/>
          <p:nvPr/>
        </p:nvSpPr>
        <p:spPr>
          <a:xfrm>
            <a:off x="1438587" y="4763170"/>
            <a:ext cx="1559742" cy="369332"/>
          </a:xfrm>
          <a:prstGeom prst="rect">
            <a:avLst/>
          </a:prstGeom>
        </p:spPr>
        <p:txBody>
          <a:bodyPr wrap="none">
            <a:spAutoFit/>
          </a:bodyPr>
          <a:lstStyle/>
          <a:p>
            <a:r>
              <a:rPr lang="en-US" dirty="0"/>
              <a:t>steady state</a:t>
            </a:r>
            <a:endParaRPr lang="en-US" dirty="0"/>
          </a:p>
        </p:txBody>
      </p:sp>
      <p:sp>
        <p:nvSpPr>
          <p:cNvPr id="18" name="Rectangle 17"/>
          <p:cNvSpPr/>
          <p:nvPr/>
        </p:nvSpPr>
        <p:spPr>
          <a:xfrm>
            <a:off x="1438587" y="3789483"/>
            <a:ext cx="1830812" cy="369332"/>
          </a:xfrm>
          <a:prstGeom prst="rect">
            <a:avLst/>
          </a:prstGeom>
        </p:spPr>
        <p:txBody>
          <a:bodyPr wrap="none">
            <a:spAutoFit/>
          </a:bodyPr>
          <a:lstStyle/>
          <a:p>
            <a:r>
              <a:rPr lang="en-US" dirty="0"/>
              <a:t>ELM controlled</a:t>
            </a:r>
            <a:endParaRPr lang="en-US" dirty="0"/>
          </a:p>
        </p:txBody>
      </p:sp>
      <p:sp>
        <p:nvSpPr>
          <p:cNvPr id="19" name="Rectangle 18"/>
          <p:cNvSpPr/>
          <p:nvPr/>
        </p:nvSpPr>
        <p:spPr>
          <a:xfrm>
            <a:off x="411572" y="5575936"/>
            <a:ext cx="2442608" cy="369332"/>
          </a:xfrm>
          <a:prstGeom prst="rect">
            <a:avLst/>
          </a:prstGeom>
        </p:spPr>
        <p:txBody>
          <a:bodyPr wrap="none">
            <a:spAutoFit/>
          </a:bodyPr>
          <a:lstStyle/>
          <a:p>
            <a:r>
              <a:rPr lang="en-US" dirty="0"/>
              <a:t>d</a:t>
            </a:r>
            <a:r>
              <a:rPr lang="en-US" dirty="0" smtClean="0"/>
              <a:t>isruption mitigation</a:t>
            </a:r>
            <a:endParaRPr lang="en-US" dirty="0"/>
          </a:p>
        </p:txBody>
      </p:sp>
      <p:sp>
        <p:nvSpPr>
          <p:cNvPr id="20" name="Rectangle 19"/>
          <p:cNvSpPr/>
          <p:nvPr/>
        </p:nvSpPr>
        <p:spPr>
          <a:xfrm>
            <a:off x="301257" y="3189012"/>
            <a:ext cx="1135209" cy="307777"/>
          </a:xfrm>
          <a:prstGeom prst="rect">
            <a:avLst/>
          </a:prstGeom>
        </p:spPr>
        <p:txBody>
          <a:bodyPr wrap="none">
            <a:spAutoFit/>
          </a:bodyPr>
          <a:lstStyle/>
          <a:p>
            <a:r>
              <a:rPr lang="en-US" sz="1400" dirty="0" smtClean="0"/>
              <a:t>turbulence</a:t>
            </a:r>
            <a:endParaRPr lang="en-US" sz="1400" dirty="0"/>
          </a:p>
        </p:txBody>
      </p:sp>
      <p:sp>
        <p:nvSpPr>
          <p:cNvPr id="21" name="Rectangle 20"/>
          <p:cNvSpPr/>
          <p:nvPr/>
        </p:nvSpPr>
        <p:spPr>
          <a:xfrm>
            <a:off x="212313" y="2850458"/>
            <a:ext cx="1069524" cy="338554"/>
          </a:xfrm>
          <a:prstGeom prst="rect">
            <a:avLst/>
          </a:prstGeom>
        </p:spPr>
        <p:txBody>
          <a:bodyPr wrap="none">
            <a:spAutoFit/>
          </a:bodyPr>
          <a:lstStyle/>
          <a:p>
            <a:r>
              <a:rPr lang="en-US" sz="1600" dirty="0" smtClean="0"/>
              <a:t>transport</a:t>
            </a:r>
            <a:endParaRPr lang="en-US" sz="1600" dirty="0"/>
          </a:p>
        </p:txBody>
      </p:sp>
      <p:sp>
        <p:nvSpPr>
          <p:cNvPr id="23" name="Rectangle 22"/>
          <p:cNvSpPr/>
          <p:nvPr/>
        </p:nvSpPr>
        <p:spPr>
          <a:xfrm>
            <a:off x="6018794" y="6235767"/>
            <a:ext cx="2328307" cy="400110"/>
          </a:xfrm>
          <a:prstGeom prst="rect">
            <a:avLst/>
          </a:prstGeom>
        </p:spPr>
        <p:txBody>
          <a:bodyPr wrap="none">
            <a:spAutoFit/>
          </a:bodyPr>
          <a:lstStyle/>
          <a:p>
            <a:r>
              <a:rPr lang="en-US" sz="2000" dirty="0"/>
              <a:t>n</a:t>
            </a:r>
            <a:r>
              <a:rPr lang="en-US" sz="2000" dirty="0" smtClean="0"/>
              <a:t>uclear </a:t>
            </a:r>
            <a:r>
              <a:rPr lang="en-US" sz="2000" dirty="0"/>
              <a:t>materials</a:t>
            </a:r>
            <a:endParaRPr lang="en-US" sz="2000" dirty="0"/>
          </a:p>
        </p:txBody>
      </p:sp>
      <p:sp>
        <p:nvSpPr>
          <p:cNvPr id="24" name="Rectangle 23"/>
          <p:cNvSpPr/>
          <p:nvPr/>
        </p:nvSpPr>
        <p:spPr>
          <a:xfrm>
            <a:off x="7369775" y="5241892"/>
            <a:ext cx="1710725" cy="369332"/>
          </a:xfrm>
          <a:prstGeom prst="rect">
            <a:avLst/>
          </a:prstGeom>
        </p:spPr>
        <p:txBody>
          <a:bodyPr wrap="none">
            <a:spAutoFit/>
          </a:bodyPr>
          <a:lstStyle/>
          <a:p>
            <a:r>
              <a:rPr lang="en-US" dirty="0"/>
              <a:t>n</a:t>
            </a:r>
            <a:r>
              <a:rPr lang="en-US" dirty="0" smtClean="0"/>
              <a:t>et electricity</a:t>
            </a:r>
            <a:endParaRPr lang="en-US" dirty="0"/>
          </a:p>
        </p:txBody>
      </p:sp>
      <p:sp>
        <p:nvSpPr>
          <p:cNvPr id="27" name="Rectangle 26"/>
          <p:cNvSpPr/>
          <p:nvPr/>
        </p:nvSpPr>
        <p:spPr>
          <a:xfrm>
            <a:off x="4342907" y="5960713"/>
            <a:ext cx="2583159" cy="338554"/>
          </a:xfrm>
          <a:prstGeom prst="rect">
            <a:avLst/>
          </a:prstGeom>
        </p:spPr>
        <p:txBody>
          <a:bodyPr wrap="none">
            <a:spAutoFit/>
          </a:bodyPr>
          <a:lstStyle/>
          <a:p>
            <a:r>
              <a:rPr lang="en-US" sz="1600" dirty="0"/>
              <a:t>m</a:t>
            </a:r>
            <a:r>
              <a:rPr lang="en-US" sz="1600" dirty="0" smtClean="0"/>
              <a:t>etal </a:t>
            </a:r>
            <a:r>
              <a:rPr lang="en-US" sz="1600" dirty="0"/>
              <a:t>walls, liquid </a:t>
            </a:r>
            <a:r>
              <a:rPr lang="en-US" sz="1600" dirty="0" smtClean="0"/>
              <a:t>walls?</a:t>
            </a:r>
            <a:endParaRPr lang="en-US" sz="1600" dirty="0"/>
          </a:p>
        </p:txBody>
      </p:sp>
      <p:sp>
        <p:nvSpPr>
          <p:cNvPr id="28" name="Rectangle 27"/>
          <p:cNvSpPr/>
          <p:nvPr/>
        </p:nvSpPr>
        <p:spPr>
          <a:xfrm>
            <a:off x="6614199" y="5629206"/>
            <a:ext cx="2125431" cy="369332"/>
          </a:xfrm>
          <a:prstGeom prst="rect">
            <a:avLst/>
          </a:prstGeom>
        </p:spPr>
        <p:txBody>
          <a:bodyPr wrap="square">
            <a:spAutoFit/>
          </a:bodyPr>
          <a:lstStyle/>
          <a:p>
            <a:r>
              <a:rPr lang="en-US" dirty="0"/>
              <a:t>h</a:t>
            </a:r>
            <a:r>
              <a:rPr lang="en-US" dirty="0" smtClean="0"/>
              <a:t>eat extraction</a:t>
            </a:r>
            <a:endParaRPr lang="en-US" dirty="0"/>
          </a:p>
        </p:txBody>
      </p:sp>
      <p:sp>
        <p:nvSpPr>
          <p:cNvPr id="30" name="Rectangle 29"/>
          <p:cNvSpPr/>
          <p:nvPr/>
        </p:nvSpPr>
        <p:spPr>
          <a:xfrm>
            <a:off x="418234" y="4455393"/>
            <a:ext cx="1727206" cy="307777"/>
          </a:xfrm>
          <a:prstGeom prst="rect">
            <a:avLst/>
          </a:prstGeom>
        </p:spPr>
        <p:txBody>
          <a:bodyPr wrap="none">
            <a:spAutoFit/>
          </a:bodyPr>
          <a:lstStyle/>
          <a:p>
            <a:r>
              <a:rPr lang="en-US" sz="1400" dirty="0"/>
              <a:t>h</a:t>
            </a:r>
            <a:r>
              <a:rPr lang="en-US" sz="1400" dirty="0" smtClean="0"/>
              <a:t>igh confinement</a:t>
            </a:r>
          </a:p>
        </p:txBody>
      </p:sp>
      <p:sp>
        <p:nvSpPr>
          <p:cNvPr id="31" name="Rectangle 30"/>
          <p:cNvSpPr/>
          <p:nvPr/>
        </p:nvSpPr>
        <p:spPr>
          <a:xfrm>
            <a:off x="3503244" y="4578504"/>
            <a:ext cx="1777387" cy="369332"/>
          </a:xfrm>
          <a:prstGeom prst="rect">
            <a:avLst/>
          </a:prstGeom>
        </p:spPr>
        <p:txBody>
          <a:bodyPr wrap="none">
            <a:spAutoFit/>
          </a:bodyPr>
          <a:lstStyle/>
          <a:p>
            <a:r>
              <a:rPr lang="en-US" dirty="0"/>
              <a:t>a</a:t>
            </a:r>
            <a:r>
              <a:rPr lang="en-US" dirty="0" smtClean="0"/>
              <a:t>lpha heating</a:t>
            </a:r>
            <a:endParaRPr lang="en-US" dirty="0"/>
          </a:p>
        </p:txBody>
      </p:sp>
      <p:sp>
        <p:nvSpPr>
          <p:cNvPr id="35" name="Title 1"/>
          <p:cNvSpPr txBox="1">
            <a:spLocks/>
          </p:cNvSpPr>
          <p:nvPr/>
        </p:nvSpPr>
        <p:spPr>
          <a:xfrm>
            <a:off x="304800" y="0"/>
            <a:ext cx="8153400" cy="914400"/>
          </a:xfrm>
          <a:prstGeom prst="rect">
            <a:avLst/>
          </a:prstGeom>
        </p:spPr>
        <p:txBody>
          <a:bodyPr anchor="ct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I want fusion energy to work.</a:t>
            </a:r>
          </a:p>
          <a:p>
            <a:r>
              <a:rPr lang="en-US" sz="1800" dirty="0" smtClean="0"/>
              <a:t>But what does that mean? </a:t>
            </a:r>
            <a:endParaRPr lang="en-US" sz="1800" dirty="0"/>
          </a:p>
        </p:txBody>
      </p:sp>
      <p:sp>
        <p:nvSpPr>
          <p:cNvPr id="37" name="Rectangle 36"/>
          <p:cNvSpPr/>
          <p:nvPr/>
        </p:nvSpPr>
        <p:spPr>
          <a:xfrm>
            <a:off x="5917811" y="5201012"/>
            <a:ext cx="1177200" cy="369332"/>
          </a:xfrm>
          <a:prstGeom prst="rect">
            <a:avLst/>
          </a:prstGeom>
        </p:spPr>
        <p:txBody>
          <a:bodyPr wrap="none">
            <a:spAutoFit/>
          </a:bodyPr>
          <a:lstStyle/>
          <a:p>
            <a:r>
              <a:rPr lang="en-US" dirty="0" smtClean="0"/>
              <a:t>licensing</a:t>
            </a:r>
            <a:endParaRPr lang="en-US" dirty="0"/>
          </a:p>
        </p:txBody>
      </p:sp>
      <p:sp>
        <p:nvSpPr>
          <p:cNvPr id="38" name="Rectangle 37"/>
          <p:cNvSpPr/>
          <p:nvPr/>
        </p:nvSpPr>
        <p:spPr>
          <a:xfrm>
            <a:off x="116477" y="2481126"/>
            <a:ext cx="1029323" cy="369332"/>
          </a:xfrm>
          <a:prstGeom prst="rect">
            <a:avLst/>
          </a:prstGeom>
        </p:spPr>
        <p:txBody>
          <a:bodyPr wrap="none">
            <a:spAutoFit/>
          </a:bodyPr>
          <a:lstStyle/>
          <a:p>
            <a:r>
              <a:rPr lang="en-US" dirty="0"/>
              <a:t>stability</a:t>
            </a:r>
          </a:p>
        </p:txBody>
      </p:sp>
      <p:sp>
        <p:nvSpPr>
          <p:cNvPr id="39" name="Rectangle 38"/>
          <p:cNvSpPr/>
          <p:nvPr/>
        </p:nvSpPr>
        <p:spPr>
          <a:xfrm>
            <a:off x="700535" y="5137181"/>
            <a:ext cx="2037800" cy="307777"/>
          </a:xfrm>
          <a:prstGeom prst="rect">
            <a:avLst/>
          </a:prstGeom>
        </p:spPr>
        <p:txBody>
          <a:bodyPr wrap="none">
            <a:spAutoFit/>
          </a:bodyPr>
          <a:lstStyle/>
          <a:p>
            <a:r>
              <a:rPr lang="en-US" sz="1400" dirty="0"/>
              <a:t>e</a:t>
            </a:r>
            <a:r>
              <a:rPr lang="en-US" sz="1400" dirty="0" smtClean="0"/>
              <a:t>fficient current </a:t>
            </a:r>
            <a:r>
              <a:rPr lang="en-US" sz="1400" dirty="0"/>
              <a:t>drive</a:t>
            </a:r>
          </a:p>
        </p:txBody>
      </p:sp>
      <p:sp>
        <p:nvSpPr>
          <p:cNvPr id="40" name="Rectangle 39"/>
          <p:cNvSpPr/>
          <p:nvPr/>
        </p:nvSpPr>
        <p:spPr>
          <a:xfrm>
            <a:off x="1226935" y="6107278"/>
            <a:ext cx="795510" cy="307777"/>
          </a:xfrm>
          <a:prstGeom prst="rect">
            <a:avLst/>
          </a:prstGeom>
        </p:spPr>
        <p:txBody>
          <a:bodyPr wrap="none">
            <a:spAutoFit/>
          </a:bodyPr>
          <a:lstStyle/>
          <a:p>
            <a:r>
              <a:rPr lang="en-US" sz="1400" dirty="0"/>
              <a:t>control </a:t>
            </a:r>
          </a:p>
        </p:txBody>
      </p:sp>
      <p:sp>
        <p:nvSpPr>
          <p:cNvPr id="41" name="Rectangle 40"/>
          <p:cNvSpPr/>
          <p:nvPr/>
        </p:nvSpPr>
        <p:spPr>
          <a:xfrm>
            <a:off x="4141002" y="5575936"/>
            <a:ext cx="1561082" cy="307777"/>
          </a:xfrm>
          <a:prstGeom prst="rect">
            <a:avLst/>
          </a:prstGeom>
        </p:spPr>
        <p:txBody>
          <a:bodyPr wrap="none">
            <a:spAutoFit/>
          </a:bodyPr>
          <a:lstStyle/>
          <a:p>
            <a:r>
              <a:rPr lang="en-US" sz="1400" dirty="0"/>
              <a:t>power handling</a:t>
            </a:r>
          </a:p>
        </p:txBody>
      </p:sp>
      <p:sp>
        <p:nvSpPr>
          <p:cNvPr id="42" name="Rectangle 41"/>
          <p:cNvSpPr/>
          <p:nvPr/>
        </p:nvSpPr>
        <p:spPr>
          <a:xfrm>
            <a:off x="199592" y="4076875"/>
            <a:ext cx="2127480" cy="307777"/>
          </a:xfrm>
          <a:prstGeom prst="rect">
            <a:avLst/>
          </a:prstGeom>
        </p:spPr>
        <p:txBody>
          <a:bodyPr wrap="none">
            <a:spAutoFit/>
          </a:bodyPr>
          <a:lstStyle/>
          <a:p>
            <a:r>
              <a:rPr lang="en-US" sz="1400" dirty="0"/>
              <a:t>high bootstrap current</a:t>
            </a:r>
            <a:endParaRPr lang="en-US" sz="1400" dirty="0"/>
          </a:p>
        </p:txBody>
      </p:sp>
      <p:sp>
        <p:nvSpPr>
          <p:cNvPr id="43" name="Rectangle 42"/>
          <p:cNvSpPr/>
          <p:nvPr/>
        </p:nvSpPr>
        <p:spPr>
          <a:xfrm>
            <a:off x="844238" y="3505259"/>
            <a:ext cx="875197" cy="307777"/>
          </a:xfrm>
          <a:prstGeom prst="rect">
            <a:avLst/>
          </a:prstGeom>
        </p:spPr>
        <p:txBody>
          <a:bodyPr wrap="none">
            <a:spAutoFit/>
          </a:bodyPr>
          <a:lstStyle/>
          <a:p>
            <a:r>
              <a:rPr lang="en-US" sz="1400" dirty="0" smtClean="0"/>
              <a:t>shaping </a:t>
            </a:r>
            <a:endParaRPr lang="en-US" sz="1400" dirty="0"/>
          </a:p>
        </p:txBody>
      </p:sp>
      <p:sp>
        <p:nvSpPr>
          <p:cNvPr id="44" name="Rectangle 43"/>
          <p:cNvSpPr/>
          <p:nvPr/>
        </p:nvSpPr>
        <p:spPr>
          <a:xfrm>
            <a:off x="2204195" y="4319700"/>
            <a:ext cx="1275034" cy="369332"/>
          </a:xfrm>
          <a:prstGeom prst="rect">
            <a:avLst/>
          </a:prstGeom>
        </p:spPr>
        <p:txBody>
          <a:bodyPr wrap="none">
            <a:spAutoFit/>
          </a:bodyPr>
          <a:lstStyle/>
          <a:p>
            <a:r>
              <a:rPr lang="en-US" dirty="0" smtClean="0"/>
              <a:t>high </a:t>
            </a:r>
            <a:r>
              <a:rPr lang="en-US" dirty="0"/>
              <a:t>beta</a:t>
            </a:r>
          </a:p>
        </p:txBody>
      </p:sp>
      <p:sp>
        <p:nvSpPr>
          <p:cNvPr id="45" name="Rectangle 44"/>
          <p:cNvSpPr/>
          <p:nvPr/>
        </p:nvSpPr>
        <p:spPr>
          <a:xfrm>
            <a:off x="3340031" y="5101725"/>
            <a:ext cx="2056973" cy="338554"/>
          </a:xfrm>
          <a:prstGeom prst="rect">
            <a:avLst/>
          </a:prstGeom>
        </p:spPr>
        <p:txBody>
          <a:bodyPr wrap="none">
            <a:spAutoFit/>
          </a:bodyPr>
          <a:lstStyle/>
          <a:p>
            <a:r>
              <a:rPr lang="en-US" sz="1600" dirty="0" smtClean="0"/>
              <a:t>dissipative </a:t>
            </a:r>
            <a:r>
              <a:rPr lang="en-US" sz="1600" dirty="0" err="1"/>
              <a:t>divertor</a:t>
            </a:r>
            <a:endParaRPr lang="en-US" sz="1600" dirty="0"/>
          </a:p>
        </p:txBody>
      </p:sp>
    </p:spTree>
    <p:extLst>
      <p:ext uri="{BB962C8B-B14F-4D97-AF65-F5344CB8AC3E}">
        <p14:creationId xmlns:p14="http://schemas.microsoft.com/office/powerpoint/2010/main" val="252762131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70248"/>
            <a:ext cx="4775200" cy="4524316"/>
          </a:xfrm>
          <a:prstGeom prst="rect">
            <a:avLst/>
          </a:prstGeom>
        </p:spPr>
        <p:txBody>
          <a:bodyPr wrap="square">
            <a:spAutoFit/>
          </a:bodyPr>
          <a:lstStyle/>
          <a:p>
            <a:pPr marL="285750" indent="-285750">
              <a:buFont typeface="Arial"/>
              <a:buChar char="•"/>
            </a:pPr>
            <a:r>
              <a:rPr lang="en-US" dirty="0" smtClean="0"/>
              <a:t>Charged particles undergo </a:t>
            </a:r>
            <a:r>
              <a:rPr lang="en-US" dirty="0" err="1" smtClean="0"/>
              <a:t>gyromotion</a:t>
            </a:r>
            <a:r>
              <a:rPr lang="en-US" dirty="0" smtClean="0"/>
              <a:t> about magnetic fields, and are free </a:t>
            </a:r>
            <a:r>
              <a:rPr lang="en-US" dirty="0"/>
              <a:t>to move along the magnetic field line. </a:t>
            </a:r>
          </a:p>
          <a:p>
            <a:pPr marL="285750" indent="-285750">
              <a:buFont typeface="Arial"/>
              <a:buChar char="•"/>
            </a:pPr>
            <a:endParaRPr lang="en-US" dirty="0" smtClean="0"/>
          </a:p>
          <a:p>
            <a:pPr marL="285750" indent="-285750">
              <a:buFont typeface="Arial"/>
              <a:buChar char="•"/>
            </a:pPr>
            <a:r>
              <a:rPr lang="en-US" dirty="0" smtClean="0"/>
              <a:t>Depending on magnetic </a:t>
            </a:r>
            <a:r>
              <a:rPr lang="en-US" dirty="0"/>
              <a:t>field </a:t>
            </a:r>
            <a:r>
              <a:rPr lang="en-US" dirty="0" smtClean="0"/>
              <a:t>geometry or the presence of other forces like electric fields, particles can drift across field lines (and even leave </a:t>
            </a:r>
            <a:r>
              <a:rPr lang="en-US" dirty="0"/>
              <a:t>the </a:t>
            </a:r>
            <a:r>
              <a:rPr lang="en-US" dirty="0" err="1" smtClean="0"/>
              <a:t>system</a:t>
            </a:r>
            <a:r>
              <a:rPr lang="en-US" dirty="0" err="1" smtClean="0">
                <a:sym typeface="Wingdings"/>
              </a:rPr>
              <a:t>hit</a:t>
            </a:r>
            <a:r>
              <a:rPr lang="en-US" dirty="0" smtClean="0">
                <a:sym typeface="Wingdings"/>
              </a:rPr>
              <a:t> the walls</a:t>
            </a:r>
            <a:r>
              <a:rPr lang="en-US" dirty="0" smtClean="0"/>
              <a:t>).</a:t>
            </a:r>
            <a:endParaRPr lang="en-US" dirty="0"/>
          </a:p>
          <a:p>
            <a:pPr marL="285750" indent="-285750">
              <a:buFont typeface="Arial"/>
              <a:buChar char="•"/>
            </a:pPr>
            <a:endParaRPr lang="en-US" dirty="0"/>
          </a:p>
          <a:p>
            <a:pPr marL="285750" indent="-285750">
              <a:buFont typeface="Arial"/>
              <a:buChar char="•"/>
            </a:pPr>
            <a:r>
              <a:rPr lang="en-US" dirty="0" smtClean="0"/>
              <a:t>(One) </a:t>
            </a:r>
            <a:r>
              <a:rPr lang="en-US" dirty="0" smtClean="0"/>
              <a:t>challenge </a:t>
            </a:r>
            <a:r>
              <a:rPr lang="en-US" dirty="0" smtClean="0"/>
              <a:t>for fusion energy research is to confine enough </a:t>
            </a:r>
            <a:r>
              <a:rPr lang="en-US" dirty="0"/>
              <a:t>charged </a:t>
            </a:r>
            <a:r>
              <a:rPr lang="en-US" dirty="0" smtClean="0"/>
              <a:t>particles that are energetic enough for long enough lengths of time to achieve sustained fusion.</a:t>
            </a:r>
            <a:endParaRPr lang="en-US" dirty="0"/>
          </a:p>
        </p:txBody>
      </p:sp>
      <p:sp>
        <p:nvSpPr>
          <p:cNvPr id="3" name="Title 2"/>
          <p:cNvSpPr txBox="1">
            <a:spLocks/>
          </p:cNvSpPr>
          <p:nvPr/>
        </p:nvSpPr>
        <p:spPr bwMode="auto">
          <a:xfrm>
            <a:off x="364838" y="217256"/>
            <a:ext cx="86868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Conclusions</a:t>
            </a:r>
          </a:p>
        </p:txBody>
      </p:sp>
      <p:pic>
        <p:nvPicPr>
          <p:cNvPr id="4" name="Picture 3" descr="fusion_earth_ori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81410">
            <a:off x="4683355" y="1493741"/>
            <a:ext cx="4351516" cy="3918170"/>
          </a:xfrm>
          <a:prstGeom prst="ellipse">
            <a:avLst/>
          </a:prstGeom>
          <a:ln>
            <a:noFill/>
          </a:ln>
          <a:effectLst>
            <a:softEdge rad="112500"/>
          </a:effectLst>
        </p:spPr>
      </p:pic>
    </p:spTree>
    <p:extLst>
      <p:ext uri="{BB962C8B-B14F-4D97-AF65-F5344CB8AC3E}">
        <p14:creationId xmlns:p14="http://schemas.microsoft.com/office/powerpoint/2010/main" val="9294612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5264252" y="2520938"/>
            <a:ext cx="3907638" cy="2680074"/>
            <a:chOff x="4789337" y="3869456"/>
            <a:chExt cx="4374821" cy="3000494"/>
          </a:xfrm>
        </p:grpSpPr>
        <p:pic>
          <p:nvPicPr>
            <p:cNvPr id="12" name="Picture 11"/>
            <p:cNvPicPr>
              <a:picLocks noChangeAspect="1"/>
            </p:cNvPicPr>
            <p:nvPr/>
          </p:nvPicPr>
          <p:blipFill>
            <a:blip r:embed="rId2"/>
            <a:stretch>
              <a:fillRect/>
            </a:stretch>
          </p:blipFill>
          <p:spPr>
            <a:xfrm>
              <a:off x="4789337" y="3869456"/>
              <a:ext cx="4354663" cy="3000494"/>
            </a:xfrm>
            <a:prstGeom prst="rect">
              <a:avLst/>
            </a:prstGeom>
          </p:spPr>
        </p:pic>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99056" l="10000" r="90000"/>
                      </a14:imgEffect>
                    </a14:imgLayer>
                  </a14:imgProps>
                </a:ext>
              </a:extLst>
            </a:blip>
            <a:stretch>
              <a:fillRect/>
            </a:stretch>
          </p:blipFill>
          <p:spPr>
            <a:xfrm>
              <a:off x="8844072" y="5445714"/>
              <a:ext cx="320086" cy="320086"/>
            </a:xfrm>
            <a:prstGeom prst="rect">
              <a:avLst/>
            </a:prstGeom>
          </p:spPr>
        </p:pic>
      </p:grpSp>
      <p:sp>
        <p:nvSpPr>
          <p:cNvPr id="2" name="TextBox 1"/>
          <p:cNvSpPr txBox="1"/>
          <p:nvPr/>
        </p:nvSpPr>
        <p:spPr>
          <a:xfrm>
            <a:off x="3340031" y="941864"/>
            <a:ext cx="1529535" cy="369332"/>
          </a:xfrm>
          <a:prstGeom prst="rect">
            <a:avLst/>
          </a:prstGeom>
          <a:noFill/>
        </p:spPr>
        <p:txBody>
          <a:bodyPr wrap="none" rtlCol="0">
            <a:spAutoFit/>
          </a:bodyPr>
          <a:lstStyle/>
          <a:p>
            <a:r>
              <a:rPr lang="en-US" dirty="0" smtClean="0"/>
              <a:t>engineering</a:t>
            </a:r>
            <a:endParaRPr lang="en-US" dirty="0"/>
          </a:p>
        </p:txBody>
      </p:sp>
      <p:sp>
        <p:nvSpPr>
          <p:cNvPr id="3" name="TextBox 2"/>
          <p:cNvSpPr txBox="1"/>
          <p:nvPr/>
        </p:nvSpPr>
        <p:spPr>
          <a:xfrm>
            <a:off x="212313" y="941864"/>
            <a:ext cx="1870487" cy="369332"/>
          </a:xfrm>
          <a:prstGeom prst="rect">
            <a:avLst/>
          </a:prstGeom>
          <a:noFill/>
        </p:spPr>
        <p:txBody>
          <a:bodyPr wrap="none" rtlCol="0">
            <a:spAutoFit/>
          </a:bodyPr>
          <a:lstStyle/>
          <a:p>
            <a:r>
              <a:rPr lang="en-US" dirty="0"/>
              <a:t>p</a:t>
            </a:r>
            <a:r>
              <a:rPr lang="en-US" dirty="0" smtClean="0"/>
              <a:t>lasma physics</a:t>
            </a:r>
            <a:endParaRPr lang="en-US" dirty="0"/>
          </a:p>
        </p:txBody>
      </p:sp>
      <p:pic>
        <p:nvPicPr>
          <p:cNvPr id="6" name="Picture 5"/>
          <p:cNvPicPr>
            <a:picLocks noChangeAspect="1"/>
          </p:cNvPicPr>
          <p:nvPr/>
        </p:nvPicPr>
        <p:blipFill>
          <a:blip r:embed="rId5"/>
          <a:stretch>
            <a:fillRect/>
          </a:stretch>
        </p:blipFill>
        <p:spPr>
          <a:xfrm>
            <a:off x="-574" y="1395578"/>
            <a:ext cx="1541763" cy="949320"/>
          </a:xfrm>
          <a:prstGeom prst="rect">
            <a:avLst/>
          </a:prstGeom>
        </p:spPr>
      </p:pic>
      <p:sp>
        <p:nvSpPr>
          <p:cNvPr id="7" name="TextBox 6"/>
          <p:cNvSpPr txBox="1"/>
          <p:nvPr/>
        </p:nvSpPr>
        <p:spPr>
          <a:xfrm>
            <a:off x="1541189" y="1246166"/>
            <a:ext cx="2236347" cy="369332"/>
          </a:xfrm>
          <a:prstGeom prst="rect">
            <a:avLst/>
          </a:prstGeom>
          <a:noFill/>
        </p:spPr>
        <p:txBody>
          <a:bodyPr wrap="none" rtlCol="0">
            <a:spAutoFit/>
          </a:bodyPr>
          <a:lstStyle/>
          <a:p>
            <a:r>
              <a:rPr lang="en-US" dirty="0"/>
              <a:t>c</a:t>
            </a:r>
            <a:r>
              <a:rPr lang="en-US" dirty="0" smtClean="0"/>
              <a:t>omputer science</a:t>
            </a:r>
            <a:endParaRPr lang="en-US" dirty="0"/>
          </a:p>
        </p:txBody>
      </p:sp>
      <p:sp>
        <p:nvSpPr>
          <p:cNvPr id="8" name="TextBox 7"/>
          <p:cNvSpPr txBox="1"/>
          <p:nvPr/>
        </p:nvSpPr>
        <p:spPr>
          <a:xfrm>
            <a:off x="4665959" y="1375134"/>
            <a:ext cx="2135470" cy="369332"/>
          </a:xfrm>
          <a:prstGeom prst="rect">
            <a:avLst/>
          </a:prstGeom>
          <a:noFill/>
        </p:spPr>
        <p:txBody>
          <a:bodyPr wrap="none" rtlCol="0">
            <a:spAutoFit/>
          </a:bodyPr>
          <a:lstStyle/>
          <a:p>
            <a:r>
              <a:rPr lang="en-US" dirty="0"/>
              <a:t>m</a:t>
            </a:r>
            <a:r>
              <a:rPr lang="en-US" dirty="0" smtClean="0"/>
              <a:t>aterials science</a:t>
            </a:r>
            <a:endParaRPr lang="en-US" dirty="0"/>
          </a:p>
        </p:txBody>
      </p:sp>
      <p:sp>
        <p:nvSpPr>
          <p:cNvPr id="9" name="TextBox 8"/>
          <p:cNvSpPr txBox="1"/>
          <p:nvPr/>
        </p:nvSpPr>
        <p:spPr>
          <a:xfrm>
            <a:off x="6926066" y="1575189"/>
            <a:ext cx="1921820" cy="338554"/>
          </a:xfrm>
          <a:prstGeom prst="rect">
            <a:avLst/>
          </a:prstGeom>
          <a:noFill/>
        </p:spPr>
        <p:txBody>
          <a:bodyPr wrap="none" rtlCol="0">
            <a:spAutoFit/>
          </a:bodyPr>
          <a:lstStyle/>
          <a:p>
            <a:r>
              <a:rPr lang="en-US" sz="1600" dirty="0"/>
              <a:t>p</a:t>
            </a:r>
            <a:r>
              <a:rPr lang="en-US" sz="1600" dirty="0" smtClean="0"/>
              <a:t>olitical science?</a:t>
            </a:r>
            <a:endParaRPr lang="en-US" sz="1600" dirty="0"/>
          </a:p>
        </p:txBody>
      </p:sp>
      <p:pic>
        <p:nvPicPr>
          <p:cNvPr id="4" name="Picture 3"/>
          <p:cNvPicPr>
            <a:picLocks noChangeAspect="1"/>
          </p:cNvPicPr>
          <p:nvPr/>
        </p:nvPicPr>
        <p:blipFill>
          <a:blip r:embed="rId6"/>
          <a:stretch>
            <a:fillRect/>
          </a:stretch>
        </p:blipFill>
        <p:spPr>
          <a:xfrm>
            <a:off x="2987723" y="1735002"/>
            <a:ext cx="2213029" cy="2522650"/>
          </a:xfrm>
          <a:prstGeom prst="rect">
            <a:avLst/>
          </a:prstGeom>
        </p:spPr>
      </p:pic>
      <p:pic>
        <p:nvPicPr>
          <p:cNvPr id="14" name="Picture 13"/>
          <p:cNvPicPr>
            <a:picLocks noChangeAspect="1"/>
          </p:cNvPicPr>
          <p:nvPr/>
        </p:nvPicPr>
        <p:blipFill>
          <a:blip r:embed="rId7"/>
          <a:stretch>
            <a:fillRect/>
          </a:stretch>
        </p:blipFill>
        <p:spPr>
          <a:xfrm>
            <a:off x="1436466" y="1748594"/>
            <a:ext cx="1532737" cy="1341145"/>
          </a:xfrm>
          <a:prstGeom prst="rect">
            <a:avLst/>
          </a:prstGeom>
        </p:spPr>
      </p:pic>
      <p:sp>
        <p:nvSpPr>
          <p:cNvPr id="15" name="TextBox 14"/>
          <p:cNvSpPr txBox="1"/>
          <p:nvPr/>
        </p:nvSpPr>
        <p:spPr>
          <a:xfrm>
            <a:off x="3622154" y="6261167"/>
            <a:ext cx="2146341" cy="400110"/>
          </a:xfrm>
          <a:prstGeom prst="rect">
            <a:avLst/>
          </a:prstGeom>
          <a:noFill/>
        </p:spPr>
        <p:txBody>
          <a:bodyPr wrap="none" rtlCol="0">
            <a:spAutoFit/>
          </a:bodyPr>
          <a:lstStyle/>
          <a:p>
            <a:r>
              <a:rPr lang="en-US" sz="2000" dirty="0"/>
              <a:t>t</a:t>
            </a:r>
            <a:r>
              <a:rPr lang="en-US" sz="2000" dirty="0" smtClean="0"/>
              <a:t>ritium breeding</a:t>
            </a:r>
            <a:endParaRPr lang="en-US" sz="2000" dirty="0"/>
          </a:p>
        </p:txBody>
      </p:sp>
      <p:sp>
        <p:nvSpPr>
          <p:cNvPr id="16" name="Rectangle 15"/>
          <p:cNvSpPr/>
          <p:nvPr/>
        </p:nvSpPr>
        <p:spPr>
          <a:xfrm>
            <a:off x="1438587" y="4763170"/>
            <a:ext cx="1559742" cy="369332"/>
          </a:xfrm>
          <a:prstGeom prst="rect">
            <a:avLst/>
          </a:prstGeom>
        </p:spPr>
        <p:txBody>
          <a:bodyPr wrap="none">
            <a:spAutoFit/>
          </a:bodyPr>
          <a:lstStyle/>
          <a:p>
            <a:r>
              <a:rPr lang="en-US" dirty="0"/>
              <a:t>steady state</a:t>
            </a:r>
            <a:endParaRPr lang="en-US" dirty="0"/>
          </a:p>
        </p:txBody>
      </p:sp>
      <p:sp>
        <p:nvSpPr>
          <p:cNvPr id="18" name="Rectangle 17"/>
          <p:cNvSpPr/>
          <p:nvPr/>
        </p:nvSpPr>
        <p:spPr>
          <a:xfrm>
            <a:off x="1438587" y="3789483"/>
            <a:ext cx="1830812" cy="369332"/>
          </a:xfrm>
          <a:prstGeom prst="rect">
            <a:avLst/>
          </a:prstGeom>
        </p:spPr>
        <p:txBody>
          <a:bodyPr wrap="none">
            <a:spAutoFit/>
          </a:bodyPr>
          <a:lstStyle/>
          <a:p>
            <a:r>
              <a:rPr lang="en-US" dirty="0"/>
              <a:t>ELM controlled</a:t>
            </a:r>
            <a:endParaRPr lang="en-US" dirty="0"/>
          </a:p>
        </p:txBody>
      </p:sp>
      <p:sp>
        <p:nvSpPr>
          <p:cNvPr id="19" name="Rectangle 18"/>
          <p:cNvSpPr/>
          <p:nvPr/>
        </p:nvSpPr>
        <p:spPr>
          <a:xfrm>
            <a:off x="411572" y="5575936"/>
            <a:ext cx="2442608" cy="369332"/>
          </a:xfrm>
          <a:prstGeom prst="rect">
            <a:avLst/>
          </a:prstGeom>
        </p:spPr>
        <p:txBody>
          <a:bodyPr wrap="none">
            <a:spAutoFit/>
          </a:bodyPr>
          <a:lstStyle/>
          <a:p>
            <a:r>
              <a:rPr lang="en-US" dirty="0"/>
              <a:t>d</a:t>
            </a:r>
            <a:r>
              <a:rPr lang="en-US" dirty="0" smtClean="0"/>
              <a:t>isruption mitigation</a:t>
            </a:r>
            <a:endParaRPr lang="en-US" dirty="0"/>
          </a:p>
        </p:txBody>
      </p:sp>
      <p:sp>
        <p:nvSpPr>
          <p:cNvPr id="20" name="Rectangle 19"/>
          <p:cNvSpPr/>
          <p:nvPr/>
        </p:nvSpPr>
        <p:spPr>
          <a:xfrm>
            <a:off x="301257" y="3189012"/>
            <a:ext cx="1135209" cy="307777"/>
          </a:xfrm>
          <a:prstGeom prst="rect">
            <a:avLst/>
          </a:prstGeom>
        </p:spPr>
        <p:txBody>
          <a:bodyPr wrap="none">
            <a:spAutoFit/>
          </a:bodyPr>
          <a:lstStyle/>
          <a:p>
            <a:r>
              <a:rPr lang="en-US" sz="1400" dirty="0" smtClean="0"/>
              <a:t>turbulence</a:t>
            </a:r>
            <a:endParaRPr lang="en-US" sz="1400" dirty="0"/>
          </a:p>
        </p:txBody>
      </p:sp>
      <p:sp>
        <p:nvSpPr>
          <p:cNvPr id="21" name="Rectangle 20"/>
          <p:cNvSpPr/>
          <p:nvPr/>
        </p:nvSpPr>
        <p:spPr>
          <a:xfrm>
            <a:off x="212313" y="2850458"/>
            <a:ext cx="1069524" cy="338554"/>
          </a:xfrm>
          <a:prstGeom prst="rect">
            <a:avLst/>
          </a:prstGeom>
        </p:spPr>
        <p:txBody>
          <a:bodyPr wrap="none">
            <a:spAutoFit/>
          </a:bodyPr>
          <a:lstStyle/>
          <a:p>
            <a:r>
              <a:rPr lang="en-US" sz="1600" dirty="0" smtClean="0"/>
              <a:t>transport</a:t>
            </a:r>
            <a:endParaRPr lang="en-US" sz="1600" dirty="0"/>
          </a:p>
        </p:txBody>
      </p:sp>
      <p:sp>
        <p:nvSpPr>
          <p:cNvPr id="23" name="Rectangle 22"/>
          <p:cNvSpPr/>
          <p:nvPr/>
        </p:nvSpPr>
        <p:spPr>
          <a:xfrm>
            <a:off x="6018794" y="6235767"/>
            <a:ext cx="2328307" cy="400110"/>
          </a:xfrm>
          <a:prstGeom prst="rect">
            <a:avLst/>
          </a:prstGeom>
        </p:spPr>
        <p:txBody>
          <a:bodyPr wrap="none">
            <a:spAutoFit/>
          </a:bodyPr>
          <a:lstStyle/>
          <a:p>
            <a:r>
              <a:rPr lang="en-US" sz="2000" dirty="0"/>
              <a:t>n</a:t>
            </a:r>
            <a:r>
              <a:rPr lang="en-US" sz="2000" dirty="0" smtClean="0"/>
              <a:t>uclear </a:t>
            </a:r>
            <a:r>
              <a:rPr lang="en-US" sz="2000" dirty="0"/>
              <a:t>materials</a:t>
            </a:r>
            <a:endParaRPr lang="en-US" sz="2000" dirty="0"/>
          </a:p>
        </p:txBody>
      </p:sp>
      <p:sp>
        <p:nvSpPr>
          <p:cNvPr id="24" name="Rectangle 23"/>
          <p:cNvSpPr/>
          <p:nvPr/>
        </p:nvSpPr>
        <p:spPr>
          <a:xfrm>
            <a:off x="7369775" y="5241892"/>
            <a:ext cx="1710725" cy="369332"/>
          </a:xfrm>
          <a:prstGeom prst="rect">
            <a:avLst/>
          </a:prstGeom>
        </p:spPr>
        <p:txBody>
          <a:bodyPr wrap="none">
            <a:spAutoFit/>
          </a:bodyPr>
          <a:lstStyle/>
          <a:p>
            <a:r>
              <a:rPr lang="en-US" dirty="0"/>
              <a:t>n</a:t>
            </a:r>
            <a:r>
              <a:rPr lang="en-US" dirty="0" smtClean="0"/>
              <a:t>et electricity</a:t>
            </a:r>
            <a:endParaRPr lang="en-US" dirty="0"/>
          </a:p>
        </p:txBody>
      </p:sp>
      <p:sp>
        <p:nvSpPr>
          <p:cNvPr id="27" name="Rectangle 26"/>
          <p:cNvSpPr/>
          <p:nvPr/>
        </p:nvSpPr>
        <p:spPr>
          <a:xfrm>
            <a:off x="4342907" y="5960713"/>
            <a:ext cx="2583159" cy="338554"/>
          </a:xfrm>
          <a:prstGeom prst="rect">
            <a:avLst/>
          </a:prstGeom>
        </p:spPr>
        <p:txBody>
          <a:bodyPr wrap="none">
            <a:spAutoFit/>
          </a:bodyPr>
          <a:lstStyle/>
          <a:p>
            <a:r>
              <a:rPr lang="en-US" sz="1600" dirty="0"/>
              <a:t>m</a:t>
            </a:r>
            <a:r>
              <a:rPr lang="en-US" sz="1600" dirty="0" smtClean="0"/>
              <a:t>etal </a:t>
            </a:r>
            <a:r>
              <a:rPr lang="en-US" sz="1600" dirty="0"/>
              <a:t>walls, liquid </a:t>
            </a:r>
            <a:r>
              <a:rPr lang="en-US" sz="1600" dirty="0" smtClean="0"/>
              <a:t>walls?</a:t>
            </a:r>
            <a:endParaRPr lang="en-US" sz="1600" dirty="0"/>
          </a:p>
        </p:txBody>
      </p:sp>
      <p:sp>
        <p:nvSpPr>
          <p:cNvPr id="28" name="Rectangle 27"/>
          <p:cNvSpPr/>
          <p:nvPr/>
        </p:nvSpPr>
        <p:spPr>
          <a:xfrm>
            <a:off x="6614199" y="5629206"/>
            <a:ext cx="2125431" cy="369332"/>
          </a:xfrm>
          <a:prstGeom prst="rect">
            <a:avLst/>
          </a:prstGeom>
        </p:spPr>
        <p:txBody>
          <a:bodyPr wrap="square">
            <a:spAutoFit/>
          </a:bodyPr>
          <a:lstStyle/>
          <a:p>
            <a:r>
              <a:rPr lang="en-US" dirty="0"/>
              <a:t>h</a:t>
            </a:r>
            <a:r>
              <a:rPr lang="en-US" dirty="0" smtClean="0"/>
              <a:t>eat extraction</a:t>
            </a:r>
            <a:endParaRPr lang="en-US" dirty="0"/>
          </a:p>
        </p:txBody>
      </p:sp>
      <p:sp>
        <p:nvSpPr>
          <p:cNvPr id="30" name="Rectangle 29"/>
          <p:cNvSpPr/>
          <p:nvPr/>
        </p:nvSpPr>
        <p:spPr>
          <a:xfrm>
            <a:off x="418234" y="4455393"/>
            <a:ext cx="1727206" cy="307777"/>
          </a:xfrm>
          <a:prstGeom prst="rect">
            <a:avLst/>
          </a:prstGeom>
        </p:spPr>
        <p:txBody>
          <a:bodyPr wrap="none">
            <a:spAutoFit/>
          </a:bodyPr>
          <a:lstStyle/>
          <a:p>
            <a:r>
              <a:rPr lang="en-US" sz="1400" dirty="0"/>
              <a:t>h</a:t>
            </a:r>
            <a:r>
              <a:rPr lang="en-US" sz="1400" dirty="0" smtClean="0"/>
              <a:t>igh confinement</a:t>
            </a:r>
          </a:p>
        </p:txBody>
      </p:sp>
      <p:sp>
        <p:nvSpPr>
          <p:cNvPr id="31" name="Rectangle 30"/>
          <p:cNvSpPr/>
          <p:nvPr/>
        </p:nvSpPr>
        <p:spPr>
          <a:xfrm>
            <a:off x="3503244" y="4578504"/>
            <a:ext cx="1777387" cy="369332"/>
          </a:xfrm>
          <a:prstGeom prst="rect">
            <a:avLst/>
          </a:prstGeom>
        </p:spPr>
        <p:txBody>
          <a:bodyPr wrap="none">
            <a:spAutoFit/>
          </a:bodyPr>
          <a:lstStyle/>
          <a:p>
            <a:r>
              <a:rPr lang="en-US" dirty="0"/>
              <a:t>a</a:t>
            </a:r>
            <a:r>
              <a:rPr lang="en-US" dirty="0" smtClean="0"/>
              <a:t>lpha heating</a:t>
            </a:r>
            <a:endParaRPr lang="en-US" dirty="0"/>
          </a:p>
        </p:txBody>
      </p:sp>
      <p:sp>
        <p:nvSpPr>
          <p:cNvPr id="35" name="Title 1"/>
          <p:cNvSpPr txBox="1">
            <a:spLocks/>
          </p:cNvSpPr>
          <p:nvPr/>
        </p:nvSpPr>
        <p:spPr>
          <a:xfrm>
            <a:off x="304800" y="0"/>
            <a:ext cx="8153400" cy="914400"/>
          </a:xfrm>
          <a:prstGeom prst="rect">
            <a:avLst/>
          </a:prstGeom>
        </p:spPr>
        <p:txBody>
          <a:bodyPr anchor="ct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I want fusion energy to work.</a:t>
            </a:r>
          </a:p>
          <a:p>
            <a:r>
              <a:rPr lang="en-US" sz="1800" dirty="0" smtClean="0"/>
              <a:t>But what does that mean? </a:t>
            </a:r>
            <a:endParaRPr lang="en-US" sz="1800" dirty="0"/>
          </a:p>
        </p:txBody>
      </p:sp>
      <p:sp>
        <p:nvSpPr>
          <p:cNvPr id="37" name="Rectangle 36"/>
          <p:cNvSpPr/>
          <p:nvPr/>
        </p:nvSpPr>
        <p:spPr>
          <a:xfrm>
            <a:off x="5917811" y="5201012"/>
            <a:ext cx="1177200" cy="369332"/>
          </a:xfrm>
          <a:prstGeom prst="rect">
            <a:avLst/>
          </a:prstGeom>
        </p:spPr>
        <p:txBody>
          <a:bodyPr wrap="none">
            <a:spAutoFit/>
          </a:bodyPr>
          <a:lstStyle/>
          <a:p>
            <a:r>
              <a:rPr lang="en-US" dirty="0" smtClean="0"/>
              <a:t>licensing</a:t>
            </a:r>
            <a:endParaRPr lang="en-US" dirty="0"/>
          </a:p>
        </p:txBody>
      </p:sp>
      <p:sp>
        <p:nvSpPr>
          <p:cNvPr id="38" name="Rectangle 37"/>
          <p:cNvSpPr/>
          <p:nvPr/>
        </p:nvSpPr>
        <p:spPr>
          <a:xfrm>
            <a:off x="116477" y="2481126"/>
            <a:ext cx="1029323" cy="369332"/>
          </a:xfrm>
          <a:prstGeom prst="rect">
            <a:avLst/>
          </a:prstGeom>
        </p:spPr>
        <p:txBody>
          <a:bodyPr wrap="none">
            <a:spAutoFit/>
          </a:bodyPr>
          <a:lstStyle/>
          <a:p>
            <a:r>
              <a:rPr lang="en-US" dirty="0"/>
              <a:t>stability</a:t>
            </a:r>
          </a:p>
        </p:txBody>
      </p:sp>
      <p:sp>
        <p:nvSpPr>
          <p:cNvPr id="39" name="Rectangle 38"/>
          <p:cNvSpPr/>
          <p:nvPr/>
        </p:nvSpPr>
        <p:spPr>
          <a:xfrm>
            <a:off x="700535" y="5137181"/>
            <a:ext cx="2037800" cy="307777"/>
          </a:xfrm>
          <a:prstGeom prst="rect">
            <a:avLst/>
          </a:prstGeom>
        </p:spPr>
        <p:txBody>
          <a:bodyPr wrap="none">
            <a:spAutoFit/>
          </a:bodyPr>
          <a:lstStyle/>
          <a:p>
            <a:r>
              <a:rPr lang="en-US" sz="1400" dirty="0"/>
              <a:t>e</a:t>
            </a:r>
            <a:r>
              <a:rPr lang="en-US" sz="1400" dirty="0" smtClean="0"/>
              <a:t>fficient current </a:t>
            </a:r>
            <a:r>
              <a:rPr lang="en-US" sz="1400" dirty="0"/>
              <a:t>drive</a:t>
            </a:r>
          </a:p>
        </p:txBody>
      </p:sp>
      <p:sp>
        <p:nvSpPr>
          <p:cNvPr id="40" name="Rectangle 39"/>
          <p:cNvSpPr/>
          <p:nvPr/>
        </p:nvSpPr>
        <p:spPr>
          <a:xfrm>
            <a:off x="1226935" y="6107278"/>
            <a:ext cx="795510" cy="307777"/>
          </a:xfrm>
          <a:prstGeom prst="rect">
            <a:avLst/>
          </a:prstGeom>
        </p:spPr>
        <p:txBody>
          <a:bodyPr wrap="none">
            <a:spAutoFit/>
          </a:bodyPr>
          <a:lstStyle/>
          <a:p>
            <a:r>
              <a:rPr lang="en-US" sz="1400" dirty="0"/>
              <a:t>control </a:t>
            </a:r>
          </a:p>
        </p:txBody>
      </p:sp>
      <p:sp>
        <p:nvSpPr>
          <p:cNvPr id="41" name="Rectangle 40"/>
          <p:cNvSpPr/>
          <p:nvPr/>
        </p:nvSpPr>
        <p:spPr>
          <a:xfrm>
            <a:off x="4141002" y="5575936"/>
            <a:ext cx="1561082" cy="307777"/>
          </a:xfrm>
          <a:prstGeom prst="rect">
            <a:avLst/>
          </a:prstGeom>
        </p:spPr>
        <p:txBody>
          <a:bodyPr wrap="none">
            <a:spAutoFit/>
          </a:bodyPr>
          <a:lstStyle/>
          <a:p>
            <a:r>
              <a:rPr lang="en-US" sz="1400" dirty="0"/>
              <a:t>power handling</a:t>
            </a:r>
          </a:p>
        </p:txBody>
      </p:sp>
      <p:sp>
        <p:nvSpPr>
          <p:cNvPr id="42" name="Rectangle 41"/>
          <p:cNvSpPr/>
          <p:nvPr/>
        </p:nvSpPr>
        <p:spPr>
          <a:xfrm>
            <a:off x="199592" y="4076875"/>
            <a:ext cx="2127480" cy="307777"/>
          </a:xfrm>
          <a:prstGeom prst="rect">
            <a:avLst/>
          </a:prstGeom>
        </p:spPr>
        <p:txBody>
          <a:bodyPr wrap="none">
            <a:spAutoFit/>
          </a:bodyPr>
          <a:lstStyle/>
          <a:p>
            <a:r>
              <a:rPr lang="en-US" sz="1400" dirty="0"/>
              <a:t>high bootstrap current</a:t>
            </a:r>
            <a:endParaRPr lang="en-US" sz="1400" dirty="0"/>
          </a:p>
        </p:txBody>
      </p:sp>
      <p:sp>
        <p:nvSpPr>
          <p:cNvPr id="43" name="Rectangle 42"/>
          <p:cNvSpPr/>
          <p:nvPr/>
        </p:nvSpPr>
        <p:spPr>
          <a:xfrm>
            <a:off x="844238" y="3505259"/>
            <a:ext cx="875197" cy="307777"/>
          </a:xfrm>
          <a:prstGeom prst="rect">
            <a:avLst/>
          </a:prstGeom>
        </p:spPr>
        <p:txBody>
          <a:bodyPr wrap="none">
            <a:spAutoFit/>
          </a:bodyPr>
          <a:lstStyle/>
          <a:p>
            <a:r>
              <a:rPr lang="en-US" sz="1400" dirty="0" smtClean="0"/>
              <a:t>shaping </a:t>
            </a:r>
            <a:endParaRPr lang="en-US" sz="1400" dirty="0"/>
          </a:p>
        </p:txBody>
      </p:sp>
      <p:sp>
        <p:nvSpPr>
          <p:cNvPr id="44" name="Rectangle 43"/>
          <p:cNvSpPr/>
          <p:nvPr/>
        </p:nvSpPr>
        <p:spPr>
          <a:xfrm>
            <a:off x="2204195" y="4319700"/>
            <a:ext cx="1275034" cy="369332"/>
          </a:xfrm>
          <a:prstGeom prst="rect">
            <a:avLst/>
          </a:prstGeom>
        </p:spPr>
        <p:txBody>
          <a:bodyPr wrap="none">
            <a:spAutoFit/>
          </a:bodyPr>
          <a:lstStyle/>
          <a:p>
            <a:r>
              <a:rPr lang="en-US" dirty="0" smtClean="0"/>
              <a:t>high </a:t>
            </a:r>
            <a:r>
              <a:rPr lang="en-US" dirty="0"/>
              <a:t>beta</a:t>
            </a:r>
          </a:p>
        </p:txBody>
      </p:sp>
      <p:sp>
        <p:nvSpPr>
          <p:cNvPr id="45" name="Rectangle 44"/>
          <p:cNvSpPr/>
          <p:nvPr/>
        </p:nvSpPr>
        <p:spPr>
          <a:xfrm>
            <a:off x="3340031" y="5101725"/>
            <a:ext cx="2056973" cy="338554"/>
          </a:xfrm>
          <a:prstGeom prst="rect">
            <a:avLst/>
          </a:prstGeom>
        </p:spPr>
        <p:txBody>
          <a:bodyPr wrap="none">
            <a:spAutoFit/>
          </a:bodyPr>
          <a:lstStyle/>
          <a:p>
            <a:r>
              <a:rPr lang="en-US" sz="1600" dirty="0" smtClean="0"/>
              <a:t>dissipative </a:t>
            </a:r>
            <a:r>
              <a:rPr lang="en-US" sz="1600" dirty="0" err="1"/>
              <a:t>divertor</a:t>
            </a:r>
            <a:endParaRPr lang="en-US" sz="1600" dirty="0"/>
          </a:p>
        </p:txBody>
      </p:sp>
      <p:sp>
        <p:nvSpPr>
          <p:cNvPr id="51" name="TextBox 50"/>
          <p:cNvSpPr txBox="1"/>
          <p:nvPr/>
        </p:nvSpPr>
        <p:spPr>
          <a:xfrm>
            <a:off x="6922019" y="1175501"/>
            <a:ext cx="1709823" cy="338554"/>
          </a:xfrm>
          <a:prstGeom prst="rect">
            <a:avLst/>
          </a:prstGeom>
          <a:noFill/>
        </p:spPr>
        <p:txBody>
          <a:bodyPr wrap="none" rtlCol="0">
            <a:spAutoFit/>
          </a:bodyPr>
          <a:lstStyle/>
          <a:p>
            <a:r>
              <a:rPr lang="en-US" sz="1600" dirty="0"/>
              <a:t>s</a:t>
            </a:r>
            <a:r>
              <a:rPr lang="en-US" sz="1600" dirty="0" smtClean="0"/>
              <a:t>ocial science?</a:t>
            </a:r>
            <a:endParaRPr lang="en-US" sz="1600" dirty="0"/>
          </a:p>
        </p:txBody>
      </p:sp>
      <p:sp>
        <p:nvSpPr>
          <p:cNvPr id="46" name="TextBox 45"/>
          <p:cNvSpPr txBox="1"/>
          <p:nvPr/>
        </p:nvSpPr>
        <p:spPr>
          <a:xfrm>
            <a:off x="7686205" y="2094924"/>
            <a:ext cx="660400" cy="584776"/>
          </a:xfrm>
          <a:prstGeom prst="rect">
            <a:avLst/>
          </a:prstGeom>
          <a:noFill/>
        </p:spPr>
        <p:txBody>
          <a:bodyPr wrap="square" rtlCol="0">
            <a:spAutoFit/>
          </a:bodyPr>
          <a:lstStyle/>
          <a:p>
            <a:r>
              <a:rPr lang="en-US" sz="3200" dirty="0" smtClean="0">
                <a:latin typeface="Helvetica"/>
                <a:cs typeface="Helvetica"/>
              </a:rPr>
              <a:t>$</a:t>
            </a:r>
            <a:endParaRPr lang="en-US" sz="3200" dirty="0">
              <a:latin typeface="Helvetica"/>
              <a:cs typeface="Helvetica"/>
            </a:endParaRPr>
          </a:p>
        </p:txBody>
      </p:sp>
      <p:sp>
        <p:nvSpPr>
          <p:cNvPr id="47" name="TextBox 46"/>
          <p:cNvSpPr txBox="1"/>
          <p:nvPr/>
        </p:nvSpPr>
        <p:spPr>
          <a:xfrm>
            <a:off x="5397004" y="1941340"/>
            <a:ext cx="660400" cy="584776"/>
          </a:xfrm>
          <a:prstGeom prst="rect">
            <a:avLst/>
          </a:prstGeom>
          <a:noFill/>
        </p:spPr>
        <p:txBody>
          <a:bodyPr wrap="square" rtlCol="0">
            <a:spAutoFit/>
          </a:bodyPr>
          <a:lstStyle/>
          <a:p>
            <a:r>
              <a:rPr lang="en-US" sz="3200" dirty="0" smtClean="0">
                <a:latin typeface="Helvetica"/>
                <a:cs typeface="Helvetica"/>
              </a:rPr>
              <a:t>$</a:t>
            </a:r>
            <a:endParaRPr lang="en-US" sz="3200" dirty="0">
              <a:latin typeface="Helvetica"/>
              <a:cs typeface="Helvetica"/>
            </a:endParaRPr>
          </a:p>
        </p:txBody>
      </p:sp>
      <p:sp>
        <p:nvSpPr>
          <p:cNvPr id="48" name="TextBox 47"/>
          <p:cNvSpPr txBox="1"/>
          <p:nvPr/>
        </p:nvSpPr>
        <p:spPr>
          <a:xfrm>
            <a:off x="3117136" y="5522502"/>
            <a:ext cx="660400" cy="584776"/>
          </a:xfrm>
          <a:prstGeom prst="rect">
            <a:avLst/>
          </a:prstGeom>
          <a:noFill/>
        </p:spPr>
        <p:txBody>
          <a:bodyPr wrap="square" rtlCol="0">
            <a:spAutoFit/>
          </a:bodyPr>
          <a:lstStyle/>
          <a:p>
            <a:r>
              <a:rPr lang="en-US" sz="3200" dirty="0" smtClean="0">
                <a:latin typeface="Helvetica"/>
                <a:cs typeface="Helvetica"/>
              </a:rPr>
              <a:t>$</a:t>
            </a:r>
            <a:endParaRPr lang="en-US" sz="3200" dirty="0">
              <a:latin typeface="Helvetica"/>
              <a:cs typeface="Helvetica"/>
            </a:endParaRPr>
          </a:p>
        </p:txBody>
      </p:sp>
      <p:sp>
        <p:nvSpPr>
          <p:cNvPr id="49" name="TextBox 48"/>
          <p:cNvSpPr txBox="1"/>
          <p:nvPr/>
        </p:nvSpPr>
        <p:spPr>
          <a:xfrm>
            <a:off x="8347101" y="5725431"/>
            <a:ext cx="660400" cy="584776"/>
          </a:xfrm>
          <a:prstGeom prst="rect">
            <a:avLst/>
          </a:prstGeom>
          <a:noFill/>
        </p:spPr>
        <p:txBody>
          <a:bodyPr wrap="square" rtlCol="0">
            <a:spAutoFit/>
          </a:bodyPr>
          <a:lstStyle/>
          <a:p>
            <a:r>
              <a:rPr lang="en-US" sz="3200" dirty="0" smtClean="0">
                <a:latin typeface="Helvetica"/>
                <a:cs typeface="Helvetica"/>
              </a:rPr>
              <a:t>$</a:t>
            </a:r>
            <a:endParaRPr lang="en-US" sz="3200" dirty="0">
              <a:latin typeface="Helvetica"/>
              <a:cs typeface="Helvetica"/>
            </a:endParaRPr>
          </a:p>
        </p:txBody>
      </p:sp>
      <p:sp>
        <p:nvSpPr>
          <p:cNvPr id="50" name="TextBox 49"/>
          <p:cNvSpPr txBox="1"/>
          <p:nvPr/>
        </p:nvSpPr>
        <p:spPr>
          <a:xfrm>
            <a:off x="2204195" y="3126079"/>
            <a:ext cx="660400" cy="584776"/>
          </a:xfrm>
          <a:prstGeom prst="rect">
            <a:avLst/>
          </a:prstGeom>
          <a:noFill/>
        </p:spPr>
        <p:txBody>
          <a:bodyPr wrap="square" rtlCol="0">
            <a:spAutoFit/>
          </a:bodyPr>
          <a:lstStyle/>
          <a:p>
            <a:r>
              <a:rPr lang="en-US" sz="3200" dirty="0" smtClean="0">
                <a:latin typeface="Helvetica"/>
                <a:cs typeface="Helvetica"/>
              </a:rPr>
              <a:t>$</a:t>
            </a:r>
            <a:endParaRPr lang="en-US" sz="3200" dirty="0">
              <a:latin typeface="Helvetica"/>
              <a:cs typeface="Helvetica"/>
            </a:endParaRPr>
          </a:p>
        </p:txBody>
      </p:sp>
    </p:spTree>
    <p:extLst>
      <p:ext uri="{BB962C8B-B14F-4D97-AF65-F5344CB8AC3E}">
        <p14:creationId xmlns:p14="http://schemas.microsoft.com/office/powerpoint/2010/main" val="5686618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070420" y="961100"/>
            <a:ext cx="5307741" cy="2252118"/>
            <a:chOff x="2070420" y="961100"/>
            <a:chExt cx="5307741" cy="2252118"/>
          </a:xfrm>
        </p:grpSpPr>
        <p:pic>
          <p:nvPicPr>
            <p:cNvPr id="17" name="Picture 16"/>
            <p:cNvPicPr>
              <a:picLocks noChangeAspect="1"/>
            </p:cNvPicPr>
            <p:nvPr/>
          </p:nvPicPr>
          <p:blipFill>
            <a:blip r:embed="rId2"/>
            <a:stretch>
              <a:fillRect/>
            </a:stretch>
          </p:blipFill>
          <p:spPr>
            <a:xfrm>
              <a:off x="2929335" y="961100"/>
              <a:ext cx="3657600" cy="2252118"/>
            </a:xfrm>
            <a:prstGeom prst="rect">
              <a:avLst/>
            </a:prstGeom>
          </p:spPr>
        </p:pic>
        <p:grpSp>
          <p:nvGrpSpPr>
            <p:cNvPr id="3" name="Group 2"/>
            <p:cNvGrpSpPr/>
            <p:nvPr/>
          </p:nvGrpSpPr>
          <p:grpSpPr>
            <a:xfrm>
              <a:off x="2070420" y="961100"/>
              <a:ext cx="5307741" cy="1939053"/>
              <a:chOff x="-283955" y="423919"/>
              <a:chExt cx="6016424" cy="2399899"/>
            </a:xfrm>
          </p:grpSpPr>
          <p:sp>
            <p:nvSpPr>
              <p:cNvPr id="5" name="Rectangle 4"/>
              <p:cNvSpPr/>
              <p:nvPr/>
            </p:nvSpPr>
            <p:spPr>
              <a:xfrm>
                <a:off x="-35717" y="423919"/>
                <a:ext cx="1352644" cy="553998"/>
              </a:xfrm>
              <a:prstGeom prst="rect">
                <a:avLst/>
              </a:prstGeom>
            </p:spPr>
            <p:txBody>
              <a:bodyPr wrap="none">
                <a:spAutoFit/>
              </a:bodyPr>
              <a:lstStyle/>
              <a:p>
                <a:r>
                  <a:rPr lang="en-US" dirty="0" smtClean="0">
                    <a:solidFill>
                      <a:srgbClr val="000000"/>
                    </a:solidFill>
                  </a:rPr>
                  <a:t>Deuterium</a:t>
                </a:r>
              </a:p>
              <a:p>
                <a:r>
                  <a:rPr lang="en-US" sz="1200" i="1" dirty="0">
                    <a:solidFill>
                      <a:srgbClr val="000000"/>
                    </a:solidFill>
                  </a:rPr>
                  <a:t>~0.01 MeV</a:t>
                </a:r>
                <a:endParaRPr lang="en-US" sz="1200" dirty="0">
                  <a:solidFill>
                    <a:srgbClr val="000000"/>
                  </a:solidFill>
                </a:endParaRPr>
              </a:p>
            </p:txBody>
          </p:sp>
          <p:sp>
            <p:nvSpPr>
              <p:cNvPr id="6" name="Rectangle 5"/>
              <p:cNvSpPr/>
              <p:nvPr/>
            </p:nvSpPr>
            <p:spPr>
              <a:xfrm>
                <a:off x="4785699" y="522321"/>
                <a:ext cx="946770" cy="553998"/>
              </a:xfrm>
              <a:prstGeom prst="rect">
                <a:avLst/>
              </a:prstGeom>
            </p:spPr>
            <p:txBody>
              <a:bodyPr wrap="none">
                <a:spAutoFit/>
              </a:bodyPr>
              <a:lstStyle/>
              <a:p>
                <a:r>
                  <a:rPr lang="en-US" dirty="0" smtClean="0">
                    <a:solidFill>
                      <a:srgbClr val="000000"/>
                    </a:solidFill>
                  </a:rPr>
                  <a:t>Helium</a:t>
                </a:r>
              </a:p>
              <a:p>
                <a:r>
                  <a:rPr lang="en-US" sz="1200" i="1" dirty="0">
                    <a:solidFill>
                      <a:srgbClr val="000000"/>
                    </a:solidFill>
                  </a:rPr>
                  <a:t>3.5 MeV</a:t>
                </a:r>
                <a:endParaRPr lang="en-US" sz="1200" dirty="0">
                  <a:solidFill>
                    <a:srgbClr val="000000"/>
                  </a:solidFill>
                </a:endParaRPr>
              </a:p>
            </p:txBody>
          </p:sp>
          <p:sp>
            <p:nvSpPr>
              <p:cNvPr id="7" name="Rectangle 6"/>
              <p:cNvSpPr/>
              <p:nvPr/>
            </p:nvSpPr>
            <p:spPr>
              <a:xfrm>
                <a:off x="4361432" y="2269820"/>
                <a:ext cx="1089575" cy="553998"/>
              </a:xfrm>
              <a:prstGeom prst="rect">
                <a:avLst/>
              </a:prstGeom>
            </p:spPr>
            <p:txBody>
              <a:bodyPr wrap="none">
                <a:spAutoFit/>
              </a:bodyPr>
              <a:lstStyle/>
              <a:p>
                <a:r>
                  <a:rPr lang="en-US" dirty="0" smtClean="0">
                    <a:solidFill>
                      <a:srgbClr val="000000"/>
                    </a:solidFill>
                  </a:rPr>
                  <a:t>Neutron</a:t>
                </a:r>
              </a:p>
              <a:p>
                <a:r>
                  <a:rPr lang="en-US" sz="1200" i="1" dirty="0">
                    <a:solidFill>
                      <a:srgbClr val="000000"/>
                    </a:solidFill>
                  </a:rPr>
                  <a:t>14.1 MeV</a:t>
                </a:r>
                <a:endParaRPr lang="en-US" sz="1200" dirty="0">
                  <a:solidFill>
                    <a:srgbClr val="000000"/>
                  </a:solidFill>
                </a:endParaRPr>
              </a:p>
            </p:txBody>
          </p:sp>
          <p:sp>
            <p:nvSpPr>
              <p:cNvPr id="8" name="Rectangle 7"/>
              <p:cNvSpPr/>
              <p:nvPr/>
            </p:nvSpPr>
            <p:spPr>
              <a:xfrm>
                <a:off x="-283955" y="1915232"/>
                <a:ext cx="973596" cy="553998"/>
              </a:xfrm>
              <a:prstGeom prst="rect">
                <a:avLst/>
              </a:prstGeom>
            </p:spPr>
            <p:txBody>
              <a:bodyPr wrap="none">
                <a:spAutoFit/>
              </a:bodyPr>
              <a:lstStyle/>
              <a:p>
                <a:r>
                  <a:rPr lang="en-US" dirty="0" smtClean="0">
                    <a:solidFill>
                      <a:srgbClr val="000000"/>
                    </a:solidFill>
                  </a:rPr>
                  <a:t>Tritium</a:t>
                </a:r>
              </a:p>
              <a:p>
                <a:r>
                  <a:rPr lang="en-US" sz="1200" i="1" dirty="0">
                    <a:solidFill>
                      <a:srgbClr val="000000"/>
                    </a:solidFill>
                  </a:rPr>
                  <a:t>~0.01 MeV</a:t>
                </a:r>
                <a:endParaRPr lang="en-US" sz="1200" dirty="0">
                  <a:solidFill>
                    <a:srgbClr val="000000"/>
                  </a:solidFill>
                </a:endParaRPr>
              </a:p>
            </p:txBody>
          </p:sp>
        </p:grpSp>
      </p:grpSp>
      <p:sp>
        <p:nvSpPr>
          <p:cNvPr id="10" name="Rectangle 9"/>
          <p:cNvSpPr/>
          <p:nvPr/>
        </p:nvSpPr>
        <p:spPr>
          <a:xfrm>
            <a:off x="634999" y="3287846"/>
            <a:ext cx="7550727" cy="1200329"/>
          </a:xfrm>
          <a:prstGeom prst="rect">
            <a:avLst/>
          </a:prstGeom>
        </p:spPr>
        <p:txBody>
          <a:bodyPr wrap="square">
            <a:spAutoFit/>
          </a:bodyPr>
          <a:lstStyle/>
          <a:p>
            <a:pPr marL="285750" indent="-285750">
              <a:buFont typeface="Arial"/>
              <a:buChar char="•"/>
            </a:pPr>
            <a:r>
              <a:rPr lang="en-US" b="1" dirty="0" smtClean="0"/>
              <a:t>Sustained fusion reactions require enough particles (density) that are energetic enough (temperature) and collide often enough (confinement time). </a:t>
            </a:r>
          </a:p>
          <a:p>
            <a:r>
              <a:rPr lang="en-US" b="1" dirty="0" smtClean="0"/>
              <a:t> </a:t>
            </a:r>
          </a:p>
        </p:txBody>
      </p:sp>
      <p:sp>
        <p:nvSpPr>
          <p:cNvPr id="19" name="Title 2"/>
          <p:cNvSpPr txBox="1">
            <a:spLocks/>
          </p:cNvSpPr>
          <p:nvPr/>
        </p:nvSpPr>
        <p:spPr bwMode="auto">
          <a:xfrm>
            <a:off x="457200" y="2315"/>
            <a:ext cx="8496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Plasma Physics is the Basis for Fusion Research</a:t>
            </a:r>
            <a:endParaRPr lang="en-US" dirty="0"/>
          </a:p>
        </p:txBody>
      </p:sp>
    </p:spTree>
    <p:extLst>
      <p:ext uri="{BB962C8B-B14F-4D97-AF65-F5344CB8AC3E}">
        <p14:creationId xmlns:p14="http://schemas.microsoft.com/office/powerpoint/2010/main" val="12003423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070420" y="961100"/>
            <a:ext cx="5307741" cy="2252118"/>
            <a:chOff x="2070420" y="961100"/>
            <a:chExt cx="5307741" cy="2252118"/>
          </a:xfrm>
        </p:grpSpPr>
        <p:pic>
          <p:nvPicPr>
            <p:cNvPr id="17" name="Picture 16"/>
            <p:cNvPicPr>
              <a:picLocks noChangeAspect="1"/>
            </p:cNvPicPr>
            <p:nvPr/>
          </p:nvPicPr>
          <p:blipFill>
            <a:blip r:embed="rId2"/>
            <a:stretch>
              <a:fillRect/>
            </a:stretch>
          </p:blipFill>
          <p:spPr>
            <a:xfrm>
              <a:off x="2929335" y="961100"/>
              <a:ext cx="3657600" cy="2252118"/>
            </a:xfrm>
            <a:prstGeom prst="rect">
              <a:avLst/>
            </a:prstGeom>
          </p:spPr>
        </p:pic>
        <p:grpSp>
          <p:nvGrpSpPr>
            <p:cNvPr id="3" name="Group 2"/>
            <p:cNvGrpSpPr/>
            <p:nvPr/>
          </p:nvGrpSpPr>
          <p:grpSpPr>
            <a:xfrm>
              <a:off x="2070420" y="961100"/>
              <a:ext cx="5307741" cy="1939053"/>
              <a:chOff x="-283955" y="423919"/>
              <a:chExt cx="6016424" cy="2399899"/>
            </a:xfrm>
          </p:grpSpPr>
          <p:sp>
            <p:nvSpPr>
              <p:cNvPr id="5" name="Rectangle 4"/>
              <p:cNvSpPr/>
              <p:nvPr/>
            </p:nvSpPr>
            <p:spPr>
              <a:xfrm>
                <a:off x="-35717" y="423919"/>
                <a:ext cx="1352644" cy="553998"/>
              </a:xfrm>
              <a:prstGeom prst="rect">
                <a:avLst/>
              </a:prstGeom>
            </p:spPr>
            <p:txBody>
              <a:bodyPr wrap="none">
                <a:spAutoFit/>
              </a:bodyPr>
              <a:lstStyle/>
              <a:p>
                <a:r>
                  <a:rPr lang="en-US" dirty="0" smtClean="0">
                    <a:solidFill>
                      <a:srgbClr val="000000"/>
                    </a:solidFill>
                  </a:rPr>
                  <a:t>Deuterium</a:t>
                </a:r>
              </a:p>
              <a:p>
                <a:r>
                  <a:rPr lang="en-US" sz="1200" i="1" dirty="0">
                    <a:solidFill>
                      <a:srgbClr val="000000"/>
                    </a:solidFill>
                  </a:rPr>
                  <a:t>~0.01 MeV</a:t>
                </a:r>
                <a:endParaRPr lang="en-US" sz="1200" dirty="0">
                  <a:solidFill>
                    <a:srgbClr val="000000"/>
                  </a:solidFill>
                </a:endParaRPr>
              </a:p>
            </p:txBody>
          </p:sp>
          <p:sp>
            <p:nvSpPr>
              <p:cNvPr id="6" name="Rectangle 5"/>
              <p:cNvSpPr/>
              <p:nvPr/>
            </p:nvSpPr>
            <p:spPr>
              <a:xfrm>
                <a:off x="4785699" y="522321"/>
                <a:ext cx="946770" cy="553998"/>
              </a:xfrm>
              <a:prstGeom prst="rect">
                <a:avLst/>
              </a:prstGeom>
            </p:spPr>
            <p:txBody>
              <a:bodyPr wrap="none">
                <a:spAutoFit/>
              </a:bodyPr>
              <a:lstStyle/>
              <a:p>
                <a:r>
                  <a:rPr lang="en-US" dirty="0" smtClean="0">
                    <a:solidFill>
                      <a:srgbClr val="000000"/>
                    </a:solidFill>
                  </a:rPr>
                  <a:t>Helium</a:t>
                </a:r>
              </a:p>
              <a:p>
                <a:r>
                  <a:rPr lang="en-US" sz="1200" i="1" dirty="0">
                    <a:solidFill>
                      <a:srgbClr val="000000"/>
                    </a:solidFill>
                  </a:rPr>
                  <a:t>3.5 MeV</a:t>
                </a:r>
                <a:endParaRPr lang="en-US" sz="1200" dirty="0">
                  <a:solidFill>
                    <a:srgbClr val="000000"/>
                  </a:solidFill>
                </a:endParaRPr>
              </a:p>
            </p:txBody>
          </p:sp>
          <p:sp>
            <p:nvSpPr>
              <p:cNvPr id="7" name="Rectangle 6"/>
              <p:cNvSpPr/>
              <p:nvPr/>
            </p:nvSpPr>
            <p:spPr>
              <a:xfrm>
                <a:off x="4361432" y="2269820"/>
                <a:ext cx="1089575" cy="553998"/>
              </a:xfrm>
              <a:prstGeom prst="rect">
                <a:avLst/>
              </a:prstGeom>
            </p:spPr>
            <p:txBody>
              <a:bodyPr wrap="none">
                <a:spAutoFit/>
              </a:bodyPr>
              <a:lstStyle/>
              <a:p>
                <a:r>
                  <a:rPr lang="en-US" dirty="0" smtClean="0">
                    <a:solidFill>
                      <a:srgbClr val="000000"/>
                    </a:solidFill>
                  </a:rPr>
                  <a:t>Neutron</a:t>
                </a:r>
              </a:p>
              <a:p>
                <a:r>
                  <a:rPr lang="en-US" sz="1200" i="1" dirty="0">
                    <a:solidFill>
                      <a:srgbClr val="000000"/>
                    </a:solidFill>
                  </a:rPr>
                  <a:t>14.1 MeV</a:t>
                </a:r>
                <a:endParaRPr lang="en-US" sz="1200" dirty="0">
                  <a:solidFill>
                    <a:srgbClr val="000000"/>
                  </a:solidFill>
                </a:endParaRPr>
              </a:p>
            </p:txBody>
          </p:sp>
          <p:sp>
            <p:nvSpPr>
              <p:cNvPr id="8" name="Rectangle 7"/>
              <p:cNvSpPr/>
              <p:nvPr/>
            </p:nvSpPr>
            <p:spPr>
              <a:xfrm>
                <a:off x="-283955" y="1915232"/>
                <a:ext cx="973596" cy="553998"/>
              </a:xfrm>
              <a:prstGeom prst="rect">
                <a:avLst/>
              </a:prstGeom>
            </p:spPr>
            <p:txBody>
              <a:bodyPr wrap="none">
                <a:spAutoFit/>
              </a:bodyPr>
              <a:lstStyle/>
              <a:p>
                <a:r>
                  <a:rPr lang="en-US" dirty="0" smtClean="0">
                    <a:solidFill>
                      <a:srgbClr val="000000"/>
                    </a:solidFill>
                  </a:rPr>
                  <a:t>Tritium</a:t>
                </a:r>
              </a:p>
              <a:p>
                <a:r>
                  <a:rPr lang="en-US" sz="1200" i="1" dirty="0">
                    <a:solidFill>
                      <a:srgbClr val="000000"/>
                    </a:solidFill>
                  </a:rPr>
                  <a:t>~0.01 MeV</a:t>
                </a:r>
                <a:endParaRPr lang="en-US" sz="1200" dirty="0">
                  <a:solidFill>
                    <a:srgbClr val="000000"/>
                  </a:solidFill>
                </a:endParaRPr>
              </a:p>
            </p:txBody>
          </p:sp>
        </p:grpSp>
      </p:grpSp>
      <p:sp>
        <p:nvSpPr>
          <p:cNvPr id="10" name="Rectangle 9"/>
          <p:cNvSpPr/>
          <p:nvPr/>
        </p:nvSpPr>
        <p:spPr>
          <a:xfrm>
            <a:off x="634999" y="3287846"/>
            <a:ext cx="7550727" cy="1477328"/>
          </a:xfrm>
          <a:prstGeom prst="rect">
            <a:avLst/>
          </a:prstGeom>
        </p:spPr>
        <p:txBody>
          <a:bodyPr wrap="square">
            <a:spAutoFit/>
          </a:bodyPr>
          <a:lstStyle/>
          <a:p>
            <a:pPr marL="285750" indent="-285750">
              <a:buFont typeface="Arial"/>
              <a:buChar char="•"/>
            </a:pPr>
            <a:r>
              <a:rPr lang="en-US" b="1" dirty="0" smtClean="0"/>
              <a:t>Sustained fusion reactions require enough particles (density) that are energetic enough (temperature) and collide often enough (confinement time). </a:t>
            </a:r>
          </a:p>
          <a:p>
            <a:r>
              <a:rPr lang="en-US" b="1" dirty="0" smtClean="0"/>
              <a:t> </a:t>
            </a:r>
          </a:p>
          <a:p>
            <a:pPr marL="285750" indent="-285750">
              <a:buFont typeface="Arial"/>
              <a:buChar char="•"/>
            </a:pPr>
            <a:r>
              <a:rPr lang="en-US" b="1" dirty="0" smtClean="0"/>
              <a:t>The fusion triple product is the figure of merit:</a:t>
            </a:r>
            <a:endParaRPr lang="en-US" b="1" dirty="0"/>
          </a:p>
        </p:txBody>
      </p:sp>
      <p:grpSp>
        <p:nvGrpSpPr>
          <p:cNvPr id="11" name="Group 10"/>
          <p:cNvGrpSpPr/>
          <p:nvPr/>
        </p:nvGrpSpPr>
        <p:grpSpPr>
          <a:xfrm>
            <a:off x="1786099" y="4830767"/>
            <a:ext cx="6618993" cy="1696695"/>
            <a:chOff x="1786099" y="4589467"/>
            <a:chExt cx="6618993" cy="1696695"/>
          </a:xfrm>
        </p:grpSpPr>
        <p:pic>
          <p:nvPicPr>
            <p:cNvPr id="12" name="Picture 11"/>
            <p:cNvPicPr>
              <a:picLocks noChangeAspect="1"/>
            </p:cNvPicPr>
            <p:nvPr/>
          </p:nvPicPr>
          <p:blipFill>
            <a:blip r:embed="rId3"/>
            <a:stretch>
              <a:fillRect/>
            </a:stretch>
          </p:blipFill>
          <p:spPr>
            <a:xfrm>
              <a:off x="3025775" y="4589467"/>
              <a:ext cx="3403600" cy="351044"/>
            </a:xfrm>
            <a:prstGeom prst="rect">
              <a:avLst/>
            </a:prstGeom>
          </p:spPr>
        </p:pic>
        <p:sp>
          <p:nvSpPr>
            <p:cNvPr id="13" name="Rectangle 12"/>
            <p:cNvSpPr/>
            <p:nvPr/>
          </p:nvSpPr>
          <p:spPr>
            <a:xfrm>
              <a:off x="1786099" y="5085834"/>
              <a:ext cx="6075919" cy="1200328"/>
            </a:xfrm>
            <a:prstGeom prst="rect">
              <a:avLst/>
            </a:prstGeom>
          </p:spPr>
          <p:txBody>
            <a:bodyPr wrap="square">
              <a:spAutoFit/>
            </a:bodyPr>
            <a:lstStyle/>
            <a:p>
              <a:r>
                <a:rPr lang="en-US" sz="2400" i="1" dirty="0">
                  <a:latin typeface="Times New Roman"/>
                  <a:cs typeface="Times New Roman"/>
                </a:rPr>
                <a:t>T</a:t>
              </a:r>
              <a:r>
                <a:rPr lang="en-US" i="1" dirty="0"/>
                <a:t>~100-200 </a:t>
              </a:r>
              <a:r>
                <a:rPr lang="en-US" i="1" dirty="0" smtClean="0"/>
                <a:t>million K </a:t>
              </a:r>
              <a:endParaRPr lang="en-US" b="1" i="1" dirty="0"/>
            </a:p>
            <a:p>
              <a:r>
                <a:rPr lang="en-US" sz="2400" i="1" dirty="0" smtClean="0">
                  <a:latin typeface="Times New Roman"/>
                  <a:cs typeface="Times New Roman"/>
                </a:rPr>
                <a:t>n</a:t>
              </a:r>
              <a:r>
                <a:rPr lang="en-US" i="1" dirty="0"/>
                <a:t>~2-3x10</a:t>
              </a:r>
              <a:r>
                <a:rPr lang="en-US" i="1" baseline="30000" dirty="0"/>
                <a:t>20</a:t>
              </a:r>
              <a:r>
                <a:rPr lang="en-US" i="1" dirty="0"/>
                <a:t> ions/</a:t>
              </a:r>
              <a:r>
                <a:rPr lang="en-US" i="1" dirty="0" smtClean="0"/>
                <a:t>m</a:t>
              </a:r>
              <a:r>
                <a:rPr lang="en-US" i="1" baseline="30000" dirty="0" smtClean="0"/>
                <a:t>3</a:t>
              </a:r>
              <a:endParaRPr lang="en-US" b="1" i="1" dirty="0"/>
            </a:p>
            <a:p>
              <a:r>
                <a:rPr lang="en-US" sz="2400" i="1" dirty="0" err="1" smtClean="0">
                  <a:latin typeface="Times New Roman"/>
                  <a:cs typeface="Times New Roman"/>
                </a:rPr>
                <a:t>τ</a:t>
              </a:r>
              <a:r>
                <a:rPr lang="en-US" b="1" i="1" dirty="0" smtClean="0">
                  <a:latin typeface="Times New Roman"/>
                  <a:cs typeface="Times New Roman"/>
                </a:rPr>
                <a:t> </a:t>
              </a:r>
              <a:r>
                <a:rPr lang="en-US" i="1" dirty="0" smtClean="0"/>
                <a:t>~</a:t>
              </a:r>
              <a:r>
                <a:rPr lang="en-US" i="1" dirty="0"/>
                <a:t>1-2 s</a:t>
              </a:r>
            </a:p>
          </p:txBody>
        </p:sp>
        <p:sp>
          <p:nvSpPr>
            <p:cNvPr id="14" name="Right Arrow 13"/>
            <p:cNvSpPr/>
            <p:nvPr/>
          </p:nvSpPr>
          <p:spPr>
            <a:xfrm>
              <a:off x="4508500" y="5413375"/>
              <a:ext cx="873125" cy="6822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529274" y="5326844"/>
              <a:ext cx="2875818" cy="646331"/>
            </a:xfrm>
            <a:prstGeom prst="rect">
              <a:avLst/>
            </a:prstGeom>
            <a:noFill/>
          </p:spPr>
          <p:txBody>
            <a:bodyPr wrap="square" rtlCol="0">
              <a:spAutoFit/>
            </a:bodyPr>
            <a:lstStyle/>
            <a:p>
              <a:r>
                <a:rPr lang="en-US" b="1" dirty="0" smtClean="0"/>
                <a:t>D &amp; T is a plasma at these temperatures</a:t>
              </a:r>
            </a:p>
          </p:txBody>
        </p:sp>
      </p:grpSp>
      <p:sp>
        <p:nvSpPr>
          <p:cNvPr id="19" name="Title 2"/>
          <p:cNvSpPr txBox="1">
            <a:spLocks/>
          </p:cNvSpPr>
          <p:nvPr/>
        </p:nvSpPr>
        <p:spPr bwMode="auto">
          <a:xfrm>
            <a:off x="457200" y="2315"/>
            <a:ext cx="8496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Plasma Physics is the Basis for Fusion Research</a:t>
            </a:r>
            <a:endParaRPr lang="en-US" dirty="0"/>
          </a:p>
        </p:txBody>
      </p:sp>
    </p:spTree>
    <p:extLst>
      <p:ext uri="{BB962C8B-B14F-4D97-AF65-F5344CB8AC3E}">
        <p14:creationId xmlns:p14="http://schemas.microsoft.com/office/powerpoint/2010/main" val="4166570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30298</TotalTime>
  <Words>3588</Words>
  <Application>Microsoft Macintosh PowerPoint</Application>
  <PresentationFormat>On-screen Show (4:3)</PresentationFormat>
  <Paragraphs>577</Paragraphs>
  <Slides>60</Slides>
  <Notes>24</Notes>
  <HiddenSlides>0</HiddenSlides>
  <MMClips>0</MMClips>
  <ScaleCrop>false</ScaleCrop>
  <HeadingPairs>
    <vt:vector size="4" baseType="variant">
      <vt:variant>
        <vt:lpstr>Theme</vt:lpstr>
      </vt:variant>
      <vt:variant>
        <vt:i4>2</vt:i4>
      </vt:variant>
      <vt:variant>
        <vt:lpstr>Slide Titles</vt:lpstr>
      </vt:variant>
      <vt:variant>
        <vt:i4>60</vt:i4>
      </vt:variant>
    </vt:vector>
  </HeadingPairs>
  <TitlesOfParts>
    <vt:vector size="62" baseType="lpstr">
      <vt:lpstr>Custom Design</vt:lpstr>
      <vt:lpstr>1_Office Theme</vt:lpstr>
      <vt:lpstr>PowerPoint Presentation</vt:lpstr>
      <vt:lpstr>My path in plasma physics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Charged Particles Feel The (Lorentz) Force</vt:lpstr>
      <vt:lpstr>How Does a Charged Particle Move in a Magnetic Field?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Active Research: Calculating the Energetic Particle Distribution Function After Transport by Instabilities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dc:creator>
  <cp:lastModifiedBy>Cami Collins</cp:lastModifiedBy>
  <cp:revision>514</cp:revision>
  <dcterms:created xsi:type="dcterms:W3CDTF">2016-05-21T14:55:29Z</dcterms:created>
  <dcterms:modified xsi:type="dcterms:W3CDTF">2019-06-10T13:08:19Z</dcterms:modified>
</cp:coreProperties>
</file>